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2914D-FB88-4920-862D-E05F3CD0C9CE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AE2E5-E200-496E-949C-5233CAC76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243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AE2E5-E200-496E-949C-5233CAC769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56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F259-CCE6-41F9-A3CD-929624539633}" type="datetime1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1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ED62-63A3-4EA3-838F-BF163216E556}" type="datetime1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196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13666-C08B-4A3D-8C68-7193E1903872}" type="datetime1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2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2C5D-C20F-4E61-AAA8-1851E65DB195}" type="datetime1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47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B9B1-0C08-4D4C-92E6-E0589BCB4B84}" type="datetime1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503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049A2-F6B4-4F62-9C30-C41FDA1EC9E0}" type="datetime1">
              <a:rPr lang="en-US" smtClean="0"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159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63E7-9020-4FDC-8D68-4A16DAC19B59}" type="datetime1">
              <a:rPr lang="en-US" smtClean="0"/>
              <a:t>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379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22EE8-242D-41C3-9AF4-0CACB048C83F}" type="datetime1">
              <a:rPr lang="en-US" smtClean="0"/>
              <a:t>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790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4F8B1-39F8-4463-B43C-F8E773599FEF}" type="datetime1">
              <a:rPr lang="en-US" smtClean="0"/>
              <a:t>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37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0C7C-7347-4DB9-8B58-73D478F985CA}" type="datetime1">
              <a:rPr lang="en-US" smtClean="0"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769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AF774-E0D0-4356-A953-C91BB096BA0A}" type="datetime1">
              <a:rPr lang="en-US" smtClean="0"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8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7C78E-BE6A-46E9-BDBE-0F0D9CC1ED96}" type="datetime1">
              <a:rPr lang="en-US" smtClean="0"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2017 Winter PC Meeting http://www.google.com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12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oogle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 rgb-dark red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99148" y="5601335"/>
            <a:ext cx="1600200" cy="11201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648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hlinkClick r:id="rId4"/>
              </a:rPr>
              <a:t>Report</a:t>
            </a:r>
            <a:r>
              <a:rPr lang="en-US" sz="4000" dirty="0"/>
              <a:t>, </a:t>
            </a:r>
            <a:r>
              <a:rPr lang="en-US" sz="4000" dirty="0" smtClean="0"/>
              <a:t>VP Professional Practice, Ken Cooper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2555" y="1049424"/>
            <a:ext cx="10507133" cy="53711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/>
              <a:t>Main events and achievements of 2017</a:t>
            </a:r>
          </a:p>
          <a:p>
            <a:r>
              <a:rPr lang="en-US" sz="1800" dirty="0" smtClean="0"/>
              <a:t>Developed initial plans for Legacy Fund</a:t>
            </a:r>
          </a:p>
          <a:p>
            <a:pPr lvl="1"/>
            <a:r>
              <a:rPr lang="en-US" sz="1600" dirty="0"/>
              <a:t>A</a:t>
            </a:r>
            <a:r>
              <a:rPr lang="en-US" sz="1600" dirty="0" smtClean="0"/>
              <a:t> good opportunity to promote high-visibility professional work</a:t>
            </a:r>
          </a:p>
          <a:p>
            <a:pPr lvl="1"/>
            <a:r>
              <a:rPr lang="en-US" sz="1600" dirty="0" smtClean="0"/>
              <a:t>Focused on encouraging new commercial applications </a:t>
            </a:r>
            <a:r>
              <a:rPr lang="en-US" sz="1600" i="1" dirty="0" smtClean="0"/>
              <a:t>(see background slide</a:t>
            </a:r>
            <a:r>
              <a:rPr lang="en-US" sz="1600" dirty="0" smtClean="0"/>
              <a:t>)</a:t>
            </a:r>
          </a:p>
          <a:p>
            <a:pPr marL="0" indent="0">
              <a:buNone/>
            </a:pPr>
            <a:r>
              <a:rPr lang="en-US" sz="1800" b="1" dirty="0" smtClean="0"/>
              <a:t>Main </a:t>
            </a:r>
            <a:r>
              <a:rPr lang="en-US" sz="1800" b="1" dirty="0"/>
              <a:t>aims for 2018</a:t>
            </a:r>
          </a:p>
          <a:p>
            <a:pPr>
              <a:buFont typeface="Arial"/>
              <a:buChar char="•"/>
            </a:pPr>
            <a:r>
              <a:rPr lang="en-US" sz="1800" dirty="0" smtClean="0"/>
              <a:t>Support as needed the further development of Legacy Fund as a means of promoting the conduct and visibility of SD in professional practice</a:t>
            </a:r>
          </a:p>
          <a:p>
            <a:pPr>
              <a:buFont typeface="Arial"/>
              <a:buChar char="•"/>
            </a:pPr>
            <a:r>
              <a:rPr lang="en-US" sz="1800" dirty="0" smtClean="0"/>
              <a:t>Conduct an updated survey of professional practice </a:t>
            </a:r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Support, cooperation, resources needed &amp; potential obstacles/issues.</a:t>
            </a:r>
          </a:p>
          <a:p>
            <a:r>
              <a:rPr lang="en-US" sz="1800" dirty="0" smtClean="0"/>
              <a:t>Action by this PC to clarify the path forward for the Legacy Fund, and follow up to ensure implementation of the plan</a:t>
            </a:r>
          </a:p>
          <a:p>
            <a:r>
              <a:rPr lang="en-US" sz="1800" dirty="0" smtClean="0"/>
              <a:t>Officers need to encourage civil discourse on the development of new and inspiring opportunities for practitioners and paying SD clients</a:t>
            </a:r>
          </a:p>
          <a:p>
            <a:r>
              <a:rPr lang="en-US" sz="1800" dirty="0" smtClean="0"/>
              <a:t>Administrative and technical support to conduct professional survey</a:t>
            </a:r>
            <a:endParaRPr lang="en-US" sz="1800" dirty="0"/>
          </a:p>
          <a:p>
            <a:pPr marL="0" indent="0">
              <a:buNone/>
            </a:pPr>
            <a:r>
              <a:rPr lang="en-US" sz="1800" b="1" dirty="0" smtClean="0"/>
              <a:t>1 </a:t>
            </a:r>
            <a:r>
              <a:rPr lang="en-US" sz="1800" b="1" dirty="0"/>
              <a:t>major goal for the Society (as a whole) to achieve over the next 3 years:</a:t>
            </a:r>
          </a:p>
          <a:p>
            <a:r>
              <a:rPr lang="en-US" sz="1800" dirty="0" smtClean="0"/>
              <a:t>Nourish the growth and visibility of “real world” SD practice and impacts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2018 Winter PC Meeting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530628" y="1547990"/>
            <a:ext cx="2572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our </a:t>
            </a:r>
            <a:r>
              <a:rPr lang="en-US" sz="2800" dirty="0">
                <a:solidFill>
                  <a:schemeClr val="bg1"/>
                </a:solidFill>
              </a:rPr>
              <a:t>Photo here</a:t>
            </a:r>
          </a:p>
        </p:txBody>
      </p:sp>
    </p:spTree>
    <p:extLst>
      <p:ext uri="{BB962C8B-B14F-4D97-AF65-F5344CB8AC3E}">
        <p14:creationId xmlns:p14="http://schemas.microsoft.com/office/powerpoint/2010/main" val="3011803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4222" y="365126"/>
            <a:ext cx="10309578" cy="94720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Legacy Fund: Background for PC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867" y="1515181"/>
            <a:ext cx="10515600" cy="4351338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Origin: Andersen, Pugh, Spencer conceived as a means to give those who have benefited from SD in their careers a chance to “give back” to the field</a:t>
            </a:r>
            <a:r>
              <a:rPr lang="is-IS" dirty="0" smtClean="0"/>
              <a:t>…to leave their own legacy in support of future SD growth</a:t>
            </a:r>
            <a:endParaRPr lang="en-US" dirty="0" smtClean="0"/>
          </a:p>
          <a:p>
            <a:r>
              <a:rPr lang="en-US" dirty="0" smtClean="0"/>
              <a:t>Status</a:t>
            </a:r>
          </a:p>
          <a:p>
            <a:pPr lvl="1"/>
            <a:r>
              <a:rPr lang="en-US" dirty="0" smtClean="0"/>
              <a:t>$37,000 in hand, over $100,000 total pledges from ~20 founding donors</a:t>
            </a:r>
          </a:p>
          <a:p>
            <a:pPr lvl="1"/>
            <a:r>
              <a:rPr lang="en-US" dirty="0" smtClean="0"/>
              <a:t>Work by Legacy Fund team on hold pending PC action</a:t>
            </a:r>
          </a:p>
          <a:p>
            <a:r>
              <a:rPr lang="en-US" dirty="0" smtClean="0"/>
              <a:t>Team appointed by then-President Len </a:t>
            </a:r>
            <a:r>
              <a:rPr lang="en-US" dirty="0" err="1" smtClean="0"/>
              <a:t>Malczynski</a:t>
            </a:r>
            <a:r>
              <a:rPr lang="en-US" dirty="0" smtClean="0"/>
              <a:t>: Society VPs of Marketing Warren Farr, (then) Finance David Andersen, Professional Practice Ken Cooper</a:t>
            </a:r>
          </a:p>
          <a:p>
            <a:r>
              <a:rPr lang="en-US" dirty="0" smtClean="0"/>
              <a:t>Progress: Until we suspended work, goals and initial plans defined</a:t>
            </a:r>
          </a:p>
          <a:p>
            <a:r>
              <a:rPr lang="en-US" dirty="0" smtClean="0"/>
              <a:t>Goals (building upon prior Society strategy work)</a:t>
            </a:r>
          </a:p>
          <a:p>
            <a:pPr lvl="1"/>
            <a:r>
              <a:rPr lang="en-US" dirty="0" smtClean="0"/>
              <a:t>Grow client demand for “real world” applications</a:t>
            </a:r>
          </a:p>
          <a:p>
            <a:pPr lvl="1"/>
            <a:r>
              <a:rPr lang="en-US" dirty="0" smtClean="0"/>
              <a:t>Grow new subject domains in use by clients of SD work</a:t>
            </a:r>
          </a:p>
          <a:p>
            <a:pPr lvl="1"/>
            <a:r>
              <a:rPr lang="en-US" dirty="0" smtClean="0"/>
              <a:t>Increase public recognition of successful real-world applications</a:t>
            </a:r>
          </a:p>
          <a:p>
            <a:r>
              <a:rPr lang="en-US" dirty="0" smtClean="0"/>
              <a:t>Plan: Achieve goals via high-visibility competitions and challenges (leverages and attracts $)</a:t>
            </a:r>
          </a:p>
          <a:p>
            <a:r>
              <a:rPr lang="en-US" dirty="0" smtClean="0"/>
              <a:t>Two challenge competitions planned</a:t>
            </a:r>
          </a:p>
          <a:p>
            <a:pPr lvl="1"/>
            <a:r>
              <a:rPr lang="en-US" dirty="0" smtClean="0"/>
              <a:t>Cancer modeling challenge (“inside the skin” biomedical modeling)</a:t>
            </a:r>
          </a:p>
          <a:p>
            <a:pPr lvl="1"/>
            <a:r>
              <a:rPr lang="en-US" dirty="0" smtClean="0"/>
              <a:t>New domain business challenge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2017 Winter PC Meeting http://www.google.com </a:t>
            </a:r>
            <a:endParaRPr lang="en-US"/>
          </a:p>
        </p:txBody>
      </p:sp>
      <p:pic>
        <p:nvPicPr>
          <p:cNvPr id="5" name="Picture 4" descr="logo rgb-dark red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99148" y="5601335"/>
            <a:ext cx="1600200" cy="1120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43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222" y="463903"/>
            <a:ext cx="10563578" cy="100365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Why these competitions/challenges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78" y="1628070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NEW DOMAINS</a:t>
            </a:r>
          </a:p>
          <a:p>
            <a:pPr lvl="1"/>
            <a:r>
              <a:rPr lang="en-US" dirty="0"/>
              <a:t>Attract </a:t>
            </a:r>
            <a:r>
              <a:rPr lang="en-US" i="1" dirty="0"/>
              <a:t>many</a:t>
            </a:r>
            <a:r>
              <a:rPr lang="en-US" dirty="0"/>
              <a:t> to propose and develop </a:t>
            </a:r>
            <a:r>
              <a:rPr lang="en-US" dirty="0" smtClean="0"/>
              <a:t>new </a:t>
            </a:r>
            <a:r>
              <a:rPr lang="en-US" dirty="0"/>
              <a:t>domain business plans</a:t>
            </a:r>
          </a:p>
          <a:p>
            <a:pPr lvl="1"/>
            <a:r>
              <a:rPr lang="en-US" dirty="0" smtClean="0"/>
              <a:t>Generate </a:t>
            </a:r>
            <a:r>
              <a:rPr lang="en-US" dirty="0"/>
              <a:t>self-reinforcing </a:t>
            </a:r>
            <a:r>
              <a:rPr lang="en-US" dirty="0" smtClean="0"/>
              <a:t>dynamics</a:t>
            </a:r>
            <a:endParaRPr lang="en-US" dirty="0"/>
          </a:p>
          <a:p>
            <a:r>
              <a:rPr lang="en-US" dirty="0" smtClean="0"/>
              <a:t>CANCER </a:t>
            </a:r>
          </a:p>
          <a:p>
            <a:pPr lvl="1"/>
            <a:r>
              <a:rPr lang="en-US" dirty="0" smtClean="0"/>
              <a:t>Large, untapped biomedical work area highly amenable to SD modeling</a:t>
            </a:r>
          </a:p>
          <a:p>
            <a:pPr lvl="2"/>
            <a:r>
              <a:rPr lang="en-US" dirty="0" smtClean="0"/>
              <a:t>Two 2017 ISDC papers highlight possibilities</a:t>
            </a:r>
          </a:p>
          <a:p>
            <a:pPr lvl="1"/>
            <a:r>
              <a:rPr lang="en-US" dirty="0" smtClean="0"/>
              <a:t>Extremely important problem with huge impact potential</a:t>
            </a:r>
          </a:p>
          <a:p>
            <a:pPr lvl="1"/>
            <a:r>
              <a:rPr lang="en-US" dirty="0" smtClean="0"/>
              <a:t>Much public visibility possible</a:t>
            </a:r>
          </a:p>
          <a:p>
            <a:pPr lvl="1"/>
            <a:r>
              <a:rPr lang="en-US" dirty="0" smtClean="0"/>
              <a:t>Blends academic science and commercial business</a:t>
            </a:r>
          </a:p>
          <a:p>
            <a:pPr lvl="1"/>
            <a:r>
              <a:rPr lang="en-US" dirty="0" smtClean="0"/>
              <a:t>Aims to inspire new domain work by practitioners</a:t>
            </a:r>
          </a:p>
          <a:p>
            <a:pPr lvl="1"/>
            <a:r>
              <a:rPr lang="en-US" dirty="0" smtClean="0"/>
              <a:t>Expected to attract significant new donor funds to the subject area</a:t>
            </a:r>
          </a:p>
          <a:p>
            <a:pPr lvl="1"/>
            <a:r>
              <a:rPr lang="en-US" dirty="0" smtClean="0"/>
              <a:t>Highly rated vis-à-vis the 3 main goals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2017 Winter PC Meeting http://www.google.com </a:t>
            </a:r>
            <a:endParaRPr lang="en-US"/>
          </a:p>
        </p:txBody>
      </p:sp>
      <p:pic>
        <p:nvPicPr>
          <p:cNvPr id="5" name="Picture 4" descr="logo rgb-dark red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99148" y="5601335"/>
            <a:ext cx="1600200" cy="1120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770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1519</TotalTime>
  <Words>449</Words>
  <Application>Microsoft Office PowerPoint</Application>
  <PresentationFormat>Widescreen</PresentationFormat>
  <Paragraphs>53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Report, VP Professional Practice, Ken Cooper</vt:lpstr>
      <vt:lpstr>Legacy Fund: Background for PC </vt:lpstr>
      <vt:lpstr>Why these competitions/challenges</vt:lpstr>
    </vt:vector>
  </TitlesOfParts>
  <Company>University at Albany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Bahaddin, Babak</dc:creator>
  <cp:lastModifiedBy>Breslin, Michael T</cp:lastModifiedBy>
  <cp:revision>19</cp:revision>
  <cp:lastPrinted>2018-01-16T22:03:55Z</cp:lastPrinted>
  <dcterms:created xsi:type="dcterms:W3CDTF">2017-01-06T18:04:05Z</dcterms:created>
  <dcterms:modified xsi:type="dcterms:W3CDTF">2018-01-18T20:41:36Z</dcterms:modified>
</cp:coreProperties>
</file>