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3641" r:id="rId3"/>
    <p:sldId id="3637" r:id="rId4"/>
    <p:sldId id="3640" r:id="rId5"/>
    <p:sldId id="3639" r:id="rId6"/>
    <p:sldId id="276" r:id="rId7"/>
    <p:sldId id="269" r:id="rId8"/>
    <p:sldId id="270" r:id="rId9"/>
    <p:sldId id="271" r:id="rId10"/>
    <p:sldId id="3642" r:id="rId11"/>
    <p:sldId id="272" r:id="rId12"/>
    <p:sldId id="277" r:id="rId13"/>
    <p:sldId id="267" r:id="rId14"/>
  </p:sldIdLst>
  <p:sldSz cx="12192000" cy="6858000"/>
  <p:notesSz cx="6858000" cy="12192000"/>
  <p:embeddedFontLst>
    <p:embeddedFont>
      <p:font typeface="Hedvig Letters Sans" pitchFamily="2" charset="77"/>
      <p:regular r:id="rId16"/>
    </p:embeddedFont>
    <p:embeddedFont>
      <p:font typeface="Quattrocento Sans" panose="020B0502050000020003" pitchFamily="34" charset="0"/>
      <p:regular r:id="rId17"/>
      <p:bold r:id="rId18"/>
      <p:italic r:id="rId19"/>
      <p:boldItalic r:id="rId20"/>
    </p:embeddedFont>
  </p:embeddedFontLst>
  <p:defaultTextStyle>
    <a:defPPr>
      <a:defRPr lang="en-A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A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10"/>
    <p:restoredTop sz="95833"/>
  </p:normalViewPr>
  <p:slideViewPr>
    <p:cSldViewPr snapToGrid="0" snapToObjects="1">
      <p:cViewPr varScale="1">
        <p:scale>
          <a:sx n="108" d="100"/>
          <a:sy n="108" d="100"/>
        </p:scale>
        <p:origin x="48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901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E2D24-D6A7-4A6B-8DE1-84F44B0B8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41E62-C780-A086-6E47-BCD5672CC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BA55F4-CD2F-5EBD-C501-973413BB1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47054-AF1D-BF63-6E10-FAE01DC365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28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C98BA-31AE-2712-7B74-4A4D6ABEA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80318F-34D4-4D70-8DAA-DD88F6CA5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50542-DCAE-2F1F-E430-D32141473A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FBEF6-D2EA-9C40-7F70-C6482CB32B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316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2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12BE8-0CD8-6450-B08F-20FE23AD6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A819F9-25CA-B11A-6759-DBE449183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D3DAB1-2AE9-1253-D280-DEDA53DC4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BB489-DCB6-6248-ED78-C8C0F410E1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84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81272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98823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8805F-0E60-4DDC-A5C5-23A4611E7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6BF2C-E1A7-CE69-79F5-19F645E33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8DC440-1B81-3A6D-74CE-FE0B0C259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97321-A698-B67A-F9E2-6F255EBEB2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21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A373D-C7EA-E9A6-0681-AED5E26B5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4EDBA-5551-4BA3-3984-9FCA700458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163009-45FF-5517-E482-9C106B5E38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8D094-958D-A134-5810-037C0BDF8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90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80A7-FE04-0ED6-E64D-C3C15BB9B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043DE3-CDEC-DAB4-1181-24278921D6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B0A22E-FDA0-1BF7-2B7D-D4C39C75A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EE5AD-732D-1D72-8509-2051F00B0F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34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0AF76-2B6D-9C8B-F366-994E90C2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231089-6E24-6484-8D4C-D420FD0C2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9448CF-627B-2586-DC65-013ABE5860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820E2-D42E-0BA2-CB8D-A0AAC83ADA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918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4E2DD-6F20-42E3-7364-A35EA1F8C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12DDDF-0F89-C8DB-CEF0-0DB3F0254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12EDFA-D066-2AC3-F3E5-4672BAFA1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B565A-077E-8CAA-B363-55F9A9A96F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36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23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380997" y="69649"/>
            <a:ext cx="11613081" cy="17337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AE" sz="3000" b="1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Integrating System Dynamics Principles into LLM Assisted CEO Decision Support </a:t>
            </a:r>
            <a:r>
              <a:rPr lang="en-US" sz="3000" b="1" dirty="0">
                <a:solidFill>
                  <a:srgbClr val="E8E8E8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:</a:t>
            </a:r>
            <a:r>
              <a:rPr lang="en-US" sz="3000" dirty="0"/>
              <a:t> </a:t>
            </a:r>
            <a:r>
              <a:rPr lang="en-US" sz="26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 Framework for Strategic Transition Management (1173)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3335482" y="5467498"/>
            <a:ext cx="5521037" cy="7066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800" b="1" dirty="0">
                <a:solidFill>
                  <a:srgbClr val="C8A9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2026 International System Dynamics Conference</a:t>
            </a:r>
          </a:p>
          <a:p>
            <a:pPr algn="ctr">
              <a:lnSpc>
                <a:spcPct val="140000"/>
              </a:lnSpc>
            </a:pPr>
            <a:r>
              <a:rPr lang="en-US" b="1" dirty="0">
                <a:solidFill>
                  <a:srgbClr val="C8A97D"/>
                </a:solidFill>
                <a:latin typeface="Quattrocento Sans" pitchFamily="34" charset="0"/>
              </a:rPr>
              <a:t>Delft, Netherlands</a:t>
            </a:r>
          </a:p>
        </p:txBody>
      </p:sp>
      <p:sp>
        <p:nvSpPr>
          <p:cNvPr id="8" name="Shape 5"/>
          <p:cNvSpPr/>
          <p:nvPr/>
        </p:nvSpPr>
        <p:spPr>
          <a:xfrm>
            <a:off x="380996" y="6193669"/>
            <a:ext cx="314027" cy="358888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38100" y="0"/>
                </a:moveTo>
                <a:cubicBezTo>
                  <a:pt x="43369" y="0"/>
                  <a:pt x="47625" y="4256"/>
                  <a:pt x="47625" y="9525"/>
                </a:cubicBezTo>
                <a:lnTo>
                  <a:pt x="47625" y="19050"/>
                </a:lnTo>
                <a:lnTo>
                  <a:pt x="85725" y="19050"/>
                </a:lnTo>
                <a:lnTo>
                  <a:pt x="85725" y="9525"/>
                </a:lnTo>
                <a:cubicBezTo>
                  <a:pt x="85725" y="4256"/>
                  <a:pt x="89981" y="0"/>
                  <a:pt x="95250" y="0"/>
                </a:cubicBezTo>
                <a:cubicBezTo>
                  <a:pt x="100519" y="0"/>
                  <a:pt x="104775" y="4256"/>
                  <a:pt x="104775" y="9525"/>
                </a:cubicBezTo>
                <a:lnTo>
                  <a:pt x="104775" y="19050"/>
                </a:lnTo>
                <a:lnTo>
                  <a:pt x="114300" y="19050"/>
                </a:lnTo>
                <a:cubicBezTo>
                  <a:pt x="124807" y="19050"/>
                  <a:pt x="133350" y="27593"/>
                  <a:pt x="133350" y="38100"/>
                </a:cubicBezTo>
                <a:lnTo>
                  <a:pt x="133350" y="123825"/>
                </a:lnTo>
                <a:cubicBezTo>
                  <a:pt x="133350" y="134332"/>
                  <a:pt x="124807" y="142875"/>
                  <a:pt x="114300" y="142875"/>
                </a:cubicBezTo>
                <a:lnTo>
                  <a:pt x="19050" y="142875"/>
                </a:lnTo>
                <a:cubicBezTo>
                  <a:pt x="8543" y="142875"/>
                  <a:pt x="0" y="134332"/>
                  <a:pt x="0" y="123825"/>
                </a:cubicBezTo>
                <a:lnTo>
                  <a:pt x="0" y="38100"/>
                </a:lnTo>
                <a:cubicBezTo>
                  <a:pt x="0" y="27593"/>
                  <a:pt x="8543" y="19050"/>
                  <a:pt x="19050" y="19050"/>
                </a:cubicBezTo>
                <a:lnTo>
                  <a:pt x="28575" y="19050"/>
                </a:lnTo>
                <a:lnTo>
                  <a:pt x="28575" y="9525"/>
                </a:lnTo>
                <a:cubicBezTo>
                  <a:pt x="28575" y="4256"/>
                  <a:pt x="32831" y="0"/>
                  <a:pt x="38100" y="0"/>
                </a:cubicBezTo>
                <a:close/>
                <a:moveTo>
                  <a:pt x="19050" y="71438"/>
                </a:moveTo>
                <a:lnTo>
                  <a:pt x="19050" y="80962"/>
                </a:lnTo>
                <a:cubicBezTo>
                  <a:pt x="19050" y="83582"/>
                  <a:pt x="21193" y="85725"/>
                  <a:pt x="23813" y="85725"/>
                </a:cubicBezTo>
                <a:lnTo>
                  <a:pt x="33338" y="85725"/>
                </a:lnTo>
                <a:cubicBezTo>
                  <a:pt x="35957" y="85725"/>
                  <a:pt x="38100" y="83582"/>
                  <a:pt x="38100" y="80962"/>
                </a:cubicBezTo>
                <a:lnTo>
                  <a:pt x="38100" y="71438"/>
                </a:lnTo>
                <a:cubicBezTo>
                  <a:pt x="38100" y="68818"/>
                  <a:pt x="35957" y="66675"/>
                  <a:pt x="33338" y="66675"/>
                </a:cubicBezTo>
                <a:lnTo>
                  <a:pt x="23813" y="66675"/>
                </a:lnTo>
                <a:cubicBezTo>
                  <a:pt x="21193" y="66675"/>
                  <a:pt x="19050" y="68818"/>
                  <a:pt x="19050" y="71438"/>
                </a:cubicBezTo>
                <a:close/>
                <a:moveTo>
                  <a:pt x="57150" y="71438"/>
                </a:moveTo>
                <a:lnTo>
                  <a:pt x="57150" y="80962"/>
                </a:lnTo>
                <a:cubicBezTo>
                  <a:pt x="57150" y="83582"/>
                  <a:pt x="59293" y="85725"/>
                  <a:pt x="61912" y="85725"/>
                </a:cubicBezTo>
                <a:lnTo>
                  <a:pt x="71438" y="85725"/>
                </a:lnTo>
                <a:cubicBezTo>
                  <a:pt x="74057" y="85725"/>
                  <a:pt x="76200" y="83582"/>
                  <a:pt x="76200" y="80962"/>
                </a:cubicBezTo>
                <a:lnTo>
                  <a:pt x="76200" y="71438"/>
                </a:lnTo>
                <a:cubicBezTo>
                  <a:pt x="76200" y="68818"/>
                  <a:pt x="74057" y="66675"/>
                  <a:pt x="71438" y="66675"/>
                </a:cubicBezTo>
                <a:lnTo>
                  <a:pt x="61912" y="66675"/>
                </a:lnTo>
                <a:cubicBezTo>
                  <a:pt x="59293" y="66675"/>
                  <a:pt x="57150" y="68818"/>
                  <a:pt x="57150" y="71438"/>
                </a:cubicBezTo>
                <a:close/>
                <a:moveTo>
                  <a:pt x="100013" y="66675"/>
                </a:moveTo>
                <a:cubicBezTo>
                  <a:pt x="97393" y="66675"/>
                  <a:pt x="95250" y="68818"/>
                  <a:pt x="95250" y="71438"/>
                </a:cubicBezTo>
                <a:lnTo>
                  <a:pt x="95250" y="80962"/>
                </a:lnTo>
                <a:cubicBezTo>
                  <a:pt x="95250" y="83582"/>
                  <a:pt x="97393" y="85725"/>
                  <a:pt x="100013" y="85725"/>
                </a:cubicBezTo>
                <a:lnTo>
                  <a:pt x="109537" y="85725"/>
                </a:lnTo>
                <a:cubicBezTo>
                  <a:pt x="112157" y="85725"/>
                  <a:pt x="114300" y="83582"/>
                  <a:pt x="114300" y="80962"/>
                </a:cubicBezTo>
                <a:lnTo>
                  <a:pt x="114300" y="71438"/>
                </a:lnTo>
                <a:cubicBezTo>
                  <a:pt x="114300" y="68818"/>
                  <a:pt x="112157" y="66675"/>
                  <a:pt x="109537" y="66675"/>
                </a:cubicBezTo>
                <a:lnTo>
                  <a:pt x="100013" y="66675"/>
                </a:lnTo>
                <a:close/>
                <a:moveTo>
                  <a:pt x="19050" y="109537"/>
                </a:moveTo>
                <a:lnTo>
                  <a:pt x="19050" y="119062"/>
                </a:lnTo>
                <a:cubicBezTo>
                  <a:pt x="19050" y="121682"/>
                  <a:pt x="21193" y="123825"/>
                  <a:pt x="23813" y="123825"/>
                </a:cubicBezTo>
                <a:lnTo>
                  <a:pt x="33338" y="123825"/>
                </a:lnTo>
                <a:cubicBezTo>
                  <a:pt x="35957" y="123825"/>
                  <a:pt x="38100" y="121682"/>
                  <a:pt x="38100" y="119062"/>
                </a:cubicBezTo>
                <a:lnTo>
                  <a:pt x="38100" y="109537"/>
                </a:lnTo>
                <a:cubicBezTo>
                  <a:pt x="38100" y="106918"/>
                  <a:pt x="35957" y="104775"/>
                  <a:pt x="33338" y="104775"/>
                </a:cubicBezTo>
                <a:lnTo>
                  <a:pt x="23813" y="104775"/>
                </a:lnTo>
                <a:cubicBezTo>
                  <a:pt x="21193" y="104775"/>
                  <a:pt x="19050" y="106918"/>
                  <a:pt x="19050" y="109537"/>
                </a:cubicBezTo>
                <a:close/>
                <a:moveTo>
                  <a:pt x="61912" y="104775"/>
                </a:moveTo>
                <a:cubicBezTo>
                  <a:pt x="59293" y="104775"/>
                  <a:pt x="57150" y="106918"/>
                  <a:pt x="57150" y="109537"/>
                </a:cubicBezTo>
                <a:lnTo>
                  <a:pt x="57150" y="119062"/>
                </a:lnTo>
                <a:cubicBezTo>
                  <a:pt x="57150" y="121682"/>
                  <a:pt x="59293" y="123825"/>
                  <a:pt x="61912" y="123825"/>
                </a:cubicBezTo>
                <a:lnTo>
                  <a:pt x="71438" y="123825"/>
                </a:lnTo>
                <a:cubicBezTo>
                  <a:pt x="74057" y="123825"/>
                  <a:pt x="76200" y="121682"/>
                  <a:pt x="76200" y="119062"/>
                </a:cubicBezTo>
                <a:lnTo>
                  <a:pt x="76200" y="109537"/>
                </a:lnTo>
                <a:cubicBezTo>
                  <a:pt x="76200" y="106918"/>
                  <a:pt x="74057" y="104775"/>
                  <a:pt x="71438" y="104775"/>
                </a:cubicBezTo>
                <a:lnTo>
                  <a:pt x="61912" y="104775"/>
                </a:lnTo>
                <a:close/>
                <a:moveTo>
                  <a:pt x="95250" y="109537"/>
                </a:moveTo>
                <a:lnTo>
                  <a:pt x="95250" y="119062"/>
                </a:lnTo>
                <a:cubicBezTo>
                  <a:pt x="95250" y="121682"/>
                  <a:pt x="97393" y="123825"/>
                  <a:pt x="100013" y="123825"/>
                </a:cubicBezTo>
                <a:lnTo>
                  <a:pt x="109537" y="123825"/>
                </a:lnTo>
                <a:cubicBezTo>
                  <a:pt x="112157" y="123825"/>
                  <a:pt x="114300" y="121682"/>
                  <a:pt x="114300" y="119062"/>
                </a:cubicBezTo>
                <a:lnTo>
                  <a:pt x="114300" y="109537"/>
                </a:lnTo>
                <a:cubicBezTo>
                  <a:pt x="114300" y="106918"/>
                  <a:pt x="112157" y="104775"/>
                  <a:pt x="109537" y="104775"/>
                </a:cubicBezTo>
                <a:lnTo>
                  <a:pt x="100013" y="104775"/>
                </a:lnTo>
                <a:cubicBezTo>
                  <a:pt x="97393" y="104775"/>
                  <a:pt x="95250" y="106918"/>
                  <a:pt x="95250" y="109537"/>
                </a:cubicBezTo>
                <a:close/>
              </a:path>
            </a:pathLst>
          </a:custGeom>
          <a:solidFill>
            <a:srgbClr val="C8A97E"/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9" name="Text 6"/>
          <p:cNvSpPr/>
          <p:nvPr/>
        </p:nvSpPr>
        <p:spPr>
          <a:xfrm>
            <a:off x="787923" y="6238694"/>
            <a:ext cx="1596735" cy="2727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bg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July 20-24, 2026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3557842" y="6171367"/>
            <a:ext cx="280502" cy="320574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66675" y="73819"/>
                </a:moveTo>
                <a:cubicBezTo>
                  <a:pt x="46961" y="73819"/>
                  <a:pt x="30956" y="57814"/>
                  <a:pt x="30956" y="38100"/>
                </a:cubicBezTo>
                <a:cubicBezTo>
                  <a:pt x="30956" y="18386"/>
                  <a:pt x="46961" y="2381"/>
                  <a:pt x="66675" y="2381"/>
                </a:cubicBezTo>
                <a:cubicBezTo>
                  <a:pt x="86389" y="2381"/>
                  <a:pt x="102394" y="18386"/>
                  <a:pt x="102394" y="38100"/>
                </a:cubicBezTo>
                <a:cubicBezTo>
                  <a:pt x="102394" y="57814"/>
                  <a:pt x="86389" y="73819"/>
                  <a:pt x="66675" y="73819"/>
                </a:cubicBezTo>
                <a:close/>
                <a:moveTo>
                  <a:pt x="57596" y="90488"/>
                </a:moveTo>
                <a:lnTo>
                  <a:pt x="75754" y="90488"/>
                </a:lnTo>
                <a:cubicBezTo>
                  <a:pt x="78641" y="90488"/>
                  <a:pt x="80962" y="92809"/>
                  <a:pt x="80962" y="95696"/>
                </a:cubicBezTo>
                <a:cubicBezTo>
                  <a:pt x="80962" y="96947"/>
                  <a:pt x="80516" y="98137"/>
                  <a:pt x="79712" y="99090"/>
                </a:cubicBezTo>
                <a:lnTo>
                  <a:pt x="71557" y="108615"/>
                </a:lnTo>
                <a:lnTo>
                  <a:pt x="80784" y="142875"/>
                </a:lnTo>
                <a:lnTo>
                  <a:pt x="80962" y="142875"/>
                </a:lnTo>
                <a:lnTo>
                  <a:pt x="91261" y="101650"/>
                </a:lnTo>
                <a:cubicBezTo>
                  <a:pt x="91916" y="99060"/>
                  <a:pt x="94565" y="97482"/>
                  <a:pt x="97066" y="98435"/>
                </a:cubicBezTo>
                <a:cubicBezTo>
                  <a:pt x="115491" y="105460"/>
                  <a:pt x="128588" y="123319"/>
                  <a:pt x="128588" y="144214"/>
                </a:cubicBezTo>
                <a:cubicBezTo>
                  <a:pt x="128588" y="148709"/>
                  <a:pt x="124926" y="152370"/>
                  <a:pt x="120432" y="152370"/>
                </a:cubicBezTo>
                <a:lnTo>
                  <a:pt x="12918" y="152400"/>
                </a:lnTo>
                <a:cubicBezTo>
                  <a:pt x="8424" y="152400"/>
                  <a:pt x="4763" y="148739"/>
                  <a:pt x="4763" y="144244"/>
                </a:cubicBezTo>
                <a:cubicBezTo>
                  <a:pt x="4763" y="123349"/>
                  <a:pt x="17859" y="105489"/>
                  <a:pt x="36284" y="98465"/>
                </a:cubicBezTo>
                <a:cubicBezTo>
                  <a:pt x="38785" y="97512"/>
                  <a:pt x="41434" y="99090"/>
                  <a:pt x="42089" y="101679"/>
                </a:cubicBezTo>
                <a:lnTo>
                  <a:pt x="52388" y="142905"/>
                </a:lnTo>
                <a:lnTo>
                  <a:pt x="52566" y="142905"/>
                </a:lnTo>
                <a:lnTo>
                  <a:pt x="61793" y="108645"/>
                </a:lnTo>
                <a:lnTo>
                  <a:pt x="53638" y="99120"/>
                </a:lnTo>
                <a:cubicBezTo>
                  <a:pt x="52834" y="98167"/>
                  <a:pt x="52388" y="96976"/>
                  <a:pt x="52388" y="95726"/>
                </a:cubicBezTo>
                <a:cubicBezTo>
                  <a:pt x="52388" y="92839"/>
                  <a:pt x="54709" y="90517"/>
                  <a:pt x="57596" y="90517"/>
                </a:cubicBezTo>
                <a:close/>
              </a:path>
            </a:pathLst>
          </a:custGeom>
          <a:solidFill>
            <a:srgbClr val="C8A97E"/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11" name="Text 8"/>
          <p:cNvSpPr/>
          <p:nvPr/>
        </p:nvSpPr>
        <p:spPr>
          <a:xfrm>
            <a:off x="3954994" y="6168891"/>
            <a:ext cx="4604833" cy="3337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600" dirty="0">
                <a:solidFill>
                  <a:schemeClr val="bg1"/>
                </a:solidFill>
                <a:latin typeface="Quattrocento Sans" pitchFamily="34" charset="0"/>
              </a:rPr>
              <a:t>CEO and System Dynamics - Skills and Successes</a:t>
            </a:r>
          </a:p>
        </p:txBody>
      </p:sp>
      <p:sp>
        <p:nvSpPr>
          <p:cNvPr id="12" name="Shape 9"/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13" name="Text 10"/>
          <p:cNvSpPr/>
          <p:nvPr/>
        </p:nvSpPr>
        <p:spPr>
          <a:xfrm>
            <a:off x="434436" y="3531228"/>
            <a:ext cx="11506200" cy="4516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b="1" dirty="0">
                <a:solidFill>
                  <a:srgbClr val="FFFF0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"To move leadership beyond 'luck' by integrating System Dynamics into strategic decision-making"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15BE66D5-164C-7EDB-F935-FFF8DC23E968}"/>
              </a:ext>
            </a:extLst>
          </p:cNvPr>
          <p:cNvSpPr/>
          <p:nvPr/>
        </p:nvSpPr>
        <p:spPr>
          <a:xfrm>
            <a:off x="380996" y="1885032"/>
            <a:ext cx="11613081" cy="16419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AE" sz="3000" b="1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Bridging the Strategy Gap</a:t>
            </a:r>
            <a:r>
              <a:rPr lang="en-US" sz="3000" b="1" dirty="0">
                <a:solidFill>
                  <a:srgbClr val="E8E8E8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:</a:t>
            </a:r>
            <a:endParaRPr lang="en-US" sz="3000" dirty="0"/>
          </a:p>
          <a:p>
            <a:pPr>
              <a:lnSpc>
                <a:spcPct val="100000"/>
              </a:lnSpc>
            </a:pPr>
            <a:r>
              <a:rPr lang="en-US" sz="26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Upskilling Executive Leadership for System Dynamics Application in Strategic Decision-Making (1161)</a:t>
            </a:r>
            <a:endParaRPr lang="en-US" sz="26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A3D301-9660-4FDB-D8B8-ACB0689ECCA5}"/>
              </a:ext>
            </a:extLst>
          </p:cNvPr>
          <p:cNvSpPr txBox="1"/>
          <p:nvPr/>
        </p:nvSpPr>
        <p:spPr>
          <a:xfrm>
            <a:off x="4208167" y="4330677"/>
            <a:ext cx="37756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kern="1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Arif Mehmood Ph.D.</a:t>
            </a:r>
          </a:p>
          <a:p>
            <a:pPr algn="ctr">
              <a:lnSpc>
                <a:spcPct val="100000"/>
              </a:lnSpc>
            </a:pPr>
            <a:r>
              <a:rPr lang="en-US" b="1" kern="1800" dirty="0">
                <a:solidFill>
                  <a:srgbClr val="C8A97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Chief Technical Officer</a:t>
            </a:r>
            <a:endParaRPr lang="en-US" dirty="0">
              <a:solidFill>
                <a:srgbClr val="C8A97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FFE5A-89BC-0CBB-FFD0-C589EFC25FD1}"/>
              </a:ext>
            </a:extLst>
          </p:cNvPr>
          <p:cNvSpPr txBox="1"/>
          <p:nvPr/>
        </p:nvSpPr>
        <p:spPr>
          <a:xfrm>
            <a:off x="4509160" y="5001141"/>
            <a:ext cx="3173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E" dirty="0">
                <a:solidFill>
                  <a:srgbClr val="FFFF00"/>
                </a:solidFill>
              </a:rPr>
              <a:t>https://productivegrowth.net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76C80-07C0-0F65-8DE7-23816F83D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">
            <a:extLst>
              <a:ext uri="{FF2B5EF4-FFF2-40B4-BE49-F238E27FC236}">
                <a16:creationId xmlns:a16="http://schemas.microsoft.com/office/drawing/2014/main" id="{C99583E4-EC66-8363-A5A5-E1CBC67727FD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7FBB8-663D-3556-DDD5-556C8BA21767}"/>
              </a:ext>
            </a:extLst>
          </p:cNvPr>
          <p:cNvSpPr txBox="1"/>
          <p:nvPr/>
        </p:nvSpPr>
        <p:spPr>
          <a:xfrm>
            <a:off x="42356" y="2189095"/>
            <a:ext cx="209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Perceived complexity of SD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CBDB48-D48C-F023-C341-94C4B95835F1}"/>
              </a:ext>
            </a:extLst>
          </p:cNvPr>
          <p:cNvSpPr txBox="1"/>
          <p:nvPr/>
        </p:nvSpPr>
        <p:spPr>
          <a:xfrm>
            <a:off x="1956172" y="1994613"/>
            <a:ext cx="1521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Relative Attractiveness </a:t>
            </a:r>
          </a:p>
          <a:p>
            <a:r>
              <a:rPr lang="en-US" dirty="0">
                <a:solidFill>
                  <a:schemeClr val="bg1"/>
                </a:solidFill>
              </a:rPr>
              <a:t>of LESR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B751D1-8053-BAD8-D204-F51A5267F5A5}"/>
              </a:ext>
            </a:extLst>
          </p:cNvPr>
          <p:cNvSpPr txBox="1"/>
          <p:nvPr/>
        </p:nvSpPr>
        <p:spPr>
          <a:xfrm>
            <a:off x="3967641" y="2105036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CEO Adoption </a:t>
            </a:r>
          </a:p>
          <a:p>
            <a:r>
              <a:rPr lang="en-US" dirty="0">
                <a:solidFill>
                  <a:schemeClr val="bg1"/>
                </a:solidFill>
              </a:rPr>
              <a:t>of LESR Tools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2C3C1F-CAC9-EC60-3251-44BCCC25892B}"/>
              </a:ext>
            </a:extLst>
          </p:cNvPr>
          <p:cNvSpPr txBox="1"/>
          <p:nvPr/>
        </p:nvSpPr>
        <p:spPr>
          <a:xfrm>
            <a:off x="6969038" y="2293003"/>
            <a:ext cx="1243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Quick Wins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426B52D-CCF2-2F51-03F5-5D398A5365E5}"/>
              </a:ext>
            </a:extLst>
          </p:cNvPr>
          <p:cNvCxnSpPr>
            <a:cxnSpLocks/>
          </p:cNvCxnSpPr>
          <p:nvPr/>
        </p:nvCxnSpPr>
        <p:spPr>
          <a:xfrm>
            <a:off x="1501430" y="2489692"/>
            <a:ext cx="44744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90C24E2-8828-B403-007A-B737DE4672E9}"/>
              </a:ext>
            </a:extLst>
          </p:cNvPr>
          <p:cNvCxnSpPr>
            <a:cxnSpLocks/>
          </p:cNvCxnSpPr>
          <p:nvPr/>
        </p:nvCxnSpPr>
        <p:spPr>
          <a:xfrm>
            <a:off x="3432770" y="2482208"/>
            <a:ext cx="629186" cy="775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82DFDDF-FF1D-6D30-556E-F6991F335D37}"/>
              </a:ext>
            </a:extLst>
          </p:cNvPr>
          <p:cNvCxnSpPr>
            <a:cxnSpLocks/>
          </p:cNvCxnSpPr>
          <p:nvPr/>
        </p:nvCxnSpPr>
        <p:spPr>
          <a:xfrm>
            <a:off x="5524658" y="2489958"/>
            <a:ext cx="1437176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F92853-E7FC-155E-98AB-206E49507B5D}"/>
              </a:ext>
            </a:extLst>
          </p:cNvPr>
          <p:cNvCxnSpPr>
            <a:cxnSpLocks/>
          </p:cNvCxnSpPr>
          <p:nvPr/>
        </p:nvCxnSpPr>
        <p:spPr>
          <a:xfrm>
            <a:off x="8284560" y="2489958"/>
            <a:ext cx="889853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3CDF2B3-EB66-F193-159D-B0E858747ACF}"/>
              </a:ext>
            </a:extLst>
          </p:cNvPr>
          <p:cNvSpPr txBox="1"/>
          <p:nvPr/>
        </p:nvSpPr>
        <p:spPr>
          <a:xfrm>
            <a:off x="183243" y="4600584"/>
            <a:ext cx="10310750" cy="426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AE" sz="2000" b="1" kern="0" dirty="0">
                <a:solidFill>
                  <a:srgbClr val="C8A97D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Alternate </a:t>
            </a:r>
            <a:r>
              <a:rPr lang="en-AE" sz="2000" b="1" kern="0" dirty="0">
                <a:solidFill>
                  <a:srgbClr val="C8A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counter-loop to limit the use of LESR tools:</a:t>
            </a:r>
            <a:endParaRPr lang="en-AE" sz="2000" b="1" kern="100" dirty="0">
              <a:solidFill>
                <a:srgbClr val="C8A97D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2CA61C-E3C7-4DEF-F99C-9A61CCD835F7}"/>
              </a:ext>
            </a:extLst>
          </p:cNvPr>
          <p:cNvSpPr txBox="1"/>
          <p:nvPr/>
        </p:nvSpPr>
        <p:spPr>
          <a:xfrm>
            <a:off x="9138660" y="2255773"/>
            <a:ext cx="2627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Organizational Complexity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B34A22-B9F5-A843-CB23-BA155386695B}"/>
              </a:ext>
            </a:extLst>
          </p:cNvPr>
          <p:cNvSpPr txBox="1"/>
          <p:nvPr/>
        </p:nvSpPr>
        <p:spPr>
          <a:xfrm>
            <a:off x="10229811" y="3310080"/>
            <a:ext cx="2039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Failure rate of Business Strategies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1CF5DF-38F7-8539-0708-F6B9A8E10C0C}"/>
              </a:ext>
            </a:extLst>
          </p:cNvPr>
          <p:cNvSpPr txBox="1"/>
          <p:nvPr/>
        </p:nvSpPr>
        <p:spPr>
          <a:xfrm>
            <a:off x="8284560" y="3376439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Demand for </a:t>
            </a:r>
          </a:p>
          <a:p>
            <a:r>
              <a:rPr lang="en-US" dirty="0">
                <a:solidFill>
                  <a:schemeClr val="bg1"/>
                </a:solidFill>
              </a:rPr>
              <a:t>SD CEO tools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D787CCA-AC69-789D-431B-002DE962F117}"/>
              </a:ext>
            </a:extLst>
          </p:cNvPr>
          <p:cNvSpPr txBox="1"/>
          <p:nvPr/>
        </p:nvSpPr>
        <p:spPr>
          <a:xfrm>
            <a:off x="6058145" y="3383091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Availability of </a:t>
            </a:r>
          </a:p>
          <a:p>
            <a:r>
              <a:rPr lang="en-US" dirty="0">
                <a:solidFill>
                  <a:schemeClr val="bg1"/>
                </a:solidFill>
              </a:rPr>
              <a:t>SD CEO tools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24FA7B-BF7B-436F-1AA8-FA66C74ADEB3}"/>
              </a:ext>
            </a:extLst>
          </p:cNvPr>
          <p:cNvSpPr txBox="1"/>
          <p:nvPr/>
        </p:nvSpPr>
        <p:spPr>
          <a:xfrm>
            <a:off x="3953616" y="3376438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CEO Adoption </a:t>
            </a:r>
          </a:p>
          <a:p>
            <a:r>
              <a:rPr lang="en-US" dirty="0">
                <a:solidFill>
                  <a:schemeClr val="bg1"/>
                </a:solidFill>
              </a:rPr>
              <a:t>of SD tools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74403C5-A924-58CA-F6AA-F6885FB976F3}"/>
              </a:ext>
            </a:extLst>
          </p:cNvPr>
          <p:cNvCxnSpPr>
            <a:cxnSpLocks/>
          </p:cNvCxnSpPr>
          <p:nvPr/>
        </p:nvCxnSpPr>
        <p:spPr>
          <a:xfrm>
            <a:off x="11065062" y="2593798"/>
            <a:ext cx="0" cy="716282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74C9627-6617-BEFA-349B-D0059754D12C}"/>
              </a:ext>
            </a:extLst>
          </p:cNvPr>
          <p:cNvCxnSpPr>
            <a:cxnSpLocks/>
          </p:cNvCxnSpPr>
          <p:nvPr/>
        </p:nvCxnSpPr>
        <p:spPr>
          <a:xfrm flipH="1">
            <a:off x="9564592" y="3674265"/>
            <a:ext cx="66521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6080B92-69BF-BC8B-CC8A-C87C6DF3AC10}"/>
              </a:ext>
            </a:extLst>
          </p:cNvPr>
          <p:cNvCxnSpPr>
            <a:cxnSpLocks/>
          </p:cNvCxnSpPr>
          <p:nvPr/>
        </p:nvCxnSpPr>
        <p:spPr>
          <a:xfrm flipH="1">
            <a:off x="7402122" y="3674265"/>
            <a:ext cx="882438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3E8A0F2-8DAD-3F00-3A30-EDC0C9464396}"/>
              </a:ext>
            </a:extLst>
          </p:cNvPr>
          <p:cNvCxnSpPr>
            <a:cxnSpLocks/>
          </p:cNvCxnSpPr>
          <p:nvPr/>
        </p:nvCxnSpPr>
        <p:spPr>
          <a:xfrm flipH="1">
            <a:off x="5338618" y="3674265"/>
            <a:ext cx="740222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6BE96A2-B83B-2AF5-1DC3-B45D7A963AD8}"/>
              </a:ext>
            </a:extLst>
          </p:cNvPr>
          <p:cNvCxnSpPr>
            <a:cxnSpLocks/>
          </p:cNvCxnSpPr>
          <p:nvPr/>
        </p:nvCxnSpPr>
        <p:spPr>
          <a:xfrm flipV="1">
            <a:off x="4684026" y="2686469"/>
            <a:ext cx="0" cy="696622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E3D5BBC-174B-8211-33F4-95B0902A31D7}"/>
              </a:ext>
            </a:extLst>
          </p:cNvPr>
          <p:cNvSpPr txBox="1"/>
          <p:nvPr/>
        </p:nvSpPr>
        <p:spPr>
          <a:xfrm>
            <a:off x="204774" y="5166668"/>
            <a:ext cx="120769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LESR tools usage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Organizational Complexity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Failure rate of strategies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Demand of SD CEO tools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Availability of SD CEO tools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Less use of LESR tools</a:t>
            </a:r>
            <a:endParaRPr lang="en-AE" dirty="0">
              <a:solidFill>
                <a:schemeClr val="bg1"/>
              </a:solidFill>
            </a:endParaRPr>
          </a:p>
        </p:txBody>
      </p:sp>
      <p:sp>
        <p:nvSpPr>
          <p:cNvPr id="56" name="Text 3">
            <a:extLst>
              <a:ext uri="{FF2B5EF4-FFF2-40B4-BE49-F238E27FC236}">
                <a16:creationId xmlns:a16="http://schemas.microsoft.com/office/drawing/2014/main" id="{E9C93CFF-4B35-F96F-5B59-EFB28AF7CDFF}"/>
              </a:ext>
            </a:extLst>
          </p:cNvPr>
          <p:cNvSpPr/>
          <p:nvPr/>
        </p:nvSpPr>
        <p:spPr>
          <a:xfrm>
            <a:off x="167244" y="71250"/>
            <a:ext cx="11596256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 SD Advisory Tools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676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18" grpId="0"/>
      <p:bldP spid="3" grpId="0"/>
      <p:bldP spid="19" grpId="0"/>
      <p:bldP spid="20" grpId="0"/>
      <p:bldP spid="21" grpId="0"/>
      <p:bldP spid="22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6EE0B-64EB-55E2-935D-9E1DAEEDD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DC8188FD-24FF-608A-948D-5EE133A03082}"/>
              </a:ext>
            </a:extLst>
          </p:cNvPr>
          <p:cNvSpPr/>
          <p:nvPr/>
        </p:nvSpPr>
        <p:spPr>
          <a:xfrm>
            <a:off x="167244" y="-45979"/>
            <a:ext cx="11596256" cy="7908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 SD Advisory Tool is in progress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F4BF30B0-1C1E-A835-766D-01737989DE40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C899B-40EE-8EBA-2C32-D4EC8E213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19206"/>
            <a:ext cx="5342369" cy="57395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C5BCA-DDAC-110A-2FE8-15F095039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19207"/>
            <a:ext cx="5087815" cy="1679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A9D51E-5CFB-55E4-C61C-391F8E836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797769"/>
            <a:ext cx="5087815" cy="16797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545BC6-B4E9-1893-7FB3-CC0ACE9A55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3137" t="15588" r="1207" b="11161"/>
          <a:stretch>
            <a:fillRect/>
          </a:stretch>
        </p:blipFill>
        <p:spPr>
          <a:xfrm>
            <a:off x="6096000" y="4477499"/>
            <a:ext cx="5087815" cy="20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B91C0-4F7B-D412-4330-B6649DDA7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E47043E3-1F16-0BAC-70F5-B0375FFD6BCE}"/>
              </a:ext>
            </a:extLst>
          </p:cNvPr>
          <p:cNvSpPr/>
          <p:nvPr/>
        </p:nvSpPr>
        <p:spPr>
          <a:xfrm>
            <a:off x="214744" y="71250"/>
            <a:ext cx="11596256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</a:rPr>
              <a:t>Closing Remarks 4 Ls</a:t>
            </a:r>
            <a:endParaRPr lang="en-US" sz="3600" dirty="0">
              <a:solidFill>
                <a:schemeClr val="bg1"/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322781F-3767-FEE1-DCE7-5393B941D6F4}"/>
              </a:ext>
            </a:extLst>
          </p:cNvPr>
          <p:cNvGrpSpPr/>
          <p:nvPr/>
        </p:nvGrpSpPr>
        <p:grpSpPr>
          <a:xfrm>
            <a:off x="265480" y="5068218"/>
            <a:ext cx="11505938" cy="1127546"/>
            <a:chOff x="343031" y="4973217"/>
            <a:chExt cx="11505938" cy="1127546"/>
          </a:xfrm>
        </p:grpSpPr>
        <p:sp>
          <p:nvSpPr>
            <p:cNvPr id="12" name="Shape 9">
              <a:extLst>
                <a:ext uri="{FF2B5EF4-FFF2-40B4-BE49-F238E27FC236}">
                  <a16:creationId xmlns:a16="http://schemas.microsoft.com/office/drawing/2014/main" id="{44D396C4-617C-91F4-5522-8E0A0EB3424A}"/>
                </a:ext>
              </a:extLst>
            </p:cNvPr>
            <p:cNvSpPr/>
            <p:nvPr/>
          </p:nvSpPr>
          <p:spPr>
            <a:xfrm>
              <a:off x="381000" y="6091238"/>
              <a:ext cx="11430000" cy="9525"/>
            </a:xfrm>
            <a:custGeom>
              <a:avLst/>
              <a:gdLst/>
              <a:ahLst/>
              <a:cxnLst/>
              <a:rect l="l" t="t" r="r" b="b"/>
              <a:pathLst>
                <a:path w="11430000" h="9525">
                  <a:moveTo>
                    <a:pt x="0" y="0"/>
                  </a:moveTo>
                  <a:lnTo>
                    <a:pt x="11430000" y="0"/>
                  </a:lnTo>
                  <a:lnTo>
                    <a:pt x="11430000" y="9525"/>
                  </a:lnTo>
                  <a:lnTo>
                    <a:pt x="0" y="9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A6C8C">
                <a:alpha val="30196"/>
              </a:srgbClr>
            </a:solidFill>
            <a:ln/>
          </p:spPr>
          <p:txBody>
            <a:bodyPr/>
            <a:lstStyle/>
            <a:p>
              <a:endParaRPr lang="en-AE"/>
            </a:p>
          </p:txBody>
        </p:sp>
        <p:sp>
          <p:nvSpPr>
            <p:cNvPr id="35" name="Shape 47">
              <a:extLst>
                <a:ext uri="{FF2B5EF4-FFF2-40B4-BE49-F238E27FC236}">
                  <a16:creationId xmlns:a16="http://schemas.microsoft.com/office/drawing/2014/main" id="{CDF215F1-1C5A-EA89-67C5-2846D0746CDD}"/>
                </a:ext>
              </a:extLst>
            </p:cNvPr>
            <p:cNvSpPr/>
            <p:nvPr/>
          </p:nvSpPr>
          <p:spPr>
            <a:xfrm>
              <a:off x="386212" y="5152614"/>
              <a:ext cx="331587" cy="331587"/>
            </a:xfrm>
            <a:custGeom>
              <a:avLst/>
              <a:gdLst/>
              <a:ahLst/>
              <a:cxnLst/>
              <a:rect l="l" t="t" r="r" b="b"/>
              <a:pathLst>
                <a:path w="170517" h="170517">
                  <a:moveTo>
                    <a:pt x="48058" y="0"/>
                  </a:moveTo>
                  <a:lnTo>
                    <a:pt x="122659" y="0"/>
                  </a:lnTo>
                  <a:cubicBezTo>
                    <a:pt x="131485" y="0"/>
                    <a:pt x="138679" y="7260"/>
                    <a:pt x="138346" y="16053"/>
                  </a:cubicBezTo>
                  <a:cubicBezTo>
                    <a:pt x="138279" y="17818"/>
                    <a:pt x="138212" y="19583"/>
                    <a:pt x="138113" y="21315"/>
                  </a:cubicBezTo>
                  <a:lnTo>
                    <a:pt x="154631" y="21315"/>
                  </a:lnTo>
                  <a:cubicBezTo>
                    <a:pt x="163324" y="21315"/>
                    <a:pt x="170984" y="28508"/>
                    <a:pt x="170318" y="37900"/>
                  </a:cubicBezTo>
                  <a:cubicBezTo>
                    <a:pt x="167820" y="72437"/>
                    <a:pt x="150169" y="91420"/>
                    <a:pt x="131019" y="101345"/>
                  </a:cubicBezTo>
                  <a:cubicBezTo>
                    <a:pt x="125757" y="104076"/>
                    <a:pt x="120395" y="106107"/>
                    <a:pt x="115299" y="107606"/>
                  </a:cubicBezTo>
                  <a:cubicBezTo>
                    <a:pt x="108572" y="117131"/>
                    <a:pt x="101578" y="122160"/>
                    <a:pt x="96016" y="124857"/>
                  </a:cubicBezTo>
                  <a:lnTo>
                    <a:pt x="96016" y="149203"/>
                  </a:lnTo>
                  <a:lnTo>
                    <a:pt x="117331" y="149203"/>
                  </a:lnTo>
                  <a:cubicBezTo>
                    <a:pt x="123226" y="149203"/>
                    <a:pt x="127988" y="153965"/>
                    <a:pt x="127988" y="159860"/>
                  </a:cubicBezTo>
                  <a:cubicBezTo>
                    <a:pt x="127988" y="165755"/>
                    <a:pt x="123226" y="170517"/>
                    <a:pt x="117331" y="170517"/>
                  </a:cubicBezTo>
                  <a:lnTo>
                    <a:pt x="53387" y="170517"/>
                  </a:lnTo>
                  <a:cubicBezTo>
                    <a:pt x="47492" y="170517"/>
                    <a:pt x="42729" y="165755"/>
                    <a:pt x="42729" y="159860"/>
                  </a:cubicBezTo>
                  <a:cubicBezTo>
                    <a:pt x="42729" y="153965"/>
                    <a:pt x="47492" y="149203"/>
                    <a:pt x="53387" y="149203"/>
                  </a:cubicBezTo>
                  <a:lnTo>
                    <a:pt x="74701" y="149203"/>
                  </a:lnTo>
                  <a:lnTo>
                    <a:pt x="74701" y="124857"/>
                  </a:lnTo>
                  <a:cubicBezTo>
                    <a:pt x="69373" y="122293"/>
                    <a:pt x="62745" y="117531"/>
                    <a:pt x="56284" y="108772"/>
                  </a:cubicBezTo>
                  <a:cubicBezTo>
                    <a:pt x="50156" y="107173"/>
                    <a:pt x="43495" y="104742"/>
                    <a:pt x="37001" y="101078"/>
                  </a:cubicBezTo>
                  <a:cubicBezTo>
                    <a:pt x="18983" y="90987"/>
                    <a:pt x="2731" y="71970"/>
                    <a:pt x="400" y="37834"/>
                  </a:cubicBezTo>
                  <a:cubicBezTo>
                    <a:pt x="-233" y="28475"/>
                    <a:pt x="7394" y="21281"/>
                    <a:pt x="16086" y="21281"/>
                  </a:cubicBezTo>
                  <a:lnTo>
                    <a:pt x="32605" y="21281"/>
                  </a:lnTo>
                  <a:cubicBezTo>
                    <a:pt x="32505" y="19550"/>
                    <a:pt x="32438" y="17818"/>
                    <a:pt x="32372" y="16019"/>
                  </a:cubicBezTo>
                  <a:cubicBezTo>
                    <a:pt x="32039" y="7194"/>
                    <a:pt x="39232" y="-33"/>
                    <a:pt x="48058" y="-33"/>
                  </a:cubicBezTo>
                  <a:close/>
                  <a:moveTo>
                    <a:pt x="33804" y="37301"/>
                  </a:moveTo>
                  <a:lnTo>
                    <a:pt x="16352" y="37301"/>
                  </a:lnTo>
                  <a:cubicBezTo>
                    <a:pt x="18417" y="65509"/>
                    <a:pt x="31373" y="79630"/>
                    <a:pt x="44728" y="87124"/>
                  </a:cubicBezTo>
                  <a:cubicBezTo>
                    <a:pt x="39932" y="74701"/>
                    <a:pt x="35969" y="58482"/>
                    <a:pt x="33804" y="37301"/>
                  </a:cubicBezTo>
                  <a:close/>
                  <a:moveTo>
                    <a:pt x="126556" y="85525"/>
                  </a:moveTo>
                  <a:cubicBezTo>
                    <a:pt x="140044" y="77599"/>
                    <a:pt x="152233" y="63511"/>
                    <a:pt x="154298" y="37301"/>
                  </a:cubicBezTo>
                  <a:lnTo>
                    <a:pt x="136880" y="37301"/>
                  </a:lnTo>
                  <a:cubicBezTo>
                    <a:pt x="134815" y="57583"/>
                    <a:pt x="131085" y="73336"/>
                    <a:pt x="126556" y="85525"/>
                  </a:cubicBezTo>
                  <a:close/>
                </a:path>
              </a:pathLst>
            </a:custGeom>
            <a:solidFill>
              <a:srgbClr val="C8A97E"/>
            </a:solidFill>
            <a:ln/>
          </p:spPr>
          <p:txBody>
            <a:bodyPr/>
            <a:lstStyle/>
            <a:p>
              <a:endParaRPr lang="en-AE"/>
            </a:p>
          </p:txBody>
        </p:sp>
        <p:sp>
          <p:nvSpPr>
            <p:cNvPr id="36" name="Shape 10">
              <a:extLst>
                <a:ext uri="{FF2B5EF4-FFF2-40B4-BE49-F238E27FC236}">
                  <a16:creationId xmlns:a16="http://schemas.microsoft.com/office/drawing/2014/main" id="{97364BFB-6880-3000-9FD1-F3FFED22CE12}"/>
                </a:ext>
              </a:extLst>
            </p:cNvPr>
            <p:cNvSpPr/>
            <p:nvPr/>
          </p:nvSpPr>
          <p:spPr>
            <a:xfrm>
              <a:off x="343031" y="4973217"/>
              <a:ext cx="11505938" cy="928373"/>
            </a:xfrm>
            <a:custGeom>
              <a:avLst/>
              <a:gdLst/>
              <a:ahLst/>
              <a:cxnLst/>
              <a:rect l="l" t="t" r="r" b="b"/>
              <a:pathLst>
                <a:path w="2605128" h="928373">
                  <a:moveTo>
                    <a:pt x="75783" y="0"/>
                  </a:moveTo>
                  <a:lnTo>
                    <a:pt x="2529345" y="0"/>
                  </a:lnTo>
                  <a:cubicBezTo>
                    <a:pt x="2571171" y="0"/>
                    <a:pt x="2605128" y="33957"/>
                    <a:pt x="2605128" y="75783"/>
                  </a:cubicBezTo>
                  <a:lnTo>
                    <a:pt x="2605128" y="852590"/>
                  </a:lnTo>
                  <a:cubicBezTo>
                    <a:pt x="2605128" y="894416"/>
                    <a:pt x="2571171" y="928373"/>
                    <a:pt x="2529345" y="928373"/>
                  </a:cubicBezTo>
                  <a:lnTo>
                    <a:pt x="75783" y="928373"/>
                  </a:lnTo>
                  <a:cubicBezTo>
                    <a:pt x="33957" y="928373"/>
                    <a:pt x="0" y="894416"/>
                    <a:pt x="0" y="852590"/>
                  </a:cubicBezTo>
                  <a:lnTo>
                    <a:pt x="0" y="75783"/>
                  </a:lnTo>
                  <a:cubicBezTo>
                    <a:pt x="0" y="33957"/>
                    <a:pt x="33957" y="0"/>
                    <a:pt x="75783" y="0"/>
                  </a:cubicBezTo>
                  <a:close/>
                </a:path>
              </a:pathLst>
            </a:custGeom>
            <a:solidFill>
              <a:srgbClr val="C8A97E">
                <a:alpha val="20000"/>
              </a:srgbClr>
            </a:solidFill>
            <a:ln w="25400">
              <a:solidFill>
                <a:srgbClr val="C8A97E"/>
              </a:solidFill>
              <a:prstDash val="solid"/>
            </a:ln>
          </p:spPr>
          <p:txBody>
            <a:bodyPr/>
            <a:lstStyle/>
            <a:p>
              <a:endParaRPr lang="en-AE"/>
            </a:p>
          </p:txBody>
        </p:sp>
        <p:sp>
          <p:nvSpPr>
            <p:cNvPr id="37" name="Text 11">
              <a:extLst>
                <a:ext uri="{FF2B5EF4-FFF2-40B4-BE49-F238E27FC236}">
                  <a16:creationId xmlns:a16="http://schemas.microsoft.com/office/drawing/2014/main" id="{DD63A5F3-9635-418F-2F69-13761CDF7E75}"/>
                </a:ext>
              </a:extLst>
            </p:cNvPr>
            <p:cNvSpPr/>
            <p:nvPr/>
          </p:nvSpPr>
          <p:spPr>
            <a:xfrm>
              <a:off x="838582" y="5100389"/>
              <a:ext cx="1259391" cy="341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b="1" dirty="0">
                  <a:solidFill>
                    <a:srgbClr val="C8A97E"/>
                  </a:solidFill>
                  <a:latin typeface="Hedvig Letters Sans" pitchFamily="34" charset="0"/>
                  <a:ea typeface="Hedvig Letters Sans" pitchFamily="34" charset="-122"/>
                  <a:cs typeface="Hedvig Letters Sans" pitchFamily="34" charset="-120"/>
                </a:rPr>
                <a:t>Legacy:</a:t>
              </a:r>
            </a:p>
          </p:txBody>
        </p:sp>
        <p:sp>
          <p:nvSpPr>
            <p:cNvPr id="38" name="Text 12">
              <a:extLst>
                <a:ext uri="{FF2B5EF4-FFF2-40B4-BE49-F238E27FC236}">
                  <a16:creationId xmlns:a16="http://schemas.microsoft.com/office/drawing/2014/main" id="{7F2FD694-BA90-692E-2021-735F913424A9}"/>
                </a:ext>
              </a:extLst>
            </p:cNvPr>
            <p:cNvSpPr/>
            <p:nvPr/>
          </p:nvSpPr>
          <p:spPr>
            <a:xfrm>
              <a:off x="862332" y="5043557"/>
              <a:ext cx="10574223" cy="7240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	CEOs who embrace SD don't just make better decisions—they build organizations that thrive in complexity, leaving sustainable strategic capabilities that outlast their tenure.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AA397E3-B867-1E8C-1F30-0DE3FADD9FEA}"/>
              </a:ext>
            </a:extLst>
          </p:cNvPr>
          <p:cNvGrpSpPr/>
          <p:nvPr/>
        </p:nvGrpSpPr>
        <p:grpSpPr>
          <a:xfrm>
            <a:off x="265480" y="1328440"/>
            <a:ext cx="11540308" cy="928373"/>
            <a:chOff x="265480" y="1233439"/>
            <a:chExt cx="11540308" cy="928373"/>
          </a:xfrm>
        </p:grpSpPr>
        <p:sp>
          <p:nvSpPr>
            <p:cNvPr id="32" name="Shape 10">
              <a:extLst>
                <a:ext uri="{FF2B5EF4-FFF2-40B4-BE49-F238E27FC236}">
                  <a16:creationId xmlns:a16="http://schemas.microsoft.com/office/drawing/2014/main" id="{2D5D7B97-5B50-6C4C-E6E3-2F3564C0722D}"/>
                </a:ext>
              </a:extLst>
            </p:cNvPr>
            <p:cNvSpPr/>
            <p:nvPr/>
          </p:nvSpPr>
          <p:spPr>
            <a:xfrm>
              <a:off x="265480" y="1233439"/>
              <a:ext cx="11498020" cy="928373"/>
            </a:xfrm>
            <a:custGeom>
              <a:avLst/>
              <a:gdLst/>
              <a:ahLst/>
              <a:cxnLst/>
              <a:rect l="l" t="t" r="r" b="b"/>
              <a:pathLst>
                <a:path w="2605128" h="928373">
                  <a:moveTo>
                    <a:pt x="75783" y="0"/>
                  </a:moveTo>
                  <a:lnTo>
                    <a:pt x="2529345" y="0"/>
                  </a:lnTo>
                  <a:cubicBezTo>
                    <a:pt x="2571171" y="0"/>
                    <a:pt x="2605128" y="33957"/>
                    <a:pt x="2605128" y="75783"/>
                  </a:cubicBezTo>
                  <a:lnTo>
                    <a:pt x="2605128" y="852590"/>
                  </a:lnTo>
                  <a:cubicBezTo>
                    <a:pt x="2605128" y="894416"/>
                    <a:pt x="2571171" y="928373"/>
                    <a:pt x="2529345" y="928373"/>
                  </a:cubicBezTo>
                  <a:lnTo>
                    <a:pt x="75783" y="928373"/>
                  </a:lnTo>
                  <a:cubicBezTo>
                    <a:pt x="33957" y="928373"/>
                    <a:pt x="0" y="894416"/>
                    <a:pt x="0" y="852590"/>
                  </a:cubicBezTo>
                  <a:lnTo>
                    <a:pt x="0" y="75783"/>
                  </a:lnTo>
                  <a:cubicBezTo>
                    <a:pt x="0" y="33957"/>
                    <a:pt x="33957" y="0"/>
                    <a:pt x="75783" y="0"/>
                  </a:cubicBezTo>
                  <a:close/>
                </a:path>
              </a:pathLst>
            </a:custGeom>
            <a:solidFill>
              <a:srgbClr val="C8A97E">
                <a:alpha val="20000"/>
              </a:srgbClr>
            </a:solidFill>
            <a:ln w="25400">
              <a:solidFill>
                <a:srgbClr val="C8A97E"/>
              </a:solidFill>
              <a:prstDash val="solid"/>
            </a:ln>
          </p:spPr>
          <p:txBody>
            <a:bodyPr/>
            <a:lstStyle/>
            <a:p>
              <a:endParaRPr lang="en-AE"/>
            </a:p>
          </p:txBody>
        </p:sp>
        <p:sp>
          <p:nvSpPr>
            <p:cNvPr id="33" name="Text 11">
              <a:extLst>
                <a:ext uri="{FF2B5EF4-FFF2-40B4-BE49-F238E27FC236}">
                  <a16:creationId xmlns:a16="http://schemas.microsoft.com/office/drawing/2014/main" id="{C4614DB4-43DA-42D7-783F-62DDF0ACB669}"/>
                </a:ext>
              </a:extLst>
            </p:cNvPr>
            <p:cNvSpPr/>
            <p:nvPr/>
          </p:nvSpPr>
          <p:spPr>
            <a:xfrm>
              <a:off x="838582" y="1532870"/>
              <a:ext cx="1520649" cy="341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b="1" dirty="0">
                  <a:solidFill>
                    <a:srgbClr val="C8A97E"/>
                  </a:solidFill>
                  <a:latin typeface="Hedvig Letters Sans" pitchFamily="34" charset="0"/>
                  <a:ea typeface="Hedvig Letters Sans" pitchFamily="34" charset="-122"/>
                  <a:cs typeface="Hedvig Letters Sans" pitchFamily="34" charset="-120"/>
                </a:rPr>
                <a:t>Long Term:</a:t>
              </a:r>
            </a:p>
          </p:txBody>
        </p:sp>
        <p:sp>
          <p:nvSpPr>
            <p:cNvPr id="34" name="Text 12">
              <a:extLst>
                <a:ext uri="{FF2B5EF4-FFF2-40B4-BE49-F238E27FC236}">
                  <a16:creationId xmlns:a16="http://schemas.microsoft.com/office/drawing/2014/main" id="{1596526B-575A-CA3A-A84A-6E6BE8D4480E}"/>
                </a:ext>
              </a:extLst>
            </p:cNvPr>
            <p:cNvSpPr/>
            <p:nvPr/>
          </p:nvSpPr>
          <p:spPr>
            <a:xfrm>
              <a:off x="2205881" y="1443970"/>
              <a:ext cx="9599907" cy="48055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CEO should prioritize long-term value creation over short-term wins that may weaken the organization later.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BC9FCA99-51FD-819B-2CE0-E393D0BB7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212" y="1541826"/>
              <a:ext cx="352598" cy="352598"/>
            </a:xfrm>
            <a:prstGeom prst="rect">
              <a:avLst/>
            </a:prstGeom>
            <a:solidFill>
              <a:srgbClr val="C8A97D"/>
            </a:solidFill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E4FCE5-C711-CBD3-2017-BD5190D1AE27}"/>
              </a:ext>
            </a:extLst>
          </p:cNvPr>
          <p:cNvGrpSpPr/>
          <p:nvPr/>
        </p:nvGrpSpPr>
        <p:grpSpPr>
          <a:xfrm>
            <a:off x="265480" y="2575033"/>
            <a:ext cx="11498020" cy="928373"/>
            <a:chOff x="265480" y="2575033"/>
            <a:chExt cx="11498020" cy="928373"/>
          </a:xfrm>
        </p:grpSpPr>
        <p:sp>
          <p:nvSpPr>
            <p:cNvPr id="49" name="Text 11">
              <a:extLst>
                <a:ext uri="{FF2B5EF4-FFF2-40B4-BE49-F238E27FC236}">
                  <a16:creationId xmlns:a16="http://schemas.microsoft.com/office/drawing/2014/main" id="{469DCBE1-009E-A121-67D5-391F1139B257}"/>
                </a:ext>
              </a:extLst>
            </p:cNvPr>
            <p:cNvSpPr/>
            <p:nvPr/>
          </p:nvSpPr>
          <p:spPr>
            <a:xfrm>
              <a:off x="838582" y="2857784"/>
              <a:ext cx="2391506" cy="341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b="1" dirty="0">
                  <a:solidFill>
                    <a:srgbClr val="C8A97E"/>
                  </a:solidFill>
                  <a:latin typeface="Hedvig Letters Sans" pitchFamily="34" charset="0"/>
                  <a:ea typeface="Hedvig Letters Sans" pitchFamily="34" charset="-122"/>
                  <a:cs typeface="Hedvig Letters Sans" pitchFamily="34" charset="-120"/>
                </a:rPr>
                <a:t>Lifelong Learning:</a:t>
              </a:r>
            </a:p>
          </p:txBody>
        </p:sp>
        <p:sp>
          <p:nvSpPr>
            <p:cNvPr id="50" name="Text 12">
              <a:extLst>
                <a:ext uri="{FF2B5EF4-FFF2-40B4-BE49-F238E27FC236}">
                  <a16:creationId xmlns:a16="http://schemas.microsoft.com/office/drawing/2014/main" id="{A946E624-7768-76CF-1A30-6E1A2CC86C4F}"/>
                </a:ext>
              </a:extLst>
            </p:cNvPr>
            <p:cNvSpPr/>
            <p:nvPr/>
          </p:nvSpPr>
          <p:spPr>
            <a:xfrm>
              <a:off x="3057280" y="2744628"/>
              <a:ext cx="8296138" cy="5401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CEOs must commit to lifelong learning to keep pace with rapid changes</a:t>
              </a:r>
            </a:p>
          </p:txBody>
        </p:sp>
        <p:sp>
          <p:nvSpPr>
            <p:cNvPr id="55" name="Shape 43">
              <a:extLst>
                <a:ext uri="{FF2B5EF4-FFF2-40B4-BE49-F238E27FC236}">
                  <a16:creationId xmlns:a16="http://schemas.microsoft.com/office/drawing/2014/main" id="{E7355837-A05D-FA8C-6F22-D589991937C3}"/>
                </a:ext>
              </a:extLst>
            </p:cNvPr>
            <p:cNvSpPr/>
            <p:nvPr/>
          </p:nvSpPr>
          <p:spPr>
            <a:xfrm>
              <a:off x="386212" y="3091068"/>
              <a:ext cx="283734" cy="226986"/>
            </a:xfrm>
            <a:custGeom>
              <a:avLst/>
              <a:gdLst/>
              <a:ahLst/>
              <a:cxnLst/>
              <a:rect l="l" t="t" r="r" b="b"/>
              <a:pathLst>
                <a:path w="189464" h="151571">
                  <a:moveTo>
                    <a:pt x="0" y="75786"/>
                  </a:moveTo>
                  <a:cubicBezTo>
                    <a:pt x="0" y="49616"/>
                    <a:pt x="21196" y="28420"/>
                    <a:pt x="47366" y="28420"/>
                  </a:cubicBezTo>
                  <a:cubicBezTo>
                    <a:pt x="62286" y="28420"/>
                    <a:pt x="76318" y="35436"/>
                    <a:pt x="85259" y="47366"/>
                  </a:cubicBezTo>
                  <a:lnTo>
                    <a:pt x="94732" y="60007"/>
                  </a:lnTo>
                  <a:lnTo>
                    <a:pt x="104205" y="47366"/>
                  </a:lnTo>
                  <a:cubicBezTo>
                    <a:pt x="113145" y="35436"/>
                    <a:pt x="127178" y="28420"/>
                    <a:pt x="142098" y="28420"/>
                  </a:cubicBezTo>
                  <a:cubicBezTo>
                    <a:pt x="168268" y="28420"/>
                    <a:pt x="189464" y="49616"/>
                    <a:pt x="189464" y="75786"/>
                  </a:cubicBezTo>
                  <a:cubicBezTo>
                    <a:pt x="189464" y="101955"/>
                    <a:pt x="168268" y="123152"/>
                    <a:pt x="142098" y="123152"/>
                  </a:cubicBezTo>
                  <a:cubicBezTo>
                    <a:pt x="127178" y="123152"/>
                    <a:pt x="113145" y="116135"/>
                    <a:pt x="104205" y="104205"/>
                  </a:cubicBezTo>
                  <a:lnTo>
                    <a:pt x="94732" y="91564"/>
                  </a:lnTo>
                  <a:lnTo>
                    <a:pt x="85259" y="104205"/>
                  </a:lnTo>
                  <a:cubicBezTo>
                    <a:pt x="76318" y="116135"/>
                    <a:pt x="62286" y="123152"/>
                    <a:pt x="47366" y="123152"/>
                  </a:cubicBezTo>
                  <a:cubicBezTo>
                    <a:pt x="21196" y="123152"/>
                    <a:pt x="0" y="101955"/>
                    <a:pt x="0" y="75786"/>
                  </a:cubicBezTo>
                  <a:close/>
                  <a:moveTo>
                    <a:pt x="82890" y="75786"/>
                  </a:moveTo>
                  <a:lnTo>
                    <a:pt x="70102" y="58734"/>
                  </a:lnTo>
                  <a:cubicBezTo>
                    <a:pt x="64743" y="51570"/>
                    <a:pt x="56306" y="47366"/>
                    <a:pt x="47366" y="47366"/>
                  </a:cubicBezTo>
                  <a:cubicBezTo>
                    <a:pt x="31676" y="47366"/>
                    <a:pt x="18946" y="60096"/>
                    <a:pt x="18946" y="75786"/>
                  </a:cubicBezTo>
                  <a:cubicBezTo>
                    <a:pt x="18946" y="91476"/>
                    <a:pt x="31676" y="104205"/>
                    <a:pt x="47366" y="104205"/>
                  </a:cubicBezTo>
                  <a:cubicBezTo>
                    <a:pt x="56306" y="104205"/>
                    <a:pt x="64743" y="100001"/>
                    <a:pt x="70102" y="92837"/>
                  </a:cubicBezTo>
                  <a:lnTo>
                    <a:pt x="82890" y="75786"/>
                  </a:lnTo>
                  <a:close/>
                  <a:moveTo>
                    <a:pt x="106573" y="75786"/>
                  </a:moveTo>
                  <a:lnTo>
                    <a:pt x="119362" y="92837"/>
                  </a:lnTo>
                  <a:cubicBezTo>
                    <a:pt x="124721" y="100001"/>
                    <a:pt x="133158" y="104205"/>
                    <a:pt x="142098" y="104205"/>
                  </a:cubicBezTo>
                  <a:cubicBezTo>
                    <a:pt x="157788" y="104205"/>
                    <a:pt x="170517" y="91476"/>
                    <a:pt x="170517" y="75786"/>
                  </a:cubicBezTo>
                  <a:cubicBezTo>
                    <a:pt x="170517" y="60096"/>
                    <a:pt x="157788" y="47366"/>
                    <a:pt x="142098" y="47366"/>
                  </a:cubicBezTo>
                  <a:cubicBezTo>
                    <a:pt x="133158" y="47366"/>
                    <a:pt x="124721" y="51570"/>
                    <a:pt x="119362" y="58734"/>
                  </a:cubicBezTo>
                  <a:lnTo>
                    <a:pt x="106573" y="75786"/>
                  </a:lnTo>
                  <a:close/>
                </a:path>
              </a:pathLst>
            </a:custGeom>
            <a:solidFill>
              <a:srgbClr val="C8A97E"/>
            </a:solidFill>
            <a:ln/>
          </p:spPr>
          <p:txBody>
            <a:bodyPr/>
            <a:lstStyle/>
            <a:p>
              <a:endParaRPr lang="en-AE"/>
            </a:p>
          </p:txBody>
        </p:sp>
        <p:sp>
          <p:nvSpPr>
            <p:cNvPr id="56" name="Shape 14">
              <a:extLst>
                <a:ext uri="{FF2B5EF4-FFF2-40B4-BE49-F238E27FC236}">
                  <a16:creationId xmlns:a16="http://schemas.microsoft.com/office/drawing/2014/main" id="{0C8A0572-C3E6-6E85-25BC-221810969378}"/>
                </a:ext>
              </a:extLst>
            </p:cNvPr>
            <p:cNvSpPr/>
            <p:nvPr/>
          </p:nvSpPr>
          <p:spPr>
            <a:xfrm>
              <a:off x="386212" y="2801328"/>
              <a:ext cx="329592" cy="292970"/>
            </a:xfrm>
            <a:custGeom>
              <a:avLst/>
              <a:gdLst/>
              <a:ahLst/>
              <a:cxnLst/>
              <a:rect l="l" t="t" r="r" b="b"/>
              <a:pathLst>
                <a:path w="213147" h="189464">
                  <a:moveTo>
                    <a:pt x="17762" y="72455"/>
                  </a:moveTo>
                  <a:lnTo>
                    <a:pt x="95176" y="104316"/>
                  </a:lnTo>
                  <a:cubicBezTo>
                    <a:pt x="98802" y="105796"/>
                    <a:pt x="102651" y="106573"/>
                    <a:pt x="106573" y="106573"/>
                  </a:cubicBezTo>
                  <a:cubicBezTo>
                    <a:pt x="110496" y="106573"/>
                    <a:pt x="114344" y="105796"/>
                    <a:pt x="117971" y="104316"/>
                  </a:cubicBezTo>
                  <a:lnTo>
                    <a:pt x="207670" y="67385"/>
                  </a:lnTo>
                  <a:cubicBezTo>
                    <a:pt x="211001" y="66016"/>
                    <a:pt x="213147" y="62797"/>
                    <a:pt x="213147" y="59207"/>
                  </a:cubicBezTo>
                  <a:cubicBezTo>
                    <a:pt x="213147" y="55618"/>
                    <a:pt x="211001" y="52399"/>
                    <a:pt x="207670" y="51029"/>
                  </a:cubicBezTo>
                  <a:lnTo>
                    <a:pt x="117971" y="14099"/>
                  </a:lnTo>
                  <a:cubicBezTo>
                    <a:pt x="114344" y="12619"/>
                    <a:pt x="110496" y="11841"/>
                    <a:pt x="106573" y="11841"/>
                  </a:cubicBezTo>
                  <a:cubicBezTo>
                    <a:pt x="102651" y="11841"/>
                    <a:pt x="98802" y="12619"/>
                    <a:pt x="95176" y="14099"/>
                  </a:cubicBezTo>
                  <a:lnTo>
                    <a:pt x="5477" y="51029"/>
                  </a:lnTo>
                  <a:cubicBezTo>
                    <a:pt x="2146" y="52399"/>
                    <a:pt x="0" y="55618"/>
                    <a:pt x="0" y="59207"/>
                  </a:cubicBezTo>
                  <a:lnTo>
                    <a:pt x="0" y="168741"/>
                  </a:lnTo>
                  <a:cubicBezTo>
                    <a:pt x="0" y="173663"/>
                    <a:pt x="3959" y="177622"/>
                    <a:pt x="8881" y="177622"/>
                  </a:cubicBezTo>
                  <a:cubicBezTo>
                    <a:pt x="13803" y="177622"/>
                    <a:pt x="17762" y="173663"/>
                    <a:pt x="17762" y="168741"/>
                  </a:cubicBezTo>
                  <a:lnTo>
                    <a:pt x="17762" y="72455"/>
                  </a:lnTo>
                  <a:close/>
                  <a:moveTo>
                    <a:pt x="35524" y="98987"/>
                  </a:moveTo>
                  <a:lnTo>
                    <a:pt x="35524" y="142098"/>
                  </a:lnTo>
                  <a:cubicBezTo>
                    <a:pt x="35524" y="161710"/>
                    <a:pt x="67348" y="177622"/>
                    <a:pt x="106573" y="177622"/>
                  </a:cubicBezTo>
                  <a:cubicBezTo>
                    <a:pt x="145798" y="177622"/>
                    <a:pt x="177622" y="161710"/>
                    <a:pt x="177622" y="142098"/>
                  </a:cubicBezTo>
                  <a:lnTo>
                    <a:pt x="177622" y="98950"/>
                  </a:lnTo>
                  <a:lnTo>
                    <a:pt x="124743" y="120746"/>
                  </a:lnTo>
                  <a:cubicBezTo>
                    <a:pt x="118970" y="123115"/>
                    <a:pt x="112827" y="124336"/>
                    <a:pt x="106573" y="124336"/>
                  </a:cubicBezTo>
                  <a:cubicBezTo>
                    <a:pt x="100320" y="124336"/>
                    <a:pt x="94177" y="123115"/>
                    <a:pt x="88404" y="120746"/>
                  </a:cubicBezTo>
                  <a:lnTo>
                    <a:pt x="35524" y="98950"/>
                  </a:lnTo>
                  <a:close/>
                </a:path>
              </a:pathLst>
            </a:custGeom>
            <a:solidFill>
              <a:srgbClr val="C8A97E"/>
            </a:solidFill>
            <a:ln/>
          </p:spPr>
          <p:txBody>
            <a:bodyPr/>
            <a:lstStyle/>
            <a:p>
              <a:endParaRPr lang="en-AE"/>
            </a:p>
          </p:txBody>
        </p:sp>
        <p:sp>
          <p:nvSpPr>
            <p:cNvPr id="65" name="Shape 10">
              <a:extLst>
                <a:ext uri="{FF2B5EF4-FFF2-40B4-BE49-F238E27FC236}">
                  <a16:creationId xmlns:a16="http://schemas.microsoft.com/office/drawing/2014/main" id="{C3B64DF6-9B2B-B41A-0EFA-ACCA132970AF}"/>
                </a:ext>
              </a:extLst>
            </p:cNvPr>
            <p:cNvSpPr/>
            <p:nvPr/>
          </p:nvSpPr>
          <p:spPr>
            <a:xfrm>
              <a:off x="265480" y="2575033"/>
              <a:ext cx="11498020" cy="928373"/>
            </a:xfrm>
            <a:custGeom>
              <a:avLst/>
              <a:gdLst/>
              <a:ahLst/>
              <a:cxnLst/>
              <a:rect l="l" t="t" r="r" b="b"/>
              <a:pathLst>
                <a:path w="2605128" h="928373">
                  <a:moveTo>
                    <a:pt x="75783" y="0"/>
                  </a:moveTo>
                  <a:lnTo>
                    <a:pt x="2529345" y="0"/>
                  </a:lnTo>
                  <a:cubicBezTo>
                    <a:pt x="2571171" y="0"/>
                    <a:pt x="2605128" y="33957"/>
                    <a:pt x="2605128" y="75783"/>
                  </a:cubicBezTo>
                  <a:lnTo>
                    <a:pt x="2605128" y="852590"/>
                  </a:lnTo>
                  <a:cubicBezTo>
                    <a:pt x="2605128" y="894416"/>
                    <a:pt x="2571171" y="928373"/>
                    <a:pt x="2529345" y="928373"/>
                  </a:cubicBezTo>
                  <a:lnTo>
                    <a:pt x="75783" y="928373"/>
                  </a:lnTo>
                  <a:cubicBezTo>
                    <a:pt x="33957" y="928373"/>
                    <a:pt x="0" y="894416"/>
                    <a:pt x="0" y="852590"/>
                  </a:cubicBezTo>
                  <a:lnTo>
                    <a:pt x="0" y="75783"/>
                  </a:lnTo>
                  <a:cubicBezTo>
                    <a:pt x="0" y="33957"/>
                    <a:pt x="33957" y="0"/>
                    <a:pt x="75783" y="0"/>
                  </a:cubicBezTo>
                  <a:close/>
                </a:path>
              </a:pathLst>
            </a:custGeom>
            <a:solidFill>
              <a:srgbClr val="C8A97E">
                <a:alpha val="20000"/>
              </a:srgbClr>
            </a:solidFill>
            <a:ln w="25400">
              <a:solidFill>
                <a:srgbClr val="C8A97E"/>
              </a:solidFill>
              <a:prstDash val="solid"/>
            </a:ln>
          </p:spPr>
          <p:txBody>
            <a:bodyPr/>
            <a:lstStyle/>
            <a:p>
              <a:endParaRPr lang="en-AE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DDE2714-9493-5B26-F8F2-D106BEAFB39B}"/>
              </a:ext>
            </a:extLst>
          </p:cNvPr>
          <p:cNvGrpSpPr/>
          <p:nvPr/>
        </p:nvGrpSpPr>
        <p:grpSpPr>
          <a:xfrm>
            <a:off x="265480" y="3821626"/>
            <a:ext cx="11498020" cy="928373"/>
            <a:chOff x="265480" y="3821626"/>
            <a:chExt cx="11498020" cy="928373"/>
          </a:xfrm>
        </p:grpSpPr>
        <p:sp>
          <p:nvSpPr>
            <p:cNvPr id="61" name="Text 11">
              <a:extLst>
                <a:ext uri="{FF2B5EF4-FFF2-40B4-BE49-F238E27FC236}">
                  <a16:creationId xmlns:a16="http://schemas.microsoft.com/office/drawing/2014/main" id="{C799DF46-7023-3C3A-22AA-8A67D4EEC94C}"/>
                </a:ext>
              </a:extLst>
            </p:cNvPr>
            <p:cNvSpPr/>
            <p:nvPr/>
          </p:nvSpPr>
          <p:spPr>
            <a:xfrm>
              <a:off x="796294" y="4072287"/>
              <a:ext cx="1391353" cy="34103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000" b="1" dirty="0">
                  <a:solidFill>
                    <a:srgbClr val="C8A97E"/>
                  </a:solidFill>
                  <a:latin typeface="Hedvig Letters Sans" pitchFamily="34" charset="0"/>
                  <a:ea typeface="Hedvig Letters Sans" pitchFamily="34" charset="-122"/>
                  <a:cs typeface="Hedvig Letters Sans" pitchFamily="34" charset="-120"/>
                </a:rPr>
                <a:t>Leadership:</a:t>
              </a:r>
            </a:p>
          </p:txBody>
        </p:sp>
        <p:sp>
          <p:nvSpPr>
            <p:cNvPr id="62" name="Text 12">
              <a:extLst>
                <a:ext uri="{FF2B5EF4-FFF2-40B4-BE49-F238E27FC236}">
                  <a16:creationId xmlns:a16="http://schemas.microsoft.com/office/drawing/2014/main" id="{99B3A8CE-CA61-3D8F-CF74-B5594A3FB6B0}"/>
                </a:ext>
              </a:extLst>
            </p:cNvPr>
            <p:cNvSpPr/>
            <p:nvPr/>
          </p:nvSpPr>
          <p:spPr>
            <a:xfrm>
              <a:off x="2187647" y="3942332"/>
              <a:ext cx="7199073" cy="54012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 CEOs must inspire people by uniting them around vision and purpose  </a:t>
              </a:r>
            </a:p>
          </p:txBody>
        </p:sp>
        <p:pic>
          <p:nvPicPr>
            <p:cNvPr id="1026" name="Picture 2" descr="Leadership - Free business icons">
              <a:extLst>
                <a:ext uri="{FF2B5EF4-FFF2-40B4-BE49-F238E27FC236}">
                  <a16:creationId xmlns:a16="http://schemas.microsoft.com/office/drawing/2014/main" id="{7C7F1252-D045-5F3F-A227-A017E92834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924" y="4087665"/>
              <a:ext cx="366267" cy="366267"/>
            </a:xfrm>
            <a:prstGeom prst="rect">
              <a:avLst/>
            </a:prstGeom>
            <a:solidFill>
              <a:srgbClr val="C8A97D"/>
            </a:solidFill>
          </p:spPr>
        </p:pic>
        <p:sp>
          <p:nvSpPr>
            <p:cNvPr id="68" name="Shape 10">
              <a:extLst>
                <a:ext uri="{FF2B5EF4-FFF2-40B4-BE49-F238E27FC236}">
                  <a16:creationId xmlns:a16="http://schemas.microsoft.com/office/drawing/2014/main" id="{D2D9646B-94BE-C562-727E-D58532CD7146}"/>
                </a:ext>
              </a:extLst>
            </p:cNvPr>
            <p:cNvSpPr/>
            <p:nvPr/>
          </p:nvSpPr>
          <p:spPr>
            <a:xfrm>
              <a:off x="265480" y="3821626"/>
              <a:ext cx="11498020" cy="928373"/>
            </a:xfrm>
            <a:custGeom>
              <a:avLst/>
              <a:gdLst/>
              <a:ahLst/>
              <a:cxnLst/>
              <a:rect l="l" t="t" r="r" b="b"/>
              <a:pathLst>
                <a:path w="2605128" h="928373">
                  <a:moveTo>
                    <a:pt x="75783" y="0"/>
                  </a:moveTo>
                  <a:lnTo>
                    <a:pt x="2529345" y="0"/>
                  </a:lnTo>
                  <a:cubicBezTo>
                    <a:pt x="2571171" y="0"/>
                    <a:pt x="2605128" y="33957"/>
                    <a:pt x="2605128" y="75783"/>
                  </a:cubicBezTo>
                  <a:lnTo>
                    <a:pt x="2605128" y="852590"/>
                  </a:lnTo>
                  <a:cubicBezTo>
                    <a:pt x="2605128" y="894416"/>
                    <a:pt x="2571171" y="928373"/>
                    <a:pt x="2529345" y="928373"/>
                  </a:cubicBezTo>
                  <a:lnTo>
                    <a:pt x="75783" y="928373"/>
                  </a:lnTo>
                  <a:cubicBezTo>
                    <a:pt x="33957" y="928373"/>
                    <a:pt x="0" y="894416"/>
                    <a:pt x="0" y="852590"/>
                  </a:cubicBezTo>
                  <a:lnTo>
                    <a:pt x="0" y="75783"/>
                  </a:lnTo>
                  <a:cubicBezTo>
                    <a:pt x="0" y="33957"/>
                    <a:pt x="33957" y="0"/>
                    <a:pt x="75783" y="0"/>
                  </a:cubicBezTo>
                  <a:close/>
                </a:path>
              </a:pathLst>
            </a:custGeom>
            <a:solidFill>
              <a:srgbClr val="C8A97E">
                <a:alpha val="20000"/>
              </a:srgbClr>
            </a:solidFill>
            <a:ln w="25400">
              <a:solidFill>
                <a:srgbClr val="C8A97E"/>
              </a:solidFill>
              <a:prstDash val="solid"/>
            </a:ln>
          </p:spPr>
          <p:txBody>
            <a:bodyPr/>
            <a:lstStyle/>
            <a:p>
              <a:endParaRPr lang="en-AE"/>
            </a:p>
          </p:txBody>
        </p:sp>
      </p:grpSp>
    </p:spTree>
    <p:extLst>
      <p:ext uri="{BB962C8B-B14F-4D97-AF65-F5344CB8AC3E}">
        <p14:creationId xmlns:p14="http://schemas.microsoft.com/office/powerpoint/2010/main" val="858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83130" y="445019"/>
            <a:ext cx="12025745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000" b="1" dirty="0">
                <a:solidFill>
                  <a:srgbClr val="E8E8E8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CEOs who embrace System Dynamics don't just make better decisions—they build organizations that </a:t>
            </a:r>
          </a:p>
          <a:p>
            <a:pPr algn="ctr"/>
            <a:r>
              <a:rPr lang="en-US" sz="30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learn, adapt, and thrive in complexity</a:t>
            </a:r>
            <a:endParaRPr lang="en-US" sz="3000" dirty="0"/>
          </a:p>
        </p:txBody>
      </p:sp>
      <p:sp>
        <p:nvSpPr>
          <p:cNvPr id="8" name="Shape 5"/>
          <p:cNvSpPr/>
          <p:nvPr/>
        </p:nvSpPr>
        <p:spPr>
          <a:xfrm>
            <a:off x="2327564" y="4058144"/>
            <a:ext cx="7433953" cy="1866900"/>
          </a:xfrm>
          <a:custGeom>
            <a:avLst/>
            <a:gdLst/>
            <a:ahLst/>
            <a:cxnLst/>
            <a:rect l="l" t="t" r="r" b="b"/>
            <a:pathLst>
              <a:path w="3990975" h="1866900">
                <a:moveTo>
                  <a:pt x="76207" y="0"/>
                </a:moveTo>
                <a:lnTo>
                  <a:pt x="3914768" y="0"/>
                </a:lnTo>
                <a:cubicBezTo>
                  <a:pt x="3956856" y="0"/>
                  <a:pt x="3990975" y="34119"/>
                  <a:pt x="3990975" y="76207"/>
                </a:cubicBezTo>
                <a:lnTo>
                  <a:pt x="3990975" y="1790693"/>
                </a:lnTo>
                <a:cubicBezTo>
                  <a:pt x="3990975" y="1832781"/>
                  <a:pt x="3956856" y="1866900"/>
                  <a:pt x="3914768" y="1866900"/>
                </a:cubicBezTo>
                <a:lnTo>
                  <a:pt x="76207" y="1866900"/>
                </a:lnTo>
                <a:cubicBezTo>
                  <a:pt x="34119" y="1866900"/>
                  <a:pt x="0" y="1832781"/>
                  <a:pt x="0" y="1790693"/>
                </a:cubicBezTo>
                <a:lnTo>
                  <a:pt x="0" y="76207"/>
                </a:lnTo>
                <a:cubicBezTo>
                  <a:pt x="0" y="34147"/>
                  <a:pt x="34147" y="0"/>
                  <a:pt x="76207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C8A97E">
                <a:alpha val="30196"/>
              </a:srgbClr>
            </a:solidFill>
            <a:prstDash val="solid"/>
          </a:ln>
        </p:spPr>
        <p:txBody>
          <a:bodyPr/>
          <a:lstStyle/>
          <a:p>
            <a:endParaRPr lang="en-AE"/>
          </a:p>
        </p:txBody>
      </p:sp>
      <p:sp>
        <p:nvSpPr>
          <p:cNvPr id="9" name="Text 6"/>
          <p:cNvSpPr/>
          <p:nvPr/>
        </p:nvSpPr>
        <p:spPr>
          <a:xfrm>
            <a:off x="4285506" y="4255882"/>
            <a:ext cx="3619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Question Is Not: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1914399" y="4598781"/>
            <a:ext cx="7609610" cy="4524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2000" dirty="0">
                <a:solidFill>
                  <a:srgbClr val="C8A97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"Can you afford to upskill in System Dynamics?"</a:t>
            </a:r>
            <a:endParaRPr lang="en-US" sz="2800" dirty="0">
              <a:solidFill>
                <a:srgbClr val="C8A97D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4285506" y="5053507"/>
            <a:ext cx="3619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>
                <a:solidFill>
                  <a:srgbClr val="E8E8E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But Rather: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4275981" y="5443908"/>
            <a:ext cx="36385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2000" b="1" dirty="0">
                <a:solidFill>
                  <a:srgbClr val="C8A9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"Can you afford not to?"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4877139" y="634396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288" y="19050"/>
                </a:moveTo>
                <a:cubicBezTo>
                  <a:pt x="6400" y="19050"/>
                  <a:pt x="0" y="25450"/>
                  <a:pt x="0" y="33338"/>
                </a:cubicBezTo>
                <a:cubicBezTo>
                  <a:pt x="0" y="37832"/>
                  <a:pt x="2113" y="42059"/>
                  <a:pt x="5715" y="44768"/>
                </a:cubicBezTo>
                <a:lnTo>
                  <a:pt x="67628" y="91202"/>
                </a:lnTo>
                <a:cubicBezTo>
                  <a:pt x="72717" y="95012"/>
                  <a:pt x="79683" y="95012"/>
                  <a:pt x="84773" y="91202"/>
                </a:cubicBezTo>
                <a:lnTo>
                  <a:pt x="146685" y="44767"/>
                </a:lnTo>
                <a:cubicBezTo>
                  <a:pt x="150287" y="42059"/>
                  <a:pt x="152400" y="37832"/>
                  <a:pt x="152400" y="33337"/>
                </a:cubicBezTo>
                <a:cubicBezTo>
                  <a:pt x="152400" y="25450"/>
                  <a:pt x="146000" y="19050"/>
                  <a:pt x="138113" y="19050"/>
                </a:cubicBezTo>
                <a:lnTo>
                  <a:pt x="14288" y="19050"/>
                </a:lnTo>
                <a:close/>
                <a:moveTo>
                  <a:pt x="0" y="58341"/>
                </a:moveTo>
                <a:lnTo>
                  <a:pt x="0" y="114300"/>
                </a:lnTo>
                <a:cubicBezTo>
                  <a:pt x="0" y="124807"/>
                  <a:pt x="8543" y="133350"/>
                  <a:pt x="19050" y="133350"/>
                </a:cubicBezTo>
                <a:lnTo>
                  <a:pt x="133350" y="133350"/>
                </a:lnTo>
                <a:cubicBezTo>
                  <a:pt x="143857" y="133350"/>
                  <a:pt x="152400" y="124807"/>
                  <a:pt x="152400" y="114300"/>
                </a:cubicBezTo>
                <a:lnTo>
                  <a:pt x="152400" y="58341"/>
                </a:lnTo>
                <a:lnTo>
                  <a:pt x="93345" y="102632"/>
                </a:lnTo>
                <a:cubicBezTo>
                  <a:pt x="83195" y="110252"/>
                  <a:pt x="69205" y="110252"/>
                  <a:pt x="59055" y="102632"/>
                </a:cubicBezTo>
                <a:lnTo>
                  <a:pt x="0" y="58341"/>
                </a:lnTo>
                <a:close/>
              </a:path>
            </a:pathLst>
          </a:custGeom>
          <a:solidFill>
            <a:srgbClr val="C8A97E"/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14" name="Text 11"/>
          <p:cNvSpPr/>
          <p:nvPr/>
        </p:nvSpPr>
        <p:spPr>
          <a:xfrm>
            <a:off x="5124539" y="6306850"/>
            <a:ext cx="2279511" cy="1857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bg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amehmood73@gmail.com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881885" y="657256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C8A97E"/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B0BA57-EE64-5973-91FA-7F4188DDB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016" y="2357257"/>
            <a:ext cx="4191990" cy="13123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5349FF-3139-222A-31A1-04BEFE0FB4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8778" y="2258301"/>
            <a:ext cx="1709244" cy="1709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8C91CB-9A9D-1282-CE65-264231E3659F}"/>
              </a:ext>
            </a:extLst>
          </p:cNvPr>
          <p:cNvSpPr txBox="1"/>
          <p:nvPr/>
        </p:nvSpPr>
        <p:spPr>
          <a:xfrm>
            <a:off x="5029540" y="6510262"/>
            <a:ext cx="21194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E" sz="1200" dirty="0">
                <a:solidFill>
                  <a:schemeClr val="bg1"/>
                </a:solidFill>
              </a:rPr>
              <a:t>https://productivegrowth.net</a:t>
            </a:r>
          </a:p>
        </p:txBody>
      </p:sp>
    </p:spTree>
    <p:extLst>
      <p:ext uri="{BB962C8B-B14F-4D97-AF65-F5344CB8AC3E}">
        <p14:creationId xmlns:p14="http://schemas.microsoft.com/office/powerpoint/2010/main" val="40816564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03CB1-76F7-8E39-E483-17C6B6783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9">
            <a:extLst>
              <a:ext uri="{FF2B5EF4-FFF2-40B4-BE49-F238E27FC236}">
                <a16:creationId xmlns:a16="http://schemas.microsoft.com/office/drawing/2014/main" id="{2E76D061-BB49-55A8-BB8C-DC15FFE527BD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9239A8-3165-344E-57E0-4FA395154A43}"/>
              </a:ext>
            </a:extLst>
          </p:cNvPr>
          <p:cNvSpPr/>
          <p:nvPr/>
        </p:nvSpPr>
        <p:spPr>
          <a:xfrm>
            <a:off x="684969" y="869681"/>
            <a:ext cx="10983531" cy="4918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CEOs use mental models to solve problems, but their thinking is often trapped in LESR frameworks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(Linear, Episodic, Static, and Reductionist).</a:t>
            </a:r>
            <a:r>
              <a:rPr lang="en-US" sz="32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1600" b="1" dirty="0">
              <a:solidFill>
                <a:srgbClr val="C8A97E"/>
              </a:solidFill>
              <a:latin typeface="Hedvig Letters Sans" pitchFamily="34" charset="0"/>
              <a:ea typeface="Hedvig Letters Sans" pitchFamily="34" charset="-122"/>
              <a:cs typeface="Hedvig Letters Sans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This systematically causes them to overlook the circular </a:t>
            </a:r>
            <a:r>
              <a:rPr lang="en-US" sz="32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cause &amp; effect relationships and interdependencies </a:t>
            </a:r>
            <a:r>
              <a:rPr lang="en-US" sz="3200" b="1" dirty="0">
                <a:solidFill>
                  <a:srgbClr val="C8A97E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that truly shape organizational outcomes.</a:t>
            </a:r>
          </a:p>
        </p:txBody>
      </p:sp>
    </p:spTree>
    <p:extLst>
      <p:ext uri="{BB962C8B-B14F-4D97-AF65-F5344CB8AC3E}">
        <p14:creationId xmlns:p14="http://schemas.microsoft.com/office/powerpoint/2010/main" val="42485789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80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2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nager and Dominoes1 - New Yorker"/>
          <p:cNvPicPr>
            <a:picLocks noChangeAspect="1" noChangeArrowheads="1"/>
          </p:cNvPicPr>
          <p:nvPr/>
        </p:nvPicPr>
        <p:blipFill>
          <a:blip r:embed="rId3" cstate="print"/>
          <a:srcRect l="1663" t="19400" r="1509" b="22687"/>
          <a:stretch>
            <a:fillRect/>
          </a:stretch>
        </p:blipFill>
        <p:spPr bwMode="auto">
          <a:xfrm>
            <a:off x="1270662" y="1130099"/>
            <a:ext cx="8609610" cy="5182021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723931" y="210425"/>
            <a:ext cx="9134901" cy="470027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933" b="1" dirty="0">
                <a:solidFill>
                  <a:schemeClr val="bg1"/>
                </a:solidFill>
              </a:rPr>
              <a:t>…….a typical CEO is faced with a challenge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9611" y="6430029"/>
            <a:ext cx="2995034" cy="21544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171459" indent="-171459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800" b="1" i="1" dirty="0">
                <a:solidFill>
                  <a:schemeClr val="bg1"/>
                </a:solidFill>
              </a:rPr>
              <a:t>Source: </a:t>
            </a:r>
            <a:r>
              <a:rPr lang="en-US" sz="800" b="1" i="1" kern="0" dirty="0" err="1">
                <a:solidFill>
                  <a:schemeClr val="bg1"/>
                </a:solidFill>
              </a:rPr>
              <a:t>Arnie</a:t>
            </a:r>
            <a:r>
              <a:rPr lang="en-US" sz="800" b="1" i="1" kern="0" dirty="0">
                <a:solidFill>
                  <a:schemeClr val="bg1"/>
                </a:solidFill>
              </a:rPr>
              <a:t> Levin, New Yorker, December 27, 1976</a:t>
            </a:r>
          </a:p>
        </p:txBody>
      </p:sp>
    </p:spTree>
    <p:extLst>
      <p:ext uri="{BB962C8B-B14F-4D97-AF65-F5344CB8AC3E}">
        <p14:creationId xmlns:p14="http://schemas.microsoft.com/office/powerpoint/2010/main" val="302594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ager and Dominoes2 - New Yorker"/>
          <p:cNvPicPr>
            <a:picLocks noChangeAspect="1" noChangeArrowheads="1"/>
          </p:cNvPicPr>
          <p:nvPr/>
        </p:nvPicPr>
        <p:blipFill rotWithShape="1">
          <a:blip r:embed="rId2" cstate="print"/>
          <a:srcRect l="1802" t="25567" r="1508" b="22656"/>
          <a:stretch/>
        </p:blipFill>
        <p:spPr bwMode="auto">
          <a:xfrm>
            <a:off x="1163632" y="1056905"/>
            <a:ext cx="8790898" cy="4738253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86618" y="248921"/>
            <a:ext cx="9626221" cy="585073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933" b="1" dirty="0">
                <a:solidFill>
                  <a:schemeClr val="bg1"/>
                </a:solidFill>
              </a:rPr>
              <a:t>……. plan, design, and implement a solution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399" y="6393635"/>
            <a:ext cx="2995034" cy="21544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171459" indent="-171459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800" b="1" i="1" dirty="0">
                <a:solidFill>
                  <a:schemeClr val="bg1"/>
                </a:solidFill>
              </a:rPr>
              <a:t>Source: </a:t>
            </a:r>
            <a:r>
              <a:rPr lang="en-US" sz="800" b="1" i="1" kern="0" dirty="0" err="1">
                <a:solidFill>
                  <a:schemeClr val="bg1"/>
                </a:solidFill>
              </a:rPr>
              <a:t>Arnie</a:t>
            </a:r>
            <a:r>
              <a:rPr lang="en-US" sz="800" b="1" i="1" kern="0" dirty="0">
                <a:solidFill>
                  <a:schemeClr val="bg1"/>
                </a:solidFill>
              </a:rPr>
              <a:t> Levin, New Yorker, December 27, 1976</a:t>
            </a:r>
          </a:p>
        </p:txBody>
      </p:sp>
    </p:spTree>
    <p:extLst>
      <p:ext uri="{BB962C8B-B14F-4D97-AF65-F5344CB8AC3E}">
        <p14:creationId xmlns:p14="http://schemas.microsoft.com/office/powerpoint/2010/main" val="375842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anager and Dominoes - New Yorker"/>
          <p:cNvPicPr>
            <a:picLocks noChangeAspect="1" noChangeArrowheads="1"/>
          </p:cNvPicPr>
          <p:nvPr/>
        </p:nvPicPr>
        <p:blipFill>
          <a:blip r:embed="rId3" cstate="print"/>
          <a:srcRect l="1602" t="19623" r="1541" b="22687"/>
          <a:stretch>
            <a:fillRect/>
          </a:stretch>
        </p:blipFill>
        <p:spPr bwMode="auto">
          <a:xfrm>
            <a:off x="1322887" y="1002503"/>
            <a:ext cx="8711762" cy="522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084741" y="260219"/>
            <a:ext cx="8525301" cy="536811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933" b="1" dirty="0">
                <a:solidFill>
                  <a:schemeClr val="bg1"/>
                </a:solidFill>
              </a:rPr>
              <a:t>…….but end up creating more challenges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596" y="6430029"/>
            <a:ext cx="2995034" cy="215444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171459" indent="-171459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800" b="1" i="1" dirty="0">
                <a:solidFill>
                  <a:schemeClr val="bg1"/>
                </a:solidFill>
              </a:rPr>
              <a:t>Source: </a:t>
            </a:r>
            <a:r>
              <a:rPr lang="en-US" sz="800" b="1" i="1" kern="0" dirty="0" err="1">
                <a:solidFill>
                  <a:schemeClr val="bg1"/>
                </a:solidFill>
              </a:rPr>
              <a:t>Arnie</a:t>
            </a:r>
            <a:r>
              <a:rPr lang="en-US" sz="800" b="1" i="1" kern="0" dirty="0">
                <a:solidFill>
                  <a:schemeClr val="bg1"/>
                </a:solidFill>
              </a:rPr>
              <a:t> Levin, New Yorker, December 27, 1976</a:t>
            </a:r>
          </a:p>
        </p:txBody>
      </p:sp>
    </p:spTree>
    <p:extLst>
      <p:ext uri="{BB962C8B-B14F-4D97-AF65-F5344CB8AC3E}">
        <p14:creationId xmlns:p14="http://schemas.microsoft.com/office/powerpoint/2010/main" val="2862682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C60F-775F-2047-1BD9-2B31C2C0C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64A8CEAF-144B-5E95-48EB-0A2623F1BDE9}"/>
              </a:ext>
            </a:extLst>
          </p:cNvPr>
          <p:cNvSpPr/>
          <p:nvPr/>
        </p:nvSpPr>
        <p:spPr>
          <a:xfrm>
            <a:off x="167244" y="71250"/>
            <a:ext cx="11596256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CEOs in LESR Trap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36B1D2-8D14-BAA9-6729-44C29D2796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233" r="1719" b="519"/>
          <a:stretch>
            <a:fillRect/>
          </a:stretch>
        </p:blipFill>
        <p:spPr>
          <a:xfrm>
            <a:off x="393345" y="1247239"/>
            <a:ext cx="11344903" cy="4265007"/>
          </a:xfrm>
          <a:prstGeom prst="rect">
            <a:avLst/>
          </a:prstGeom>
        </p:spPr>
      </p:pic>
      <p:sp>
        <p:nvSpPr>
          <p:cNvPr id="3" name="Shape 7">
            <a:extLst>
              <a:ext uri="{FF2B5EF4-FFF2-40B4-BE49-F238E27FC236}">
                <a16:creationId xmlns:a16="http://schemas.microsoft.com/office/drawing/2014/main" id="{22D35CFF-4FA7-0BD9-EA35-401B286E28BA}"/>
              </a:ext>
            </a:extLst>
          </p:cNvPr>
          <p:cNvSpPr/>
          <p:nvPr/>
        </p:nvSpPr>
        <p:spPr>
          <a:xfrm>
            <a:off x="374407" y="5698130"/>
            <a:ext cx="38100" cy="1114425"/>
          </a:xfrm>
          <a:custGeom>
            <a:avLst/>
            <a:gdLst/>
            <a:ahLst/>
            <a:cxnLst/>
            <a:rect l="l" t="t" r="r" b="b"/>
            <a:pathLst>
              <a:path w="38100" h="1114425">
                <a:moveTo>
                  <a:pt x="38100" y="0"/>
                </a:moveTo>
                <a:lnTo>
                  <a:pt x="38100" y="0"/>
                </a:lnTo>
                <a:lnTo>
                  <a:pt x="38100" y="1114425"/>
                </a:lnTo>
                <a:lnTo>
                  <a:pt x="38100" y="1114425"/>
                </a:lnTo>
                <a:cubicBezTo>
                  <a:pt x="17072" y="1114425"/>
                  <a:pt x="0" y="1097353"/>
                  <a:pt x="0" y="10763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8A97E"/>
          </a:solidFill>
          <a:ln/>
        </p:spPr>
        <p:txBody>
          <a:bodyPr/>
          <a:lstStyle/>
          <a:p>
            <a:endParaRPr lang="en-AE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64642F-CF37-6FC1-6CDE-0EE17795CB05}"/>
              </a:ext>
            </a:extLst>
          </p:cNvPr>
          <p:cNvGrpSpPr/>
          <p:nvPr/>
        </p:nvGrpSpPr>
        <p:grpSpPr>
          <a:xfrm>
            <a:off x="374406" y="5698130"/>
            <a:ext cx="12121878" cy="1114425"/>
            <a:chOff x="374406" y="5698130"/>
            <a:chExt cx="12121878" cy="1114425"/>
          </a:xfrm>
        </p:grpSpPr>
        <p:sp>
          <p:nvSpPr>
            <p:cNvPr id="2" name="Shape 6">
              <a:extLst>
                <a:ext uri="{FF2B5EF4-FFF2-40B4-BE49-F238E27FC236}">
                  <a16:creationId xmlns:a16="http://schemas.microsoft.com/office/drawing/2014/main" id="{025399BE-AE5D-6FBB-B245-A571338CF342}"/>
                </a:ext>
              </a:extLst>
            </p:cNvPr>
            <p:cNvSpPr/>
            <p:nvPr/>
          </p:nvSpPr>
          <p:spPr>
            <a:xfrm>
              <a:off x="374406" y="5698130"/>
              <a:ext cx="11817594" cy="1114425"/>
            </a:xfrm>
            <a:custGeom>
              <a:avLst/>
              <a:gdLst/>
              <a:ahLst/>
              <a:cxnLst/>
              <a:rect l="l" t="t" r="r" b="b"/>
              <a:pathLst>
                <a:path w="5295900" h="1114425">
                  <a:moveTo>
                    <a:pt x="38100" y="0"/>
                  </a:moveTo>
                  <a:lnTo>
                    <a:pt x="5219696" y="0"/>
                  </a:lnTo>
                  <a:cubicBezTo>
                    <a:pt x="5261782" y="0"/>
                    <a:pt x="5295900" y="34118"/>
                    <a:pt x="5295900" y="76204"/>
                  </a:cubicBezTo>
                  <a:lnTo>
                    <a:pt x="5295900" y="1038221"/>
                  </a:lnTo>
                  <a:cubicBezTo>
                    <a:pt x="5295900" y="1080307"/>
                    <a:pt x="5261782" y="1114425"/>
                    <a:pt x="5219696" y="1114425"/>
                  </a:cubicBezTo>
                  <a:lnTo>
                    <a:pt x="38100" y="1114425"/>
                  </a:lnTo>
                  <a:cubicBezTo>
                    <a:pt x="17072" y="1114425"/>
                    <a:pt x="0" y="1097353"/>
                    <a:pt x="0" y="1076325"/>
                  </a:cubicBezTo>
                  <a:lnTo>
                    <a:pt x="0" y="38100"/>
                  </a:lnTo>
                  <a:cubicBezTo>
                    <a:pt x="0" y="17072"/>
                    <a:pt x="17072" y="0"/>
                    <a:pt x="38100" y="0"/>
                  </a:cubicBezTo>
                  <a:close/>
                </a:path>
              </a:pathLst>
            </a:custGeom>
            <a:solidFill>
              <a:srgbClr val="1A1D21">
                <a:alpha val="60000"/>
              </a:srgbClr>
            </a:solidFill>
            <a:ln/>
          </p:spPr>
          <p:txBody>
            <a:bodyPr/>
            <a:lstStyle/>
            <a:p>
              <a:endParaRPr lang="en-AE"/>
            </a:p>
          </p:txBody>
        </p:sp>
        <p:sp>
          <p:nvSpPr>
            <p:cNvPr id="4" name="Text 8">
              <a:extLst>
                <a:ext uri="{FF2B5EF4-FFF2-40B4-BE49-F238E27FC236}">
                  <a16:creationId xmlns:a16="http://schemas.microsoft.com/office/drawing/2014/main" id="{D8147061-ED14-1FB0-0504-FDAD4FF20AB3}"/>
                </a:ext>
              </a:extLst>
            </p:cNvPr>
            <p:cNvSpPr/>
            <p:nvPr/>
          </p:nvSpPr>
          <p:spPr>
            <a:xfrm>
              <a:off x="507757" y="5753815"/>
              <a:ext cx="1438275" cy="381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>
                <a:lnSpc>
                  <a:spcPct val="90000"/>
                </a:lnSpc>
              </a:pPr>
              <a:r>
                <a:rPr lang="en-US" sz="2700" b="1" dirty="0">
                  <a:solidFill>
                    <a:srgbClr val="C8A97E"/>
                  </a:solidFill>
                  <a:latin typeface="Hedvig Letters Sans" pitchFamily="34" charset="0"/>
                  <a:ea typeface="Hedvig Letters Sans" pitchFamily="34" charset="-122"/>
                  <a:cs typeface="Hedvig Letters Sans" pitchFamily="34" charset="-120"/>
                </a:rPr>
                <a:t>70-90%</a:t>
              </a:r>
              <a:endParaRPr lang="en-US" sz="1600" dirty="0"/>
            </a:p>
          </p:txBody>
        </p:sp>
        <p:sp>
          <p:nvSpPr>
            <p:cNvPr id="7" name="Text 10">
              <a:extLst>
                <a:ext uri="{FF2B5EF4-FFF2-40B4-BE49-F238E27FC236}">
                  <a16:creationId xmlns:a16="http://schemas.microsoft.com/office/drawing/2014/main" id="{D90B27B7-FCBE-1BAA-CADF-13882252093D}"/>
                </a:ext>
              </a:extLst>
            </p:cNvPr>
            <p:cNvSpPr/>
            <p:nvPr/>
          </p:nvSpPr>
          <p:spPr>
            <a:xfrm>
              <a:off x="469036" y="6057498"/>
              <a:ext cx="3566012" cy="7316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1600" dirty="0">
                  <a:solidFill>
                    <a:srgbClr val="FFFF00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Failure Rate</a:t>
              </a:r>
              <a:r>
                <a:rPr lang="en-US" sz="2000" dirty="0">
                  <a:solidFill>
                    <a:srgbClr val="FFFF00"/>
                  </a:solidFill>
                </a:rPr>
                <a:t> </a:t>
              </a:r>
              <a:r>
                <a:rPr lang="en-US" sz="1600" dirty="0">
                  <a:solidFill>
                    <a:srgbClr val="FFFF00"/>
                  </a:solidFill>
                  <a:latin typeface="Quattrocento Sans" pitchFamily="34" charset="0"/>
                  <a:ea typeface="Quattrocento Sans" pitchFamily="34" charset="-122"/>
                  <a:cs typeface="Quattrocento Sans" pitchFamily="34" charset="-120"/>
                </a:rPr>
                <a:t>of business strategies fail to achieve intended outcomes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F028EB-CEA2-B18A-0FE3-6683DC638BAE}"/>
                </a:ext>
              </a:extLst>
            </p:cNvPr>
            <p:cNvSpPr txBox="1"/>
            <p:nvPr/>
          </p:nvSpPr>
          <p:spPr>
            <a:xfrm>
              <a:off x="4149453" y="5766206"/>
              <a:ext cx="834683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/>
              <a:r>
                <a:rPr lang="en-US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Sources:</a:t>
              </a:r>
            </a:p>
            <a:p>
              <a:pPr marL="185738" indent="-185738" fontAlgn="base">
                <a:buFont typeface="+mj-lt"/>
                <a:buAutoNum type="arabicPeriod"/>
              </a:pPr>
              <a:r>
                <a:rPr lang="en-US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Cândido, C.J.F., &amp; Santos, S.P. (2015). Strategy implementation: What is the failure rate? Journal of Management &amp; Organization, 21(2), 237-256.</a:t>
              </a:r>
            </a:p>
            <a:p>
              <a:pPr marL="185738" indent="-185738" fontAlgn="base">
                <a:buFont typeface="+mj-lt"/>
                <a:buAutoNum type="arabicPeriod"/>
              </a:pPr>
              <a:r>
                <a:rPr lang="en-US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Cândido, C.J.F., &amp; Santos, S.P. (2019). Implementation obstacles and strategy implementation failure. Baltic Journal of Management, 14(1), 39-55.</a:t>
              </a:r>
              <a:endParaRPr lang="en-AE" sz="1000" kern="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185738" indent="-185738" fontAlgn="base">
                <a:buFont typeface="+mj-lt"/>
                <a:buAutoNum type="arabicPeriod"/>
              </a:pPr>
              <a:r>
                <a:rPr lang="en-AE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Doyle, J.K., &amp; Ford, D.N. (1998). Mental models concepts for system dynamics research. </a:t>
              </a:r>
              <a:r>
                <a:rPr lang="en-AE" sz="1000" i="1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System Dynamics Review</a:t>
              </a:r>
              <a:r>
                <a:rPr lang="en-AE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14(1), 3-28.</a:t>
              </a:r>
              <a:endParaRPr lang="en-AE" sz="1000" kern="1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185738" indent="-185738" fontAlgn="base">
                <a:buFont typeface="+mj-lt"/>
                <a:buAutoNum type="arabicPeriod"/>
              </a:pPr>
              <a:r>
                <a:rPr lang="en-AE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Schaffernicht, M. (2019). Unrecognized interdependencies in mental models—The case for taking feedback loops into account. </a:t>
              </a:r>
              <a:r>
                <a:rPr lang="en-AE" sz="1000" i="1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Systems Research and Behavioral Science</a:t>
              </a:r>
              <a:r>
                <a:rPr lang="en-AE" sz="1000" kern="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, 36(3), 351-365.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2900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FD46-8CE3-5E4D-456B-896FE13E3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9E89CC17-87FC-AF61-3975-52B8178E4C76}"/>
              </a:ext>
            </a:extLst>
          </p:cNvPr>
          <p:cNvSpPr/>
          <p:nvPr/>
        </p:nvSpPr>
        <p:spPr>
          <a:xfrm>
            <a:off x="95003" y="71250"/>
            <a:ext cx="11668497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Breaking Free from LESR Thinking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03D8BAAE-15DF-60BA-5D28-BC9370D37171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9CDCE-7B23-8004-8A7C-6AA8AF8D56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447" r="2210"/>
          <a:stretch>
            <a:fillRect/>
          </a:stretch>
        </p:blipFill>
        <p:spPr>
          <a:xfrm>
            <a:off x="1922505" y="1247902"/>
            <a:ext cx="8013492" cy="503486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4DAC6F-09A2-CACE-A8E8-38C944727986}"/>
              </a:ext>
            </a:extLst>
          </p:cNvPr>
          <p:cNvCxnSpPr>
            <a:cxnSpLocks/>
          </p:cNvCxnSpPr>
          <p:nvPr/>
        </p:nvCxnSpPr>
        <p:spPr>
          <a:xfrm>
            <a:off x="4220308" y="5134708"/>
            <a:ext cx="3200400" cy="0"/>
          </a:xfrm>
          <a:prstGeom prst="straightConnector1">
            <a:avLst/>
          </a:prstGeom>
          <a:ln w="63500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BD333BF-D732-0409-3FAA-F54998CF79CE}"/>
              </a:ext>
            </a:extLst>
          </p:cNvPr>
          <p:cNvSpPr/>
          <p:nvPr/>
        </p:nvSpPr>
        <p:spPr>
          <a:xfrm>
            <a:off x="4489938" y="5521569"/>
            <a:ext cx="2743200" cy="579194"/>
          </a:xfrm>
          <a:prstGeom prst="ellipse">
            <a:avLst/>
          </a:prstGeom>
          <a:noFill/>
          <a:ln w="38100">
            <a:solidFill>
              <a:srgbClr val="C8A9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4784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3F048-4C70-1256-1137-A23534D6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704840EA-38E9-50AC-4E0E-FD8B2FB04610}"/>
              </a:ext>
            </a:extLst>
          </p:cNvPr>
          <p:cNvSpPr/>
          <p:nvPr/>
        </p:nvSpPr>
        <p:spPr>
          <a:xfrm>
            <a:off x="167244" y="71250"/>
            <a:ext cx="11596256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LESR Entrenchment cause-and-effect relationship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89270313-6B64-4146-5426-3D9838FF8673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9B0BC1-BD89-DD73-2FED-38E256E0A1D9}"/>
              </a:ext>
            </a:extLst>
          </p:cNvPr>
          <p:cNvSpPr txBox="1"/>
          <p:nvPr/>
        </p:nvSpPr>
        <p:spPr>
          <a:xfrm>
            <a:off x="186307" y="2166793"/>
            <a:ext cx="2094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Perceived complexity of SD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BD9FAB-8A93-9D00-1A00-4A46CEDF502A}"/>
              </a:ext>
            </a:extLst>
          </p:cNvPr>
          <p:cNvSpPr txBox="1"/>
          <p:nvPr/>
        </p:nvSpPr>
        <p:spPr>
          <a:xfrm>
            <a:off x="2618206" y="1994613"/>
            <a:ext cx="1807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Relative Attractiveness of LESR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3CBC72-F73B-45B3-3062-34DAD75B4BB4}"/>
              </a:ext>
            </a:extLst>
          </p:cNvPr>
          <p:cNvSpPr txBox="1"/>
          <p:nvPr/>
        </p:nvSpPr>
        <p:spPr>
          <a:xfrm>
            <a:off x="5302332" y="2066286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CEO Adoption of LESR Tools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06F5AF-01B0-A82C-84FA-AD6FE159CDE2}"/>
              </a:ext>
            </a:extLst>
          </p:cNvPr>
          <p:cNvSpPr txBox="1"/>
          <p:nvPr/>
        </p:nvSpPr>
        <p:spPr>
          <a:xfrm>
            <a:off x="7865008" y="2133112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Familiarity with LESR Tools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A23FE6-6596-4582-7112-6ABB87DC7641}"/>
              </a:ext>
            </a:extLst>
          </p:cNvPr>
          <p:cNvSpPr txBox="1"/>
          <p:nvPr/>
        </p:nvSpPr>
        <p:spPr>
          <a:xfrm>
            <a:off x="10432122" y="1981261"/>
            <a:ext cx="1466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Market Promotion of LESR Tools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2F6A7-6DFA-B51B-F7B8-868A3AE30D50}"/>
              </a:ext>
            </a:extLst>
          </p:cNvPr>
          <p:cNvSpPr txBox="1"/>
          <p:nvPr/>
        </p:nvSpPr>
        <p:spPr>
          <a:xfrm>
            <a:off x="4485544" y="3590954"/>
            <a:ext cx="3815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Investment of LESR Tools Development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C0282CE-88CD-0A01-681D-DA83555206E0}"/>
              </a:ext>
            </a:extLst>
          </p:cNvPr>
          <p:cNvCxnSpPr>
            <a:cxnSpLocks/>
          </p:cNvCxnSpPr>
          <p:nvPr/>
        </p:nvCxnSpPr>
        <p:spPr>
          <a:xfrm>
            <a:off x="1783830" y="2442926"/>
            <a:ext cx="83095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3DFF77-D8ED-A7DE-26CA-AC86875CA2FA}"/>
              </a:ext>
            </a:extLst>
          </p:cNvPr>
          <p:cNvCxnSpPr>
            <a:cxnSpLocks/>
          </p:cNvCxnSpPr>
          <p:nvPr/>
        </p:nvCxnSpPr>
        <p:spPr>
          <a:xfrm>
            <a:off x="4425584" y="2442926"/>
            <a:ext cx="83095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91E4E6-FAE0-3F25-9D1E-F3982803AA7E}"/>
              </a:ext>
            </a:extLst>
          </p:cNvPr>
          <p:cNvCxnSpPr>
            <a:cxnSpLocks/>
          </p:cNvCxnSpPr>
          <p:nvPr/>
        </p:nvCxnSpPr>
        <p:spPr>
          <a:xfrm>
            <a:off x="6961420" y="2442926"/>
            <a:ext cx="83095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15FCD50-7096-AA7D-1A96-20CE470A849B}"/>
              </a:ext>
            </a:extLst>
          </p:cNvPr>
          <p:cNvCxnSpPr>
            <a:cxnSpLocks/>
          </p:cNvCxnSpPr>
          <p:nvPr/>
        </p:nvCxnSpPr>
        <p:spPr>
          <a:xfrm>
            <a:off x="9553663" y="2442926"/>
            <a:ext cx="83095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A9BCB838-ECD0-1CAE-8F9B-ED74FAA0BE40}"/>
              </a:ext>
            </a:extLst>
          </p:cNvPr>
          <p:cNvCxnSpPr>
            <a:cxnSpLocks/>
            <a:stCxn id="9" idx="2"/>
            <a:endCxn id="10" idx="3"/>
          </p:cNvCxnSpPr>
          <p:nvPr/>
        </p:nvCxnSpPr>
        <p:spPr>
          <a:xfrm rot="5400000">
            <a:off x="9297711" y="1907732"/>
            <a:ext cx="871029" cy="2864746"/>
          </a:xfrm>
          <a:prstGeom prst="bentConnector2">
            <a:avLst/>
          </a:prstGeom>
          <a:ln w="63500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94C72C2C-34EA-89D5-5B8B-E9AE509561C2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>
            <a:off x="3011244" y="2917944"/>
            <a:ext cx="1474300" cy="857676"/>
          </a:xfrm>
          <a:prstGeom prst="bentConnector3">
            <a:avLst>
              <a:gd name="adj1" fmla="val 99940"/>
            </a:avLst>
          </a:prstGeom>
          <a:ln w="63500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F5BEF8E-29E7-1FC4-1AE6-827783319B12}"/>
              </a:ext>
            </a:extLst>
          </p:cNvPr>
          <p:cNvSpPr txBox="1"/>
          <p:nvPr/>
        </p:nvSpPr>
        <p:spPr>
          <a:xfrm>
            <a:off x="482246" y="4283671"/>
            <a:ext cx="1031075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en-AE" sz="2000" b="1" kern="0" dirty="0">
                <a:solidFill>
                  <a:srgbClr val="C8A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Breaking this loop typically requires introducing a counter-loop such as:</a:t>
            </a:r>
            <a:endParaRPr lang="en-AE" sz="2000" b="1" kern="100" dirty="0">
              <a:solidFill>
                <a:srgbClr val="C8A97D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Reducing </a:t>
            </a:r>
            <a:r>
              <a:rPr lang="en-AE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perceived complexity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(e.g., abstraction layers, UI/UX improvements)</a:t>
            </a:r>
            <a:endParaRPr lang="en-AE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Increasing </a:t>
            </a:r>
            <a:r>
              <a:rPr lang="en-AE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availability of CEO Advisory SD tools</a:t>
            </a:r>
            <a:endParaRPr lang="en-AE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Demonstrating </a:t>
            </a:r>
            <a:r>
              <a:rPr lang="en-AE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clear decision advantage over linear tools in high-stakes contexts</a:t>
            </a:r>
            <a:endParaRPr lang="en-AE" sz="1800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2412B4-1D57-FEBD-F06C-B2FB27DD6F3F}"/>
              </a:ext>
            </a:extLst>
          </p:cNvPr>
          <p:cNvSpPr txBox="1"/>
          <p:nvPr/>
        </p:nvSpPr>
        <p:spPr>
          <a:xfrm>
            <a:off x="482246" y="5851659"/>
            <a:ext cx="1006852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AE"/>
            </a:defPPr>
            <a:lvl1pPr fontAlgn="base">
              <a:defRPr sz="1000" kern="0">
                <a:solidFill>
                  <a:srgbClr val="FFFF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defRPr>
            </a:lvl1pPr>
          </a:lstStyle>
          <a:p>
            <a:r>
              <a:rPr lang="en-US" sz="1200" dirty="0"/>
              <a:t>Sources: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Cary, M., Deck, C., &amp; others. (2022). The effects of different cognitive manipulations on decision making. University of Texas at Dallas.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Dawes, R. M., Faust, D., &amp; Meehl, P. E. (1989). Clinical versus actuarial judgment. Science, 243(4899), 1668–1674.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Schilbach</a:t>
            </a:r>
            <a:r>
              <a:rPr lang="en-US" sz="1200" dirty="0"/>
              <a:t>, F., et al. (2021). The effect of CEO cognitive simplicity on firm-level dynamism. University of Münster.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Sterman, J. D. (2000). Business dynamics: Systems thinking and modeling for a complex world. Irwin/McGraw-Hill.</a:t>
            </a:r>
          </a:p>
        </p:txBody>
      </p:sp>
    </p:spTree>
    <p:extLst>
      <p:ext uri="{BB962C8B-B14F-4D97-AF65-F5344CB8AC3E}">
        <p14:creationId xmlns:p14="http://schemas.microsoft.com/office/powerpoint/2010/main" val="3479185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058EF-07B2-0D97-5C60-00788244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>
            <a:extLst>
              <a:ext uri="{FF2B5EF4-FFF2-40B4-BE49-F238E27FC236}">
                <a16:creationId xmlns:a16="http://schemas.microsoft.com/office/drawing/2014/main" id="{6FA22066-EDE3-1913-BAEB-ABC384FEF480}"/>
              </a:ext>
            </a:extLst>
          </p:cNvPr>
          <p:cNvSpPr/>
          <p:nvPr/>
        </p:nvSpPr>
        <p:spPr>
          <a:xfrm>
            <a:off x="167244" y="71250"/>
            <a:ext cx="11596256" cy="9901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chemeClr val="bg1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CEO SD Advisory Tools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43C0F78A-71D6-9ABC-6621-CA38D25FD9BE}"/>
              </a:ext>
            </a:extLst>
          </p:cNvPr>
          <p:cNvSpPr/>
          <p:nvPr/>
        </p:nvSpPr>
        <p:spPr>
          <a:xfrm>
            <a:off x="381000" y="60912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  <p:txBody>
          <a:bodyPr/>
          <a:lstStyle/>
          <a:p>
            <a:endParaRPr lang="en-A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11DC51-06CB-9784-C0A4-F240F61FC74F}"/>
              </a:ext>
            </a:extLst>
          </p:cNvPr>
          <p:cNvSpPr txBox="1"/>
          <p:nvPr/>
        </p:nvSpPr>
        <p:spPr>
          <a:xfrm>
            <a:off x="115056" y="1786782"/>
            <a:ext cx="152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SD Resources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AE692A-50B8-DF7C-0E71-296F22DCE856}"/>
              </a:ext>
            </a:extLst>
          </p:cNvPr>
          <p:cNvSpPr txBox="1"/>
          <p:nvPr/>
        </p:nvSpPr>
        <p:spPr>
          <a:xfrm>
            <a:off x="2191692" y="1642361"/>
            <a:ext cx="2655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Development of simplified CEO SD Advisory Tools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D0A657-6A98-3A3C-DEF5-1F6C285F0F9B}"/>
              </a:ext>
            </a:extLst>
          </p:cNvPr>
          <p:cNvSpPr txBox="1"/>
          <p:nvPr/>
        </p:nvSpPr>
        <p:spPr>
          <a:xfrm>
            <a:off x="5385460" y="1638775"/>
            <a:ext cx="1645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CEO Access to Advisory Tools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F014EF-3DBD-C936-E22F-87D00565FAA3}"/>
              </a:ext>
            </a:extLst>
          </p:cNvPr>
          <p:cNvSpPr txBox="1"/>
          <p:nvPr/>
        </p:nvSpPr>
        <p:spPr>
          <a:xfrm>
            <a:off x="7722506" y="1669976"/>
            <a:ext cx="18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CEO Strategic Decision Quality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CFB3B9-AC9F-0B98-BF06-C74B4DC10DDF}"/>
              </a:ext>
            </a:extLst>
          </p:cNvPr>
          <p:cNvSpPr txBox="1"/>
          <p:nvPr/>
        </p:nvSpPr>
        <p:spPr>
          <a:xfrm>
            <a:off x="10432122" y="1553750"/>
            <a:ext cx="175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Perceived Value of SD Tools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B8C478-342E-312D-6C98-65C1ACE1942A}"/>
              </a:ext>
            </a:extLst>
          </p:cNvPr>
          <p:cNvSpPr txBox="1"/>
          <p:nvPr/>
        </p:nvSpPr>
        <p:spPr>
          <a:xfrm>
            <a:off x="3515096" y="3429000"/>
            <a:ext cx="6329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Investment in Development of simplified CEO SD Advisory Tools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018E2C0-AFF3-71F2-3D90-F4D586CBE9FD}"/>
              </a:ext>
            </a:extLst>
          </p:cNvPr>
          <p:cNvCxnSpPr>
            <a:cxnSpLocks/>
          </p:cNvCxnSpPr>
          <p:nvPr/>
        </p:nvCxnSpPr>
        <p:spPr>
          <a:xfrm>
            <a:off x="1544948" y="2015415"/>
            <a:ext cx="689837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BB5B116-D0C8-8440-4620-B18D93B64913}"/>
              </a:ext>
            </a:extLst>
          </p:cNvPr>
          <p:cNvCxnSpPr>
            <a:cxnSpLocks/>
          </p:cNvCxnSpPr>
          <p:nvPr/>
        </p:nvCxnSpPr>
        <p:spPr>
          <a:xfrm flipV="1">
            <a:off x="4839211" y="1991665"/>
            <a:ext cx="461936" cy="1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3E378CC-051E-DBFE-7C26-63C408C065AD}"/>
              </a:ext>
            </a:extLst>
          </p:cNvPr>
          <p:cNvCxnSpPr>
            <a:cxnSpLocks/>
          </p:cNvCxnSpPr>
          <p:nvPr/>
        </p:nvCxnSpPr>
        <p:spPr>
          <a:xfrm>
            <a:off x="6854543" y="2015415"/>
            <a:ext cx="830959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B999708-9778-4D34-C374-D39A49B0DBD1}"/>
              </a:ext>
            </a:extLst>
          </p:cNvPr>
          <p:cNvCxnSpPr>
            <a:cxnSpLocks/>
          </p:cNvCxnSpPr>
          <p:nvPr/>
        </p:nvCxnSpPr>
        <p:spPr>
          <a:xfrm>
            <a:off x="9411160" y="2015415"/>
            <a:ext cx="872871" cy="0"/>
          </a:xfrm>
          <a:prstGeom prst="straightConnector1">
            <a:avLst/>
          </a:prstGeom>
          <a:ln w="63500" cmpd="sng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E35CE156-BA1B-D536-AD3A-43910E567608}"/>
              </a:ext>
            </a:extLst>
          </p:cNvPr>
          <p:cNvCxnSpPr>
            <a:cxnSpLocks/>
            <a:stCxn id="22" idx="2"/>
            <a:endCxn id="23" idx="3"/>
          </p:cNvCxnSpPr>
          <p:nvPr/>
        </p:nvCxnSpPr>
        <p:spPr>
          <a:xfrm rot="5400000">
            <a:off x="9871561" y="2173165"/>
            <a:ext cx="1413585" cy="1467417"/>
          </a:xfrm>
          <a:prstGeom prst="bentConnector2">
            <a:avLst/>
          </a:prstGeom>
          <a:ln w="63500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919D45B1-40C4-39CA-3EE8-10ADDC5E23F1}"/>
              </a:ext>
            </a:extLst>
          </p:cNvPr>
          <p:cNvCxnSpPr>
            <a:cxnSpLocks/>
            <a:stCxn id="23" idx="1"/>
          </p:cNvCxnSpPr>
          <p:nvPr/>
        </p:nvCxnSpPr>
        <p:spPr>
          <a:xfrm rot="10800000">
            <a:off x="2897592" y="2344556"/>
            <a:ext cx="617505" cy="1269110"/>
          </a:xfrm>
          <a:prstGeom prst="bentConnector2">
            <a:avLst/>
          </a:prstGeom>
          <a:ln w="63500">
            <a:solidFill>
              <a:srgbClr val="C8A97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65F8DFA-2033-027B-C5AE-D208AD2A2763}"/>
              </a:ext>
            </a:extLst>
          </p:cNvPr>
          <p:cNvSpPr txBox="1"/>
          <p:nvPr/>
        </p:nvSpPr>
        <p:spPr>
          <a:xfrm>
            <a:off x="162562" y="4669794"/>
            <a:ext cx="12076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Better tools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Better CEO decisions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Stronger </a:t>
            </a:r>
            <a:r>
              <a:rPr lang="en-AE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esults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Higher </a:t>
            </a:r>
            <a:r>
              <a:rPr lang="en-AE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rust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More </a:t>
            </a:r>
            <a:r>
              <a:rPr lang="en-AE" kern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emand &amp; Investment </a:t>
            </a:r>
            <a:r>
              <a:rPr lang="en-AE" sz="20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</a:t>
            </a:r>
            <a:r>
              <a:rPr lang="en-AE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Even better tools</a:t>
            </a:r>
            <a:r>
              <a:rPr lang="en-AE" dirty="0">
                <a:solidFill>
                  <a:schemeClr val="bg1"/>
                </a:solidFill>
                <a:effectLst/>
              </a:rPr>
              <a:t> </a:t>
            </a:r>
            <a:endParaRPr lang="en-A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022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30" grpId="0"/>
    </p:bldLst>
  </p:timing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8119</TotalTime>
  <Words>834</Words>
  <Application>Microsoft Macintosh PowerPoint</Application>
  <PresentationFormat>Widescreen</PresentationFormat>
  <Paragraphs>99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Quattrocento Sans</vt:lpstr>
      <vt:lpstr>Symbol</vt:lpstr>
      <vt:lpstr>Hedvig Letters Sans</vt:lpstr>
      <vt:lpstr>Arial</vt:lpstr>
      <vt:lpstr>Times New Roman</vt:lpstr>
      <vt:lpstr>Calibri</vt:lpstr>
      <vt:lpstr>Aptos</vt:lpstr>
      <vt:lpstr>Custom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Upskilling the 21st Century C-Suite: From Static Snapshots to Dynamic Strategy</dc:title>
  <dc:subject>Upskilling the 21st Century C-Suite: From Static Snapshots to Dynamic Strategy</dc:subject>
  <dc:creator>Kimi</dc:creator>
  <cp:lastModifiedBy>Dr. Arif Mehmood</cp:lastModifiedBy>
  <cp:revision>122</cp:revision>
  <dcterms:created xsi:type="dcterms:W3CDTF">2026-02-15T08:40:11Z</dcterms:created>
  <dcterms:modified xsi:type="dcterms:W3CDTF">2026-07-22T23:59:40Z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{"Label":"Upskilling the 21st Century C-Suite: From Static Snapshots to Dynamic Strategy","ContentProducer":"001191110108MACG2KBH8F10000","ProduceID":"19c606fb-3592-8c51-8000-0000ed053b8b","ReservedCode1":"","ContentPropagator":"001191110108MACG2KBH8F20000","PropagateID":"19c606fb-3592-8c51-8000-0000ed053b8b","ReservedCode2":""}</vt:lpwstr>
  </property>
</Properties>
</file>