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8.xml" ContentType="application/vnd.openxmlformats-officedocument.presentationml.tags+xml"/>
  <Override PartName="/ppt/notesSlides/notesSlide1.xml" ContentType="application/vnd.openxmlformats-officedocument.presentationml.notesSlide+xml"/>
  <Override PartName="/ppt/tags/tag19.xml" ContentType="application/vnd.openxmlformats-officedocument.presentationml.tags+xml"/>
  <Override PartName="/ppt/notesSlides/notesSlide2.xml" ContentType="application/vnd.openxmlformats-officedocument.presentationml.notesSlide+xml"/>
  <Override PartName="/ppt/tags/tag20.xml" ContentType="application/vnd.openxmlformats-officedocument.presentationml.tags+xml"/>
  <Override PartName="/ppt/notesSlides/notesSlide3.xml" ContentType="application/vnd.openxmlformats-officedocument.presentationml.notesSlide+xml"/>
  <Override PartName="/ppt/tags/tag21.xml" ContentType="application/vnd.openxmlformats-officedocument.presentationml.tags+xml"/>
  <Override PartName="/ppt/notesSlides/notesSlide4.xml" ContentType="application/vnd.openxmlformats-officedocument.presentationml.notesSlide+xml"/>
  <Override PartName="/ppt/tags/tag22.xml" ContentType="application/vnd.openxmlformats-officedocument.presentationml.tags+xml"/>
  <Override PartName="/ppt/notesSlides/notesSlide5.xml" ContentType="application/vnd.openxmlformats-officedocument.presentationml.notesSlide+xml"/>
  <Override PartName="/ppt/tags/tag23.xml" ContentType="application/vnd.openxmlformats-officedocument.presentationml.tags+xml"/>
  <Override PartName="/ppt/notesSlides/notesSlide6.xml" ContentType="application/vnd.openxmlformats-officedocument.presentationml.notesSlide+xml"/>
  <Override PartName="/ppt/tags/tag24.xml" ContentType="application/vnd.openxmlformats-officedocument.presentationml.tags+xml"/>
  <Override PartName="/ppt/notesSlides/notesSlide7.xml" ContentType="application/vnd.openxmlformats-officedocument.presentationml.notesSlide+xml"/>
  <Override PartName="/ppt/tags/tag25.xml" ContentType="application/vnd.openxmlformats-officedocument.presentationml.tags+xml"/>
  <Override PartName="/ppt/notesSlides/notesSlide8.xml" ContentType="application/vnd.openxmlformats-officedocument.presentationml.notesSlide+xml"/>
  <Override PartName="/ppt/tags/tag26.xml" ContentType="application/vnd.openxmlformats-officedocument.presentationml.tags+xml"/>
  <Override PartName="/ppt/notesSlides/notesSlide9.xml" ContentType="application/vnd.openxmlformats-officedocument.presentationml.notesSlide+xml"/>
  <Override PartName="/ppt/tags/tag27.xml" ContentType="application/vnd.openxmlformats-officedocument.presentationml.tags+xml"/>
  <Override PartName="/ppt/notesSlides/notesSlide10.xml" ContentType="application/vnd.openxmlformats-officedocument.presentationml.notesSlide+xml"/>
  <Override PartName="/ppt/tags/tag28.xml" ContentType="application/vnd.openxmlformats-officedocument.presentationml.tag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3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990" y="3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12" d="100"/>
          <a:sy n="112" d="100"/>
        </p:scale>
        <p:origin x="4773" y="39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8AF70A90-CA7E-49EB-AB17-C37FEDD075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A7711EA-1FBE-4E98-9D43-C2D65C45D0E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8ABEA4-9216-4FDF-AAE1-D8632908A8EC}" type="datetimeFigureOut">
              <a:rPr lang="de-CH" smtClean="0"/>
              <a:t>26.06.2026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2CCD3C8-8930-4E0E-A891-B770724F2BD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7798FB5-86BC-42DA-9D05-F96D484814F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685DCD-866D-47AE-A236-118539F53379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232272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4B78A90D-FE7E-41AF-B03D-808D82937CB9}" type="datetimeFigureOut">
              <a:rPr lang="en-US" smtClean="0"/>
              <a:pPr/>
              <a:t>6/26/2026</a:t>
            </a:fld>
            <a:endParaRPr lang="en-US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Mastertextformat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F615DDFD-030C-4D5A-B33E-3A7E7538D2B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49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5328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6220B-1FBB-7BA8-849E-2FE0BDDFA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DDEA95-B612-FFC4-9054-B38849435F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AD99B4-FEA1-C64E-D1D9-7E86800E57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97D688-47F3-64CF-8B7B-2F19892FEE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6334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DA38A-98D7-4060-5DF7-73424EBD8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EAF0F9-86ED-C9F8-D1E8-9C74B20FBE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83E760-836B-FDFC-159C-013AB4C69B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4B38F5-3B8F-D6C2-EBC6-FA6AFA3810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836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091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3114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0BB5C-AA1D-40A6-0071-F64045F30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D3895A-0C40-D905-4646-ED6B3753BB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FE5604-CFF6-5641-05AA-58F98A465F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D11144-277E-D294-4142-7C71FB4294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114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39989-A4A3-B816-E9D7-9FD912BEA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6E4638-D8AF-E464-07E5-CF4E160254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8968DB-8C9C-67FB-DACE-0E1A1858BA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B7BCCF-40D4-43A8-884E-99D18D1206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8189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12A5B-0A35-5632-382D-F26C3530A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A56FBF-EA09-D2FE-17F8-B343A202B8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B4137C-2AF4-19B3-7DD6-8386830106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99E212-0C66-67F8-F6DE-1442CC102C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0549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FE752-4E56-412E-A45E-DD1A68524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46411B-F3DE-D465-EBA9-17FEA0351B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9C1A74-124E-8231-D492-C536BE943F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5A3A0B-F486-9E15-548D-98943126ED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5940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7D588C-42E6-84DF-FE91-1CE115C47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4CAEA3-DB14-9662-3E47-B0814EB977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1E8B1A-08C7-2804-BC2D-7AE6BD88B2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1107D6-6D28-F5E9-2132-D75D124242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1117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99A4E-96F0-D591-02B5-980EEBFF0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2119C3-F0AF-8AE8-3825-B1CF6F2370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AABA48-3946-4E8D-F823-CB2E56CCE8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EE6142-D604-B7EF-9719-8B58226D4A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5DDFD-030C-4D5A-B33E-3A7E7538D2BE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382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5" Type="http://schemas.openxmlformats.org/officeDocument/2006/relationships/image" Target="../media/image2.sv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5" Type="http://schemas.openxmlformats.org/officeDocument/2006/relationships/image" Target="../media/image4.svg"/><Relationship Id="rId4" Type="http://schemas.openxmlformats.org/officeDocument/2006/relationships/image" Target="../media/image1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5" Type="http://schemas.openxmlformats.org/officeDocument/2006/relationships/image" Target="../media/image4.svg"/><Relationship Id="rId4" Type="http://schemas.openxmlformats.org/officeDocument/2006/relationships/image" Target="../media/image1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5" Type="http://schemas.openxmlformats.org/officeDocument/2006/relationships/image" Target="../media/image4.svg"/><Relationship Id="rId4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5" Type="http://schemas.openxmlformats.org/officeDocument/2006/relationships/image" Target="../media/image4.svg"/><Relationship Id="rId4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5" Type="http://schemas.openxmlformats.org/officeDocument/2006/relationships/image" Target="../media/image4.svg"/><Relationship Id="rId4" Type="http://schemas.openxmlformats.org/officeDocument/2006/relationships/image" Target="../media/image1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5" Type="http://schemas.openxmlformats.org/officeDocument/2006/relationships/image" Target="../media/image4.svg"/><Relationship Id="rId4" Type="http://schemas.openxmlformats.org/officeDocument/2006/relationships/image" Target="../media/image1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5" Type="http://schemas.openxmlformats.org/officeDocument/2006/relationships/image" Target="../media/image2.svg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2.svg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5" Type="http://schemas.openxmlformats.org/officeDocument/2006/relationships/image" Target="../media/image2.svg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5" Type="http://schemas.openxmlformats.org/officeDocument/2006/relationships/image" Target="../media/image2.svg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5" Type="http://schemas.openxmlformats.org/officeDocument/2006/relationships/image" Target="../media/image3.svg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5" Type="http://schemas.openxmlformats.org/officeDocument/2006/relationships/image" Target="../media/image4.sv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5" Type="http://schemas.openxmlformats.org/officeDocument/2006/relationships/image" Target="../media/image4.sv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5" Type="http://schemas.openxmlformats.org/officeDocument/2006/relationships/image" Target="../media/image4.svg"/><Relationship Id="rId4" Type="http://schemas.openxmlformats.org/officeDocument/2006/relationships/image" Target="../media/image1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DF495A31-1FC9-CFDD-F245-D8132BAA40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45380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6" progId="TCLayout.ActiveDocument.1">
                  <p:embed/>
                </p:oleObj>
              </mc:Choice>
              <mc:Fallback>
                <p:oleObj name="think-cell Slide" r:id="rId3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Bildplatzhalter 4">
            <a:extLst>
              <a:ext uri="{FF2B5EF4-FFF2-40B4-BE49-F238E27FC236}">
                <a16:creationId xmlns:a16="http://schemas.microsoft.com/office/drawing/2014/main" id="{EB061823-3F7A-48C8-8477-B410C18AC1B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1838" y="1016000"/>
            <a:ext cx="10728325" cy="5256000"/>
          </a:xfrm>
        </p:spPr>
        <p:txBody>
          <a:bodyPr lIns="5580000" tIns="0" rIns="0" anchor="ctr" anchorCtr="0"/>
          <a:lstStyle>
            <a:lvl1pPr marL="0" indent="0" algn="ctr" rtl="0">
              <a:buNone/>
              <a:defRPr/>
            </a:lvl1pPr>
          </a:lstStyle>
          <a:p>
            <a:r>
              <a:rPr lang="en-US" noProof="0" dirty="0"/>
              <a:t>Click icon to </a:t>
            </a:r>
            <a:r>
              <a:rPr lang="en-US" noProof="0"/>
              <a:t>add picture</a:t>
            </a:r>
            <a:endParaRPr lang="en-US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491294E-BEE7-4DA8-BBC8-88E1A7B07A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233538"/>
            <a:ext cx="5904000" cy="3312000"/>
          </a:xfrm>
          <a:solidFill>
            <a:schemeClr val="accent1"/>
          </a:solidFill>
        </p:spPr>
        <p:txBody>
          <a:bodyPr vert="horz" lIns="1080000" tIns="252000" rIns="0" anchor="t" anchorCtr="0"/>
          <a:lstStyle>
            <a:lvl1pPr algn="l" rtl="0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to edit Master </a:t>
            </a:r>
            <a:r>
              <a:rPr lang="en-US" noProof="0"/>
              <a:t>title style</a:t>
            </a:r>
            <a:endParaRPr lang="en-US" noProof="0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EE7317F-7892-4B0F-BA41-44765BB93F0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838" y="360538"/>
            <a:ext cx="1765565" cy="288000"/>
          </a:xfrm>
          <a:prstGeom prst="rect">
            <a:avLst/>
          </a:prstGeom>
        </p:spPr>
      </p:pic>
      <p:sp>
        <p:nvSpPr>
          <p:cNvPr id="9" name="Bildplatzhalter 8">
            <a:extLst>
              <a:ext uri="{FF2B5EF4-FFF2-40B4-BE49-F238E27FC236}">
                <a16:creationId xmlns:a16="http://schemas.microsoft.com/office/drawing/2014/main" id="{C3C296D1-2CD0-479F-A866-6EC741D2293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200163" y="6489088"/>
            <a:ext cx="1260000" cy="180000"/>
          </a:xfrm>
        </p:spPr>
        <p:txBody>
          <a:bodyPr/>
          <a:lstStyle>
            <a:lvl1pPr marL="0" indent="0" algn="l" rtl="0">
              <a:buNone/>
              <a:defRPr sz="700"/>
            </a:lvl1pPr>
          </a:lstStyle>
          <a:p>
            <a:r>
              <a:rPr lang="en-US" noProof="0" dirty="0"/>
              <a:t>Click icon to </a:t>
            </a:r>
            <a:r>
              <a:rPr lang="en-US" noProof="0"/>
              <a:t>add picture</a:t>
            </a:r>
            <a:endParaRPr lang="en-US" noProof="0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E41BE31-9613-4103-99FF-7DCFF643B3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78516" y="3860494"/>
            <a:ext cx="4680000" cy="1440000"/>
          </a:xfrm>
        </p:spPr>
        <p:txBody>
          <a:bodyPr/>
          <a:lstStyle>
            <a:lvl1pPr marL="0" indent="0" rtl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266700" indent="0" rtl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2pPr>
            <a:lvl3pPr marL="538163" indent="0" rtl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3pPr>
            <a:lvl4pPr marL="804862" indent="0" rtl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4pPr>
            <a:lvl5pPr marL="1076325" indent="0" rtl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DEB298C-798E-4D73-9DD6-F896C06530C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96449" y="316800"/>
            <a:ext cx="1800000" cy="360000"/>
          </a:xfrm>
        </p:spPr>
        <p:txBody>
          <a:bodyPr anchor="b" anchorCtr="0"/>
          <a:lstStyle>
            <a:lvl1pPr marL="0" indent="0" algn="l" rtl="0">
              <a:spcBef>
                <a:spcPts val="0"/>
              </a:spcBef>
              <a:buNone/>
              <a:defRPr sz="1150"/>
            </a:lvl1pPr>
            <a:lvl2pPr>
              <a:defRPr sz="1150"/>
            </a:lvl2pPr>
            <a:lvl3pPr>
              <a:defRPr sz="1150"/>
            </a:lvl3pPr>
            <a:lvl4pPr>
              <a:defRPr sz="1150"/>
            </a:lvl4pPr>
            <a:lvl5pPr>
              <a:defRPr sz="1150"/>
            </a:lvl5pPr>
          </a:lstStyle>
          <a:p>
            <a:pPr lvl="0"/>
            <a:r>
              <a:rPr lang="en-US"/>
              <a:t>Organisationseinheit verbal</a:t>
            </a:r>
            <a:br>
              <a:rPr lang="en-US"/>
            </a:br>
            <a:r>
              <a:rPr lang="en-US"/>
              <a:t>optional auf 2 Zeilen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3810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 userDrawn="1">
          <p15:clr>
            <a:srgbClr val="FBAE40"/>
          </p15:clr>
        </p15:guide>
        <p15:guide id="3" orient="horz" pos="640" userDrawn="1">
          <p15:clr>
            <a:srgbClr val="FBAE40"/>
          </p15:clr>
        </p15:guide>
        <p15:guide id="4" orient="horz" pos="3952" userDrawn="1">
          <p15:clr>
            <a:srgbClr val="FBAE40"/>
          </p15:clr>
        </p15:guide>
        <p15:guide id="5" pos="610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2ED4EBEE-AD45-C733-C185-1D2C256B972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807802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6" progId="TCLayout.ActiveDocument.1">
                  <p:embed/>
                </p:oleObj>
              </mc:Choice>
              <mc:Fallback>
                <p:oleObj name="think-cell Slide" r:id="rId3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3346F7F9-CBC8-4641-B12B-7E76FD213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/>
          <a:lstStyle>
            <a:lvl1pPr rtl="0">
              <a:defRPr/>
            </a:lvl1pPr>
          </a:lstStyle>
          <a:p>
            <a:r>
              <a:rPr lang="en-US" noProof="0" dirty="0"/>
              <a:t>Click to edit Master </a:t>
            </a:r>
            <a:r>
              <a:rPr lang="en-US" noProof="0"/>
              <a:t>title style</a:t>
            </a:r>
            <a:endParaRPr lang="en-US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DB21BA-81C0-43DB-A42C-5F672DBC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rtl="0">
              <a:defRPr/>
            </a:lvl1pPr>
          </a:lstStyle>
          <a:p>
            <a:fld id="{9C26206A-A7FF-4A2F-A4EA-EDA7D9956B8C}" type="datetime1">
              <a:rPr lang="en-US" smtClean="0"/>
              <a:pPr/>
              <a:t>6/26/2026</a:t>
            </a:fld>
            <a:endParaRPr lang="en-US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C78786-28C3-4EAB-A3FC-1A4BFA84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/>
            </a:lvl1pPr>
          </a:lstStyle>
          <a:p>
            <a:r>
              <a:rPr lang="en-US"/>
              <a:t>Organisationseinheit verbal – STRENG VERTRAULICH</a:t>
            </a:r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C1D5C1-A4AD-42D4-93B7-D3B71140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rtl="0">
              <a:defRPr/>
            </a:lvl1pPr>
          </a:lstStyle>
          <a:p>
            <a:fld id="{5ACA52AF-F19D-405C-AD5F-7D94B96A5CC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837" y="6507088"/>
            <a:ext cx="984462" cy="162000"/>
          </a:xfrm>
          <a:prstGeom prst="rect">
            <a:avLst/>
          </a:prstGeom>
        </p:spPr>
      </p:pic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05941150-30DE-48F5-9038-0E82CD18DE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837" y="1412874"/>
            <a:ext cx="10728000" cy="4860000"/>
          </a:xfrm>
        </p:spPr>
        <p:txBody>
          <a:bodyPr tIns="1620000"/>
          <a:lstStyle>
            <a:lvl1pPr marL="0" indent="0" algn="ctr" rtl="0">
              <a:buNone/>
              <a:defRPr/>
            </a:lvl1pPr>
          </a:lstStyle>
          <a:p>
            <a:r>
              <a:rPr lang="en-US" noProof="0" dirty="0"/>
              <a:t>Click icon to </a:t>
            </a:r>
            <a:r>
              <a:rPr lang="en-US" noProof="0"/>
              <a:t>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43852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ful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BC37515B-0FDA-97CF-2311-E21A87D3F2C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11208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6" progId="TCLayout.ActiveDocument.1">
                  <p:embed/>
                </p:oleObj>
              </mc:Choice>
              <mc:Fallback>
                <p:oleObj name="think-cell Slide" r:id="rId3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DB21BA-81C0-43DB-A42C-5F672DBC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rtl="0">
              <a:defRPr/>
            </a:lvl1pPr>
          </a:lstStyle>
          <a:p>
            <a:fld id="{AE2B7ECC-AD5B-4AE2-A84F-7ABFC0424E38}" type="datetime1">
              <a:rPr lang="en-US" smtClean="0"/>
              <a:pPr/>
              <a:t>6/26/2026</a:t>
            </a:fld>
            <a:endParaRPr lang="en-US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C78786-28C3-4EAB-A3FC-1A4BFA84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/>
            </a:lvl1pPr>
          </a:lstStyle>
          <a:p>
            <a:r>
              <a:rPr lang="en-US"/>
              <a:t>Organisationseinheit verbal – STRENG VERTRAULICH</a:t>
            </a:r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C1D5C1-A4AD-42D4-93B7-D3B71140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rtl="0">
              <a:defRPr/>
            </a:lvl1pPr>
          </a:lstStyle>
          <a:p>
            <a:fld id="{5ACA52AF-F19D-405C-AD5F-7D94B96A5CC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837" y="6507088"/>
            <a:ext cx="984462" cy="162000"/>
          </a:xfrm>
          <a:prstGeom prst="rect">
            <a:avLst/>
          </a:prstGeom>
        </p:spPr>
      </p:pic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05941150-30DE-48F5-9038-0E82CD18DE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837" y="260350"/>
            <a:ext cx="10728000" cy="6012524"/>
          </a:xfrm>
        </p:spPr>
        <p:txBody>
          <a:bodyPr tIns="2160000"/>
          <a:lstStyle>
            <a:lvl1pPr marL="0" indent="0" algn="ctr" rtl="0">
              <a:buNone/>
              <a:defRPr/>
            </a:lvl1pPr>
          </a:lstStyle>
          <a:p>
            <a:r>
              <a:rPr lang="en-US" noProof="0" dirty="0"/>
              <a:t>Click icon to </a:t>
            </a:r>
            <a:r>
              <a:rPr lang="en-US" noProof="0"/>
              <a:t>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420483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zwei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5FC39B2-9672-474A-C1E4-E3AFEB4ED9C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0163334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6" progId="TCLayout.ActiveDocument.1">
                  <p:embed/>
                </p:oleObj>
              </mc:Choice>
              <mc:Fallback>
                <p:oleObj name="think-cell Slide" r:id="rId3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3346F7F9-CBC8-4641-B12B-7E76FD213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/>
          <a:lstStyle>
            <a:lvl1pPr rtl="0">
              <a:defRPr/>
            </a:lvl1pPr>
          </a:lstStyle>
          <a:p>
            <a:r>
              <a:rPr lang="en-US" noProof="0" dirty="0"/>
              <a:t>Click to edit Master </a:t>
            </a:r>
            <a:r>
              <a:rPr lang="en-US" noProof="0"/>
              <a:t>title style</a:t>
            </a:r>
            <a:endParaRPr lang="en-US" noProof="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D3E2EF-5F98-49EC-BCEA-B215D499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4163" y="1412875"/>
            <a:ext cx="5256000" cy="4860000"/>
          </a:xfr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DB21BA-81C0-43DB-A42C-5F672DBC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rtl="0">
              <a:defRPr/>
            </a:lvl1pPr>
          </a:lstStyle>
          <a:p>
            <a:fld id="{5FA21818-B1F9-4DD3-88F2-43FBC3C9BAF5}" type="datetime1">
              <a:rPr lang="en-US" smtClean="0"/>
              <a:pPr/>
              <a:t>6/26/2026</a:t>
            </a:fld>
            <a:endParaRPr lang="en-US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C78786-28C3-4EAB-A3FC-1A4BFA84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/>
            </a:lvl1pPr>
          </a:lstStyle>
          <a:p>
            <a:r>
              <a:rPr lang="en-US"/>
              <a:t>Organisationseinheit verbal – STRENG VERTRAULICH</a:t>
            </a:r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C1D5C1-A4AD-42D4-93B7-D3B71140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rtl="0">
              <a:defRPr/>
            </a:lvl1pPr>
          </a:lstStyle>
          <a:p>
            <a:fld id="{5ACA52AF-F19D-405C-AD5F-7D94B96A5CC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837" y="6507088"/>
            <a:ext cx="984462" cy="162000"/>
          </a:xfrm>
          <a:prstGeom prst="rect">
            <a:avLst/>
          </a:prstGeom>
        </p:spPr>
      </p:pic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221A3BAE-B19D-4390-B4A5-2C8A2CC87C5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838" y="1412875"/>
            <a:ext cx="5040000" cy="4860000"/>
          </a:xfrm>
        </p:spPr>
        <p:txBody>
          <a:bodyPr tIns="1620000"/>
          <a:lstStyle>
            <a:lvl1pPr marL="0" indent="0" algn="ctr" rtl="0">
              <a:buNone/>
              <a:defRPr/>
            </a:lvl1pPr>
          </a:lstStyle>
          <a:p>
            <a:r>
              <a:rPr lang="en-US" noProof="0" dirty="0"/>
              <a:t>Click icon to </a:t>
            </a:r>
            <a:r>
              <a:rPr lang="en-US" noProof="0"/>
              <a:t>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96394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52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8EB51F58-7755-FB65-AFA6-30C8860A9E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781189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6" progId="TCLayout.ActiveDocument.1">
                  <p:embed/>
                </p:oleObj>
              </mc:Choice>
              <mc:Fallback>
                <p:oleObj name="think-cell Slide" r:id="rId3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3346F7F9-CBC8-4641-B12B-7E76FD213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/>
          <a:lstStyle>
            <a:lvl1pPr rtl="0">
              <a:defRPr/>
            </a:lvl1pPr>
          </a:lstStyle>
          <a:p>
            <a:r>
              <a:rPr lang="en-US" noProof="0" dirty="0"/>
              <a:t>Click to edit Master </a:t>
            </a:r>
            <a:r>
              <a:rPr lang="en-US" noProof="0"/>
              <a:t>title style</a:t>
            </a:r>
            <a:endParaRPr lang="en-US" noProof="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D3E2EF-5F98-49EC-BCEA-B215D499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6" y="5121800"/>
            <a:ext cx="5255999" cy="1152000"/>
          </a:xfr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DB21BA-81C0-43DB-A42C-5F672DBC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rtl="0">
              <a:defRPr/>
            </a:lvl1pPr>
          </a:lstStyle>
          <a:p>
            <a:fld id="{F570A20D-9FD8-4251-A734-1127FF21ADB2}" type="datetime1">
              <a:rPr lang="en-US" smtClean="0"/>
              <a:pPr/>
              <a:t>6/26/2026</a:t>
            </a:fld>
            <a:endParaRPr lang="en-US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C78786-28C3-4EAB-A3FC-1A4BFA84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/>
            </a:lvl1pPr>
          </a:lstStyle>
          <a:p>
            <a:r>
              <a:rPr lang="en-US"/>
              <a:t>Organisationseinheit verbal – STRENG VERTRAULICH</a:t>
            </a:r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C1D5C1-A4AD-42D4-93B7-D3B71140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rtl="0">
              <a:defRPr/>
            </a:lvl1pPr>
          </a:lstStyle>
          <a:p>
            <a:fld id="{5ACA52AF-F19D-405C-AD5F-7D94B96A5CC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837" y="6507088"/>
            <a:ext cx="984462" cy="162000"/>
          </a:xfrm>
          <a:prstGeom prst="rect">
            <a:avLst/>
          </a:prstGeom>
        </p:spPr>
      </p:pic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221A3BAE-B19D-4390-B4A5-2C8A2CC87C5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838" y="1412875"/>
            <a:ext cx="5256000" cy="3420000"/>
          </a:xfrm>
        </p:spPr>
        <p:txBody>
          <a:bodyPr tIns="900000"/>
          <a:lstStyle>
            <a:lvl1pPr marL="0" indent="0" algn="ctr" rtl="0">
              <a:buNone/>
              <a:defRPr/>
            </a:lvl1pPr>
          </a:lstStyle>
          <a:p>
            <a:r>
              <a:rPr lang="en-US" noProof="0" dirty="0"/>
              <a:t>Click icon to </a:t>
            </a:r>
            <a:r>
              <a:rPr lang="en-US" noProof="0"/>
              <a:t>add picture</a:t>
            </a:r>
            <a:endParaRPr lang="en-US" noProof="0" dirty="0"/>
          </a:p>
        </p:txBody>
      </p:sp>
      <p:sp>
        <p:nvSpPr>
          <p:cNvPr id="9" name="Bildplatzhalter 10">
            <a:extLst>
              <a:ext uri="{FF2B5EF4-FFF2-40B4-BE49-F238E27FC236}">
                <a16:creationId xmlns:a16="http://schemas.microsoft.com/office/drawing/2014/main" id="{1AAB6914-2518-430D-BF4C-14EA51B6141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04162" y="1412875"/>
            <a:ext cx="5256000" cy="3420000"/>
          </a:xfrm>
        </p:spPr>
        <p:txBody>
          <a:bodyPr tIns="900000"/>
          <a:lstStyle>
            <a:lvl1pPr marL="0" indent="0" algn="ctr" rtl="0">
              <a:buNone/>
              <a:defRPr/>
            </a:lvl1pPr>
          </a:lstStyle>
          <a:p>
            <a:r>
              <a:rPr lang="en-US" noProof="0" dirty="0"/>
              <a:t>Click icon to </a:t>
            </a:r>
            <a:r>
              <a:rPr lang="en-US" noProof="0"/>
              <a:t>add picture</a:t>
            </a:r>
            <a:endParaRPr lang="en-US" noProof="0" dirty="0"/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5092EEFB-079B-4C38-A665-E52B9837601B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04162" y="5121800"/>
            <a:ext cx="5256001" cy="1152000"/>
          </a:xfr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85750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52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EB2E60D2-E39B-E33B-1B0B-C5CF13230DE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206449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6" progId="TCLayout.ActiveDocument.1">
                  <p:embed/>
                </p:oleObj>
              </mc:Choice>
              <mc:Fallback>
                <p:oleObj name="think-cell Slide" r:id="rId3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3346F7F9-CBC8-4641-B12B-7E76FD213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/>
          <a:lstStyle>
            <a:lvl1pPr rtl="0">
              <a:defRPr/>
            </a:lvl1pPr>
          </a:lstStyle>
          <a:p>
            <a:r>
              <a:rPr lang="en-US" noProof="0" dirty="0"/>
              <a:t>Click to edit Master </a:t>
            </a:r>
            <a:r>
              <a:rPr lang="en-US" noProof="0"/>
              <a:t>title style</a:t>
            </a:r>
            <a:endParaRPr lang="en-US" noProof="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D3E2EF-5F98-49EC-BCEA-B215D499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6" y="4166439"/>
            <a:ext cx="10728327" cy="2124401"/>
          </a:xfr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DB21BA-81C0-43DB-A42C-5F672DBC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rtl="0">
              <a:defRPr/>
            </a:lvl1pPr>
          </a:lstStyle>
          <a:p>
            <a:fld id="{BB5F4EA9-B322-4AC6-9ED4-333F1AAC8416}" type="datetime1">
              <a:rPr lang="en-US" smtClean="0"/>
              <a:pPr/>
              <a:t>6/26/2026</a:t>
            </a:fld>
            <a:endParaRPr lang="en-US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C78786-28C3-4EAB-A3FC-1A4BFA84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/>
            </a:lvl1pPr>
          </a:lstStyle>
          <a:p>
            <a:r>
              <a:rPr lang="en-US"/>
              <a:t>Organisationseinheit verbal – STRENG VERTRAULICH</a:t>
            </a:r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C1D5C1-A4AD-42D4-93B7-D3B71140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rtl="0">
              <a:defRPr/>
            </a:lvl1pPr>
          </a:lstStyle>
          <a:p>
            <a:fld id="{5ACA52AF-F19D-405C-AD5F-7D94B96A5CC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837" y="6507088"/>
            <a:ext cx="984462" cy="162000"/>
          </a:xfrm>
          <a:prstGeom prst="rect">
            <a:avLst/>
          </a:prstGeom>
        </p:spPr>
      </p:pic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221A3BAE-B19D-4390-B4A5-2C8A2CC87C5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838" y="1412875"/>
            <a:ext cx="3420000" cy="2484000"/>
          </a:xfrm>
        </p:spPr>
        <p:txBody>
          <a:bodyPr tIns="360000"/>
          <a:lstStyle>
            <a:lvl1pPr marL="0" indent="0" algn="ctr" rtl="0">
              <a:buNone/>
              <a:defRPr/>
            </a:lvl1pPr>
          </a:lstStyle>
          <a:p>
            <a:r>
              <a:rPr lang="en-US" noProof="0" dirty="0"/>
              <a:t>Click icon to </a:t>
            </a:r>
            <a:r>
              <a:rPr lang="en-US" noProof="0"/>
              <a:t>add picture</a:t>
            </a:r>
            <a:endParaRPr lang="en-US" noProof="0" dirty="0"/>
          </a:p>
        </p:txBody>
      </p:sp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36793346-BF6B-42A8-ADE0-3AA3DC3B239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040162" y="1414800"/>
            <a:ext cx="3420000" cy="2484000"/>
          </a:xfrm>
        </p:spPr>
        <p:txBody>
          <a:bodyPr tIns="360000"/>
          <a:lstStyle>
            <a:lvl1pPr marL="0" indent="0" algn="ctr" rtl="0">
              <a:buNone/>
              <a:defRPr/>
            </a:lvl1pPr>
          </a:lstStyle>
          <a:p>
            <a:r>
              <a:rPr lang="en-US" noProof="0" dirty="0"/>
              <a:t>Click icon to </a:t>
            </a:r>
            <a:r>
              <a:rPr lang="en-US" noProof="0"/>
              <a:t>add picture</a:t>
            </a:r>
            <a:endParaRPr lang="en-US" noProof="0" dirty="0"/>
          </a:p>
        </p:txBody>
      </p:sp>
      <p:sp>
        <p:nvSpPr>
          <p:cNvPr id="14" name="Bildplatzhalter 10">
            <a:extLst>
              <a:ext uri="{FF2B5EF4-FFF2-40B4-BE49-F238E27FC236}">
                <a16:creationId xmlns:a16="http://schemas.microsoft.com/office/drawing/2014/main" id="{FE637F68-618E-43EB-B240-4BFA26852FC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385999" y="1414800"/>
            <a:ext cx="3420000" cy="2484000"/>
          </a:xfrm>
        </p:spPr>
        <p:txBody>
          <a:bodyPr tIns="360000"/>
          <a:lstStyle>
            <a:lvl1pPr marL="0" indent="0" algn="ctr" rtl="0">
              <a:buNone/>
              <a:defRPr/>
            </a:lvl1pPr>
          </a:lstStyle>
          <a:p>
            <a:r>
              <a:rPr lang="en-US" noProof="0" dirty="0"/>
              <a:t>Click icon to </a:t>
            </a:r>
            <a:r>
              <a:rPr lang="en-US" noProof="0"/>
              <a:t>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52988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52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83A81878-559E-B7A6-D74D-6E0E6913220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666193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6" progId="TCLayout.ActiveDocument.1">
                  <p:embed/>
                </p:oleObj>
              </mc:Choice>
              <mc:Fallback>
                <p:oleObj name="think-cell Slide" r:id="rId3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3346F7F9-CBC8-4641-B12B-7E76FD213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/>
          <a:lstStyle>
            <a:lvl1pPr rtl="0">
              <a:defRPr/>
            </a:lvl1pPr>
          </a:lstStyle>
          <a:p>
            <a:r>
              <a:rPr lang="en-US" noProof="0" dirty="0"/>
              <a:t>Click to edit Master </a:t>
            </a:r>
            <a:r>
              <a:rPr lang="en-US" noProof="0"/>
              <a:t>title style</a:t>
            </a:r>
            <a:endParaRPr lang="en-US" noProof="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D3E2EF-5F98-49EC-BCEA-B215D499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7" y="1412875"/>
            <a:ext cx="10728325" cy="396000"/>
          </a:xfrm>
        </p:spPr>
        <p:txBody>
          <a:bodyPr/>
          <a:lstStyle>
            <a:lvl1pPr marL="0" indent="0" rtl="0">
              <a:buNone/>
              <a:defRPr b="1"/>
            </a:lvl1pPr>
            <a:lvl2pPr marL="266700" indent="0">
              <a:buNone/>
              <a:defRPr b="1"/>
            </a:lvl2pPr>
            <a:lvl3pPr marL="538163" indent="0">
              <a:buNone/>
              <a:defRPr b="1"/>
            </a:lvl3pPr>
            <a:lvl4pPr marL="804862" indent="0">
              <a:buNone/>
              <a:defRPr b="1"/>
            </a:lvl4pPr>
            <a:lvl5pPr marL="1076325" indent="0">
              <a:buNone/>
              <a:defRPr b="1"/>
            </a:lvl5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DB21BA-81C0-43DB-A42C-5F672DBC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rtl="0">
              <a:defRPr/>
            </a:lvl1pPr>
          </a:lstStyle>
          <a:p>
            <a:fld id="{CFD59B2A-9722-4479-8974-FDB801910172}" type="datetime1">
              <a:rPr lang="en-US" smtClean="0"/>
              <a:pPr/>
              <a:t>6/26/2026</a:t>
            </a:fld>
            <a:endParaRPr lang="en-US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C78786-28C3-4EAB-A3FC-1A4BFA84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/>
            </a:lvl1pPr>
          </a:lstStyle>
          <a:p>
            <a:r>
              <a:rPr lang="en-US"/>
              <a:t>Organisationseinheit verbal – STRENG VERTRAULICH</a:t>
            </a:r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C1D5C1-A4AD-42D4-93B7-D3B71140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rtl="0">
              <a:defRPr/>
            </a:lvl1pPr>
          </a:lstStyle>
          <a:p>
            <a:fld id="{5ACA52AF-F19D-405C-AD5F-7D94B96A5CC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837" y="6507088"/>
            <a:ext cx="984462" cy="162000"/>
          </a:xfrm>
          <a:prstGeom prst="rect">
            <a:avLst/>
          </a:prstGeom>
        </p:spPr>
      </p:pic>
      <p:sp>
        <p:nvSpPr>
          <p:cNvPr id="9" name="Tabellenplatzhalter 8">
            <a:extLst>
              <a:ext uri="{FF2B5EF4-FFF2-40B4-BE49-F238E27FC236}">
                <a16:creationId xmlns:a16="http://schemas.microsoft.com/office/drawing/2014/main" id="{A1D947E6-CC00-458E-BDE1-B0877E30333C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731838" y="2061398"/>
            <a:ext cx="10728325" cy="4212401"/>
          </a:xfrm>
        </p:spPr>
        <p:txBody>
          <a:bodyPr tIns="1260000"/>
          <a:lstStyle>
            <a:lvl1pPr marL="0" indent="0" algn="ctr" rtl="0">
              <a:spcBef>
                <a:spcPts val="0"/>
              </a:spcBef>
              <a:buNone/>
              <a:defRPr sz="1400"/>
            </a:lvl1pPr>
          </a:lstStyle>
          <a:p>
            <a:r>
              <a:rPr lang="en-US" noProof="0" dirty="0"/>
              <a:t>Click icon to </a:t>
            </a:r>
            <a:r>
              <a:rPr lang="en-US" noProof="0"/>
              <a:t>add table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286613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52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68455D26-C6DD-8549-9D6F-B6D294609D1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822194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6" progId="TCLayout.ActiveDocument.1">
                  <p:embed/>
                </p:oleObj>
              </mc:Choice>
              <mc:Fallback>
                <p:oleObj name="think-cell Slide" r:id="rId3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394B20FF-3667-40DF-92A1-C6CF3BBCA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7" y="2135492"/>
            <a:ext cx="10728325" cy="3960000"/>
          </a:xfrm>
        </p:spPr>
        <p:txBody>
          <a:bodyPr/>
          <a:lstStyle>
            <a:lvl1pPr marL="0" indent="0" rtl="0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266700" indent="0">
              <a:buNone/>
              <a:defRPr>
                <a:solidFill>
                  <a:schemeClr val="bg1"/>
                </a:solidFill>
              </a:defRPr>
            </a:lvl2pPr>
            <a:lvl3pPr marL="540000" indent="0">
              <a:buNone/>
              <a:defRPr>
                <a:solidFill>
                  <a:schemeClr val="bg1"/>
                </a:solidFill>
              </a:defRPr>
            </a:lvl3pPr>
            <a:lvl4pPr marL="808537" indent="0">
              <a:buNone/>
              <a:defRPr>
                <a:solidFill>
                  <a:schemeClr val="bg1"/>
                </a:solidFill>
              </a:defRPr>
            </a:lvl4pPr>
            <a:lvl5pPr marL="10800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21" name="Bildplatzhalter 8">
            <a:extLst>
              <a:ext uri="{FF2B5EF4-FFF2-40B4-BE49-F238E27FC236}">
                <a16:creationId xmlns:a16="http://schemas.microsoft.com/office/drawing/2014/main" id="{794484F1-3B7F-46CE-AD0B-2310A557A99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200163" y="6489088"/>
            <a:ext cx="1260000" cy="180000"/>
          </a:xfrm>
        </p:spPr>
        <p:txBody>
          <a:bodyPr/>
          <a:lstStyle>
            <a:lvl1pPr marL="0" indent="0" algn="l" rtl="0">
              <a:buNone/>
              <a:defRPr sz="700">
                <a:solidFill>
                  <a:schemeClr val="tx1"/>
                </a:solidFill>
              </a:defRPr>
            </a:lvl1pPr>
          </a:lstStyle>
          <a:p>
            <a:r>
              <a:rPr lang="en-US" noProof="0" dirty="0"/>
              <a:t>Click icon to </a:t>
            </a:r>
            <a:r>
              <a:rPr lang="en-US" noProof="0"/>
              <a:t>add picture</a:t>
            </a:r>
            <a:endParaRPr lang="en-US" noProof="0" dirty="0"/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F900572E-A73E-42BE-96FA-38ADC4E79FD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838" y="360538"/>
            <a:ext cx="1765565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6703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698">
          <p15:clr>
            <a:srgbClr val="FBAE40"/>
          </p15:clr>
        </p15:guide>
        <p15:guide id="3" orient="horz" pos="640">
          <p15:clr>
            <a:srgbClr val="FBAE40"/>
          </p15:clr>
        </p15:guide>
        <p15:guide id="4" orient="horz" pos="395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30ACA307-7220-E255-5A66-06A0D9D4266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0138569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6" progId="TCLayout.ActiveDocument.1">
                  <p:embed/>
                </p:oleObj>
              </mc:Choice>
              <mc:Fallback>
                <p:oleObj name="think-cell Slide" r:id="rId3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4">
            <a:extLst>
              <a:ext uri="{FF2B5EF4-FFF2-40B4-BE49-F238E27FC236}">
                <a16:creationId xmlns:a16="http://schemas.microsoft.com/office/drawing/2014/main" id="{8A01615F-450E-43D0-B554-DA3FBD48DF3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1838" y="1016000"/>
            <a:ext cx="10728325" cy="5256000"/>
          </a:xfrm>
        </p:spPr>
        <p:txBody>
          <a:bodyPr lIns="0" tIns="0" rIns="5580000" anchor="ctr" anchorCtr="0"/>
          <a:lstStyle>
            <a:lvl1pPr marL="0" indent="0" algn="ctr" rtl="0">
              <a:buNone/>
              <a:defRPr/>
            </a:lvl1pPr>
          </a:lstStyle>
          <a:p>
            <a:r>
              <a:rPr lang="en-US" noProof="0" dirty="0"/>
              <a:t>Click icon to </a:t>
            </a:r>
            <a:r>
              <a:rPr lang="en-US" noProof="0"/>
              <a:t>add picture</a:t>
            </a:r>
            <a:endParaRPr lang="en-US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491294E-BEE7-4DA8-BBC8-88E1A7B07A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4000" y="2957494"/>
            <a:ext cx="5688000" cy="2268000"/>
          </a:xfrm>
          <a:solidFill>
            <a:schemeClr val="accent6"/>
          </a:solidFill>
        </p:spPr>
        <p:txBody>
          <a:bodyPr vert="horz" lIns="324000" tIns="252000" rIns="0" anchor="t" anchorCtr="0"/>
          <a:lstStyle>
            <a:lvl1pPr algn="l" rtl="0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to edit Master </a:t>
            </a:r>
            <a:r>
              <a:rPr lang="en-US" noProof="0"/>
              <a:t>title style</a:t>
            </a:r>
            <a:endParaRPr lang="en-US" noProof="0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EE7317F-7892-4B0F-BA41-44765BB93F0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838" y="360538"/>
            <a:ext cx="1765565" cy="288000"/>
          </a:xfrm>
          <a:prstGeom prst="rect">
            <a:avLst/>
          </a:prstGeom>
        </p:spPr>
      </p:pic>
      <p:sp>
        <p:nvSpPr>
          <p:cNvPr id="9" name="Textplatzhalter 3">
            <a:extLst>
              <a:ext uri="{FF2B5EF4-FFF2-40B4-BE49-F238E27FC236}">
                <a16:creationId xmlns:a16="http://schemas.microsoft.com/office/drawing/2014/main" id="{003A487C-8977-4264-A8A1-D6C1DB6046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45210" y="4639666"/>
            <a:ext cx="4320000" cy="468000"/>
          </a:xfrm>
        </p:spPr>
        <p:txBody>
          <a:bodyPr/>
          <a:lstStyle>
            <a:lvl1pPr marL="0" indent="0" rtl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266700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2pPr>
            <a:lvl3pPr marL="538163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3pPr>
            <a:lvl4pPr marL="804862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4pPr>
            <a:lvl5pPr marL="1076325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3" name="Bildplatzhalter 8">
            <a:extLst>
              <a:ext uri="{FF2B5EF4-FFF2-40B4-BE49-F238E27FC236}">
                <a16:creationId xmlns:a16="http://schemas.microsoft.com/office/drawing/2014/main" id="{E91D3734-CD8F-4F94-A813-570EF31C47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200163" y="6489088"/>
            <a:ext cx="1260000" cy="180000"/>
          </a:xfrm>
        </p:spPr>
        <p:txBody>
          <a:bodyPr/>
          <a:lstStyle>
            <a:lvl1pPr marL="0" indent="0" algn="l" rtl="0">
              <a:buNone/>
              <a:defRPr sz="700"/>
            </a:lvl1pPr>
          </a:lstStyle>
          <a:p>
            <a:r>
              <a:rPr lang="en-US" noProof="0" dirty="0"/>
              <a:t>Click icon to </a:t>
            </a:r>
            <a:r>
              <a:rPr lang="en-US" noProof="0"/>
              <a:t>add picture</a:t>
            </a:r>
            <a:endParaRPr lang="en-US" noProof="0" dirty="0"/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547D2927-4A99-4714-8EBA-F773EAA2630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96449" y="316800"/>
            <a:ext cx="1800000" cy="360000"/>
          </a:xfrm>
        </p:spPr>
        <p:txBody>
          <a:bodyPr anchor="b" anchorCtr="0"/>
          <a:lstStyle>
            <a:lvl1pPr marL="0" indent="0" algn="l" rtl="0">
              <a:spcBef>
                <a:spcPts val="0"/>
              </a:spcBef>
              <a:buNone/>
              <a:defRPr sz="1150"/>
            </a:lvl1pPr>
            <a:lvl2pPr>
              <a:defRPr sz="1150"/>
            </a:lvl2pPr>
            <a:lvl3pPr>
              <a:defRPr sz="1150"/>
            </a:lvl3pPr>
            <a:lvl4pPr>
              <a:defRPr sz="1150"/>
            </a:lvl4pPr>
            <a:lvl5pPr>
              <a:defRPr sz="1150"/>
            </a:lvl5pPr>
          </a:lstStyle>
          <a:p>
            <a:pPr lvl="0"/>
            <a:r>
              <a:rPr lang="en-US"/>
              <a:t>Organisationseinheit verbal</a:t>
            </a:r>
            <a:br>
              <a:rPr lang="en-US"/>
            </a:br>
            <a:r>
              <a:rPr lang="en-US"/>
              <a:t>optional auf 2 Zeilen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2411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640">
          <p15:clr>
            <a:srgbClr val="FBAE40"/>
          </p15:clr>
        </p15:guide>
        <p15:guide id="4" orient="horz" pos="395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81D587FC-0CE1-3670-D04A-76BE9B54994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6178924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6" progId="TCLayout.ActiveDocument.1">
                  <p:embed/>
                </p:oleObj>
              </mc:Choice>
              <mc:Fallback>
                <p:oleObj name="think-cell Slide" r:id="rId3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>
            <a:extLst>
              <a:ext uri="{FF2B5EF4-FFF2-40B4-BE49-F238E27FC236}">
                <a16:creationId xmlns:a16="http://schemas.microsoft.com/office/drawing/2014/main" id="{62D94F76-218E-49F2-87F8-05982912ED18}"/>
              </a:ext>
            </a:extLst>
          </p:cNvPr>
          <p:cNvSpPr/>
          <p:nvPr userDrawn="1"/>
        </p:nvSpPr>
        <p:spPr>
          <a:xfrm>
            <a:off x="731838" y="1016000"/>
            <a:ext cx="10728325" cy="5257800"/>
          </a:xfrm>
          <a:prstGeom prst="rect">
            <a:avLst/>
          </a:prstGeom>
          <a:solidFill>
            <a:srgbClr val="8E67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491294E-BEE7-4DA8-BBC8-88E1A7B07A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1940405"/>
            <a:ext cx="10188000" cy="3960000"/>
          </a:xfrm>
          <a:solidFill>
            <a:schemeClr val="accent3"/>
          </a:solidFill>
          <a:ln>
            <a:noFill/>
          </a:ln>
        </p:spPr>
        <p:txBody>
          <a:bodyPr vert="horz" lIns="1080000" tIns="252000" rIns="0" anchor="t" anchorCtr="0"/>
          <a:lstStyle>
            <a:lvl1pPr algn="l" rtl="0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to edit Master </a:t>
            </a:r>
            <a:r>
              <a:rPr lang="en-US" noProof="0"/>
              <a:t>title style</a:t>
            </a:r>
            <a:endParaRPr lang="en-US" noProof="0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EE7317F-7892-4B0F-BA41-44765BB93F0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838" y="360538"/>
            <a:ext cx="1765565" cy="288000"/>
          </a:xfrm>
          <a:prstGeom prst="rect">
            <a:avLst/>
          </a:prstGeom>
        </p:spPr>
      </p:pic>
      <p:sp>
        <p:nvSpPr>
          <p:cNvPr id="7" name="Textplatzhalter 3">
            <a:extLst>
              <a:ext uri="{FF2B5EF4-FFF2-40B4-BE49-F238E27FC236}">
                <a16:creationId xmlns:a16="http://schemas.microsoft.com/office/drawing/2014/main" id="{0503E57F-F89F-431B-8D38-7CC97B7C20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78516" y="4217884"/>
            <a:ext cx="8640000" cy="1440000"/>
          </a:xfrm>
        </p:spPr>
        <p:txBody>
          <a:bodyPr/>
          <a:lstStyle>
            <a:lvl1pPr marL="0" indent="0" rtl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266700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2pPr>
            <a:lvl3pPr marL="538163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3pPr>
            <a:lvl4pPr marL="804862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4pPr>
            <a:lvl5pPr marL="1076325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2" name="Bildplatzhalter 8">
            <a:extLst>
              <a:ext uri="{FF2B5EF4-FFF2-40B4-BE49-F238E27FC236}">
                <a16:creationId xmlns:a16="http://schemas.microsoft.com/office/drawing/2014/main" id="{1BEB6197-C509-4752-B57E-CEE955F5D92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200163" y="6489088"/>
            <a:ext cx="1260000" cy="180000"/>
          </a:xfrm>
        </p:spPr>
        <p:txBody>
          <a:bodyPr/>
          <a:lstStyle>
            <a:lvl1pPr marL="0" indent="0" algn="l" rtl="0">
              <a:buNone/>
              <a:defRPr sz="700"/>
            </a:lvl1pPr>
          </a:lstStyle>
          <a:p>
            <a:r>
              <a:rPr lang="en-US" noProof="0" dirty="0"/>
              <a:t>Click icon to </a:t>
            </a:r>
            <a:r>
              <a:rPr lang="en-US" noProof="0"/>
              <a:t>add picture</a:t>
            </a:r>
            <a:endParaRPr lang="en-US" noProof="0" dirty="0"/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4ADF7DEC-21BD-45CA-9E91-B9F58A69F62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96449" y="316800"/>
            <a:ext cx="1800000" cy="360000"/>
          </a:xfrm>
        </p:spPr>
        <p:txBody>
          <a:bodyPr anchor="b" anchorCtr="0"/>
          <a:lstStyle>
            <a:lvl1pPr marL="0" indent="0" algn="l" rtl="0">
              <a:spcBef>
                <a:spcPts val="0"/>
              </a:spcBef>
              <a:buNone/>
              <a:defRPr sz="1150"/>
            </a:lvl1pPr>
            <a:lvl2pPr>
              <a:defRPr sz="1150"/>
            </a:lvl2pPr>
            <a:lvl3pPr>
              <a:defRPr sz="1150"/>
            </a:lvl3pPr>
            <a:lvl4pPr>
              <a:defRPr sz="1150"/>
            </a:lvl4pPr>
            <a:lvl5pPr>
              <a:defRPr sz="1150"/>
            </a:lvl5pPr>
          </a:lstStyle>
          <a:p>
            <a:pPr lvl="0"/>
            <a:r>
              <a:rPr lang="en-US"/>
              <a:t>Organisationseinheit verbal</a:t>
            </a:r>
            <a:br>
              <a:rPr lang="en-US"/>
            </a:br>
            <a:r>
              <a:rPr lang="en-US"/>
              <a:t>optional auf 2 Zeilen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0694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640">
          <p15:clr>
            <a:srgbClr val="FBAE40"/>
          </p15:clr>
        </p15:guide>
        <p15:guide id="4" orient="horz" pos="395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03FF86FA-32B8-BB16-C351-0CAB005ECE5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913245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6" progId="TCLayout.ActiveDocument.1">
                  <p:embed/>
                </p:oleObj>
              </mc:Choice>
              <mc:Fallback>
                <p:oleObj name="think-cell Slide" r:id="rId3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3491294E-BEE7-4DA8-BBC8-88E1A7B07A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7" y="1016000"/>
            <a:ext cx="10728326" cy="5256000"/>
          </a:xfrm>
          <a:solidFill>
            <a:schemeClr val="accent6"/>
          </a:solidFill>
          <a:ln>
            <a:noFill/>
          </a:ln>
        </p:spPr>
        <p:txBody>
          <a:bodyPr vert="horz" lIns="324000" tIns="1152000" rIns="0" anchor="t" anchorCtr="0"/>
          <a:lstStyle>
            <a:lvl1pPr algn="l" rtl="0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to edit Master </a:t>
            </a:r>
            <a:r>
              <a:rPr lang="en-US" noProof="0"/>
              <a:t>title style</a:t>
            </a:r>
            <a:endParaRPr lang="en-US" noProof="0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EE7317F-7892-4B0F-BA41-44765BB93F0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838" y="360538"/>
            <a:ext cx="1765565" cy="288000"/>
          </a:xfrm>
          <a:prstGeom prst="rect">
            <a:avLst/>
          </a:prstGeom>
        </p:spPr>
      </p:pic>
      <p:sp>
        <p:nvSpPr>
          <p:cNvPr id="6" name="Textplatzhalter 3">
            <a:extLst>
              <a:ext uri="{FF2B5EF4-FFF2-40B4-BE49-F238E27FC236}">
                <a16:creationId xmlns:a16="http://schemas.microsoft.com/office/drawing/2014/main" id="{5FCAD79B-EF47-46A0-9575-229F3DAA72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78515" y="4575276"/>
            <a:ext cx="10044000" cy="1440000"/>
          </a:xfrm>
        </p:spPr>
        <p:txBody>
          <a:bodyPr/>
          <a:lstStyle>
            <a:lvl1pPr marL="0" indent="0" rtl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266700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2pPr>
            <a:lvl3pPr marL="538163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3pPr>
            <a:lvl4pPr marL="804862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4pPr>
            <a:lvl5pPr marL="1076325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8" name="Bildplatzhalter 8">
            <a:extLst>
              <a:ext uri="{FF2B5EF4-FFF2-40B4-BE49-F238E27FC236}">
                <a16:creationId xmlns:a16="http://schemas.microsoft.com/office/drawing/2014/main" id="{72236FC6-C8FF-43C1-86B9-BF112345926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200163" y="6489088"/>
            <a:ext cx="1260000" cy="180000"/>
          </a:xfrm>
        </p:spPr>
        <p:txBody>
          <a:bodyPr/>
          <a:lstStyle>
            <a:lvl1pPr marL="0" indent="0" algn="l" rtl="0">
              <a:buNone/>
              <a:defRPr sz="700"/>
            </a:lvl1pPr>
          </a:lstStyle>
          <a:p>
            <a:r>
              <a:rPr lang="en-US" noProof="0" dirty="0"/>
              <a:t>Click icon to </a:t>
            </a:r>
            <a:r>
              <a:rPr lang="en-US" noProof="0"/>
              <a:t>add picture</a:t>
            </a:r>
            <a:endParaRPr lang="en-US" noProof="0" dirty="0"/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789A3267-E086-4EC3-A0BB-F8ECD01A5C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96449" y="316800"/>
            <a:ext cx="1800000" cy="360000"/>
          </a:xfrm>
        </p:spPr>
        <p:txBody>
          <a:bodyPr anchor="b" anchorCtr="0"/>
          <a:lstStyle>
            <a:lvl1pPr marL="0" indent="0" algn="l" rtl="0">
              <a:spcBef>
                <a:spcPts val="0"/>
              </a:spcBef>
              <a:buNone/>
              <a:defRPr sz="1150"/>
            </a:lvl1pPr>
            <a:lvl2pPr>
              <a:defRPr sz="1150"/>
            </a:lvl2pPr>
            <a:lvl3pPr>
              <a:defRPr sz="1150"/>
            </a:lvl3pPr>
            <a:lvl4pPr>
              <a:defRPr sz="1150"/>
            </a:lvl4pPr>
            <a:lvl5pPr>
              <a:defRPr sz="1150"/>
            </a:lvl5pPr>
          </a:lstStyle>
          <a:p>
            <a:pPr lvl="0"/>
            <a:r>
              <a:rPr lang="en-US"/>
              <a:t>Organisationseinheit verbal</a:t>
            </a:r>
            <a:br>
              <a:rPr lang="en-US"/>
            </a:br>
            <a:r>
              <a:rPr lang="en-US"/>
              <a:t>optional auf 2 Zeilen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5320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640">
          <p15:clr>
            <a:srgbClr val="FBAE40"/>
          </p15:clr>
        </p15:guide>
        <p15:guide id="4" orient="horz" pos="395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04 – Uni Zür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3BC078A3-1DEC-9E4E-1704-478E11F2938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882206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6" progId="TCLayout.ActiveDocument.1">
                  <p:embed/>
                </p:oleObj>
              </mc:Choice>
              <mc:Fallback>
                <p:oleObj name="think-cell Slide" r:id="rId3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Bildplatzhalter 4">
            <a:extLst>
              <a:ext uri="{FF2B5EF4-FFF2-40B4-BE49-F238E27FC236}">
                <a16:creationId xmlns:a16="http://schemas.microsoft.com/office/drawing/2014/main" id="{EB061823-3F7A-48C8-8477-B410C18AC1B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1838" y="1016000"/>
            <a:ext cx="10728325" cy="5256000"/>
          </a:xfrm>
        </p:spPr>
        <p:txBody>
          <a:bodyPr lIns="5580000" tIns="0" rIns="0" anchor="ctr" anchorCtr="0"/>
          <a:lstStyle>
            <a:lvl1pPr marL="0" indent="0" algn="ctr" rtl="0">
              <a:buNone/>
              <a:defRPr/>
            </a:lvl1pPr>
          </a:lstStyle>
          <a:p>
            <a:r>
              <a:rPr lang="en-US" noProof="0" dirty="0"/>
              <a:t>Click icon to </a:t>
            </a:r>
            <a:r>
              <a:rPr lang="en-US" noProof="0"/>
              <a:t>add picture</a:t>
            </a:r>
            <a:endParaRPr lang="en-US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491294E-BEE7-4DA8-BBC8-88E1A7B07A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233538"/>
            <a:ext cx="5904000" cy="3312000"/>
          </a:xfrm>
          <a:solidFill>
            <a:schemeClr val="accent2"/>
          </a:solidFill>
        </p:spPr>
        <p:txBody>
          <a:bodyPr vert="horz" lIns="1080000" tIns="252000" rIns="0" anchor="t" anchorCtr="0"/>
          <a:lstStyle>
            <a:lvl1pPr algn="l" rtl="0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to edit Master </a:t>
            </a:r>
            <a:r>
              <a:rPr lang="en-US" noProof="0"/>
              <a:t>title style</a:t>
            </a:r>
            <a:endParaRPr lang="en-US" noProof="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93E2EDD-B19F-478D-BB03-AD55EC1E86B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7672" y="228020"/>
            <a:ext cx="3679200" cy="552508"/>
          </a:xfrm>
          <a:prstGeom prst="rect">
            <a:avLst/>
          </a:prstGeom>
        </p:spPr>
      </p:pic>
      <p:sp>
        <p:nvSpPr>
          <p:cNvPr id="7" name="Textplatzhalter 3">
            <a:extLst>
              <a:ext uri="{FF2B5EF4-FFF2-40B4-BE49-F238E27FC236}">
                <a16:creationId xmlns:a16="http://schemas.microsoft.com/office/drawing/2014/main" id="{D364BCB8-820F-4C3A-BA37-7048A4C8D4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78516" y="3860495"/>
            <a:ext cx="4680000" cy="1440000"/>
          </a:xfrm>
        </p:spPr>
        <p:txBody>
          <a:bodyPr/>
          <a:lstStyle>
            <a:lvl1pPr marL="0" indent="0" rtl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266700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2pPr>
            <a:lvl3pPr marL="538163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3pPr>
            <a:lvl4pPr marL="804862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4pPr>
            <a:lvl5pPr marL="1076325" indent="0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11" name="Bildplatzhalter 8">
            <a:extLst>
              <a:ext uri="{FF2B5EF4-FFF2-40B4-BE49-F238E27FC236}">
                <a16:creationId xmlns:a16="http://schemas.microsoft.com/office/drawing/2014/main" id="{A73913C2-8DFE-4F15-B2DB-2A6D5C2670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200163" y="6489088"/>
            <a:ext cx="1260000" cy="180000"/>
          </a:xfrm>
        </p:spPr>
        <p:txBody>
          <a:bodyPr/>
          <a:lstStyle>
            <a:lvl1pPr marL="0" indent="0" algn="l" rtl="0">
              <a:buNone/>
              <a:defRPr sz="700"/>
            </a:lvl1pPr>
          </a:lstStyle>
          <a:p>
            <a:r>
              <a:rPr lang="en-US" noProof="0" dirty="0"/>
              <a:t>Click icon to </a:t>
            </a:r>
            <a:r>
              <a:rPr lang="en-US" noProof="0"/>
              <a:t>add picture</a:t>
            </a:r>
            <a:endParaRPr lang="en-US" noProof="0" dirty="0"/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791A1AD7-DB7D-4C75-BEFB-EB6D34D3B2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96449" y="316800"/>
            <a:ext cx="1800000" cy="360000"/>
          </a:xfrm>
        </p:spPr>
        <p:txBody>
          <a:bodyPr anchor="b" anchorCtr="0"/>
          <a:lstStyle>
            <a:lvl1pPr marL="0" indent="0" algn="l" rtl="0">
              <a:spcBef>
                <a:spcPts val="0"/>
              </a:spcBef>
              <a:buNone/>
              <a:defRPr sz="1150"/>
            </a:lvl1pPr>
            <a:lvl2pPr>
              <a:defRPr sz="1150"/>
            </a:lvl2pPr>
            <a:lvl3pPr>
              <a:defRPr sz="1150"/>
            </a:lvl3pPr>
            <a:lvl4pPr>
              <a:defRPr sz="1150"/>
            </a:lvl4pPr>
            <a:lvl5pPr>
              <a:defRPr sz="1150"/>
            </a:lvl5pPr>
          </a:lstStyle>
          <a:p>
            <a:pPr lvl="0"/>
            <a:r>
              <a:rPr lang="en-US"/>
              <a:t>Organisationseinheit verbal</a:t>
            </a:r>
            <a:br>
              <a:rPr lang="en-US"/>
            </a:br>
            <a:r>
              <a:rPr lang="en-US"/>
              <a:t>optional auf 2 Zeilen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257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640">
          <p15:clr>
            <a:srgbClr val="FBAE40"/>
          </p15:clr>
        </p15:guide>
        <p15:guide id="4" orient="horz" pos="395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CCF1CD9-3A56-9043-5B88-3095952AA1C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609445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6" progId="TCLayout.ActiveDocument.1">
                  <p:embed/>
                </p:oleObj>
              </mc:Choice>
              <mc:Fallback>
                <p:oleObj name="think-cell Slide" r:id="rId3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3346F7F9-CBC8-4641-B12B-7E76FD213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/>
          <a:lstStyle>
            <a:lvl1pPr rtl="0">
              <a:defRPr/>
            </a:lvl1pPr>
          </a:lstStyle>
          <a:p>
            <a:r>
              <a:rPr lang="en-US" noProof="0" dirty="0"/>
              <a:t>Click to edit Master </a:t>
            </a:r>
            <a:r>
              <a:rPr lang="en-US" noProof="0"/>
              <a:t>title style</a:t>
            </a:r>
            <a:endParaRPr lang="en-US" noProof="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D3E2EF-5F98-49EC-BCEA-B215D4992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539750" indent="-539750" rtl="0">
              <a:buFont typeface="+mj-lt"/>
              <a:buAutoNum type="arabicPeriod"/>
              <a:defRPr/>
            </a:lvl1pPr>
            <a:lvl2pPr marL="1079500" indent="-539750" rtl="0">
              <a:buFont typeface="+mj-lt"/>
              <a:buAutoNum type="arabicPeriod"/>
              <a:defRPr/>
            </a:lvl2pPr>
            <a:lvl3pPr marL="1612900" indent="-533400" rtl="0">
              <a:buFont typeface="+mj-lt"/>
              <a:buAutoNum type="arabicPeriod"/>
              <a:defRPr/>
            </a:lvl3pPr>
            <a:lvl4pPr marL="2152650" indent="-539750" rtl="0">
              <a:buFont typeface="+mj-lt"/>
              <a:buAutoNum type="arabicPeriod"/>
              <a:defRPr/>
            </a:lvl4pPr>
            <a:lvl5pPr marL="2692400" indent="-539750" rtl="0">
              <a:buFont typeface="+mj-lt"/>
              <a:buAutoNum type="arabicPeriod"/>
              <a:defRPr/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DB21BA-81C0-43DB-A42C-5F672DBC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rtl="0">
              <a:defRPr/>
            </a:lvl1pPr>
          </a:lstStyle>
          <a:p>
            <a:fld id="{6861D6AC-3BAC-4A50-9479-1E7CD895A648}" type="datetime1">
              <a:rPr lang="en-US" smtClean="0"/>
              <a:pPr/>
              <a:t>6/26/2026</a:t>
            </a:fld>
            <a:endParaRPr lang="en-US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C78786-28C3-4EAB-A3FC-1A4BFA84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1700" y="6522444"/>
            <a:ext cx="7200000" cy="216000"/>
          </a:xfrm>
        </p:spPr>
        <p:txBody>
          <a:bodyPr/>
          <a:lstStyle>
            <a:lvl1pPr rtl="0">
              <a:defRPr/>
            </a:lvl1pPr>
          </a:lstStyle>
          <a:p>
            <a:r>
              <a:rPr lang="en-US"/>
              <a:t>Organisationseinheit verbal – STRENG VERTRAULICH</a:t>
            </a:r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C1D5C1-A4AD-42D4-93B7-D3B71140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rtl="0">
              <a:defRPr/>
            </a:lvl1pPr>
          </a:lstStyle>
          <a:p>
            <a:fld id="{5ACA52AF-F19D-405C-AD5F-7D94B96A5CC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837" y="6507088"/>
            <a:ext cx="984462" cy="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599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BBF1905-3E21-A778-DBA1-27DF3E83DE9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59381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6" progId="TCLayout.ActiveDocument.1">
                  <p:embed/>
                </p:oleObj>
              </mc:Choice>
              <mc:Fallback>
                <p:oleObj name="think-cell Slide" r:id="rId3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3346F7F9-CBC8-4641-B12B-7E76FD213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/>
          <a:lstStyle>
            <a:lvl1pPr rtl="0">
              <a:defRPr/>
            </a:lvl1pPr>
          </a:lstStyle>
          <a:p>
            <a:r>
              <a:rPr lang="en-US" noProof="0" dirty="0"/>
              <a:t>Click to edit Master </a:t>
            </a:r>
            <a:r>
              <a:rPr lang="en-US" noProof="0"/>
              <a:t>title style</a:t>
            </a:r>
            <a:endParaRPr lang="en-US" noProof="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D3E2EF-5F98-49EC-BCEA-B215D4992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DB21BA-81C0-43DB-A42C-5F672DBC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rtl="0">
              <a:defRPr/>
            </a:lvl1pPr>
          </a:lstStyle>
          <a:p>
            <a:fld id="{360162FC-E8FF-4D52-8F53-8F2A2A3AD348}" type="datetime1">
              <a:rPr lang="en-US" smtClean="0"/>
              <a:pPr/>
              <a:t>6/26/2026</a:t>
            </a:fld>
            <a:endParaRPr lang="en-US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C78786-28C3-4EAB-A3FC-1A4BFA84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/>
            </a:lvl1pPr>
          </a:lstStyle>
          <a:p>
            <a:r>
              <a:rPr lang="en-US"/>
              <a:t>Organisationseinheit verbal – STRENG VERTRAULICH</a:t>
            </a:r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C1D5C1-A4AD-42D4-93B7-D3B71140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rtl="0">
              <a:defRPr/>
            </a:lvl1pPr>
          </a:lstStyle>
          <a:p>
            <a:fld id="{5ACA52AF-F19D-405C-AD5F-7D94B96A5CC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837" y="6507088"/>
            <a:ext cx="984462" cy="1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753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Fuss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85275425-4C3C-C49E-F1B8-82183C3A014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66742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6" progId="TCLayout.ActiveDocument.1">
                  <p:embed/>
                </p:oleObj>
              </mc:Choice>
              <mc:Fallback>
                <p:oleObj name="think-cell Slide" r:id="rId3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3346F7F9-CBC8-4641-B12B-7E76FD213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/>
          <a:lstStyle>
            <a:lvl1pPr rtl="0">
              <a:defRPr/>
            </a:lvl1pPr>
          </a:lstStyle>
          <a:p>
            <a:r>
              <a:rPr lang="en-US" noProof="0" dirty="0"/>
              <a:t>Click to edit Master </a:t>
            </a:r>
            <a:r>
              <a:rPr lang="en-US" noProof="0"/>
              <a:t>title style</a:t>
            </a:r>
            <a:endParaRPr lang="en-US" noProof="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D3E2EF-5F98-49EC-BCEA-B215D499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7" y="1412875"/>
            <a:ext cx="10728325" cy="3960000"/>
          </a:xfr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DB21BA-81C0-43DB-A42C-5F672DBC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rtl="0">
              <a:defRPr/>
            </a:lvl1pPr>
          </a:lstStyle>
          <a:p>
            <a:fld id="{56D5A3C0-7A2F-4A62-9057-882FB8F5659A}" type="datetime1">
              <a:rPr lang="en-US" smtClean="0"/>
              <a:pPr/>
              <a:t>6/26/2026</a:t>
            </a:fld>
            <a:endParaRPr lang="en-US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C78786-28C3-4EAB-A3FC-1A4BFA84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/>
            </a:lvl1pPr>
          </a:lstStyle>
          <a:p>
            <a:r>
              <a:rPr lang="en-US"/>
              <a:t>Organisationseinheit verbal – STRENG VERTRAULICH</a:t>
            </a:r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C1D5C1-A4AD-42D4-93B7-D3B71140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rtl="0">
              <a:defRPr/>
            </a:lvl1pPr>
          </a:lstStyle>
          <a:p>
            <a:fld id="{5ACA52AF-F19D-405C-AD5F-7D94B96A5CC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837" y="6507088"/>
            <a:ext cx="984462" cy="162000"/>
          </a:xfrm>
          <a:prstGeom prst="rect">
            <a:avLst/>
          </a:prstGeom>
        </p:spPr>
      </p:pic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2F6D94FA-21C6-4AE0-AA4F-3A077810ED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836" y="5570135"/>
            <a:ext cx="5364164" cy="721233"/>
          </a:xfrm>
        </p:spPr>
        <p:txBody>
          <a:bodyPr anchor="b" anchorCtr="0"/>
          <a:lstStyle>
            <a:lvl1pPr marL="179388" indent="-179388" rtl="0">
              <a:spcBef>
                <a:spcPts val="0"/>
              </a:spcBef>
              <a:buFont typeface="+mj-lt"/>
              <a:buAutoNum type="arabicPeriod"/>
              <a:defRPr sz="800"/>
            </a:lvl1pPr>
            <a:lvl2pPr marL="266700" indent="0">
              <a:buNone/>
              <a:defRPr sz="800"/>
            </a:lvl2pPr>
            <a:lvl3pPr marL="538163" indent="0">
              <a:buNone/>
              <a:defRPr sz="800"/>
            </a:lvl3pPr>
            <a:lvl4pPr marL="804862" indent="0">
              <a:buNone/>
              <a:defRPr sz="800"/>
            </a:lvl4pPr>
            <a:lvl5pPr marL="1076325" indent="0">
              <a:buNone/>
              <a:defRPr sz="800"/>
            </a:lvl5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001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ED1500F6-796B-2DCF-C54F-18414C77912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749721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3" imgH="476" progId="TCLayout.ActiveDocument.1">
                  <p:embed/>
                </p:oleObj>
              </mc:Choice>
              <mc:Fallback>
                <p:oleObj name="think-cell Slide" r:id="rId3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3346F7F9-CBC8-4641-B12B-7E76FD213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2224781"/>
            <a:ext cx="10728325" cy="1260000"/>
          </a:xfrm>
        </p:spPr>
        <p:txBody>
          <a:bodyPr vert="horz" rIns="0"/>
          <a:lstStyle>
            <a:lvl1pPr rtl="0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to edit Master </a:t>
            </a:r>
            <a:r>
              <a:rPr lang="en-US" noProof="0"/>
              <a:t>title style</a:t>
            </a:r>
            <a:endParaRPr lang="en-US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DB21BA-81C0-43DB-A42C-5F672DBC3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fld id="{73923CAD-8964-4A8E-9E9C-0F755B932903}" type="datetime1">
              <a:rPr lang="en-US" smtClean="0"/>
              <a:pPr/>
              <a:t>6/26/2026</a:t>
            </a:fld>
            <a:endParaRPr lang="en-US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C78786-28C3-4EAB-A3FC-1A4BFA844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Organisationseinheit verbal – STRENG VERTRAULICH</a:t>
            </a:r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C1D5C1-A4AD-42D4-93B7-D3B71140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fld id="{5ACA52AF-F19D-405C-AD5F-7D94B96A5CC3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0" name="Grafik 6">
            <a:extLst>
              <a:ext uri="{FF2B5EF4-FFF2-40B4-BE49-F238E27FC236}">
                <a16:creationId xmlns:a16="http://schemas.microsoft.com/office/drawing/2014/main" id="{7F7C476A-2849-4D68-9FA2-3A5CFC13C833}"/>
              </a:ext>
            </a:extLst>
          </p:cNvPr>
          <p:cNvGrpSpPr/>
          <p:nvPr/>
        </p:nvGrpSpPr>
        <p:grpSpPr>
          <a:xfrm>
            <a:off x="731837" y="6507088"/>
            <a:ext cx="984462" cy="162000"/>
            <a:chOff x="731837" y="6507088"/>
            <a:chExt cx="984462" cy="162000"/>
          </a:xfrm>
          <a:solidFill>
            <a:schemeClr val="bg1"/>
          </a:solidFill>
        </p:grpSpPr>
        <p:grpSp>
          <p:nvGrpSpPr>
            <p:cNvPr id="12" name="Grafik 6">
              <a:extLst>
                <a:ext uri="{FF2B5EF4-FFF2-40B4-BE49-F238E27FC236}">
                  <a16:creationId xmlns:a16="http://schemas.microsoft.com/office/drawing/2014/main" id="{7F7C476A-2849-4D68-9FA2-3A5CFC13C833}"/>
                </a:ext>
              </a:extLst>
            </p:cNvPr>
            <p:cNvGrpSpPr/>
            <p:nvPr/>
          </p:nvGrpSpPr>
          <p:grpSpPr>
            <a:xfrm>
              <a:off x="1266489" y="6555186"/>
              <a:ext cx="197463" cy="110963"/>
              <a:chOff x="1266489" y="6555186"/>
              <a:chExt cx="197463" cy="110963"/>
            </a:xfrm>
            <a:grpFill/>
          </p:grpSpPr>
          <p:sp>
            <p:nvSpPr>
              <p:cNvPr id="13" name="Freihandform: Form 12">
                <a:extLst>
                  <a:ext uri="{FF2B5EF4-FFF2-40B4-BE49-F238E27FC236}">
                    <a16:creationId xmlns:a16="http://schemas.microsoft.com/office/drawing/2014/main" id="{18BB0752-F87C-44D9-A9A5-97AF1DEDA1AE}"/>
                  </a:ext>
                </a:extLst>
              </p:cNvPr>
              <p:cNvSpPr/>
              <p:nvPr/>
            </p:nvSpPr>
            <p:spPr>
              <a:xfrm>
                <a:off x="1266489" y="6556934"/>
                <a:ext cx="95902" cy="109216"/>
              </a:xfrm>
              <a:custGeom>
                <a:avLst/>
                <a:gdLst>
                  <a:gd name="connsiteX0" fmla="*/ 66742 w 95902"/>
                  <a:gd name="connsiteY0" fmla="*/ 65797 h 109216"/>
                  <a:gd name="connsiteX1" fmla="*/ 35339 w 95902"/>
                  <a:gd name="connsiteY1" fmla="*/ 95082 h 109216"/>
                  <a:gd name="connsiteX2" fmla="*/ 15953 w 95902"/>
                  <a:gd name="connsiteY2" fmla="*/ 79537 h 109216"/>
                  <a:gd name="connsiteX3" fmla="*/ 15899 w 95902"/>
                  <a:gd name="connsiteY3" fmla="*/ 76265 h 109216"/>
                  <a:gd name="connsiteX4" fmla="*/ 16896 w 95902"/>
                  <a:gd name="connsiteY4" fmla="*/ 66295 h 109216"/>
                  <a:gd name="connsiteX5" fmla="*/ 30230 w 95902"/>
                  <a:gd name="connsiteY5" fmla="*/ 0 h 109216"/>
                  <a:gd name="connsiteX6" fmla="*/ 30230 w 95902"/>
                  <a:gd name="connsiteY6" fmla="*/ 0 h 109216"/>
                  <a:gd name="connsiteX7" fmla="*/ 14528 w 95902"/>
                  <a:gd name="connsiteY7" fmla="*/ 0 h 109216"/>
                  <a:gd name="connsiteX8" fmla="*/ 1194 w 95902"/>
                  <a:gd name="connsiteY8" fmla="*/ 67791 h 109216"/>
                  <a:gd name="connsiteX9" fmla="*/ 1194 w 95902"/>
                  <a:gd name="connsiteY9" fmla="*/ 68788 h 109216"/>
                  <a:gd name="connsiteX10" fmla="*/ 73 w 95902"/>
                  <a:gd name="connsiteY10" fmla="*/ 78508 h 109216"/>
                  <a:gd name="connsiteX11" fmla="*/ 26638 w 95902"/>
                  <a:gd name="connsiteY11" fmla="*/ 109122 h 109216"/>
                  <a:gd name="connsiteX12" fmla="*/ 29980 w 95902"/>
                  <a:gd name="connsiteY12" fmla="*/ 109163 h 109216"/>
                  <a:gd name="connsiteX13" fmla="*/ 61384 w 95902"/>
                  <a:gd name="connsiteY13" fmla="*/ 96702 h 109216"/>
                  <a:gd name="connsiteX14" fmla="*/ 59265 w 95902"/>
                  <a:gd name="connsiteY14" fmla="*/ 107917 h 109216"/>
                  <a:gd name="connsiteX15" fmla="*/ 59265 w 95902"/>
                  <a:gd name="connsiteY15" fmla="*/ 107917 h 109216"/>
                  <a:gd name="connsiteX16" fmla="*/ 74842 w 95902"/>
                  <a:gd name="connsiteY16" fmla="*/ 107917 h 109216"/>
                  <a:gd name="connsiteX17" fmla="*/ 95902 w 95902"/>
                  <a:gd name="connsiteY17" fmla="*/ 0 h 109216"/>
                  <a:gd name="connsiteX18" fmla="*/ 95902 w 95902"/>
                  <a:gd name="connsiteY18" fmla="*/ 0 h 109216"/>
                  <a:gd name="connsiteX19" fmla="*/ 79951 w 95902"/>
                  <a:gd name="connsiteY19" fmla="*/ 0 h 10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95902" h="109216">
                    <a:moveTo>
                      <a:pt x="66742" y="65797"/>
                    </a:moveTo>
                    <a:cubicBezTo>
                      <a:pt x="65228" y="82115"/>
                      <a:pt x="51723" y="94709"/>
                      <a:pt x="35339" y="95082"/>
                    </a:cubicBezTo>
                    <a:cubicBezTo>
                      <a:pt x="25692" y="96142"/>
                      <a:pt x="17013" y="89183"/>
                      <a:pt x="15953" y="79537"/>
                    </a:cubicBezTo>
                    <a:cubicBezTo>
                      <a:pt x="15833" y="78450"/>
                      <a:pt x="15814" y="77355"/>
                      <a:pt x="15899" y="76265"/>
                    </a:cubicBezTo>
                    <a:cubicBezTo>
                      <a:pt x="15976" y="72921"/>
                      <a:pt x="16309" y="69588"/>
                      <a:pt x="16896" y="66295"/>
                    </a:cubicBezTo>
                    <a:lnTo>
                      <a:pt x="30230" y="0"/>
                    </a:lnTo>
                    <a:lnTo>
                      <a:pt x="30230" y="0"/>
                    </a:lnTo>
                    <a:lnTo>
                      <a:pt x="14528" y="0"/>
                    </a:lnTo>
                    <a:lnTo>
                      <a:pt x="1194" y="67791"/>
                    </a:lnTo>
                    <a:lnTo>
                      <a:pt x="1194" y="68788"/>
                    </a:lnTo>
                    <a:cubicBezTo>
                      <a:pt x="472" y="71978"/>
                      <a:pt x="95" y="75237"/>
                      <a:pt x="73" y="78508"/>
                    </a:cubicBezTo>
                    <a:cubicBezTo>
                      <a:pt x="-1045" y="94298"/>
                      <a:pt x="10848" y="108004"/>
                      <a:pt x="26638" y="109122"/>
                    </a:cubicBezTo>
                    <a:cubicBezTo>
                      <a:pt x="27751" y="109200"/>
                      <a:pt x="28866" y="109214"/>
                      <a:pt x="29980" y="109163"/>
                    </a:cubicBezTo>
                    <a:cubicBezTo>
                      <a:pt x="41760" y="109765"/>
                      <a:pt x="53221" y="105218"/>
                      <a:pt x="61384" y="96702"/>
                    </a:cubicBezTo>
                    <a:lnTo>
                      <a:pt x="59265" y="107917"/>
                    </a:lnTo>
                    <a:lnTo>
                      <a:pt x="59265" y="107917"/>
                    </a:lnTo>
                    <a:lnTo>
                      <a:pt x="74842" y="107917"/>
                    </a:lnTo>
                    <a:lnTo>
                      <a:pt x="95902" y="0"/>
                    </a:lnTo>
                    <a:lnTo>
                      <a:pt x="95902" y="0"/>
                    </a:lnTo>
                    <a:lnTo>
                      <a:pt x="79951" y="0"/>
                    </a:lnTo>
                    <a:close/>
                  </a:path>
                </a:pathLst>
              </a:custGeom>
              <a:grpFill/>
              <a:ln w="12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US" noProof="0" dirty="0"/>
              </a:p>
            </p:txBody>
          </p:sp>
          <p:sp>
            <p:nvSpPr>
              <p:cNvPr id="14" name="Freihandform: Form 13">
                <a:extLst>
                  <a:ext uri="{FF2B5EF4-FFF2-40B4-BE49-F238E27FC236}">
                    <a16:creationId xmlns:a16="http://schemas.microsoft.com/office/drawing/2014/main" id="{ED44DE23-7081-4AC9-BF06-502BEC71C004}"/>
                  </a:ext>
                </a:extLst>
              </p:cNvPr>
              <p:cNvSpPr/>
              <p:nvPr/>
            </p:nvSpPr>
            <p:spPr>
              <a:xfrm>
                <a:off x="1376472" y="6555186"/>
                <a:ext cx="87480" cy="109664"/>
              </a:xfrm>
              <a:custGeom>
                <a:avLst/>
                <a:gdLst>
                  <a:gd name="connsiteX0" fmla="*/ 64302 w 87480"/>
                  <a:gd name="connsiteY0" fmla="*/ 3 h 109664"/>
                  <a:gd name="connsiteX1" fmla="*/ 34518 w 87480"/>
                  <a:gd name="connsiteY1" fmla="*/ 14209 h 109664"/>
                  <a:gd name="connsiteX2" fmla="*/ 36886 w 87480"/>
                  <a:gd name="connsiteY2" fmla="*/ 1747 h 109664"/>
                  <a:gd name="connsiteX3" fmla="*/ 36886 w 87480"/>
                  <a:gd name="connsiteY3" fmla="*/ 1747 h 109664"/>
                  <a:gd name="connsiteX4" fmla="*/ 21434 w 87480"/>
                  <a:gd name="connsiteY4" fmla="*/ 1747 h 109664"/>
                  <a:gd name="connsiteX5" fmla="*/ 0 w 87480"/>
                  <a:gd name="connsiteY5" fmla="*/ 109664 h 109664"/>
                  <a:gd name="connsiteX6" fmla="*/ 0 w 87480"/>
                  <a:gd name="connsiteY6" fmla="*/ 109664 h 109664"/>
                  <a:gd name="connsiteX7" fmla="*/ 15826 w 87480"/>
                  <a:gd name="connsiteY7" fmla="*/ 109664 h 109664"/>
                  <a:gd name="connsiteX8" fmla="*/ 28288 w 87480"/>
                  <a:gd name="connsiteY8" fmla="*/ 43493 h 109664"/>
                  <a:gd name="connsiteX9" fmla="*/ 59940 w 87480"/>
                  <a:gd name="connsiteY9" fmla="*/ 14209 h 109664"/>
                  <a:gd name="connsiteX10" fmla="*/ 75019 w 87480"/>
                  <a:gd name="connsiteY10" fmla="*/ 21810 h 109664"/>
                  <a:gd name="connsiteX11" fmla="*/ 75019 w 87480"/>
                  <a:gd name="connsiteY11" fmla="*/ 21810 h 109664"/>
                  <a:gd name="connsiteX12" fmla="*/ 87480 w 87480"/>
                  <a:gd name="connsiteY12" fmla="*/ 10346 h 109664"/>
                  <a:gd name="connsiteX13" fmla="*/ 87480 w 87480"/>
                  <a:gd name="connsiteY13" fmla="*/ 10346 h 109664"/>
                  <a:gd name="connsiteX14" fmla="*/ 63928 w 87480"/>
                  <a:gd name="connsiteY14" fmla="*/ 252 h 109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7480" h="109664">
                    <a:moveTo>
                      <a:pt x="64302" y="3"/>
                    </a:moveTo>
                    <a:cubicBezTo>
                      <a:pt x="52709" y="-136"/>
                      <a:pt x="41706" y="5111"/>
                      <a:pt x="34518" y="14209"/>
                    </a:cubicBezTo>
                    <a:lnTo>
                      <a:pt x="36886" y="1747"/>
                    </a:lnTo>
                    <a:lnTo>
                      <a:pt x="36886" y="1747"/>
                    </a:lnTo>
                    <a:lnTo>
                      <a:pt x="21434" y="1747"/>
                    </a:lnTo>
                    <a:lnTo>
                      <a:pt x="0" y="109664"/>
                    </a:lnTo>
                    <a:lnTo>
                      <a:pt x="0" y="109664"/>
                    </a:lnTo>
                    <a:lnTo>
                      <a:pt x="15826" y="109664"/>
                    </a:lnTo>
                    <a:lnTo>
                      <a:pt x="28288" y="43493"/>
                    </a:lnTo>
                    <a:cubicBezTo>
                      <a:pt x="30515" y="27438"/>
                      <a:pt x="43760" y="15183"/>
                      <a:pt x="59940" y="14209"/>
                    </a:cubicBezTo>
                    <a:cubicBezTo>
                      <a:pt x="65919" y="14072"/>
                      <a:pt x="71573" y="16922"/>
                      <a:pt x="75019" y="21810"/>
                    </a:cubicBezTo>
                    <a:lnTo>
                      <a:pt x="75019" y="21810"/>
                    </a:lnTo>
                    <a:lnTo>
                      <a:pt x="87480" y="10346"/>
                    </a:lnTo>
                    <a:lnTo>
                      <a:pt x="87480" y="10346"/>
                    </a:lnTo>
                    <a:cubicBezTo>
                      <a:pt x="81552" y="3603"/>
                      <a:pt x="72899" y="-105"/>
                      <a:pt x="63928" y="252"/>
                    </a:cubicBezTo>
                  </a:path>
                </a:pathLst>
              </a:custGeom>
              <a:grpFill/>
              <a:ln w="12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US" noProof="0" dirty="0"/>
              </a:p>
            </p:txBody>
          </p:sp>
        </p:grpSp>
        <p:sp>
          <p:nvSpPr>
            <p:cNvPr id="15" name="Freihandform: Form 14">
              <a:extLst>
                <a:ext uri="{FF2B5EF4-FFF2-40B4-BE49-F238E27FC236}">
                  <a16:creationId xmlns:a16="http://schemas.microsoft.com/office/drawing/2014/main" id="{18C24FD2-AEE2-43CA-8EB3-8E646C2E5E46}"/>
                </a:ext>
              </a:extLst>
            </p:cNvPr>
            <p:cNvSpPr/>
            <p:nvPr/>
          </p:nvSpPr>
          <p:spPr>
            <a:xfrm>
              <a:off x="1159517" y="6556560"/>
              <a:ext cx="96452" cy="108166"/>
            </a:xfrm>
            <a:custGeom>
              <a:avLst/>
              <a:gdLst>
                <a:gd name="connsiteX0" fmla="*/ 23303 w 96452"/>
                <a:gd name="connsiteY0" fmla="*/ 0 h 108166"/>
                <a:gd name="connsiteX1" fmla="*/ 20562 w 96452"/>
                <a:gd name="connsiteY1" fmla="*/ 13708 h 108166"/>
                <a:gd name="connsiteX2" fmla="*/ 20562 w 96452"/>
                <a:gd name="connsiteY2" fmla="*/ 13957 h 108166"/>
                <a:gd name="connsiteX3" fmla="*/ 74271 w 96452"/>
                <a:gd name="connsiteY3" fmla="*/ 13957 h 108166"/>
                <a:gd name="connsiteX4" fmla="*/ 2742 w 96452"/>
                <a:gd name="connsiteY4" fmla="*/ 94957 h 108166"/>
                <a:gd name="connsiteX5" fmla="*/ 2617 w 96452"/>
                <a:gd name="connsiteY5" fmla="*/ 94957 h 108166"/>
                <a:gd name="connsiteX6" fmla="*/ 0 w 96452"/>
                <a:gd name="connsiteY6" fmla="*/ 108166 h 108166"/>
                <a:gd name="connsiteX7" fmla="*/ 76265 w 96452"/>
                <a:gd name="connsiteY7" fmla="*/ 108166 h 108166"/>
                <a:gd name="connsiteX8" fmla="*/ 79006 w 96452"/>
                <a:gd name="connsiteY8" fmla="*/ 94209 h 108166"/>
                <a:gd name="connsiteX9" fmla="*/ 21932 w 96452"/>
                <a:gd name="connsiteY9" fmla="*/ 94209 h 108166"/>
                <a:gd name="connsiteX10" fmla="*/ 93835 w 96452"/>
                <a:gd name="connsiteY10" fmla="*/ 13209 h 108166"/>
                <a:gd name="connsiteX11" fmla="*/ 93835 w 96452"/>
                <a:gd name="connsiteY11" fmla="*/ 13209 h 108166"/>
                <a:gd name="connsiteX12" fmla="*/ 96452 w 96452"/>
                <a:gd name="connsiteY12" fmla="*/ 0 h 108166"/>
                <a:gd name="connsiteX13" fmla="*/ 23303 w 96452"/>
                <a:gd name="connsiteY13" fmla="*/ 0 h 108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6452" h="108166">
                  <a:moveTo>
                    <a:pt x="23303" y="0"/>
                  </a:moveTo>
                  <a:lnTo>
                    <a:pt x="20562" y="13708"/>
                  </a:lnTo>
                  <a:lnTo>
                    <a:pt x="20562" y="13957"/>
                  </a:lnTo>
                  <a:lnTo>
                    <a:pt x="74271" y="13957"/>
                  </a:lnTo>
                  <a:lnTo>
                    <a:pt x="2742" y="94957"/>
                  </a:lnTo>
                  <a:lnTo>
                    <a:pt x="2617" y="94957"/>
                  </a:lnTo>
                  <a:lnTo>
                    <a:pt x="0" y="108166"/>
                  </a:lnTo>
                  <a:lnTo>
                    <a:pt x="76265" y="108166"/>
                  </a:lnTo>
                  <a:lnTo>
                    <a:pt x="79006" y="94209"/>
                  </a:lnTo>
                  <a:lnTo>
                    <a:pt x="21932" y="94209"/>
                  </a:lnTo>
                  <a:lnTo>
                    <a:pt x="93835" y="13209"/>
                  </a:lnTo>
                  <a:lnTo>
                    <a:pt x="93835" y="13209"/>
                  </a:lnTo>
                  <a:lnTo>
                    <a:pt x="96452" y="0"/>
                  </a:lnTo>
                  <a:lnTo>
                    <a:pt x="23303" y="0"/>
                  </a:lnTo>
                  <a:close/>
                </a:path>
              </a:pathLst>
            </a:custGeom>
            <a:grpFill/>
            <a:ln w="1241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 dirty="0"/>
            </a:p>
          </p:txBody>
        </p: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AEE7F6F4-4D2C-45B3-A061-9606B2BD36A7}"/>
                </a:ext>
              </a:extLst>
            </p:cNvPr>
            <p:cNvSpPr/>
            <p:nvPr/>
          </p:nvSpPr>
          <p:spPr>
            <a:xfrm>
              <a:off x="1466445" y="6556560"/>
              <a:ext cx="37259" cy="108166"/>
            </a:xfrm>
            <a:custGeom>
              <a:avLst/>
              <a:gdLst>
                <a:gd name="connsiteX0" fmla="*/ 21683 w 37259"/>
                <a:gd name="connsiteY0" fmla="*/ 0 h 108166"/>
                <a:gd name="connsiteX1" fmla="*/ 0 w 37259"/>
                <a:gd name="connsiteY1" fmla="*/ 107917 h 108166"/>
                <a:gd name="connsiteX2" fmla="*/ 0 w 37259"/>
                <a:gd name="connsiteY2" fmla="*/ 108166 h 108166"/>
                <a:gd name="connsiteX3" fmla="*/ 15702 w 37259"/>
                <a:gd name="connsiteY3" fmla="*/ 108166 h 108166"/>
                <a:gd name="connsiteX4" fmla="*/ 37260 w 37259"/>
                <a:gd name="connsiteY4" fmla="*/ 0 h 108166"/>
                <a:gd name="connsiteX5" fmla="*/ 21683 w 37259"/>
                <a:gd name="connsiteY5" fmla="*/ 0 h 108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259" h="108166">
                  <a:moveTo>
                    <a:pt x="21683" y="0"/>
                  </a:moveTo>
                  <a:lnTo>
                    <a:pt x="0" y="107917"/>
                  </a:lnTo>
                  <a:lnTo>
                    <a:pt x="0" y="108166"/>
                  </a:lnTo>
                  <a:lnTo>
                    <a:pt x="15702" y="108166"/>
                  </a:lnTo>
                  <a:lnTo>
                    <a:pt x="37260" y="0"/>
                  </a:lnTo>
                  <a:lnTo>
                    <a:pt x="21683" y="0"/>
                  </a:lnTo>
                  <a:close/>
                </a:path>
              </a:pathLst>
            </a:custGeom>
            <a:grpFill/>
            <a:ln w="1241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 dirty="0"/>
            </a:p>
          </p:txBody>
        </p:sp>
        <p:grpSp>
          <p:nvGrpSpPr>
            <p:cNvPr id="17" name="Grafik 6">
              <a:extLst>
                <a:ext uri="{FF2B5EF4-FFF2-40B4-BE49-F238E27FC236}">
                  <a16:creationId xmlns:a16="http://schemas.microsoft.com/office/drawing/2014/main" id="{7F7C476A-2849-4D68-9FA2-3A5CFC13C833}"/>
                </a:ext>
              </a:extLst>
            </p:cNvPr>
            <p:cNvGrpSpPr/>
            <p:nvPr/>
          </p:nvGrpSpPr>
          <p:grpSpPr>
            <a:xfrm>
              <a:off x="1518879" y="6507337"/>
              <a:ext cx="191395" cy="158803"/>
              <a:chOff x="1518879" y="6507337"/>
              <a:chExt cx="191395" cy="158803"/>
            </a:xfrm>
            <a:grpFill/>
          </p:grpSpPr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B2186F78-5D28-4695-8B1C-5A3F1A53AAB3}"/>
                  </a:ext>
                </a:extLst>
              </p:cNvPr>
              <p:cNvSpPr/>
              <p:nvPr/>
            </p:nvSpPr>
            <p:spPr>
              <a:xfrm>
                <a:off x="1614114" y="6507337"/>
                <a:ext cx="96160" cy="157638"/>
              </a:xfrm>
              <a:custGeom>
                <a:avLst/>
                <a:gdLst>
                  <a:gd name="connsiteX0" fmla="*/ 66046 w 96160"/>
                  <a:gd name="connsiteY0" fmla="*/ 47852 h 157638"/>
                  <a:gd name="connsiteX1" fmla="*/ 35142 w 96160"/>
                  <a:gd name="connsiteY1" fmla="*/ 60314 h 157638"/>
                  <a:gd name="connsiteX2" fmla="*/ 47603 w 96160"/>
                  <a:gd name="connsiteY2" fmla="*/ 0 h 157638"/>
                  <a:gd name="connsiteX3" fmla="*/ 31652 w 96160"/>
                  <a:gd name="connsiteY3" fmla="*/ 0 h 157638"/>
                  <a:gd name="connsiteX4" fmla="*/ 0 w 96160"/>
                  <a:gd name="connsiteY4" fmla="*/ 157389 h 157638"/>
                  <a:gd name="connsiteX5" fmla="*/ 15701 w 96160"/>
                  <a:gd name="connsiteY5" fmla="*/ 157389 h 157638"/>
                  <a:gd name="connsiteX6" fmla="*/ 28911 w 96160"/>
                  <a:gd name="connsiteY6" fmla="*/ 91218 h 157638"/>
                  <a:gd name="connsiteX7" fmla="*/ 60563 w 96160"/>
                  <a:gd name="connsiteY7" fmla="*/ 62058 h 157638"/>
                  <a:gd name="connsiteX8" fmla="*/ 79837 w 96160"/>
                  <a:gd name="connsiteY8" fmla="*/ 77742 h 157638"/>
                  <a:gd name="connsiteX9" fmla="*/ 79878 w 96160"/>
                  <a:gd name="connsiteY9" fmla="*/ 80875 h 157638"/>
                  <a:gd name="connsiteX10" fmla="*/ 78757 w 96160"/>
                  <a:gd name="connsiteY10" fmla="*/ 90969 h 157638"/>
                  <a:gd name="connsiteX11" fmla="*/ 65423 w 96160"/>
                  <a:gd name="connsiteY11" fmla="*/ 157638 h 157638"/>
                  <a:gd name="connsiteX12" fmla="*/ 81125 w 96160"/>
                  <a:gd name="connsiteY12" fmla="*/ 157638 h 157638"/>
                  <a:gd name="connsiteX13" fmla="*/ 94957 w 96160"/>
                  <a:gd name="connsiteY13" fmla="*/ 89474 h 157638"/>
                  <a:gd name="connsiteX14" fmla="*/ 96078 w 96160"/>
                  <a:gd name="connsiteY14" fmla="*/ 78757 h 157638"/>
                  <a:gd name="connsiteX15" fmla="*/ 69522 w 96160"/>
                  <a:gd name="connsiteY15" fmla="*/ 47902 h 157638"/>
                  <a:gd name="connsiteX16" fmla="*/ 66046 w 96160"/>
                  <a:gd name="connsiteY16" fmla="*/ 47852 h 157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6160" h="157638">
                    <a:moveTo>
                      <a:pt x="66046" y="47852"/>
                    </a:moveTo>
                    <a:cubicBezTo>
                      <a:pt x="54431" y="47363"/>
                      <a:pt x="43168" y="51904"/>
                      <a:pt x="35142" y="60314"/>
                    </a:cubicBezTo>
                    <a:lnTo>
                      <a:pt x="47603" y="0"/>
                    </a:lnTo>
                    <a:lnTo>
                      <a:pt x="31652" y="0"/>
                    </a:lnTo>
                    <a:lnTo>
                      <a:pt x="0" y="157389"/>
                    </a:lnTo>
                    <a:lnTo>
                      <a:pt x="15701" y="157389"/>
                    </a:lnTo>
                    <a:lnTo>
                      <a:pt x="28911" y="91218"/>
                    </a:lnTo>
                    <a:cubicBezTo>
                      <a:pt x="30603" y="74910"/>
                      <a:pt x="44170" y="62411"/>
                      <a:pt x="60563" y="62058"/>
                    </a:cubicBezTo>
                    <a:cubicBezTo>
                      <a:pt x="70216" y="61067"/>
                      <a:pt x="78845" y="68088"/>
                      <a:pt x="79837" y="77742"/>
                    </a:cubicBezTo>
                    <a:cubicBezTo>
                      <a:pt x="79945" y="78783"/>
                      <a:pt x="79958" y="79832"/>
                      <a:pt x="79878" y="80875"/>
                    </a:cubicBezTo>
                    <a:cubicBezTo>
                      <a:pt x="79822" y="84268"/>
                      <a:pt x="79446" y="87647"/>
                      <a:pt x="78757" y="90969"/>
                    </a:cubicBezTo>
                    <a:lnTo>
                      <a:pt x="65423" y="157638"/>
                    </a:lnTo>
                    <a:lnTo>
                      <a:pt x="81125" y="157638"/>
                    </a:lnTo>
                    <a:lnTo>
                      <a:pt x="94957" y="89474"/>
                    </a:lnTo>
                    <a:cubicBezTo>
                      <a:pt x="95657" y="85943"/>
                      <a:pt x="96034" y="82356"/>
                      <a:pt x="96078" y="78757"/>
                    </a:cubicBezTo>
                    <a:cubicBezTo>
                      <a:pt x="97265" y="62903"/>
                      <a:pt x="85375" y="49089"/>
                      <a:pt x="69522" y="47902"/>
                    </a:cubicBezTo>
                    <a:cubicBezTo>
                      <a:pt x="68365" y="47815"/>
                      <a:pt x="67205" y="47799"/>
                      <a:pt x="66046" y="47852"/>
                    </a:cubicBezTo>
                  </a:path>
                </a:pathLst>
              </a:custGeom>
              <a:grpFill/>
              <a:ln w="12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US" noProof="0" dirty="0"/>
              </a:p>
            </p:txBody>
          </p:sp>
          <p:sp>
            <p:nvSpPr>
              <p:cNvPr id="19" name="Freihandform: Form 18">
                <a:extLst>
                  <a:ext uri="{FF2B5EF4-FFF2-40B4-BE49-F238E27FC236}">
                    <a16:creationId xmlns:a16="http://schemas.microsoft.com/office/drawing/2014/main" id="{1FE5475E-83C3-4BE3-BBF1-FAE9A6986B3F}"/>
                  </a:ext>
                </a:extLst>
              </p:cNvPr>
              <p:cNvSpPr/>
              <p:nvPr/>
            </p:nvSpPr>
            <p:spPr>
              <a:xfrm>
                <a:off x="1518879" y="6555189"/>
                <a:ext cx="87882" cy="110951"/>
              </a:xfrm>
              <a:custGeom>
                <a:avLst/>
                <a:gdLst>
                  <a:gd name="connsiteX0" fmla="*/ 56853 w 87882"/>
                  <a:gd name="connsiteY0" fmla="*/ 0 h 110951"/>
                  <a:gd name="connsiteX1" fmla="*/ 1649 w 87882"/>
                  <a:gd name="connsiteY1" fmla="*/ 55329 h 110951"/>
                  <a:gd name="connsiteX2" fmla="*/ 153 w 87882"/>
                  <a:gd name="connsiteY2" fmla="*/ 71903 h 110951"/>
                  <a:gd name="connsiteX3" fmla="*/ 32484 w 87882"/>
                  <a:gd name="connsiteY3" fmla="*/ 110801 h 110951"/>
                  <a:gd name="connsiteX4" fmla="*/ 37538 w 87882"/>
                  <a:gd name="connsiteY4" fmla="*/ 110908 h 110951"/>
                  <a:gd name="connsiteX5" fmla="*/ 73552 w 87882"/>
                  <a:gd name="connsiteY5" fmla="*/ 95705 h 110951"/>
                  <a:gd name="connsiteX6" fmla="*/ 73552 w 87882"/>
                  <a:gd name="connsiteY6" fmla="*/ 95705 h 110951"/>
                  <a:gd name="connsiteX7" fmla="*/ 64455 w 87882"/>
                  <a:gd name="connsiteY7" fmla="*/ 84614 h 110951"/>
                  <a:gd name="connsiteX8" fmla="*/ 64455 w 87882"/>
                  <a:gd name="connsiteY8" fmla="*/ 84614 h 110951"/>
                  <a:gd name="connsiteX9" fmla="*/ 64455 w 87882"/>
                  <a:gd name="connsiteY9" fmla="*/ 84614 h 110951"/>
                  <a:gd name="connsiteX10" fmla="*/ 38535 w 87882"/>
                  <a:gd name="connsiteY10" fmla="*/ 97075 h 110951"/>
                  <a:gd name="connsiteX11" fmla="*/ 15233 w 87882"/>
                  <a:gd name="connsiteY11" fmla="*/ 75551 h 110951"/>
                  <a:gd name="connsiteX12" fmla="*/ 15356 w 87882"/>
                  <a:gd name="connsiteY12" fmla="*/ 72152 h 110951"/>
                  <a:gd name="connsiteX13" fmla="*/ 17101 w 87882"/>
                  <a:gd name="connsiteY13" fmla="*/ 55952 h 110951"/>
                  <a:gd name="connsiteX14" fmla="*/ 31058 w 87882"/>
                  <a:gd name="connsiteY14" fmla="*/ 25048 h 110951"/>
                  <a:gd name="connsiteX15" fmla="*/ 55233 w 87882"/>
                  <a:gd name="connsiteY15" fmla="*/ 14206 h 110951"/>
                  <a:gd name="connsiteX16" fmla="*/ 76293 w 87882"/>
                  <a:gd name="connsiteY16" fmla="*/ 26668 h 110951"/>
                  <a:gd name="connsiteX17" fmla="*/ 76293 w 87882"/>
                  <a:gd name="connsiteY17" fmla="*/ 26668 h 110951"/>
                  <a:gd name="connsiteX18" fmla="*/ 87883 w 87882"/>
                  <a:gd name="connsiteY18" fmla="*/ 16823 h 110951"/>
                  <a:gd name="connsiteX19" fmla="*/ 87883 w 87882"/>
                  <a:gd name="connsiteY19" fmla="*/ 16823 h 110951"/>
                  <a:gd name="connsiteX20" fmla="*/ 56729 w 87882"/>
                  <a:gd name="connsiteY20" fmla="*/ 748 h 110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87882" h="110951">
                    <a:moveTo>
                      <a:pt x="56853" y="0"/>
                    </a:moveTo>
                    <a:cubicBezTo>
                      <a:pt x="28192" y="0"/>
                      <a:pt x="8129" y="20188"/>
                      <a:pt x="1649" y="55329"/>
                    </a:cubicBezTo>
                    <a:cubicBezTo>
                      <a:pt x="671" y="60800"/>
                      <a:pt x="170" y="66345"/>
                      <a:pt x="153" y="71903"/>
                    </a:cubicBezTo>
                    <a:cubicBezTo>
                      <a:pt x="-1660" y="91572"/>
                      <a:pt x="12814" y="108987"/>
                      <a:pt x="32484" y="110801"/>
                    </a:cubicBezTo>
                    <a:cubicBezTo>
                      <a:pt x="34163" y="110955"/>
                      <a:pt x="35853" y="110991"/>
                      <a:pt x="37538" y="110908"/>
                    </a:cubicBezTo>
                    <a:cubicBezTo>
                      <a:pt x="51112" y="110955"/>
                      <a:pt x="64118" y="105465"/>
                      <a:pt x="73552" y="95705"/>
                    </a:cubicBezTo>
                    <a:lnTo>
                      <a:pt x="73552" y="95705"/>
                    </a:lnTo>
                    <a:lnTo>
                      <a:pt x="64455" y="84614"/>
                    </a:lnTo>
                    <a:lnTo>
                      <a:pt x="64455" y="84614"/>
                    </a:lnTo>
                    <a:lnTo>
                      <a:pt x="64455" y="84614"/>
                    </a:lnTo>
                    <a:cubicBezTo>
                      <a:pt x="58138" y="92466"/>
                      <a:pt x="48613" y="97045"/>
                      <a:pt x="38535" y="97075"/>
                    </a:cubicBezTo>
                    <a:cubicBezTo>
                      <a:pt x="26157" y="97566"/>
                      <a:pt x="15724" y="87929"/>
                      <a:pt x="15233" y="75551"/>
                    </a:cubicBezTo>
                    <a:cubicBezTo>
                      <a:pt x="15188" y="74416"/>
                      <a:pt x="15229" y="73280"/>
                      <a:pt x="15356" y="72152"/>
                    </a:cubicBezTo>
                    <a:cubicBezTo>
                      <a:pt x="15424" y="66709"/>
                      <a:pt x="16008" y="61285"/>
                      <a:pt x="17101" y="55952"/>
                    </a:cubicBezTo>
                    <a:cubicBezTo>
                      <a:pt x="18838" y="44568"/>
                      <a:pt x="23666" y="33878"/>
                      <a:pt x="31058" y="25048"/>
                    </a:cubicBezTo>
                    <a:cubicBezTo>
                      <a:pt x="37213" y="18167"/>
                      <a:pt x="46002" y="14225"/>
                      <a:pt x="55233" y="14206"/>
                    </a:cubicBezTo>
                    <a:cubicBezTo>
                      <a:pt x="64085" y="13892"/>
                      <a:pt x="72308" y="18758"/>
                      <a:pt x="76293" y="26668"/>
                    </a:cubicBezTo>
                    <a:lnTo>
                      <a:pt x="76293" y="26668"/>
                    </a:lnTo>
                    <a:lnTo>
                      <a:pt x="87883" y="16823"/>
                    </a:lnTo>
                    <a:lnTo>
                      <a:pt x="87883" y="16823"/>
                    </a:lnTo>
                    <a:cubicBezTo>
                      <a:pt x="81104" y="6298"/>
                      <a:pt x="69235" y="174"/>
                      <a:pt x="56729" y="748"/>
                    </a:cubicBezTo>
                  </a:path>
                </a:pathLst>
              </a:custGeom>
              <a:grpFill/>
              <a:ln w="124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US" noProof="0" dirty="0"/>
              </a:p>
            </p:txBody>
          </p:sp>
        </p:grpSp>
        <p:sp>
          <p:nvSpPr>
            <p:cNvPr id="20" name="Freihandform: Form 19">
              <a:extLst>
                <a:ext uri="{FF2B5EF4-FFF2-40B4-BE49-F238E27FC236}">
                  <a16:creationId xmlns:a16="http://schemas.microsoft.com/office/drawing/2014/main" id="{41B77B6E-E7CB-412B-95AC-A9322C6799BB}"/>
                </a:ext>
              </a:extLst>
            </p:cNvPr>
            <p:cNvSpPr/>
            <p:nvPr/>
          </p:nvSpPr>
          <p:spPr>
            <a:xfrm>
              <a:off x="1493985" y="6507088"/>
              <a:ext cx="19689" cy="19689"/>
            </a:xfrm>
            <a:custGeom>
              <a:avLst/>
              <a:gdLst>
                <a:gd name="connsiteX0" fmla="*/ 3988 w 19689"/>
                <a:gd name="connsiteY0" fmla="*/ 0 h 19689"/>
                <a:gd name="connsiteX1" fmla="*/ 0 w 19689"/>
                <a:gd name="connsiteY1" fmla="*/ 19689 h 19689"/>
                <a:gd name="connsiteX2" fmla="*/ 15826 w 19689"/>
                <a:gd name="connsiteY2" fmla="*/ 19689 h 19689"/>
                <a:gd name="connsiteX3" fmla="*/ 19689 w 19689"/>
                <a:gd name="connsiteY3" fmla="*/ 0 h 19689"/>
                <a:gd name="connsiteX4" fmla="*/ 3988 w 19689"/>
                <a:gd name="connsiteY4" fmla="*/ 0 h 19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89" h="19689">
                  <a:moveTo>
                    <a:pt x="3988" y="0"/>
                  </a:moveTo>
                  <a:lnTo>
                    <a:pt x="0" y="19689"/>
                  </a:lnTo>
                  <a:lnTo>
                    <a:pt x="15826" y="19689"/>
                  </a:lnTo>
                  <a:lnTo>
                    <a:pt x="19689" y="0"/>
                  </a:lnTo>
                  <a:lnTo>
                    <a:pt x="3988" y="0"/>
                  </a:lnTo>
                  <a:close/>
                </a:path>
              </a:pathLst>
            </a:custGeom>
            <a:grpFill/>
            <a:ln w="1241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 dirty="0"/>
            </a:p>
          </p:txBody>
        </p:sp>
        <p:sp>
          <p:nvSpPr>
            <p:cNvPr id="21" name="Freihandform: Form 20">
              <a:extLst>
                <a:ext uri="{FF2B5EF4-FFF2-40B4-BE49-F238E27FC236}">
                  <a16:creationId xmlns:a16="http://schemas.microsoft.com/office/drawing/2014/main" id="{832E5C1A-13CE-49A6-B590-B6EAA5F9E1AD}"/>
                </a:ext>
              </a:extLst>
            </p:cNvPr>
            <p:cNvSpPr/>
            <p:nvPr/>
          </p:nvSpPr>
          <p:spPr>
            <a:xfrm>
              <a:off x="1340708" y="6507088"/>
              <a:ext cx="19689" cy="19689"/>
            </a:xfrm>
            <a:custGeom>
              <a:avLst/>
              <a:gdLst>
                <a:gd name="connsiteX0" fmla="*/ 3988 w 19689"/>
                <a:gd name="connsiteY0" fmla="*/ 0 h 19689"/>
                <a:gd name="connsiteX1" fmla="*/ 0 w 19689"/>
                <a:gd name="connsiteY1" fmla="*/ 19689 h 19689"/>
                <a:gd name="connsiteX2" fmla="*/ 15826 w 19689"/>
                <a:gd name="connsiteY2" fmla="*/ 19689 h 19689"/>
                <a:gd name="connsiteX3" fmla="*/ 19689 w 19689"/>
                <a:gd name="connsiteY3" fmla="*/ 0 h 19689"/>
                <a:gd name="connsiteX4" fmla="*/ 3988 w 19689"/>
                <a:gd name="connsiteY4" fmla="*/ 0 h 19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89" h="19689">
                  <a:moveTo>
                    <a:pt x="3988" y="0"/>
                  </a:moveTo>
                  <a:lnTo>
                    <a:pt x="0" y="19689"/>
                  </a:lnTo>
                  <a:lnTo>
                    <a:pt x="15826" y="19689"/>
                  </a:lnTo>
                  <a:lnTo>
                    <a:pt x="19689" y="0"/>
                  </a:lnTo>
                  <a:lnTo>
                    <a:pt x="3988" y="0"/>
                  </a:lnTo>
                  <a:close/>
                </a:path>
              </a:pathLst>
            </a:custGeom>
            <a:grpFill/>
            <a:ln w="1241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 dirty="0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63AE00B0-780F-4053-8FE9-B7D321217AFF}"/>
                </a:ext>
              </a:extLst>
            </p:cNvPr>
            <p:cNvSpPr/>
            <p:nvPr/>
          </p:nvSpPr>
          <p:spPr>
            <a:xfrm>
              <a:off x="1298712" y="6507088"/>
              <a:ext cx="19689" cy="19689"/>
            </a:xfrm>
            <a:custGeom>
              <a:avLst/>
              <a:gdLst>
                <a:gd name="connsiteX0" fmla="*/ 3988 w 19689"/>
                <a:gd name="connsiteY0" fmla="*/ 0 h 19689"/>
                <a:gd name="connsiteX1" fmla="*/ 0 w 19689"/>
                <a:gd name="connsiteY1" fmla="*/ 19689 h 19689"/>
                <a:gd name="connsiteX2" fmla="*/ 15702 w 19689"/>
                <a:gd name="connsiteY2" fmla="*/ 19689 h 19689"/>
                <a:gd name="connsiteX3" fmla="*/ 19689 w 19689"/>
                <a:gd name="connsiteY3" fmla="*/ 0 h 19689"/>
                <a:gd name="connsiteX4" fmla="*/ 3988 w 19689"/>
                <a:gd name="connsiteY4" fmla="*/ 0 h 19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89" h="19689">
                  <a:moveTo>
                    <a:pt x="3988" y="0"/>
                  </a:moveTo>
                  <a:lnTo>
                    <a:pt x="0" y="19689"/>
                  </a:lnTo>
                  <a:lnTo>
                    <a:pt x="15702" y="19689"/>
                  </a:lnTo>
                  <a:lnTo>
                    <a:pt x="19689" y="0"/>
                  </a:lnTo>
                  <a:lnTo>
                    <a:pt x="3988" y="0"/>
                  </a:lnTo>
                  <a:close/>
                </a:path>
              </a:pathLst>
            </a:custGeom>
            <a:grpFill/>
            <a:ln w="1241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 dirty="0"/>
            </a:p>
          </p:txBody>
        </p:sp>
        <p:sp>
          <p:nvSpPr>
            <p:cNvPr id="23" name="Freihandform: Form 22">
              <a:extLst>
                <a:ext uri="{FF2B5EF4-FFF2-40B4-BE49-F238E27FC236}">
                  <a16:creationId xmlns:a16="http://schemas.microsoft.com/office/drawing/2014/main" id="{2406CEAF-7399-4CCB-A322-03F0BA2532F5}"/>
                </a:ext>
              </a:extLst>
            </p:cNvPr>
            <p:cNvSpPr/>
            <p:nvPr/>
          </p:nvSpPr>
          <p:spPr>
            <a:xfrm>
              <a:off x="731837" y="6507088"/>
              <a:ext cx="417960" cy="157638"/>
            </a:xfrm>
            <a:custGeom>
              <a:avLst/>
              <a:gdLst>
                <a:gd name="connsiteX0" fmla="*/ 368612 w 417960"/>
                <a:gd name="connsiteY0" fmla="*/ 0 h 157638"/>
                <a:gd name="connsiteX1" fmla="*/ 356151 w 417960"/>
                <a:gd name="connsiteY1" fmla="*/ 61062 h 157638"/>
                <a:gd name="connsiteX2" fmla="*/ 320760 w 417960"/>
                <a:gd name="connsiteY2" fmla="*/ 61062 h 157638"/>
                <a:gd name="connsiteX3" fmla="*/ 333222 w 417960"/>
                <a:gd name="connsiteY3" fmla="*/ 0 h 157638"/>
                <a:gd name="connsiteX4" fmla="*/ 31652 w 417960"/>
                <a:gd name="connsiteY4" fmla="*/ 0 h 157638"/>
                <a:gd name="connsiteX5" fmla="*/ 0 w 417960"/>
                <a:gd name="connsiteY5" fmla="*/ 157638 h 157638"/>
                <a:gd name="connsiteX6" fmla="*/ 120254 w 417960"/>
                <a:gd name="connsiteY6" fmla="*/ 157638 h 157638"/>
                <a:gd name="connsiteX7" fmla="*/ 128105 w 417960"/>
                <a:gd name="connsiteY7" fmla="*/ 118260 h 157638"/>
                <a:gd name="connsiteX8" fmla="*/ 57074 w 417960"/>
                <a:gd name="connsiteY8" fmla="*/ 118260 h 157638"/>
                <a:gd name="connsiteX9" fmla="*/ 61435 w 417960"/>
                <a:gd name="connsiteY9" fmla="*/ 96577 h 157638"/>
                <a:gd name="connsiteX10" fmla="*/ 132342 w 417960"/>
                <a:gd name="connsiteY10" fmla="*/ 96577 h 157638"/>
                <a:gd name="connsiteX11" fmla="*/ 139569 w 417960"/>
                <a:gd name="connsiteY11" fmla="*/ 61062 h 157638"/>
                <a:gd name="connsiteX12" fmla="*/ 68538 w 417960"/>
                <a:gd name="connsiteY12" fmla="*/ 61062 h 157638"/>
                <a:gd name="connsiteX13" fmla="*/ 72900 w 417960"/>
                <a:gd name="connsiteY13" fmla="*/ 39378 h 157638"/>
                <a:gd name="connsiteX14" fmla="*/ 185303 w 417960"/>
                <a:gd name="connsiteY14" fmla="*/ 39378 h 157638"/>
                <a:gd name="connsiteX15" fmla="*/ 161626 w 417960"/>
                <a:gd name="connsiteY15" fmla="*/ 157638 h 157638"/>
                <a:gd name="connsiteX16" fmla="*/ 210849 w 417960"/>
                <a:gd name="connsiteY16" fmla="*/ 157638 h 157638"/>
                <a:gd name="connsiteX17" fmla="*/ 234651 w 417960"/>
                <a:gd name="connsiteY17" fmla="*/ 39378 h 157638"/>
                <a:gd name="connsiteX18" fmla="*/ 276023 w 417960"/>
                <a:gd name="connsiteY18" fmla="*/ 39378 h 157638"/>
                <a:gd name="connsiteX19" fmla="*/ 252222 w 417960"/>
                <a:gd name="connsiteY19" fmla="*/ 157638 h 157638"/>
                <a:gd name="connsiteX20" fmla="*/ 301569 w 417960"/>
                <a:gd name="connsiteY20" fmla="*/ 157638 h 157638"/>
                <a:gd name="connsiteX21" fmla="*/ 313657 w 417960"/>
                <a:gd name="connsiteY21" fmla="*/ 96577 h 157638"/>
                <a:gd name="connsiteX22" fmla="*/ 349172 w 417960"/>
                <a:gd name="connsiteY22" fmla="*/ 96577 h 157638"/>
                <a:gd name="connsiteX23" fmla="*/ 336960 w 417960"/>
                <a:gd name="connsiteY23" fmla="*/ 157638 h 157638"/>
                <a:gd name="connsiteX24" fmla="*/ 386308 w 417960"/>
                <a:gd name="connsiteY24" fmla="*/ 157638 h 157638"/>
                <a:gd name="connsiteX25" fmla="*/ 417960 w 417960"/>
                <a:gd name="connsiteY25" fmla="*/ 0 h 157638"/>
                <a:gd name="connsiteX26" fmla="*/ 368612 w 417960"/>
                <a:gd name="connsiteY26" fmla="*/ 0 h 157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17960" h="157638">
                  <a:moveTo>
                    <a:pt x="368612" y="0"/>
                  </a:moveTo>
                  <a:lnTo>
                    <a:pt x="356151" y="61062"/>
                  </a:lnTo>
                  <a:lnTo>
                    <a:pt x="320760" y="61062"/>
                  </a:lnTo>
                  <a:lnTo>
                    <a:pt x="333222" y="0"/>
                  </a:lnTo>
                  <a:lnTo>
                    <a:pt x="31652" y="0"/>
                  </a:lnTo>
                  <a:lnTo>
                    <a:pt x="0" y="157638"/>
                  </a:lnTo>
                  <a:lnTo>
                    <a:pt x="120254" y="157638"/>
                  </a:lnTo>
                  <a:lnTo>
                    <a:pt x="128105" y="118260"/>
                  </a:lnTo>
                  <a:lnTo>
                    <a:pt x="57074" y="118260"/>
                  </a:lnTo>
                  <a:lnTo>
                    <a:pt x="61435" y="96577"/>
                  </a:lnTo>
                  <a:lnTo>
                    <a:pt x="132342" y="96577"/>
                  </a:lnTo>
                  <a:lnTo>
                    <a:pt x="139569" y="61062"/>
                  </a:lnTo>
                  <a:lnTo>
                    <a:pt x="68538" y="61062"/>
                  </a:lnTo>
                  <a:lnTo>
                    <a:pt x="72900" y="39378"/>
                  </a:lnTo>
                  <a:lnTo>
                    <a:pt x="185303" y="39378"/>
                  </a:lnTo>
                  <a:lnTo>
                    <a:pt x="161626" y="157638"/>
                  </a:lnTo>
                  <a:lnTo>
                    <a:pt x="210849" y="157638"/>
                  </a:lnTo>
                  <a:lnTo>
                    <a:pt x="234651" y="39378"/>
                  </a:lnTo>
                  <a:lnTo>
                    <a:pt x="276023" y="39378"/>
                  </a:lnTo>
                  <a:lnTo>
                    <a:pt x="252222" y="157638"/>
                  </a:lnTo>
                  <a:lnTo>
                    <a:pt x="301569" y="157638"/>
                  </a:lnTo>
                  <a:lnTo>
                    <a:pt x="313657" y="96577"/>
                  </a:lnTo>
                  <a:lnTo>
                    <a:pt x="349172" y="96577"/>
                  </a:lnTo>
                  <a:lnTo>
                    <a:pt x="336960" y="157638"/>
                  </a:lnTo>
                  <a:lnTo>
                    <a:pt x="386308" y="157638"/>
                  </a:lnTo>
                  <a:lnTo>
                    <a:pt x="417960" y="0"/>
                  </a:lnTo>
                  <a:lnTo>
                    <a:pt x="368612" y="0"/>
                  </a:lnTo>
                  <a:close/>
                </a:path>
              </a:pathLst>
            </a:custGeom>
            <a:grpFill/>
            <a:ln w="1241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716835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65BAEF8B-E64E-454D-EF10-3D4C52CD5E4C}"/>
              </a:ext>
            </a:extLst>
          </p:cNvPr>
          <p:cNvGraphicFramePr>
            <a:graphicFrameLocks/>
          </p:cNvGraphicFramePr>
          <p:nvPr userDrawn="1">
            <p:custDataLst>
              <p:tags r:id="rId18"/>
            </p:custDataLst>
            <p:extLst>
              <p:ext uri="{D42A27DB-BD31-4B8C-83A1-F6EECF244321}">
                <p14:modId xmlns:p14="http://schemas.microsoft.com/office/powerpoint/2010/main" val="13009696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9" imgW="473" imgH="476" progId="TCLayout.ActiveDocument.1">
                  <p:embed/>
                </p:oleObj>
              </mc:Choice>
              <mc:Fallback>
                <p:oleObj name="think-cell Slide" r:id="rId19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9CEF804-E58C-481B-A606-7D35AF68F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260351"/>
            <a:ext cx="10728325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/>
              <a:t>Mastertitelformat bearbeiten</a:t>
            </a:r>
            <a:endParaRPr lang="en-US" noProof="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5C6EC0D-393C-42F2-B6A7-B19C9B098F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7" y="1412875"/>
            <a:ext cx="10728325" cy="46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Mastertextformat bearbeiten</a:t>
            </a:r>
          </a:p>
          <a:p>
            <a:pPr lvl="1"/>
            <a:r>
              <a:rPr lang="en-US" noProof="0"/>
              <a:t>Zweite Ebene</a:t>
            </a:r>
          </a:p>
          <a:p>
            <a:pPr lvl="2"/>
            <a:r>
              <a:rPr lang="en-US" noProof="0"/>
              <a:t>Dritte Ebene</a:t>
            </a:r>
          </a:p>
          <a:p>
            <a:pPr lvl="3"/>
            <a:r>
              <a:rPr lang="en-US" noProof="0"/>
              <a:t>Vierte Ebene</a:t>
            </a:r>
          </a:p>
          <a:p>
            <a:pPr lvl="4"/>
            <a:r>
              <a:rPr lang="en-US" noProof="0"/>
              <a:t>Fünfte Ebene</a:t>
            </a:r>
            <a:endParaRPr lang="en-US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7C96E51-36C9-4BEE-A761-33378A0DF0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73692" y="6522444"/>
            <a:ext cx="612000" cy="216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rtl="0">
              <a:defRPr sz="800">
                <a:solidFill>
                  <a:schemeClr val="tx1"/>
                </a:solidFill>
              </a:defRPr>
            </a:lvl1pPr>
          </a:lstStyle>
          <a:p>
            <a:fld id="{269E37AB-EE9C-4565-B2FD-B1FC504BEE2A}" type="datetime1">
              <a:rPr lang="en-US" smtClean="0"/>
              <a:pPr/>
              <a:t>6/26/2026</a:t>
            </a:fld>
            <a:endParaRPr lang="en-US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11EC403-6E63-4450-AFDD-66CA49D6CC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71700" y="6522444"/>
            <a:ext cx="5400000" cy="216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 rtl="0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Organisationseinheit verbal – STRENG VERTRAULICH</a:t>
            </a:r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FDFCC57-7DDC-4B2C-A6BE-862DAF9C9F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7585" y="6522444"/>
            <a:ext cx="322577" cy="216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rtl="0">
              <a:defRPr sz="800">
                <a:solidFill>
                  <a:schemeClr val="tx1"/>
                </a:solidFill>
              </a:defRPr>
            </a:lvl1pPr>
          </a:lstStyle>
          <a:p>
            <a:fld id="{5ACA52AF-F19D-405C-AD5F-7D94B96A5C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06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0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0000" indent="-27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271463" algn="l" defTabSz="914400" rtl="0" eaLnBrk="1" latinLnBrk="0" hangingPunct="1">
        <a:lnSpc>
          <a:spcPct val="10000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10000" indent="-270000" algn="l" defTabSz="914400" rtl="0" eaLnBrk="1" latinLnBrk="0" hangingPunct="1">
        <a:lnSpc>
          <a:spcPct val="10000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80000" indent="-271463" algn="l" defTabSz="914400" rtl="0" eaLnBrk="1" latinLnBrk="0" hangingPunct="1">
        <a:lnSpc>
          <a:spcPct val="10000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50000" indent="-270000" algn="l" defTabSz="914400" rtl="0" eaLnBrk="1" latinLnBrk="0" hangingPunct="1">
        <a:lnSpc>
          <a:spcPct val="10000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461" userDrawn="1">
          <p15:clr>
            <a:srgbClr val="F26B43"/>
          </p15:clr>
        </p15:guide>
        <p15:guide id="3" pos="7219" userDrawn="1">
          <p15:clr>
            <a:srgbClr val="F26B43"/>
          </p15:clr>
        </p15:guide>
        <p15:guide id="4" orient="horz" pos="164" userDrawn="1">
          <p15:clr>
            <a:srgbClr val="F26B43"/>
          </p15:clr>
        </p15:guide>
        <p15:guide id="5" orient="horz" pos="890" userDrawn="1">
          <p15:clr>
            <a:srgbClr val="F26B43"/>
          </p15:clr>
        </p15:guide>
        <p15:guide id="6" orient="horz" pos="4201" userDrawn="1">
          <p15:clr>
            <a:srgbClr val="F26B43"/>
          </p15:clr>
        </p15:guide>
        <p15:guide id="7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6" Type="http://schemas.openxmlformats.org/officeDocument/2006/relationships/image" Target="../media/image5.jp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8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9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0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7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1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Relationship Id="rId6" Type="http://schemas.openxmlformats.org/officeDocument/2006/relationships/image" Target="../media/image10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6" Type="http://schemas.openxmlformats.org/officeDocument/2006/relationships/image" Target="../media/image11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1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D69C2CC4-7B97-86AE-7259-B82EB21CF073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939858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" name="Bildplatzhalter 18" descr="Ein Bild, das Gebäude, Stadt, Schloss, Turm enthält.&#10;&#10;Automatisch generierte Beschreibung">
            <a:extLst>
              <a:ext uri="{FF2B5EF4-FFF2-40B4-BE49-F238E27FC236}">
                <a16:creationId xmlns:a16="http://schemas.microsoft.com/office/drawing/2014/main" id="{882FF669-564A-4497-A386-BA8B28F256B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" b="461"/>
          <a:stretch/>
        </p:blipFill>
        <p:spPr/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AC1FB292-90C1-439C-8480-EB4116CF23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2419349"/>
            <a:ext cx="6267451" cy="3609975"/>
          </a:xfrm>
        </p:spPr>
        <p:txBody>
          <a:bodyPr vert="horz" rIns="0"/>
          <a:lstStyle/>
          <a:p>
            <a:r>
              <a:rPr lang="en-US" sz="3000" dirty="0"/>
              <a:t>Exploring policy mixes for the decarbonization of the Swiss residential sector: a hybrid System Dynamics approach</a:t>
            </a:r>
            <a:endParaRPr lang="en-US" sz="3000" noProof="0" dirty="0"/>
          </a:p>
        </p:txBody>
      </p:sp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DC0A7569-3548-4C52-9ECA-ECED83637A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171C1F6-869F-40B1-8975-92FF2042F4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88041" y="5022850"/>
            <a:ext cx="4680000" cy="819150"/>
          </a:xfrm>
        </p:spPr>
        <p:txBody>
          <a:bodyPr/>
          <a:lstStyle/>
          <a:p>
            <a:r>
              <a:rPr lang="en-US" b="1" noProof="0" dirty="0"/>
              <a:t>Matteo Palucci</a:t>
            </a:r>
          </a:p>
          <a:p>
            <a:r>
              <a:rPr lang="en-US" i="1" dirty="0"/>
              <a:t>Joint PhD candidate ETH Zürich-SUPSI</a:t>
            </a:r>
            <a:endParaRPr lang="en-US" i="1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3D0C40-8A93-761F-C7D9-A19C2C7837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168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B6432-DED9-278C-2CE6-0548FE708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EAECC64E-3D98-2292-BBEA-5765FC1D4481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2635D78-557F-0A01-8596-A69DBC0A410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B86987C0-0FE5-42FC-61C1-648BA60A6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625" y="450851"/>
            <a:ext cx="10728325" cy="577047"/>
          </a:xfrm>
        </p:spPr>
        <p:txBody>
          <a:bodyPr vert="horz" rIns="0"/>
          <a:lstStyle/>
          <a:p>
            <a:r>
              <a:rPr lang="en-US" dirty="0"/>
              <a:t>Conclusions</a:t>
            </a:r>
            <a:endParaRPr lang="en-US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1ECC1CB-669E-AB51-984C-88BD16ECD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8B327-839C-4A2D-B2E8-7E49B2F41E4B}" type="datetime1">
              <a:rPr lang="en-US" noProof="0" smtClean="0"/>
              <a:pPr/>
              <a:t>6/26/2026</a:t>
            </a:fld>
            <a:endParaRPr lang="en-US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4F870A9-C0CF-A907-B226-6706F0C5B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en-US" noProof="0" smtClean="0"/>
              <a:pPr/>
              <a:t>10</a:t>
            </a:fld>
            <a:endParaRPr lang="en-US" noProof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0C52C1-35BF-C698-1379-89EC1DB9AF55}"/>
              </a:ext>
            </a:extLst>
          </p:cNvPr>
          <p:cNvSpPr txBox="1"/>
          <p:nvPr/>
        </p:nvSpPr>
        <p:spPr>
          <a:xfrm>
            <a:off x="809625" y="1238250"/>
            <a:ext cx="105346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Policy mixes matter:</a:t>
            </a:r>
            <a:r>
              <a:rPr lang="en-US" dirty="0"/>
              <a:t> no single instrument performs best across emissions, PV deployment, energy efficiency, and inequality.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Regulations and CO₂ taxation</a:t>
            </a:r>
            <a:r>
              <a:rPr lang="en-US" dirty="0"/>
              <a:t> are key levers for reducing emissions and final heating demand.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PV incentives accelerate deployment</a:t>
            </a:r>
            <a:r>
              <a:rPr lang="en-US" dirty="0"/>
              <a:t>, but their financing through electricity levies can increase distributional inequality.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hybrid SD approach helps reveal </a:t>
            </a:r>
            <a:r>
              <a:rPr lang="en-US" b="1" dirty="0"/>
              <a:t>feedbacks and trade-offs</a:t>
            </a:r>
            <a:r>
              <a:rPr lang="en-US" dirty="0"/>
              <a:t> that are difficult to capture with isolated policy or technology analyses.</a:t>
            </a:r>
          </a:p>
        </p:txBody>
      </p:sp>
    </p:spTree>
    <p:extLst>
      <p:ext uri="{BB962C8B-B14F-4D97-AF65-F5344CB8AC3E}">
        <p14:creationId xmlns:p14="http://schemas.microsoft.com/office/powerpoint/2010/main" val="3593378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77F72-4616-9DB6-0E08-02D51AA18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84C9C81C-4A3F-6116-9632-5A7215CA7C35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AECC64E-3D98-2292-BBEA-5765FC1D44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9A082523-1AE9-5AE3-40AD-41B2F993B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126" y="2320925"/>
            <a:ext cx="10405748" cy="2216149"/>
          </a:xfrm>
        </p:spPr>
        <p:txBody>
          <a:bodyPr vert="horz" rIns="0"/>
          <a:lstStyle/>
          <a:p>
            <a:pPr algn="ctr"/>
            <a:r>
              <a:rPr lang="en-US" sz="3600" dirty="0">
                <a:solidFill>
                  <a:srgbClr val="215CAF"/>
                </a:solidFill>
              </a:rPr>
              <a:t>Thank you for your attention!</a:t>
            </a:r>
            <a:br>
              <a:rPr lang="en-US" sz="3600" dirty="0">
                <a:solidFill>
                  <a:srgbClr val="215CAF"/>
                </a:solidFill>
              </a:rPr>
            </a:br>
            <a:br>
              <a:rPr lang="en-US" sz="3600" dirty="0">
                <a:solidFill>
                  <a:srgbClr val="215CAF"/>
                </a:solidFill>
              </a:rPr>
            </a:br>
            <a:r>
              <a:rPr lang="en-US" sz="3600" dirty="0">
                <a:solidFill>
                  <a:srgbClr val="215CAF"/>
                </a:solidFill>
              </a:rPr>
              <a:t>Questions?</a:t>
            </a:r>
            <a:endParaRPr lang="en-US" sz="3600" noProof="0" dirty="0">
              <a:solidFill>
                <a:srgbClr val="215CAF"/>
              </a:solidFill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BB58A2B-BA76-5816-9F3C-0605650A3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8B327-839C-4A2D-B2E8-7E49B2F41E4B}" type="datetime1">
              <a:rPr lang="en-US" noProof="0" smtClean="0"/>
              <a:pPr/>
              <a:t>6/26/2026</a:t>
            </a:fld>
            <a:endParaRPr lang="en-US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7B2F114-F279-E74B-0F28-95D203022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en-US" noProof="0" smtClean="0"/>
              <a:pPr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61077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D2267AC6-FB94-C6D6-AACE-A27F966A8439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2130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B2FE22A1-56F7-4FF9-8A90-D307E6733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rIns="0"/>
          <a:lstStyle/>
          <a:p>
            <a:r>
              <a:rPr lang="en-US" noProof="0" dirty="0"/>
              <a:t>Motivation and objectives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BD7DC3-17C3-4B09-9D8E-F143A82B2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7" y="795130"/>
            <a:ext cx="10728325" cy="5518206"/>
          </a:xfrm>
        </p:spPr>
        <p:txBody>
          <a:bodyPr/>
          <a:lstStyle/>
          <a:p>
            <a:pPr marL="0" indent="0">
              <a:buNone/>
            </a:pPr>
            <a:endParaRPr lang="en-US" noProof="0" dirty="0"/>
          </a:p>
          <a:p>
            <a:pPr marL="0" indent="0">
              <a:buNone/>
            </a:pPr>
            <a:r>
              <a:rPr lang="en-US" noProof="0" dirty="0"/>
              <a:t>Residential decarbonization is not only a technology problem:</a:t>
            </a:r>
          </a:p>
          <a:p>
            <a:r>
              <a:rPr lang="en-US" noProof="0" dirty="0"/>
              <a:t>The transition depends on the joint diffusion of </a:t>
            </a:r>
            <a:r>
              <a:rPr lang="en-US" b="1" noProof="0" dirty="0"/>
              <a:t>PV systems, renewable heating technologies, and building retrofits</a:t>
            </a:r>
            <a:r>
              <a:rPr lang="en-US" noProof="0" dirty="0"/>
              <a:t>.</a:t>
            </a:r>
          </a:p>
          <a:p>
            <a:r>
              <a:rPr lang="en-US" noProof="0" dirty="0"/>
              <a:t>These decisions are shaped by </a:t>
            </a:r>
            <a:r>
              <a:rPr lang="en-US" b="1" noProof="0" dirty="0"/>
              <a:t>household heterogeneity, energy prices, policy incentives, regulations, and public financing mechanisms</a:t>
            </a:r>
            <a:r>
              <a:rPr lang="en-US" noProof="0" dirty="0"/>
              <a:t>.</a:t>
            </a:r>
          </a:p>
          <a:p>
            <a:r>
              <a:rPr lang="en-US" noProof="0" dirty="0"/>
              <a:t>Existing models often capture either detailed household/building heterogeneity or system-level feedbacks, but rarely both together.</a:t>
            </a:r>
            <a:endParaRPr lang="en-US" b="1" noProof="0" dirty="0"/>
          </a:p>
          <a:p>
            <a:pPr marL="0" indent="0">
              <a:buNone/>
            </a:pPr>
            <a:endParaRPr lang="en-US" noProof="0" dirty="0"/>
          </a:p>
          <a:p>
            <a:pPr marL="0" indent="0">
              <a:buNone/>
            </a:pPr>
            <a:r>
              <a:rPr lang="en-US" noProof="0" dirty="0"/>
              <a:t>To explore how different </a:t>
            </a:r>
            <a:r>
              <a:rPr lang="en-US" b="1" noProof="0" dirty="0"/>
              <a:t>policy mixes</a:t>
            </a:r>
            <a:r>
              <a:rPr lang="en-US" noProof="0" dirty="0"/>
              <a:t> can support the decarbonization of the Swiss residential sector while accounting for:</a:t>
            </a:r>
          </a:p>
          <a:p>
            <a:r>
              <a:rPr lang="en-US" noProof="0" dirty="0"/>
              <a:t>technology adoption across heterogeneous building archetypes;</a:t>
            </a:r>
          </a:p>
          <a:p>
            <a:r>
              <a:rPr lang="en-US" noProof="0" dirty="0"/>
              <a:t>feedbacks between adoption, electricity prices, policy costs, and public budgets;</a:t>
            </a:r>
          </a:p>
          <a:p>
            <a:r>
              <a:rPr lang="en-US" noProof="0" dirty="0"/>
              <a:t>trade-offs between emissions reduction, energy efficiency, PV deployment, and distributional inequality.</a:t>
            </a:r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4837140-56B7-432E-8671-4B63B23EE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6DB7874-B99C-4F6D-A86D-EA0EE8CA0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8B327-839C-4A2D-B2E8-7E49B2F41E4B}" type="datetime1">
              <a:rPr lang="en-US" noProof="0" smtClean="0"/>
              <a:pPr/>
              <a:t>26.06.2026</a:t>
            </a:fld>
            <a:endParaRPr lang="en-US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620278B-D74F-421E-A3BD-EC66D5837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en-US" noProof="0" smtClean="0"/>
              <a:pPr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77112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81139-4BD1-5128-141C-1CEB3A18A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9C22BE31-341C-35D0-AE52-709630098BCE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715463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2267AC6-FB94-C6D6-AACE-A27F966A843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AADC74B9-2366-9B8F-1722-50F125AE4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260351"/>
            <a:ext cx="10728325" cy="577047"/>
          </a:xfrm>
        </p:spPr>
        <p:txBody>
          <a:bodyPr vert="horz" rIns="0"/>
          <a:lstStyle/>
          <a:p>
            <a:r>
              <a:rPr lang="en-US" noProof="0" dirty="0"/>
              <a:t>Methodology: </a:t>
            </a:r>
            <a:r>
              <a:rPr lang="en-US" dirty="0"/>
              <a:t>A hybrid System Dynamics model</a:t>
            </a:r>
            <a:endParaRPr lang="en-US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D41C8FD-09DA-0EF6-FDF9-9E6C6C68A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8B327-839C-4A2D-B2E8-7E49B2F41E4B}" type="datetime1">
              <a:rPr lang="en-US" noProof="0" smtClean="0"/>
              <a:pPr/>
              <a:t>6/26/2026</a:t>
            </a:fld>
            <a:endParaRPr lang="en-US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16431AD-2D09-A268-B1BC-A4C9AADBF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en-US" noProof="0" smtClean="0"/>
              <a:pPr/>
              <a:t>3</a:t>
            </a:fld>
            <a:endParaRPr lang="en-US" noProof="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3376E2-6972-2C90-B36E-5D5018FA1E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234" y="940912"/>
            <a:ext cx="3804257" cy="5199149"/>
          </a:xfrm>
          <a:prstGeom prst="rect">
            <a:avLst/>
          </a:prstGeom>
        </p:spPr>
      </p:pic>
      <p:sp>
        <p:nvSpPr>
          <p:cNvPr id="11" name="Arrow: Down 10">
            <a:extLst>
              <a:ext uri="{FF2B5EF4-FFF2-40B4-BE49-F238E27FC236}">
                <a16:creationId xmlns:a16="http://schemas.microsoft.com/office/drawing/2014/main" id="{B3FF5F55-0D5E-A483-D75F-C1E0915C3703}"/>
              </a:ext>
            </a:extLst>
          </p:cNvPr>
          <p:cNvSpPr/>
          <p:nvPr/>
        </p:nvSpPr>
        <p:spPr>
          <a:xfrm rot="3462269">
            <a:off x="3522988" y="1011562"/>
            <a:ext cx="241539" cy="75912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18D6E497-88A4-0667-D0A0-490687BA62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2736" y="837398"/>
            <a:ext cx="6911502" cy="5518206"/>
          </a:xfrm>
        </p:spPr>
        <p:txBody>
          <a:bodyPr/>
          <a:lstStyle/>
          <a:p>
            <a:pPr marL="0" indent="0">
              <a:buNone/>
            </a:pPr>
            <a:endParaRPr lang="en-US" noProof="0" dirty="0"/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CBE76374-33CD-2D35-AC49-D701DB2519E3}"/>
              </a:ext>
            </a:extLst>
          </p:cNvPr>
          <p:cNvSpPr txBox="1">
            <a:spLocks/>
          </p:cNvSpPr>
          <p:nvPr/>
        </p:nvSpPr>
        <p:spPr>
          <a:xfrm>
            <a:off x="5109529" y="1283812"/>
            <a:ext cx="6822059" cy="280948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70000" indent="-27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163" indent="-2714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0000" indent="-27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0000" indent="-2714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50000" indent="-27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Residential building stock represented through </a:t>
            </a:r>
            <a:r>
              <a:rPr lang="en-US" b="1" dirty="0"/>
              <a:t>8,580 building archetypes:</a:t>
            </a:r>
          </a:p>
          <a:p>
            <a:r>
              <a:rPr lang="en-US" dirty="0"/>
              <a:t>Canton, building type, efficiency, PV presence, heating system.</a:t>
            </a:r>
          </a:p>
          <a:p>
            <a:pPr marL="0" indent="0">
              <a:buNone/>
            </a:pPr>
            <a:r>
              <a:rPr lang="en-US" dirty="0"/>
              <a:t>Within each segment, households endogenously decide on:</a:t>
            </a:r>
          </a:p>
          <a:p>
            <a:r>
              <a:rPr lang="en-US" dirty="0"/>
              <a:t>PV adoption</a:t>
            </a:r>
          </a:p>
          <a:p>
            <a:r>
              <a:rPr lang="en-US" dirty="0"/>
              <a:t>Heating system replacement</a:t>
            </a:r>
          </a:p>
          <a:p>
            <a:r>
              <a:rPr lang="en-US" dirty="0"/>
              <a:t>Building envelope retrofit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046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07825-2A75-21F2-5214-ECFD837D2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06B8833-B0CC-8467-24AD-7CD06487B0C9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C22BE31-341C-35D0-AE52-709630098B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F1DA395A-959D-7D90-CD0F-9D581DA99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260351"/>
            <a:ext cx="10728325" cy="577047"/>
          </a:xfrm>
        </p:spPr>
        <p:txBody>
          <a:bodyPr vert="horz" rIns="0"/>
          <a:lstStyle/>
          <a:p>
            <a:r>
              <a:rPr lang="en-US" noProof="0" dirty="0"/>
              <a:t>Methodology: </a:t>
            </a:r>
            <a:r>
              <a:rPr lang="en-US" dirty="0"/>
              <a:t>A hybrid System Dynamics model</a:t>
            </a:r>
            <a:endParaRPr lang="en-US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4567B7-B5AB-66E5-631B-783063DC6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8B327-839C-4A2D-B2E8-7E49B2F41E4B}" type="datetime1">
              <a:rPr lang="en-US" noProof="0" smtClean="0"/>
              <a:pPr/>
              <a:t>6/26/2026</a:t>
            </a:fld>
            <a:endParaRPr lang="en-US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3B92C5E-31C3-6630-F078-B26AB9BE7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en-US" noProof="0" smtClean="0"/>
              <a:pPr/>
              <a:t>4</a:t>
            </a:fld>
            <a:endParaRPr lang="en-US" noProof="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28788BA-4B00-3C6E-2617-AB59DC353D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234" y="940912"/>
            <a:ext cx="3804257" cy="5199149"/>
          </a:xfrm>
          <a:prstGeom prst="rect">
            <a:avLst/>
          </a:prstGeom>
        </p:spPr>
      </p:pic>
      <p:sp>
        <p:nvSpPr>
          <p:cNvPr id="11" name="Arrow: Down 10">
            <a:extLst>
              <a:ext uri="{FF2B5EF4-FFF2-40B4-BE49-F238E27FC236}">
                <a16:creationId xmlns:a16="http://schemas.microsoft.com/office/drawing/2014/main" id="{832E74D8-6BD7-5C84-C117-92791F7E6A00}"/>
              </a:ext>
            </a:extLst>
          </p:cNvPr>
          <p:cNvSpPr/>
          <p:nvPr/>
        </p:nvSpPr>
        <p:spPr>
          <a:xfrm rot="3462269">
            <a:off x="3503938" y="2690596"/>
            <a:ext cx="241539" cy="75912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3DC909C4-C9FE-B3AF-7913-E2DBF1883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2736" y="837398"/>
            <a:ext cx="6911502" cy="5518206"/>
          </a:xfrm>
        </p:spPr>
        <p:txBody>
          <a:bodyPr/>
          <a:lstStyle/>
          <a:p>
            <a:pPr marL="0" indent="0">
              <a:buNone/>
            </a:pPr>
            <a:endParaRPr lang="en-US" noProof="0" dirty="0"/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FD87C9F5-A36D-74DB-B591-B78CE3537677}"/>
              </a:ext>
            </a:extLst>
          </p:cNvPr>
          <p:cNvSpPr txBox="1">
            <a:spLocks/>
          </p:cNvSpPr>
          <p:nvPr/>
        </p:nvSpPr>
        <p:spPr>
          <a:xfrm>
            <a:off x="5109529" y="1283812"/>
            <a:ext cx="6822059" cy="16403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70000" indent="-27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163" indent="-2714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0000" indent="-27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0000" indent="-2714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50000" indent="-27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Individual decisions affect into macro-level dynamics:</a:t>
            </a:r>
            <a:endParaRPr lang="en-US" b="1" dirty="0"/>
          </a:p>
          <a:p>
            <a:r>
              <a:rPr lang="en-US" dirty="0"/>
              <a:t>Total electricity demand</a:t>
            </a:r>
          </a:p>
          <a:p>
            <a:r>
              <a:rPr lang="en-US" dirty="0"/>
              <a:t>Emissions</a:t>
            </a:r>
          </a:p>
          <a:p>
            <a:r>
              <a:rPr lang="en-US" dirty="0"/>
              <a:t>Electricity price</a:t>
            </a:r>
          </a:p>
        </p:txBody>
      </p:sp>
    </p:spTree>
    <p:extLst>
      <p:ext uri="{BB962C8B-B14F-4D97-AF65-F5344CB8AC3E}">
        <p14:creationId xmlns:p14="http://schemas.microsoft.com/office/powerpoint/2010/main" val="1716663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7FA4-7E60-3CF0-4DFE-21DD2E06D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6A09954C-A0BD-D807-430F-7679FBFA9ADF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06B8833-B0CC-8467-24AD-7CD06487B0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A776A4B1-1497-F1F5-C3D0-984D12A99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260351"/>
            <a:ext cx="10728325" cy="577047"/>
          </a:xfrm>
        </p:spPr>
        <p:txBody>
          <a:bodyPr vert="horz" rIns="0"/>
          <a:lstStyle/>
          <a:p>
            <a:r>
              <a:rPr lang="en-US" noProof="0" dirty="0"/>
              <a:t>Methodology: </a:t>
            </a:r>
            <a:r>
              <a:rPr lang="en-US" dirty="0"/>
              <a:t>A hybrid System Dynamics model</a:t>
            </a:r>
            <a:endParaRPr lang="en-US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E6B8D5C-9616-C25E-B403-403D60A11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8B327-839C-4A2D-B2E8-7E49B2F41E4B}" type="datetime1">
              <a:rPr lang="en-US" noProof="0" smtClean="0"/>
              <a:pPr/>
              <a:t>6/26/2026</a:t>
            </a:fld>
            <a:endParaRPr lang="en-US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3559E22-A0B7-0760-E9DB-C2925C09F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en-US" noProof="0" smtClean="0"/>
              <a:pPr/>
              <a:t>5</a:t>
            </a:fld>
            <a:endParaRPr lang="en-US" noProof="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605C31C-C8E8-F781-44ED-DBB1CD155B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234" y="940912"/>
            <a:ext cx="3804257" cy="5199149"/>
          </a:xfrm>
          <a:prstGeom prst="rect">
            <a:avLst/>
          </a:prstGeom>
        </p:spPr>
      </p:pic>
      <p:sp>
        <p:nvSpPr>
          <p:cNvPr id="11" name="Arrow: Down 10">
            <a:extLst>
              <a:ext uri="{FF2B5EF4-FFF2-40B4-BE49-F238E27FC236}">
                <a16:creationId xmlns:a16="http://schemas.microsoft.com/office/drawing/2014/main" id="{6307F619-6E60-C8B5-E09F-AACB48FCA2B2}"/>
              </a:ext>
            </a:extLst>
          </p:cNvPr>
          <p:cNvSpPr/>
          <p:nvPr/>
        </p:nvSpPr>
        <p:spPr>
          <a:xfrm rot="3462269">
            <a:off x="3351538" y="4338421"/>
            <a:ext cx="241539" cy="75912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7FE71C9E-814D-E828-FE6F-5CCF13613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2736" y="837398"/>
            <a:ext cx="6911502" cy="1021153"/>
          </a:xfrm>
        </p:spPr>
        <p:txBody>
          <a:bodyPr/>
          <a:lstStyle/>
          <a:p>
            <a:pPr marL="0" indent="0">
              <a:buNone/>
            </a:pPr>
            <a:endParaRPr lang="en-US" noProof="0" dirty="0"/>
          </a:p>
          <a:p>
            <a:pPr marL="0" indent="0">
              <a:buNone/>
            </a:pPr>
            <a:endParaRPr lang="en-US" noProof="0" dirty="0"/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A4256C53-A3E1-F1CF-E7E9-CE15294E65B8}"/>
              </a:ext>
            </a:extLst>
          </p:cNvPr>
          <p:cNvSpPr txBox="1">
            <a:spLocks/>
          </p:cNvSpPr>
          <p:nvPr/>
        </p:nvSpPr>
        <p:spPr>
          <a:xfrm>
            <a:off x="5008360" y="883827"/>
            <a:ext cx="6822059" cy="8593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70000" indent="-27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163" indent="-2714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0000" indent="-27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0000" indent="-2714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50000" indent="-27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Public authority behavior is also endogenous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78C16F2-9ABF-F863-DDE0-9466A5B6D356}"/>
              </a:ext>
            </a:extLst>
          </p:cNvPr>
          <p:cNvSpPr/>
          <p:nvPr/>
        </p:nvSpPr>
        <p:spPr>
          <a:xfrm>
            <a:off x="9026458" y="1542593"/>
            <a:ext cx="2432296" cy="190794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" dirty="0">
                <a:solidFill>
                  <a:schemeClr val="tx1"/>
                </a:solidFill>
              </a:rPr>
              <a:t>Given a fixed subsidy for PV, the levy on electricity price to finance the subsidies is adjusted endogenously</a:t>
            </a:r>
          </a:p>
        </p:txBody>
      </p:sp>
      <p:sp>
        <p:nvSpPr>
          <p:cNvPr id="14" name="CasellaDiTesto 38">
            <a:extLst>
              <a:ext uri="{FF2B5EF4-FFF2-40B4-BE49-F238E27FC236}">
                <a16:creationId xmlns:a16="http://schemas.microsoft.com/office/drawing/2014/main" id="{5147ECD3-928B-B8CD-3132-D889613E5F0C}"/>
              </a:ext>
            </a:extLst>
          </p:cNvPr>
          <p:cNvSpPr txBox="1"/>
          <p:nvPr/>
        </p:nvSpPr>
        <p:spPr>
          <a:xfrm>
            <a:off x="5934211" y="3116018"/>
            <a:ext cx="1167446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Levy electricity price</a:t>
            </a:r>
          </a:p>
        </p:txBody>
      </p:sp>
      <p:sp>
        <p:nvSpPr>
          <p:cNvPr id="24" name="CasellaDiTesto 38">
            <a:extLst>
              <a:ext uri="{FF2B5EF4-FFF2-40B4-BE49-F238E27FC236}">
                <a16:creationId xmlns:a16="http://schemas.microsoft.com/office/drawing/2014/main" id="{044CAE32-C660-B6B9-B881-67A6C5AC223F}"/>
              </a:ext>
            </a:extLst>
          </p:cNvPr>
          <p:cNvSpPr txBox="1"/>
          <p:nvPr/>
        </p:nvSpPr>
        <p:spPr>
          <a:xfrm>
            <a:off x="6349182" y="1376252"/>
            <a:ext cx="116744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PV</a:t>
            </a:r>
          </a:p>
          <a:p>
            <a:pPr algn="ctr"/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adoption</a:t>
            </a:r>
          </a:p>
        </p:txBody>
      </p:sp>
      <p:pic>
        <p:nvPicPr>
          <p:cNvPr id="31" name="Graphic 30" descr="Line arrow: Counter-clockwise curve with solid fill">
            <a:extLst>
              <a:ext uri="{FF2B5EF4-FFF2-40B4-BE49-F238E27FC236}">
                <a16:creationId xmlns:a16="http://schemas.microsoft.com/office/drawing/2014/main" id="{21DF5B02-0A09-5667-0432-D4DE5F10C7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7586671" flipH="1">
            <a:off x="7549954" y="1512242"/>
            <a:ext cx="635301" cy="914400"/>
          </a:xfrm>
          <a:prstGeom prst="rect">
            <a:avLst/>
          </a:prstGeom>
        </p:spPr>
      </p:pic>
      <p:sp>
        <p:nvSpPr>
          <p:cNvPr id="32" name="CasellaDiTesto 38">
            <a:extLst>
              <a:ext uri="{FF2B5EF4-FFF2-40B4-BE49-F238E27FC236}">
                <a16:creationId xmlns:a16="http://schemas.microsoft.com/office/drawing/2014/main" id="{CEA4F785-39A2-9D9A-3ED5-230EDE8993DD}"/>
              </a:ext>
            </a:extLst>
          </p:cNvPr>
          <p:cNvSpPr txBox="1"/>
          <p:nvPr/>
        </p:nvSpPr>
        <p:spPr>
          <a:xfrm>
            <a:off x="7682067" y="2445658"/>
            <a:ext cx="116744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Electricity demand</a:t>
            </a:r>
          </a:p>
        </p:txBody>
      </p:sp>
      <p:pic>
        <p:nvPicPr>
          <p:cNvPr id="33" name="Graphic 32" descr="Line arrow: Counter-clockwise curve with solid fill">
            <a:extLst>
              <a:ext uri="{FF2B5EF4-FFF2-40B4-BE49-F238E27FC236}">
                <a16:creationId xmlns:a16="http://schemas.microsoft.com/office/drawing/2014/main" id="{0C65365E-C68A-07DC-FFFA-05E1A6D5C6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3915741" flipH="1">
            <a:off x="7178089" y="2782065"/>
            <a:ext cx="635301" cy="914400"/>
          </a:xfrm>
          <a:prstGeom prst="rect">
            <a:avLst/>
          </a:prstGeom>
        </p:spPr>
      </p:pic>
      <p:sp>
        <p:nvSpPr>
          <p:cNvPr id="34" name="CasellaDiTesto 38">
            <a:extLst>
              <a:ext uri="{FF2B5EF4-FFF2-40B4-BE49-F238E27FC236}">
                <a16:creationId xmlns:a16="http://schemas.microsoft.com/office/drawing/2014/main" id="{74E0F45B-2D9E-F57C-999D-98BAD244D1BA}"/>
              </a:ext>
            </a:extLst>
          </p:cNvPr>
          <p:cNvSpPr txBox="1"/>
          <p:nvPr/>
        </p:nvSpPr>
        <p:spPr>
          <a:xfrm>
            <a:off x="5991361" y="2254467"/>
            <a:ext cx="116744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Electricity price</a:t>
            </a:r>
          </a:p>
        </p:txBody>
      </p:sp>
      <p:pic>
        <p:nvPicPr>
          <p:cNvPr id="35" name="Graphic 34" descr="Line arrow: Counter-clockwise curve with solid fill">
            <a:extLst>
              <a:ext uri="{FF2B5EF4-FFF2-40B4-BE49-F238E27FC236}">
                <a16:creationId xmlns:a16="http://schemas.microsoft.com/office/drawing/2014/main" id="{BEA696CF-1841-C202-E131-EB2279D3EC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0224310" flipH="1">
            <a:off x="5906087" y="2667600"/>
            <a:ext cx="558977" cy="545343"/>
          </a:xfrm>
          <a:prstGeom prst="rect">
            <a:avLst/>
          </a:prstGeom>
        </p:spPr>
      </p:pic>
      <p:pic>
        <p:nvPicPr>
          <p:cNvPr id="36" name="Graphic 35" descr="Line arrow: Counter-clockwise curve with solid fill">
            <a:extLst>
              <a:ext uri="{FF2B5EF4-FFF2-40B4-BE49-F238E27FC236}">
                <a16:creationId xmlns:a16="http://schemas.microsoft.com/office/drawing/2014/main" id="{6FBC58AF-3375-7D2F-B575-B7D56C343A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205095">
            <a:off x="6874271" y="1891363"/>
            <a:ext cx="445204" cy="545343"/>
          </a:xfrm>
          <a:prstGeom prst="rect">
            <a:avLst/>
          </a:prstGeom>
        </p:spPr>
      </p:pic>
      <p:sp>
        <p:nvSpPr>
          <p:cNvPr id="37" name="CasellaDiTesto 38">
            <a:extLst>
              <a:ext uri="{FF2B5EF4-FFF2-40B4-BE49-F238E27FC236}">
                <a16:creationId xmlns:a16="http://schemas.microsoft.com/office/drawing/2014/main" id="{3764310A-78A1-03E1-05F6-5FD4069C6B1A}"/>
              </a:ext>
            </a:extLst>
          </p:cNvPr>
          <p:cNvSpPr txBox="1"/>
          <p:nvPr/>
        </p:nvSpPr>
        <p:spPr>
          <a:xfrm>
            <a:off x="4704719" y="2072140"/>
            <a:ext cx="1167446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Total subsidy needed</a:t>
            </a:r>
          </a:p>
        </p:txBody>
      </p:sp>
      <p:pic>
        <p:nvPicPr>
          <p:cNvPr id="38" name="Graphic 37" descr="Line arrow: Counter-clockwise curve with solid fill">
            <a:extLst>
              <a:ext uri="{FF2B5EF4-FFF2-40B4-BE49-F238E27FC236}">
                <a16:creationId xmlns:a16="http://schemas.microsoft.com/office/drawing/2014/main" id="{79F19921-5EB2-BFEB-00C5-CB054C7E0D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4869770">
            <a:off x="5767020" y="1384691"/>
            <a:ext cx="553606" cy="914400"/>
          </a:xfrm>
          <a:prstGeom prst="rect">
            <a:avLst/>
          </a:prstGeom>
        </p:spPr>
      </p:pic>
      <p:pic>
        <p:nvPicPr>
          <p:cNvPr id="39" name="Graphic 38" descr="Line arrow: Counter-clockwise curve with solid fill">
            <a:extLst>
              <a:ext uri="{FF2B5EF4-FFF2-40B4-BE49-F238E27FC236}">
                <a16:creationId xmlns:a16="http://schemas.microsoft.com/office/drawing/2014/main" id="{F7807BF3-7971-344A-0CEA-BF60F5A3C2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8425712">
            <a:off x="5343491" y="2785304"/>
            <a:ext cx="553606" cy="91440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29E19F5A-B538-A4BB-1E7B-5891E09FB4A1}"/>
              </a:ext>
            </a:extLst>
          </p:cNvPr>
          <p:cNvSpPr txBox="1"/>
          <p:nvPr/>
        </p:nvSpPr>
        <p:spPr>
          <a:xfrm>
            <a:off x="5566947" y="1594852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+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ADAB46E-3A4B-02C3-24C1-D52A6F4AFA54}"/>
              </a:ext>
            </a:extLst>
          </p:cNvPr>
          <p:cNvSpPr txBox="1"/>
          <p:nvPr/>
        </p:nvSpPr>
        <p:spPr>
          <a:xfrm>
            <a:off x="5670728" y="3535438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+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0685CFF-041B-BD64-2168-4FEAF9D41997}"/>
              </a:ext>
            </a:extLst>
          </p:cNvPr>
          <p:cNvSpPr txBox="1"/>
          <p:nvPr/>
        </p:nvSpPr>
        <p:spPr>
          <a:xfrm>
            <a:off x="6133167" y="2736927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+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DC23624-69DE-E953-E6B7-07A0D6D9B0BD}"/>
              </a:ext>
            </a:extLst>
          </p:cNvPr>
          <p:cNvSpPr txBox="1"/>
          <p:nvPr/>
        </p:nvSpPr>
        <p:spPr>
          <a:xfrm>
            <a:off x="6814110" y="1879277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+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D516815-028D-26C9-0ED5-A41F81160A58}"/>
              </a:ext>
            </a:extLst>
          </p:cNvPr>
          <p:cNvSpPr txBox="1"/>
          <p:nvPr/>
        </p:nvSpPr>
        <p:spPr>
          <a:xfrm>
            <a:off x="8209634" y="1942857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-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F975144-F595-2F73-F9FC-238B686F80A6}"/>
              </a:ext>
            </a:extLst>
          </p:cNvPr>
          <p:cNvSpPr txBox="1"/>
          <p:nvPr/>
        </p:nvSpPr>
        <p:spPr>
          <a:xfrm>
            <a:off x="7212386" y="3383962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-</a:t>
            </a:r>
          </a:p>
        </p:txBody>
      </p:sp>
      <p:sp>
        <p:nvSpPr>
          <p:cNvPr id="46" name="CasellaDiTesto 38">
            <a:extLst>
              <a:ext uri="{FF2B5EF4-FFF2-40B4-BE49-F238E27FC236}">
                <a16:creationId xmlns:a16="http://schemas.microsoft.com/office/drawing/2014/main" id="{A22445E1-9248-F85E-C176-18B8C8826FE3}"/>
              </a:ext>
            </a:extLst>
          </p:cNvPr>
          <p:cNvSpPr txBox="1"/>
          <p:nvPr/>
        </p:nvSpPr>
        <p:spPr>
          <a:xfrm>
            <a:off x="6367141" y="6024270"/>
            <a:ext cx="116744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CO</a:t>
            </a:r>
            <a:r>
              <a:rPr lang="en-US" sz="1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</a:t>
            </a:r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tax funds</a:t>
            </a:r>
          </a:p>
        </p:txBody>
      </p:sp>
      <p:sp>
        <p:nvSpPr>
          <p:cNvPr id="47" name="CasellaDiTesto 38">
            <a:extLst>
              <a:ext uri="{FF2B5EF4-FFF2-40B4-BE49-F238E27FC236}">
                <a16:creationId xmlns:a16="http://schemas.microsoft.com/office/drawing/2014/main" id="{80041748-0815-1A04-48C6-51CB3209116B}"/>
              </a:ext>
            </a:extLst>
          </p:cNvPr>
          <p:cNvSpPr txBox="1"/>
          <p:nvPr/>
        </p:nvSpPr>
        <p:spPr>
          <a:xfrm>
            <a:off x="5620294" y="4193013"/>
            <a:ext cx="100924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HP adoption</a:t>
            </a:r>
          </a:p>
        </p:txBody>
      </p:sp>
      <p:sp>
        <p:nvSpPr>
          <p:cNvPr id="48" name="CasellaDiTesto 38">
            <a:extLst>
              <a:ext uri="{FF2B5EF4-FFF2-40B4-BE49-F238E27FC236}">
                <a16:creationId xmlns:a16="http://schemas.microsoft.com/office/drawing/2014/main" id="{8CD1B8A2-5A49-606E-84DE-E1151E46A486}"/>
              </a:ext>
            </a:extLst>
          </p:cNvPr>
          <p:cNvSpPr txBox="1"/>
          <p:nvPr/>
        </p:nvSpPr>
        <p:spPr>
          <a:xfrm>
            <a:off x="7399577" y="4167967"/>
            <a:ext cx="100924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Envelope retrofit</a:t>
            </a:r>
          </a:p>
        </p:txBody>
      </p:sp>
      <p:sp>
        <p:nvSpPr>
          <p:cNvPr id="49" name="CasellaDiTesto 38">
            <a:extLst>
              <a:ext uri="{FF2B5EF4-FFF2-40B4-BE49-F238E27FC236}">
                <a16:creationId xmlns:a16="http://schemas.microsoft.com/office/drawing/2014/main" id="{70BFDADA-5691-3DE8-F383-CFF7A301DCD7}"/>
              </a:ext>
            </a:extLst>
          </p:cNvPr>
          <p:cNvSpPr txBox="1"/>
          <p:nvPr/>
        </p:nvSpPr>
        <p:spPr>
          <a:xfrm>
            <a:off x="6357616" y="5005966"/>
            <a:ext cx="116744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Specific incentive</a:t>
            </a:r>
          </a:p>
        </p:txBody>
      </p:sp>
      <p:pic>
        <p:nvPicPr>
          <p:cNvPr id="50" name="Graphic 49" descr="Line arrow: Counter-clockwise curve with solid fill">
            <a:extLst>
              <a:ext uri="{FF2B5EF4-FFF2-40B4-BE49-F238E27FC236}">
                <a16:creationId xmlns:a16="http://schemas.microsoft.com/office/drawing/2014/main" id="{0ADB9EAF-C5E4-8C8E-C1CF-52E100679B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9736758">
            <a:off x="5856158" y="4636865"/>
            <a:ext cx="595765" cy="1642690"/>
          </a:xfrm>
          <a:prstGeom prst="rect">
            <a:avLst/>
          </a:prstGeom>
        </p:spPr>
      </p:pic>
      <p:pic>
        <p:nvPicPr>
          <p:cNvPr id="51" name="Graphic 50" descr="Line arrow: Counter-clockwise curve with solid fill">
            <a:extLst>
              <a:ext uri="{FF2B5EF4-FFF2-40B4-BE49-F238E27FC236}">
                <a16:creationId xmlns:a16="http://schemas.microsoft.com/office/drawing/2014/main" id="{024F2FEC-90AB-9FA1-669C-05D654DC99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1938153" flipH="1">
            <a:off x="7500428" y="4620585"/>
            <a:ext cx="692678" cy="1642690"/>
          </a:xfrm>
          <a:prstGeom prst="rect">
            <a:avLst/>
          </a:prstGeom>
        </p:spPr>
      </p:pic>
      <p:pic>
        <p:nvPicPr>
          <p:cNvPr id="52" name="Graphic 51" descr="Line arrow: Counter-clockwise curve with solid fill">
            <a:extLst>
              <a:ext uri="{FF2B5EF4-FFF2-40B4-BE49-F238E27FC236}">
                <a16:creationId xmlns:a16="http://schemas.microsoft.com/office/drawing/2014/main" id="{C00A293A-3091-E3B8-897E-182D8DE680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6604700" y="5594588"/>
            <a:ext cx="490348" cy="477456"/>
          </a:xfrm>
          <a:prstGeom prst="rect">
            <a:avLst/>
          </a:prstGeom>
        </p:spPr>
      </p:pic>
      <p:pic>
        <p:nvPicPr>
          <p:cNvPr id="53" name="Graphic 52" descr="Line arrow: Counter-clockwise curve with solid fill">
            <a:extLst>
              <a:ext uri="{FF2B5EF4-FFF2-40B4-BE49-F238E27FC236}">
                <a16:creationId xmlns:a16="http://schemas.microsoft.com/office/drawing/2014/main" id="{51C77FD7-A553-D530-F810-9AC389166A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33776" flipH="1">
            <a:off x="7065324" y="4426605"/>
            <a:ext cx="490348" cy="659968"/>
          </a:xfrm>
          <a:prstGeom prst="rect">
            <a:avLst/>
          </a:prstGeom>
        </p:spPr>
      </p:pic>
      <p:pic>
        <p:nvPicPr>
          <p:cNvPr id="54" name="Graphic 53" descr="Line arrow: Counter-clockwise curve with solid fill">
            <a:extLst>
              <a:ext uri="{FF2B5EF4-FFF2-40B4-BE49-F238E27FC236}">
                <a16:creationId xmlns:a16="http://schemas.microsoft.com/office/drawing/2014/main" id="{A4D714CD-E17C-DEB6-A950-834D0C0A1E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0347977">
            <a:off x="6457678" y="4387921"/>
            <a:ext cx="532954" cy="659968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2B21C3FE-E636-9F1D-A8E4-883EFC024950}"/>
              </a:ext>
            </a:extLst>
          </p:cNvPr>
          <p:cNvSpPr txBox="1"/>
          <p:nvPr/>
        </p:nvSpPr>
        <p:spPr>
          <a:xfrm>
            <a:off x="6509082" y="4128978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+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B124158-52CF-E888-E089-57CF92C744C2}"/>
              </a:ext>
            </a:extLst>
          </p:cNvPr>
          <p:cNvSpPr txBox="1"/>
          <p:nvPr/>
        </p:nvSpPr>
        <p:spPr>
          <a:xfrm>
            <a:off x="7205744" y="4261774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+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4A9CB2F-C22C-F83D-AB4B-9B99B908F539}"/>
              </a:ext>
            </a:extLst>
          </p:cNvPr>
          <p:cNvSpPr txBox="1"/>
          <p:nvPr/>
        </p:nvSpPr>
        <p:spPr>
          <a:xfrm>
            <a:off x="6814110" y="5613523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+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14118D7-00B7-5038-C1AC-A37191B94654}"/>
              </a:ext>
            </a:extLst>
          </p:cNvPr>
          <p:cNvSpPr txBox="1"/>
          <p:nvPr/>
        </p:nvSpPr>
        <p:spPr>
          <a:xfrm>
            <a:off x="7717781" y="5789507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-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8C842BC-07C5-4EB4-2917-15006B8DBBFD}"/>
              </a:ext>
            </a:extLst>
          </p:cNvPr>
          <p:cNvSpPr txBox="1"/>
          <p:nvPr/>
        </p:nvSpPr>
        <p:spPr>
          <a:xfrm>
            <a:off x="6003571" y="5770729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-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B057C02E-3CE2-1C68-1C54-D66AC9C6CA96}"/>
              </a:ext>
            </a:extLst>
          </p:cNvPr>
          <p:cNvSpPr/>
          <p:nvPr/>
        </p:nvSpPr>
        <p:spPr>
          <a:xfrm>
            <a:off x="9026458" y="4228865"/>
            <a:ext cx="2432296" cy="190794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" dirty="0">
                <a:solidFill>
                  <a:schemeClr val="tx1"/>
                </a:solidFill>
              </a:rPr>
              <a:t>Given a fixed CO2 tax, the specific subsidy for renewable heating and envelope retrofit is adjusted endogenously</a:t>
            </a:r>
          </a:p>
        </p:txBody>
      </p:sp>
    </p:spTree>
    <p:extLst>
      <p:ext uri="{BB962C8B-B14F-4D97-AF65-F5344CB8AC3E}">
        <p14:creationId xmlns:p14="http://schemas.microsoft.com/office/powerpoint/2010/main" val="3366106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D073C-FD1F-126E-86FA-48EA3F27A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0CFEA540-CE05-D6B9-8988-A43B91152158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A09954C-A0BD-D807-430F-7679FBFA9AD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4479F4DB-AB3C-A924-C817-B7A0092FE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260351"/>
            <a:ext cx="10728325" cy="577047"/>
          </a:xfrm>
        </p:spPr>
        <p:txBody>
          <a:bodyPr vert="horz" rIns="0"/>
          <a:lstStyle/>
          <a:p>
            <a:r>
              <a:rPr lang="en-US" noProof="0" dirty="0"/>
              <a:t>Methodology: </a:t>
            </a:r>
            <a:r>
              <a:rPr lang="en-US" dirty="0"/>
              <a:t>Exploratory analysis</a:t>
            </a:r>
            <a:endParaRPr lang="en-US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E7B5AB-9485-A344-0FAC-81B933367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8B327-839C-4A2D-B2E8-7E49B2F41E4B}" type="datetime1">
              <a:rPr lang="en-US" noProof="0" smtClean="0"/>
              <a:pPr/>
              <a:t>6/26/2026</a:t>
            </a:fld>
            <a:endParaRPr lang="en-US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126C5F-2D63-22AB-3DF1-2CC248428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en-US" noProof="0" smtClean="0"/>
              <a:pPr/>
              <a:t>6</a:t>
            </a:fld>
            <a:endParaRPr lang="en-US" noProof="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F3792F6-E832-FBC8-3805-DEEF867907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66518" y="1336487"/>
            <a:ext cx="3062214" cy="41850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7A84D90-8DA6-6D3E-B513-88967BDEA3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365417"/>
            <a:ext cx="2399843" cy="398743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B8688E4-AC8D-2695-1531-3534698102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13858" y="2117185"/>
            <a:ext cx="2326002" cy="3064415"/>
          </a:xfrm>
          <a:prstGeom prst="rect">
            <a:avLst/>
          </a:prstGeom>
        </p:spPr>
      </p:pic>
      <p:sp>
        <p:nvSpPr>
          <p:cNvPr id="21" name="Inhaltsplatzhalter 2">
            <a:extLst>
              <a:ext uri="{FF2B5EF4-FFF2-40B4-BE49-F238E27FC236}">
                <a16:creationId xmlns:a16="http://schemas.microsoft.com/office/drawing/2014/main" id="{82BEFCFF-7414-3E8B-B613-A0C8835F7627}"/>
              </a:ext>
            </a:extLst>
          </p:cNvPr>
          <p:cNvSpPr txBox="1">
            <a:spLocks/>
          </p:cNvSpPr>
          <p:nvPr/>
        </p:nvSpPr>
        <p:spPr>
          <a:xfrm>
            <a:off x="6264841" y="1065824"/>
            <a:ext cx="4514851" cy="11124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70000" indent="-27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163" indent="-2714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0000" indent="-27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0000" indent="-2714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50000" indent="-27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The model is run as a </a:t>
            </a:r>
            <a:r>
              <a:rPr lang="en-US" b="1" dirty="0"/>
              <a:t>large ensemble of 1,500 simulations</a:t>
            </a:r>
            <a:r>
              <a:rPr lang="en-US" dirty="0"/>
              <a:t>, varying policy inputs and uncertain techno-economic parameters.</a:t>
            </a:r>
          </a:p>
        </p:txBody>
      </p:sp>
    </p:spTree>
    <p:extLst>
      <p:ext uri="{BB962C8B-B14F-4D97-AF65-F5344CB8AC3E}">
        <p14:creationId xmlns:p14="http://schemas.microsoft.com/office/powerpoint/2010/main" val="3539490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5DDC8-515A-6523-37D3-2082C5983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AD59760F-A659-E907-9053-9610397D0A79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CFEA540-CE05-D6B9-8988-A43B9115215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66DE74E9-680B-CF84-DB9C-47E815F55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260351"/>
            <a:ext cx="10728325" cy="577047"/>
          </a:xfrm>
        </p:spPr>
        <p:txBody>
          <a:bodyPr vert="horz" rIns="0"/>
          <a:lstStyle/>
          <a:p>
            <a:r>
              <a:rPr lang="en-US" dirty="0"/>
              <a:t>Clustering</a:t>
            </a:r>
            <a:endParaRPr lang="en-US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1FFFAC5-1884-AF09-60CD-17405D60C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8B327-839C-4A2D-B2E8-7E49B2F41E4B}" type="datetime1">
              <a:rPr lang="en-US" noProof="0" smtClean="0"/>
              <a:pPr/>
              <a:t>6/26/2026</a:t>
            </a:fld>
            <a:endParaRPr lang="en-US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B2C4E90-60BC-C8FC-11E3-4F0DE8E13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en-US" noProof="0" smtClean="0"/>
              <a:pPr/>
              <a:t>7</a:t>
            </a:fld>
            <a:endParaRPr lang="en-US" noProof="0" dirty="0"/>
          </a:p>
        </p:txBody>
      </p:sp>
      <p:sp>
        <p:nvSpPr>
          <p:cNvPr id="23" name="Inhaltsplatzhalter 2">
            <a:extLst>
              <a:ext uri="{FF2B5EF4-FFF2-40B4-BE49-F238E27FC236}">
                <a16:creationId xmlns:a16="http://schemas.microsoft.com/office/drawing/2014/main" id="{E0EA06D1-87A7-FB1F-3844-BDC2DA057976}"/>
              </a:ext>
            </a:extLst>
          </p:cNvPr>
          <p:cNvSpPr txBox="1">
            <a:spLocks/>
          </p:cNvSpPr>
          <p:nvPr/>
        </p:nvSpPr>
        <p:spPr>
          <a:xfrm>
            <a:off x="731837" y="992550"/>
            <a:ext cx="10728325" cy="721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70000" indent="-27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163" indent="-2714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0000" indent="-27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0000" indent="-2714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50000" indent="-27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Results are clustered using K-means to identify </a:t>
            </a:r>
            <a:r>
              <a:rPr lang="en-US" b="1" dirty="0"/>
              <a:t>recurring transition pathways</a:t>
            </a:r>
            <a:r>
              <a:rPr lang="en-US" dirty="0"/>
              <a:t> and the policy mixes most frequently associated with them.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4D7A6B-613A-014A-8051-185862E824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881127"/>
            <a:ext cx="8561020" cy="3847239"/>
          </a:xfrm>
          <a:prstGeom prst="rect">
            <a:avLst/>
          </a:prstGeom>
        </p:spPr>
      </p:pic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C217AD92-4175-17A7-B5EB-28D3D8215AE6}"/>
              </a:ext>
            </a:extLst>
          </p:cNvPr>
          <p:cNvSpPr txBox="1">
            <a:spLocks/>
          </p:cNvSpPr>
          <p:nvPr/>
        </p:nvSpPr>
        <p:spPr>
          <a:xfrm>
            <a:off x="8544086" y="2043971"/>
            <a:ext cx="3400264" cy="244230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70000" indent="-27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163" indent="-2714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0000" indent="-27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0000" indent="-2714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50000" indent="-27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The 10-cluster solution was retained based on a balance between:</a:t>
            </a:r>
          </a:p>
          <a:p>
            <a:r>
              <a:rPr lang="en-US" dirty="0"/>
              <a:t>Statistical support from the silhouette analysis</a:t>
            </a:r>
          </a:p>
          <a:p>
            <a:r>
              <a:rPr lang="en-US" dirty="0"/>
              <a:t>Interpretability of the resulting outcome patterns</a:t>
            </a:r>
          </a:p>
        </p:txBody>
      </p:sp>
    </p:spTree>
    <p:extLst>
      <p:ext uri="{BB962C8B-B14F-4D97-AF65-F5344CB8AC3E}">
        <p14:creationId xmlns:p14="http://schemas.microsoft.com/office/powerpoint/2010/main" val="1652091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AFF45-8003-38E3-38DF-AF6C17091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BCD22E7E-ECF0-B1B9-1824-9CEF5B30911B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D59760F-A659-E907-9053-9610397D0A7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050501CE-A68C-DA90-544F-D0E6CF60A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260351"/>
            <a:ext cx="10728325" cy="577047"/>
          </a:xfrm>
        </p:spPr>
        <p:txBody>
          <a:bodyPr vert="horz" rIns="0"/>
          <a:lstStyle/>
          <a:p>
            <a:r>
              <a:rPr lang="en-US" dirty="0"/>
              <a:t>Cluster selection</a:t>
            </a:r>
            <a:endParaRPr lang="en-US" noProof="0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DCBED13-CCB3-BA57-CCB5-5E67ECB69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 err="1"/>
              <a:t>Organisationseinheit</a:t>
            </a:r>
            <a:r>
              <a:rPr lang="en-US" noProof="0" dirty="0"/>
              <a:t> verbal – STRENG VERTRAULICH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17E7A7E-3F08-2857-D428-696FBEB16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8B327-839C-4A2D-B2E8-7E49B2F41E4B}" type="datetime1">
              <a:rPr lang="en-US" noProof="0" smtClean="0"/>
              <a:pPr/>
              <a:t>6/26/2026</a:t>
            </a:fld>
            <a:endParaRPr lang="en-US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8F991E7-7DF3-3CB0-5DB6-F3D2177C9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en-US" noProof="0" smtClean="0"/>
              <a:pPr/>
              <a:t>8</a:t>
            </a:fld>
            <a:endParaRPr lang="en-US" noProof="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9ADC03D-792F-B555-2503-0016F84930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452" y="688198"/>
            <a:ext cx="5946798" cy="6169802"/>
          </a:xfrm>
          <a:prstGeom prst="rect">
            <a:avLst/>
          </a:prstGeom>
        </p:spPr>
      </p:pic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DE3B6314-F639-442B-D578-057E146AD7BF}"/>
              </a:ext>
            </a:extLst>
          </p:cNvPr>
          <p:cNvSpPr txBox="1">
            <a:spLocks/>
          </p:cNvSpPr>
          <p:nvPr/>
        </p:nvSpPr>
        <p:spPr>
          <a:xfrm>
            <a:off x="6667500" y="1021124"/>
            <a:ext cx="5002212" cy="29412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70000" indent="-270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8163" indent="-2714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0000" indent="-27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0000" indent="-271463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50000" indent="-27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Symbol" panose="05050102010706020507" pitchFamily="18" charset="2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For the interpretation, only 5 clusters were selected for detailed discussion to avoid overloading the interpretation.</a:t>
            </a:r>
          </a:p>
          <a:p>
            <a:r>
              <a:rPr lang="en-US" dirty="0"/>
              <a:t>The 5 clusters were chosen to cover the most distinct regions of the outcome space.</a:t>
            </a:r>
          </a:p>
          <a:p>
            <a:r>
              <a:rPr lang="en-US" dirty="0"/>
              <a:t>Therefore, the selected clusters should be interpreted as </a:t>
            </a:r>
            <a:r>
              <a:rPr lang="en-US" b="1" dirty="0"/>
              <a:t>representative transition pathways</a:t>
            </a:r>
            <a:r>
              <a:rPr lang="en-US" dirty="0"/>
              <a:t>, not as the only possible outcomes.</a:t>
            </a:r>
          </a:p>
        </p:txBody>
      </p:sp>
    </p:spTree>
    <p:extLst>
      <p:ext uri="{BB962C8B-B14F-4D97-AF65-F5344CB8AC3E}">
        <p14:creationId xmlns:p14="http://schemas.microsoft.com/office/powerpoint/2010/main" val="3745688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5C086-6BD4-B14F-B344-A9D3EEA18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D2635D78-557F-0A01-8596-A69DBC0A4102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6" progId="TCLayout.ActiveDocument.1">
                  <p:embed/>
                </p:oleObj>
              </mc:Choice>
              <mc:Fallback>
                <p:oleObj name="think-cell Slide" r:id="rId4" imgW="473" imgH="47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CD22E7E-ECF0-B1B9-1824-9CEF5B3091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8F2915CD-34A3-7F41-5CDB-DE63C9E1C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260351"/>
            <a:ext cx="10728325" cy="577047"/>
          </a:xfrm>
        </p:spPr>
        <p:txBody>
          <a:bodyPr vert="horz" rIns="0"/>
          <a:lstStyle/>
          <a:p>
            <a:r>
              <a:rPr lang="en-US" dirty="0"/>
              <a:t>Results: Policy </a:t>
            </a:r>
            <a:r>
              <a:rPr lang="en-US" dirty="0">
                <a:sym typeface="Wingdings" panose="05000000000000000000" pitchFamily="2" charset="2"/>
              </a:rPr>
              <a:t>– Outputs relations</a:t>
            </a:r>
            <a:endParaRPr lang="en-US" noProof="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C1005B2-1821-E492-D49C-206E0FD92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8B327-839C-4A2D-B2E8-7E49B2F41E4B}" type="datetime1">
              <a:rPr lang="en-US" noProof="0" smtClean="0"/>
              <a:pPr/>
              <a:t>6/26/2026</a:t>
            </a:fld>
            <a:endParaRPr lang="en-US" noProof="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5A3BBBC-1B9A-BE50-7361-AF2865B16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A52AF-F19D-405C-AD5F-7D94B96A5CC3}" type="slidenum">
              <a:rPr lang="en-US" noProof="0" smtClean="0"/>
              <a:pPr/>
              <a:t>9</a:t>
            </a:fld>
            <a:endParaRPr lang="en-US" noProof="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DB1C885-ADE3-8B7A-473E-9C36E6990E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946028"/>
            <a:ext cx="6797333" cy="576620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1F35448-30BA-5930-AE0F-9248E0C7B425}"/>
              </a:ext>
            </a:extLst>
          </p:cNvPr>
          <p:cNvSpPr txBox="1"/>
          <p:nvPr/>
        </p:nvSpPr>
        <p:spPr>
          <a:xfrm>
            <a:off x="6592234" y="654731"/>
            <a:ext cx="5073027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The figure links the </a:t>
            </a:r>
            <a:r>
              <a:rPr lang="en-US" sz="1500" b="1" dirty="0"/>
              <a:t>selected outcome clusters</a:t>
            </a:r>
            <a:r>
              <a:rPr lang="en-US" sz="1500" dirty="0"/>
              <a:t> to the </a:t>
            </a:r>
            <a:r>
              <a:rPr lang="en-US" sz="1500" b="1" dirty="0"/>
              <a:t>policy inputs</a:t>
            </a:r>
            <a:r>
              <a:rPr lang="en-US" sz="1500" dirty="0"/>
              <a:t> most frequently associated with them.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Each row represents one representative cluster, while each column reports the distribution of a policy input within that cluster.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The figure should not be interpreted as a marginal effect of each policy, but as an indication of which </a:t>
            </a:r>
            <a:r>
              <a:rPr lang="en-US" sz="1500" b="1" dirty="0"/>
              <a:t>policy configurations tend to appear together</a:t>
            </a:r>
            <a:r>
              <a:rPr lang="en-US" sz="1500" dirty="0"/>
              <a:t> in similar transition outcomes.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A clear pattern is that </a:t>
            </a:r>
            <a:r>
              <a:rPr lang="en-US" sz="1500" b="1" dirty="0"/>
              <a:t>regulatory measures and higher CO₂ tax levels</a:t>
            </a:r>
            <a:r>
              <a:rPr lang="en-US" sz="1500" dirty="0"/>
              <a:t> are more often associated with clusters characterized by lower emissions.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Stronger </a:t>
            </a:r>
            <a:r>
              <a:rPr lang="en-US" sz="1500" b="1" dirty="0"/>
              <a:t>PV incentives and feed-in tariffs</a:t>
            </a:r>
            <a:r>
              <a:rPr lang="en-US" sz="1500" dirty="0"/>
              <a:t> are associated with higher PV deployment, but also with clusters showing higher levy-related inequality.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/>
              <a:t>The allocation of CO₂-tax revenues between heating technologies and retrofits appears less clearly linked to cluster outcomes than the overall CO₂ tax level and the presence of regulatory measures.</a:t>
            </a:r>
          </a:p>
          <a:p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34534035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ETH Zürich">
  <a:themeElements>
    <a:clrScheme name="ETH Züric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215CAF"/>
      </a:accent1>
      <a:accent2>
        <a:srgbClr val="007894"/>
      </a:accent2>
      <a:accent3>
        <a:srgbClr val="627313"/>
      </a:accent3>
      <a:accent4>
        <a:srgbClr val="8E6713"/>
      </a:accent4>
      <a:accent5>
        <a:srgbClr val="B7352D"/>
      </a:accent5>
      <a:accent6>
        <a:srgbClr val="A30774"/>
      </a:accent6>
      <a:hlink>
        <a:srgbClr val="0563C1"/>
      </a:hlink>
      <a:folHlink>
        <a:srgbClr val="954F72"/>
      </a:folHlink>
    </a:clrScheme>
    <a:fontScheme name="ETH Züric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ETH Blau">
      <a:srgbClr val="215CAF"/>
    </a:custClr>
    <a:custClr name="ETH Petrol">
      <a:srgbClr val="007894"/>
    </a:custClr>
    <a:custClr name="ETH Gruen">
      <a:srgbClr val="627313"/>
    </a:custClr>
    <a:custClr name="ETH Bronze">
      <a:srgbClr val="8E6713"/>
    </a:custClr>
    <a:custClr name="ETH Rot">
      <a:srgbClr val="B7352D"/>
    </a:custClr>
    <a:custClr name="ETH Purpur">
      <a:srgbClr val="A30774"/>
    </a:custClr>
    <a:custClr name="ETH Grau">
      <a:srgbClr val="6F6F6F"/>
    </a:custClr>
  </a:custClrLst>
  <a:extLst>
    <a:ext uri="{05A4C25C-085E-4340-85A3-A5531E510DB2}">
      <thm15:themeFamily xmlns:thm15="http://schemas.microsoft.com/office/thememl/2012/main" name="Präsentation2" id="{1321EF9B-D0C2-B940-BAF0-923936C95B7C}" vid="{0165591E-D8AE-AE49-AAAE-F458C46D785B}"/>
    </a:ext>
  </a:extLst>
</a:theme>
</file>

<file path=ppt/theme/theme2.xml><?xml version="1.0" encoding="utf-8"?>
<a:theme xmlns:a="http://schemas.openxmlformats.org/drawingml/2006/main" name="Office">
  <a:themeElements>
    <a:clrScheme name="ETH Züric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215CAF"/>
      </a:accent1>
      <a:accent2>
        <a:srgbClr val="007894"/>
      </a:accent2>
      <a:accent3>
        <a:srgbClr val="627313"/>
      </a:accent3>
      <a:accent4>
        <a:srgbClr val="8E6713"/>
      </a:accent4>
      <a:accent5>
        <a:srgbClr val="B7352D"/>
      </a:accent5>
      <a:accent6>
        <a:srgbClr val="A30774"/>
      </a:accent6>
      <a:hlink>
        <a:srgbClr val="0563C1"/>
      </a:hlink>
      <a:folHlink>
        <a:srgbClr val="954F72"/>
      </a:folHlink>
    </a:clrScheme>
    <a:fontScheme name="ETH Züric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ETH Blau">
      <a:srgbClr val="215CAF"/>
    </a:custClr>
    <a:custClr name="ETH Petrol">
      <a:srgbClr val="007894"/>
    </a:custClr>
    <a:custClr name="ETH Gruen">
      <a:srgbClr val="627313"/>
    </a:custClr>
    <a:custClr name="ETH Bronze">
      <a:srgbClr val="8E6713"/>
    </a:custClr>
    <a:custClr name="ETH Rot">
      <a:srgbClr val="B7352D"/>
    </a:custClr>
    <a:custClr name="ETH Purpur">
      <a:srgbClr val="A30774"/>
    </a:custClr>
    <a:custClr name="ETH Grau">
      <a:srgbClr val="6F6F6F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ETH Züric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215CAF"/>
      </a:accent1>
      <a:accent2>
        <a:srgbClr val="007894"/>
      </a:accent2>
      <a:accent3>
        <a:srgbClr val="627313"/>
      </a:accent3>
      <a:accent4>
        <a:srgbClr val="8E6713"/>
      </a:accent4>
      <a:accent5>
        <a:srgbClr val="B7352D"/>
      </a:accent5>
      <a:accent6>
        <a:srgbClr val="A30774"/>
      </a:accent6>
      <a:hlink>
        <a:srgbClr val="0563C1"/>
      </a:hlink>
      <a:folHlink>
        <a:srgbClr val="954F72"/>
      </a:folHlink>
    </a:clrScheme>
    <a:fontScheme name="ETH Züric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eth_pp_praesentation_mit_klassifizierung</Template>
  <TotalTime>0</TotalTime>
  <Words>698</Words>
  <Application>Microsoft Office PowerPoint</Application>
  <PresentationFormat>Widescreen</PresentationFormat>
  <Paragraphs>115</Paragraphs>
  <Slides>11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Symbol</vt:lpstr>
      <vt:lpstr>Wingdings</vt:lpstr>
      <vt:lpstr>ETH Zürich</vt:lpstr>
      <vt:lpstr>think-cell Slide</vt:lpstr>
      <vt:lpstr>Exploring policy mixes for the decarbonization of the Swiss residential sector: a hybrid System Dynamics approach</vt:lpstr>
      <vt:lpstr>Motivation and objectives</vt:lpstr>
      <vt:lpstr>Methodology: A hybrid System Dynamics model</vt:lpstr>
      <vt:lpstr>Methodology: A hybrid System Dynamics model</vt:lpstr>
      <vt:lpstr>Methodology: A hybrid System Dynamics model</vt:lpstr>
      <vt:lpstr>Methodology: Exploratory analysis</vt:lpstr>
      <vt:lpstr>Clustering</vt:lpstr>
      <vt:lpstr>Cluster selection</vt:lpstr>
      <vt:lpstr>Results: Policy – Outputs relations</vt:lpstr>
      <vt:lpstr>Conclusions</vt:lpstr>
      <vt:lpstr>Thank you for your attention!  Questions?</vt:lpstr>
    </vt:vector>
  </TitlesOfParts>
  <Company>SUPSI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Palucci Matteo</dc:creator>
  <cp:lastModifiedBy>Palucci Matteo</cp:lastModifiedBy>
  <cp:revision>1</cp:revision>
  <dcterms:created xsi:type="dcterms:W3CDTF">2026-06-26T14:52:01Z</dcterms:created>
  <dcterms:modified xsi:type="dcterms:W3CDTF">2026-06-26T16:03:39Z</dcterms:modified>
</cp:coreProperties>
</file>