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</p:sldIdLst>
  <p:sldSz cy="5143500" cx="9144000"/>
  <p:notesSz cx="6858000" cy="9144000"/>
  <p:embeddedFontLst>
    <p:embeddedFont>
      <p:font typeface="Roboto"/>
      <p:regular r:id="rId26"/>
      <p:bold r:id="rId27"/>
      <p:italic r:id="rId28"/>
      <p:boldItalic r:id="rId29"/>
    </p:embeddedFont>
    <p:embeddedFont>
      <p:font typeface="Roboto Mono"/>
      <p:regular r:id="rId30"/>
      <p:bold r:id="rId31"/>
      <p:italic r:id="rId32"/>
      <p:boldItalic r:id="rId3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C44E912A-BFE2-4B16-A92E-F2964DEFC9AF}">
  <a:tblStyle styleId="{C44E912A-BFE2-4B16-A92E-F2964DEFC9AF}" styleName="Table_0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font" Target="fonts/Roboto-regular.fntdata"/><Relationship Id="rId25" Type="http://schemas.openxmlformats.org/officeDocument/2006/relationships/slide" Target="slides/slide19.xml"/><Relationship Id="rId28" Type="http://schemas.openxmlformats.org/officeDocument/2006/relationships/font" Target="fonts/Roboto-italic.fntdata"/><Relationship Id="rId27" Type="http://schemas.openxmlformats.org/officeDocument/2006/relationships/font" Target="fonts/Roboto-bold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Roboto-bold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RobotoMono-bold.fntdata"/><Relationship Id="rId30" Type="http://schemas.openxmlformats.org/officeDocument/2006/relationships/font" Target="fonts/RobotoMono-regular.fntdata"/><Relationship Id="rId11" Type="http://schemas.openxmlformats.org/officeDocument/2006/relationships/slide" Target="slides/slide5.xml"/><Relationship Id="rId33" Type="http://schemas.openxmlformats.org/officeDocument/2006/relationships/font" Target="fonts/RobotoMono-boldItalic.fntdata"/><Relationship Id="rId10" Type="http://schemas.openxmlformats.org/officeDocument/2006/relationships/slide" Target="slides/slide4.xml"/><Relationship Id="rId32" Type="http://schemas.openxmlformats.org/officeDocument/2006/relationships/font" Target="fonts/RobotoMono-italic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3f58f72baca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3f58f72baca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Minute 7–10: How It Works – The Validatable Model Standard (VMS)</a:t>
            </a:r>
            <a:endParaRPr b="1"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The Framework: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To prevent LLMs from generating messy or unstructured code, we introduced the Validatable Model Standard (VMS).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Modularity: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VMS uses a lightweight Python modeling grammar. Complex systems are broken down into </a:t>
            </a:r>
            <a:r>
              <a:rPr lang="en" sz="1200">
                <a:solidFill>
                  <a:srgbClr val="C7C7C7"/>
                </a:solidFill>
                <a:highlight>
                  <a:srgbClr val="3E4A59"/>
                </a:highlight>
                <a:latin typeface="Roboto Mono"/>
                <a:ea typeface="Roboto Mono"/>
                <a:cs typeface="Roboto Mono"/>
                <a:sym typeface="Roboto Mono"/>
              </a:rPr>
              <a:t>Submodels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(e.g., a Diffusion Submodel and a Financial Submodel) that are managed by a </a:t>
            </a:r>
            <a:r>
              <a:rPr lang="en" sz="1200">
                <a:solidFill>
                  <a:srgbClr val="C7C7C7"/>
                </a:solidFill>
                <a:highlight>
                  <a:srgbClr val="3E4A59"/>
                </a:highlight>
                <a:latin typeface="Roboto Mono"/>
                <a:ea typeface="Roboto Mono"/>
                <a:cs typeface="Roboto Mono"/>
                <a:sym typeface="Roboto Mono"/>
              </a:rPr>
              <a:t>MasterModelOrchestrator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Structural Recoverability: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How do we get our visual diagrams back? Because VMS forces strict formatting, the models are machine-readable. We use Abstract Syntax Tree (AST) parsing to programmatically extract the stocks, flows, and dependencies to </a:t>
            </a:r>
            <a:r>
              <a:rPr i="1" lang="en" sz="1200">
                <a:solidFill>
                  <a:srgbClr val="C7C7C7"/>
                </a:solidFill>
                <a:highlight>
                  <a:srgbClr val="22262B"/>
                </a:highlight>
              </a:rPr>
              <a:t>automatically derive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stock-flow diagrams directly from the code.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The Proof: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We successfully proved this structural recoverability across canonical models like the Bathtub, SIR, and Bass Diffusion models.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3f58f72baca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Google Shape;148;g3f58f72baca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g3f58f72baca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6" name="Google Shape;156;g3f58f72baca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50">
                <a:solidFill>
                  <a:schemeClr val="dk1"/>
                </a:solidFill>
              </a:rPr>
              <a:t>Footnotes / honest caveats:</a:t>
            </a:r>
            <a:endParaRPr sz="1050">
              <a:solidFill>
                <a:schemeClr val="dk1"/>
              </a:solidFill>
            </a:endParaRPr>
          </a:p>
          <a:p>
            <a:pPr indent="-29527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Roboto"/>
              <a:buAutoNum type="arabicPeriod"/>
            </a:pPr>
            <a:r>
              <a:rPr lang="en" sz="1050">
                <a:solidFill>
                  <a:schemeClr val="dk1"/>
                </a:solidFill>
              </a:rPr>
              <a:t>Avg score is pooled over </a:t>
            </a:r>
            <a:r>
              <a:rPr i="1" lang="en" sz="1050">
                <a:solidFill>
                  <a:schemeClr val="dk1"/>
                </a:solidFill>
              </a:rPr>
              <a:t>all</a:t>
            </a:r>
            <a:r>
              <a:rPr lang="en" sz="1050">
                <a:solidFill>
                  <a:schemeClr val="dk1"/>
                </a:solidFill>
              </a:rPr>
              <a:t> historical runs in </a:t>
            </a:r>
            <a:r>
              <a:rPr lang="en" sz="1000">
                <a:solidFill>
                  <a:schemeClr val="dk1"/>
                </a:solidFill>
              </a:rPr>
              <a:t>backend_dev</a:t>
            </a:r>
            <a:r>
              <a:rPr lang="en" sz="1050">
                <a:solidFill>
                  <a:schemeClr val="dk1"/>
                </a:solidFill>
              </a:rPr>
              <a:t>, including pre-fix broken behavior runs — so Behavioral (0.36) understates the current post-fix state (3/5 = 0.60 with a faithful hypothesis; ideate-flow drags the pooled number down). The stable categories (translation 0.73, causal 0.52) are reliable current reads.</a:t>
            </a:r>
            <a:endParaRPr sz="1050">
              <a:solidFill>
                <a:schemeClr val="dk1"/>
              </a:solidFill>
            </a:endParaRPr>
          </a:p>
          <a:p>
            <a:pPr indent="-29527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AutoNum type="arabicPeriod"/>
            </a:pPr>
            <a:r>
              <a:rPr lang="en" sz="1050">
                <a:solidFill>
                  <a:schemeClr val="dk1"/>
                </a:solidFill>
              </a:rPr>
              <a:t>Cost = captured LLM token spans × gemini-3.1-flash-lite rates (~$0.10/1M in, $0.40/1M out). Per-</a:t>
            </a:r>
            <a:r>
              <a:rPr i="1" lang="en" sz="1050">
                <a:solidFill>
                  <a:schemeClr val="dk1"/>
                </a:solidFill>
              </a:rPr>
              <a:t>run</a:t>
            </a:r>
            <a:r>
              <a:rPr lang="en" sz="1050">
                <a:solidFill>
                  <a:schemeClr val="dk1"/>
                </a:solidFill>
              </a:rPr>
              <a:t> = per-eval × #tests.</a:t>
            </a:r>
            <a:endParaRPr sz="1050">
              <a:solidFill>
                <a:schemeClr val="dk1"/>
              </a:solidFill>
            </a:endParaRPr>
          </a:p>
          <a:p>
            <a:pPr indent="-29527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AutoNum type="arabicPeriod"/>
            </a:pPr>
            <a:r>
              <a:rPr lang="en" sz="1050">
                <a:solidFill>
                  <a:schemeClr val="dk1"/>
                </a:solidFill>
              </a:rPr>
              <a:t>Cost partial for these — their generation runs in an isolated subprocess whose LLM spans didn't all export into the eval's trace, so Phoenix showed $0 token data; the figures here are estimated from observed per-generation token profiles (~7k in / ~1.5k out), not fully captured. Treat as rough.</a:t>
            </a:r>
            <a:endParaRPr sz="1050">
              <a:solidFill>
                <a:schemeClr val="dk1"/>
              </a:solidFill>
            </a:endParaRPr>
          </a:p>
          <a:p>
            <a:pPr indent="-29527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Roboto"/>
              <a:buAutoNum type="arabicPeriod"/>
            </a:pPr>
            <a:r>
              <a:rPr lang="en" sz="1050">
                <a:solidFill>
                  <a:schemeClr val="dk1"/>
                </a:solidFill>
              </a:rPr>
              <a:t>Iteration logs under the </a:t>
            </a:r>
            <a:r>
              <a:rPr i="1" lang="en" sz="1050">
                <a:solidFill>
                  <a:schemeClr val="dk1"/>
                </a:solidFill>
              </a:rPr>
              <a:t>same</a:t>
            </a:r>
            <a:r>
              <a:rPr lang="en" sz="1050">
                <a:solidFill>
                  <a:schemeClr val="dk1"/>
                </a:solidFill>
              </a:rPr>
              <a:t> "SD-AI: Quantitative Translation" annotation class (distinguished by an </a:t>
            </a:r>
            <a:r>
              <a:rPr lang="en" sz="1000">
                <a:solidFill>
                  <a:schemeClr val="dk1"/>
                </a:solidFill>
              </a:rPr>
              <a:t>eval.category</a:t>
            </a:r>
            <a:r>
              <a:rPr lang="en" sz="1050">
                <a:solidFill>
                  <a:schemeClr val="dk1"/>
                </a:solidFill>
              </a:rPr>
              <a:t> span attribute), which is why Phoenix shows them merged (n=40 ≈ 18 tests × reruns).</a:t>
            </a:r>
            <a:endParaRPr sz="1050">
              <a:solidFill>
                <a:schemeClr val="dk1"/>
              </a:solidFill>
            </a:endParaRPr>
          </a:p>
          <a:p>
            <a:pPr indent="-29527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50"/>
              <a:buFont typeface="Arial"/>
              <a:buAutoNum type="arabicPeriod"/>
            </a:pPr>
            <a:r>
              <a:rPr lang="en" sz="1050">
                <a:solidFill>
                  <a:schemeClr val="dk1"/>
                </a:solidFill>
              </a:rPr>
              <a:t>Intent is sd-ai's ErrorFixing; the implementation is Veydra-specific (repairs Python equations, not sd-json) — so it's marked Veydra. It emits 4 sub-annotations (fix-correctness, syntax validity, runtime, explanation quality).</a:t>
            </a:r>
            <a:endParaRPr sz="10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3f58f72baca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3f58f72baca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g3f58aabe1af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5" name="Google Shape;175;g3f58aabe1af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Minute 13–15: Conclusion &amp; Q&amp;A</a:t>
            </a:r>
            <a:endParaRPr b="1"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The Takeaway: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This methodology doesn't abandon the core rule that structure determines behavior. It simply reintroduces code-based modeling to the modern computational era.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Future Vision: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The next step is moving from passive prompt-based LLMs to autonomous Agentic AI workflows that collaboratively construct and test dynamic hypotheses with human analysts.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0" lvl="0" marL="0" rtl="0" algn="l">
              <a:spcBef>
                <a:spcPts val="9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3f58aabe1af_0_1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3f58aabe1af_0_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f58f72baca_0_1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f58f72baca_0_1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g3f58aabe1af_0_3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" name="Google Shape;210;g3f58aabe1af_0_3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g3f58aabe1af_0_3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0" name="Google Shape;240;g3f58aabe1af_0_3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3f58aabe1af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3f58aabe1af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f58aabe1af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f58aabe1af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3f58aabe1a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3f58aabe1a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50">
                <a:solidFill>
                  <a:srgbClr val="C7C7C7"/>
                </a:solidFill>
                <a:highlight>
                  <a:srgbClr val="22262B"/>
                </a:highlight>
              </a:rPr>
              <a:t>15-Minute Presentation Outline: Code-First System Dynamics</a:t>
            </a:r>
            <a:endParaRPr b="1" sz="105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Minute 0–3: The Problem with the Traditional Bottleneck</a:t>
            </a:r>
            <a:endParaRPr b="1"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The Foundation: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System dynamics is built on the principle that "the internal structure of the system determines behavior".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The Old Workflow: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Traditionally, we follow a linear sequence: </a:t>
            </a: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Problem </a:t>
            </a:r>
            <a:r>
              <a:rPr lang="en" sz="1450">
                <a:solidFill>
                  <a:srgbClr val="C7C7C7"/>
                </a:solidFill>
                <a:highlight>
                  <a:srgbClr val="22262B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→</a:t>
            </a: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 Manual Structure </a:t>
            </a:r>
            <a:r>
              <a:rPr lang="en" sz="1450">
                <a:solidFill>
                  <a:srgbClr val="C7C7C7"/>
                </a:solidFill>
                <a:highlight>
                  <a:srgbClr val="22262B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→</a:t>
            </a: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 Code </a:t>
            </a:r>
            <a:r>
              <a:rPr lang="en" sz="1450">
                <a:solidFill>
                  <a:srgbClr val="C7C7C7"/>
                </a:solidFill>
                <a:highlight>
                  <a:srgbClr val="22262B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→</a:t>
            </a: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 Behavior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. We spend hours manually dragging and dropping conceptual diagrams before we can test the math.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The Problem: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Translating a conceptual problem into a structural diagram is the biggest bottleneck in modeling. Furthermore, proprietary GUI tools lock models away from modern data science ecosystems.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0" lvl="0" marL="0" rtl="0" algn="l"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3f58aabe1af_0_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3f58aabe1af_0_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Reproducible research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Infrastructure</a:t>
            </a:r>
            <a:r>
              <a:rPr lang="en"/>
              <a:t> as code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Broader code adoption grown out of a need for additional customization and interoperability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3f58aabe1af_0_2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3f58aabe1af_0_2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Minute 10–13: Why This Changes Everything (The 3 Big Benefits)</a:t>
            </a:r>
            <a:endParaRPr b="1"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AutoNum type="arabicPeriod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Speed: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You can go from a narrative problem statement to an executable simulation in minutes.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AutoNum type="arabicPeriod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Version Control &amp; Auditability: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By treating the model entirely as source code, you can use Git. A "scenario" is no longer just a changed constant; it can be an entirely different structural branch of a single codebase.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AutoNum type="arabicPeriod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Scientific Interoperability: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Because the models are vanilla Python, they instantly integrate with NumPy, SciPy, real-time data streams, and machine-learning workflows.</a:t>
            </a:r>
            <a:endParaRPr/>
          </a:p>
          <a:p>
            <a:pPr indent="0" lvl="0" marL="0" rtl="0" algn="l"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Accelerated Model Development and Iteration: Allows modelers to progress from a problem statement to an executable simulation in minutes, facilitating rapid exploration of alternative hypotheses and policy scenarios.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Enhanced Transparency and Auditability: Model structure is represented directly in version-controlled source code (using systems like Git), providing a transparent and auditable record of all modifications to parameters and underlying logic.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Expanded Interoperability: Models implemented in Python can leverage the broader scientific computing ecosystem (such as NumPy and SciPy) and integrate directly with modern computational workflows, data pipelines, and machine-learning libraries.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Improved Reproducibility: Code-level version control fundamentally enhances reproducibility and supports multi-user collaboration.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3f58aabe1af_0_2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3f58aabe1af_0_2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Minute 3–7: The Solution – The AI-Code-First Paradigm</a:t>
            </a:r>
            <a:endParaRPr b="1"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The Inversion: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Recent advances in Large Language Models (LLMs) allow us to reorder the entire modeling process to: </a:t>
            </a: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Problem </a:t>
            </a:r>
            <a:r>
              <a:rPr lang="en" sz="1450">
                <a:solidFill>
                  <a:srgbClr val="C7C7C7"/>
                </a:solidFill>
                <a:highlight>
                  <a:srgbClr val="22262B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→</a:t>
            </a: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 LLM-Generated Code </a:t>
            </a:r>
            <a:r>
              <a:rPr lang="en" sz="1450">
                <a:solidFill>
                  <a:srgbClr val="C7C7C7"/>
                </a:solidFill>
                <a:highlight>
                  <a:srgbClr val="22262B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→</a:t>
            </a: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 Structure </a:t>
            </a:r>
            <a:r>
              <a:rPr lang="en" sz="1450">
                <a:solidFill>
                  <a:srgbClr val="C7C7C7"/>
                </a:solidFill>
                <a:highlight>
                  <a:srgbClr val="22262B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→</a:t>
            </a: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 Behavior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Language Sprints: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Instead of diagramming sprints, modelers use "language sprints" to iteratively refine dynamic hypotheses with an LLM in natural language.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Code as the Artifact: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The LLM generates executable Python code directly. The code itself becomes the primary formal representation of the system.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0" lvl="0" marL="0" rtl="0" algn="l">
              <a:spcBef>
                <a:spcPts val="9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88"/>
              <a:buFont typeface="Arial"/>
              <a:buNone/>
            </a:pPr>
            <a:r>
              <a:rPr b="1" lang="en" sz="1800">
                <a:solidFill>
                  <a:srgbClr val="1F1F1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Intermediary LLM Workflow</a:t>
            </a:r>
            <a:endParaRPr b="1" sz="1800">
              <a:solidFill>
                <a:srgbClr val="1F1F1F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1F1F1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structured JSON configuration</a:t>
            </a:r>
            <a:endParaRPr sz="1800">
              <a:solidFill>
                <a:srgbClr val="1F1F1F"/>
              </a:solidFill>
              <a:highlight>
                <a:srgbClr val="F0F4F9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1F1F1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Intermediate translation layer</a:t>
            </a:r>
            <a:endParaRPr sz="1800">
              <a:solidFill>
                <a:srgbClr val="1F1F1F"/>
              </a:solidFill>
              <a:highlight>
                <a:srgbClr val="F0F4F9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1F1F1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The executable model code is derived from the structured input</a:t>
            </a:r>
            <a:endParaRPr sz="1800">
              <a:solidFill>
                <a:srgbClr val="1F1F1F"/>
              </a:solidFill>
              <a:highlight>
                <a:srgbClr val="F0F4F9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688"/>
              <a:buFont typeface="Arial"/>
              <a:buNone/>
            </a:pPr>
            <a:r>
              <a:rPr b="1" lang="en" sz="1800">
                <a:solidFill>
                  <a:srgbClr val="1F1F1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LLM to Executable Code First</a:t>
            </a:r>
            <a:endParaRPr sz="1800">
              <a:solidFill>
                <a:srgbClr val="1F1F1F"/>
              </a:solidFill>
              <a:highlight>
                <a:srgbClr val="F0F4F9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1F1F1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LLM generates </a:t>
            </a:r>
            <a:r>
              <a:rPr b="1" lang="en" sz="1800">
                <a:solidFill>
                  <a:srgbClr val="1F1F1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executable Python code</a:t>
            </a:r>
            <a:endParaRPr sz="1800">
              <a:solidFill>
                <a:srgbClr val="1F1F1F"/>
              </a:solidFill>
              <a:highlight>
                <a:srgbClr val="F0F4F9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1F1F1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Enables </a:t>
            </a:r>
            <a:r>
              <a:rPr b="1" lang="en" sz="1800">
                <a:solidFill>
                  <a:srgbClr val="1F1F1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direct execution</a:t>
            </a:r>
            <a:r>
              <a:rPr lang="en" sz="1800">
                <a:solidFill>
                  <a:srgbClr val="1F1F1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 in the Python numerical ecosystem (NumPy, SciPy)</a:t>
            </a:r>
            <a:endParaRPr sz="1800">
              <a:solidFill>
                <a:srgbClr val="1F1F1F"/>
              </a:solidFill>
              <a:highlight>
                <a:schemeClr val="lt1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95000"/>
              </a:lnSpc>
              <a:spcBef>
                <a:spcPts val="1000"/>
              </a:spcBef>
              <a:spcAft>
                <a:spcPts val="0"/>
              </a:spcAft>
              <a:buClr>
                <a:srgbClr val="1F1F1F"/>
              </a:buClr>
              <a:buSzPts val="1800"/>
              <a:buFont typeface="Roboto"/>
              <a:buChar char="●"/>
            </a:pPr>
            <a:r>
              <a:rPr lang="en" sz="1800">
                <a:solidFill>
                  <a:srgbClr val="1F1F1F"/>
                </a:solidFill>
                <a:highlight>
                  <a:schemeClr val="lt1"/>
                </a:highlight>
                <a:latin typeface="Roboto"/>
                <a:ea typeface="Roboto"/>
                <a:cs typeface="Roboto"/>
                <a:sym typeface="Roboto"/>
              </a:rPr>
              <a:t>Following a Standard the ast parser candiagrams are automatically derived from the code.</a:t>
            </a:r>
            <a:endParaRPr sz="1800">
              <a:solidFill>
                <a:srgbClr val="595959"/>
              </a:solidFill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f58aabe1af_0_2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f58aabe1af_0_2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3f58f72baca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3f58f72baca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Minute 7–10: How It Works – The Validatable Model Standard (VMS)</a:t>
            </a:r>
            <a:endParaRPr b="1"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The Framework: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To prevent LLMs from generating messy or unstructured code, we introduced the Validatable Model Standard (VMS).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Modularity: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VMS uses a lightweight Python modeling grammar. Complex systems are broken down into </a:t>
            </a:r>
            <a:r>
              <a:rPr lang="en" sz="1200">
                <a:solidFill>
                  <a:srgbClr val="C7C7C7"/>
                </a:solidFill>
                <a:highlight>
                  <a:srgbClr val="3E4A59"/>
                </a:highlight>
                <a:latin typeface="Roboto Mono"/>
                <a:ea typeface="Roboto Mono"/>
                <a:cs typeface="Roboto Mono"/>
                <a:sym typeface="Roboto Mono"/>
              </a:rPr>
              <a:t>Submodels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(e.g., a Diffusion Submodel and a Financial Submodel) that are managed by a </a:t>
            </a:r>
            <a:r>
              <a:rPr lang="en" sz="1200">
                <a:solidFill>
                  <a:srgbClr val="C7C7C7"/>
                </a:solidFill>
                <a:highlight>
                  <a:srgbClr val="3E4A59"/>
                </a:highlight>
                <a:latin typeface="Roboto Mono"/>
                <a:ea typeface="Roboto Mono"/>
                <a:cs typeface="Roboto Mono"/>
                <a:sym typeface="Roboto Mono"/>
              </a:rPr>
              <a:t>MasterModelOrchestrator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Structural Recoverability: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How do we get our visual diagrams back? Because VMS forces strict formatting, the models are machine-readable. We use Abstract Syntax Tree (AST) parsing to programmatically extract the stocks, flows, and dependencies to </a:t>
            </a:r>
            <a:r>
              <a:rPr i="1" lang="en" sz="1200">
                <a:solidFill>
                  <a:srgbClr val="C7C7C7"/>
                </a:solidFill>
                <a:highlight>
                  <a:srgbClr val="22262B"/>
                </a:highlight>
              </a:rPr>
              <a:t>automatically derive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stock-flow diagrams directly from the code.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The Proof: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We successfully proved this structural recoverability across canonical models like the Bathtub, SIR, and Bass Diffusion models.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3f58aabe1af_0_15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3f58aabe1af_0_1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Minute 7–10: How It Works – The Validatable Model Standard (VMS)</a:t>
            </a:r>
            <a:endParaRPr b="1"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The Framework: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To prevent LLMs from generating messy or unstructured code, we introduced the Validatable Model Standard (VMS).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Modularity: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VMS uses a lightweight Python modeling grammar. Complex systems are broken down into </a:t>
            </a:r>
            <a:r>
              <a:rPr lang="en" sz="1200">
                <a:solidFill>
                  <a:srgbClr val="C7C7C7"/>
                </a:solidFill>
                <a:highlight>
                  <a:srgbClr val="3E4A59"/>
                </a:highlight>
                <a:latin typeface="Roboto Mono"/>
                <a:ea typeface="Roboto Mono"/>
                <a:cs typeface="Roboto Mono"/>
                <a:sym typeface="Roboto Mono"/>
              </a:rPr>
              <a:t>Submodels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(e.g., a Diffusion Submodel and a Financial Submodel) that are managed by a </a:t>
            </a:r>
            <a:r>
              <a:rPr lang="en" sz="1200">
                <a:solidFill>
                  <a:srgbClr val="C7C7C7"/>
                </a:solidFill>
                <a:highlight>
                  <a:srgbClr val="3E4A59"/>
                </a:highlight>
                <a:latin typeface="Roboto Mono"/>
                <a:ea typeface="Roboto Mono"/>
                <a:cs typeface="Roboto Mono"/>
                <a:sym typeface="Roboto Mono"/>
              </a:rPr>
              <a:t>MasterModelOrchestrator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Structural Recoverability: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How do we get our visual diagrams back? Because VMS forces strict formatting, the models are machine-readable. We use Abstract Syntax Tree (AST) parsing to programmatically extract the stocks, flows, and dependencies to </a:t>
            </a:r>
            <a:r>
              <a:rPr i="1" lang="en" sz="1200">
                <a:solidFill>
                  <a:srgbClr val="C7C7C7"/>
                </a:solidFill>
                <a:highlight>
                  <a:srgbClr val="22262B"/>
                </a:highlight>
              </a:rPr>
              <a:t>automatically derive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stock-flow diagrams directly from the code.</a:t>
            </a:r>
            <a:endParaRPr sz="1200">
              <a:solidFill>
                <a:srgbClr val="C7C7C7"/>
              </a:solidFill>
              <a:highlight>
                <a:srgbClr val="22262B"/>
              </a:highlight>
            </a:endParaRPr>
          </a:p>
          <a:p>
            <a:pPr indent="-3048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7C7C7"/>
              </a:buClr>
              <a:buSzPts val="1200"/>
              <a:buChar char="●"/>
            </a:pPr>
            <a:r>
              <a:rPr b="1" lang="en" sz="1200">
                <a:solidFill>
                  <a:srgbClr val="C7C7C7"/>
                </a:solidFill>
                <a:highlight>
                  <a:srgbClr val="22262B"/>
                </a:highlight>
              </a:rPr>
              <a:t>The Proof:</a:t>
            </a:r>
            <a:r>
              <a:rPr lang="en" sz="1200">
                <a:solidFill>
                  <a:srgbClr val="C7C7C7"/>
                </a:solidFill>
                <a:highlight>
                  <a:srgbClr val="22262B"/>
                </a:highlight>
              </a:rPr>
              <a:t> We successfully proved this structural recoverability across canonical models like the Bathtub, SIR, and Bass Diffusion models.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://veydra.io" TargetMode="External"/><Relationship Id="rId4" Type="http://schemas.openxmlformats.org/officeDocument/2006/relationships/image" Target="../media/image2.png"/><Relationship Id="rId5" Type="http://schemas.openxmlformats.org/officeDocument/2006/relationships/image" Target="../media/image5.png"/><Relationship Id="rId6" Type="http://schemas.openxmlformats.org/officeDocument/2006/relationships/image" Target="../media/image3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://veydra.io" TargetMode="External"/><Relationship Id="rId4" Type="http://schemas.openxmlformats.org/officeDocument/2006/relationships/image" Target="../media/image1.png"/><Relationship Id="rId5" Type="http://schemas.openxmlformats.org/officeDocument/2006/relationships/image" Target="../media/image5.png"/><Relationship Id="rId6" Type="http://schemas.openxmlformats.org/officeDocument/2006/relationships/image" Target="../media/image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veydra.io" TargetMode="External"/><Relationship Id="rId4" Type="http://schemas.openxmlformats.org/officeDocument/2006/relationships/hyperlink" Target="https://www.linkedin.com/in/altonalexander/" TargetMode="External"/><Relationship Id="rId5" Type="http://schemas.openxmlformats.org/officeDocument/2006/relationships/hyperlink" Target="mailto:alton@veydra.com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163425" y="1796850"/>
            <a:ext cx="8807700" cy="2053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 fontScale="9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533"/>
              <a:t>Code-First System Dynamics:</a:t>
            </a:r>
            <a:r>
              <a:rPr lang="en"/>
              <a:t> </a:t>
            </a:r>
            <a:br>
              <a:rPr lang="en"/>
            </a:br>
            <a:r>
              <a:rPr b="1" lang="en"/>
              <a:t>An AI-Enabled Workflow for Validatable and Structurally Recoverable Modeling</a:t>
            </a:r>
            <a:endParaRPr b="1"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3887669"/>
            <a:ext cx="8520600" cy="793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Alton Alexander</a:t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 rotWithShape="1">
          <a:blip r:embed="rId3">
            <a:alphaModFix/>
          </a:blip>
          <a:srcRect b="37877" l="32034" r="5811" t="34542"/>
          <a:stretch/>
        </p:blipFill>
        <p:spPr>
          <a:xfrm>
            <a:off x="4401338" y="4558625"/>
            <a:ext cx="593974" cy="26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39236" y="4558624"/>
            <a:ext cx="233537" cy="263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</a:t>
            </a:r>
            <a:r>
              <a:rPr b="1" lang="en"/>
              <a:t>Validatable </a:t>
            </a:r>
            <a:r>
              <a:rPr lang="en"/>
              <a:t>Model Standard (VMS)</a:t>
            </a:r>
            <a:endParaRPr/>
          </a:p>
        </p:txBody>
      </p:sp>
      <p:sp>
        <p:nvSpPr>
          <p:cNvPr id="140" name="Google Shape;140;p22"/>
          <p:cNvSpPr txBox="1"/>
          <p:nvPr/>
        </p:nvSpPr>
        <p:spPr>
          <a:xfrm>
            <a:off x="311700" y="1135775"/>
            <a:ext cx="8001000" cy="28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'population.</a:t>
            </a:r>
            <a:r>
              <a:rPr b="1"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infectivity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{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'name'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'Infectivity'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'units'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'dimensionless'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'description'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'Probability of infection transmission during contact'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b="1"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'default'</a:t>
            </a:r>
            <a:r>
              <a:rPr b="1"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b="1" lang="en" sz="1050">
                <a:solidFill>
                  <a:srgbClr val="098658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0.05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'min'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lang="en" sz="1050">
                <a:solidFill>
                  <a:srgbClr val="098658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0.0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'max'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lang="en" sz="1050">
                <a:solidFill>
                  <a:srgbClr val="098658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0.50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'step'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lang="en" sz="1050">
                <a:solidFill>
                  <a:srgbClr val="098658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0.01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'type'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'slider'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'category'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</a:t>
            </a:r>
            <a:r>
              <a:rPr b="1"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parameter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</a:t>
            </a:r>
            <a:endParaRPr sz="1050">
              <a:solidFill>
                <a:srgbClr val="A31515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},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rgbClr val="0000FF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</p:txBody>
      </p:sp>
      <p:cxnSp>
        <p:nvCxnSpPr>
          <p:cNvPr id="141" name="Google Shape;141;p22"/>
          <p:cNvCxnSpPr/>
          <p:nvPr/>
        </p:nvCxnSpPr>
        <p:spPr>
          <a:xfrm rot="10800000">
            <a:off x="2423425" y="2257125"/>
            <a:ext cx="5266500" cy="904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2" name="Google Shape;142;p22"/>
          <p:cNvCxnSpPr/>
          <p:nvPr/>
        </p:nvCxnSpPr>
        <p:spPr>
          <a:xfrm flipH="1">
            <a:off x="2958925" y="3313725"/>
            <a:ext cx="4883400" cy="72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43" name="Google Shape;143;p22"/>
          <p:cNvCxnSpPr/>
          <p:nvPr/>
        </p:nvCxnSpPr>
        <p:spPr>
          <a:xfrm rot="10800000">
            <a:off x="2959050" y="1360075"/>
            <a:ext cx="4947900" cy="1598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44" name="Google Shape;144;p22"/>
          <p:cNvSpPr txBox="1"/>
          <p:nvPr/>
        </p:nvSpPr>
        <p:spPr>
          <a:xfrm>
            <a:off x="998325" y="4354975"/>
            <a:ext cx="58089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Simulation parameters including total duration and time step are defined the same!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45" name="Google Shape;145;p22"/>
          <p:cNvSpPr/>
          <p:nvPr/>
        </p:nvSpPr>
        <p:spPr>
          <a:xfrm>
            <a:off x="7634275" y="2571750"/>
            <a:ext cx="1350600" cy="14025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Parseable Params</a:t>
            </a:r>
            <a:endParaRPr sz="18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challenges and risks</a:t>
            </a:r>
            <a:endParaRPr/>
          </a:p>
        </p:txBody>
      </p:sp>
      <p:sp>
        <p:nvSpPr>
          <p:cNvPr id="151" name="Google Shape;151;p23"/>
          <p:cNvSpPr txBox="1"/>
          <p:nvPr>
            <p:ph idx="1" type="body"/>
          </p:nvPr>
        </p:nvSpPr>
        <p:spPr>
          <a:xfrm>
            <a:off x="311700" y="11855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Can I trust it or is it hiding assumptions? (Hidden assumptions)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Where is visual diagram of the system that produces this behavior ( ie the stock flow diagram)?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Can I trust the underlying logic? (Hallucinated equations)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Can I trust this relative to past data? (Calibration)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Model standards and evaluation frameworks like those being developed by BEAMS: The Benchmarking and Evaluating AI for Modeling and Simulation</a:t>
            </a:r>
            <a:endParaRPr b="1"/>
          </a:p>
        </p:txBody>
      </p:sp>
      <p:sp>
        <p:nvSpPr>
          <p:cNvPr id="152" name="Google Shape;152;p23"/>
          <p:cNvSpPr/>
          <p:nvPr/>
        </p:nvSpPr>
        <p:spPr>
          <a:xfrm>
            <a:off x="109450" y="1745825"/>
            <a:ext cx="243300" cy="2361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FFD9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23"/>
          <p:cNvSpPr/>
          <p:nvPr/>
        </p:nvSpPr>
        <p:spPr>
          <a:xfrm>
            <a:off x="109450" y="3443700"/>
            <a:ext cx="243300" cy="2361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D9D9D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24"/>
          <p:cNvSpPr txBox="1"/>
          <p:nvPr>
            <p:ph type="title"/>
          </p:nvPr>
        </p:nvSpPr>
        <p:spPr>
          <a:xfrm>
            <a:off x="311700" y="126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Eval Scorecard</a:t>
            </a:r>
            <a:endParaRPr/>
          </a:p>
        </p:txBody>
      </p:sp>
      <p:graphicFrame>
        <p:nvGraphicFramePr>
          <p:cNvPr id="159" name="Google Shape;159;p24"/>
          <p:cNvGraphicFramePr/>
          <p:nvPr/>
        </p:nvGraphicFramePr>
        <p:xfrm>
          <a:off x="293838" y="850613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{C44E912A-BFE2-4B16-A92E-F2964DEFC9AF}</a:tableStyleId>
              </a:tblPr>
              <a:tblGrid>
                <a:gridCol w="1812950"/>
                <a:gridCol w="2789750"/>
                <a:gridCol w="1241650"/>
                <a:gridCol w="680675"/>
                <a:gridCol w="1103700"/>
                <a:gridCol w="927575"/>
              </a:tblGrid>
              <a:tr h="3797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Category</a:t>
                      </a:r>
                      <a:endParaRPr sz="12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What it checks</a:t>
                      </a:r>
                      <a:endParaRPr sz="12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Source</a:t>
                      </a:r>
                      <a:endParaRPr sz="12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# tests</a:t>
                      </a:r>
                      <a:endParaRPr sz="12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Avg score¹</a:t>
                      </a:r>
                      <a:endParaRPr sz="12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2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Cost/run²</a:t>
                      </a:r>
                      <a:endParaRPr sz="12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12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Behavior Pattern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Generate then classify the output's dynamic shape</a:t>
                      </a:r>
                      <a:endParaRPr sz="8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🔵 sd-ai copy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6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1.00</a:t>
                      </a:r>
                      <a:endParaRPr i="1"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~$0.016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6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Behavior Pattern via Agent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Generate then classify the output's dynamic shape</a:t>
                      </a:r>
                      <a:endParaRPr sz="8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🟢 Veydra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6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1.00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~$0.021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6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Quant Translation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gibberish names → correct stocks/flows/equations</a:t>
                      </a:r>
                      <a:endParaRPr sz="8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🔵 sd-ai copy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9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0.98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~$0.02³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7695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Quant Iteration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Add new structure to an existing model⁴</a:t>
                      </a:r>
                      <a:endParaRPr sz="8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🟡 sd-ai adapted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9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0.91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~$0.02³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363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Quant Causal Reasoning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Required stocks/flows/relationship polarity</a:t>
                      </a:r>
                      <a:endParaRPr sz="8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🔵 sd-ai copy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3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0.83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~$0.006³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16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Structural Conformance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Follows structural instructions — LLM judge</a:t>
                      </a:r>
                      <a:endParaRPr sz="8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🔵 sd-ai copy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4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0.75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~$0.006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16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XMILE Import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XMILE → Veydra model, structure preserved</a:t>
                      </a:r>
                      <a:endParaRPr sz="8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🟢 Veydra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13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0.86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~$0.01³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4160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VMS Auto Error Fixing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Repair broken VMS Python (equations/derivatives)</a:t>
                      </a:r>
                      <a:endParaRPr sz="8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🟢 Veydra⁵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6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1.00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~$0.027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363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VMS Rules Coverage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8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 minimal fixture per rule that violates exactly that rule</a:t>
                      </a:r>
                      <a:endParaRPr sz="8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🟢 Veydra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13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1.00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~$0.00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60" name="Google Shape;160;p24"/>
          <p:cNvSpPr txBox="1"/>
          <p:nvPr/>
        </p:nvSpPr>
        <p:spPr>
          <a:xfrm>
            <a:off x="223663" y="4794875"/>
            <a:ext cx="85206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🔵 direct sd-ai copy · 🟡 sd-ai test adapted for Veydra's regenerate-not-mutate model · 🟢 Veydra-specific (no sd-ai equivalent)</a:t>
            </a:r>
            <a:r>
              <a:rPr lang="en" sz="1100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</p:txBody>
      </p:sp>
      <p:sp>
        <p:nvSpPr>
          <p:cNvPr id="161" name="Google Shape;161;p24"/>
          <p:cNvSpPr txBox="1"/>
          <p:nvPr/>
        </p:nvSpPr>
        <p:spPr>
          <a:xfrm>
            <a:off x="5158700" y="52450"/>
            <a:ext cx="39351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>
                <a:solidFill>
                  <a:schemeClr val="dk1"/>
                </a:solidFill>
              </a:rPr>
              <a:t>BEAMS: The Benchmarking and Evaluating AI for Modeling and Simulation</a:t>
            </a:r>
            <a:endParaRPr sz="100"/>
          </a:p>
        </p:txBody>
      </p:sp>
      <p:sp>
        <p:nvSpPr>
          <p:cNvPr id="162" name="Google Shape;162;p24"/>
          <p:cNvSpPr/>
          <p:nvPr/>
        </p:nvSpPr>
        <p:spPr>
          <a:xfrm rot="9054647">
            <a:off x="5447063" y="785088"/>
            <a:ext cx="868213" cy="339902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3D85C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3" name="Google Shape;163;p24"/>
          <p:cNvSpPr/>
          <p:nvPr/>
        </p:nvSpPr>
        <p:spPr>
          <a:xfrm rot="-8968454">
            <a:off x="5642272" y="4503886"/>
            <a:ext cx="868237" cy="339835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3C47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VMS Specific Guardrails and Validation Tests</a:t>
            </a:r>
            <a:endParaRPr/>
          </a:p>
        </p:txBody>
      </p:sp>
      <p:graphicFrame>
        <p:nvGraphicFramePr>
          <p:cNvPr id="169" name="Google Shape;169;p25"/>
          <p:cNvGraphicFramePr/>
          <p:nvPr/>
        </p:nvGraphicFramePr>
        <p:xfrm>
          <a:off x="311700" y="10461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{C44E912A-BFE2-4B16-A92E-F2964DEFC9AF}</a:tableStyleId>
              </a:tblPr>
              <a:tblGrid>
                <a:gridCol w="1961075"/>
                <a:gridCol w="4654775"/>
                <a:gridCol w="676225"/>
                <a:gridCol w="777675"/>
                <a:gridCol w="450850"/>
              </a:tblGrid>
              <a:tr h="3134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Check</a:t>
                      </a:r>
                      <a:endParaRPr b="1"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Catches</a:t>
                      </a:r>
                      <a:endParaRPr b="1"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Browser Runtime</a:t>
                      </a:r>
                      <a:endParaRPr b="1"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Cloud Tools</a:t>
                      </a:r>
                      <a:endParaRPr b="1"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Eval</a:t>
                      </a:r>
                      <a:endParaRPr b="1"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34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Diagram + loops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Stock/flow structure, R/B loop inventory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34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Causal integrity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Dead auxiliary; flow pinned to 0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❌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34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Runtime validity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Stock below floor; NaN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❌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34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Structural completeness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Required loop/stock absent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❌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34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VMS-001…012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Full VMS rule engine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 / 📐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34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— VMS-011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Wrong namespace → loop silently severed, model still runs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34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— VMS-010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"Stock" with no derivative — a constant in disguise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34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— VMS-005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Inflow + outflow collapsed into one net rate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📐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235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— VMS-012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Flow units ≠ stock units / time (</a:t>
                      </a:r>
                      <a:r>
                        <a:rPr lang="en" sz="1000">
                          <a:solidFill>
                            <a:schemeClr val="dk1"/>
                          </a:solidFill>
                          <a:latin typeface="Courier New"/>
                          <a:ea typeface="Courier New"/>
                          <a:cs typeface="Courier New"/>
                          <a:sym typeface="Courier New"/>
                        </a:rPr>
                        <a:t>kg/m²</a:t>
                      </a: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= density, not rate)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📐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13400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— VMS-007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Non-negative </a:t>
                      </a:r>
                      <a:r>
                        <a:rPr i="1"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default</a:t>
                      </a: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 ≠ non-negative </a:t>
                      </a:r>
                      <a:r>
                        <a:rPr i="1"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at runtime</a:t>
                      </a:r>
                      <a:endParaRPr i="1"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📐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050">
                          <a:solidFill>
                            <a:schemeClr val="dk1"/>
                          </a:solidFill>
                          <a:latin typeface="Roboto"/>
                          <a:ea typeface="Roboto"/>
                          <a:cs typeface="Roboto"/>
                          <a:sym typeface="Roboto"/>
                        </a:rPr>
                        <a:t>✅</a:t>
                      </a:r>
                      <a:endParaRPr sz="1050">
                        <a:solidFill>
                          <a:schemeClr val="dk1"/>
                        </a:solidFill>
                        <a:latin typeface="Roboto"/>
                        <a:ea typeface="Roboto"/>
                        <a:cs typeface="Roboto"/>
                        <a:sym typeface="Roboto"/>
                      </a:endParaRPr>
                    </a:p>
                  </a:txBody>
                  <a:tcPr marT="57150" marB="57150" marR="57150" marL="57150">
                    <a:lnL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70" name="Google Shape;170;p25"/>
          <p:cNvSpPr txBox="1"/>
          <p:nvPr/>
        </p:nvSpPr>
        <p:spPr>
          <a:xfrm>
            <a:off x="5159600" y="4551125"/>
            <a:ext cx="3761700" cy="63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✅ blocks (heals) · 📐 advisory · ❌ not covered</a:t>
            </a:r>
            <a:endParaRPr sz="105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1" name="Google Shape;171;p25"/>
          <p:cNvSpPr/>
          <p:nvPr/>
        </p:nvSpPr>
        <p:spPr>
          <a:xfrm rot="9285783">
            <a:off x="5735168" y="3844240"/>
            <a:ext cx="868275" cy="340058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3C47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2" name="Google Shape;172;p25"/>
          <p:cNvSpPr/>
          <p:nvPr/>
        </p:nvSpPr>
        <p:spPr>
          <a:xfrm rot="8578543">
            <a:off x="4776324" y="1273254"/>
            <a:ext cx="868383" cy="339902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3C47D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Summary</a:t>
            </a:r>
            <a:endParaRPr/>
          </a:p>
        </p:txBody>
      </p:sp>
      <p:sp>
        <p:nvSpPr>
          <p:cNvPr id="178" name="Google Shape;178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This code first methodology strictly respects the core rule that:</a:t>
            </a:r>
            <a:br>
              <a:rPr lang="en"/>
            </a:br>
            <a:r>
              <a:rPr lang="en"/>
              <a:t>	 </a:t>
            </a:r>
            <a:r>
              <a:rPr b="1" lang="en"/>
              <a:t>structure determines behavior. 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It simply reintroduces code-based modeling to the modern computational era thanks to the speed and efficiency of Large Language Models (LLMs)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Live Interactive Web Based Design Mode on </a:t>
            </a:r>
            <a:r>
              <a:rPr lang="en" u="sng">
                <a:solidFill>
                  <a:srgbClr val="674EA7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Veydra.io</a:t>
            </a:r>
            <a:r>
              <a:rPr lang="en">
                <a:solidFill>
                  <a:srgbClr val="674EA7"/>
                </a:solidFill>
              </a:rPr>
              <a:t> </a:t>
            </a:r>
            <a:endParaRPr>
              <a:solidFill>
                <a:srgbClr val="674EA7"/>
              </a:solidFill>
            </a:endParaRPr>
          </a:p>
        </p:txBody>
      </p:sp>
      <p:sp>
        <p:nvSpPr>
          <p:cNvPr id="184" name="Google Shape;184;p27"/>
          <p:cNvSpPr txBox="1"/>
          <p:nvPr>
            <p:ph idx="1" type="body"/>
          </p:nvPr>
        </p:nvSpPr>
        <p:spPr>
          <a:xfrm>
            <a:off x="7112000" y="1152475"/>
            <a:ext cx="1720500" cy="361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 AI Assistant in design mode to: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Get clarification on the model structure.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Edit and customize the the model structure via AI (not just the parameters)</a:t>
            </a:r>
            <a:endParaRPr/>
          </a:p>
        </p:txBody>
      </p:sp>
      <p:pic>
        <p:nvPicPr>
          <p:cNvPr id="185" name="Google Shape;185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16875" y="1017725"/>
            <a:ext cx="4988741" cy="3820973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86" name="Google Shape;186;p27"/>
          <p:cNvSpPr txBox="1"/>
          <p:nvPr>
            <p:ph idx="1" type="body"/>
          </p:nvPr>
        </p:nvSpPr>
        <p:spPr>
          <a:xfrm>
            <a:off x="104775" y="1119813"/>
            <a:ext cx="1720500" cy="3616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View the structure of the complex system.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How each part interacts.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View the underlying open source code!</a:t>
            </a:r>
            <a:endParaRPr/>
          </a:p>
        </p:txBody>
      </p:sp>
      <p:cxnSp>
        <p:nvCxnSpPr>
          <p:cNvPr id="187" name="Google Shape;187;p27"/>
          <p:cNvCxnSpPr/>
          <p:nvPr/>
        </p:nvCxnSpPr>
        <p:spPr>
          <a:xfrm>
            <a:off x="1174750" y="3594550"/>
            <a:ext cx="1587600" cy="492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8" name="Google Shape;188;p27"/>
          <p:cNvCxnSpPr/>
          <p:nvPr/>
        </p:nvCxnSpPr>
        <p:spPr>
          <a:xfrm>
            <a:off x="1333500" y="1372050"/>
            <a:ext cx="1587600" cy="7143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9" name="Google Shape;189;p27"/>
          <p:cNvCxnSpPr/>
          <p:nvPr/>
        </p:nvCxnSpPr>
        <p:spPr>
          <a:xfrm flipH="1">
            <a:off x="6397625" y="2245175"/>
            <a:ext cx="762000" cy="476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90" name="Google Shape;190;p27"/>
          <p:cNvSpPr txBox="1"/>
          <p:nvPr/>
        </p:nvSpPr>
        <p:spPr>
          <a:xfrm>
            <a:off x="178475" y="4829200"/>
            <a:ext cx="82305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</a:rPr>
              <a:t>Confidential. Copyright 2025 Front Analytics, Inc. DBA Veydra. Veydra is a registered trademark of Front Analytics</a:t>
            </a:r>
            <a:endParaRPr sz="700">
              <a:solidFill>
                <a:schemeClr val="dk2"/>
              </a:solidFill>
            </a:endParaRPr>
          </a:p>
        </p:txBody>
      </p:sp>
      <p:pic>
        <p:nvPicPr>
          <p:cNvPr id="191" name="Google Shape;191;p27"/>
          <p:cNvPicPr preferRelativeResize="0"/>
          <p:nvPr/>
        </p:nvPicPr>
        <p:blipFill rotWithShape="1">
          <a:blip r:embed="rId5">
            <a:alphaModFix/>
          </a:blip>
          <a:srcRect b="37877" l="32034" r="5811" t="34542"/>
          <a:stretch/>
        </p:blipFill>
        <p:spPr>
          <a:xfrm>
            <a:off x="567625" y="116850"/>
            <a:ext cx="593974" cy="26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2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5524" y="116849"/>
            <a:ext cx="233537" cy="263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Preview for supply chain in Experiment Mode on </a:t>
            </a:r>
            <a:r>
              <a:rPr lang="en" u="sng">
                <a:solidFill>
                  <a:srgbClr val="674EA7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Veydra.io</a:t>
            </a:r>
            <a:r>
              <a:rPr lang="en">
                <a:solidFill>
                  <a:srgbClr val="674EA7"/>
                </a:solidFill>
              </a:rPr>
              <a:t> </a:t>
            </a:r>
            <a:r>
              <a:rPr lang="en"/>
              <a:t> </a:t>
            </a:r>
            <a:endParaRPr/>
          </a:p>
        </p:txBody>
      </p:sp>
      <p:sp>
        <p:nvSpPr>
          <p:cNvPr id="198" name="Google Shape;198;p28"/>
          <p:cNvSpPr txBox="1"/>
          <p:nvPr>
            <p:ph idx="1" type="body"/>
          </p:nvPr>
        </p:nvSpPr>
        <p:spPr>
          <a:xfrm>
            <a:off x="7190450" y="2229300"/>
            <a:ext cx="1641600" cy="2339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Ask the AI Assistant for clarification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Launch in-app tutorials.</a:t>
            </a:r>
            <a:endParaRPr/>
          </a:p>
        </p:txBody>
      </p:sp>
      <p:pic>
        <p:nvPicPr>
          <p:cNvPr id="199" name="Google Shape;199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30425" y="1152488"/>
            <a:ext cx="4695825" cy="3655584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00" name="Google Shape;200;p28"/>
          <p:cNvSpPr txBox="1"/>
          <p:nvPr>
            <p:ph idx="1" type="body"/>
          </p:nvPr>
        </p:nvSpPr>
        <p:spPr>
          <a:xfrm>
            <a:off x="136525" y="1272075"/>
            <a:ext cx="1641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100% Browser based (no installs)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Dynamically interact with parameters and see the model update LIVE in the browser.</a:t>
            </a:r>
            <a:endParaRPr/>
          </a:p>
        </p:txBody>
      </p:sp>
      <p:cxnSp>
        <p:nvCxnSpPr>
          <p:cNvPr id="201" name="Google Shape;201;p28"/>
          <p:cNvCxnSpPr/>
          <p:nvPr/>
        </p:nvCxnSpPr>
        <p:spPr>
          <a:xfrm>
            <a:off x="1571825" y="2689580"/>
            <a:ext cx="539700" cy="477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02" name="Google Shape;202;p28"/>
          <p:cNvCxnSpPr/>
          <p:nvPr/>
        </p:nvCxnSpPr>
        <p:spPr>
          <a:xfrm flipH="1">
            <a:off x="6651550" y="3086550"/>
            <a:ext cx="619200" cy="11430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03" name="Google Shape;203;p28"/>
          <p:cNvCxnSpPr/>
          <p:nvPr/>
        </p:nvCxnSpPr>
        <p:spPr>
          <a:xfrm flipH="1">
            <a:off x="6699300" y="4166050"/>
            <a:ext cx="539700" cy="412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04" name="Google Shape;204;p28"/>
          <p:cNvCxnSpPr/>
          <p:nvPr/>
        </p:nvCxnSpPr>
        <p:spPr>
          <a:xfrm flipH="1" rot="10800000">
            <a:off x="1254125" y="1324375"/>
            <a:ext cx="825600" cy="412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05" name="Google Shape;205;p28"/>
          <p:cNvSpPr txBox="1"/>
          <p:nvPr/>
        </p:nvSpPr>
        <p:spPr>
          <a:xfrm>
            <a:off x="178475" y="4829200"/>
            <a:ext cx="82305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00">
                <a:solidFill>
                  <a:schemeClr val="dk2"/>
                </a:solidFill>
              </a:rPr>
              <a:t>Confidential. Copyright 2025 Front Analytics, Inc. DBA Veydra. Veydra is a registered trademark of Front Analytics</a:t>
            </a:r>
            <a:endParaRPr sz="700">
              <a:solidFill>
                <a:schemeClr val="dk2"/>
              </a:solidFill>
            </a:endParaRPr>
          </a:p>
        </p:txBody>
      </p:sp>
      <p:pic>
        <p:nvPicPr>
          <p:cNvPr id="206" name="Google Shape;206;p28"/>
          <p:cNvPicPr preferRelativeResize="0"/>
          <p:nvPr/>
        </p:nvPicPr>
        <p:blipFill rotWithShape="1">
          <a:blip r:embed="rId5">
            <a:alphaModFix/>
          </a:blip>
          <a:srcRect b="37877" l="32034" r="5811" t="34542"/>
          <a:stretch/>
        </p:blipFill>
        <p:spPr>
          <a:xfrm>
            <a:off x="567625" y="116850"/>
            <a:ext cx="593974" cy="263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2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05524" y="116849"/>
            <a:ext cx="233537" cy="2636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From prompt to </a:t>
            </a:r>
            <a:r>
              <a:rPr lang="en"/>
              <a:t>simulated</a:t>
            </a:r>
            <a:r>
              <a:rPr lang="en"/>
              <a:t> behavior </a:t>
            </a:r>
            <a:r>
              <a:rPr lang="en"/>
              <a:t>outcomes</a:t>
            </a:r>
            <a:endParaRPr/>
          </a:p>
        </p:txBody>
      </p:sp>
      <p:sp>
        <p:nvSpPr>
          <p:cNvPr id="213" name="Google Shape;213;p29"/>
          <p:cNvSpPr txBox="1"/>
          <p:nvPr>
            <p:ph idx="1" type="body"/>
          </p:nvPr>
        </p:nvSpPr>
        <p:spPr>
          <a:xfrm>
            <a:off x="311700" y="1152475"/>
            <a:ext cx="1776900" cy="382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300"/>
              <a:t>The two entry points (veydra.io and claude.ai) converge at model creation.</a:t>
            </a:r>
            <a:endParaRPr sz="13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300"/>
              <a:t>Optionally you can start or continue with local development with git as the spine.</a:t>
            </a:r>
            <a:endParaRPr sz="13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1300"/>
              <a:t>Terminate at Veydra Cloud — which itself loops back to the entry for analysis.</a:t>
            </a:r>
            <a:endParaRPr sz="1300"/>
          </a:p>
        </p:txBody>
      </p:sp>
      <p:sp>
        <p:nvSpPr>
          <p:cNvPr id="214" name="Google Shape;214;p29"/>
          <p:cNvSpPr/>
          <p:nvPr/>
        </p:nvSpPr>
        <p:spPr>
          <a:xfrm>
            <a:off x="2459975" y="1977988"/>
            <a:ext cx="1137600" cy="665100"/>
          </a:xfrm>
          <a:prstGeom prst="roundRect">
            <a:avLst>
              <a:gd fmla="val 16667" name="adj"/>
            </a:avLst>
          </a:prstGeom>
          <a:solidFill>
            <a:srgbClr val="B4A7D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Veydra.io</a:t>
            </a:r>
            <a:endParaRPr b="1" sz="13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Prompt with or without private data</a:t>
            </a:r>
            <a:endParaRPr sz="1000"/>
          </a:p>
        </p:txBody>
      </p:sp>
      <p:sp>
        <p:nvSpPr>
          <p:cNvPr id="215" name="Google Shape;215;p29"/>
          <p:cNvSpPr/>
          <p:nvPr/>
        </p:nvSpPr>
        <p:spPr>
          <a:xfrm>
            <a:off x="2459950" y="2847050"/>
            <a:ext cx="1137600" cy="66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Claude.ai </a:t>
            </a:r>
            <a:r>
              <a:rPr lang="en" sz="1000"/>
              <a:t>prompt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via MCP connection</a:t>
            </a:r>
            <a:endParaRPr sz="1000"/>
          </a:p>
        </p:txBody>
      </p:sp>
      <p:sp>
        <p:nvSpPr>
          <p:cNvPr id="216" name="Google Shape;216;p29"/>
          <p:cNvSpPr/>
          <p:nvPr/>
        </p:nvSpPr>
        <p:spPr>
          <a:xfrm>
            <a:off x="4098463" y="2365175"/>
            <a:ext cx="1137600" cy="66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Model Creation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SD+ABM+DES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VMS Py &amp; Git</a:t>
            </a:r>
            <a:endParaRPr sz="1000"/>
          </a:p>
        </p:txBody>
      </p:sp>
      <p:sp>
        <p:nvSpPr>
          <p:cNvPr id="217" name="Google Shape;217;p29"/>
          <p:cNvSpPr/>
          <p:nvPr/>
        </p:nvSpPr>
        <p:spPr>
          <a:xfrm>
            <a:off x="7406925" y="2365175"/>
            <a:ext cx="1137600" cy="66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Veydra Cloud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Share, collab, api</a:t>
            </a:r>
            <a:endParaRPr sz="1000"/>
          </a:p>
        </p:txBody>
      </p:sp>
      <p:sp>
        <p:nvSpPr>
          <p:cNvPr id="218" name="Google Shape;218;p29"/>
          <p:cNvSpPr/>
          <p:nvPr/>
        </p:nvSpPr>
        <p:spPr>
          <a:xfrm>
            <a:off x="5752700" y="2365175"/>
            <a:ext cx="1137600" cy="66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Cloud Executor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Scale, Sweeps, Scenario Runs</a:t>
            </a:r>
            <a:endParaRPr sz="1000"/>
          </a:p>
        </p:txBody>
      </p:sp>
      <p:sp>
        <p:nvSpPr>
          <p:cNvPr id="219" name="Google Shape;219;p29"/>
          <p:cNvSpPr/>
          <p:nvPr/>
        </p:nvSpPr>
        <p:spPr>
          <a:xfrm>
            <a:off x="5736875" y="3716075"/>
            <a:ext cx="1137600" cy="66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Local Execution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Optimization, Rapid iteration</a:t>
            </a:r>
            <a:endParaRPr sz="1000"/>
          </a:p>
        </p:txBody>
      </p:sp>
      <p:sp>
        <p:nvSpPr>
          <p:cNvPr id="220" name="Google Shape;220;p29"/>
          <p:cNvSpPr/>
          <p:nvPr/>
        </p:nvSpPr>
        <p:spPr>
          <a:xfrm>
            <a:off x="2460075" y="3716075"/>
            <a:ext cx="1137600" cy="66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Cli or VSCode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Claude Code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prompt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via MCP </a:t>
            </a:r>
            <a:endParaRPr sz="1000"/>
          </a:p>
        </p:txBody>
      </p:sp>
      <p:sp>
        <p:nvSpPr>
          <p:cNvPr id="221" name="Google Shape;221;p29"/>
          <p:cNvSpPr txBox="1"/>
          <p:nvPr/>
        </p:nvSpPr>
        <p:spPr>
          <a:xfrm>
            <a:off x="2423925" y="1360625"/>
            <a:ext cx="1209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Entry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222" name="Google Shape;222;p29"/>
          <p:cNvSpPr txBox="1"/>
          <p:nvPr/>
        </p:nvSpPr>
        <p:spPr>
          <a:xfrm>
            <a:off x="4062313" y="1360625"/>
            <a:ext cx="1209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Develop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223" name="Google Shape;223;p29"/>
          <p:cNvSpPr txBox="1"/>
          <p:nvPr/>
        </p:nvSpPr>
        <p:spPr>
          <a:xfrm>
            <a:off x="5700700" y="1360625"/>
            <a:ext cx="1209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Execute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224" name="Google Shape;224;p29"/>
          <p:cNvSpPr txBox="1"/>
          <p:nvPr/>
        </p:nvSpPr>
        <p:spPr>
          <a:xfrm>
            <a:off x="7339075" y="1379125"/>
            <a:ext cx="1209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Publish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225" name="Google Shape;225;p29"/>
          <p:cNvSpPr/>
          <p:nvPr/>
        </p:nvSpPr>
        <p:spPr>
          <a:xfrm>
            <a:off x="4098463" y="3716075"/>
            <a:ext cx="1137600" cy="66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Local Dev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VMS Py + AST diagrams</a:t>
            </a:r>
            <a:endParaRPr sz="1000"/>
          </a:p>
        </p:txBody>
      </p:sp>
      <p:cxnSp>
        <p:nvCxnSpPr>
          <p:cNvPr id="226" name="Google Shape;226;p29"/>
          <p:cNvCxnSpPr>
            <a:stCxn id="216" idx="3"/>
            <a:endCxn id="218" idx="1"/>
          </p:cNvCxnSpPr>
          <p:nvPr/>
        </p:nvCxnSpPr>
        <p:spPr>
          <a:xfrm>
            <a:off x="5236063" y="2697725"/>
            <a:ext cx="516600" cy="600"/>
          </a:xfrm>
          <a:prstGeom prst="bentConnector3">
            <a:avLst>
              <a:gd fmla="val 50004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27" name="Google Shape;227;p29"/>
          <p:cNvCxnSpPr>
            <a:stCxn id="214" idx="3"/>
            <a:endCxn id="216" idx="1"/>
          </p:cNvCxnSpPr>
          <p:nvPr/>
        </p:nvCxnSpPr>
        <p:spPr>
          <a:xfrm>
            <a:off x="3597575" y="2310538"/>
            <a:ext cx="501000" cy="387300"/>
          </a:xfrm>
          <a:prstGeom prst="bentConnector3">
            <a:avLst>
              <a:gd fmla="val 49989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28" name="Google Shape;228;p29"/>
          <p:cNvCxnSpPr>
            <a:stCxn id="215" idx="3"/>
            <a:endCxn id="216" idx="1"/>
          </p:cNvCxnSpPr>
          <p:nvPr/>
        </p:nvCxnSpPr>
        <p:spPr>
          <a:xfrm flipH="1" rot="10800000">
            <a:off x="3597550" y="2697800"/>
            <a:ext cx="501000" cy="481800"/>
          </a:xfrm>
          <a:prstGeom prst="bentConnector3">
            <a:avLst>
              <a:gd fmla="val 49991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29" name="Google Shape;229;p29"/>
          <p:cNvCxnSpPr>
            <a:stCxn id="220" idx="3"/>
            <a:endCxn id="225" idx="1"/>
          </p:cNvCxnSpPr>
          <p:nvPr/>
        </p:nvCxnSpPr>
        <p:spPr>
          <a:xfrm>
            <a:off x="3597675" y="4048625"/>
            <a:ext cx="500700" cy="600"/>
          </a:xfrm>
          <a:prstGeom prst="bentConnector3">
            <a:avLst>
              <a:gd fmla="val 50009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30" name="Google Shape;230;p29"/>
          <p:cNvCxnSpPr>
            <a:stCxn id="219" idx="3"/>
            <a:endCxn id="217" idx="1"/>
          </p:cNvCxnSpPr>
          <p:nvPr/>
        </p:nvCxnSpPr>
        <p:spPr>
          <a:xfrm flipH="1" rot="10800000">
            <a:off x="6874475" y="2697725"/>
            <a:ext cx="532500" cy="1350900"/>
          </a:xfrm>
          <a:prstGeom prst="bentConnector3">
            <a:avLst>
              <a:gd fmla="val 49995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31" name="Google Shape;231;p29"/>
          <p:cNvCxnSpPr>
            <a:stCxn id="218" idx="3"/>
            <a:endCxn id="217" idx="1"/>
          </p:cNvCxnSpPr>
          <p:nvPr/>
        </p:nvCxnSpPr>
        <p:spPr>
          <a:xfrm>
            <a:off x="6890300" y="2697725"/>
            <a:ext cx="516600" cy="600"/>
          </a:xfrm>
          <a:prstGeom prst="bentConnector3">
            <a:avLst>
              <a:gd fmla="val 50002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32" name="Google Shape;232;p29"/>
          <p:cNvCxnSpPr>
            <a:stCxn id="225" idx="3"/>
            <a:endCxn id="219" idx="1"/>
          </p:cNvCxnSpPr>
          <p:nvPr/>
        </p:nvCxnSpPr>
        <p:spPr>
          <a:xfrm>
            <a:off x="5236063" y="4048625"/>
            <a:ext cx="500700" cy="600"/>
          </a:xfrm>
          <a:prstGeom prst="bentConnector3">
            <a:avLst>
              <a:gd fmla="val 50011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33" name="Google Shape;233;p29"/>
          <p:cNvCxnSpPr/>
          <p:nvPr/>
        </p:nvCxnSpPr>
        <p:spPr>
          <a:xfrm flipH="1" rot="-5400000">
            <a:off x="4229088" y="3372875"/>
            <a:ext cx="685800" cy="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34" name="Google Shape;234;p29"/>
          <p:cNvCxnSpPr/>
          <p:nvPr/>
        </p:nvCxnSpPr>
        <p:spPr>
          <a:xfrm flipH="1" rot="-5400000">
            <a:off x="4436175" y="3372875"/>
            <a:ext cx="685800" cy="6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triangle"/>
            <a:tailEnd len="med" w="med" type="none"/>
          </a:ln>
        </p:spPr>
      </p:cxnSp>
      <p:sp>
        <p:nvSpPr>
          <p:cNvPr id="235" name="Google Shape;235;p29"/>
          <p:cNvSpPr/>
          <p:nvPr/>
        </p:nvSpPr>
        <p:spPr>
          <a:xfrm>
            <a:off x="2914550" y="4473425"/>
            <a:ext cx="1640100" cy="342900"/>
          </a:xfrm>
          <a:prstGeom prst="rightArrow">
            <a:avLst>
              <a:gd fmla="val 15534" name="adj1"/>
              <a:gd fmla="val 51126" name="adj2"/>
            </a:avLst>
          </a:prstGeom>
          <a:solidFill>
            <a:srgbClr val="10B98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6" name="Google Shape;236;p29"/>
          <p:cNvSpPr/>
          <p:nvPr/>
        </p:nvSpPr>
        <p:spPr>
          <a:xfrm>
            <a:off x="4674325" y="4473425"/>
            <a:ext cx="1640100" cy="342900"/>
          </a:xfrm>
          <a:prstGeom prst="rightArrow">
            <a:avLst>
              <a:gd fmla="val 15534" name="adj1"/>
              <a:gd fmla="val 51126" name="adj2"/>
            </a:avLst>
          </a:prstGeom>
          <a:solidFill>
            <a:srgbClr val="10B98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29"/>
          <p:cNvSpPr/>
          <p:nvPr/>
        </p:nvSpPr>
        <p:spPr>
          <a:xfrm>
            <a:off x="6434100" y="4473425"/>
            <a:ext cx="1640100" cy="342900"/>
          </a:xfrm>
          <a:prstGeom prst="rightArrow">
            <a:avLst>
              <a:gd fmla="val 15534" name="adj1"/>
              <a:gd fmla="val 51126" name="adj2"/>
            </a:avLst>
          </a:prstGeom>
          <a:solidFill>
            <a:srgbClr val="10B98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 of a pre-built simulation</a:t>
            </a:r>
            <a:endParaRPr/>
          </a:p>
        </p:txBody>
      </p:sp>
      <p:sp>
        <p:nvSpPr>
          <p:cNvPr id="243" name="Google Shape;243;p30"/>
          <p:cNvSpPr txBox="1"/>
          <p:nvPr>
            <p:ph idx="1" type="body"/>
          </p:nvPr>
        </p:nvSpPr>
        <p:spPr>
          <a:xfrm>
            <a:off x="311700" y="1152475"/>
            <a:ext cx="1868400" cy="3823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 sz="1300"/>
              <a:t>You can use any of the entry points and ask for results.</a:t>
            </a:r>
            <a:endParaRPr sz="1300"/>
          </a:p>
        </p:txBody>
      </p:sp>
      <p:sp>
        <p:nvSpPr>
          <p:cNvPr id="244" name="Google Shape;244;p30"/>
          <p:cNvSpPr/>
          <p:nvPr/>
        </p:nvSpPr>
        <p:spPr>
          <a:xfrm>
            <a:off x="2459975" y="1977988"/>
            <a:ext cx="1137600" cy="66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Veydra.io</a:t>
            </a:r>
            <a:endParaRPr b="1" sz="13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Prompt with or without private data</a:t>
            </a:r>
            <a:endParaRPr sz="1000"/>
          </a:p>
        </p:txBody>
      </p:sp>
      <p:sp>
        <p:nvSpPr>
          <p:cNvPr id="245" name="Google Shape;245;p30"/>
          <p:cNvSpPr/>
          <p:nvPr/>
        </p:nvSpPr>
        <p:spPr>
          <a:xfrm>
            <a:off x="2460075" y="2847038"/>
            <a:ext cx="1137600" cy="66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Claude.ai </a:t>
            </a:r>
            <a:r>
              <a:rPr lang="en" sz="1000"/>
              <a:t>prompt</a:t>
            </a:r>
            <a:endParaRPr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via MCP connection</a:t>
            </a:r>
            <a:endParaRPr sz="1000"/>
          </a:p>
        </p:txBody>
      </p:sp>
      <p:sp>
        <p:nvSpPr>
          <p:cNvPr id="246" name="Google Shape;246;p30"/>
          <p:cNvSpPr/>
          <p:nvPr/>
        </p:nvSpPr>
        <p:spPr>
          <a:xfrm>
            <a:off x="7406925" y="2365175"/>
            <a:ext cx="1137600" cy="66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Veydra Cloud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Share, collab, api</a:t>
            </a:r>
            <a:endParaRPr sz="1000"/>
          </a:p>
        </p:txBody>
      </p:sp>
      <p:sp>
        <p:nvSpPr>
          <p:cNvPr id="247" name="Google Shape;247;p30"/>
          <p:cNvSpPr/>
          <p:nvPr/>
        </p:nvSpPr>
        <p:spPr>
          <a:xfrm>
            <a:off x="5752700" y="2365175"/>
            <a:ext cx="1137600" cy="66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Cloud Executor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Scale, Sweeps, Scenario Runs</a:t>
            </a:r>
            <a:endParaRPr sz="1000"/>
          </a:p>
        </p:txBody>
      </p:sp>
      <p:sp>
        <p:nvSpPr>
          <p:cNvPr id="248" name="Google Shape;248;p30"/>
          <p:cNvSpPr/>
          <p:nvPr/>
        </p:nvSpPr>
        <p:spPr>
          <a:xfrm>
            <a:off x="2460075" y="3716075"/>
            <a:ext cx="1137600" cy="66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</a:rPr>
              <a:t>Cli or VSCode</a:t>
            </a:r>
            <a:endParaRPr b="1" sz="10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000">
                <a:solidFill>
                  <a:schemeClr val="dk1"/>
                </a:solidFill>
              </a:rPr>
              <a:t>Claude Code</a:t>
            </a:r>
            <a:endParaRPr b="1" sz="10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prompt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000">
                <a:solidFill>
                  <a:schemeClr val="dk1"/>
                </a:solidFill>
              </a:rPr>
              <a:t>via MCP </a:t>
            </a:r>
            <a:endParaRPr b="1"/>
          </a:p>
        </p:txBody>
      </p:sp>
      <p:sp>
        <p:nvSpPr>
          <p:cNvPr id="249" name="Google Shape;249;p30"/>
          <p:cNvSpPr txBox="1"/>
          <p:nvPr/>
        </p:nvSpPr>
        <p:spPr>
          <a:xfrm>
            <a:off x="2423925" y="1360625"/>
            <a:ext cx="1209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Entry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250" name="Google Shape;250;p30"/>
          <p:cNvSpPr txBox="1"/>
          <p:nvPr/>
        </p:nvSpPr>
        <p:spPr>
          <a:xfrm>
            <a:off x="4062313" y="1360625"/>
            <a:ext cx="1209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Develop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251" name="Google Shape;251;p30"/>
          <p:cNvSpPr txBox="1"/>
          <p:nvPr/>
        </p:nvSpPr>
        <p:spPr>
          <a:xfrm>
            <a:off x="5700700" y="1360625"/>
            <a:ext cx="1209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Execute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252" name="Google Shape;252;p30"/>
          <p:cNvSpPr txBox="1"/>
          <p:nvPr/>
        </p:nvSpPr>
        <p:spPr>
          <a:xfrm>
            <a:off x="7339075" y="1379125"/>
            <a:ext cx="1209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Publish</a:t>
            </a:r>
            <a:endParaRPr sz="1800">
              <a:solidFill>
                <a:schemeClr val="dk2"/>
              </a:solidFill>
            </a:endParaRPr>
          </a:p>
        </p:txBody>
      </p:sp>
      <p:cxnSp>
        <p:nvCxnSpPr>
          <p:cNvPr id="253" name="Google Shape;253;p30"/>
          <p:cNvCxnSpPr>
            <a:stCxn id="244" idx="3"/>
            <a:endCxn id="254" idx="1"/>
          </p:cNvCxnSpPr>
          <p:nvPr/>
        </p:nvCxnSpPr>
        <p:spPr>
          <a:xfrm>
            <a:off x="3597575" y="2310538"/>
            <a:ext cx="501000" cy="3873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55" name="Google Shape;255;p30"/>
          <p:cNvCxnSpPr>
            <a:stCxn id="245" idx="3"/>
            <a:endCxn id="254" idx="1"/>
          </p:cNvCxnSpPr>
          <p:nvPr/>
        </p:nvCxnSpPr>
        <p:spPr>
          <a:xfrm flipH="1" rot="10800000">
            <a:off x="3597675" y="2697788"/>
            <a:ext cx="500700" cy="481800"/>
          </a:xfrm>
          <a:prstGeom prst="bentConnector3">
            <a:avLst>
              <a:gd fmla="val 50000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56" name="Google Shape;256;p30"/>
          <p:cNvCxnSpPr>
            <a:stCxn id="247" idx="3"/>
            <a:endCxn id="246" idx="1"/>
          </p:cNvCxnSpPr>
          <p:nvPr/>
        </p:nvCxnSpPr>
        <p:spPr>
          <a:xfrm>
            <a:off x="6890300" y="2697725"/>
            <a:ext cx="516600" cy="600"/>
          </a:xfrm>
          <a:prstGeom prst="bentConnector3">
            <a:avLst>
              <a:gd fmla="val 50002" name="adj1"/>
            </a:avLst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stealth"/>
            <a:tailEnd len="med" w="med" type="none"/>
          </a:ln>
        </p:spPr>
      </p:cxnSp>
      <p:sp>
        <p:nvSpPr>
          <p:cNvPr id="257" name="Google Shape;257;p30"/>
          <p:cNvSpPr/>
          <p:nvPr/>
        </p:nvSpPr>
        <p:spPr>
          <a:xfrm rot="10800000">
            <a:off x="6434100" y="4473425"/>
            <a:ext cx="1640100" cy="342900"/>
          </a:xfrm>
          <a:prstGeom prst="rightArrow">
            <a:avLst>
              <a:gd fmla="val 15534" name="adj1"/>
              <a:gd fmla="val 51126" name="adj2"/>
            </a:avLst>
          </a:prstGeom>
          <a:solidFill>
            <a:srgbClr val="38BD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8" name="Google Shape;258;p30"/>
          <p:cNvSpPr/>
          <p:nvPr/>
        </p:nvSpPr>
        <p:spPr>
          <a:xfrm rot="10800000">
            <a:off x="4674325" y="4473425"/>
            <a:ext cx="1640100" cy="342900"/>
          </a:xfrm>
          <a:prstGeom prst="rightArrow">
            <a:avLst>
              <a:gd fmla="val 15534" name="adj1"/>
              <a:gd fmla="val 51126" name="adj2"/>
            </a:avLst>
          </a:prstGeom>
          <a:solidFill>
            <a:srgbClr val="38BD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9" name="Google Shape;259;p30"/>
          <p:cNvSpPr/>
          <p:nvPr/>
        </p:nvSpPr>
        <p:spPr>
          <a:xfrm rot="10800000">
            <a:off x="2914550" y="4473425"/>
            <a:ext cx="1640100" cy="342900"/>
          </a:xfrm>
          <a:prstGeom prst="rightArrow">
            <a:avLst>
              <a:gd fmla="val 15534" name="adj1"/>
              <a:gd fmla="val 51126" name="adj2"/>
            </a:avLst>
          </a:prstGeom>
          <a:solidFill>
            <a:srgbClr val="38BDF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260" name="Google Shape;260;p30"/>
          <p:cNvCxnSpPr>
            <a:stCxn id="248" idx="3"/>
          </p:cNvCxnSpPr>
          <p:nvPr/>
        </p:nvCxnSpPr>
        <p:spPr>
          <a:xfrm flipH="1" rot="10800000">
            <a:off x="3597675" y="3025625"/>
            <a:ext cx="252300" cy="1023000"/>
          </a:xfrm>
          <a:prstGeom prst="bentConnector2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triangle"/>
            <a:tailEnd len="med" w="med" type="none"/>
          </a:ln>
        </p:spPr>
      </p:cxnSp>
      <p:cxnSp>
        <p:nvCxnSpPr>
          <p:cNvPr id="261" name="Google Shape;261;p30"/>
          <p:cNvCxnSpPr>
            <a:stCxn id="247" idx="1"/>
          </p:cNvCxnSpPr>
          <p:nvPr/>
        </p:nvCxnSpPr>
        <p:spPr>
          <a:xfrm flipH="1">
            <a:off x="4070000" y="2697725"/>
            <a:ext cx="1682700" cy="15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62" name="Google Shape;262;p30"/>
          <p:cNvSpPr/>
          <p:nvPr/>
        </p:nvSpPr>
        <p:spPr>
          <a:xfrm>
            <a:off x="5736875" y="3716075"/>
            <a:ext cx="1137600" cy="665100"/>
          </a:xfrm>
          <a:prstGeom prst="roundRect">
            <a:avLst>
              <a:gd fmla="val 16667" name="adj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/>
              <a:t>Local Execution</a:t>
            </a:r>
            <a:endParaRPr b="1" sz="10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/>
              <a:t>Optimization, Rapid iteration</a:t>
            </a:r>
            <a:endParaRPr sz="1000"/>
          </a:p>
        </p:txBody>
      </p:sp>
      <p:cxnSp>
        <p:nvCxnSpPr>
          <p:cNvPr id="263" name="Google Shape;263;p30"/>
          <p:cNvCxnSpPr/>
          <p:nvPr/>
        </p:nvCxnSpPr>
        <p:spPr>
          <a:xfrm rot="10800000">
            <a:off x="3597625" y="4160675"/>
            <a:ext cx="2139300" cy="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Future directions / Q&amp;A </a:t>
            </a:r>
            <a:endParaRPr/>
          </a:p>
        </p:txBody>
      </p:sp>
      <p:graphicFrame>
        <p:nvGraphicFramePr>
          <p:cNvPr id="269" name="Google Shape;269;p31"/>
          <p:cNvGraphicFramePr/>
          <p:nvPr/>
        </p:nvGraphicFramePr>
        <p:xfrm>
          <a:off x="477588" y="1193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{C44E912A-BFE2-4B16-A92E-F2964DEFC9AF}</a:tableStyleId>
              </a:tblPr>
              <a:tblGrid>
                <a:gridCol w="1325000"/>
                <a:gridCol w="2171300"/>
                <a:gridCol w="4709850"/>
              </a:tblGrid>
              <a:tr h="53137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/>
                        <a:t>Date</a:t>
                      </a:r>
                      <a:endParaRPr b="1" sz="1100"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/>
                        <a:t>Objective</a:t>
                      </a:r>
                      <a:endParaRPr b="1" sz="1100"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100"/>
                        <a:t>Event</a:t>
                      </a:r>
                      <a:endParaRPr b="1" sz="1100"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558475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800"/>
                        <a:t>Anytime</a:t>
                      </a:r>
                      <a:endParaRPr sz="1800"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/>
                        <a:t>Try it online</a:t>
                      </a:r>
                      <a:endParaRPr sz="1800"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800" u="sng">
                          <a:solidFill>
                            <a:srgbClr val="674EA7"/>
                          </a:solidFill>
                          <a:hlinkClick r:id="rId3">
                            <a:extLst>
                              <a:ext uri="{A12FA001-AC4F-418D-AE19-62706E023703}">
                                <ahyp:hlinkClr val="tx"/>
                              </a:ext>
                            </a:extLst>
                          </a:hlinkClick>
                        </a:rPr>
                        <a:t>https://veydra.io</a:t>
                      </a:r>
                      <a:r>
                        <a:rPr i="1" lang="en" sz="1800">
                          <a:solidFill>
                            <a:srgbClr val="674EA7"/>
                          </a:solidFill>
                        </a:rPr>
                        <a:t> </a:t>
                      </a:r>
                      <a:endParaRPr i="1" sz="1800">
                        <a:solidFill>
                          <a:srgbClr val="674EA7"/>
                        </a:solidFill>
                      </a:endParaRPr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736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/>
                        <a:t>Friday</a:t>
                      </a:r>
                      <a:endParaRPr b="1" sz="18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/>
                        <a:t>July 24</a:t>
                      </a:r>
                      <a:endParaRPr b="1" sz="18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</a:rPr>
                        <a:t>Hybrid</a:t>
                      </a:r>
                      <a:endParaRPr b="1" sz="1800"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/>
                        <a:t>Create your own models</a:t>
                      </a:r>
                      <a:endParaRPr sz="1800"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/>
                        <a:t>Workshop (90 min)</a:t>
                      </a:r>
                      <a:endParaRPr b="1" sz="18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800"/>
                        <a:t>Code-First System Dynamics: Building Validatable Models with AI and Python</a:t>
                      </a:r>
                      <a:endParaRPr i="1" sz="1800"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73625"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/>
                        <a:t>Friday</a:t>
                      </a:r>
                      <a:endParaRPr b="1" sz="18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/>
                        <a:t>July 24</a:t>
                      </a:r>
                      <a:endParaRPr b="1" sz="18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800">
                          <a:solidFill>
                            <a:schemeClr val="dk1"/>
                          </a:solidFill>
                        </a:rPr>
                        <a:t>In-Person</a:t>
                      </a:r>
                      <a:endParaRPr sz="1800">
                        <a:solidFill>
                          <a:schemeClr val="dk1"/>
                        </a:solidFill>
                      </a:endParaRPr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 b="1" sz="1800"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/>
                        <a:t>Advanced Integrations </a:t>
                      </a:r>
                      <a:endParaRPr sz="18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800"/>
                        <a:t>(in Claude with MCP)</a:t>
                      </a:r>
                      <a:endParaRPr sz="1800"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 sz="1800"/>
                        <a:t>Workshop (90 min)</a:t>
                      </a:r>
                      <a:endParaRPr b="1" sz="1800"/>
                    </a:p>
                    <a:p>
                      <a:pPr indent="0" lvl="0" marL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i="1" lang="en" sz="1800"/>
                        <a:t>Advanced Agentic System Dynamics: Orchestrating Causal Reasoning with MCP and Frontier Models</a:t>
                      </a:r>
                      <a:endParaRPr i="1" sz="1800"/>
                    </a:p>
                  </a:txBody>
                  <a:tcPr marT="91425" marB="91425" marR="91425" marL="91425">
                    <a:lnL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270" name="Google Shape;270;p31"/>
          <p:cNvSpPr txBox="1"/>
          <p:nvPr/>
        </p:nvSpPr>
        <p:spPr>
          <a:xfrm>
            <a:off x="6968900" y="143100"/>
            <a:ext cx="3157500" cy="74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1143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1"/>
                </a:solidFill>
              </a:rPr>
              <a:t>Alton Alexander</a:t>
            </a:r>
            <a:endParaRPr sz="1100">
              <a:solidFill>
                <a:schemeClr val="dk1"/>
              </a:solidFill>
            </a:endParaRPr>
          </a:p>
          <a:p>
            <a:pPr indent="0" lvl="0" marL="0" marR="1143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dk1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linkedin.com/in/altonalexander</a:t>
            </a:r>
            <a:endParaRPr b="1" sz="1300">
              <a:solidFill>
                <a:schemeClr val="dk1"/>
              </a:solidFill>
            </a:endParaRPr>
          </a:p>
          <a:p>
            <a:pPr indent="0" lvl="0" marL="0" marR="11430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100" u="sng">
                <a:solidFill>
                  <a:schemeClr val="dk1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alton@veydra.com</a:t>
            </a:r>
            <a:endParaRPr/>
          </a:p>
        </p:txBody>
      </p:sp>
      <p:sp>
        <p:nvSpPr>
          <p:cNvPr id="271" name="Google Shape;271;p31"/>
          <p:cNvSpPr/>
          <p:nvPr/>
        </p:nvSpPr>
        <p:spPr>
          <a:xfrm rot="8100000">
            <a:off x="5645373" y="1480883"/>
            <a:ext cx="779797" cy="264741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Agenda</a:t>
            </a:r>
            <a:endParaRPr/>
          </a:p>
        </p:txBody>
      </p:sp>
      <p:sp>
        <p:nvSpPr>
          <p:cNvPr id="63" name="Google Shape;63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AutoNum type="arabicPeriod"/>
            </a:pPr>
            <a:r>
              <a:rPr lang="en" sz="2300"/>
              <a:t>Motivation and the Problem with the Traditional Workflow</a:t>
            </a:r>
            <a:endParaRPr sz="2300"/>
          </a:p>
          <a:p>
            <a:pPr indent="-374650" lvl="0" marL="457200" rtl="0" algn="l">
              <a:spcBef>
                <a:spcPts val="1000"/>
              </a:spcBef>
              <a:spcAft>
                <a:spcPts val="0"/>
              </a:spcAft>
              <a:buSzPts val="2300"/>
              <a:buAutoNum type="arabicPeriod"/>
            </a:pPr>
            <a:r>
              <a:rPr lang="en" sz="2300"/>
              <a:t>The Solution – The AI-Code-First Paradigm</a:t>
            </a:r>
            <a:endParaRPr sz="2300"/>
          </a:p>
          <a:p>
            <a:pPr indent="-374650" lvl="0" marL="457200" rtl="0" algn="l">
              <a:spcBef>
                <a:spcPts val="1000"/>
              </a:spcBef>
              <a:spcAft>
                <a:spcPts val="0"/>
              </a:spcAft>
              <a:buSzPts val="2300"/>
              <a:buAutoNum type="arabicPeriod"/>
            </a:pPr>
            <a:r>
              <a:rPr lang="en" sz="2300"/>
              <a:t>How It Works – The Validatable Model Standard (VMS)</a:t>
            </a:r>
            <a:endParaRPr sz="2300"/>
          </a:p>
          <a:p>
            <a:pPr indent="-374650" lvl="0" marL="457200" rtl="0" algn="l">
              <a:spcBef>
                <a:spcPts val="1000"/>
              </a:spcBef>
              <a:spcAft>
                <a:spcPts val="0"/>
              </a:spcAft>
              <a:buSzPts val="2300"/>
              <a:buAutoNum type="arabicPeriod"/>
            </a:pPr>
            <a:r>
              <a:rPr lang="en" sz="2300"/>
              <a:t>Why This Changes Everything (The 3 Big Benefits)</a:t>
            </a:r>
            <a:endParaRPr sz="2300"/>
          </a:p>
          <a:p>
            <a:pPr indent="-374650" lvl="0" marL="457200" rtl="0" algn="l">
              <a:spcBef>
                <a:spcPts val="1000"/>
              </a:spcBef>
              <a:spcAft>
                <a:spcPts val="1000"/>
              </a:spcAft>
              <a:buSzPts val="2300"/>
              <a:buAutoNum type="arabicPeriod"/>
            </a:pPr>
            <a:r>
              <a:rPr lang="en" sz="2300"/>
              <a:t>Live Demo</a:t>
            </a:r>
            <a:endParaRPr sz="23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Problem with the Traditional Bottleneck</a:t>
            </a:r>
            <a:endParaRPr/>
          </a:p>
        </p:txBody>
      </p:sp>
      <p:sp>
        <p:nvSpPr>
          <p:cNvPr id="69" name="Google Shape;69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internal structure of the system determines behavior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Traditional Workflow:</a:t>
            </a:r>
            <a:br>
              <a:rPr lang="en"/>
            </a:br>
            <a:r>
              <a:rPr lang="en"/>
              <a:t>	</a:t>
            </a:r>
            <a:r>
              <a:rPr b="1" lang="en"/>
              <a:t>Problem → </a:t>
            </a:r>
            <a:r>
              <a:rPr b="1" lang="en">
                <a:solidFill>
                  <a:srgbClr val="0000FF"/>
                </a:solidFill>
              </a:rPr>
              <a:t>Manual Structure → Code</a:t>
            </a:r>
            <a:r>
              <a:rPr b="1" lang="en"/>
              <a:t> → Behavior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Proposed Code-first Workflow:</a:t>
            </a:r>
            <a:br>
              <a:rPr lang="en"/>
            </a:br>
            <a:r>
              <a:rPr lang="en"/>
              <a:t>	</a:t>
            </a:r>
            <a:r>
              <a:rPr b="1" lang="en"/>
              <a:t>Problem → </a:t>
            </a:r>
            <a:r>
              <a:rPr b="1" lang="en">
                <a:solidFill>
                  <a:srgbClr val="38761D"/>
                </a:solidFill>
              </a:rPr>
              <a:t>LLM-Generated Code → Structure</a:t>
            </a:r>
            <a:r>
              <a:rPr b="1" lang="en"/>
              <a:t> → Behavior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Translating concepts into structural diagrams is the biggest bottleneck.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Proprietary GUI tools lock models away from the modern data science ecosystem.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21607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Motivation: </a:t>
            </a:r>
            <a:r>
              <a:rPr lang="en"/>
              <a:t>Combine the best of SD and ML now with AI</a:t>
            </a:r>
            <a:endParaRPr/>
          </a:p>
        </p:txBody>
      </p:sp>
      <p:sp>
        <p:nvSpPr>
          <p:cNvPr id="75" name="Google Shape;75;p16"/>
          <p:cNvSpPr txBox="1"/>
          <p:nvPr>
            <p:ph idx="1" type="body"/>
          </p:nvPr>
        </p:nvSpPr>
        <p:spPr>
          <a:xfrm>
            <a:off x="311700" y="1420175"/>
            <a:ext cx="2449800" cy="314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Traditionally, system dynamics models are authored as diagrams.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Modern AI is fundamentally better at generating and editing code.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1"/>
              <a:buFont typeface="Arial"/>
              <a:buNone/>
            </a:pPr>
            <a:r>
              <a:rPr lang="en"/>
              <a:t>A code-first workflow combines AI, scientific computing, and automatic diagram generation.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cxnSp>
        <p:nvCxnSpPr>
          <p:cNvPr id="76" name="Google Shape;76;p16"/>
          <p:cNvCxnSpPr>
            <a:endCxn id="77" idx="1"/>
          </p:cNvCxnSpPr>
          <p:nvPr/>
        </p:nvCxnSpPr>
        <p:spPr>
          <a:xfrm>
            <a:off x="3569529" y="3012749"/>
            <a:ext cx="4330500" cy="7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triangle"/>
            <a:tailEnd len="med" w="med" type="triangle"/>
          </a:ln>
        </p:spPr>
      </p:cxnSp>
      <p:cxnSp>
        <p:nvCxnSpPr>
          <p:cNvPr id="78" name="Google Shape;78;p16"/>
          <p:cNvCxnSpPr>
            <a:stCxn id="79" idx="0"/>
          </p:cNvCxnSpPr>
          <p:nvPr/>
        </p:nvCxnSpPr>
        <p:spPr>
          <a:xfrm flipH="1" rot="10800000">
            <a:off x="5631221" y="1249948"/>
            <a:ext cx="13800" cy="3250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triangle"/>
            <a:tailEnd len="med" w="med" type="triangle"/>
          </a:ln>
        </p:spPr>
      </p:cxnSp>
      <p:sp>
        <p:nvSpPr>
          <p:cNvPr id="80" name="Google Shape;80;p16"/>
          <p:cNvSpPr txBox="1"/>
          <p:nvPr/>
        </p:nvSpPr>
        <p:spPr>
          <a:xfrm>
            <a:off x="4676778" y="904875"/>
            <a:ext cx="1908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Diagram First 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81" name="Google Shape;81;p16"/>
          <p:cNvSpPr txBox="1"/>
          <p:nvPr/>
        </p:nvSpPr>
        <p:spPr>
          <a:xfrm>
            <a:off x="2729225" y="1352688"/>
            <a:ext cx="2055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000FF"/>
                </a:solidFill>
              </a:rPr>
              <a:t>Traditional SD </a:t>
            </a:r>
            <a:endParaRPr b="1" sz="1800">
              <a:solidFill>
                <a:srgbClr val="0000FF"/>
              </a:solidFill>
            </a:endParaRPr>
          </a:p>
        </p:txBody>
      </p:sp>
      <p:sp>
        <p:nvSpPr>
          <p:cNvPr id="82" name="Google Shape;82;p16"/>
          <p:cNvSpPr txBox="1"/>
          <p:nvPr/>
        </p:nvSpPr>
        <p:spPr>
          <a:xfrm>
            <a:off x="5825750" y="1350575"/>
            <a:ext cx="32739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000FF"/>
                </a:solidFill>
              </a:rPr>
              <a:t>AI-Assisted Diagramming </a:t>
            </a:r>
            <a:endParaRPr b="1" sz="1800">
              <a:solidFill>
                <a:srgbClr val="0000FF"/>
              </a:solidFill>
            </a:endParaRPr>
          </a:p>
        </p:txBody>
      </p:sp>
      <p:sp>
        <p:nvSpPr>
          <p:cNvPr id="83" name="Google Shape;83;p16"/>
          <p:cNvSpPr txBox="1"/>
          <p:nvPr/>
        </p:nvSpPr>
        <p:spPr>
          <a:xfrm>
            <a:off x="5880300" y="3240475"/>
            <a:ext cx="2798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8761D"/>
                </a:solidFill>
              </a:rPr>
              <a:t>AI-Native Modeling</a:t>
            </a:r>
            <a:endParaRPr b="1" sz="1800">
              <a:solidFill>
                <a:srgbClr val="38761D"/>
              </a:solidFill>
            </a:endParaRPr>
          </a:p>
        </p:txBody>
      </p:sp>
      <p:sp>
        <p:nvSpPr>
          <p:cNvPr id="84" name="Google Shape;84;p16"/>
          <p:cNvSpPr txBox="1"/>
          <p:nvPr/>
        </p:nvSpPr>
        <p:spPr>
          <a:xfrm>
            <a:off x="2729225" y="3217300"/>
            <a:ext cx="29238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38761D"/>
                </a:solidFill>
              </a:rPr>
              <a:t>Scientific Programming</a:t>
            </a:r>
            <a:endParaRPr b="1" sz="1800">
              <a:solidFill>
                <a:srgbClr val="38761D"/>
              </a:solidFill>
            </a:endParaRPr>
          </a:p>
        </p:txBody>
      </p:sp>
      <p:sp>
        <p:nvSpPr>
          <p:cNvPr id="79" name="Google Shape;79;p16"/>
          <p:cNvSpPr txBox="1"/>
          <p:nvPr/>
        </p:nvSpPr>
        <p:spPr>
          <a:xfrm>
            <a:off x="5019221" y="4500148"/>
            <a:ext cx="12240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Code First 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77" name="Google Shape;77;p16"/>
          <p:cNvSpPr txBox="1"/>
          <p:nvPr/>
        </p:nvSpPr>
        <p:spPr>
          <a:xfrm>
            <a:off x="7900029" y="2789099"/>
            <a:ext cx="6057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AI 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85" name="Google Shape;85;p16"/>
          <p:cNvSpPr txBox="1"/>
          <p:nvPr/>
        </p:nvSpPr>
        <p:spPr>
          <a:xfrm>
            <a:off x="2664375" y="2789099"/>
            <a:ext cx="1224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No AI 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86" name="Google Shape;86;p16"/>
          <p:cNvSpPr txBox="1"/>
          <p:nvPr/>
        </p:nvSpPr>
        <p:spPr>
          <a:xfrm>
            <a:off x="2729225" y="1641713"/>
            <a:ext cx="30000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Humans edit diagrams </a:t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Visual first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Mature methodology</a:t>
            </a:r>
            <a:endParaRPr sz="1800"/>
          </a:p>
        </p:txBody>
      </p:sp>
      <p:sp>
        <p:nvSpPr>
          <p:cNvPr id="87" name="Google Shape;87;p16"/>
          <p:cNvSpPr txBox="1"/>
          <p:nvPr/>
        </p:nvSpPr>
        <p:spPr>
          <a:xfrm>
            <a:off x="5815750" y="1646651"/>
            <a:ext cx="31821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AI helps build diagrams</a:t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Faster ideation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Diagrams remain the source of truth</a:t>
            </a:r>
            <a:endParaRPr sz="1800"/>
          </a:p>
        </p:txBody>
      </p:sp>
      <p:sp>
        <p:nvSpPr>
          <p:cNvPr id="88" name="Google Shape;88;p16"/>
          <p:cNvSpPr txBox="1"/>
          <p:nvPr/>
        </p:nvSpPr>
        <p:spPr>
          <a:xfrm>
            <a:off x="2729225" y="3546346"/>
            <a:ext cx="30000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Humans edit code </a:t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Unlimited flexibility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High barrier to entry</a:t>
            </a:r>
            <a:endParaRPr sz="1800"/>
          </a:p>
        </p:txBody>
      </p:sp>
      <p:sp>
        <p:nvSpPr>
          <p:cNvPr id="89" name="Google Shape;89;p16"/>
          <p:cNvSpPr txBox="1"/>
          <p:nvPr/>
        </p:nvSpPr>
        <p:spPr>
          <a:xfrm>
            <a:off x="5880300" y="3569069"/>
            <a:ext cx="3219300" cy="10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/>
              <a:t>AI edits code</a:t>
            </a:r>
            <a:endParaRPr b="1"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Code is the source of truth</a:t>
            </a:r>
            <a:endParaRPr sz="18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Diagrams are auto- derived</a:t>
            </a:r>
            <a:endParaRPr sz="1800"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6"/>
              <a:buFont typeface="Arial"/>
              <a:buNone/>
            </a:pPr>
            <a:r>
              <a:rPr lang="en"/>
              <a:t>Benefits of Code First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7"/>
          <p:cNvSpPr txBox="1"/>
          <p:nvPr>
            <p:ph idx="1" type="body"/>
          </p:nvPr>
        </p:nvSpPr>
        <p:spPr>
          <a:xfrm>
            <a:off x="311700" y="1128050"/>
            <a:ext cx="8418900" cy="3440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Scientific Python ecosystem.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Easier collaboration with scientific communities.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AI edits code better than diagrams.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Version control.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Testing &amp; validation.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Transparency.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Modular models.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5" st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6" st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end="7" st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8"/>
          <p:cNvSpPr txBox="1"/>
          <p:nvPr>
            <p:ph type="title"/>
          </p:nvPr>
        </p:nvSpPr>
        <p:spPr>
          <a:xfrm>
            <a:off x="109800" y="92600"/>
            <a:ext cx="2009700" cy="137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/>
              <a:t>Diagram first vs code first </a:t>
            </a:r>
            <a:endParaRPr sz="2500"/>
          </a:p>
        </p:txBody>
      </p:sp>
      <p:pic>
        <p:nvPicPr>
          <p:cNvPr id="101" name="Google Shape;101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694853" y="14475"/>
            <a:ext cx="7527072" cy="511455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8"/>
          <p:cNvSpPr/>
          <p:nvPr/>
        </p:nvSpPr>
        <p:spPr>
          <a:xfrm rot="967820">
            <a:off x="796499" y="1794049"/>
            <a:ext cx="868178" cy="339805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FF0000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p18"/>
          <p:cNvSpPr txBox="1"/>
          <p:nvPr/>
        </p:nvSpPr>
        <p:spPr>
          <a:xfrm>
            <a:off x="186050" y="463640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*</a:t>
            </a:r>
            <a:r>
              <a:rPr lang="en"/>
              <a:t>Abstract Syntax Tree (AST)</a:t>
            </a:r>
            <a:endParaRPr/>
          </a:p>
        </p:txBody>
      </p:sp>
      <p:sp>
        <p:nvSpPr>
          <p:cNvPr id="104" name="Google Shape;104;p18"/>
          <p:cNvSpPr/>
          <p:nvPr/>
        </p:nvSpPr>
        <p:spPr>
          <a:xfrm>
            <a:off x="5537900" y="4228575"/>
            <a:ext cx="243300" cy="2361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FFD9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8"/>
          <p:cNvSpPr/>
          <p:nvPr/>
        </p:nvSpPr>
        <p:spPr>
          <a:xfrm>
            <a:off x="4724375" y="2735350"/>
            <a:ext cx="243300" cy="2361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D9D9D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p18"/>
          <p:cNvSpPr/>
          <p:nvPr/>
        </p:nvSpPr>
        <p:spPr>
          <a:xfrm>
            <a:off x="4724375" y="14475"/>
            <a:ext cx="243300" cy="2361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D9D9D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challenges and risks</a:t>
            </a:r>
            <a:endParaRPr/>
          </a:p>
        </p:txBody>
      </p:sp>
      <p:sp>
        <p:nvSpPr>
          <p:cNvPr id="112" name="Google Shape;112;p19"/>
          <p:cNvSpPr txBox="1"/>
          <p:nvPr>
            <p:ph idx="1" type="body"/>
          </p:nvPr>
        </p:nvSpPr>
        <p:spPr>
          <a:xfrm>
            <a:off x="311700" y="11855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Can I trust it or is it hiding assumptions? (Hidden assumptions)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Where is visual diagram of the system that produces this behavior ( ie the stock flow diagram)?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Can I trust the underlying logic? (</a:t>
            </a:r>
            <a:r>
              <a:rPr lang="en"/>
              <a:t>Hallucinated equations)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Can I trust this relative to past data? (</a:t>
            </a:r>
            <a:r>
              <a:rPr lang="en"/>
              <a:t>Calibration)</a:t>
            </a:r>
            <a:endParaRPr b="1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/>
              <a:t>Model standards and evaluation frameworks like those being developed by BEAMS: The Benchmarking and Evaluating AI for Modeling and Simulation</a:t>
            </a:r>
            <a:endParaRPr b="1"/>
          </a:p>
        </p:txBody>
      </p:sp>
      <p:sp>
        <p:nvSpPr>
          <p:cNvPr id="113" name="Google Shape;113;p19"/>
          <p:cNvSpPr/>
          <p:nvPr/>
        </p:nvSpPr>
        <p:spPr>
          <a:xfrm>
            <a:off x="109450" y="1745825"/>
            <a:ext cx="243300" cy="2361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FFD966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19"/>
          <p:cNvSpPr/>
          <p:nvPr/>
        </p:nvSpPr>
        <p:spPr>
          <a:xfrm>
            <a:off x="109450" y="3443700"/>
            <a:ext cx="243300" cy="236100"/>
          </a:xfrm>
          <a:prstGeom prst="star5">
            <a:avLst>
              <a:gd fmla="val 19098" name="adj"/>
              <a:gd fmla="val 105146" name="hf"/>
              <a:gd fmla="val 110557" name="vf"/>
            </a:avLst>
          </a:prstGeom>
          <a:solidFill>
            <a:srgbClr val="D9D9D9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3" st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>
                                            <p:txEl>
                                              <p:pRg end="4" st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after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</a:t>
            </a:r>
            <a:r>
              <a:rPr b="1" lang="en"/>
              <a:t>Validatable </a:t>
            </a:r>
            <a:r>
              <a:rPr lang="en"/>
              <a:t>Model Standard (VMS)</a:t>
            </a:r>
            <a:endParaRPr/>
          </a:p>
        </p:txBody>
      </p:sp>
      <p:sp>
        <p:nvSpPr>
          <p:cNvPr id="120" name="Google Shape;120;p20"/>
          <p:cNvSpPr txBox="1"/>
          <p:nvPr/>
        </p:nvSpPr>
        <p:spPr>
          <a:xfrm>
            <a:off x="311700" y="1135775"/>
            <a:ext cx="8673300" cy="496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0000FF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class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EpidemiologySubmodel(Submodel):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"""Model for SIR disease transmission dynamics."""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" sz="1050">
                <a:solidFill>
                  <a:srgbClr val="0000FF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def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calculate_derivatives_and_flows(</a:t>
            </a:r>
            <a:r>
              <a:rPr lang="en" sz="1050">
                <a:solidFill>
                  <a:srgbClr val="0000FF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self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 sim_context):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...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008000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# VMS DIRECT FLOW REFERENCE: Define flows directly</a:t>
            </a:r>
            <a:endParaRPr sz="1050">
              <a:solidFill>
                <a:srgbClr val="008000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infection_flow = </a:t>
            </a:r>
            <a:r>
              <a:rPr b="1"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calc_infection_flow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(susceptible, infected, total_pop, contact_rate, infectivity)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recovery_flow = calc_recovery_flow(infected, infectious_period)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008000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# VMS DIRECT FLOW REFERENCE: Derivatives reference flow names directly</a:t>
            </a:r>
            <a:endParaRPr sz="1050">
              <a:solidFill>
                <a:srgbClr val="008000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b="1"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d_susceptible_dt = -infection_flow</a:t>
            </a:r>
            <a:endParaRPr b="1"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d_infected_dt = infection_flow - recovery_flow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d_recovered_dt = recovery_flow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008000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# Return structured results</a:t>
            </a:r>
            <a:endParaRPr sz="1050">
              <a:solidFill>
                <a:srgbClr val="008000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derivatives = {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'population.s_susceptible_population'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b="1"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d_susceptible_dt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'population.s_infected_population'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d_infected_dt,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'population.s_recovered_population'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d_recovered_dt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}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0000FF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return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derivatives, flows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</p:txBody>
      </p:sp>
      <p:cxnSp>
        <p:nvCxnSpPr>
          <p:cNvPr id="121" name="Google Shape;121;p20"/>
          <p:cNvCxnSpPr/>
          <p:nvPr/>
        </p:nvCxnSpPr>
        <p:spPr>
          <a:xfrm rot="10800000">
            <a:off x="3906750" y="2539800"/>
            <a:ext cx="3784800" cy="1173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22" name="Google Shape;122;p20"/>
          <p:cNvCxnSpPr/>
          <p:nvPr/>
        </p:nvCxnSpPr>
        <p:spPr>
          <a:xfrm flipH="1">
            <a:off x="5974400" y="3942375"/>
            <a:ext cx="1659900" cy="7821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23" name="Google Shape;123;p20"/>
          <p:cNvCxnSpPr/>
          <p:nvPr/>
        </p:nvCxnSpPr>
        <p:spPr>
          <a:xfrm rot="10800000">
            <a:off x="3885175" y="3398475"/>
            <a:ext cx="3756300" cy="4008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24" name="Google Shape;124;p20"/>
          <p:cNvSpPr/>
          <p:nvPr/>
        </p:nvSpPr>
        <p:spPr>
          <a:xfrm>
            <a:off x="7634300" y="3269800"/>
            <a:ext cx="1350600" cy="14025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Parseable Structure </a:t>
            </a:r>
            <a:endParaRPr sz="180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The </a:t>
            </a:r>
            <a:r>
              <a:rPr b="1" lang="en"/>
              <a:t>Validatable </a:t>
            </a:r>
            <a:r>
              <a:rPr lang="en"/>
              <a:t>Model Standard (VMS)</a:t>
            </a:r>
            <a:endParaRPr/>
          </a:p>
        </p:txBody>
      </p:sp>
      <p:sp>
        <p:nvSpPr>
          <p:cNvPr id="130" name="Google Shape;130;p21"/>
          <p:cNvSpPr txBox="1"/>
          <p:nvPr/>
        </p:nvSpPr>
        <p:spPr>
          <a:xfrm>
            <a:off x="311700" y="1135775"/>
            <a:ext cx="8001000" cy="35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0000FF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from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veydra_model_standard </a:t>
            </a:r>
            <a:r>
              <a:rPr lang="en" sz="1050">
                <a:solidFill>
                  <a:srgbClr val="0000FF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import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Submodel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rgbClr val="0000FF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import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numpy </a:t>
            </a:r>
            <a:r>
              <a:rPr lang="en" sz="1050">
                <a:solidFill>
                  <a:srgbClr val="0000FF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as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np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VARIABLES = {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'population.</a:t>
            </a:r>
            <a:r>
              <a:rPr b="1"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s_susceptible_population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{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'name'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'Susceptible Population'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'units'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'people'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'description'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'Individuals who can be infected by the disease'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b="1"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'default'</a:t>
            </a:r>
            <a:r>
              <a:rPr b="1"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b="1" lang="en" sz="1050">
                <a:solidFill>
                  <a:srgbClr val="098658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3000.0</a:t>
            </a:r>
            <a:r>
              <a:rPr b="1"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b="1"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'min'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lang="en" sz="1050">
                <a:solidFill>
                  <a:srgbClr val="098658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1000.0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'max'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lang="en" sz="1050">
                <a:solidFill>
                  <a:srgbClr val="098658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10000.0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'type'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'slider'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   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'category'</a:t>
            </a: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: 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</a:t>
            </a:r>
            <a:r>
              <a:rPr b="1"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stock</a:t>
            </a:r>
            <a:r>
              <a:rPr lang="en" sz="1050">
                <a:solidFill>
                  <a:srgbClr val="A31515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'</a:t>
            </a:r>
            <a:endParaRPr sz="1050">
              <a:solidFill>
                <a:srgbClr val="A31515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    },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  <a:p>
            <a:pPr indent="0" lvl="0" marL="0" rtl="0" algn="l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50">
                <a:solidFill>
                  <a:schemeClr val="dk1"/>
                </a:solidFill>
                <a:highlight>
                  <a:srgbClr val="FFFFFE"/>
                </a:highlight>
                <a:latin typeface="Courier New"/>
                <a:ea typeface="Courier New"/>
                <a:cs typeface="Courier New"/>
                <a:sym typeface="Courier New"/>
              </a:rPr>
              <a:t>...</a:t>
            </a:r>
            <a:endParaRPr sz="1050">
              <a:solidFill>
                <a:schemeClr val="dk1"/>
              </a:solidFill>
              <a:highlight>
                <a:srgbClr val="FFFFFE"/>
              </a:highlight>
              <a:latin typeface="Courier New"/>
              <a:ea typeface="Courier New"/>
              <a:cs typeface="Courier New"/>
              <a:sym typeface="Courier New"/>
            </a:endParaRPr>
          </a:p>
        </p:txBody>
      </p:sp>
      <p:cxnSp>
        <p:nvCxnSpPr>
          <p:cNvPr id="131" name="Google Shape;131;p21"/>
          <p:cNvCxnSpPr/>
          <p:nvPr/>
        </p:nvCxnSpPr>
        <p:spPr>
          <a:xfrm flipH="1">
            <a:off x="2604375" y="3168575"/>
            <a:ext cx="5092800" cy="8826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32" name="Google Shape;132;p21"/>
          <p:cNvCxnSpPr/>
          <p:nvPr/>
        </p:nvCxnSpPr>
        <p:spPr>
          <a:xfrm rot="10800000">
            <a:off x="2553625" y="3154125"/>
            <a:ext cx="5136300" cy="72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33" name="Google Shape;133;p21"/>
          <p:cNvCxnSpPr/>
          <p:nvPr/>
        </p:nvCxnSpPr>
        <p:spPr>
          <a:xfrm rot="10800000">
            <a:off x="4015025" y="2271475"/>
            <a:ext cx="3696600" cy="875400"/>
          </a:xfrm>
          <a:prstGeom prst="straightConnector1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34" name="Google Shape;134;p21"/>
          <p:cNvSpPr/>
          <p:nvPr/>
        </p:nvSpPr>
        <p:spPr>
          <a:xfrm>
            <a:off x="7648750" y="2857450"/>
            <a:ext cx="1350600" cy="14025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Parseable Initial Conditions</a:t>
            </a:r>
            <a:endParaRPr sz="1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