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5" r:id="rId4"/>
    <p:sldId id="262" r:id="rId5"/>
    <p:sldId id="263" r:id="rId6"/>
    <p:sldId id="266" r:id="rId7"/>
    <p:sldId id="264" r:id="rId8"/>
    <p:sldId id="258" r:id="rId9"/>
    <p:sldId id="268" r:id="rId10"/>
    <p:sldId id="259" r:id="rId11"/>
    <p:sldId id="267" r:id="rId12"/>
  </p:sldIdLst>
  <p:sldSz cx="9144000" cy="5143500" type="screen16x9"/>
  <p:notesSz cx="6400800" cy="86868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" roundtripDataSignature="AMtx7mjkGlEJwRiTXZarOULmfInyaaxV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8832" autoAdjust="0"/>
  </p:normalViewPr>
  <p:slideViewPr>
    <p:cSldViewPr snapToGrid="0">
      <p:cViewPr varScale="1">
        <p:scale>
          <a:sx n="49" d="100"/>
          <a:sy n="49" d="100"/>
        </p:scale>
        <p:origin x="1780" y="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49B0CA-E538-44A6-8CD6-0FD9298C92E9}" type="doc">
      <dgm:prSet loTypeId="urn:microsoft.com/office/officeart/2005/8/layout/chevron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DFEF0ED-C627-48A3-B2DB-6D589D144680}">
      <dgm:prSet phldrT="[Text]"/>
      <dgm:spPr/>
      <dgm:t>
        <a:bodyPr/>
        <a:lstStyle/>
        <a:p>
          <a:pPr>
            <a:buSzPts val="2250"/>
            <a:buFont typeface="Wingdings" panose="05000000000000000000" pitchFamily="2" charset="2"/>
            <a:buChar char="q"/>
          </a:pPr>
          <a:r>
            <a:rPr lang="en-US" dirty="0"/>
            <a:t>1</a:t>
          </a:r>
        </a:p>
      </dgm:t>
    </dgm:pt>
    <dgm:pt modelId="{63730767-76D9-432F-84AE-C8ADAB4CF865}" type="parTrans" cxnId="{99EEC88A-1C9D-4C1F-988E-6395CF078257}">
      <dgm:prSet/>
      <dgm:spPr/>
      <dgm:t>
        <a:bodyPr/>
        <a:lstStyle/>
        <a:p>
          <a:endParaRPr lang="en-US"/>
        </a:p>
      </dgm:t>
    </dgm:pt>
    <dgm:pt modelId="{71BA058D-CF4F-403E-BBA9-E3A1A040307D}" type="sibTrans" cxnId="{99EEC88A-1C9D-4C1F-988E-6395CF078257}">
      <dgm:prSet/>
      <dgm:spPr/>
      <dgm:t>
        <a:bodyPr/>
        <a:lstStyle/>
        <a:p>
          <a:endParaRPr lang="en-US"/>
        </a:p>
      </dgm:t>
    </dgm:pt>
    <dgm:pt modelId="{44348A91-4FA4-4C53-A135-6B72A69FCBCC}">
      <dgm:prSet phldrT="[Text]"/>
      <dgm:spPr/>
      <dgm:t>
        <a:bodyPr/>
        <a:lstStyle/>
        <a:p>
          <a:pPr>
            <a:buSzPts val="2250"/>
            <a:buFont typeface="Wingdings" panose="05000000000000000000" pitchFamily="2" charset="2"/>
            <a:buChar char="q"/>
          </a:pPr>
          <a:r>
            <a:rPr lang="en-US" dirty="0"/>
            <a:t>2</a:t>
          </a:r>
        </a:p>
      </dgm:t>
    </dgm:pt>
    <dgm:pt modelId="{1A9472EA-3BBF-4974-84AF-AD47E7222AC1}" type="parTrans" cxnId="{3EB69F01-2715-4AA1-A7B2-EC65B881224B}">
      <dgm:prSet/>
      <dgm:spPr/>
      <dgm:t>
        <a:bodyPr/>
        <a:lstStyle/>
        <a:p>
          <a:endParaRPr lang="en-US"/>
        </a:p>
      </dgm:t>
    </dgm:pt>
    <dgm:pt modelId="{EF546BC0-2C50-46CB-B62B-8BE0BCD05B01}" type="sibTrans" cxnId="{3EB69F01-2715-4AA1-A7B2-EC65B881224B}">
      <dgm:prSet/>
      <dgm:spPr/>
      <dgm:t>
        <a:bodyPr/>
        <a:lstStyle/>
        <a:p>
          <a:endParaRPr lang="en-US"/>
        </a:p>
      </dgm:t>
    </dgm:pt>
    <dgm:pt modelId="{A7C8D3A9-9BFE-493B-A476-7098314BA958}">
      <dgm:prSet phldrT="[Text]"/>
      <dgm:spPr/>
      <dgm:t>
        <a:bodyPr/>
        <a:lstStyle/>
        <a:p>
          <a:pPr>
            <a:buSzPts val="2250"/>
            <a:buFont typeface="Wingdings" panose="05000000000000000000" pitchFamily="2" charset="2"/>
            <a:buChar char="q"/>
          </a:pPr>
          <a:r>
            <a:rPr lang="en-US" dirty="0"/>
            <a:t>4</a:t>
          </a:r>
        </a:p>
      </dgm:t>
    </dgm:pt>
    <dgm:pt modelId="{6D310B5B-B752-47A8-83D1-D1D5D35BEB49}" type="parTrans" cxnId="{DCCC5E92-5271-487F-BD30-19BE5FB1790C}">
      <dgm:prSet/>
      <dgm:spPr/>
      <dgm:t>
        <a:bodyPr/>
        <a:lstStyle/>
        <a:p>
          <a:endParaRPr lang="en-US"/>
        </a:p>
      </dgm:t>
    </dgm:pt>
    <dgm:pt modelId="{D9F23832-FD74-416A-B154-6A42DDCD005B}" type="sibTrans" cxnId="{DCCC5E92-5271-487F-BD30-19BE5FB1790C}">
      <dgm:prSet/>
      <dgm:spPr/>
      <dgm:t>
        <a:bodyPr/>
        <a:lstStyle/>
        <a:p>
          <a:endParaRPr lang="en-US"/>
        </a:p>
      </dgm:t>
    </dgm:pt>
    <dgm:pt modelId="{FA5A6D74-D282-4A29-950C-1E1EC65F7A0C}">
      <dgm:prSet phldrT="[Text]"/>
      <dgm:spPr/>
      <dgm:t>
        <a:bodyPr/>
        <a:lstStyle/>
        <a:p>
          <a:pPr>
            <a:buSzPts val="2250"/>
            <a:buFont typeface="Wingdings" panose="05000000000000000000" pitchFamily="2" charset="2"/>
            <a:buChar char="q"/>
          </a:pPr>
          <a:r>
            <a:rPr lang="en-US" dirty="0"/>
            <a:t>3</a:t>
          </a:r>
        </a:p>
      </dgm:t>
    </dgm:pt>
    <dgm:pt modelId="{6814D656-E235-47D2-9D37-91A6F76996B8}" type="parTrans" cxnId="{07F445DA-166E-43EE-957A-C5800D9F8629}">
      <dgm:prSet/>
      <dgm:spPr/>
      <dgm:t>
        <a:bodyPr/>
        <a:lstStyle/>
        <a:p>
          <a:endParaRPr lang="en-US"/>
        </a:p>
      </dgm:t>
    </dgm:pt>
    <dgm:pt modelId="{F74F68A7-561C-496F-85FF-1257E0325F85}" type="sibTrans" cxnId="{07F445DA-166E-43EE-957A-C5800D9F8629}">
      <dgm:prSet/>
      <dgm:spPr/>
      <dgm:t>
        <a:bodyPr/>
        <a:lstStyle/>
        <a:p>
          <a:endParaRPr lang="en-US"/>
        </a:p>
      </dgm:t>
    </dgm:pt>
    <dgm:pt modelId="{65943EAE-C894-44E0-99C5-ADDC9042E4B0}">
      <dgm:prSet/>
      <dgm:spPr/>
      <dgm:t>
        <a:bodyPr/>
        <a:lstStyle/>
        <a:p>
          <a:pPr>
            <a:buSzPts val="2250"/>
            <a:buFont typeface="Wingdings" panose="05000000000000000000" pitchFamily="2" charset="2"/>
            <a:buNone/>
          </a:pPr>
          <a:r>
            <a:rPr lang="en-US" b="1" dirty="0">
              <a:solidFill>
                <a:schemeClr val="tx1"/>
              </a:solidFill>
              <a:latin typeface="Aptos" panose="020B0004020202020204" pitchFamily="34" charset="0"/>
            </a:rPr>
            <a:t>Selection &amp; Modifications </a:t>
          </a:r>
          <a:r>
            <a:rPr lang="en-US" b="0" dirty="0">
              <a:solidFill>
                <a:schemeClr val="tx1"/>
              </a:solidFill>
              <a:latin typeface="Aptos" panose="020B0004020202020204" pitchFamily="34" charset="0"/>
            </a:rPr>
            <a:t>a Sector-Map Visual Form</a:t>
          </a:r>
        </a:p>
      </dgm:t>
    </dgm:pt>
    <dgm:pt modelId="{F4D5A089-2A1B-4FDF-A464-8C1D5DC0893F}" type="parTrans" cxnId="{A0E52013-AA27-43A4-A95A-AEB67F35F381}">
      <dgm:prSet/>
      <dgm:spPr/>
      <dgm:t>
        <a:bodyPr/>
        <a:lstStyle/>
        <a:p>
          <a:endParaRPr lang="en-US"/>
        </a:p>
      </dgm:t>
    </dgm:pt>
    <dgm:pt modelId="{5B6690B8-2A65-4A8C-B6F1-170B7D30E7C9}" type="sibTrans" cxnId="{A0E52013-AA27-43A4-A95A-AEB67F35F381}">
      <dgm:prSet/>
      <dgm:spPr/>
      <dgm:t>
        <a:bodyPr/>
        <a:lstStyle/>
        <a:p>
          <a:endParaRPr lang="en-US"/>
        </a:p>
      </dgm:t>
    </dgm:pt>
    <dgm:pt modelId="{2136B181-4617-40AE-9A0F-906801EA5BAE}">
      <dgm:prSet/>
      <dgm:spPr/>
      <dgm:t>
        <a:bodyPr/>
        <a:lstStyle/>
        <a:p>
          <a:pPr>
            <a:buSzPts val="2250"/>
            <a:buFont typeface="Wingdings" panose="05000000000000000000" pitchFamily="2" charset="2"/>
            <a:buNone/>
          </a:pPr>
          <a:r>
            <a:rPr lang="en-US" b="1" dirty="0">
              <a:latin typeface="Aptos" panose="020B0004020202020204" pitchFamily="34" charset="0"/>
            </a:rPr>
            <a:t>Defining a procedure</a:t>
          </a:r>
          <a:r>
            <a:rPr lang="en-US" dirty="0">
              <a:latin typeface="Aptos" panose="020B0004020202020204" pitchFamily="34" charset="0"/>
            </a:rPr>
            <a:t> for generating sector maps from text</a:t>
          </a:r>
        </a:p>
      </dgm:t>
    </dgm:pt>
    <dgm:pt modelId="{4D683640-3068-4B54-B9E1-5BC6A519DD6E}" type="parTrans" cxnId="{6818BA95-51DB-4683-BE9E-CA30A44E4DF4}">
      <dgm:prSet/>
      <dgm:spPr/>
      <dgm:t>
        <a:bodyPr/>
        <a:lstStyle/>
        <a:p>
          <a:endParaRPr lang="en-US"/>
        </a:p>
      </dgm:t>
    </dgm:pt>
    <dgm:pt modelId="{0B472113-A33C-4FE7-97B1-1491F29AFD02}" type="sibTrans" cxnId="{6818BA95-51DB-4683-BE9E-CA30A44E4DF4}">
      <dgm:prSet/>
      <dgm:spPr/>
      <dgm:t>
        <a:bodyPr/>
        <a:lstStyle/>
        <a:p>
          <a:endParaRPr lang="en-US"/>
        </a:p>
      </dgm:t>
    </dgm:pt>
    <dgm:pt modelId="{9DCD92D5-244F-479B-B812-275B3E7C0F92}">
      <dgm:prSet/>
      <dgm:spPr/>
      <dgm:t>
        <a:bodyPr/>
        <a:lstStyle/>
        <a:p>
          <a:pPr>
            <a:buSzPts val="2250"/>
            <a:buFont typeface="Wingdings" panose="05000000000000000000" pitchFamily="2" charset="2"/>
            <a:buNone/>
          </a:pPr>
          <a:r>
            <a:rPr lang="en-US" b="1" dirty="0">
              <a:latin typeface="Aptos" panose="020B0004020202020204" pitchFamily="34" charset="0"/>
            </a:rPr>
            <a:t>Writing structured LLM prompts</a:t>
          </a:r>
          <a:r>
            <a:rPr lang="en-US" dirty="0">
              <a:latin typeface="Aptos" panose="020B0004020202020204" pitchFamily="34" charset="0"/>
            </a:rPr>
            <a:t> to implement the procedure</a:t>
          </a:r>
        </a:p>
      </dgm:t>
    </dgm:pt>
    <dgm:pt modelId="{56BEF80C-9117-4D8E-83F1-7EEAF992C706}" type="parTrans" cxnId="{3FC5D07F-7CC5-4902-9C8A-F707D749A7A9}">
      <dgm:prSet/>
      <dgm:spPr/>
      <dgm:t>
        <a:bodyPr/>
        <a:lstStyle/>
        <a:p>
          <a:endParaRPr lang="en-US"/>
        </a:p>
      </dgm:t>
    </dgm:pt>
    <dgm:pt modelId="{BF77B01E-575D-4EFB-87CC-92A1C5C596C7}" type="sibTrans" cxnId="{3FC5D07F-7CC5-4902-9C8A-F707D749A7A9}">
      <dgm:prSet/>
      <dgm:spPr/>
      <dgm:t>
        <a:bodyPr/>
        <a:lstStyle/>
        <a:p>
          <a:endParaRPr lang="en-US"/>
        </a:p>
      </dgm:t>
    </dgm:pt>
    <dgm:pt modelId="{4D76BFF0-1361-47A5-A5F8-F1980FD437D0}">
      <dgm:prSet/>
      <dgm:spPr/>
      <dgm:t>
        <a:bodyPr/>
        <a:lstStyle/>
        <a:p>
          <a:pPr>
            <a:buSzPts val="2250"/>
            <a:buFont typeface="Wingdings" panose="05000000000000000000" pitchFamily="2" charset="2"/>
            <a:buNone/>
          </a:pPr>
          <a:r>
            <a:rPr lang="en-US" b="1" dirty="0">
              <a:latin typeface="Aptos" panose="020B0004020202020204" pitchFamily="34" charset="0"/>
            </a:rPr>
            <a:t>Applying the prompts to an example</a:t>
          </a:r>
          <a:r>
            <a:rPr lang="en-US" dirty="0">
              <a:latin typeface="Aptos" panose="020B0004020202020204" pitchFamily="34" charset="0"/>
            </a:rPr>
            <a:t> to demonstrate the approach</a:t>
          </a:r>
        </a:p>
      </dgm:t>
    </dgm:pt>
    <dgm:pt modelId="{BC6A3021-39CA-4100-9346-F729F39D88EE}" type="parTrans" cxnId="{528FF4D3-87A1-4936-AD05-12BBED34E4FD}">
      <dgm:prSet/>
      <dgm:spPr/>
      <dgm:t>
        <a:bodyPr/>
        <a:lstStyle/>
        <a:p>
          <a:endParaRPr lang="en-US"/>
        </a:p>
      </dgm:t>
    </dgm:pt>
    <dgm:pt modelId="{D26BFA68-438B-48E2-B913-A080EE6F2995}" type="sibTrans" cxnId="{528FF4D3-87A1-4936-AD05-12BBED34E4FD}">
      <dgm:prSet/>
      <dgm:spPr/>
      <dgm:t>
        <a:bodyPr/>
        <a:lstStyle/>
        <a:p>
          <a:endParaRPr lang="en-US"/>
        </a:p>
      </dgm:t>
    </dgm:pt>
    <dgm:pt modelId="{F2E0C64A-E91C-49C7-9A87-61850C99E08C}" type="pres">
      <dgm:prSet presAssocID="{2D49B0CA-E538-44A6-8CD6-0FD9298C92E9}" presName="linearFlow" presStyleCnt="0">
        <dgm:presLayoutVars>
          <dgm:dir/>
          <dgm:animLvl val="lvl"/>
          <dgm:resizeHandles val="exact"/>
        </dgm:presLayoutVars>
      </dgm:prSet>
      <dgm:spPr/>
    </dgm:pt>
    <dgm:pt modelId="{EC75363D-CBE0-4F6D-A1EC-EFEADEC8547D}" type="pres">
      <dgm:prSet presAssocID="{0DFEF0ED-C627-48A3-B2DB-6D589D144680}" presName="composite" presStyleCnt="0"/>
      <dgm:spPr/>
    </dgm:pt>
    <dgm:pt modelId="{AEDB0339-B33A-450E-80E8-E264B8158E59}" type="pres">
      <dgm:prSet presAssocID="{0DFEF0ED-C627-48A3-B2DB-6D589D144680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5073BAD0-5B2C-46E7-B8CA-700151401F94}" type="pres">
      <dgm:prSet presAssocID="{0DFEF0ED-C627-48A3-B2DB-6D589D144680}" presName="descendantText" presStyleLbl="alignAcc1" presStyleIdx="0" presStyleCnt="4">
        <dgm:presLayoutVars>
          <dgm:bulletEnabled val="1"/>
        </dgm:presLayoutVars>
      </dgm:prSet>
      <dgm:spPr/>
    </dgm:pt>
    <dgm:pt modelId="{0473AA61-ABB3-404B-B5EF-C5DE746179B6}" type="pres">
      <dgm:prSet presAssocID="{71BA058D-CF4F-403E-BBA9-E3A1A040307D}" presName="sp" presStyleCnt="0"/>
      <dgm:spPr/>
    </dgm:pt>
    <dgm:pt modelId="{2B4121D6-6256-4918-9069-3828C6BABE04}" type="pres">
      <dgm:prSet presAssocID="{44348A91-4FA4-4C53-A135-6B72A69FCBCC}" presName="composite" presStyleCnt="0"/>
      <dgm:spPr/>
    </dgm:pt>
    <dgm:pt modelId="{FF5DE959-2F6B-46B5-B360-04087D6C7F60}" type="pres">
      <dgm:prSet presAssocID="{44348A91-4FA4-4C53-A135-6B72A69FCBCC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7EE73267-81EC-479B-A8ED-662E0BE79E37}" type="pres">
      <dgm:prSet presAssocID="{44348A91-4FA4-4C53-A135-6B72A69FCBCC}" presName="descendantText" presStyleLbl="alignAcc1" presStyleIdx="1" presStyleCnt="4">
        <dgm:presLayoutVars>
          <dgm:bulletEnabled val="1"/>
        </dgm:presLayoutVars>
      </dgm:prSet>
      <dgm:spPr/>
    </dgm:pt>
    <dgm:pt modelId="{CB62023A-2D7A-44AB-94EB-3C16A5110226}" type="pres">
      <dgm:prSet presAssocID="{EF546BC0-2C50-46CB-B62B-8BE0BCD05B01}" presName="sp" presStyleCnt="0"/>
      <dgm:spPr/>
    </dgm:pt>
    <dgm:pt modelId="{AD87F1F9-B4E9-4AAE-8A14-81C07D3706C3}" type="pres">
      <dgm:prSet presAssocID="{FA5A6D74-D282-4A29-950C-1E1EC65F7A0C}" presName="composite" presStyleCnt="0"/>
      <dgm:spPr/>
    </dgm:pt>
    <dgm:pt modelId="{ADFBB2E8-B646-47D1-B03C-436F81B2F3BE}" type="pres">
      <dgm:prSet presAssocID="{FA5A6D74-D282-4A29-950C-1E1EC65F7A0C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2D86A3B3-38B1-440D-9571-671194F91D78}" type="pres">
      <dgm:prSet presAssocID="{FA5A6D74-D282-4A29-950C-1E1EC65F7A0C}" presName="descendantText" presStyleLbl="alignAcc1" presStyleIdx="2" presStyleCnt="4">
        <dgm:presLayoutVars>
          <dgm:bulletEnabled val="1"/>
        </dgm:presLayoutVars>
      </dgm:prSet>
      <dgm:spPr/>
    </dgm:pt>
    <dgm:pt modelId="{4FFF983D-9CAD-4F58-AEB7-09997EB8DB77}" type="pres">
      <dgm:prSet presAssocID="{F74F68A7-561C-496F-85FF-1257E0325F85}" presName="sp" presStyleCnt="0"/>
      <dgm:spPr/>
    </dgm:pt>
    <dgm:pt modelId="{68520AB9-368C-4B1B-9B0F-7A2D79808979}" type="pres">
      <dgm:prSet presAssocID="{A7C8D3A9-9BFE-493B-A476-7098314BA958}" presName="composite" presStyleCnt="0"/>
      <dgm:spPr/>
    </dgm:pt>
    <dgm:pt modelId="{44FA9681-74A2-46AE-80E1-105711FB3796}" type="pres">
      <dgm:prSet presAssocID="{A7C8D3A9-9BFE-493B-A476-7098314BA958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747551E2-EE67-4C8D-A4ED-50B0F2C4FBD2}" type="pres">
      <dgm:prSet presAssocID="{A7C8D3A9-9BFE-493B-A476-7098314BA958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3EB69F01-2715-4AA1-A7B2-EC65B881224B}" srcId="{2D49B0CA-E538-44A6-8CD6-0FD9298C92E9}" destId="{44348A91-4FA4-4C53-A135-6B72A69FCBCC}" srcOrd="1" destOrd="0" parTransId="{1A9472EA-3BBF-4974-84AF-AD47E7222AC1}" sibTransId="{EF546BC0-2C50-46CB-B62B-8BE0BCD05B01}"/>
    <dgm:cxn modelId="{A0E52013-AA27-43A4-A95A-AEB67F35F381}" srcId="{0DFEF0ED-C627-48A3-B2DB-6D589D144680}" destId="{65943EAE-C894-44E0-99C5-ADDC9042E4B0}" srcOrd="0" destOrd="0" parTransId="{F4D5A089-2A1B-4FDF-A464-8C1D5DC0893F}" sibTransId="{5B6690B8-2A65-4A8C-B6F1-170B7D30E7C9}"/>
    <dgm:cxn modelId="{19292723-EBA3-4C2E-A706-5CC744326B79}" type="presOf" srcId="{4D76BFF0-1361-47A5-A5F8-F1980FD437D0}" destId="{747551E2-EE67-4C8D-A4ED-50B0F2C4FBD2}" srcOrd="0" destOrd="0" presId="urn:microsoft.com/office/officeart/2005/8/layout/chevron2"/>
    <dgm:cxn modelId="{556D7124-7A40-42C4-AF99-31476235AB76}" type="presOf" srcId="{FA5A6D74-D282-4A29-950C-1E1EC65F7A0C}" destId="{ADFBB2E8-B646-47D1-B03C-436F81B2F3BE}" srcOrd="0" destOrd="0" presId="urn:microsoft.com/office/officeart/2005/8/layout/chevron2"/>
    <dgm:cxn modelId="{D580E56A-C3BC-43E9-95E2-04290EB6BB18}" type="presOf" srcId="{9DCD92D5-244F-479B-B812-275B3E7C0F92}" destId="{2D86A3B3-38B1-440D-9571-671194F91D78}" srcOrd="0" destOrd="0" presId="urn:microsoft.com/office/officeart/2005/8/layout/chevron2"/>
    <dgm:cxn modelId="{E9690E75-8974-4548-81E7-AB900F8527FB}" type="presOf" srcId="{44348A91-4FA4-4C53-A135-6B72A69FCBCC}" destId="{FF5DE959-2F6B-46B5-B360-04087D6C7F60}" srcOrd="0" destOrd="0" presId="urn:microsoft.com/office/officeart/2005/8/layout/chevron2"/>
    <dgm:cxn modelId="{CE4CEF76-13BF-47E4-8428-EC34D851F2D4}" type="presOf" srcId="{2D49B0CA-E538-44A6-8CD6-0FD9298C92E9}" destId="{F2E0C64A-E91C-49C7-9A87-61850C99E08C}" srcOrd="0" destOrd="0" presId="urn:microsoft.com/office/officeart/2005/8/layout/chevron2"/>
    <dgm:cxn modelId="{7F307A7A-F242-4E3F-9665-963510233E55}" type="presOf" srcId="{A7C8D3A9-9BFE-493B-A476-7098314BA958}" destId="{44FA9681-74A2-46AE-80E1-105711FB3796}" srcOrd="0" destOrd="0" presId="urn:microsoft.com/office/officeart/2005/8/layout/chevron2"/>
    <dgm:cxn modelId="{3FC5D07F-7CC5-4902-9C8A-F707D749A7A9}" srcId="{FA5A6D74-D282-4A29-950C-1E1EC65F7A0C}" destId="{9DCD92D5-244F-479B-B812-275B3E7C0F92}" srcOrd="0" destOrd="0" parTransId="{56BEF80C-9117-4D8E-83F1-7EEAF992C706}" sibTransId="{BF77B01E-575D-4EFB-87CC-92A1C5C596C7}"/>
    <dgm:cxn modelId="{EE49F181-464C-4CF3-A385-3C38A49CE460}" type="presOf" srcId="{2136B181-4617-40AE-9A0F-906801EA5BAE}" destId="{7EE73267-81EC-479B-A8ED-662E0BE79E37}" srcOrd="0" destOrd="0" presId="urn:microsoft.com/office/officeart/2005/8/layout/chevron2"/>
    <dgm:cxn modelId="{C2E92E8A-EC86-4874-9D0E-987E633482C4}" type="presOf" srcId="{65943EAE-C894-44E0-99C5-ADDC9042E4B0}" destId="{5073BAD0-5B2C-46E7-B8CA-700151401F94}" srcOrd="0" destOrd="0" presId="urn:microsoft.com/office/officeart/2005/8/layout/chevron2"/>
    <dgm:cxn modelId="{99EEC88A-1C9D-4C1F-988E-6395CF078257}" srcId="{2D49B0CA-E538-44A6-8CD6-0FD9298C92E9}" destId="{0DFEF0ED-C627-48A3-B2DB-6D589D144680}" srcOrd="0" destOrd="0" parTransId="{63730767-76D9-432F-84AE-C8ADAB4CF865}" sibTransId="{71BA058D-CF4F-403E-BBA9-E3A1A040307D}"/>
    <dgm:cxn modelId="{DCCC5E92-5271-487F-BD30-19BE5FB1790C}" srcId="{2D49B0CA-E538-44A6-8CD6-0FD9298C92E9}" destId="{A7C8D3A9-9BFE-493B-A476-7098314BA958}" srcOrd="3" destOrd="0" parTransId="{6D310B5B-B752-47A8-83D1-D1D5D35BEB49}" sibTransId="{D9F23832-FD74-416A-B154-6A42DDCD005B}"/>
    <dgm:cxn modelId="{6818BA95-51DB-4683-BE9E-CA30A44E4DF4}" srcId="{44348A91-4FA4-4C53-A135-6B72A69FCBCC}" destId="{2136B181-4617-40AE-9A0F-906801EA5BAE}" srcOrd="0" destOrd="0" parTransId="{4D683640-3068-4B54-B9E1-5BC6A519DD6E}" sibTransId="{0B472113-A33C-4FE7-97B1-1491F29AFD02}"/>
    <dgm:cxn modelId="{528FF4D3-87A1-4936-AD05-12BBED34E4FD}" srcId="{A7C8D3A9-9BFE-493B-A476-7098314BA958}" destId="{4D76BFF0-1361-47A5-A5F8-F1980FD437D0}" srcOrd="0" destOrd="0" parTransId="{BC6A3021-39CA-4100-9346-F729F39D88EE}" sibTransId="{D26BFA68-438B-48E2-B913-A080EE6F2995}"/>
    <dgm:cxn modelId="{291008D9-376D-42E3-952F-819821F73FF1}" type="presOf" srcId="{0DFEF0ED-C627-48A3-B2DB-6D589D144680}" destId="{AEDB0339-B33A-450E-80E8-E264B8158E59}" srcOrd="0" destOrd="0" presId="urn:microsoft.com/office/officeart/2005/8/layout/chevron2"/>
    <dgm:cxn modelId="{07F445DA-166E-43EE-957A-C5800D9F8629}" srcId="{2D49B0CA-E538-44A6-8CD6-0FD9298C92E9}" destId="{FA5A6D74-D282-4A29-950C-1E1EC65F7A0C}" srcOrd="2" destOrd="0" parTransId="{6814D656-E235-47D2-9D37-91A6F76996B8}" sibTransId="{F74F68A7-561C-496F-85FF-1257E0325F85}"/>
    <dgm:cxn modelId="{0DC65BE9-CC0B-4372-B168-11769082011D}" type="presParOf" srcId="{F2E0C64A-E91C-49C7-9A87-61850C99E08C}" destId="{EC75363D-CBE0-4F6D-A1EC-EFEADEC8547D}" srcOrd="0" destOrd="0" presId="urn:microsoft.com/office/officeart/2005/8/layout/chevron2"/>
    <dgm:cxn modelId="{16C7E383-9B7A-476C-975D-2CE0BC8070F9}" type="presParOf" srcId="{EC75363D-CBE0-4F6D-A1EC-EFEADEC8547D}" destId="{AEDB0339-B33A-450E-80E8-E264B8158E59}" srcOrd="0" destOrd="0" presId="urn:microsoft.com/office/officeart/2005/8/layout/chevron2"/>
    <dgm:cxn modelId="{968380D4-CB27-468D-AEAD-4FEA383C7EE3}" type="presParOf" srcId="{EC75363D-CBE0-4F6D-A1EC-EFEADEC8547D}" destId="{5073BAD0-5B2C-46E7-B8CA-700151401F94}" srcOrd="1" destOrd="0" presId="urn:microsoft.com/office/officeart/2005/8/layout/chevron2"/>
    <dgm:cxn modelId="{3EA48912-80F5-4F47-BC60-D48485C911BB}" type="presParOf" srcId="{F2E0C64A-E91C-49C7-9A87-61850C99E08C}" destId="{0473AA61-ABB3-404B-B5EF-C5DE746179B6}" srcOrd="1" destOrd="0" presId="urn:microsoft.com/office/officeart/2005/8/layout/chevron2"/>
    <dgm:cxn modelId="{49929562-16FA-4106-B954-3B9824995B1A}" type="presParOf" srcId="{F2E0C64A-E91C-49C7-9A87-61850C99E08C}" destId="{2B4121D6-6256-4918-9069-3828C6BABE04}" srcOrd="2" destOrd="0" presId="urn:microsoft.com/office/officeart/2005/8/layout/chevron2"/>
    <dgm:cxn modelId="{71A20E71-2A92-4BFA-BFA0-A0121BABE6AB}" type="presParOf" srcId="{2B4121D6-6256-4918-9069-3828C6BABE04}" destId="{FF5DE959-2F6B-46B5-B360-04087D6C7F60}" srcOrd="0" destOrd="0" presId="urn:microsoft.com/office/officeart/2005/8/layout/chevron2"/>
    <dgm:cxn modelId="{94ABDB27-0CB2-4966-95DE-4ACBAE94DFEE}" type="presParOf" srcId="{2B4121D6-6256-4918-9069-3828C6BABE04}" destId="{7EE73267-81EC-479B-A8ED-662E0BE79E37}" srcOrd="1" destOrd="0" presId="urn:microsoft.com/office/officeart/2005/8/layout/chevron2"/>
    <dgm:cxn modelId="{DA2F53ED-D982-4785-942A-BDF22A5AE0E1}" type="presParOf" srcId="{F2E0C64A-E91C-49C7-9A87-61850C99E08C}" destId="{CB62023A-2D7A-44AB-94EB-3C16A5110226}" srcOrd="3" destOrd="0" presId="urn:microsoft.com/office/officeart/2005/8/layout/chevron2"/>
    <dgm:cxn modelId="{304BA97B-FBA9-40DB-BADD-4408F0DB98DA}" type="presParOf" srcId="{F2E0C64A-E91C-49C7-9A87-61850C99E08C}" destId="{AD87F1F9-B4E9-4AAE-8A14-81C07D3706C3}" srcOrd="4" destOrd="0" presId="urn:microsoft.com/office/officeart/2005/8/layout/chevron2"/>
    <dgm:cxn modelId="{2D6DFD1A-7FA9-4E66-98DB-EDD8CA39DF49}" type="presParOf" srcId="{AD87F1F9-B4E9-4AAE-8A14-81C07D3706C3}" destId="{ADFBB2E8-B646-47D1-B03C-436F81B2F3BE}" srcOrd="0" destOrd="0" presId="urn:microsoft.com/office/officeart/2005/8/layout/chevron2"/>
    <dgm:cxn modelId="{933952A6-DD9F-4C4B-8965-AFDC5412D383}" type="presParOf" srcId="{AD87F1F9-B4E9-4AAE-8A14-81C07D3706C3}" destId="{2D86A3B3-38B1-440D-9571-671194F91D78}" srcOrd="1" destOrd="0" presId="urn:microsoft.com/office/officeart/2005/8/layout/chevron2"/>
    <dgm:cxn modelId="{1C8C7BF4-CE6D-4720-9946-27E6FFA5F4E1}" type="presParOf" srcId="{F2E0C64A-E91C-49C7-9A87-61850C99E08C}" destId="{4FFF983D-9CAD-4F58-AEB7-09997EB8DB77}" srcOrd="5" destOrd="0" presId="urn:microsoft.com/office/officeart/2005/8/layout/chevron2"/>
    <dgm:cxn modelId="{57578414-85E7-49C9-9376-41AC5E9574F2}" type="presParOf" srcId="{F2E0C64A-E91C-49C7-9A87-61850C99E08C}" destId="{68520AB9-368C-4B1B-9B0F-7A2D79808979}" srcOrd="6" destOrd="0" presId="urn:microsoft.com/office/officeart/2005/8/layout/chevron2"/>
    <dgm:cxn modelId="{CC4F7D6E-97CF-47C5-A5D7-14EA77830183}" type="presParOf" srcId="{68520AB9-368C-4B1B-9B0F-7A2D79808979}" destId="{44FA9681-74A2-46AE-80E1-105711FB3796}" srcOrd="0" destOrd="0" presId="urn:microsoft.com/office/officeart/2005/8/layout/chevron2"/>
    <dgm:cxn modelId="{2B7D1019-6487-4AF7-B2F3-00271FAE0E66}" type="presParOf" srcId="{68520AB9-368C-4B1B-9B0F-7A2D79808979}" destId="{747551E2-EE67-4C8D-A4ED-50B0F2C4FBD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DB0339-B33A-450E-80E8-E264B8158E59}">
      <dsp:nvSpPr>
        <dsp:cNvPr id="0" name=""/>
        <dsp:cNvSpPr/>
      </dsp:nvSpPr>
      <dsp:spPr>
        <a:xfrm rot="5400000">
          <a:off x="-169068" y="169670"/>
          <a:ext cx="1127124" cy="78898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2250"/>
            <a:buFont typeface="Wingdings" panose="05000000000000000000" pitchFamily="2" charset="2"/>
            <a:buNone/>
          </a:pPr>
          <a:r>
            <a:rPr lang="en-US" sz="2300" kern="1200" dirty="0"/>
            <a:t>1</a:t>
          </a:r>
        </a:p>
      </dsp:txBody>
      <dsp:txXfrm rot="-5400000">
        <a:off x="1" y="395096"/>
        <a:ext cx="788987" cy="338137"/>
      </dsp:txXfrm>
    </dsp:sp>
    <dsp:sp modelId="{5073BAD0-5B2C-46E7-B8CA-700151401F94}">
      <dsp:nvSpPr>
        <dsp:cNvPr id="0" name=""/>
        <dsp:cNvSpPr/>
      </dsp:nvSpPr>
      <dsp:spPr>
        <a:xfrm rot="5400000">
          <a:off x="3076178" y="-2286589"/>
          <a:ext cx="732631" cy="53070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2250"/>
            <a:buFont typeface="Wingdings" panose="05000000000000000000" pitchFamily="2" charset="2"/>
            <a:buNone/>
          </a:pPr>
          <a:r>
            <a:rPr lang="en-US" sz="2200" b="1" kern="1200" dirty="0">
              <a:solidFill>
                <a:schemeClr val="tx1"/>
              </a:solidFill>
              <a:latin typeface="Aptos" panose="020B0004020202020204" pitchFamily="34" charset="0"/>
            </a:rPr>
            <a:t>Selection &amp; Modifications </a:t>
          </a:r>
          <a:r>
            <a:rPr lang="en-US" sz="2200" b="0" kern="1200" dirty="0">
              <a:solidFill>
                <a:schemeClr val="tx1"/>
              </a:solidFill>
              <a:latin typeface="Aptos" panose="020B0004020202020204" pitchFamily="34" charset="0"/>
            </a:rPr>
            <a:t>a Sector-Map Visual Form</a:t>
          </a:r>
        </a:p>
      </dsp:txBody>
      <dsp:txXfrm rot="-5400000">
        <a:off x="788988" y="36365"/>
        <a:ext cx="5271248" cy="661103"/>
      </dsp:txXfrm>
    </dsp:sp>
    <dsp:sp modelId="{FF5DE959-2F6B-46B5-B360-04087D6C7F60}">
      <dsp:nvSpPr>
        <dsp:cNvPr id="0" name=""/>
        <dsp:cNvSpPr/>
      </dsp:nvSpPr>
      <dsp:spPr>
        <a:xfrm rot="5400000">
          <a:off x="-169068" y="1148227"/>
          <a:ext cx="1127124" cy="788987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2250"/>
            <a:buFont typeface="Wingdings" panose="05000000000000000000" pitchFamily="2" charset="2"/>
            <a:buNone/>
          </a:pPr>
          <a:r>
            <a:rPr lang="en-US" sz="2300" kern="1200" dirty="0"/>
            <a:t>2</a:t>
          </a:r>
        </a:p>
      </dsp:txBody>
      <dsp:txXfrm rot="-5400000">
        <a:off x="1" y="1373653"/>
        <a:ext cx="788987" cy="338137"/>
      </dsp:txXfrm>
    </dsp:sp>
    <dsp:sp modelId="{7EE73267-81EC-479B-A8ED-662E0BE79E37}">
      <dsp:nvSpPr>
        <dsp:cNvPr id="0" name=""/>
        <dsp:cNvSpPr/>
      </dsp:nvSpPr>
      <dsp:spPr>
        <a:xfrm rot="5400000">
          <a:off x="3076178" y="-1308031"/>
          <a:ext cx="732631" cy="53070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2250"/>
            <a:buFont typeface="Wingdings" panose="05000000000000000000" pitchFamily="2" charset="2"/>
            <a:buNone/>
          </a:pPr>
          <a:r>
            <a:rPr lang="en-US" sz="2200" b="1" kern="1200" dirty="0">
              <a:latin typeface="Aptos" panose="020B0004020202020204" pitchFamily="34" charset="0"/>
            </a:rPr>
            <a:t>Defining a procedure</a:t>
          </a:r>
          <a:r>
            <a:rPr lang="en-US" sz="2200" kern="1200" dirty="0">
              <a:latin typeface="Aptos" panose="020B0004020202020204" pitchFamily="34" charset="0"/>
            </a:rPr>
            <a:t> for generating sector maps from text</a:t>
          </a:r>
        </a:p>
      </dsp:txBody>
      <dsp:txXfrm rot="-5400000">
        <a:off x="788988" y="1014923"/>
        <a:ext cx="5271248" cy="661103"/>
      </dsp:txXfrm>
    </dsp:sp>
    <dsp:sp modelId="{ADFBB2E8-B646-47D1-B03C-436F81B2F3BE}">
      <dsp:nvSpPr>
        <dsp:cNvPr id="0" name=""/>
        <dsp:cNvSpPr/>
      </dsp:nvSpPr>
      <dsp:spPr>
        <a:xfrm rot="5400000">
          <a:off x="-169068" y="2126784"/>
          <a:ext cx="1127124" cy="788987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2250"/>
            <a:buFont typeface="Wingdings" panose="05000000000000000000" pitchFamily="2" charset="2"/>
            <a:buNone/>
          </a:pPr>
          <a:r>
            <a:rPr lang="en-US" sz="2300" kern="1200" dirty="0"/>
            <a:t>3</a:t>
          </a:r>
        </a:p>
      </dsp:txBody>
      <dsp:txXfrm rot="-5400000">
        <a:off x="1" y="2352210"/>
        <a:ext cx="788987" cy="338137"/>
      </dsp:txXfrm>
    </dsp:sp>
    <dsp:sp modelId="{2D86A3B3-38B1-440D-9571-671194F91D78}">
      <dsp:nvSpPr>
        <dsp:cNvPr id="0" name=""/>
        <dsp:cNvSpPr/>
      </dsp:nvSpPr>
      <dsp:spPr>
        <a:xfrm rot="5400000">
          <a:off x="3076178" y="-329474"/>
          <a:ext cx="732631" cy="53070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2250"/>
            <a:buFont typeface="Wingdings" panose="05000000000000000000" pitchFamily="2" charset="2"/>
            <a:buNone/>
          </a:pPr>
          <a:r>
            <a:rPr lang="en-US" sz="2200" b="1" kern="1200" dirty="0">
              <a:latin typeface="Aptos" panose="020B0004020202020204" pitchFamily="34" charset="0"/>
            </a:rPr>
            <a:t>Writing structured LLM prompts</a:t>
          </a:r>
          <a:r>
            <a:rPr lang="en-US" sz="2200" kern="1200" dirty="0">
              <a:latin typeface="Aptos" panose="020B0004020202020204" pitchFamily="34" charset="0"/>
            </a:rPr>
            <a:t> to implement the procedure</a:t>
          </a:r>
        </a:p>
      </dsp:txBody>
      <dsp:txXfrm rot="-5400000">
        <a:off x="788988" y="1993480"/>
        <a:ext cx="5271248" cy="661103"/>
      </dsp:txXfrm>
    </dsp:sp>
    <dsp:sp modelId="{44FA9681-74A2-46AE-80E1-105711FB3796}">
      <dsp:nvSpPr>
        <dsp:cNvPr id="0" name=""/>
        <dsp:cNvSpPr/>
      </dsp:nvSpPr>
      <dsp:spPr>
        <a:xfrm rot="5400000">
          <a:off x="-169068" y="3105342"/>
          <a:ext cx="1127124" cy="788987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2250"/>
            <a:buFont typeface="Wingdings" panose="05000000000000000000" pitchFamily="2" charset="2"/>
            <a:buNone/>
          </a:pPr>
          <a:r>
            <a:rPr lang="en-US" sz="2300" kern="1200" dirty="0"/>
            <a:t>4</a:t>
          </a:r>
        </a:p>
      </dsp:txBody>
      <dsp:txXfrm rot="-5400000">
        <a:off x="1" y="3330768"/>
        <a:ext cx="788987" cy="338137"/>
      </dsp:txXfrm>
    </dsp:sp>
    <dsp:sp modelId="{747551E2-EE67-4C8D-A4ED-50B0F2C4FBD2}">
      <dsp:nvSpPr>
        <dsp:cNvPr id="0" name=""/>
        <dsp:cNvSpPr/>
      </dsp:nvSpPr>
      <dsp:spPr>
        <a:xfrm rot="5400000">
          <a:off x="3076178" y="649083"/>
          <a:ext cx="732631" cy="53070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2250"/>
            <a:buFont typeface="Wingdings" panose="05000000000000000000" pitchFamily="2" charset="2"/>
            <a:buNone/>
          </a:pPr>
          <a:r>
            <a:rPr lang="en-US" sz="2200" b="1" kern="1200" dirty="0">
              <a:latin typeface="Aptos" panose="020B0004020202020204" pitchFamily="34" charset="0"/>
            </a:rPr>
            <a:t>Applying the prompts to an example</a:t>
          </a:r>
          <a:r>
            <a:rPr lang="en-US" sz="2200" kern="1200" dirty="0">
              <a:latin typeface="Aptos" panose="020B0004020202020204" pitchFamily="34" charset="0"/>
            </a:rPr>
            <a:t> to demonstrate the approach</a:t>
          </a:r>
        </a:p>
      </dsp:txBody>
      <dsp:txXfrm rot="-5400000">
        <a:off x="788988" y="2972037"/>
        <a:ext cx="5271248" cy="661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625639" y="0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06388" y="650875"/>
            <a:ext cx="5789612" cy="3257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250952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625639" y="8250952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6388" y="650875"/>
            <a:ext cx="5789612" cy="3257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Hello, everyone, and thank you for being here. Today, I'm pleased to present our work, </a:t>
            </a:r>
            <a:r>
              <a:rPr lang="en-US" i="1" dirty="0"/>
              <a:t>Generating Sector Maps from Text Using Larg Language Models”</a:t>
            </a: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625639" y="8250952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6388" y="650875"/>
            <a:ext cx="5789612" cy="3257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4" name="Google Shape;154;p4:notes"/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1" dirty="0"/>
              <a:t>In this slide, you can see both the original sector map at the top and the sector map generated by LLMs at the bottom.</a:t>
            </a:r>
            <a:endParaRPr lang="en-US" dirty="0"/>
          </a:p>
          <a:p>
            <a:endParaRPr lang="en-US" dirty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155" name="Google Shape;155;p4:notes"/>
          <p:cNvSpPr txBox="1">
            <a:spLocks noGrp="1"/>
          </p:cNvSpPr>
          <p:nvPr>
            <p:ph type="sldNum" idx="12"/>
          </p:nvPr>
        </p:nvSpPr>
        <p:spPr>
          <a:xfrm>
            <a:off x="3625639" y="8250952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7E01D908-6E9F-CCAB-0D0B-4CA521069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:notes">
            <a:extLst>
              <a:ext uri="{FF2B5EF4-FFF2-40B4-BE49-F238E27FC236}">
                <a16:creationId xmlns:a16="http://schemas.microsoft.com/office/drawing/2014/main" id="{B5D0E793-AEE9-9851-BCEF-17F9407DA7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06388" y="650875"/>
            <a:ext cx="5789612" cy="3257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9" name="Google Shape;179;p5:notes">
            <a:extLst>
              <a:ext uri="{FF2B5EF4-FFF2-40B4-BE49-F238E27FC236}">
                <a16:creationId xmlns:a16="http://schemas.microsoft.com/office/drawing/2014/main" id="{92E81A45-DAEC-B7BB-05B2-D56573D755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1" dirty="0"/>
              <a:t>If you have any questions or would like to discuss this further, please feel free to contact me on LinkedIn.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0" name="Google Shape;180;p5:notes">
            <a:extLst>
              <a:ext uri="{FF2B5EF4-FFF2-40B4-BE49-F238E27FC236}">
                <a16:creationId xmlns:a16="http://schemas.microsoft.com/office/drawing/2014/main" id="{372737DE-FC28-A89D-0D3E-B7E8FEE6FB0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625639" y="8250952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3591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6388" y="650875"/>
            <a:ext cx="5789612" cy="3257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t" anchorCtr="0">
            <a:noAutofit/>
          </a:bodyPr>
          <a:lstStyle/>
          <a:p>
            <a:r>
              <a:rPr lang="en-US" dirty="0"/>
              <a:t>As a brief introduction LLMs have shown …</a:t>
            </a:r>
          </a:p>
          <a:p>
            <a:endParaRPr lang="en-US" dirty="0"/>
          </a:p>
          <a:p>
            <a:r>
              <a:rPr lang="en-US" dirty="0"/>
              <a:t>To the best of our knowledge</a:t>
            </a:r>
          </a:p>
          <a:p>
            <a:endParaRPr lang="en-US" dirty="0"/>
          </a:p>
          <a:p>
            <a:r>
              <a:rPr lang="en-US" dirty="0"/>
              <a:t>In the following slides, I will explain the reasons and necessity </a:t>
            </a:r>
          </a:p>
        </p:txBody>
      </p:sp>
      <p:sp>
        <p:nvSpPr>
          <p:cNvPr id="108" name="Google Shape;108;p2:notes"/>
          <p:cNvSpPr txBox="1">
            <a:spLocks noGrp="1"/>
          </p:cNvSpPr>
          <p:nvPr>
            <p:ph type="sldNum" idx="12"/>
          </p:nvPr>
        </p:nvSpPr>
        <p:spPr>
          <a:xfrm>
            <a:off x="3625639" y="8250952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63EA8B17-90BA-C177-5575-AF1838161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:notes">
            <a:extLst>
              <a:ext uri="{FF2B5EF4-FFF2-40B4-BE49-F238E27FC236}">
                <a16:creationId xmlns:a16="http://schemas.microsoft.com/office/drawing/2014/main" id="{8921AB6F-F586-CF3B-74FD-87CA59602D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06388" y="650875"/>
            <a:ext cx="5789612" cy="3257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9" name="Google Shape;179;p5:notes">
            <a:extLst>
              <a:ext uri="{FF2B5EF4-FFF2-40B4-BE49-F238E27FC236}">
                <a16:creationId xmlns:a16="http://schemas.microsoft.com/office/drawing/2014/main" id="{85DEE519-B831-AE8F-59F5-7FF35C9FFA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0" name="Google Shape;180;p5:notes">
            <a:extLst>
              <a:ext uri="{FF2B5EF4-FFF2-40B4-BE49-F238E27FC236}">
                <a16:creationId xmlns:a16="http://schemas.microsoft.com/office/drawing/2014/main" id="{DDB0954A-2F33-F2A9-1D65-9B2F77AB98B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625639" y="8250952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4138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>
          <a:extLst>
            <a:ext uri="{FF2B5EF4-FFF2-40B4-BE49-F238E27FC236}">
              <a16:creationId xmlns:a16="http://schemas.microsoft.com/office/drawing/2014/main" id="{1590AA2D-9140-7D62-879C-B9822EE5B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>
            <a:extLst>
              <a:ext uri="{FF2B5EF4-FFF2-40B4-BE49-F238E27FC236}">
                <a16:creationId xmlns:a16="http://schemas.microsoft.com/office/drawing/2014/main" id="{1E7AF898-A804-5C3D-7A6D-D0784E4BFE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06388" y="650875"/>
            <a:ext cx="5789612" cy="3257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AB4A254A-E1AA-FD04-5AF1-A82762B588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This table summarizes the 20 different terms used to describe sector maps in the literature. For example, ...</a:t>
            </a:r>
            <a:endParaRPr dirty="0"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D9BC37F6-E44B-AD05-1AEC-1FCD2A52A23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625639" y="8250952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5322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>
          <a:extLst>
            <a:ext uri="{FF2B5EF4-FFF2-40B4-BE49-F238E27FC236}">
              <a16:creationId xmlns:a16="http://schemas.microsoft.com/office/drawing/2014/main" id="{3ACA027C-F2E7-FDE5-4096-18D45D48F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>
            <a:extLst>
              <a:ext uri="{FF2B5EF4-FFF2-40B4-BE49-F238E27FC236}">
                <a16:creationId xmlns:a16="http://schemas.microsoft.com/office/drawing/2014/main" id="{428ACF45-B033-28E2-BC57-E71FA5B8D3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06388" y="650875"/>
            <a:ext cx="5789612" cy="3257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D7AD60B2-9AF5-C7A3-3915-1D58E4BCA9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t" anchorCtr="0">
            <a:noAutofit/>
          </a:bodyPr>
          <a:lstStyle/>
          <a:p>
            <a:endParaRPr lang="en-US" dirty="0"/>
          </a:p>
          <a:p>
            <a:r>
              <a:rPr lang="en-US" b="1" dirty="0"/>
              <a:t>Besides inconsistencies in terminology, there are also inconsistencies in visual representations, including: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Sector shapes</a:t>
            </a:r>
            <a:r>
              <a:rPr lang="en-US" dirty="0"/>
              <a:t> (circles, hexagons, rectangles, etc.)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The level of detail within sectors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How relationships between sectors are represented</a:t>
            </a:r>
            <a:r>
              <a:rPr lang="en-US" dirty="0"/>
              <a:t> (no connections, links, feedback loops, or textual explanations)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260B431C-B135-9E1D-297E-033A1A33628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625639" y="8250952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1793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B7FCEB32-F811-F4FE-1F3C-B27DEEECE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:notes">
            <a:extLst>
              <a:ext uri="{FF2B5EF4-FFF2-40B4-BE49-F238E27FC236}">
                <a16:creationId xmlns:a16="http://schemas.microsoft.com/office/drawing/2014/main" id="{AF8A67D6-2266-04E4-2F05-D22F24BA67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06388" y="650875"/>
            <a:ext cx="5789612" cy="3257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9" name="Google Shape;179;p5:notes">
            <a:extLst>
              <a:ext uri="{FF2B5EF4-FFF2-40B4-BE49-F238E27FC236}">
                <a16:creationId xmlns:a16="http://schemas.microsoft.com/office/drawing/2014/main" id="{ED34B8EB-4441-C1D0-899D-D449C4424F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0" name="Google Shape;180;p5:notes">
            <a:extLst>
              <a:ext uri="{FF2B5EF4-FFF2-40B4-BE49-F238E27FC236}">
                <a16:creationId xmlns:a16="http://schemas.microsoft.com/office/drawing/2014/main" id="{3004BD44-2287-9822-E4B8-B7F8D180571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625639" y="8250952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6895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>
          <a:extLst>
            <a:ext uri="{FF2B5EF4-FFF2-40B4-BE49-F238E27FC236}">
              <a16:creationId xmlns:a16="http://schemas.microsoft.com/office/drawing/2014/main" id="{591E57E5-5E71-DD6E-DC8F-3ADC80D39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:notes">
            <a:extLst>
              <a:ext uri="{FF2B5EF4-FFF2-40B4-BE49-F238E27FC236}">
                <a16:creationId xmlns:a16="http://schemas.microsoft.com/office/drawing/2014/main" id="{18380CFE-1548-DFBE-7438-85227B9AA6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06388" y="650875"/>
            <a:ext cx="5789612" cy="3257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1" name="Google Shape;131;p3:notes">
            <a:extLst>
              <a:ext uri="{FF2B5EF4-FFF2-40B4-BE49-F238E27FC236}">
                <a16:creationId xmlns:a16="http://schemas.microsoft.com/office/drawing/2014/main" id="{CC049E3B-9165-7E9C-8B45-B6E97B3B7D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t" anchorCtr="0">
            <a:noAutofit/>
          </a:bodyPr>
          <a:lstStyle/>
          <a:p>
            <a:r>
              <a:rPr lang="en-US" dirty="0"/>
              <a:t>Among the various visual representations, we selected the sector-map format proposed by Oliva et al. (2003), which has been used in several other studies. In this format, sectors are shown as bevel-cornered rectangles with the sector name at the top. The variables within each sector are listed inside</a:t>
            </a:r>
            <a:r>
              <a:rPr lang="en-US" b="1" dirty="0">
                <a:latin typeface="Aptos" panose="020B0004020202020204" pitchFamily="34" charset="0"/>
              </a:rPr>
              <a:t> that sector</a:t>
            </a:r>
            <a:r>
              <a:rPr lang="en-US" dirty="0"/>
              <a:t>, and relationships between sectors are represented by labeled arrows.</a:t>
            </a:r>
          </a:p>
          <a:p>
            <a:endParaRPr lang="en-US" dirty="0"/>
          </a:p>
          <a:p>
            <a:endParaRPr lang="en-US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Given the limited time, I will skip the reasons and modifications we did.</a:t>
            </a:r>
            <a:endParaRPr dirty="0"/>
          </a:p>
        </p:txBody>
      </p:sp>
      <p:sp>
        <p:nvSpPr>
          <p:cNvPr id="132" name="Google Shape;132;p3:notes">
            <a:extLst>
              <a:ext uri="{FF2B5EF4-FFF2-40B4-BE49-F238E27FC236}">
                <a16:creationId xmlns:a16="http://schemas.microsoft.com/office/drawing/2014/main" id="{3B649767-4E5F-4716-2AB4-A8BD3A18D21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625639" y="8250952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480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6388" y="650875"/>
            <a:ext cx="5789612" cy="3257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1" name="Google Shape;131;p3:notes"/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After the </a:t>
            </a:r>
            <a:r>
              <a:rPr lang="en-US" sz="1200" b="1" dirty="0">
                <a:solidFill>
                  <a:srgbClr val="FF0000"/>
                </a:solidFill>
                <a:latin typeface="Aptos" panose="020B0004020202020204" pitchFamily="34" charset="0"/>
              </a:rPr>
              <a:t>Selection &amp; Modifications </a:t>
            </a:r>
            <a:r>
              <a:rPr lang="en-US" dirty="0"/>
              <a:t>of the sector-map visual form, we defined …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Rather than going through Steps 2 and 3 in detail, I will jump to Step 4, where we apply the prompts to an example and look at the results.</a:t>
            </a:r>
            <a:endParaRPr dirty="0"/>
          </a:p>
        </p:txBody>
      </p:sp>
      <p:sp>
        <p:nvSpPr>
          <p:cNvPr id="132" name="Google Shape;132;p3:notes"/>
          <p:cNvSpPr txBox="1">
            <a:spLocks noGrp="1"/>
          </p:cNvSpPr>
          <p:nvPr>
            <p:ph type="sldNum" idx="12"/>
          </p:nvPr>
        </p:nvSpPr>
        <p:spPr>
          <a:xfrm>
            <a:off x="3625639" y="8250952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>
          <a:extLst>
            <a:ext uri="{FF2B5EF4-FFF2-40B4-BE49-F238E27FC236}">
              <a16:creationId xmlns:a16="http://schemas.microsoft.com/office/drawing/2014/main" id="{274E86EC-E4AE-5A76-BE7F-8A219D9E9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:notes">
            <a:extLst>
              <a:ext uri="{FF2B5EF4-FFF2-40B4-BE49-F238E27FC236}">
                <a16:creationId xmlns:a16="http://schemas.microsoft.com/office/drawing/2014/main" id="{F27DA9AF-93CC-187F-DB33-41BD3FA60A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06388" y="650875"/>
            <a:ext cx="5789612" cy="3257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4" name="Google Shape;154;p4:notes">
            <a:extLst>
              <a:ext uri="{FF2B5EF4-FFF2-40B4-BE49-F238E27FC236}">
                <a16:creationId xmlns:a16="http://schemas.microsoft.com/office/drawing/2014/main" id="{51D9EACB-C6F8-1BD8-7DFA-2B6FA9F00B3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0" dirty="0"/>
              <a:t>We applied a case study that investigates the dynamic relationship between pistachio production and groundwater sustainability in </a:t>
            </a:r>
            <a:r>
              <a:rPr lang="en-US" b="0" dirty="0" err="1"/>
              <a:t>Rafsanjan</a:t>
            </a:r>
            <a:r>
              <a:rPr lang="en-US" b="0" dirty="0"/>
              <a:t>, Iran.</a:t>
            </a:r>
          </a:p>
          <a:p>
            <a:endParaRPr lang="en-US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original sector map presented in the paper is shown on this slide.</a:t>
            </a:r>
            <a:endParaRPr dirty="0"/>
          </a:p>
        </p:txBody>
      </p:sp>
      <p:sp>
        <p:nvSpPr>
          <p:cNvPr id="155" name="Google Shape;155;p4:notes">
            <a:extLst>
              <a:ext uri="{FF2B5EF4-FFF2-40B4-BE49-F238E27FC236}">
                <a16:creationId xmlns:a16="http://schemas.microsoft.com/office/drawing/2014/main" id="{A4F78972-6740-BFB2-2BC2-F32D5924CA2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625639" y="8250952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00" tIns="43100" rIns="86200" bIns="431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7373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marL="1371600" lvl="2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marL="1828800" lvl="3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–"/>
              <a:defRPr sz="135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»"/>
              <a:defRPr sz="1350"/>
            </a:lvl5pPr>
            <a:lvl6pPr marL="2743200" lvl="5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marL="1371600" lvl="2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marL="1828800" lvl="3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–"/>
              <a:defRPr sz="135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»"/>
              <a:defRPr sz="1350"/>
            </a:lvl5pPr>
            <a:lvl6pPr marL="2743200" lvl="5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marL="1371600" lvl="2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marL="1371600" lvl="2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4pPr>
            <a:lvl5pPr marL="2286000" lvl="4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 sz="1500"/>
            </a:lvl5pPr>
            <a:lvl6pPr marL="2743200" lvl="5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marL="914400" lvl="1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marL="1371600" lvl="2" indent="-2286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marL="1828800" lvl="3" indent="-228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marL="2286000" lvl="4" indent="-228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marL="2743200" lvl="5" indent="-228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marL="3200400" lvl="6" indent="-228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marL="3657600" lvl="7" indent="-228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marL="4114800" lvl="8" indent="-228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marL="914400" lvl="1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marL="1371600" lvl="2" indent="-2286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marL="1828800" lvl="3" indent="-228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marL="2286000" lvl="4" indent="-228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marL="2743200" lvl="5" indent="-228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marL="3200400" lvl="6" indent="-228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marL="3657600" lvl="7" indent="-228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marL="4114800" lvl="8" indent="-228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3.png"/><Relationship Id="rId5" Type="http://schemas.openxmlformats.org/officeDocument/2006/relationships/image" Target="../media/image2.png"/><Relationship Id="rId10" Type="http://schemas.openxmlformats.org/officeDocument/2006/relationships/image" Target="../media/image12.png"/><Relationship Id="rId4" Type="http://schemas.openxmlformats.org/officeDocument/2006/relationships/image" Target="../media/image1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0" Type="http://schemas.microsoft.com/office/2007/relationships/diagramDrawing" Target="../diagrams/drawing1.xml"/><Relationship Id="rId4" Type="http://schemas.openxmlformats.org/officeDocument/2006/relationships/image" Target="../media/image1.png"/><Relationship Id="rId9" Type="http://schemas.openxmlformats.org/officeDocument/2006/relationships/diagramColors" Target="../diagrams/colors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1829116" y="1337260"/>
            <a:ext cx="6916366" cy="164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343A40"/>
              </a:buClr>
              <a:buSzPct val="122222"/>
              <a:buFont typeface="Calibri"/>
              <a:buNone/>
            </a:pPr>
            <a:r>
              <a:rPr lang="en-US" sz="4000" b="1" dirty="0">
                <a:solidFill>
                  <a:srgbClr val="343A40"/>
                </a:solidFill>
                <a:latin typeface="Aptos" panose="020B0004020202020204" pitchFamily="34" charset="0"/>
              </a:rPr>
              <a:t>Generating Sector Maps </a:t>
            </a:r>
            <a:br>
              <a:rPr lang="en-US" sz="4000" b="1" dirty="0">
                <a:solidFill>
                  <a:srgbClr val="343A40"/>
                </a:solidFill>
                <a:latin typeface="Aptos" panose="020B0004020202020204" pitchFamily="34" charset="0"/>
              </a:rPr>
            </a:br>
            <a:r>
              <a:rPr lang="en-US" sz="4000" b="1" dirty="0">
                <a:solidFill>
                  <a:srgbClr val="343A40"/>
                </a:solidFill>
                <a:latin typeface="Aptos" panose="020B0004020202020204" pitchFamily="34" charset="0"/>
              </a:rPr>
              <a:t>from Text Using LLMs</a:t>
            </a:r>
            <a:endParaRPr sz="4000" b="1" dirty="0">
              <a:solidFill>
                <a:srgbClr val="343A40"/>
              </a:solidFill>
              <a:latin typeface="Aptos" panose="020B0004020202020204" pitchFamily="34" charset="0"/>
            </a:endParaRPr>
          </a:p>
        </p:txBody>
      </p:sp>
      <p:sp>
        <p:nvSpPr>
          <p:cNvPr id="90" name="Google Shape;90;p1"/>
          <p:cNvSpPr txBox="1">
            <a:spLocks noGrp="1"/>
          </p:cNvSpPr>
          <p:nvPr>
            <p:ph type="subTitle" idx="1"/>
          </p:nvPr>
        </p:nvSpPr>
        <p:spPr>
          <a:xfrm>
            <a:off x="2468880" y="3590831"/>
            <a:ext cx="6040212" cy="921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 sz="1800" b="1" dirty="0">
                <a:solidFill>
                  <a:schemeClr val="dk1"/>
                </a:solidFill>
                <a:latin typeface="Aptos" panose="020B0004020202020204" pitchFamily="34" charset="0"/>
              </a:rPr>
              <a:t>Mehdi Moghadam Manesh</a:t>
            </a:r>
            <a:r>
              <a:rPr lang="en-US" sz="1800" dirty="0">
                <a:solidFill>
                  <a:schemeClr val="dk1"/>
                </a:solidFill>
                <a:latin typeface="Aptos" panose="020B0004020202020204" pitchFamily="34" charset="0"/>
              </a:rPr>
              <a:t>, </a:t>
            </a:r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</a:rPr>
              <a:t>Washington State University</a:t>
            </a:r>
            <a:endParaRPr sz="1800" dirty="0">
              <a:solidFill>
                <a:schemeClr val="bg1">
                  <a:lumMod val="65000"/>
                </a:schemeClr>
              </a:solidFill>
              <a:latin typeface="Aptos" panose="020B0004020202020204" pitchFamily="34" charset="0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 sz="1800" dirty="0">
                <a:solidFill>
                  <a:schemeClr val="dk1"/>
                </a:solidFill>
                <a:latin typeface="Aptos" panose="020B0004020202020204" pitchFamily="34" charset="0"/>
              </a:rPr>
              <a:t>Shayan </a:t>
            </a:r>
            <a:r>
              <a:rPr lang="en-US" sz="1800" dirty="0" err="1">
                <a:solidFill>
                  <a:schemeClr val="dk1"/>
                </a:solidFill>
                <a:latin typeface="Aptos" panose="020B0004020202020204" pitchFamily="34" charset="0"/>
              </a:rPr>
              <a:t>Firouzian</a:t>
            </a:r>
            <a:r>
              <a:rPr lang="en-US" sz="1800" dirty="0">
                <a:solidFill>
                  <a:schemeClr val="dk1"/>
                </a:solidFill>
                <a:latin typeface="Aptos" panose="020B0004020202020204" pitchFamily="34" charset="0"/>
              </a:rPr>
              <a:t>, </a:t>
            </a:r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</a:rPr>
              <a:t>K. N. </a:t>
            </a:r>
            <a:r>
              <a:rPr lang="en-US" sz="1800" dirty="0" err="1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</a:rPr>
              <a:t>Toosi</a:t>
            </a:r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</a:rPr>
              <a:t> University</a:t>
            </a:r>
            <a:endParaRPr sz="1800" dirty="0">
              <a:solidFill>
                <a:schemeClr val="bg1">
                  <a:lumMod val="65000"/>
                </a:schemeClr>
              </a:solidFill>
              <a:latin typeface="Aptos" panose="020B0004020202020204" pitchFamily="34" charset="0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 sz="1800" dirty="0" err="1">
                <a:solidFill>
                  <a:schemeClr val="dk1"/>
                </a:solidFill>
                <a:latin typeface="Aptos" panose="020B0004020202020204" pitchFamily="34" charset="0"/>
              </a:rPr>
              <a:t>Roos</a:t>
            </a:r>
            <a:r>
              <a:rPr lang="en-US" sz="1800" dirty="0">
                <a:solidFill>
                  <a:schemeClr val="dk1"/>
                </a:solidFill>
                <a:latin typeface="Aptos" panose="020B0004020202020204" pitchFamily="34" charset="0"/>
              </a:rPr>
              <a:t> Bakker, </a:t>
            </a:r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</a:rPr>
              <a:t>TNO</a:t>
            </a:r>
            <a:r>
              <a:rPr lang="en-US" sz="1800" dirty="0">
                <a:solidFill>
                  <a:schemeClr val="dk1"/>
                </a:solidFill>
                <a:latin typeface="Aptos" panose="020B0004020202020204" pitchFamily="34" charset="0"/>
              </a:rPr>
              <a:t> </a:t>
            </a:r>
            <a:endParaRPr sz="1800" dirty="0">
              <a:latin typeface="Aptos" panose="020B0004020202020204" pitchFamily="34" charset="0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5657850" y="108352"/>
            <a:ext cx="34861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B2214D"/>
                </a:solidFill>
                <a:latin typeface="Calibri"/>
                <a:ea typeface="Calibri"/>
                <a:cs typeface="Calibri"/>
                <a:sym typeface="Calibri"/>
              </a:rPr>
              <a:t>Online Poster Presentation</a:t>
            </a:r>
            <a:endParaRPr sz="2400" i="1" dirty="0">
              <a:solidFill>
                <a:srgbClr val="B2214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" name="Google Shape;93;p1"/>
          <p:cNvGrpSpPr/>
          <p:nvPr/>
        </p:nvGrpSpPr>
        <p:grpSpPr>
          <a:xfrm>
            <a:off x="0" y="4657189"/>
            <a:ext cx="9144000" cy="675443"/>
            <a:chOff x="0" y="4657189"/>
            <a:chExt cx="9144000" cy="675443"/>
          </a:xfrm>
        </p:grpSpPr>
        <p:grpSp>
          <p:nvGrpSpPr>
            <p:cNvPr id="94" name="Google Shape;94;p1"/>
            <p:cNvGrpSpPr/>
            <p:nvPr/>
          </p:nvGrpSpPr>
          <p:grpSpPr>
            <a:xfrm>
              <a:off x="0" y="4657189"/>
              <a:ext cx="9144000" cy="675443"/>
              <a:chOff x="0" y="4657189"/>
              <a:chExt cx="9144000" cy="675443"/>
            </a:xfrm>
          </p:grpSpPr>
          <p:sp>
            <p:nvSpPr>
              <p:cNvPr id="95" name="Google Shape;95;p1"/>
              <p:cNvSpPr/>
              <p:nvPr/>
            </p:nvSpPr>
            <p:spPr>
              <a:xfrm>
                <a:off x="0" y="4657189"/>
                <a:ext cx="9144000" cy="530657"/>
              </a:xfrm>
              <a:prstGeom prst="roundRect">
                <a:avLst>
                  <a:gd name="adj" fmla="val 16667"/>
                </a:avLst>
              </a:prstGeom>
              <a:solidFill>
                <a:srgbClr val="343A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C4C4C4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1"/>
              <p:cNvSpPr txBox="1"/>
              <p:nvPr/>
            </p:nvSpPr>
            <p:spPr>
              <a:xfrm>
                <a:off x="2286000" y="4740101"/>
                <a:ext cx="559375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THE 44</a:t>
                </a:r>
                <a:r>
                  <a:rPr lang="en-US" sz="900" baseline="300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</a:t>
                </a: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 INTERNATIONAL SYSTEM DYNAMICS CONFERENCE</a:t>
                </a:r>
                <a:endParaRPr/>
              </a:p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Delft, Netherlands and Virtually</a:t>
                </a:r>
                <a:endParaRPr/>
              </a:p>
            </p:txBody>
          </p:sp>
          <p:grpSp>
            <p:nvGrpSpPr>
              <p:cNvPr id="97" name="Google Shape;97;p1"/>
              <p:cNvGrpSpPr/>
              <p:nvPr/>
            </p:nvGrpSpPr>
            <p:grpSpPr>
              <a:xfrm>
                <a:off x="1378548" y="4686300"/>
                <a:ext cx="2107603" cy="646332"/>
                <a:chOff x="1378548" y="4686300"/>
                <a:chExt cx="2107603" cy="646332"/>
              </a:xfrm>
            </p:grpSpPr>
            <p:pic>
              <p:nvPicPr>
                <p:cNvPr id="98" name="Google Shape;98;p1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/>
                <a:stretch/>
              </p:blipFill>
              <p:spPr>
                <a:xfrm>
                  <a:off x="1378548" y="4691185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99" name="Google Shape;99;p1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1657350" y="4686300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00" name="Google Shape;100;p1"/>
                <p:cNvSpPr/>
                <p:nvPr/>
              </p:nvSpPr>
              <p:spPr>
                <a:xfrm>
                  <a:off x="1867047" y="4686301"/>
                  <a:ext cx="1619104" cy="6463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@systemdynamics_</a:t>
                  </a:r>
                  <a:endParaRPr sz="12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br>
                    <a:rPr lang="en-US" sz="12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</a:br>
                  <a:endParaRPr sz="12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01" name="Google Shape;101;p1"/>
            <p:cNvSpPr/>
            <p:nvPr/>
          </p:nvSpPr>
          <p:spPr>
            <a:xfrm>
              <a:off x="1592726" y="4910847"/>
              <a:ext cx="18010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#isdc202</a:t>
              </a:r>
              <a:r>
                <a:rPr lang="en-US" sz="1200">
                  <a:solidFill>
                    <a:srgbClr val="FFFFFF"/>
                  </a:solidFill>
                </a:rPr>
                <a:t>6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2" name="Google Shape;102;p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383556" y="4959976"/>
              <a:ext cx="216644" cy="1835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3" name="Google Shape;103;p1" descr="A logo with text on it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2833" y="232388"/>
            <a:ext cx="2143167" cy="997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" descr="A computer screen with a person on it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99881" y="601099"/>
            <a:ext cx="409211" cy="409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D51E87B-CF26-2999-EC47-7FCC742F9E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151" y="2251290"/>
            <a:ext cx="1468529" cy="14685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Google Shape;128;p2" descr="A red and grey logo&#10;&#10;Description automatically generated">
            <a:extLst>
              <a:ext uri="{FF2B5EF4-FFF2-40B4-BE49-F238E27FC236}">
                <a16:creationId xmlns:a16="http://schemas.microsoft.com/office/drawing/2014/main" id="{69B15CB3-AC8F-0D21-4244-26E7F4D5D41C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30256" y="4719396"/>
            <a:ext cx="513930" cy="398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"/>
          <p:cNvSpPr txBox="1"/>
          <p:nvPr/>
        </p:nvSpPr>
        <p:spPr>
          <a:xfrm rot="5400000">
            <a:off x="920060" y="-656688"/>
            <a:ext cx="270747" cy="1711234"/>
          </a:xfrm>
          <a:prstGeom prst="rect">
            <a:avLst/>
          </a:prstGeom>
          <a:noFill/>
          <a:ln>
            <a:noFill/>
          </a:ln>
        </p:spPr>
        <p:txBody>
          <a:bodyPr spcFirstLastPara="1" vert="vert270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4"/>
          <p:cNvSpPr/>
          <p:nvPr/>
        </p:nvSpPr>
        <p:spPr>
          <a:xfrm flipH="1" flipV="1">
            <a:off x="376771" y="483787"/>
            <a:ext cx="4599656" cy="143740"/>
          </a:xfrm>
          <a:prstGeom prst="rect">
            <a:avLst/>
          </a:prstGeom>
          <a:solidFill>
            <a:srgbClr val="C4C4C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4"/>
          <p:cNvSpPr txBox="1"/>
          <p:nvPr/>
        </p:nvSpPr>
        <p:spPr>
          <a:xfrm>
            <a:off x="4114800" y="4857750"/>
            <a:ext cx="37649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THE 40</a:t>
            </a:r>
            <a:r>
              <a:rPr lang="en-US" sz="900" baseline="300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</a:t>
            </a: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INTERNATIONAL SYSTEM DYNAMICS CONFERENCE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Virtually everywhere!</a:t>
            </a:r>
            <a:endParaRPr/>
          </a:p>
        </p:txBody>
      </p:sp>
      <p:sp>
        <p:nvSpPr>
          <p:cNvPr id="163" name="Google Shape;163;p4"/>
          <p:cNvSpPr/>
          <p:nvPr/>
        </p:nvSpPr>
        <p:spPr>
          <a:xfrm>
            <a:off x="1570789" y="4889585"/>
            <a:ext cx="180106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#isdc2022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4146" y="4934661"/>
            <a:ext cx="216644" cy="183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E1B26F-CEF5-6A71-EDDB-704443365C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9468" y="198929"/>
            <a:ext cx="2954716" cy="18141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A009F9-6593-E30D-D189-5625E84163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479" y="2365092"/>
            <a:ext cx="7590274" cy="273916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6104DC2-F9E2-3E50-3B43-5047CDA16D1D}"/>
              </a:ext>
            </a:extLst>
          </p:cNvPr>
          <p:cNvSpPr txBox="1"/>
          <p:nvPr/>
        </p:nvSpPr>
        <p:spPr>
          <a:xfrm>
            <a:off x="185319" y="672603"/>
            <a:ext cx="534027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ptos" panose="020B0004020202020204" pitchFamily="34" charset="0"/>
              </a:rPr>
              <a:t>The generated SM identified the same four major sectors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ptos" panose="020B0004020202020204" pitchFamily="34" charset="0"/>
              </a:rPr>
              <a:t>The connections between sectors are generally consistent with the original map. </a:t>
            </a:r>
          </a:p>
          <a:p>
            <a:r>
              <a:rPr lang="en-US" sz="1200" b="1" dirty="0">
                <a:latin typeface="Aptos" panose="020B0004020202020204" pitchFamily="34" charset="0"/>
              </a:rPr>
              <a:t>However</a:t>
            </a:r>
            <a:r>
              <a:rPr lang="en-US" sz="1200" dirty="0">
                <a:latin typeface="Aptos" panose="020B0004020202020204" pitchFamily="34" charset="0"/>
              </a:rPr>
              <a:t>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ptos" panose="020B0004020202020204" pitchFamily="34" charset="0"/>
              </a:rPr>
              <a:t>the sector names are not exactly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ptos" panose="020B0004020202020204" pitchFamily="34" charset="0"/>
              </a:rPr>
              <a:t>The generated map includes more variables within each sector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ptos" panose="020B0004020202020204" pitchFamily="34" charset="0"/>
              </a:rPr>
              <a:t>the descriptions of some relationships differ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Aptos" panose="020B0004020202020204" pitchFamily="34" charset="0"/>
            </a:endParaRPr>
          </a:p>
          <a:p>
            <a:r>
              <a:rPr lang="en-US" sz="1200" b="1" i="1" dirty="0">
                <a:solidFill>
                  <a:srgbClr val="FF0000"/>
                </a:solidFill>
                <a:latin typeface="Aptos" panose="020B0004020202020204" pitchFamily="34" charset="0"/>
              </a:rPr>
              <a:t>In General, the generated output is promising and demonstrates the potential of this approach.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837699AF-6BB3-2BA7-961B-18F71910D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5">
            <a:extLst>
              <a:ext uri="{FF2B5EF4-FFF2-40B4-BE49-F238E27FC236}">
                <a16:creationId xmlns:a16="http://schemas.microsoft.com/office/drawing/2014/main" id="{721943C7-E2D9-F054-249A-F1AA18109A5D}"/>
              </a:ext>
            </a:extLst>
          </p:cNvPr>
          <p:cNvSpPr txBox="1"/>
          <p:nvPr/>
        </p:nvSpPr>
        <p:spPr>
          <a:xfrm>
            <a:off x="4114800" y="4857750"/>
            <a:ext cx="37649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THE 40</a:t>
            </a:r>
            <a:r>
              <a:rPr lang="en-US" sz="900" baseline="300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</a:t>
            </a: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INTERNATIONAL SYSTEM DYNAMICS CONFERENCE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Virtually everywhere!</a:t>
            </a:r>
            <a:endParaRPr/>
          </a:p>
        </p:txBody>
      </p:sp>
      <p:sp>
        <p:nvSpPr>
          <p:cNvPr id="186" name="Google Shape;186;p5">
            <a:extLst>
              <a:ext uri="{FF2B5EF4-FFF2-40B4-BE49-F238E27FC236}">
                <a16:creationId xmlns:a16="http://schemas.microsoft.com/office/drawing/2014/main" id="{74373137-99B0-113B-B599-40503C7CD608}"/>
              </a:ext>
            </a:extLst>
          </p:cNvPr>
          <p:cNvSpPr/>
          <p:nvPr/>
        </p:nvSpPr>
        <p:spPr>
          <a:xfrm>
            <a:off x="1570789" y="4889585"/>
            <a:ext cx="180106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#isdc2022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5">
            <a:extLst>
              <a:ext uri="{FF2B5EF4-FFF2-40B4-BE49-F238E27FC236}">
                <a16:creationId xmlns:a16="http://schemas.microsoft.com/office/drawing/2014/main" id="{1A338CD6-6910-F50D-B1C2-CB37F8B5BC4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4146" y="4934661"/>
            <a:ext cx="216644" cy="1835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8" name="Google Shape;188;p5">
            <a:extLst>
              <a:ext uri="{FF2B5EF4-FFF2-40B4-BE49-F238E27FC236}">
                <a16:creationId xmlns:a16="http://schemas.microsoft.com/office/drawing/2014/main" id="{18B5DBCF-FBA7-6427-F5CA-8EC2FCC802B2}"/>
              </a:ext>
            </a:extLst>
          </p:cNvPr>
          <p:cNvGrpSpPr/>
          <p:nvPr/>
        </p:nvGrpSpPr>
        <p:grpSpPr>
          <a:xfrm>
            <a:off x="0" y="4657189"/>
            <a:ext cx="9144000" cy="530657"/>
            <a:chOff x="0" y="4657189"/>
            <a:chExt cx="9144000" cy="530657"/>
          </a:xfrm>
        </p:grpSpPr>
        <p:grpSp>
          <p:nvGrpSpPr>
            <p:cNvPr id="189" name="Google Shape;189;p5">
              <a:extLst>
                <a:ext uri="{FF2B5EF4-FFF2-40B4-BE49-F238E27FC236}">
                  <a16:creationId xmlns:a16="http://schemas.microsoft.com/office/drawing/2014/main" id="{39971F02-ACAE-7EA5-30A1-B36D713907B6}"/>
                </a:ext>
              </a:extLst>
            </p:cNvPr>
            <p:cNvGrpSpPr/>
            <p:nvPr/>
          </p:nvGrpSpPr>
          <p:grpSpPr>
            <a:xfrm>
              <a:off x="0" y="4657189"/>
              <a:ext cx="9144000" cy="530657"/>
              <a:chOff x="0" y="4657189"/>
              <a:chExt cx="9144000" cy="530657"/>
            </a:xfrm>
          </p:grpSpPr>
          <p:sp>
            <p:nvSpPr>
              <p:cNvPr id="190" name="Google Shape;190;p5">
                <a:extLst>
                  <a:ext uri="{FF2B5EF4-FFF2-40B4-BE49-F238E27FC236}">
                    <a16:creationId xmlns:a16="http://schemas.microsoft.com/office/drawing/2014/main" id="{45E6757E-A745-5011-3AED-3D49BDC42224}"/>
                  </a:ext>
                </a:extLst>
              </p:cNvPr>
              <p:cNvSpPr/>
              <p:nvPr/>
            </p:nvSpPr>
            <p:spPr>
              <a:xfrm>
                <a:off x="0" y="4657189"/>
                <a:ext cx="9144000" cy="530657"/>
              </a:xfrm>
              <a:prstGeom prst="roundRect">
                <a:avLst>
                  <a:gd name="adj" fmla="val 16667"/>
                </a:avLst>
              </a:prstGeom>
              <a:solidFill>
                <a:srgbClr val="343A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C4C4C4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5">
                <a:extLst>
                  <a:ext uri="{FF2B5EF4-FFF2-40B4-BE49-F238E27FC236}">
                    <a16:creationId xmlns:a16="http://schemas.microsoft.com/office/drawing/2014/main" id="{72036310-48FF-7065-D78B-3D33980FCA2F}"/>
                  </a:ext>
                </a:extLst>
              </p:cNvPr>
              <p:cNvSpPr txBox="1"/>
              <p:nvPr/>
            </p:nvSpPr>
            <p:spPr>
              <a:xfrm>
                <a:off x="2286000" y="4740101"/>
                <a:ext cx="559375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THE 44</a:t>
                </a:r>
                <a:r>
                  <a:rPr lang="en-US" sz="900" baseline="300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</a:t>
                </a: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 INTERNATIONAL SYSTEM DYNAMICS CONFERENCE</a:t>
                </a:r>
                <a:endParaRPr/>
              </a:p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Delft, Netherlands and Virtually</a:t>
                </a:r>
                <a:endParaRPr/>
              </a:p>
            </p:txBody>
          </p:sp>
          <p:grpSp>
            <p:nvGrpSpPr>
              <p:cNvPr id="192" name="Google Shape;192;p5">
                <a:extLst>
                  <a:ext uri="{FF2B5EF4-FFF2-40B4-BE49-F238E27FC236}">
                    <a16:creationId xmlns:a16="http://schemas.microsoft.com/office/drawing/2014/main" id="{29B1882E-3328-FC96-4C15-8D0E2E522633}"/>
                  </a:ext>
                </a:extLst>
              </p:cNvPr>
              <p:cNvGrpSpPr/>
              <p:nvPr/>
            </p:nvGrpSpPr>
            <p:grpSpPr>
              <a:xfrm>
                <a:off x="1378548" y="4686300"/>
                <a:ext cx="2107603" cy="461666"/>
                <a:chOff x="1378548" y="4686300"/>
                <a:chExt cx="2107603" cy="461666"/>
              </a:xfrm>
            </p:grpSpPr>
            <p:pic>
              <p:nvPicPr>
                <p:cNvPr id="193" name="Google Shape;193;p5">
                  <a:extLst>
                    <a:ext uri="{FF2B5EF4-FFF2-40B4-BE49-F238E27FC236}">
                      <a16:creationId xmlns:a16="http://schemas.microsoft.com/office/drawing/2014/main" id="{6A50A353-C01E-AC14-40DA-8C5BD5A85919}"/>
                    </a:ext>
                  </a:extLst>
                </p:cNvPr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1378548" y="4691185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94" name="Google Shape;194;p5">
                  <a:extLst>
                    <a:ext uri="{FF2B5EF4-FFF2-40B4-BE49-F238E27FC236}">
                      <a16:creationId xmlns:a16="http://schemas.microsoft.com/office/drawing/2014/main" id="{1D47F22C-E938-2DDE-AD27-77E5E0E33A67}"/>
                    </a:ext>
                  </a:extLst>
                </p:cNvPr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657350" y="4686300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95" name="Google Shape;195;p5">
                  <a:extLst>
                    <a:ext uri="{FF2B5EF4-FFF2-40B4-BE49-F238E27FC236}">
                      <a16:creationId xmlns:a16="http://schemas.microsoft.com/office/drawing/2014/main" id="{6C702054-486B-EAE7-22E7-3D5F63D1DA2D}"/>
                    </a:ext>
                  </a:extLst>
                </p:cNvPr>
                <p:cNvSpPr/>
                <p:nvPr/>
              </p:nvSpPr>
              <p:spPr>
                <a:xfrm>
                  <a:off x="1867047" y="4686301"/>
                  <a:ext cx="1619104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@systemdynamics_</a:t>
                  </a:r>
                  <a:br>
                    <a:rPr lang="en-US" sz="12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</a:br>
                  <a:endParaRPr sz="12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96" name="Google Shape;196;p5">
              <a:extLst>
                <a:ext uri="{FF2B5EF4-FFF2-40B4-BE49-F238E27FC236}">
                  <a16:creationId xmlns:a16="http://schemas.microsoft.com/office/drawing/2014/main" id="{83ADD7A0-D2F2-3346-F342-8CEE0BF9E8EE}"/>
                </a:ext>
              </a:extLst>
            </p:cNvPr>
            <p:cNvSpPr/>
            <p:nvPr/>
          </p:nvSpPr>
          <p:spPr>
            <a:xfrm>
              <a:off x="1592726" y="4910847"/>
              <a:ext cx="18010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#isdc202</a:t>
              </a:r>
              <a:r>
                <a:rPr lang="en-US" sz="1200">
                  <a:solidFill>
                    <a:srgbClr val="FFFFFF"/>
                  </a:solidFill>
                </a:rPr>
                <a:t>6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7" name="Google Shape;197;p5">
              <a:extLst>
                <a:ext uri="{FF2B5EF4-FFF2-40B4-BE49-F238E27FC236}">
                  <a16:creationId xmlns:a16="http://schemas.microsoft.com/office/drawing/2014/main" id="{CE886495-2C7F-B92F-E2E3-A3A7B71095C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383556" y="4959976"/>
              <a:ext cx="216644" cy="183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8" name="Google Shape;198;p5">
            <a:extLst>
              <a:ext uri="{FF2B5EF4-FFF2-40B4-BE49-F238E27FC236}">
                <a16:creationId xmlns:a16="http://schemas.microsoft.com/office/drawing/2014/main" id="{A857C16A-C5CD-C13A-0950-334851BAF1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48629" y="732858"/>
            <a:ext cx="4008085" cy="1986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r>
              <a:rPr lang="en-US" sz="3200" b="1" dirty="0">
                <a:latin typeface="Aptos" panose="020B0004020202020204" pitchFamily="34" charset="0"/>
              </a:rPr>
              <a:t>Thank You for Your Attention!</a:t>
            </a:r>
          </a:p>
          <a:p>
            <a:pPr marL="114300" indent="0" algn="ctr">
              <a:buNone/>
            </a:pPr>
            <a:endParaRPr lang="en-US" sz="2800" dirty="0">
              <a:latin typeface="Aptos" panose="020B0004020202020204" pitchFamily="34" charset="0"/>
            </a:endParaRPr>
          </a:p>
          <a:p>
            <a:r>
              <a:rPr lang="en-US" b="1" dirty="0">
                <a:latin typeface="Aptos" panose="020B0004020202020204" pitchFamily="34" charset="0"/>
              </a:rPr>
              <a:t>Questions or discussion?</a:t>
            </a:r>
          </a:p>
          <a:p>
            <a:pPr marL="0" lvl="0" indent="0" algn="ctr">
              <a:spcBef>
                <a:spcPts val="0"/>
              </a:spcBef>
              <a:buSzPts val="2400"/>
              <a:buNone/>
            </a:pPr>
            <a:endParaRPr lang="en-US" sz="2800" b="1" i="1" dirty="0">
              <a:latin typeface="Aptos" panose="020B0004020202020204" pitchFamily="34" charset="0"/>
            </a:endParaRPr>
          </a:p>
        </p:txBody>
      </p:sp>
      <p:pic>
        <p:nvPicPr>
          <p:cNvPr id="3" name="Google Shape;128;p2" descr="A red and grey logo&#10;&#10;Description automatically generated">
            <a:extLst>
              <a:ext uri="{FF2B5EF4-FFF2-40B4-BE49-F238E27FC236}">
                <a16:creationId xmlns:a16="http://schemas.microsoft.com/office/drawing/2014/main" id="{366C1499-5477-69E2-46F2-60FE2A78992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30256" y="4719396"/>
            <a:ext cx="513930" cy="39878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7299B1-CDC3-44DF-B9B6-C25717F07FE2}"/>
              </a:ext>
            </a:extLst>
          </p:cNvPr>
          <p:cNvSpPr txBox="1"/>
          <p:nvPr/>
        </p:nvSpPr>
        <p:spPr>
          <a:xfrm>
            <a:off x="3931921" y="3827574"/>
            <a:ext cx="48593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lvl="1" indent="0" algn="ctr">
              <a:buNone/>
            </a:pPr>
            <a:r>
              <a:rPr lang="en-US" sz="2400" b="1" dirty="0">
                <a:solidFill>
                  <a:schemeClr val="tx1"/>
                </a:solidFill>
                <a:latin typeface="Aptos" panose="020B0004020202020204" pitchFamily="34" charset="0"/>
              </a:rPr>
              <a:t>Mehdi Moghadam Manesh</a:t>
            </a:r>
            <a:endParaRPr lang="en-US" sz="24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2D6B20-07D1-F953-39D0-7291818C9F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17761" y="342680"/>
            <a:ext cx="3512495" cy="351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451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 txBox="1">
            <a:spLocks noGrp="1"/>
          </p:cNvSpPr>
          <p:nvPr>
            <p:ph type="body" idx="1"/>
          </p:nvPr>
        </p:nvSpPr>
        <p:spPr>
          <a:xfrm>
            <a:off x="359229" y="109341"/>
            <a:ext cx="8466364" cy="4498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114300" indent="0" algn="just">
              <a:buNone/>
            </a:pPr>
            <a:r>
              <a:rPr lang="en-US" b="1" u="sng" dirty="0">
                <a:latin typeface="Aptos" panose="020B0004020202020204" pitchFamily="34" charset="0"/>
              </a:rPr>
              <a:t>Problem Statement:</a:t>
            </a:r>
          </a:p>
          <a:p>
            <a:pPr algn="just"/>
            <a:r>
              <a:rPr lang="en-US" dirty="0">
                <a:latin typeface="Aptos" panose="020B0004020202020204" pitchFamily="34" charset="0"/>
              </a:rPr>
              <a:t>LLMs have shown great promise for SD modeling, but existing work has focused mainly on CLDs and SFDs — no work on generating sector maps</a:t>
            </a:r>
          </a:p>
          <a:p>
            <a:pPr algn="just"/>
            <a:endParaRPr lang="en-US" dirty="0">
              <a:latin typeface="Aptos" panose="020B0004020202020204" pitchFamily="34" charset="0"/>
            </a:endParaRPr>
          </a:p>
          <a:p>
            <a:pPr algn="just"/>
            <a:r>
              <a:rPr lang="en-US" dirty="0">
                <a:latin typeface="Aptos" panose="020B0004020202020204" pitchFamily="34" charset="0"/>
              </a:rPr>
              <a:t>However, sector maps provide unique value beyond what CLDs and SFDs offer. They can serve as a complementary tool to improve </a:t>
            </a:r>
            <a:r>
              <a:rPr lang="en-US" dirty="0">
                <a:solidFill>
                  <a:srgbClr val="FF0000"/>
                </a:solidFill>
                <a:latin typeface="Aptos" panose="020B0004020202020204" pitchFamily="34" charset="0"/>
              </a:rPr>
              <a:t>model communication</a:t>
            </a:r>
            <a:r>
              <a:rPr lang="en-US" dirty="0">
                <a:latin typeface="Aptos" panose="020B0004020202020204" pitchFamily="34" charset="0"/>
              </a:rPr>
              <a:t>, identify </a:t>
            </a:r>
            <a:r>
              <a:rPr lang="en-US" dirty="0">
                <a:solidFill>
                  <a:srgbClr val="FF0000"/>
                </a:solidFill>
                <a:latin typeface="Aptos" panose="020B0004020202020204" pitchFamily="34" charset="0"/>
              </a:rPr>
              <a:t>structural omissions</a:t>
            </a:r>
            <a:r>
              <a:rPr lang="en-US" dirty="0">
                <a:latin typeface="Aptos" panose="020B0004020202020204" pitchFamily="34" charset="0"/>
              </a:rPr>
              <a:t>, refine </a:t>
            </a:r>
            <a:r>
              <a:rPr lang="en-US" dirty="0">
                <a:solidFill>
                  <a:srgbClr val="FF0000"/>
                </a:solidFill>
                <a:latin typeface="Aptos" panose="020B0004020202020204" pitchFamily="34" charset="0"/>
              </a:rPr>
              <a:t>model boundaries</a:t>
            </a:r>
            <a:r>
              <a:rPr lang="en-US" dirty="0">
                <a:latin typeface="Aptos" panose="020B0004020202020204" pitchFamily="34" charset="0"/>
              </a:rPr>
              <a:t>, and support </a:t>
            </a:r>
            <a:r>
              <a:rPr lang="en-US" dirty="0">
                <a:solidFill>
                  <a:srgbClr val="FF0000"/>
                </a:solidFill>
                <a:latin typeface="Aptos" panose="020B0004020202020204" pitchFamily="34" charset="0"/>
              </a:rPr>
              <a:t>model simplification</a:t>
            </a:r>
            <a:r>
              <a:rPr lang="en-US" dirty="0">
                <a:latin typeface="Aptos" panose="020B0004020202020204" pitchFamily="34" charset="0"/>
              </a:rPr>
              <a:t>.</a:t>
            </a:r>
          </a:p>
          <a:p>
            <a:pPr algn="just"/>
            <a:endParaRPr lang="en-US" b="1" dirty="0">
              <a:latin typeface="TT Commons" panose="02000506030000020004" pitchFamily="2" charset="0"/>
            </a:endParaRPr>
          </a:p>
          <a:p>
            <a:pPr marL="114300" indent="0">
              <a:buNone/>
            </a:pPr>
            <a:r>
              <a:rPr lang="en-US" b="1" u="sng" dirty="0">
                <a:latin typeface="Aptos" panose="020B0004020202020204" pitchFamily="34" charset="0"/>
              </a:rPr>
              <a:t>To Bridge This Gap, This Study Makes Three Main Contributions. We:</a:t>
            </a:r>
            <a:endParaRPr lang="en-US" u="sng" dirty="0">
              <a:latin typeface="Aptos" panose="020B0004020202020204" pitchFamily="34" charset="0"/>
            </a:endParaRPr>
          </a:p>
          <a:p>
            <a:pPr marL="1028700" lvl="1" indent="-457200">
              <a:buFont typeface="+mj-lt"/>
              <a:buAutoNum type="arabicPeriod"/>
            </a:pPr>
            <a:r>
              <a:rPr lang="en-US" b="1" dirty="0">
                <a:latin typeface="Aptos" panose="020B0004020202020204" pitchFamily="34" charset="0"/>
              </a:rPr>
              <a:t>Define a standard visual format (why!?)</a:t>
            </a:r>
          </a:p>
          <a:p>
            <a:pPr marL="1028700" lvl="1" indent="-457200">
              <a:buFont typeface="+mj-lt"/>
              <a:buAutoNum type="arabicPeriod"/>
            </a:pPr>
            <a:r>
              <a:rPr lang="en-US" b="1" dirty="0">
                <a:latin typeface="Aptos" panose="020B0004020202020204" pitchFamily="34" charset="0"/>
              </a:rPr>
              <a:t>Specify a systematic procedure for constructing sector maps from textual descriptions</a:t>
            </a:r>
          </a:p>
          <a:p>
            <a:pPr marL="1028700" lvl="1" indent="-457200">
              <a:buFont typeface="+mj-lt"/>
              <a:buAutoNum type="arabicPeriod"/>
            </a:pPr>
            <a:r>
              <a:rPr lang="en-US" b="1" dirty="0">
                <a:latin typeface="Aptos" panose="020B0004020202020204" pitchFamily="34" charset="0"/>
              </a:rPr>
              <a:t>Implement the procedure through structured LLM prompts</a:t>
            </a:r>
            <a:br>
              <a:rPr lang="en-US" dirty="0">
                <a:latin typeface="Aptos" panose="020B0004020202020204" pitchFamily="34" charset="0"/>
              </a:rPr>
            </a:br>
            <a:r>
              <a:rPr lang="en-US" i="1" dirty="0">
                <a:latin typeface="Aptos" panose="020B0004020202020204" pitchFamily="34" charset="0"/>
              </a:rPr>
              <a:t>and demonstrate it using a case study</a:t>
            </a:r>
            <a:endParaRPr lang="en-US" dirty="0">
              <a:latin typeface="Aptos" panose="020B0004020202020204" pitchFamily="34" charset="0"/>
            </a:endParaRPr>
          </a:p>
          <a:p>
            <a:pPr marL="257175" lvl="0" indent="-2571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</a:pPr>
            <a:endParaRPr lang="en-US" dirty="0">
              <a:latin typeface="TT Commons" panose="02000506030000020004" pitchFamily="2" charset="0"/>
            </a:endParaRPr>
          </a:p>
        </p:txBody>
      </p:sp>
      <p:sp>
        <p:nvSpPr>
          <p:cNvPr id="113" name="Google Shape;113;p2"/>
          <p:cNvSpPr txBox="1"/>
          <p:nvPr/>
        </p:nvSpPr>
        <p:spPr>
          <a:xfrm>
            <a:off x="2286000" y="86047"/>
            <a:ext cx="491490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15" name="Google Shape;115;p2"/>
          <p:cNvSpPr txBox="1"/>
          <p:nvPr/>
        </p:nvSpPr>
        <p:spPr>
          <a:xfrm>
            <a:off x="4114800" y="4857750"/>
            <a:ext cx="37649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THE 40</a:t>
            </a:r>
            <a:r>
              <a:rPr lang="en-US" sz="900" baseline="300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</a:t>
            </a: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INTERNATIONAL SYSTEM DYNAMICS CONFERENCE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Virtually everywhere!</a:t>
            </a:r>
            <a:endParaRPr/>
          </a:p>
        </p:txBody>
      </p:sp>
      <p:sp>
        <p:nvSpPr>
          <p:cNvPr id="116" name="Google Shape;116;p2"/>
          <p:cNvSpPr/>
          <p:nvPr/>
        </p:nvSpPr>
        <p:spPr>
          <a:xfrm>
            <a:off x="1570789" y="4889585"/>
            <a:ext cx="180106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#isdc2022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7" name="Google Shape;11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4146" y="4934661"/>
            <a:ext cx="216644" cy="1835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8" name="Google Shape;118;p2"/>
          <p:cNvGrpSpPr/>
          <p:nvPr/>
        </p:nvGrpSpPr>
        <p:grpSpPr>
          <a:xfrm>
            <a:off x="0" y="4657189"/>
            <a:ext cx="9144000" cy="675443"/>
            <a:chOff x="0" y="4657189"/>
            <a:chExt cx="9144000" cy="675443"/>
          </a:xfrm>
        </p:grpSpPr>
        <p:grpSp>
          <p:nvGrpSpPr>
            <p:cNvPr id="119" name="Google Shape;119;p2"/>
            <p:cNvGrpSpPr/>
            <p:nvPr/>
          </p:nvGrpSpPr>
          <p:grpSpPr>
            <a:xfrm>
              <a:off x="0" y="4657189"/>
              <a:ext cx="9144000" cy="675443"/>
              <a:chOff x="0" y="4657189"/>
              <a:chExt cx="9144000" cy="675443"/>
            </a:xfrm>
          </p:grpSpPr>
          <p:sp>
            <p:nvSpPr>
              <p:cNvPr id="120" name="Google Shape;120;p2"/>
              <p:cNvSpPr/>
              <p:nvPr/>
            </p:nvSpPr>
            <p:spPr>
              <a:xfrm>
                <a:off x="0" y="4657189"/>
                <a:ext cx="9144000" cy="530657"/>
              </a:xfrm>
              <a:prstGeom prst="roundRect">
                <a:avLst>
                  <a:gd name="adj" fmla="val 16667"/>
                </a:avLst>
              </a:prstGeom>
              <a:solidFill>
                <a:srgbClr val="343A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C4C4C4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2"/>
              <p:cNvSpPr txBox="1"/>
              <p:nvPr/>
            </p:nvSpPr>
            <p:spPr>
              <a:xfrm>
                <a:off x="2286000" y="4740101"/>
                <a:ext cx="559375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THE 44</a:t>
                </a:r>
                <a:r>
                  <a:rPr lang="en-US" sz="900" baseline="300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</a:t>
                </a: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 INTERNATIONAL SYSTEM DYNAMICS CONFERENCE</a:t>
                </a:r>
                <a:endParaRPr/>
              </a:p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Delft, Netherlands and Virtually</a:t>
                </a:r>
                <a:endParaRPr/>
              </a:p>
            </p:txBody>
          </p:sp>
          <p:grpSp>
            <p:nvGrpSpPr>
              <p:cNvPr id="122" name="Google Shape;122;p2"/>
              <p:cNvGrpSpPr/>
              <p:nvPr/>
            </p:nvGrpSpPr>
            <p:grpSpPr>
              <a:xfrm>
                <a:off x="1378548" y="4686300"/>
                <a:ext cx="2107603" cy="646332"/>
                <a:chOff x="1378548" y="4686300"/>
                <a:chExt cx="2107603" cy="646332"/>
              </a:xfrm>
            </p:grpSpPr>
            <p:pic>
              <p:nvPicPr>
                <p:cNvPr id="123" name="Google Shape;123;p2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1378548" y="4691185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24" name="Google Shape;124;p2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657350" y="4686300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25" name="Google Shape;125;p2"/>
                <p:cNvSpPr/>
                <p:nvPr/>
              </p:nvSpPr>
              <p:spPr>
                <a:xfrm>
                  <a:off x="1867047" y="4686301"/>
                  <a:ext cx="1619104" cy="6463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 dirty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@systemdynamics_</a:t>
                  </a:r>
                  <a:endParaRPr sz="12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br>
                    <a:rPr lang="en-US" sz="1200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</a:br>
                  <a:endParaRPr sz="12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26" name="Google Shape;126;p2"/>
            <p:cNvSpPr/>
            <p:nvPr/>
          </p:nvSpPr>
          <p:spPr>
            <a:xfrm>
              <a:off x="1592726" y="4910847"/>
              <a:ext cx="18010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#isdc202</a:t>
              </a:r>
              <a:r>
                <a:rPr lang="en-US" sz="1200">
                  <a:solidFill>
                    <a:srgbClr val="FFFFFF"/>
                  </a:solidFill>
                </a:rPr>
                <a:t>6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7" name="Google Shape;127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383556" y="4959976"/>
              <a:ext cx="216644" cy="1835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8" name="Google Shape;128;p2" descr="A red and grey logo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30256" y="4719396"/>
            <a:ext cx="513930" cy="398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B5CF3D6A-6E2A-0BDC-6390-B92673357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">
            <a:extLst>
              <a:ext uri="{FF2B5EF4-FFF2-40B4-BE49-F238E27FC236}">
                <a16:creationId xmlns:a16="http://schemas.microsoft.com/office/drawing/2014/main" id="{8CA76295-0E39-6FB8-7670-D853DB6E7D19}"/>
              </a:ext>
            </a:extLst>
          </p:cNvPr>
          <p:cNvSpPr txBox="1"/>
          <p:nvPr/>
        </p:nvSpPr>
        <p:spPr>
          <a:xfrm>
            <a:off x="1005907" y="74045"/>
            <a:ext cx="7200900" cy="53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chemeClr val="dk1"/>
              </a:buClr>
              <a:buSzPct val="100000"/>
            </a:pPr>
            <a:r>
              <a:rPr lang="en-US" sz="2400" b="1" dirty="0"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Why Is a Standard Visual Format Needed?</a:t>
            </a:r>
            <a:endParaRPr sz="2400" b="1" dirty="0">
              <a:solidFill>
                <a:schemeClr val="dk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84" name="Google Shape;184;p5">
            <a:extLst>
              <a:ext uri="{FF2B5EF4-FFF2-40B4-BE49-F238E27FC236}">
                <a16:creationId xmlns:a16="http://schemas.microsoft.com/office/drawing/2014/main" id="{FE45889D-3CBB-7411-9222-ABA4A5D8C4D9}"/>
              </a:ext>
            </a:extLst>
          </p:cNvPr>
          <p:cNvSpPr/>
          <p:nvPr/>
        </p:nvSpPr>
        <p:spPr>
          <a:xfrm>
            <a:off x="1371600" y="651511"/>
            <a:ext cx="6400800" cy="34289"/>
          </a:xfrm>
          <a:prstGeom prst="rect">
            <a:avLst/>
          </a:prstGeom>
          <a:solidFill>
            <a:srgbClr val="C4C4C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5">
            <a:extLst>
              <a:ext uri="{FF2B5EF4-FFF2-40B4-BE49-F238E27FC236}">
                <a16:creationId xmlns:a16="http://schemas.microsoft.com/office/drawing/2014/main" id="{51491355-990C-FBB6-C592-382AE185EE76}"/>
              </a:ext>
            </a:extLst>
          </p:cNvPr>
          <p:cNvSpPr txBox="1"/>
          <p:nvPr/>
        </p:nvSpPr>
        <p:spPr>
          <a:xfrm>
            <a:off x="4114800" y="4857750"/>
            <a:ext cx="37649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THE 40</a:t>
            </a:r>
            <a:r>
              <a:rPr lang="en-US" sz="900" baseline="300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</a:t>
            </a: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INTERNATIONAL SYSTEM DYNAMICS CONFERENCE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Virtually everywhere!</a:t>
            </a:r>
            <a:endParaRPr/>
          </a:p>
        </p:txBody>
      </p:sp>
      <p:sp>
        <p:nvSpPr>
          <p:cNvPr id="186" name="Google Shape;186;p5">
            <a:extLst>
              <a:ext uri="{FF2B5EF4-FFF2-40B4-BE49-F238E27FC236}">
                <a16:creationId xmlns:a16="http://schemas.microsoft.com/office/drawing/2014/main" id="{6E4BB832-2F68-2B73-FC83-82BFF5DC97E5}"/>
              </a:ext>
            </a:extLst>
          </p:cNvPr>
          <p:cNvSpPr/>
          <p:nvPr/>
        </p:nvSpPr>
        <p:spPr>
          <a:xfrm>
            <a:off x="1570789" y="4889585"/>
            <a:ext cx="180106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#isdc2022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5">
            <a:extLst>
              <a:ext uri="{FF2B5EF4-FFF2-40B4-BE49-F238E27FC236}">
                <a16:creationId xmlns:a16="http://schemas.microsoft.com/office/drawing/2014/main" id="{69E1C2D0-6EA5-9010-8B9E-67EF8A32ECC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4146" y="4934661"/>
            <a:ext cx="216644" cy="1835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8" name="Google Shape;188;p5">
            <a:extLst>
              <a:ext uri="{FF2B5EF4-FFF2-40B4-BE49-F238E27FC236}">
                <a16:creationId xmlns:a16="http://schemas.microsoft.com/office/drawing/2014/main" id="{95EAC143-3B27-35D9-2E1B-1E529D43B931}"/>
              </a:ext>
            </a:extLst>
          </p:cNvPr>
          <p:cNvGrpSpPr/>
          <p:nvPr/>
        </p:nvGrpSpPr>
        <p:grpSpPr>
          <a:xfrm>
            <a:off x="0" y="4657189"/>
            <a:ext cx="9144000" cy="530657"/>
            <a:chOff x="0" y="4657189"/>
            <a:chExt cx="9144000" cy="530657"/>
          </a:xfrm>
        </p:grpSpPr>
        <p:grpSp>
          <p:nvGrpSpPr>
            <p:cNvPr id="189" name="Google Shape;189;p5">
              <a:extLst>
                <a:ext uri="{FF2B5EF4-FFF2-40B4-BE49-F238E27FC236}">
                  <a16:creationId xmlns:a16="http://schemas.microsoft.com/office/drawing/2014/main" id="{B5EEE9F3-6EA3-8D77-FF70-2E19C7E6D7EF}"/>
                </a:ext>
              </a:extLst>
            </p:cNvPr>
            <p:cNvGrpSpPr/>
            <p:nvPr/>
          </p:nvGrpSpPr>
          <p:grpSpPr>
            <a:xfrm>
              <a:off x="0" y="4657189"/>
              <a:ext cx="9144000" cy="530657"/>
              <a:chOff x="0" y="4657189"/>
              <a:chExt cx="9144000" cy="530657"/>
            </a:xfrm>
          </p:grpSpPr>
          <p:sp>
            <p:nvSpPr>
              <p:cNvPr id="190" name="Google Shape;190;p5">
                <a:extLst>
                  <a:ext uri="{FF2B5EF4-FFF2-40B4-BE49-F238E27FC236}">
                    <a16:creationId xmlns:a16="http://schemas.microsoft.com/office/drawing/2014/main" id="{A37D1512-37E6-4272-70CB-0D109C953B07}"/>
                  </a:ext>
                </a:extLst>
              </p:cNvPr>
              <p:cNvSpPr/>
              <p:nvPr/>
            </p:nvSpPr>
            <p:spPr>
              <a:xfrm>
                <a:off x="0" y="4657189"/>
                <a:ext cx="9144000" cy="530657"/>
              </a:xfrm>
              <a:prstGeom prst="roundRect">
                <a:avLst>
                  <a:gd name="adj" fmla="val 16667"/>
                </a:avLst>
              </a:prstGeom>
              <a:solidFill>
                <a:srgbClr val="343A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C4C4C4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5">
                <a:extLst>
                  <a:ext uri="{FF2B5EF4-FFF2-40B4-BE49-F238E27FC236}">
                    <a16:creationId xmlns:a16="http://schemas.microsoft.com/office/drawing/2014/main" id="{3FCA2339-7FCE-0222-9968-4506E731AD2F}"/>
                  </a:ext>
                </a:extLst>
              </p:cNvPr>
              <p:cNvSpPr txBox="1"/>
              <p:nvPr/>
            </p:nvSpPr>
            <p:spPr>
              <a:xfrm>
                <a:off x="2286000" y="4740101"/>
                <a:ext cx="559375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THE 44</a:t>
                </a:r>
                <a:r>
                  <a:rPr lang="en-US" sz="900" baseline="300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</a:t>
                </a: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 INTERNATIONAL SYSTEM DYNAMICS CONFERENCE</a:t>
                </a:r>
                <a:endParaRPr/>
              </a:p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Delft, Netherlands and Virtually</a:t>
                </a:r>
                <a:endParaRPr/>
              </a:p>
            </p:txBody>
          </p:sp>
          <p:grpSp>
            <p:nvGrpSpPr>
              <p:cNvPr id="192" name="Google Shape;192;p5">
                <a:extLst>
                  <a:ext uri="{FF2B5EF4-FFF2-40B4-BE49-F238E27FC236}">
                    <a16:creationId xmlns:a16="http://schemas.microsoft.com/office/drawing/2014/main" id="{FB6F96AB-6DDF-370B-BA9F-D8FF1DCB7550}"/>
                  </a:ext>
                </a:extLst>
              </p:cNvPr>
              <p:cNvGrpSpPr/>
              <p:nvPr/>
            </p:nvGrpSpPr>
            <p:grpSpPr>
              <a:xfrm>
                <a:off x="1378548" y="4686300"/>
                <a:ext cx="2107603" cy="461666"/>
                <a:chOff x="1378548" y="4686300"/>
                <a:chExt cx="2107603" cy="461666"/>
              </a:xfrm>
            </p:grpSpPr>
            <p:pic>
              <p:nvPicPr>
                <p:cNvPr id="193" name="Google Shape;193;p5">
                  <a:extLst>
                    <a:ext uri="{FF2B5EF4-FFF2-40B4-BE49-F238E27FC236}">
                      <a16:creationId xmlns:a16="http://schemas.microsoft.com/office/drawing/2014/main" id="{CD65BF75-5B5C-FB0B-D47B-CA7E6C770E77}"/>
                    </a:ext>
                  </a:extLst>
                </p:cNvPr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1378548" y="4691185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94" name="Google Shape;194;p5">
                  <a:extLst>
                    <a:ext uri="{FF2B5EF4-FFF2-40B4-BE49-F238E27FC236}">
                      <a16:creationId xmlns:a16="http://schemas.microsoft.com/office/drawing/2014/main" id="{D8C02C06-4B40-2F67-0719-3B564295320F}"/>
                    </a:ext>
                  </a:extLst>
                </p:cNvPr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657350" y="4686300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95" name="Google Shape;195;p5">
                  <a:extLst>
                    <a:ext uri="{FF2B5EF4-FFF2-40B4-BE49-F238E27FC236}">
                      <a16:creationId xmlns:a16="http://schemas.microsoft.com/office/drawing/2014/main" id="{2F35392D-96D7-35F5-1FBF-A8ADFA22BE29}"/>
                    </a:ext>
                  </a:extLst>
                </p:cNvPr>
                <p:cNvSpPr/>
                <p:nvPr/>
              </p:nvSpPr>
              <p:spPr>
                <a:xfrm>
                  <a:off x="1867047" y="4686301"/>
                  <a:ext cx="1619104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@systemdynamics_</a:t>
                  </a:r>
                  <a:br>
                    <a:rPr lang="en-US" sz="12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</a:br>
                  <a:endParaRPr sz="12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96" name="Google Shape;196;p5">
              <a:extLst>
                <a:ext uri="{FF2B5EF4-FFF2-40B4-BE49-F238E27FC236}">
                  <a16:creationId xmlns:a16="http://schemas.microsoft.com/office/drawing/2014/main" id="{CFD2BACB-90FF-D55E-E9FB-4C41FB074230}"/>
                </a:ext>
              </a:extLst>
            </p:cNvPr>
            <p:cNvSpPr/>
            <p:nvPr/>
          </p:nvSpPr>
          <p:spPr>
            <a:xfrm>
              <a:off x="1592726" y="4910847"/>
              <a:ext cx="18010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#isdc202</a:t>
              </a:r>
              <a:r>
                <a:rPr lang="en-US" sz="1200">
                  <a:solidFill>
                    <a:srgbClr val="FFFFFF"/>
                  </a:solidFill>
                </a:rPr>
                <a:t>6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7" name="Google Shape;197;p5">
              <a:extLst>
                <a:ext uri="{FF2B5EF4-FFF2-40B4-BE49-F238E27FC236}">
                  <a16:creationId xmlns:a16="http://schemas.microsoft.com/office/drawing/2014/main" id="{1609704D-1A7D-0C76-F73D-26E415B30D1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383556" y="4959976"/>
              <a:ext cx="216644" cy="183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8" name="Google Shape;198;p5">
            <a:extLst>
              <a:ext uri="{FF2B5EF4-FFF2-40B4-BE49-F238E27FC236}">
                <a16:creationId xmlns:a16="http://schemas.microsoft.com/office/drawing/2014/main" id="{2805D6CC-DEDD-F0CB-DCA3-82B1BAFE9D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61257" y="768711"/>
            <a:ext cx="8771846" cy="3839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  <a:buSzPts val="2400"/>
              <a:buNone/>
            </a:pPr>
            <a:r>
              <a:rPr lang="en-US" dirty="0">
                <a:latin typeface="Aptos" panose="020B0004020202020204" pitchFamily="34" charset="0"/>
              </a:rPr>
              <a:t>To use LLMs for generating sector maps, we first need to define what the output should look like.</a:t>
            </a:r>
          </a:p>
          <a:p>
            <a:pPr marL="0" indent="0">
              <a:spcBef>
                <a:spcPts val="0"/>
              </a:spcBef>
              <a:buSzPts val="2400"/>
              <a:buNone/>
            </a:pPr>
            <a:endParaRPr lang="en-US" dirty="0">
              <a:latin typeface="Aptos" panose="020B0004020202020204" pitchFamily="34" charset="0"/>
            </a:endParaRPr>
          </a:p>
          <a:p>
            <a:r>
              <a:rPr lang="en-US" dirty="0">
                <a:latin typeface="Aptos" panose="020B0004020202020204" pitchFamily="34" charset="0"/>
              </a:rPr>
              <a:t>To address this question, we reviewed all </a:t>
            </a:r>
            <a:r>
              <a:rPr lang="en-US" i="1" dirty="0">
                <a:latin typeface="Aptos" panose="020B0004020202020204" pitchFamily="34" charset="0"/>
              </a:rPr>
              <a:t>SDR</a:t>
            </a:r>
            <a:r>
              <a:rPr lang="en-US" dirty="0">
                <a:latin typeface="Aptos" panose="020B0004020202020204" pitchFamily="34" charset="0"/>
              </a:rPr>
              <a:t> papers (1986 -2024).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Of the </a:t>
            </a:r>
            <a:r>
              <a:rPr lang="en-US" b="1" dirty="0">
                <a:solidFill>
                  <a:srgbClr val="FF0000"/>
                </a:solidFill>
                <a:latin typeface="Aptos" panose="020B0004020202020204" pitchFamily="34" charset="0"/>
              </a:rPr>
              <a:t>689</a:t>
            </a:r>
            <a:r>
              <a:rPr lang="en-US" dirty="0">
                <a:latin typeface="Aptos" panose="020B0004020202020204" pitchFamily="34" charset="0"/>
              </a:rPr>
              <a:t> papers, </a:t>
            </a:r>
            <a:r>
              <a:rPr lang="en-US" b="1" dirty="0">
                <a:solidFill>
                  <a:srgbClr val="FF0000"/>
                </a:solidFill>
                <a:latin typeface="Aptos" panose="020B0004020202020204" pitchFamily="34" charset="0"/>
              </a:rPr>
              <a:t>71</a:t>
            </a:r>
            <a:r>
              <a:rPr lang="en-US" dirty="0">
                <a:latin typeface="Aptos" panose="020B0004020202020204" pitchFamily="34" charset="0"/>
              </a:rPr>
              <a:t> contained sector-level diagrams.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We found considerable inconsistency—not only in their visual presentation but also in the terminology</a:t>
            </a:r>
          </a:p>
          <a:p>
            <a:pPr lvl="2"/>
            <a:r>
              <a:rPr lang="en-US" dirty="0">
                <a:latin typeface="Aptos" panose="020B0004020202020204" pitchFamily="34" charset="0"/>
              </a:rPr>
              <a:t>In total, we identified about </a:t>
            </a:r>
            <a:r>
              <a:rPr lang="en-US" b="1" dirty="0">
                <a:solidFill>
                  <a:srgbClr val="FF0000"/>
                </a:solidFill>
                <a:latin typeface="Aptos" panose="020B0004020202020204" pitchFamily="34" charset="0"/>
              </a:rPr>
              <a:t>20 different labels </a:t>
            </a:r>
            <a:r>
              <a:rPr lang="en-US" dirty="0">
                <a:latin typeface="Aptos" panose="020B0004020202020204" pitchFamily="34" charset="0"/>
              </a:rPr>
              <a:t>used for sector-level diagrams.</a:t>
            </a:r>
          </a:p>
          <a:p>
            <a:pPr marL="0" indent="0">
              <a:spcBef>
                <a:spcPts val="0"/>
              </a:spcBef>
              <a:buSzPts val="2400"/>
              <a:buNone/>
            </a:pPr>
            <a:endParaRPr lang="en-US" dirty="0">
              <a:latin typeface="Aptos" panose="020B0004020202020204" pitchFamily="34" charset="0"/>
            </a:endParaRPr>
          </a:p>
        </p:txBody>
      </p:sp>
      <p:pic>
        <p:nvPicPr>
          <p:cNvPr id="3" name="Google Shape;128;p2" descr="A red and grey logo&#10;&#10;Description automatically generated">
            <a:extLst>
              <a:ext uri="{FF2B5EF4-FFF2-40B4-BE49-F238E27FC236}">
                <a16:creationId xmlns:a16="http://schemas.microsoft.com/office/drawing/2014/main" id="{5775E208-6B81-1EE6-9E3D-A71607CB4DA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30256" y="4719396"/>
            <a:ext cx="513930" cy="3987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7461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D268BCE3-EDFB-B2BA-5AD2-9FC4F221E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8E77319E-E683-F65A-A289-6723141F97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59229" y="109341"/>
            <a:ext cx="8466364" cy="4498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None/>
            </a:pPr>
            <a:endParaRPr lang="en-US" dirty="0"/>
          </a:p>
        </p:txBody>
      </p:sp>
      <p:sp>
        <p:nvSpPr>
          <p:cNvPr id="113" name="Google Shape;113;p2">
            <a:extLst>
              <a:ext uri="{FF2B5EF4-FFF2-40B4-BE49-F238E27FC236}">
                <a16:creationId xmlns:a16="http://schemas.microsoft.com/office/drawing/2014/main" id="{5341EA71-B87B-8106-C921-D34493CE8F04}"/>
              </a:ext>
            </a:extLst>
          </p:cNvPr>
          <p:cNvSpPr txBox="1"/>
          <p:nvPr/>
        </p:nvSpPr>
        <p:spPr>
          <a:xfrm>
            <a:off x="2286000" y="86047"/>
            <a:ext cx="491490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15" name="Google Shape;115;p2">
            <a:extLst>
              <a:ext uri="{FF2B5EF4-FFF2-40B4-BE49-F238E27FC236}">
                <a16:creationId xmlns:a16="http://schemas.microsoft.com/office/drawing/2014/main" id="{4AC6FEEC-EBA3-99F9-407E-E6F7B027D856}"/>
              </a:ext>
            </a:extLst>
          </p:cNvPr>
          <p:cNvSpPr txBox="1"/>
          <p:nvPr/>
        </p:nvSpPr>
        <p:spPr>
          <a:xfrm>
            <a:off x="4114800" y="4857750"/>
            <a:ext cx="37649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THE 40</a:t>
            </a:r>
            <a:r>
              <a:rPr lang="en-US" sz="900" baseline="300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</a:t>
            </a: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INTERNATIONAL SYSTEM DYNAMICS CONFERENCE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Virtually everywhere!</a:t>
            </a:r>
            <a:endParaRPr/>
          </a:p>
        </p:txBody>
      </p:sp>
      <p:sp>
        <p:nvSpPr>
          <p:cNvPr id="116" name="Google Shape;116;p2">
            <a:extLst>
              <a:ext uri="{FF2B5EF4-FFF2-40B4-BE49-F238E27FC236}">
                <a16:creationId xmlns:a16="http://schemas.microsoft.com/office/drawing/2014/main" id="{841E127D-576E-FC0E-66AD-717530533A62}"/>
              </a:ext>
            </a:extLst>
          </p:cNvPr>
          <p:cNvSpPr/>
          <p:nvPr/>
        </p:nvSpPr>
        <p:spPr>
          <a:xfrm>
            <a:off x="1570789" y="4889585"/>
            <a:ext cx="180106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#isdc2022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7" name="Google Shape;117;p2">
            <a:extLst>
              <a:ext uri="{FF2B5EF4-FFF2-40B4-BE49-F238E27FC236}">
                <a16:creationId xmlns:a16="http://schemas.microsoft.com/office/drawing/2014/main" id="{D9A94B6F-51C2-62BB-C747-FAA5EB56257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4146" y="4934661"/>
            <a:ext cx="216644" cy="1835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8" name="Google Shape;118;p2">
            <a:extLst>
              <a:ext uri="{FF2B5EF4-FFF2-40B4-BE49-F238E27FC236}">
                <a16:creationId xmlns:a16="http://schemas.microsoft.com/office/drawing/2014/main" id="{616C1C62-00FD-A262-E38F-9A8D5829B142}"/>
              </a:ext>
            </a:extLst>
          </p:cNvPr>
          <p:cNvGrpSpPr/>
          <p:nvPr/>
        </p:nvGrpSpPr>
        <p:grpSpPr>
          <a:xfrm>
            <a:off x="0" y="4657189"/>
            <a:ext cx="9144000" cy="675443"/>
            <a:chOff x="0" y="4657189"/>
            <a:chExt cx="9144000" cy="675443"/>
          </a:xfrm>
        </p:grpSpPr>
        <p:grpSp>
          <p:nvGrpSpPr>
            <p:cNvPr id="119" name="Google Shape;119;p2">
              <a:extLst>
                <a:ext uri="{FF2B5EF4-FFF2-40B4-BE49-F238E27FC236}">
                  <a16:creationId xmlns:a16="http://schemas.microsoft.com/office/drawing/2014/main" id="{4BE75183-B5F3-5DCD-A198-DC2E3630ACCF}"/>
                </a:ext>
              </a:extLst>
            </p:cNvPr>
            <p:cNvGrpSpPr/>
            <p:nvPr/>
          </p:nvGrpSpPr>
          <p:grpSpPr>
            <a:xfrm>
              <a:off x="0" y="4657189"/>
              <a:ext cx="9144000" cy="675443"/>
              <a:chOff x="0" y="4657189"/>
              <a:chExt cx="9144000" cy="675443"/>
            </a:xfrm>
          </p:grpSpPr>
          <p:sp>
            <p:nvSpPr>
              <p:cNvPr id="120" name="Google Shape;120;p2">
                <a:extLst>
                  <a:ext uri="{FF2B5EF4-FFF2-40B4-BE49-F238E27FC236}">
                    <a16:creationId xmlns:a16="http://schemas.microsoft.com/office/drawing/2014/main" id="{21271815-5958-0C9B-6A8D-E27E004B0346}"/>
                  </a:ext>
                </a:extLst>
              </p:cNvPr>
              <p:cNvSpPr/>
              <p:nvPr/>
            </p:nvSpPr>
            <p:spPr>
              <a:xfrm>
                <a:off x="0" y="4657189"/>
                <a:ext cx="9144000" cy="530657"/>
              </a:xfrm>
              <a:prstGeom prst="roundRect">
                <a:avLst>
                  <a:gd name="adj" fmla="val 16667"/>
                </a:avLst>
              </a:prstGeom>
              <a:solidFill>
                <a:srgbClr val="343A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C4C4C4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2">
                <a:extLst>
                  <a:ext uri="{FF2B5EF4-FFF2-40B4-BE49-F238E27FC236}">
                    <a16:creationId xmlns:a16="http://schemas.microsoft.com/office/drawing/2014/main" id="{BDDB677D-7791-C2E4-0119-A2DA59DCB213}"/>
                  </a:ext>
                </a:extLst>
              </p:cNvPr>
              <p:cNvSpPr txBox="1"/>
              <p:nvPr/>
            </p:nvSpPr>
            <p:spPr>
              <a:xfrm>
                <a:off x="2286000" y="4740101"/>
                <a:ext cx="559375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THE 44</a:t>
                </a:r>
                <a:r>
                  <a:rPr lang="en-US" sz="900" baseline="300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</a:t>
                </a: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 INTERNATIONAL SYSTEM DYNAMICS CONFERENCE</a:t>
                </a:r>
                <a:endParaRPr/>
              </a:p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Delft, Netherlands and Virtually</a:t>
                </a:r>
                <a:endParaRPr/>
              </a:p>
            </p:txBody>
          </p:sp>
          <p:grpSp>
            <p:nvGrpSpPr>
              <p:cNvPr id="122" name="Google Shape;122;p2">
                <a:extLst>
                  <a:ext uri="{FF2B5EF4-FFF2-40B4-BE49-F238E27FC236}">
                    <a16:creationId xmlns:a16="http://schemas.microsoft.com/office/drawing/2014/main" id="{B505117A-4097-8A52-3D64-5E194366A591}"/>
                  </a:ext>
                </a:extLst>
              </p:cNvPr>
              <p:cNvGrpSpPr/>
              <p:nvPr/>
            </p:nvGrpSpPr>
            <p:grpSpPr>
              <a:xfrm>
                <a:off x="1378548" y="4686300"/>
                <a:ext cx="2107603" cy="646332"/>
                <a:chOff x="1378548" y="4686300"/>
                <a:chExt cx="2107603" cy="646332"/>
              </a:xfrm>
            </p:grpSpPr>
            <p:pic>
              <p:nvPicPr>
                <p:cNvPr id="123" name="Google Shape;123;p2">
                  <a:extLst>
                    <a:ext uri="{FF2B5EF4-FFF2-40B4-BE49-F238E27FC236}">
                      <a16:creationId xmlns:a16="http://schemas.microsoft.com/office/drawing/2014/main" id="{39227090-4053-E12C-DDD3-F8E4B348D3A0}"/>
                    </a:ext>
                  </a:extLst>
                </p:cNvPr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1378548" y="4691185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24" name="Google Shape;124;p2">
                  <a:extLst>
                    <a:ext uri="{FF2B5EF4-FFF2-40B4-BE49-F238E27FC236}">
                      <a16:creationId xmlns:a16="http://schemas.microsoft.com/office/drawing/2014/main" id="{C920C535-779B-80D0-3199-92FF7F26BA54}"/>
                    </a:ext>
                  </a:extLst>
                </p:cNvPr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657350" y="4686300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25" name="Google Shape;125;p2">
                  <a:extLst>
                    <a:ext uri="{FF2B5EF4-FFF2-40B4-BE49-F238E27FC236}">
                      <a16:creationId xmlns:a16="http://schemas.microsoft.com/office/drawing/2014/main" id="{49F6FBBA-E9B8-63E1-E465-AB37BABD2A3C}"/>
                    </a:ext>
                  </a:extLst>
                </p:cNvPr>
                <p:cNvSpPr/>
                <p:nvPr/>
              </p:nvSpPr>
              <p:spPr>
                <a:xfrm>
                  <a:off x="1867047" y="4686301"/>
                  <a:ext cx="1619104" cy="6463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 dirty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@systemdynamics_</a:t>
                  </a:r>
                  <a:endParaRPr sz="12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br>
                    <a:rPr lang="en-US" sz="1200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</a:br>
                  <a:endParaRPr sz="12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26" name="Google Shape;126;p2">
              <a:extLst>
                <a:ext uri="{FF2B5EF4-FFF2-40B4-BE49-F238E27FC236}">
                  <a16:creationId xmlns:a16="http://schemas.microsoft.com/office/drawing/2014/main" id="{77AD890C-8399-302D-5203-7EF96289F9B8}"/>
                </a:ext>
              </a:extLst>
            </p:cNvPr>
            <p:cNvSpPr/>
            <p:nvPr/>
          </p:nvSpPr>
          <p:spPr>
            <a:xfrm>
              <a:off x="1592726" y="4910847"/>
              <a:ext cx="18010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#isdc202</a:t>
              </a:r>
              <a:r>
                <a:rPr lang="en-US" sz="1200">
                  <a:solidFill>
                    <a:srgbClr val="FFFFFF"/>
                  </a:solidFill>
                </a:rPr>
                <a:t>6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7" name="Google Shape;127;p2">
              <a:extLst>
                <a:ext uri="{FF2B5EF4-FFF2-40B4-BE49-F238E27FC236}">
                  <a16:creationId xmlns:a16="http://schemas.microsoft.com/office/drawing/2014/main" id="{081134CB-F780-037B-38AA-3C4DE8DE819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383556" y="4959976"/>
              <a:ext cx="216644" cy="1835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8" name="Google Shape;128;p2" descr="A red and grey logo&#10;&#10;Description automatically generated">
            <a:extLst>
              <a:ext uri="{FF2B5EF4-FFF2-40B4-BE49-F238E27FC236}">
                <a16:creationId xmlns:a16="http://schemas.microsoft.com/office/drawing/2014/main" id="{5882E878-FC53-49B0-5182-C3FB80173A1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30256" y="4719396"/>
            <a:ext cx="513930" cy="398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023CD4-2DBF-C3FF-5044-F9072DCC54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058" y="91766"/>
            <a:ext cx="8171883" cy="447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74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83C3DF95-D560-5887-4BCC-E4D923FA6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2890A10F-ABB1-217A-C615-84037F1559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59229" y="109341"/>
            <a:ext cx="8466364" cy="4498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None/>
            </a:pPr>
            <a:endParaRPr lang="en-US" dirty="0"/>
          </a:p>
        </p:txBody>
      </p:sp>
      <p:sp>
        <p:nvSpPr>
          <p:cNvPr id="113" name="Google Shape;113;p2">
            <a:extLst>
              <a:ext uri="{FF2B5EF4-FFF2-40B4-BE49-F238E27FC236}">
                <a16:creationId xmlns:a16="http://schemas.microsoft.com/office/drawing/2014/main" id="{D3C93EAB-CEBF-27B0-585F-1548AF1F1DD7}"/>
              </a:ext>
            </a:extLst>
          </p:cNvPr>
          <p:cNvSpPr txBox="1"/>
          <p:nvPr/>
        </p:nvSpPr>
        <p:spPr>
          <a:xfrm>
            <a:off x="2286000" y="86047"/>
            <a:ext cx="491490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15" name="Google Shape;115;p2">
            <a:extLst>
              <a:ext uri="{FF2B5EF4-FFF2-40B4-BE49-F238E27FC236}">
                <a16:creationId xmlns:a16="http://schemas.microsoft.com/office/drawing/2014/main" id="{AD74E625-AEBB-52D5-1E23-83B0AD848E2A}"/>
              </a:ext>
            </a:extLst>
          </p:cNvPr>
          <p:cNvSpPr txBox="1"/>
          <p:nvPr/>
        </p:nvSpPr>
        <p:spPr>
          <a:xfrm>
            <a:off x="4114800" y="4857750"/>
            <a:ext cx="37649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THE 40</a:t>
            </a:r>
            <a:r>
              <a:rPr lang="en-US" sz="900" baseline="300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</a:t>
            </a: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INTERNATIONAL SYSTEM DYNAMICS CONFERENCE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Virtually everywhere!</a:t>
            </a:r>
            <a:endParaRPr/>
          </a:p>
        </p:txBody>
      </p:sp>
      <p:sp>
        <p:nvSpPr>
          <p:cNvPr id="116" name="Google Shape;116;p2">
            <a:extLst>
              <a:ext uri="{FF2B5EF4-FFF2-40B4-BE49-F238E27FC236}">
                <a16:creationId xmlns:a16="http://schemas.microsoft.com/office/drawing/2014/main" id="{A848D691-8C18-23C2-8E2C-8F22B6BD17E2}"/>
              </a:ext>
            </a:extLst>
          </p:cNvPr>
          <p:cNvSpPr/>
          <p:nvPr/>
        </p:nvSpPr>
        <p:spPr>
          <a:xfrm>
            <a:off x="1570789" y="4889585"/>
            <a:ext cx="180106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#isdc2022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7" name="Google Shape;117;p2">
            <a:extLst>
              <a:ext uri="{FF2B5EF4-FFF2-40B4-BE49-F238E27FC236}">
                <a16:creationId xmlns:a16="http://schemas.microsoft.com/office/drawing/2014/main" id="{3B2EF5E6-100E-2D59-73A1-659891CAFDB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4146" y="4934661"/>
            <a:ext cx="216644" cy="1835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8" name="Google Shape;118;p2">
            <a:extLst>
              <a:ext uri="{FF2B5EF4-FFF2-40B4-BE49-F238E27FC236}">
                <a16:creationId xmlns:a16="http://schemas.microsoft.com/office/drawing/2014/main" id="{7B3AA872-1E27-8399-8EA1-8E62FF2A9A13}"/>
              </a:ext>
            </a:extLst>
          </p:cNvPr>
          <p:cNvGrpSpPr/>
          <p:nvPr/>
        </p:nvGrpSpPr>
        <p:grpSpPr>
          <a:xfrm>
            <a:off x="0" y="4657189"/>
            <a:ext cx="9144000" cy="675443"/>
            <a:chOff x="0" y="4657189"/>
            <a:chExt cx="9144000" cy="675443"/>
          </a:xfrm>
        </p:grpSpPr>
        <p:grpSp>
          <p:nvGrpSpPr>
            <p:cNvPr id="119" name="Google Shape;119;p2">
              <a:extLst>
                <a:ext uri="{FF2B5EF4-FFF2-40B4-BE49-F238E27FC236}">
                  <a16:creationId xmlns:a16="http://schemas.microsoft.com/office/drawing/2014/main" id="{3A02FC7F-2E14-42EB-9E40-7661B90FDD56}"/>
                </a:ext>
              </a:extLst>
            </p:cNvPr>
            <p:cNvGrpSpPr/>
            <p:nvPr/>
          </p:nvGrpSpPr>
          <p:grpSpPr>
            <a:xfrm>
              <a:off x="0" y="4657189"/>
              <a:ext cx="9144000" cy="675443"/>
              <a:chOff x="0" y="4657189"/>
              <a:chExt cx="9144000" cy="675443"/>
            </a:xfrm>
          </p:grpSpPr>
          <p:sp>
            <p:nvSpPr>
              <p:cNvPr id="120" name="Google Shape;120;p2">
                <a:extLst>
                  <a:ext uri="{FF2B5EF4-FFF2-40B4-BE49-F238E27FC236}">
                    <a16:creationId xmlns:a16="http://schemas.microsoft.com/office/drawing/2014/main" id="{2437F4B0-7C8D-D202-BF94-1A2EC65EAE4F}"/>
                  </a:ext>
                </a:extLst>
              </p:cNvPr>
              <p:cNvSpPr/>
              <p:nvPr/>
            </p:nvSpPr>
            <p:spPr>
              <a:xfrm>
                <a:off x="0" y="4657189"/>
                <a:ext cx="9144000" cy="530657"/>
              </a:xfrm>
              <a:prstGeom prst="roundRect">
                <a:avLst>
                  <a:gd name="adj" fmla="val 16667"/>
                </a:avLst>
              </a:prstGeom>
              <a:solidFill>
                <a:srgbClr val="343A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C4C4C4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2">
                <a:extLst>
                  <a:ext uri="{FF2B5EF4-FFF2-40B4-BE49-F238E27FC236}">
                    <a16:creationId xmlns:a16="http://schemas.microsoft.com/office/drawing/2014/main" id="{E86F3193-1242-4720-9E08-305A89CFCF67}"/>
                  </a:ext>
                </a:extLst>
              </p:cNvPr>
              <p:cNvSpPr txBox="1"/>
              <p:nvPr/>
            </p:nvSpPr>
            <p:spPr>
              <a:xfrm>
                <a:off x="2286000" y="4740101"/>
                <a:ext cx="559375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THE 44</a:t>
                </a:r>
                <a:r>
                  <a:rPr lang="en-US" sz="900" baseline="300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</a:t>
                </a: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 INTERNATIONAL SYSTEM DYNAMICS CONFERENCE</a:t>
                </a:r>
                <a:endParaRPr/>
              </a:p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Delft, Netherlands and Virtually</a:t>
                </a:r>
                <a:endParaRPr/>
              </a:p>
            </p:txBody>
          </p:sp>
          <p:grpSp>
            <p:nvGrpSpPr>
              <p:cNvPr id="122" name="Google Shape;122;p2">
                <a:extLst>
                  <a:ext uri="{FF2B5EF4-FFF2-40B4-BE49-F238E27FC236}">
                    <a16:creationId xmlns:a16="http://schemas.microsoft.com/office/drawing/2014/main" id="{4C574A80-0500-6B52-5616-6CCA64B10D4E}"/>
                  </a:ext>
                </a:extLst>
              </p:cNvPr>
              <p:cNvGrpSpPr/>
              <p:nvPr/>
            </p:nvGrpSpPr>
            <p:grpSpPr>
              <a:xfrm>
                <a:off x="1378548" y="4686300"/>
                <a:ext cx="2107603" cy="646332"/>
                <a:chOff x="1378548" y="4686300"/>
                <a:chExt cx="2107603" cy="646332"/>
              </a:xfrm>
            </p:grpSpPr>
            <p:pic>
              <p:nvPicPr>
                <p:cNvPr id="123" name="Google Shape;123;p2">
                  <a:extLst>
                    <a:ext uri="{FF2B5EF4-FFF2-40B4-BE49-F238E27FC236}">
                      <a16:creationId xmlns:a16="http://schemas.microsoft.com/office/drawing/2014/main" id="{43A25C72-1FA7-A1F9-5E28-60DBA3102E1D}"/>
                    </a:ext>
                  </a:extLst>
                </p:cNvPr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1378548" y="4691185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24" name="Google Shape;124;p2">
                  <a:extLst>
                    <a:ext uri="{FF2B5EF4-FFF2-40B4-BE49-F238E27FC236}">
                      <a16:creationId xmlns:a16="http://schemas.microsoft.com/office/drawing/2014/main" id="{01B812A3-9903-F147-8A2B-6D078035D587}"/>
                    </a:ext>
                  </a:extLst>
                </p:cNvPr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657350" y="4686300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25" name="Google Shape;125;p2">
                  <a:extLst>
                    <a:ext uri="{FF2B5EF4-FFF2-40B4-BE49-F238E27FC236}">
                      <a16:creationId xmlns:a16="http://schemas.microsoft.com/office/drawing/2014/main" id="{F5C06B20-6A7E-7639-9A72-5BE1A9F47115}"/>
                    </a:ext>
                  </a:extLst>
                </p:cNvPr>
                <p:cNvSpPr/>
                <p:nvPr/>
              </p:nvSpPr>
              <p:spPr>
                <a:xfrm>
                  <a:off x="1867047" y="4686301"/>
                  <a:ext cx="1619104" cy="6463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 dirty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@systemdynamics_</a:t>
                  </a:r>
                  <a:endParaRPr sz="12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br>
                    <a:rPr lang="en-US" sz="1200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</a:br>
                  <a:endParaRPr sz="12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26" name="Google Shape;126;p2">
              <a:extLst>
                <a:ext uri="{FF2B5EF4-FFF2-40B4-BE49-F238E27FC236}">
                  <a16:creationId xmlns:a16="http://schemas.microsoft.com/office/drawing/2014/main" id="{5AEC902C-D05E-F3FA-02D8-FA08B4EAD3C7}"/>
                </a:ext>
              </a:extLst>
            </p:cNvPr>
            <p:cNvSpPr/>
            <p:nvPr/>
          </p:nvSpPr>
          <p:spPr>
            <a:xfrm>
              <a:off x="1592726" y="4910847"/>
              <a:ext cx="18010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#isdc202</a:t>
              </a:r>
              <a:r>
                <a:rPr lang="en-US" sz="1200">
                  <a:solidFill>
                    <a:srgbClr val="FFFFFF"/>
                  </a:solidFill>
                </a:rPr>
                <a:t>6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7" name="Google Shape;127;p2">
              <a:extLst>
                <a:ext uri="{FF2B5EF4-FFF2-40B4-BE49-F238E27FC236}">
                  <a16:creationId xmlns:a16="http://schemas.microsoft.com/office/drawing/2014/main" id="{58FB5EED-C2A3-54C5-26FB-EA29BC5DB3B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383556" y="4959976"/>
              <a:ext cx="216644" cy="1835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8" name="Google Shape;128;p2" descr="A red and grey logo&#10;&#10;Description automatically generated">
            <a:extLst>
              <a:ext uri="{FF2B5EF4-FFF2-40B4-BE49-F238E27FC236}">
                <a16:creationId xmlns:a16="http://schemas.microsoft.com/office/drawing/2014/main" id="{D48B2985-BCAA-881B-20F4-FAB28BCE4BA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30256" y="4719396"/>
            <a:ext cx="513930" cy="398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7CB70E-CC32-DB8B-5902-F1C8E35377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1835" y="127720"/>
            <a:ext cx="2211829" cy="27647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73FA07-B5FF-E8B2-9099-569073A00D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32166" y="88115"/>
            <a:ext cx="3137467" cy="27362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C96A82-EEA3-4E46-4AE3-339EA45B36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7267" y="109340"/>
            <a:ext cx="2390868" cy="210346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FC1376-B0FE-D04D-4AED-6926A7BB502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08564" y="2991247"/>
            <a:ext cx="1526872" cy="146714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CAA8176-247D-E7D6-BC24-3B32E86EB9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2462" y="2907310"/>
            <a:ext cx="2412390" cy="16350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EC1D81-1894-75C1-4CED-3682861FDA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2331" y="2423581"/>
            <a:ext cx="1609431" cy="210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416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A4726762-150F-09A5-D998-3D5199293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">
            <a:extLst>
              <a:ext uri="{FF2B5EF4-FFF2-40B4-BE49-F238E27FC236}">
                <a16:creationId xmlns:a16="http://schemas.microsoft.com/office/drawing/2014/main" id="{1D2F594C-3A01-6357-61D9-34A1FFC14FFB}"/>
              </a:ext>
            </a:extLst>
          </p:cNvPr>
          <p:cNvSpPr txBox="1"/>
          <p:nvPr/>
        </p:nvSpPr>
        <p:spPr>
          <a:xfrm>
            <a:off x="663849" y="34067"/>
            <a:ext cx="7816302" cy="899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chemeClr val="dk1"/>
              </a:buClr>
              <a:buSzPct val="100000"/>
            </a:pPr>
            <a:r>
              <a:rPr lang="en-US" sz="2400" b="1" dirty="0">
                <a:latin typeface="Aptos" panose="020B0004020202020204" pitchFamily="34" charset="0"/>
              </a:rPr>
              <a:t>These variations highlight the need for a more standardized framework for sector maps</a:t>
            </a:r>
            <a:endParaRPr sz="2400" b="1" dirty="0">
              <a:solidFill>
                <a:schemeClr val="dk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84" name="Google Shape;184;p5">
            <a:extLst>
              <a:ext uri="{FF2B5EF4-FFF2-40B4-BE49-F238E27FC236}">
                <a16:creationId xmlns:a16="http://schemas.microsoft.com/office/drawing/2014/main" id="{6304E75B-3811-972C-B3FE-D4FCC87209E6}"/>
              </a:ext>
            </a:extLst>
          </p:cNvPr>
          <p:cNvSpPr/>
          <p:nvPr/>
        </p:nvSpPr>
        <p:spPr>
          <a:xfrm>
            <a:off x="1227909" y="973470"/>
            <a:ext cx="6400800" cy="34289"/>
          </a:xfrm>
          <a:prstGeom prst="rect">
            <a:avLst/>
          </a:prstGeom>
          <a:solidFill>
            <a:srgbClr val="C4C4C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5">
            <a:extLst>
              <a:ext uri="{FF2B5EF4-FFF2-40B4-BE49-F238E27FC236}">
                <a16:creationId xmlns:a16="http://schemas.microsoft.com/office/drawing/2014/main" id="{227AF921-47DB-753E-6412-A58536B08490}"/>
              </a:ext>
            </a:extLst>
          </p:cNvPr>
          <p:cNvSpPr txBox="1"/>
          <p:nvPr/>
        </p:nvSpPr>
        <p:spPr>
          <a:xfrm>
            <a:off x="4114800" y="4857750"/>
            <a:ext cx="37649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THE 40</a:t>
            </a:r>
            <a:r>
              <a:rPr lang="en-US" sz="900" baseline="300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</a:t>
            </a: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INTERNATIONAL SYSTEM DYNAMICS CONFERENCE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Virtually everywhere!</a:t>
            </a:r>
            <a:endParaRPr/>
          </a:p>
        </p:txBody>
      </p:sp>
      <p:sp>
        <p:nvSpPr>
          <p:cNvPr id="186" name="Google Shape;186;p5">
            <a:extLst>
              <a:ext uri="{FF2B5EF4-FFF2-40B4-BE49-F238E27FC236}">
                <a16:creationId xmlns:a16="http://schemas.microsoft.com/office/drawing/2014/main" id="{40209DDC-8FB2-5E29-8762-B959ABB16705}"/>
              </a:ext>
            </a:extLst>
          </p:cNvPr>
          <p:cNvSpPr/>
          <p:nvPr/>
        </p:nvSpPr>
        <p:spPr>
          <a:xfrm>
            <a:off x="1570789" y="4889585"/>
            <a:ext cx="180106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#isdc2022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5">
            <a:extLst>
              <a:ext uri="{FF2B5EF4-FFF2-40B4-BE49-F238E27FC236}">
                <a16:creationId xmlns:a16="http://schemas.microsoft.com/office/drawing/2014/main" id="{DD93AC5E-C87F-1456-DAD5-6C42E9F4510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4146" y="4934661"/>
            <a:ext cx="216644" cy="1835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8" name="Google Shape;188;p5">
            <a:extLst>
              <a:ext uri="{FF2B5EF4-FFF2-40B4-BE49-F238E27FC236}">
                <a16:creationId xmlns:a16="http://schemas.microsoft.com/office/drawing/2014/main" id="{D9908EFF-F414-DC0C-1C18-5B3C0D07104F}"/>
              </a:ext>
            </a:extLst>
          </p:cNvPr>
          <p:cNvGrpSpPr/>
          <p:nvPr/>
        </p:nvGrpSpPr>
        <p:grpSpPr>
          <a:xfrm>
            <a:off x="0" y="4657189"/>
            <a:ext cx="9144000" cy="530657"/>
            <a:chOff x="0" y="4657189"/>
            <a:chExt cx="9144000" cy="530657"/>
          </a:xfrm>
        </p:grpSpPr>
        <p:grpSp>
          <p:nvGrpSpPr>
            <p:cNvPr id="189" name="Google Shape;189;p5">
              <a:extLst>
                <a:ext uri="{FF2B5EF4-FFF2-40B4-BE49-F238E27FC236}">
                  <a16:creationId xmlns:a16="http://schemas.microsoft.com/office/drawing/2014/main" id="{1B0A4BFF-35CE-27D8-D4AE-03C58AD3C8BD}"/>
                </a:ext>
              </a:extLst>
            </p:cNvPr>
            <p:cNvGrpSpPr/>
            <p:nvPr/>
          </p:nvGrpSpPr>
          <p:grpSpPr>
            <a:xfrm>
              <a:off x="0" y="4657189"/>
              <a:ext cx="9144000" cy="530657"/>
              <a:chOff x="0" y="4657189"/>
              <a:chExt cx="9144000" cy="530657"/>
            </a:xfrm>
          </p:grpSpPr>
          <p:sp>
            <p:nvSpPr>
              <p:cNvPr id="190" name="Google Shape;190;p5">
                <a:extLst>
                  <a:ext uri="{FF2B5EF4-FFF2-40B4-BE49-F238E27FC236}">
                    <a16:creationId xmlns:a16="http://schemas.microsoft.com/office/drawing/2014/main" id="{E6AF5C2A-762A-8286-A040-9FFB695B57F9}"/>
                  </a:ext>
                </a:extLst>
              </p:cNvPr>
              <p:cNvSpPr/>
              <p:nvPr/>
            </p:nvSpPr>
            <p:spPr>
              <a:xfrm>
                <a:off x="0" y="4657189"/>
                <a:ext cx="9144000" cy="530657"/>
              </a:xfrm>
              <a:prstGeom prst="roundRect">
                <a:avLst>
                  <a:gd name="adj" fmla="val 16667"/>
                </a:avLst>
              </a:prstGeom>
              <a:solidFill>
                <a:srgbClr val="343A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C4C4C4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5">
                <a:extLst>
                  <a:ext uri="{FF2B5EF4-FFF2-40B4-BE49-F238E27FC236}">
                    <a16:creationId xmlns:a16="http://schemas.microsoft.com/office/drawing/2014/main" id="{D2BBE16E-CB69-6220-1F47-B998B895A789}"/>
                  </a:ext>
                </a:extLst>
              </p:cNvPr>
              <p:cNvSpPr txBox="1"/>
              <p:nvPr/>
            </p:nvSpPr>
            <p:spPr>
              <a:xfrm>
                <a:off x="2286000" y="4740101"/>
                <a:ext cx="559375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THE 44</a:t>
                </a:r>
                <a:r>
                  <a:rPr lang="en-US" sz="900" baseline="300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</a:t>
                </a: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 INTERNATIONAL SYSTEM DYNAMICS CONFERENCE</a:t>
                </a:r>
                <a:endParaRPr/>
              </a:p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Delft, Netherlands and Virtually</a:t>
                </a:r>
                <a:endParaRPr/>
              </a:p>
            </p:txBody>
          </p:sp>
          <p:grpSp>
            <p:nvGrpSpPr>
              <p:cNvPr id="192" name="Google Shape;192;p5">
                <a:extLst>
                  <a:ext uri="{FF2B5EF4-FFF2-40B4-BE49-F238E27FC236}">
                    <a16:creationId xmlns:a16="http://schemas.microsoft.com/office/drawing/2014/main" id="{23FF8A77-1C27-FF3C-1CC0-5AC447B12ECA}"/>
                  </a:ext>
                </a:extLst>
              </p:cNvPr>
              <p:cNvGrpSpPr/>
              <p:nvPr/>
            </p:nvGrpSpPr>
            <p:grpSpPr>
              <a:xfrm>
                <a:off x="1378548" y="4686300"/>
                <a:ext cx="2107603" cy="461666"/>
                <a:chOff x="1378548" y="4686300"/>
                <a:chExt cx="2107603" cy="461666"/>
              </a:xfrm>
            </p:grpSpPr>
            <p:pic>
              <p:nvPicPr>
                <p:cNvPr id="193" name="Google Shape;193;p5">
                  <a:extLst>
                    <a:ext uri="{FF2B5EF4-FFF2-40B4-BE49-F238E27FC236}">
                      <a16:creationId xmlns:a16="http://schemas.microsoft.com/office/drawing/2014/main" id="{8D3297FD-0D3B-18E1-4F2D-BC4E72017EC1}"/>
                    </a:ext>
                  </a:extLst>
                </p:cNvPr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1378548" y="4691185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94" name="Google Shape;194;p5">
                  <a:extLst>
                    <a:ext uri="{FF2B5EF4-FFF2-40B4-BE49-F238E27FC236}">
                      <a16:creationId xmlns:a16="http://schemas.microsoft.com/office/drawing/2014/main" id="{BF3CF272-063C-E1E7-F110-E5325851A7BA}"/>
                    </a:ext>
                  </a:extLst>
                </p:cNvPr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657350" y="4686300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95" name="Google Shape;195;p5">
                  <a:extLst>
                    <a:ext uri="{FF2B5EF4-FFF2-40B4-BE49-F238E27FC236}">
                      <a16:creationId xmlns:a16="http://schemas.microsoft.com/office/drawing/2014/main" id="{7AB7E2C2-FD9C-EE2A-D001-0B25462DDF55}"/>
                    </a:ext>
                  </a:extLst>
                </p:cNvPr>
                <p:cNvSpPr/>
                <p:nvPr/>
              </p:nvSpPr>
              <p:spPr>
                <a:xfrm>
                  <a:off x="1867047" y="4686301"/>
                  <a:ext cx="1619104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@systemdynamics_</a:t>
                  </a:r>
                  <a:br>
                    <a:rPr lang="en-US" sz="12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</a:br>
                  <a:endParaRPr sz="12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96" name="Google Shape;196;p5">
              <a:extLst>
                <a:ext uri="{FF2B5EF4-FFF2-40B4-BE49-F238E27FC236}">
                  <a16:creationId xmlns:a16="http://schemas.microsoft.com/office/drawing/2014/main" id="{70077539-93DC-4A10-4B38-BBD85B74AC53}"/>
                </a:ext>
              </a:extLst>
            </p:cNvPr>
            <p:cNvSpPr/>
            <p:nvPr/>
          </p:nvSpPr>
          <p:spPr>
            <a:xfrm>
              <a:off x="1592726" y="4910847"/>
              <a:ext cx="18010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#isdc202</a:t>
              </a:r>
              <a:r>
                <a:rPr lang="en-US" sz="1200">
                  <a:solidFill>
                    <a:srgbClr val="FFFFFF"/>
                  </a:solidFill>
                </a:rPr>
                <a:t>6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7" name="Google Shape;197;p5">
              <a:extLst>
                <a:ext uri="{FF2B5EF4-FFF2-40B4-BE49-F238E27FC236}">
                  <a16:creationId xmlns:a16="http://schemas.microsoft.com/office/drawing/2014/main" id="{000AB563-1931-FB7A-63B5-CFDB91A978A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383556" y="4959976"/>
              <a:ext cx="216644" cy="183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8" name="Google Shape;198;p5">
            <a:extLst>
              <a:ext uri="{FF2B5EF4-FFF2-40B4-BE49-F238E27FC236}">
                <a16:creationId xmlns:a16="http://schemas.microsoft.com/office/drawing/2014/main" id="{2BD64CB3-DC83-6A42-40B4-4689BB2B9B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18011" y="1123398"/>
            <a:ext cx="8404198" cy="348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en-US" b="1" dirty="0">
                <a:latin typeface="Aptos" panose="020B0004020202020204" pitchFamily="34" charset="0"/>
              </a:rPr>
              <a:t>The lack of consistency in sector maps:</a:t>
            </a:r>
            <a:endParaRPr lang="en-US" dirty="0">
              <a:latin typeface="Aptos" panose="020B0004020202020204" pitchFamily="34" charset="0"/>
            </a:endParaRPr>
          </a:p>
          <a:p>
            <a:endParaRPr lang="en-US" dirty="0">
              <a:latin typeface="Aptos" panose="020B00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Aptos" panose="020B0004020202020204" pitchFamily="34" charset="0"/>
              </a:rPr>
              <a:t>Creates ambiguity for practitioners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>
              <a:latin typeface="Aptos" panose="020B00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Aptos" panose="020B0004020202020204" pitchFamily="34" charset="0"/>
              </a:rPr>
              <a:t>Makes sector maps more difficult to teach and learn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>
              <a:latin typeface="Aptos" panose="020B00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Aptos" panose="020B0004020202020204" pitchFamily="34" charset="0"/>
              </a:rPr>
              <a:t>Makes it difficult to use LLMs because there is no clear target output format</a:t>
            </a:r>
          </a:p>
          <a:p>
            <a:pPr marL="0" indent="0">
              <a:spcBef>
                <a:spcPts val="0"/>
              </a:spcBef>
              <a:buSzPts val="2400"/>
              <a:buNone/>
            </a:pPr>
            <a:endParaRPr lang="en-US" dirty="0">
              <a:latin typeface="Aptos" panose="020B0004020202020204" pitchFamily="34" charset="0"/>
            </a:endParaRPr>
          </a:p>
        </p:txBody>
      </p:sp>
      <p:pic>
        <p:nvPicPr>
          <p:cNvPr id="3" name="Google Shape;128;p2" descr="A red and grey logo&#10;&#10;Description automatically generated">
            <a:extLst>
              <a:ext uri="{FF2B5EF4-FFF2-40B4-BE49-F238E27FC236}">
                <a16:creationId xmlns:a16="http://schemas.microsoft.com/office/drawing/2014/main" id="{173F2881-1BB1-3E79-39CA-DE9A5BF9456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30256" y="4719396"/>
            <a:ext cx="513930" cy="3987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0622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9C90F76C-A300-B8A7-4A77-7563A25A4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>
            <a:extLst>
              <a:ext uri="{FF2B5EF4-FFF2-40B4-BE49-F238E27FC236}">
                <a16:creationId xmlns:a16="http://schemas.microsoft.com/office/drawing/2014/main" id="{4A245F84-1A19-C91C-EC94-9DF71C937E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486151" y="223715"/>
            <a:ext cx="5435315" cy="4405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114300" indent="0" algn="just">
              <a:buNone/>
            </a:pPr>
            <a:r>
              <a:rPr lang="en-US" b="1" u="sng" dirty="0">
                <a:latin typeface="Aptos" panose="020B0004020202020204" pitchFamily="34" charset="0"/>
              </a:rPr>
              <a:t>Why this form?</a:t>
            </a:r>
            <a:endParaRPr lang="en-US" u="sng" dirty="0">
              <a:latin typeface="Aptos" panose="020B0004020202020204" pitchFamily="34" charset="0"/>
            </a:endParaRPr>
          </a:p>
          <a:p>
            <a:pPr algn="just"/>
            <a:r>
              <a:rPr lang="en-US" b="1" dirty="0"/>
              <a:t>Bevel-cornered rectangles </a:t>
            </a:r>
            <a:r>
              <a:rPr lang="en-US" b="1" dirty="0">
                <a:latin typeface="Aptos" panose="020B0004020202020204" pitchFamily="34" charset="0"/>
              </a:rPr>
              <a:t>with sector names on top </a:t>
            </a:r>
            <a:r>
              <a:rPr lang="en-US" dirty="0">
                <a:latin typeface="Aptos" panose="020B0004020202020204" pitchFamily="34" charset="0"/>
              </a:rPr>
              <a:t>— simple, readable, and familiar to SD modelers (STELLA-style)</a:t>
            </a:r>
          </a:p>
          <a:p>
            <a:pPr algn="just"/>
            <a:r>
              <a:rPr lang="en-US" b="1" dirty="0">
                <a:latin typeface="Aptos" panose="020B0004020202020204" pitchFamily="34" charset="0"/>
              </a:rPr>
              <a:t>Variables listed inside each sector</a:t>
            </a:r>
            <a:r>
              <a:rPr lang="en-US" dirty="0">
                <a:latin typeface="Aptos" panose="020B0004020202020204" pitchFamily="34" charset="0"/>
              </a:rPr>
              <a:t> — makes sector content and scope explicit; names alone convey little</a:t>
            </a:r>
          </a:p>
          <a:p>
            <a:pPr algn="just"/>
            <a:r>
              <a:rPr lang="en-US" b="1" dirty="0">
                <a:latin typeface="Aptos" panose="020B0004020202020204" pitchFamily="34" charset="0"/>
              </a:rPr>
              <a:t>Labeled arrows</a:t>
            </a:r>
            <a:r>
              <a:rPr lang="en-US" dirty="0">
                <a:latin typeface="Aptos" panose="020B0004020202020204" pitchFamily="34" charset="0"/>
              </a:rPr>
              <a:t> — explain the </a:t>
            </a:r>
            <a:r>
              <a:rPr lang="en-US" i="1" dirty="0">
                <a:latin typeface="Aptos" panose="020B0004020202020204" pitchFamily="34" charset="0"/>
              </a:rPr>
              <a:t>nature</a:t>
            </a:r>
            <a:r>
              <a:rPr lang="en-US" dirty="0">
                <a:latin typeface="Aptos" panose="020B0004020202020204" pitchFamily="34" charset="0"/>
              </a:rPr>
              <a:t> of intersectoral connections, not just their existence</a:t>
            </a:r>
          </a:p>
          <a:p>
            <a:pPr marL="114300" indent="0" algn="just">
              <a:buNone/>
            </a:pPr>
            <a:endParaRPr lang="en-US" b="1" dirty="0">
              <a:latin typeface="Aptos" panose="020B0004020202020204" pitchFamily="34" charset="0"/>
            </a:endParaRPr>
          </a:p>
          <a:p>
            <a:pPr marL="114300" indent="0" algn="just">
              <a:buNone/>
            </a:pPr>
            <a:r>
              <a:rPr lang="en-US" b="1" u="sng" dirty="0">
                <a:latin typeface="Aptos" panose="020B0004020202020204" pitchFamily="34" charset="0"/>
              </a:rPr>
              <a:t>Our two modifications for LLM generation:</a:t>
            </a:r>
            <a:endParaRPr lang="en-US" u="sng" dirty="0">
              <a:latin typeface="Aptos" panose="020B0004020202020204" pitchFamily="34" charset="0"/>
            </a:endParaRPr>
          </a:p>
          <a:p>
            <a:pPr algn="just"/>
            <a:r>
              <a:rPr lang="en-US" b="1" dirty="0">
                <a:latin typeface="Aptos" panose="020B0004020202020204" pitchFamily="34" charset="0"/>
              </a:rPr>
              <a:t>Single horizontal row layout</a:t>
            </a:r>
            <a:r>
              <a:rPr lang="en-US" dirty="0">
                <a:latin typeface="Aptos" panose="020B0004020202020204" pitchFamily="34" charset="0"/>
              </a:rPr>
              <a:t> — explicit and reproducible placement; avoids arbitrary 2D positioning, overlapping links, and clutter</a:t>
            </a:r>
          </a:p>
          <a:p>
            <a:pPr algn="just"/>
            <a:r>
              <a:rPr lang="en-US" b="1" dirty="0">
                <a:latin typeface="Aptos" panose="020B0004020202020204" pitchFamily="34" charset="0"/>
              </a:rPr>
              <a:t>Consistent arrow-placement rule</a:t>
            </a:r>
            <a:r>
              <a:rPr lang="en-US" dirty="0">
                <a:latin typeface="Aptos" panose="020B0004020202020204" pitchFamily="34" charset="0"/>
              </a:rPr>
              <a:t> — rightward links along the bottom, leftward links along the top → reduces overlap and makes potential feedback-loop patterns easier to spot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None/>
            </a:pPr>
            <a:endParaRPr dirty="0">
              <a:latin typeface="Aptos" panose="020B0004020202020204" pitchFamily="34" charset="0"/>
            </a:endParaRPr>
          </a:p>
        </p:txBody>
      </p:sp>
      <p:sp>
        <p:nvSpPr>
          <p:cNvPr id="136" name="Google Shape;136;p3">
            <a:extLst>
              <a:ext uri="{FF2B5EF4-FFF2-40B4-BE49-F238E27FC236}">
                <a16:creationId xmlns:a16="http://schemas.microsoft.com/office/drawing/2014/main" id="{70680CF0-12C9-9214-7496-62368E7FA5F1}"/>
              </a:ext>
            </a:extLst>
          </p:cNvPr>
          <p:cNvSpPr/>
          <p:nvPr/>
        </p:nvSpPr>
        <p:spPr>
          <a:xfrm>
            <a:off x="148025" y="851491"/>
            <a:ext cx="3318228" cy="76090"/>
          </a:xfrm>
          <a:prstGeom prst="rect">
            <a:avLst/>
          </a:prstGeom>
          <a:solidFill>
            <a:srgbClr val="C4C4C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3">
            <a:extLst>
              <a:ext uri="{FF2B5EF4-FFF2-40B4-BE49-F238E27FC236}">
                <a16:creationId xmlns:a16="http://schemas.microsoft.com/office/drawing/2014/main" id="{045F7133-3513-06D7-0FAD-D377E724A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923" y="154054"/>
            <a:ext cx="3318227" cy="60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ct val="100000"/>
            </a:pPr>
            <a:r>
              <a:rPr lang="en-US" sz="1800" b="1" dirty="0">
                <a:solidFill>
                  <a:srgbClr val="FF0000"/>
                </a:solidFill>
                <a:latin typeface="Aptos" panose="020B0004020202020204" pitchFamily="34" charset="0"/>
              </a:rPr>
              <a:t>Selection &amp; Modifications a SM Visual Form</a:t>
            </a:r>
            <a:endParaRPr sz="1800" dirty="0">
              <a:solidFill>
                <a:srgbClr val="FF0000"/>
              </a:solidFill>
              <a:latin typeface="Aptos" panose="020B0004020202020204" pitchFamily="34" charset="0"/>
            </a:endParaRPr>
          </a:p>
        </p:txBody>
      </p:sp>
      <p:sp>
        <p:nvSpPr>
          <p:cNvPr id="138" name="Google Shape;138;p3">
            <a:extLst>
              <a:ext uri="{FF2B5EF4-FFF2-40B4-BE49-F238E27FC236}">
                <a16:creationId xmlns:a16="http://schemas.microsoft.com/office/drawing/2014/main" id="{0C8B25EF-4320-37E2-5C64-0A3225302ACF}"/>
              </a:ext>
            </a:extLst>
          </p:cNvPr>
          <p:cNvSpPr txBox="1"/>
          <p:nvPr/>
        </p:nvSpPr>
        <p:spPr>
          <a:xfrm>
            <a:off x="4114800" y="4857750"/>
            <a:ext cx="37649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THE 40</a:t>
            </a:r>
            <a:r>
              <a:rPr lang="en-US" sz="900" baseline="300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</a:t>
            </a: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INTERNATIONAL SYSTEM DYNAMICS CONFERENCE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Virtually everywhere!</a:t>
            </a:r>
            <a:endParaRPr/>
          </a:p>
        </p:txBody>
      </p:sp>
      <p:sp>
        <p:nvSpPr>
          <p:cNvPr id="139" name="Google Shape;139;p3">
            <a:extLst>
              <a:ext uri="{FF2B5EF4-FFF2-40B4-BE49-F238E27FC236}">
                <a16:creationId xmlns:a16="http://schemas.microsoft.com/office/drawing/2014/main" id="{E49AC94A-5DE9-6BAF-08F0-52DF80269D0B}"/>
              </a:ext>
            </a:extLst>
          </p:cNvPr>
          <p:cNvSpPr/>
          <p:nvPr/>
        </p:nvSpPr>
        <p:spPr>
          <a:xfrm>
            <a:off x="1570789" y="4889585"/>
            <a:ext cx="180106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#isdc2022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3">
            <a:extLst>
              <a:ext uri="{FF2B5EF4-FFF2-40B4-BE49-F238E27FC236}">
                <a16:creationId xmlns:a16="http://schemas.microsoft.com/office/drawing/2014/main" id="{DAAAC725-0E4F-9D43-E381-FC01AD136F9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4146" y="4934661"/>
            <a:ext cx="216644" cy="1835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" name="Google Shape;141;p3">
            <a:extLst>
              <a:ext uri="{FF2B5EF4-FFF2-40B4-BE49-F238E27FC236}">
                <a16:creationId xmlns:a16="http://schemas.microsoft.com/office/drawing/2014/main" id="{2092213A-58F1-36BF-977A-D40853910ACB}"/>
              </a:ext>
            </a:extLst>
          </p:cNvPr>
          <p:cNvGrpSpPr/>
          <p:nvPr/>
        </p:nvGrpSpPr>
        <p:grpSpPr>
          <a:xfrm>
            <a:off x="0" y="4657189"/>
            <a:ext cx="9144000" cy="675443"/>
            <a:chOff x="0" y="4657189"/>
            <a:chExt cx="9144000" cy="675443"/>
          </a:xfrm>
        </p:grpSpPr>
        <p:grpSp>
          <p:nvGrpSpPr>
            <p:cNvPr id="142" name="Google Shape;142;p3">
              <a:extLst>
                <a:ext uri="{FF2B5EF4-FFF2-40B4-BE49-F238E27FC236}">
                  <a16:creationId xmlns:a16="http://schemas.microsoft.com/office/drawing/2014/main" id="{9DBF0B40-241C-4B8B-17ED-83E6A1809AF4}"/>
                </a:ext>
              </a:extLst>
            </p:cNvPr>
            <p:cNvGrpSpPr/>
            <p:nvPr/>
          </p:nvGrpSpPr>
          <p:grpSpPr>
            <a:xfrm>
              <a:off x="0" y="4657189"/>
              <a:ext cx="9144000" cy="675443"/>
              <a:chOff x="0" y="4657189"/>
              <a:chExt cx="9144000" cy="675443"/>
            </a:xfrm>
          </p:grpSpPr>
          <p:sp>
            <p:nvSpPr>
              <p:cNvPr id="143" name="Google Shape;143;p3">
                <a:extLst>
                  <a:ext uri="{FF2B5EF4-FFF2-40B4-BE49-F238E27FC236}">
                    <a16:creationId xmlns:a16="http://schemas.microsoft.com/office/drawing/2014/main" id="{EE63FABB-AE39-FC51-3288-3A4327F98CCE}"/>
                  </a:ext>
                </a:extLst>
              </p:cNvPr>
              <p:cNvSpPr/>
              <p:nvPr/>
            </p:nvSpPr>
            <p:spPr>
              <a:xfrm>
                <a:off x="0" y="4657189"/>
                <a:ext cx="9144000" cy="530657"/>
              </a:xfrm>
              <a:prstGeom prst="roundRect">
                <a:avLst>
                  <a:gd name="adj" fmla="val 16667"/>
                </a:avLst>
              </a:prstGeom>
              <a:solidFill>
                <a:srgbClr val="343A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C4C4C4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3">
                <a:extLst>
                  <a:ext uri="{FF2B5EF4-FFF2-40B4-BE49-F238E27FC236}">
                    <a16:creationId xmlns:a16="http://schemas.microsoft.com/office/drawing/2014/main" id="{AFA327C7-3A7B-129E-626F-4ADAF61B6B29}"/>
                  </a:ext>
                </a:extLst>
              </p:cNvPr>
              <p:cNvSpPr txBox="1"/>
              <p:nvPr/>
            </p:nvSpPr>
            <p:spPr>
              <a:xfrm>
                <a:off x="2286000" y="4740101"/>
                <a:ext cx="559375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THE 44</a:t>
                </a:r>
                <a:r>
                  <a:rPr lang="en-US" sz="900" baseline="300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</a:t>
                </a: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 INTERNATIONAL SYSTEM DYNAMICS CONFERENCE</a:t>
                </a:r>
                <a:endParaRPr/>
              </a:p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Delft, Netherlands and Virtually</a:t>
                </a:r>
                <a:endParaRPr/>
              </a:p>
            </p:txBody>
          </p:sp>
          <p:grpSp>
            <p:nvGrpSpPr>
              <p:cNvPr id="145" name="Google Shape;145;p3">
                <a:extLst>
                  <a:ext uri="{FF2B5EF4-FFF2-40B4-BE49-F238E27FC236}">
                    <a16:creationId xmlns:a16="http://schemas.microsoft.com/office/drawing/2014/main" id="{C369428B-7E00-D6DC-FA5C-DF06B7EBDEE8}"/>
                  </a:ext>
                </a:extLst>
              </p:cNvPr>
              <p:cNvGrpSpPr/>
              <p:nvPr/>
            </p:nvGrpSpPr>
            <p:grpSpPr>
              <a:xfrm>
                <a:off x="1378548" y="4686300"/>
                <a:ext cx="2107603" cy="646332"/>
                <a:chOff x="1378548" y="4686300"/>
                <a:chExt cx="2107603" cy="646332"/>
              </a:xfrm>
            </p:grpSpPr>
            <p:pic>
              <p:nvPicPr>
                <p:cNvPr id="146" name="Google Shape;146;p3">
                  <a:extLst>
                    <a:ext uri="{FF2B5EF4-FFF2-40B4-BE49-F238E27FC236}">
                      <a16:creationId xmlns:a16="http://schemas.microsoft.com/office/drawing/2014/main" id="{0E74A845-A14A-D7BD-28C1-A76769FE6642}"/>
                    </a:ext>
                  </a:extLst>
                </p:cNvPr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1378548" y="4691185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47" name="Google Shape;147;p3">
                  <a:extLst>
                    <a:ext uri="{FF2B5EF4-FFF2-40B4-BE49-F238E27FC236}">
                      <a16:creationId xmlns:a16="http://schemas.microsoft.com/office/drawing/2014/main" id="{F7B54D43-8E66-A1DA-0FD0-CF52A00031BF}"/>
                    </a:ext>
                  </a:extLst>
                </p:cNvPr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657350" y="4686300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48" name="Google Shape;148;p3">
                  <a:extLst>
                    <a:ext uri="{FF2B5EF4-FFF2-40B4-BE49-F238E27FC236}">
                      <a16:creationId xmlns:a16="http://schemas.microsoft.com/office/drawing/2014/main" id="{DA15C783-389C-7898-581F-02F554AB961D}"/>
                    </a:ext>
                  </a:extLst>
                </p:cNvPr>
                <p:cNvSpPr/>
                <p:nvPr/>
              </p:nvSpPr>
              <p:spPr>
                <a:xfrm>
                  <a:off x="1867047" y="4686301"/>
                  <a:ext cx="1619104" cy="6463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@systemdynamics_</a:t>
                  </a:r>
                  <a:endParaRPr sz="12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br>
                    <a:rPr lang="en-US" sz="12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</a:br>
                  <a:endParaRPr sz="12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49" name="Google Shape;149;p3">
              <a:extLst>
                <a:ext uri="{FF2B5EF4-FFF2-40B4-BE49-F238E27FC236}">
                  <a16:creationId xmlns:a16="http://schemas.microsoft.com/office/drawing/2014/main" id="{B2DFBA96-2093-4690-0965-1BB73AAAA78A}"/>
                </a:ext>
              </a:extLst>
            </p:cNvPr>
            <p:cNvSpPr/>
            <p:nvPr/>
          </p:nvSpPr>
          <p:spPr>
            <a:xfrm>
              <a:off x="1592726" y="4910847"/>
              <a:ext cx="18010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#isdc202</a:t>
              </a:r>
              <a:r>
                <a:rPr lang="en-US" sz="1200">
                  <a:solidFill>
                    <a:srgbClr val="FFFFFF"/>
                  </a:solidFill>
                </a:rPr>
                <a:t>6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0" name="Google Shape;150;p3">
              <a:extLst>
                <a:ext uri="{FF2B5EF4-FFF2-40B4-BE49-F238E27FC236}">
                  <a16:creationId xmlns:a16="http://schemas.microsoft.com/office/drawing/2014/main" id="{1C90C496-CDBF-C434-1130-8BA5E01C309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383556" y="4959976"/>
              <a:ext cx="216644" cy="1835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A3B37CB-6354-0471-8C64-99B74970DF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649" y="1293845"/>
            <a:ext cx="3327502" cy="3111660"/>
          </a:xfrm>
          <a:prstGeom prst="rect">
            <a:avLst/>
          </a:prstGeom>
        </p:spPr>
      </p:pic>
      <p:pic>
        <p:nvPicPr>
          <p:cNvPr id="4" name="Google Shape;128;p2" descr="A red and grey logo&#10;&#10;Description automatically generated">
            <a:extLst>
              <a:ext uri="{FF2B5EF4-FFF2-40B4-BE49-F238E27FC236}">
                <a16:creationId xmlns:a16="http://schemas.microsoft.com/office/drawing/2014/main" id="{C3A7D89A-0365-BE54-62B2-BCB7C7FBC25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430256" y="4719396"/>
            <a:ext cx="513930" cy="3987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3835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 txBox="1">
            <a:spLocks noGrp="1"/>
          </p:cNvSpPr>
          <p:nvPr>
            <p:ph type="body" idx="1"/>
          </p:nvPr>
        </p:nvSpPr>
        <p:spPr>
          <a:xfrm>
            <a:off x="930729" y="1020536"/>
            <a:ext cx="7143750" cy="352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algn="just">
              <a:spcBef>
                <a:spcPts val="0"/>
              </a:spcBef>
              <a:buSzPts val="2250"/>
              <a:buFont typeface="Wingdings" panose="05000000000000000000" pitchFamily="2" charset="2"/>
              <a:buChar char="q"/>
            </a:pPr>
            <a:endParaRPr lang="en-US" sz="2000" dirty="0"/>
          </a:p>
          <a:p>
            <a:pPr marL="342900" lvl="0" algn="just">
              <a:spcBef>
                <a:spcPts val="0"/>
              </a:spcBef>
              <a:buSzPts val="2250"/>
              <a:buFont typeface="Wingdings" panose="05000000000000000000" pitchFamily="2" charset="2"/>
              <a:buChar char="q"/>
            </a:pPr>
            <a:endParaRPr lang="en-US" sz="2000" dirty="0"/>
          </a:p>
          <a:p>
            <a:pPr marL="342900" lvl="0" algn="just">
              <a:spcBef>
                <a:spcPts val="0"/>
              </a:spcBef>
              <a:buSzPts val="2250"/>
              <a:buFont typeface="Wingdings" panose="05000000000000000000" pitchFamily="2" charset="2"/>
              <a:buChar char="q"/>
            </a:pPr>
            <a:endParaRPr lang="en-US" sz="2000" dirty="0"/>
          </a:p>
        </p:txBody>
      </p:sp>
      <p:sp>
        <p:nvSpPr>
          <p:cNvPr id="136" name="Google Shape;136;p3"/>
          <p:cNvSpPr/>
          <p:nvPr/>
        </p:nvSpPr>
        <p:spPr>
          <a:xfrm>
            <a:off x="1204340" y="737996"/>
            <a:ext cx="104503" cy="3520977"/>
          </a:xfrm>
          <a:prstGeom prst="rect">
            <a:avLst/>
          </a:prstGeom>
          <a:solidFill>
            <a:srgbClr val="C4C4C4"/>
          </a:solidFill>
          <a:ln>
            <a:noFill/>
          </a:ln>
        </p:spPr>
        <p:txBody>
          <a:bodyPr spcFirstLastPara="1" vert="vert270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3"/>
          <p:cNvSpPr txBox="1">
            <a:spLocks noGrp="1"/>
          </p:cNvSpPr>
          <p:nvPr>
            <p:ph type="title"/>
          </p:nvPr>
        </p:nvSpPr>
        <p:spPr>
          <a:xfrm>
            <a:off x="391888" y="152679"/>
            <a:ext cx="677634" cy="4252825"/>
          </a:xfrm>
          <a:prstGeom prst="rect">
            <a:avLst/>
          </a:prstGeom>
          <a:noFill/>
          <a:ln>
            <a:noFill/>
          </a:ln>
        </p:spPr>
        <p:txBody>
          <a:bodyPr spcFirstLastPara="1" vert="vert270" wrap="square" lIns="91425" tIns="45700" rIns="91425" bIns="45700" anchor="ctr" anchorCtr="0">
            <a:noAutofit/>
          </a:bodyPr>
          <a:lstStyle/>
          <a:p>
            <a:pPr lvl="0">
              <a:buSzPct val="100000"/>
            </a:pPr>
            <a:r>
              <a:rPr lang="en-US" sz="2400" b="1" dirty="0">
                <a:latin typeface="Aptos" panose="020B0004020202020204" pitchFamily="34" charset="0"/>
              </a:rPr>
              <a:t>Research Workflow</a:t>
            </a:r>
            <a:endParaRPr sz="2400" b="1" dirty="0">
              <a:latin typeface="Aptos" panose="020B0004020202020204" pitchFamily="34" charset="0"/>
            </a:endParaRPr>
          </a:p>
        </p:txBody>
      </p:sp>
      <p:sp>
        <p:nvSpPr>
          <p:cNvPr id="138" name="Google Shape;138;p3"/>
          <p:cNvSpPr txBox="1"/>
          <p:nvPr/>
        </p:nvSpPr>
        <p:spPr>
          <a:xfrm>
            <a:off x="4114800" y="4857750"/>
            <a:ext cx="37649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THE 40</a:t>
            </a:r>
            <a:r>
              <a:rPr lang="en-US" sz="900" baseline="300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</a:t>
            </a: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INTERNATIONAL SYSTEM DYNAMICS CONFERENCE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Virtually everywhere!</a:t>
            </a:r>
            <a:endParaRPr/>
          </a:p>
        </p:txBody>
      </p:sp>
      <p:sp>
        <p:nvSpPr>
          <p:cNvPr id="139" name="Google Shape;139;p3"/>
          <p:cNvSpPr/>
          <p:nvPr/>
        </p:nvSpPr>
        <p:spPr>
          <a:xfrm>
            <a:off x="1570789" y="4889585"/>
            <a:ext cx="180106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#isdc2022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4146" y="4934661"/>
            <a:ext cx="216644" cy="1835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" name="Google Shape;141;p3"/>
          <p:cNvGrpSpPr/>
          <p:nvPr/>
        </p:nvGrpSpPr>
        <p:grpSpPr>
          <a:xfrm>
            <a:off x="0" y="4657189"/>
            <a:ext cx="9144000" cy="675443"/>
            <a:chOff x="0" y="4657189"/>
            <a:chExt cx="9144000" cy="675443"/>
          </a:xfrm>
        </p:grpSpPr>
        <p:grpSp>
          <p:nvGrpSpPr>
            <p:cNvPr id="142" name="Google Shape;142;p3"/>
            <p:cNvGrpSpPr/>
            <p:nvPr/>
          </p:nvGrpSpPr>
          <p:grpSpPr>
            <a:xfrm>
              <a:off x="0" y="4657189"/>
              <a:ext cx="9144000" cy="675443"/>
              <a:chOff x="0" y="4657189"/>
              <a:chExt cx="9144000" cy="675443"/>
            </a:xfrm>
          </p:grpSpPr>
          <p:sp>
            <p:nvSpPr>
              <p:cNvPr id="143" name="Google Shape;143;p3"/>
              <p:cNvSpPr/>
              <p:nvPr/>
            </p:nvSpPr>
            <p:spPr>
              <a:xfrm>
                <a:off x="0" y="4657189"/>
                <a:ext cx="9144000" cy="530657"/>
              </a:xfrm>
              <a:prstGeom prst="roundRect">
                <a:avLst>
                  <a:gd name="adj" fmla="val 16667"/>
                </a:avLst>
              </a:prstGeom>
              <a:solidFill>
                <a:srgbClr val="343A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C4C4C4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3"/>
              <p:cNvSpPr txBox="1"/>
              <p:nvPr/>
            </p:nvSpPr>
            <p:spPr>
              <a:xfrm>
                <a:off x="2286000" y="4740101"/>
                <a:ext cx="559375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THE 44</a:t>
                </a:r>
                <a:r>
                  <a:rPr lang="en-US" sz="900" baseline="300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</a:t>
                </a: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 INTERNATIONAL SYSTEM DYNAMICS CONFERENCE</a:t>
                </a:r>
                <a:endParaRPr/>
              </a:p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Delft, Netherlands and Virtually</a:t>
                </a:r>
                <a:endParaRPr/>
              </a:p>
            </p:txBody>
          </p:sp>
          <p:grpSp>
            <p:nvGrpSpPr>
              <p:cNvPr id="145" name="Google Shape;145;p3"/>
              <p:cNvGrpSpPr/>
              <p:nvPr/>
            </p:nvGrpSpPr>
            <p:grpSpPr>
              <a:xfrm>
                <a:off x="1378548" y="4686300"/>
                <a:ext cx="2107603" cy="646332"/>
                <a:chOff x="1378548" y="4686300"/>
                <a:chExt cx="2107603" cy="646332"/>
              </a:xfrm>
            </p:grpSpPr>
            <p:pic>
              <p:nvPicPr>
                <p:cNvPr id="146" name="Google Shape;146;p3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1378548" y="4691185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47" name="Google Shape;147;p3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657350" y="4686300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48" name="Google Shape;148;p3"/>
                <p:cNvSpPr/>
                <p:nvPr/>
              </p:nvSpPr>
              <p:spPr>
                <a:xfrm>
                  <a:off x="1867047" y="4686301"/>
                  <a:ext cx="1619104" cy="6463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@systemdynamics_</a:t>
                  </a:r>
                  <a:endParaRPr sz="12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br>
                    <a:rPr lang="en-US" sz="12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</a:br>
                  <a:endParaRPr sz="12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49" name="Google Shape;149;p3"/>
            <p:cNvSpPr/>
            <p:nvPr/>
          </p:nvSpPr>
          <p:spPr>
            <a:xfrm>
              <a:off x="1592726" y="4910847"/>
              <a:ext cx="18010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#isdc202</a:t>
              </a:r>
              <a:r>
                <a:rPr lang="en-US" sz="1200">
                  <a:solidFill>
                    <a:srgbClr val="FFFFFF"/>
                  </a:solidFill>
                </a:rPr>
                <a:t>6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0" name="Google Shape;150;p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383556" y="4959976"/>
              <a:ext cx="216644" cy="183524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B1AF24F-7736-083E-9592-653A19D8FF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27919"/>
              </p:ext>
            </p:extLst>
          </p:nvPr>
        </p:nvGraphicFramePr>
        <p:xfrm>
          <a:off x="2286000" y="26312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4" name="Google Shape;128;p2" descr="A red and grey logo&#10;&#10;Description automatically generated">
            <a:extLst>
              <a:ext uri="{FF2B5EF4-FFF2-40B4-BE49-F238E27FC236}">
                <a16:creationId xmlns:a16="http://schemas.microsoft.com/office/drawing/2014/main" id="{B9AFEF8C-8CDD-1C3A-B925-F62F45593E2F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430256" y="4719396"/>
            <a:ext cx="513930" cy="398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>
          <a:extLst>
            <a:ext uri="{FF2B5EF4-FFF2-40B4-BE49-F238E27FC236}">
              <a16:creationId xmlns:a16="http://schemas.microsoft.com/office/drawing/2014/main" id="{DB8A3172-7F49-652D-87D2-C3E0D7AFD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">
            <a:extLst>
              <a:ext uri="{FF2B5EF4-FFF2-40B4-BE49-F238E27FC236}">
                <a16:creationId xmlns:a16="http://schemas.microsoft.com/office/drawing/2014/main" id="{3FDAD9B4-6EE5-24AE-B4B9-9FD184C3217B}"/>
              </a:ext>
            </a:extLst>
          </p:cNvPr>
          <p:cNvSpPr txBox="1"/>
          <p:nvPr/>
        </p:nvSpPr>
        <p:spPr>
          <a:xfrm rot="5400000">
            <a:off x="720245" y="-206848"/>
            <a:ext cx="270747" cy="1711234"/>
          </a:xfrm>
          <a:prstGeom prst="rect">
            <a:avLst/>
          </a:prstGeom>
          <a:noFill/>
          <a:ln>
            <a:noFill/>
          </a:ln>
        </p:spPr>
        <p:txBody>
          <a:bodyPr spcFirstLastPara="1" vert="vert270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4">
            <a:extLst>
              <a:ext uri="{FF2B5EF4-FFF2-40B4-BE49-F238E27FC236}">
                <a16:creationId xmlns:a16="http://schemas.microsoft.com/office/drawing/2014/main" id="{0254FC3C-3C14-AEC3-A81B-AC2C5C4AFA89}"/>
              </a:ext>
            </a:extLst>
          </p:cNvPr>
          <p:cNvSpPr/>
          <p:nvPr/>
        </p:nvSpPr>
        <p:spPr>
          <a:xfrm flipH="1">
            <a:off x="61722" y="869516"/>
            <a:ext cx="4793940" cy="251468"/>
          </a:xfrm>
          <a:prstGeom prst="rect">
            <a:avLst/>
          </a:prstGeom>
          <a:solidFill>
            <a:srgbClr val="C4C4C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4">
            <a:extLst>
              <a:ext uri="{FF2B5EF4-FFF2-40B4-BE49-F238E27FC236}">
                <a16:creationId xmlns:a16="http://schemas.microsoft.com/office/drawing/2014/main" id="{073D387F-3575-1CA5-825E-046F459A53E4}"/>
              </a:ext>
            </a:extLst>
          </p:cNvPr>
          <p:cNvSpPr txBox="1"/>
          <p:nvPr/>
        </p:nvSpPr>
        <p:spPr>
          <a:xfrm>
            <a:off x="4114800" y="4857750"/>
            <a:ext cx="37649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THE 40</a:t>
            </a:r>
            <a:r>
              <a:rPr lang="en-US" sz="900" baseline="300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</a:t>
            </a: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INTERNATIONAL SYSTEM DYNAMICS CONFERENCE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Virtually everywhere!</a:t>
            </a:r>
            <a:endParaRPr/>
          </a:p>
        </p:txBody>
      </p:sp>
      <p:sp>
        <p:nvSpPr>
          <p:cNvPr id="163" name="Google Shape;163;p4">
            <a:extLst>
              <a:ext uri="{FF2B5EF4-FFF2-40B4-BE49-F238E27FC236}">
                <a16:creationId xmlns:a16="http://schemas.microsoft.com/office/drawing/2014/main" id="{75A8A2DF-8D32-F7BF-07C0-738FAD792A04}"/>
              </a:ext>
            </a:extLst>
          </p:cNvPr>
          <p:cNvSpPr/>
          <p:nvPr/>
        </p:nvSpPr>
        <p:spPr>
          <a:xfrm>
            <a:off x="1570789" y="4889585"/>
            <a:ext cx="180106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#isdc2022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p4">
            <a:extLst>
              <a:ext uri="{FF2B5EF4-FFF2-40B4-BE49-F238E27FC236}">
                <a16:creationId xmlns:a16="http://schemas.microsoft.com/office/drawing/2014/main" id="{DBF4C9C0-2A56-08CC-545B-BAE0304AF80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4146" y="4934661"/>
            <a:ext cx="216644" cy="1835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5" name="Google Shape;165;p4">
            <a:extLst>
              <a:ext uri="{FF2B5EF4-FFF2-40B4-BE49-F238E27FC236}">
                <a16:creationId xmlns:a16="http://schemas.microsoft.com/office/drawing/2014/main" id="{0E2FFFA4-BD8F-24B3-C12B-187BE5C0DDB9}"/>
              </a:ext>
            </a:extLst>
          </p:cNvPr>
          <p:cNvGrpSpPr/>
          <p:nvPr/>
        </p:nvGrpSpPr>
        <p:grpSpPr>
          <a:xfrm>
            <a:off x="0" y="4657189"/>
            <a:ext cx="9144000" cy="530657"/>
            <a:chOff x="0" y="4657189"/>
            <a:chExt cx="9144000" cy="530657"/>
          </a:xfrm>
        </p:grpSpPr>
        <p:grpSp>
          <p:nvGrpSpPr>
            <p:cNvPr id="166" name="Google Shape;166;p4">
              <a:extLst>
                <a:ext uri="{FF2B5EF4-FFF2-40B4-BE49-F238E27FC236}">
                  <a16:creationId xmlns:a16="http://schemas.microsoft.com/office/drawing/2014/main" id="{DCDCD542-069D-D225-0BA2-842C4573AD6C}"/>
                </a:ext>
              </a:extLst>
            </p:cNvPr>
            <p:cNvGrpSpPr/>
            <p:nvPr/>
          </p:nvGrpSpPr>
          <p:grpSpPr>
            <a:xfrm>
              <a:off x="0" y="4657189"/>
              <a:ext cx="9144000" cy="530657"/>
              <a:chOff x="0" y="4657189"/>
              <a:chExt cx="9144000" cy="530657"/>
            </a:xfrm>
          </p:grpSpPr>
          <p:sp>
            <p:nvSpPr>
              <p:cNvPr id="167" name="Google Shape;167;p4">
                <a:extLst>
                  <a:ext uri="{FF2B5EF4-FFF2-40B4-BE49-F238E27FC236}">
                    <a16:creationId xmlns:a16="http://schemas.microsoft.com/office/drawing/2014/main" id="{6BD8109E-B148-8C14-4C6D-44C93984B372}"/>
                  </a:ext>
                </a:extLst>
              </p:cNvPr>
              <p:cNvSpPr/>
              <p:nvPr/>
            </p:nvSpPr>
            <p:spPr>
              <a:xfrm>
                <a:off x="0" y="4657189"/>
                <a:ext cx="9144000" cy="530657"/>
              </a:xfrm>
              <a:prstGeom prst="roundRect">
                <a:avLst>
                  <a:gd name="adj" fmla="val 16667"/>
                </a:avLst>
              </a:prstGeom>
              <a:solidFill>
                <a:srgbClr val="343A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C4C4C4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4">
                <a:extLst>
                  <a:ext uri="{FF2B5EF4-FFF2-40B4-BE49-F238E27FC236}">
                    <a16:creationId xmlns:a16="http://schemas.microsoft.com/office/drawing/2014/main" id="{612928EE-01CE-338F-D37F-6A41194EE136}"/>
                  </a:ext>
                </a:extLst>
              </p:cNvPr>
              <p:cNvSpPr txBox="1"/>
              <p:nvPr/>
            </p:nvSpPr>
            <p:spPr>
              <a:xfrm>
                <a:off x="2286000" y="4740101"/>
                <a:ext cx="559375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THE 44</a:t>
                </a:r>
                <a:r>
                  <a:rPr lang="en-US" sz="900" baseline="300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TH</a:t>
                </a: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 INTERNATIONAL SYSTEM DYNAMICS CONFERENCE</a:t>
                </a:r>
                <a:endParaRPr/>
              </a:p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Delft, Netherlands and Virtually</a:t>
                </a:r>
                <a:endParaRPr/>
              </a:p>
            </p:txBody>
          </p:sp>
          <p:grpSp>
            <p:nvGrpSpPr>
              <p:cNvPr id="169" name="Google Shape;169;p4">
                <a:extLst>
                  <a:ext uri="{FF2B5EF4-FFF2-40B4-BE49-F238E27FC236}">
                    <a16:creationId xmlns:a16="http://schemas.microsoft.com/office/drawing/2014/main" id="{2E50233B-1748-F151-0269-D1BC9691B0D7}"/>
                  </a:ext>
                </a:extLst>
              </p:cNvPr>
              <p:cNvGrpSpPr/>
              <p:nvPr/>
            </p:nvGrpSpPr>
            <p:grpSpPr>
              <a:xfrm>
                <a:off x="1378548" y="4686300"/>
                <a:ext cx="2107603" cy="461666"/>
                <a:chOff x="1378548" y="4686300"/>
                <a:chExt cx="2107603" cy="461666"/>
              </a:xfrm>
            </p:grpSpPr>
            <p:pic>
              <p:nvPicPr>
                <p:cNvPr id="170" name="Google Shape;170;p4">
                  <a:extLst>
                    <a:ext uri="{FF2B5EF4-FFF2-40B4-BE49-F238E27FC236}">
                      <a16:creationId xmlns:a16="http://schemas.microsoft.com/office/drawing/2014/main" id="{B657A123-1256-511E-D2B1-AEFC66FC25E4}"/>
                    </a:ext>
                  </a:extLst>
                </p:cNvPr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1378548" y="4691185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71" name="Google Shape;171;p4">
                  <a:extLst>
                    <a:ext uri="{FF2B5EF4-FFF2-40B4-BE49-F238E27FC236}">
                      <a16:creationId xmlns:a16="http://schemas.microsoft.com/office/drawing/2014/main" id="{3A40B9A0-78F3-6A02-03ED-468A272BF157}"/>
                    </a:ext>
                  </a:extLst>
                </p:cNvPr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657350" y="4686300"/>
                  <a:ext cx="228600" cy="228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72" name="Google Shape;172;p4">
                  <a:extLst>
                    <a:ext uri="{FF2B5EF4-FFF2-40B4-BE49-F238E27FC236}">
                      <a16:creationId xmlns:a16="http://schemas.microsoft.com/office/drawing/2014/main" id="{D75FDE2C-7D30-EA67-EFC5-6F85E24D46BF}"/>
                    </a:ext>
                  </a:extLst>
                </p:cNvPr>
                <p:cNvSpPr/>
                <p:nvPr/>
              </p:nvSpPr>
              <p:spPr>
                <a:xfrm>
                  <a:off x="1867047" y="4686301"/>
                  <a:ext cx="1619104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@systemdynamics_</a:t>
                  </a:r>
                  <a:br>
                    <a:rPr lang="en-US" sz="12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</a:br>
                  <a:endParaRPr sz="12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73" name="Google Shape;173;p4">
              <a:extLst>
                <a:ext uri="{FF2B5EF4-FFF2-40B4-BE49-F238E27FC236}">
                  <a16:creationId xmlns:a16="http://schemas.microsoft.com/office/drawing/2014/main" id="{7F81E7F7-0955-0BB4-0FDB-591EA678A0F7}"/>
                </a:ext>
              </a:extLst>
            </p:cNvPr>
            <p:cNvSpPr/>
            <p:nvPr/>
          </p:nvSpPr>
          <p:spPr>
            <a:xfrm>
              <a:off x="1592726" y="4910847"/>
              <a:ext cx="18010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#isdc202</a:t>
              </a:r>
              <a:r>
                <a:rPr lang="en-US" sz="1200">
                  <a:solidFill>
                    <a:srgbClr val="FFFFFF"/>
                  </a:solidFill>
                </a:rPr>
                <a:t>6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4" name="Google Shape;174;p4">
              <a:extLst>
                <a:ext uri="{FF2B5EF4-FFF2-40B4-BE49-F238E27FC236}">
                  <a16:creationId xmlns:a16="http://schemas.microsoft.com/office/drawing/2014/main" id="{29F50F3F-FB3B-023D-48C8-03B7ECFD42D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383556" y="4959976"/>
              <a:ext cx="216644" cy="1835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307CBBF-1E1D-78BC-1D98-C852F6C77A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1351" y="1422470"/>
            <a:ext cx="4793940" cy="2364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F48D80-4DA8-4896-BF6B-6C368286D3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6938" y="1294810"/>
            <a:ext cx="4327248" cy="2656871"/>
          </a:xfrm>
          <a:prstGeom prst="rect">
            <a:avLst/>
          </a:prstGeom>
        </p:spPr>
      </p:pic>
      <p:pic>
        <p:nvPicPr>
          <p:cNvPr id="3" name="Google Shape;128;p2" descr="A red and grey logo&#10;&#10;Description automatically generated">
            <a:extLst>
              <a:ext uri="{FF2B5EF4-FFF2-40B4-BE49-F238E27FC236}">
                <a16:creationId xmlns:a16="http://schemas.microsoft.com/office/drawing/2014/main" id="{DB8819DF-3008-3496-6378-5F89E5DC187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430256" y="4719396"/>
            <a:ext cx="513930" cy="3987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3151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7865</TotalTime>
  <Words>1138</Words>
  <Application>Microsoft Office PowerPoint</Application>
  <PresentationFormat>On-screen Show (16:9)</PresentationFormat>
  <Paragraphs>179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Arial</vt:lpstr>
      <vt:lpstr>Avenir</vt:lpstr>
      <vt:lpstr>Calibri</vt:lpstr>
      <vt:lpstr>TT Commons</vt:lpstr>
      <vt:lpstr>Wingdings</vt:lpstr>
      <vt:lpstr>Office Theme</vt:lpstr>
      <vt:lpstr>Generating Sector Maps  from Text Using LLMs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Selection &amp; Modifications a SM Visual Form</vt:lpstr>
      <vt:lpstr>Research Workflow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Bob Eberlein</dc:creator>
  <cp:lastModifiedBy>Moghadam Manesh, Mehdi</cp:lastModifiedBy>
  <cp:revision>40</cp:revision>
  <dcterms:created xsi:type="dcterms:W3CDTF">2018-04-25T19:48:46Z</dcterms:created>
  <dcterms:modified xsi:type="dcterms:W3CDTF">2026-07-21T01:54:50Z</dcterms:modified>
</cp:coreProperties>
</file>