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pptx" ContentType="image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89" r:id="rId3"/>
    <p:sldId id="280" r:id="rId4"/>
    <p:sldId id="290" r:id="rId5"/>
    <p:sldId id="258" r:id="rId6"/>
    <p:sldId id="285" r:id="rId7"/>
    <p:sldId id="287" r:id="rId8"/>
    <p:sldId id="294" r:id="rId9"/>
    <p:sldId id="296" r:id="rId10"/>
    <p:sldId id="270" r:id="rId11"/>
    <p:sldId id="304" r:id="rId12"/>
    <p:sldId id="297" r:id="rId13"/>
    <p:sldId id="266" r:id="rId14"/>
    <p:sldId id="298" r:id="rId15"/>
    <p:sldId id="299" r:id="rId16"/>
    <p:sldId id="300" r:id="rId17"/>
    <p:sldId id="271" r:id="rId18"/>
    <p:sldId id="292" r:id="rId19"/>
    <p:sldId id="302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629031-2D56-4F95-88FE-E6530636CDCD}" v="1" dt="2026-06-26T01:41:07.6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4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Brereton" userId="b832f287-d110-479e-8e9d-cc766a871b6a" providerId="ADAL" clId="{B819007C-36E1-43A8-94BF-0CE4917E61A8}"/>
    <pc:docChg chg="modSld">
      <pc:chgData name="Claire Brereton" userId="b832f287-d110-479e-8e9d-cc766a871b6a" providerId="ADAL" clId="{B819007C-36E1-43A8-94BF-0CE4917E61A8}" dt="2026-06-26T01:41:24.036" v="4" actId="14100"/>
      <pc:docMkLst>
        <pc:docMk/>
      </pc:docMkLst>
      <pc:sldChg chg="addSp modSp mod">
        <pc:chgData name="Claire Brereton" userId="b832f287-d110-479e-8e9d-cc766a871b6a" providerId="ADAL" clId="{B819007C-36E1-43A8-94BF-0CE4917E61A8}" dt="2026-06-26T01:41:24.036" v="4" actId="14100"/>
        <pc:sldMkLst>
          <pc:docMk/>
          <pc:sldMk cId="0" sldId="271"/>
        </pc:sldMkLst>
        <pc:picChg chg="add mod">
          <ac:chgData name="Claire Brereton" userId="b832f287-d110-479e-8e9d-cc766a871b6a" providerId="ADAL" clId="{B819007C-36E1-43A8-94BF-0CE4917E61A8}" dt="2026-06-26T01:41:24.036" v="4" actId="14100"/>
          <ac:picMkLst>
            <pc:docMk/>
            <pc:sldMk cId="0" sldId="271"/>
            <ac:picMk id="5" creationId="{51A3D7DD-A1CB-13EF-4158-4444E96C8A4B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2T04:57:48.0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392 409,'1'1,"-1"1,1 0,-1 0,0-1,1 0,0 1,-1 0,2-1,-2 1,1-1,0 1,0-1,0 0,1 1,-1-2,0 2,1-1,1 2,31 17,-27-17,71 34,2-4,88 24,-46-23,140 20,128-1,-367-50,118 10,285-10,-331-13,124-28,-157 25,30-10,-64 15,0 1,0 1,1 1,41-1,327 8,-364 0,49 8,15 2,37 4,-92-10,-13 3,-28-8,1-1,-1 1,0 0,1-1,-1 1,0 0,1 0,-2 0,2 0,-1 0,0 0,-1 0,2 0,-2 0,1 1,0-1,1 2,-30-13,18 4,0 0,1 0,0-1,0 0,0-1,1 0,0 0,1-1,0 0,0-1,1 0,0 1,-5-14,5 12,0 0,0 1,-2 0,1 0,-16-16,19 22,0 0,-2 0,2 1,-2 0,2-1,-2 2,1-1,-1 0,1 1,-1 0,0 0,0 1,-9-1,-41-7,0-1,1-3,-54-20,86 25,6 4,0 0,-29-2,-20-4,54 6,0-2,0 1,1-2,0 1,1-1,-1 0,-8-10,-16-9,27 20,-199-125,185 121,-45-15,36 14,2 3,-42-8,17 4,20 7,0 2,-1 0,1 2,-37 4,-5-1,-308-2,371-1,-1-1,1 0,-1 0,1-2,-19-6,17 4,-1 1,0 1,-22-3,-215 4,142 4,49 3,0 1,2 4,-1 1,-86 28,80-19,-166 53,229-71,-16 6,1 1,0 1,-1 0,2 1,-22 16,9-5,22-15,0 0,-16 12,-25 36,32-34,0-1,-35 27,52-45,0-1,0 1,0 0,0-1,0 1,0 0,0 0,0 0,0-1,0 2,1-2,-1 2,0-2,1 2,-1-1,1 0,-1 0,1 0,0 0,-1 0,1 2,0-2,1-1,-1 1,0 0,1-1,0 1,-1 0,0-1,1 1,0 0,-1-1,1 0,0 1,-1 0,1-1,0 0,-1 0,1 1,0-1,0 1,0-1,-1 0,2 0,10 2,-2 0,2-2,12 1,-23-1,450-2,-430 1,0-1,29-7,-26 4,36-1,113-5,76-2,745 14,-968 0,0 2,-1 1,49 14,15 3,-83-20,-2 0,1 1,0 0,-1 0,1 0,-1 1,5 3,-4-3,0 0,-1 0,2-1,-1 0,8 3,0-3,1-1,-1 0,1-1,0-1,0 0,0-1,15-3,35-5,-37 8,-1 2,1 0,0 2,-1 0,32 8,-37-6,36 2,-46-6,0 1,0 0,0 0,-1 1,1 1,0-1,-1 2,0-1,0 2,0-1,10 7,-6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2T04:57:57.8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4601 341,'0'-1,"0"1,0-1,0 0,0 1,-1-1,1 0,-1 1,1-1,0 1,0-1,-1 1,0-1,1 0,0 1,-1 0,0-1,1 0,0 1,-1 0,0 0,1-1,-1 1,0-1,1 1,-1 0,0 0,-23-6,15 4,5 2,-30-8,0 1,-1 2,-41-1,-33 7,8 0,-189-20,-8-25,-474-9,754 53,-218-6,187 2,0-2,-84-22,81 13,-177-47,172 50,0 3,-63-3,24-1,67 8,-52-2,-343 8,365 1,0 2,-97 21,-114 44,197-49,42-11,1 1,0 2,1 1,0 1,-48 34,50-30,-1 0,-45 38,0 4,52-45,1 1,1 0,0 2,-25 30,43-47,1 0,-1 0,0 0,1 0,-1 0,1 0,-1 0,1 0,0 0,0 0,-1 1,1-1,0 0,0 0,0 0,0 1,0-2,0 2,1-1,-1 0,0 0,0 0,1 0,-1 0,1 1,-1-2,1 2,0-2,-1 2,1-2,0 1,-1 0,1 0,0 0,0-1,0 1,0 0,0-1,0 1,0 0,2 0,6 4,0-1,0 0,19 5,-18-6,10 3,12 6,0-3,1 0,0-3,35 4,-3-7,137 13,111 11,-83-9,190 6,2-22,-254-2,-145-2,1 0,27-7,-1 1,110-15,-148 20,0 0,0-1,-1 0,0 0,17-10,-18 8,0 0,1 2,0 0,0 0,0 0,15-2,61 0,118 6,-90 2,926-1,-1008 0,0 3,63 14,-55-10,42 5,-68-12,0-1,0 0,0 0,0-2,0 0,23-7,52-19,-84 25,-1 1,1-1,-1 0,1-1,-1 1,0-1,0 0,0 0,-1 0,6-7,-8 9,0 0,0-1,0 0,0 1,0-2,0 2,0-2,-1 2,0-2,0 1,0 0,0-1,0 2,-1-2,1 0,-1 1,1 0,-1-1,-1 1,0-4,0 4,0 0,-1 1,1 0,-1-1,1 1,-1-1,0 1,0 0,0 0,-1 0,1 0,-1 1,1-1,0 1,-1-1,0 1,1 0,-2 0,2 0,-1 0,-3 0,-9-2,1 0,-26 0,38 3,-284-1,133 3,-1136-2,1254-3,0-1,1-2,-1-1,-60-22,19 7,19 5,6 2,-2 2,-82-10,-3 4,-27-3,-270 19,232 5,-616-2,789 1,-48 9,-20 2,92-12,1 0,0 0,0 1,0 0,-1 0,2 0,-2 1,2-1,-10 6,12-6,-1 1,1 0,-1 0,1 0,0 0,0 1,0-1,1 0,-1 1,1 0,-1-1,1 1,0 0,0-1,0 1,0 0,0 0,0 4,-2 23,2 0,0 1,5 29,-1 14,-3 269,0-339,0 0,1-1,-1 1,1-1,0 1,-1-1,2 0,-1 1,0-1,1 0,0 1,0-2,0 2,0-2,0 1,0 0,1-1,-1 1,5 2,4 3,1 0,-1-2,25 11,-6-3,1 3,0 1,-2 2,46 40,-49-42,0 0,0-2,2 0,46 17,-17-6,-36-19,-1 0,1-1,0-1,1-1,-1-1,27 2,133-4,-117-3,-3-2,100-17,-157 19,2-1,-2 1,2-1,-2 0,1-1,0 0,4-3,-4 3,0 0,0 1,0-1,1 0,-1 1,7-2,28-1,0 1,0 2,52 4,-24 0,1182-1,-1079 11,-12-1,-125-9,-2 2,2 1,-2 2,56 19,-80-23,17 3,0 0,1-2,44 3,82-8,-60-1,-70 2,-1-3,25-4,-21 2,30-1,-7 7,-35-1,1 1,-1-1,0-1,1 0,21-5,-33 5,1 0,-1 0,0-1,0 1,0 0,0-1,-1 1,1-1,0 1,-1-1,1 0,0 0,-1 0,0 0,0 0,0 0,1 0,-2 0,1-1,0 1,-1-1,1 1,0 0,-1 0,0-1,0 0,0 1,0 0,0 0,-1-1,1 0,-1-1,-1-3,1 1,0-1,-1 1,0 0,-1 0,0 0,1 0,-2 1,1-1,-9-9,-47-47,53 56,1 1,-1-1,0 1,-1 0,1 0,-1 1,0 0,-14-6,-3 1,-37-8,-1-1,-58-23,-218-44,215 65,-250-6,-109 28,473-2,1-2,0 1,0 0,1-2,-1 1,0-1,0 0,1 0,0-1,-10-6,-31-14,6 11,-1 2,1 1,-63-5,90 13,-33-3,27 4,1-2,-39-9,29 4,0 0,-1 2,0 2,0 0,-48 2,22 2,0 3,-100 19,14 17,86-21,-104 17,140-31,0 1,-23 8,20-6,-28 6,45-12,0 0,0 1,1-1,-1 1,1 1,0 0,-1-1,1 2,0-1,-9 8,15-11,-1 1,1-1,0 1,0-1,0 0,0 1,-1-1,1 1,0-1,0 0,0 1,0-1,0 1,0-1,1 0,-1 1,0-1,0 1,0-1,1 0,-1 1,0-1,0 1,0-1,0 0,1 0,-1 1,0-1,1 1,-1-1,0 0,0 0,1 0,-1 0,1 1,-1-1,0 0,0 0,1 1,0-1,-1 0,0 0,2 0,18 8,-20-8,40 10,70 7,-11-2,31 15,-49-11,109 12,251-24,-260-9,-146-1,0-1,0-2,0-1,43-15,19-4,44-16,-32 7,40 5,23-8,-68 8,-98 26,-6 2,-14 0,-27 2,40 0,-94 1,-371 23,251 1,-240-3,-174-24,599 0,-1-2,1-1,1-2,-43-13,13 3,-79-21,-157-40,-4 25,287 52,5 0,0 0,0 0,0 1,0 0,-1 0,1 1,-10 2,16-3,0 0,0 1,0-1,1 1,-1-1,0 0,1 1,-1 0,0-1,1 0,0 1,-1 0,0-1,1 1,0 0,-1-1,1 1,-1 0,1-1,0 2,0-2,0 1,-1 0,1-1,0 2,0-2,0 1,0 0,0-1,0 2,0-2,0 1,0 0,1-1,-1 2,0-2,0 1,0 0,2 0,15 32,-14-29,10 18,0 0,-2 0,10 26,-19-44,0 0,0 0,0 0,0 0,1-1,0 1,-1-1,2 0,-2 0,6 4,40 26,-26-19,-10-5,1 0,0-2,-1 0,2 0,0-1,0 0,0-1,0-1,0 0,30 3,-6-4,-1 1,49 14,-59-12,-1-1,2-2,47 2,-65-5,0 0,0-1,0 0,0-1,-1 0,1-1,0 1,-1-2,0 0,1 0,-2 0,1-1,12-10,-19 14,1-1,-1 0,0-1,0 1,-1 0,1 0,0-1,-1 0,0 1,1-1,0-4,-1 6,-1 0,0 0,1 0,-1-1,0 2,0-2,0 2,-1-2,1 1,0 0,0 0,-1 0,1 0,0 0,-1 0,1 0,-1 0,1 0,-1 0,0 0,1 1,-1-2,0 2,1-1,-1 0,0 1,0-1,0 0,0 1,0-1,0 1,-2-1,-11-5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2T04:58:06.6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198 2,'10'0,"78"-1,2 4,140 22,-84 8,134 21,150-27,4-28,-242-1,946-1,-1068 5,-2 3,70 14,132 44,-210-48,-34-10,-2 2,40 15,-40-13,38 10,-42-14,-1 1,0 0,22 12,-40-17,0-1,0 1,-1-1,1 0,0 1,0 0,0-1,-1 1,1-1,-1 1,1-1,-1 2,1-2,0 1,-1 0,0-1,1 1,-1 0,1 0,-1 0,0 0,0 0,0-1,0 2,0-2,0 1,0 0,0 0,0 0,0 0,0 0,0-1,0 2,0-2,-1 1,1 0,-1 0,1 0,-2 1,-1 3,0 0,-1 1,-1-2,-7 8,5-4,-13 11,-1-1,0 0,-35 20,-74 36,88-52,-84 41,102-54,0-1,0-1,-40 7,-74 7,-198 6,-843-29,1151 0,-49-8,16 1,6 0,-106-31,107 25,19 6,-1 2,-70-4,-74 9,93 4,59-4,0-1,1-1,-28-8,-53-7,-360 11,283 11,165-3,-1 1,0 1,1 0,-23 6,43-8,-1 0,1 0,0 0,0 0,0 0,0 0,0 0,-1 0,1 0,0 0,-1 0,1 0,0 0,0 0,0 0,0 0,0 0,-1 0,1 0,0 1,0-1,-1 0,1 0,0 0,0 1,0-1,0 0,0 0,0 0,0 0,0 0,-1 0,1 0,0 1,0-1,0 0,0 1,0-1,0 0,0 0,0 0,0 0,10 4,18-3,-18-2,0-1,-1 1,1-2,0 1,-1-2,0 1,11-6,64-41,-36 20,-18 11,46-39,-57 41,1 2,1 0,0 1,1 1,30-13,2 7,1 2,0 3,1 2,1 3,64-3,46-8,27-2,126 24,-302-2,0 2,0 1,0 1,25 7,-33-7,-1 0,1 0,-1 1,0 0,0 1,0 0,-1 0,0 1,8 9,-9-10,0-1,0 0,0 0,1-1,-1 0,1 0,12 4,25 13,15 14,1-1,1-4,2-3,79 24,-51-28,69 23,-132-31,-29-14,1-1,-1 1,1-1,-1 0,1 0,-1 1,1 0,-1-1,0 0,1 1,-1 0,0-1,1 0,-1 1,0 0,0-1,0 1,1 0,-2 0,1 0,0-1,0 0,0 1,-1 0,1-1,-1 0,1 0,0 1,0 0,-1-1,0 0,1 0,0 1,-1-1,0 0,1 1,0-1,-1 0,0 0,1 0,0 0,-1 0,0 0,0 0,-12 2,1-1,-2 0,2-1,-1-1,0 0,-22-6,-16 0,-178-3,26 3,70-3,-339-17,-191 27,358 1,282 0,-27-1,47-1,-1 1,1-1,-1 1,1-1,0 0,-1 0,0 0,2-1,-2 0,-3-2,7 4,-1 0,1 0,0 0,0-1,-1 1,1 0,0-1,-1 1,1 0,0 0,0-1,0 1,0-1,-1 1,1 0,0 0,0-1,0 1,0-1,0 1,-1 0,1-1,0 1,0-1,0 1,0 0,1 0,-1-1,0 1,0-1,0 1,0 0,1-1,-1 1,0-1,0 1,0 0,0 0,0-1,1 1,-1 0,0-1,1 1,-1 0,0 0,0 0,1 0,-1-1,1 1,-1 0,0 0,0-1,1 1,-1 0,1 0,23-8,18 2,1 2,0 2,55 4,-60 0,282 19,154 0,-426-25,0 0,0-4,0-1,0-3,52-19,-60 16,0 2,50-27,-54 23,0 2,0 1,68-15,120-10,-60 25,214 10,-318 4,-40 0,-10 0,0 0,0 0,-1 0,1 2,-1-1,19 6,-28-7,0 0,1 0,-1 0,0 0,0 0,0 0,1 0,-1 0,0 0,0 0,0 0,0 0,0 1,0-1,0 0,0 0,0 0,0 0,0 0,1 1,-1-1,0 0,0 0,0 0,0 0,0 0,0 0,0 0,0 0,0 0,0 1,0-1,0 0,0 0,0 0,0 1,0-1,0 0,0 0,0 0,0 0,0 0,0 0,0 0,0 0,0 0,-1 1,-7 5,-16 5,22-11,-40 20,-42 24,-37 18,60-32,47-22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2T04:58:18.4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1130 139,'428'35,"-324"-22,1056 125,-1015-126,148-6,314-8,-318 3,-280 0,0 0,1 1,-2 0,2 0,-2 1,2 0,9 6,-9-5,0 0,1 0,-1-1,0 0,14 1,58-1,-45-2,39 5,100 33,-43-8,-83-23,2-4,-2-2,60-4,-16 0,-79 1,0-1,0 0,0-1,-1-1,18-6,-16 4,0 1,1 1,29-4,207 7,-126 3,-110-3,-17 1,0 0,0 0,0 0,0-1,0 1,0 0,0 0,0 0,0 0,0 0,0 0,0 0,0 0,0 0,0 0,0 0,0 0,0 0,0 0,0 0,0 0,0 0,0 0,0 0,0 0,0-1,0 1,0 0,0 0,0 0,0 0,0 0,0 0,0 0,0 0,0 0,0 0,0-1,0 1,0 0,0 0,0 0,0 0,0 0,0 0,0 0,0 0,0 0,0 0,0 0,1 0,-1 0,0 0,0 0,0 0,0 0,0 0,0 0,0 0,0 0,0 0,1 0,-1 0,0 0,0 0,-23-8,-2 1,-43-28,46 22,-2 1,1 1,-41-12,-122-21,-53-15,147 31,4 0,-168-30,146 49,-172 6,140 5,78-1,34 1,0-1,0-2,0-2,0 0,-44-11,37 5,0 1,1 3,-2 0,1 3,-50 2,69 0,0-2,0 0,1-2,-20-5,-33-6,-56 3,-188 9,188 5,-529-1,630 0,1 2,0 1,1 0,-1 2,-33 12,17-5,-101 23,8-2,27-1,25-7,-120 23,192-47,-1 1,1 0,-1 0,2 1,-2 0,2 0,-1 1,1 0,-10 9,-4 0,14-9,0-1,-1-1,1 1,0-2,-1 1,0-1,0-1,0 1,-13-1,12 0,-1 0,0 0,1 2,0-1,-16 6,26-7,-2-1,2 0,-2 1,1-1,0 1,0-1,0 1,0 0,0-1,1 1,-1 0,0-1,0 2,0-2,1 1,-1 0,0 0,1 0,-1 0,1 0,-1 2,1-2,0 0,0 0,0 0,0 0,1-1,-1 2,1-2,-1 1,0 0,1 0,0 0,-1-1,0 1,1 0,0-1,-1 1,1 0,0-1,0 1,0 0,7 3,0 1,0-1,0 0,11 3,77 23,105 20,100 2,-15-2,-113-17,272 18,98-51,-495-5,-1-2,0-2,81-27,-82 21,2 2,-1 2,72-7,235 16,-175 4,-58 0,132-4,-241 0,1 0,-1-2,0 1,20-9,26-8,-53 19,0 0,-1 0,1 1,0 0,0 0,0 0,-1 0,2 0,7 3,-3 3,-15-1,-20 2,-210-2,145-6,-2322 0,2062 14,256-3,-155 35,230-39,-1 0,2 1,-1 1,1 1,-23 15,17-13,1 0,-1-2,-1-1,1-1,-33 6,12-2,-67 10,-20 6,113-21,0 0,1 2,0-1,-33 21,-28 23,-245 145,189-134,203-51,195 24,-49-9,277 43,1-29,-435-40,-1-2,1-3,0-1,70-20,-36 9,101-7,-14 2,136-21,2 26,-282 18,66-1,100 15,-173-11,-6-2,1 1,-1 1,0 2,35 12,1 2,1-2,1-2,75 8,-4 2,-17 2,31 6,-98-28,71 2,-13-3,-44-2,0-3,0-2,0-3,66-14,-63 11,0 4,101 4,-62 3,529-3,-624-1,1 1,0-1,-1 0,1-1,-1 0,1 0,-1 0,0-1,9-5,4-4,32-25,-33 22,32-18,-21 16,-20 10,0 1,2 0,-1 0,0 2,1-1,0 1,16-3,-10 5,-1-2,0 0,1 0,-1-2,0 0,-1-2,0 1,0-2,-1 0,17-12,13-8,-45 28,0 1,0 0,1 0,-1 0,0 0,0 0,0 0,1-1,-1 1,0 0,0-1,0 1,0 0,0 0,0 0,0 0,0-1,0 1,0 0,0 0,0-1,0 1,0 0,0 0,0 0,0 0,0-1,0 1,-1 0,1-1,0 1,0 0,0 0,0 0,-1 0,1 0,0 0,0-1,0 1,0 0,0 0,0 0,-1 0,1-1,0 1,-1 0,1 0,0 0,0 0,0 0,-14-6,12 5,-19-6,0 0,-1 1,0 1,1 1,-40-2,-111 8,152 1,0 0,1 1,0 1,-35 14,33-11,-1-1,0-1,-27 5,-21-7,-113-4,64-3,-337 4,385 5,54-4,0 0,0 0,-25-2,9-4,0-2,0 0,1-2,-60-23,75 25,1 1,-1 1,0 0,-1 2,-16-1,-23-4,38 3,0-1,0-1,1-1,-24-12,26 11,-1 1,0 1,1 0,-2 0,-29-4,-30 6,-81 6,46 0,0 0,-178-8,165-14,87 12,0 2,-71-3,-66 8,-118 4,237 1,1 2,0 3,-76 22,-14-2,99-21,-76 22,48-4,10-4,-2-1,-118 21,160-38,-42 14,42-11,-43 8,44-10,0 0,1 2,-41 17,38-14,-1 0,-33 8,-36-3,53-9,-80 23,97-22,16-5,0 0,1 1,-1 0,0 0,1 1,0 0,0 1,0 0,-10 9,17-14,1 0,-1 0,1 1,0-1,0 1,-1-1,1 0,0 0,-1 1,1 0,0-1,0 0,0 0,0 1,0 0,0-1,0 0,0 1,0-1,0 1,0-1,0 0,0 1,0 0,0-1,0 0,0 0,0 1,0 0,0-1,0 0,0 1,1-1,-1 1,0-1,1 0,-1 0,0 1,0-1,1 1,-1-1,1 0,-1 0,0 0,0 0,1 1,0-1,-1 0,0 1,0-1,1 0,0 0,-1 0,0 0,1 0,0 0,28 4,-28-4,36 1,0-2,-1-1,0-2,0-2,46-12,172-69,-81 25,36-3,86-28,96-22,-381 113,-2 0,0 0,0 0,-1 0,10-4,-17 6,0 0,0 0,0 0,0 0,0 0,0 0,0 0,0 0,0 0,1 0,-1 0,0 0,0 0,0 0,0 0,0 0,0-1,0 1,0 0,1 0,-1 0,0 0,0 0,0 0,0 0,0 0,0-1,0 1,0 0,0 0,0 0,0 0,0 0,0 0,0 0,0 0,0 0,0 0,0 0,0 0,0 0,0 0,0-1,0 1,0 0,0 0,0 0,0 0,0 0,0 0,0 0,0-1,0 1,0 0,-1 0,1 0,0 0,0 0,0 0,0 0,0 0,0 0,0 0,-1 0,1 0,0 0,-10-3,-13 1,-368 1,173 3,-190-2,392 3,15-3,1 0,0 0,0 0,-1 1,1-1,0 0,0 0,0 0,0 0,0 0,0 0,0 0,-1 1,1-1,0 0,0 0,0 1,0-1,0 0,0 0,0 0,0 0,0 1,-1-1,1 0,0 0,0 1,1-1,-1 0,0 0,0 0,0 0,0 1,0-1,0 0,0 1,21 19,-21-19,20 13,-1-1,33 17,-5-4,131 69,34 22,12 15,-179-110,0-2,2-2,60 16,243 30,-346-64,245 20,2-20,-93-2,-122-1,-1-1,0-1,0-3,54-17,-39 10,56-8,88-18,-113 23,159-27,27 0,-225 38,68-2,-6 2,-77 2,34-9,-42 8,1 1,0 1,33-3,280 7,-145 2,-185-2,1 0,-2 0,2 0,-1 0,0 1,0 0,0-1,1 2,-2-2,1 2,0-1,0 0,0 1,4 3,-5-3,-1 0,1 0,0 0,-1 0,0 0,1 1,-1-1,0 0,-1 0,2 1,-2 0,1-1,-1 0,1 1,-1 0,0-1,0 1,0 4,-2 0,1 0,-1-1,0 0,0 1,-1-1,0 1,0-1,0 0,-1-1,0 1,0-1,-9 9,-12 20,18-24,-1 1,0-1,0 0,0-1,-19 16,21-21,1 0,-1 0,0-1,0 1,-1-2,0 1,1 0,0-1,-2 0,2-1,-1 0,-10 1,-43-2,0-3,0-2,-112-25,107 17,0 3,0 3,-96 2,155 6,0-1,0 0,0-1,0 0,0 1,0-2,0 1,0-1,0 0,0 0,1-1,-10-5,-1 1,-1 0,0 1,0 2,0-1,-1 2,-27-3,-17 1,-99 4,96 3,-90-9,56-12,18 3,29 4,-86-29,4 0,93 31,-1-1,0 2,-1 1,-87-4,80 10,-2-2,-60-13,61 9,-37-1,-1 3,-105 8,56 0,17-4,-132 4,177 9,49-6,-37 1,51-4,0 0,0 0,1 1,-1 0,-17 8,17-6,-1 0,0 0,-1-2,-14 2,-36-1,-101-9,-10-18,167 23,0-2,0 1,1-1,-1 0,0-1,1 0,-13-6,20 8,1 1,-2-1,2 1,-1 0,0-1,0 1,0 0,1-1,-2 1,2 0,-1 0,0 0,0 0,0 0,0 0,0 0,0 1,0-1,1 0,-2 1,2-1,-1 0,0 0,0 1,0 0,1-1,-1 0,0 1,1 0,-1-1,0 1,1 0,-1-1,0 1,1 0,0-1,-1 2,0-2,1 1,0 0,0 0,-1 0,1-1,0 2,0-2,-1 1,1 0,0 1,-1 8,0 0,1 0,1 17,0-16,-1 49,4 44,-4-99,2 0,-2 1,2 0,0-1,0 0,0 1,0-1,1 0,0 0,0 0,0-1,1 1,0-1,-1 1,2-1,3 3,4 2,2 1,-1-2,0 0,23 9,146 74,-103-54,-47-21,1-1,1-1,67 16,103-6,-129-19,500 8,-395-14,-155 0,0-1,0-1,0-1,43-13,94-45,-109 40,1 2,60-14,-44 19,220-54,-244 56,0 2,1 2,0 2,1 3,65 1,692 6,-479-3,-313-2,0 1,0-2,0 1,-1-2,0 0,16-6,25-8,-30 8,-23 10,0-1,0 1,0 0,0 0,0 0,0 0,1-1,-1 1,0 0,0 0,0 0,0 0,0 0,0 0,0 0,0-1,0 1,0 0,1 0,-1-1,0 1,0 0,-1 0,1 0,0 0,0 0,0 0,0-1,0 1,0 0,0 0,0-1,0 1,0 0,-1 0,1 0,0 0,0 0,0 0,-14-6,-153-34,-186-17,171 30,-116-9,8 32,-169-11,-202-12,651 27,0 0,0-1,0 0,1-1,-1 0,1 0,-1-1,1 0,-18-9,17 7,0 2,0-1,-1 1,0 0,0 1,-18 0,-68 2,0 2,31-15,30 6,10 0,0-1,0-1,1-1,0-1,1-1,-29-20,-24-11,29 24,36 16,1-2,0 0,-11-5,-100-48,110 50,-2 2,1 0,-1 0,0 2,-16-5,-74-8,69 13,-64-18,68 14,-1 2,1 1,-1 2,-63 1,-5-2,93 4,0-2,1 1,0-1,-1 0,1-1,0 1,-8-6,7 5,-1 0,2-1,-2 2,-12-4,-20 1,1 2,-64 3,60 1,37-1,1 0,-1 1,0-1,1 1,0 0,-1 1,0 0,1 0,0 0,0 0,0 0,0 1,-8 6,1-2,0-1,0 0,0-1,0-1,-1 0,0 0,-26 2,10 0,-14 3,-178 44,214-51,-26 10,31-12,0 1,0 0,1 0,0 0,-1-1,0 2,1-1,-1 0,1 0,-1 0,2 1,-2-1,1 0,-2 4,3-4,0-1,0 0,0 1,0-1,0 1,0-1,0 0,1 1,-1-1,0 1,0-1,1 0,-1 1,0-1,0 1,0-1,1 0,-1 0,1 1,-1-1,0 1,0-1,1 0,-1 0,1 0,-1 0,0 0,1 1,-1-1,1 0,-1 0,0 0,1 0,0 0,-1 0,0 0,1 0,20 3,-20-3,89 10,51 2,14-14,113 4,-247-2,-1 2,0 0,40 12,-34-6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2T04:58:27.7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0 265,'19'1,"31"5,4 0,739 5,-494-13,-62-9,8-1,-154 14,110-4,-131-8,-46 5,40-2,262 7,-156 1,-154-2,0-1,-1 0,0-2,1 1,23-10,27-7,-2-1,-51 16,0 0,0 0,0 2,27-4,-4 5,-145 4,-129-2,227-2,0 1,1-2,-1 1,0-2,-11-4,8 2,4 4,1 0,0 1,-1 0,1 1,-1 0,1 0,-1 1,-12 2,-13 1,-168-3,-3 1,108 9,-26 0,84-12,29-1,1 2,0-1,-1 1,1 1,0-1,0 2,0 0,0 0,-20 7,18-2,-2-2,0 0,1-1,-1 0,0 0,-1-2,-19 2,-105-5,61-1,27 3,-54-3,98 1,1 0,0-1,1 0,-1 0,0 0,1-1,-7-3,5 2,0 1,-1-1,-11-2,-7 1,-1 2,1 1,0 0,-40 5,38-2,-1 0,1-2,-52-7,3-3,42 7,27 3,1-2,-1 1,1-1,0 0,-1 0,2-1,-2 0,-4-4,4 2,0 2,0 0,0-1,0 2,-18-6,5 6,0 0,-1 2,-36 2,-23-1,79 0,0-1,0 1,0 0,0 0,0-1,0 0,0 1,1-1,-1 0,0 0,0 0,0 0,0 0,1-1,0 1,-1 0,0-1,1 0,0 1,-1 0,2-1,-2 0,2 0,-2 0,2 0,-1 0,0 0,1 1,-1-1,0 0,1-3,-2-12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2T08:30:08.1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0,'3361'0'0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2T08:30:16.2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0,'2849'-25'0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2T08:30:18.2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0 159,'0'-3,"1"1,-1 0,0 0,0 0,1 0,0 0,-1 0,1 0,0 0,0 0,0 0,1 1,-2-1,2 0,-1 1,1-1,-1 0,1 1,0 0,-1-1,1 1,0 0,-1 0,1 0,0 0,0 0,2 0,8-3,0 1,0 0,21-2,-8 1,104-23,-34 6,-1 3,176-9,604 30,-852-3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2T08:30:26.4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 0,'2386'-27'0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E1512-F946-429C-A9F2-7968170917FA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31535-A26C-4494-A424-3B6D150B73D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1784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AU" dirty="0"/>
              <a:t>Many of you know I’ve been involved in a project in Kenya – started late last year and is all about Community Health Workers. One of 3 global modelling projects funded by Alliance, running for 2 years. </a:t>
            </a: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92868C87-E6C4-3457-FF72-C927A35B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64a4375fc8_0_5:notes">
            <a:extLst>
              <a:ext uri="{FF2B5EF4-FFF2-40B4-BE49-F238E27FC236}">
                <a16:creationId xmlns:a16="http://schemas.microsoft.com/office/drawing/2014/main" id="{3FD96E2E-F4B7-BC98-B1FA-236602694A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" name="Google Shape;123;g364a4375fc8_0_5:notes">
            <a:extLst>
              <a:ext uri="{FF2B5EF4-FFF2-40B4-BE49-F238E27FC236}">
                <a16:creationId xmlns:a16="http://schemas.microsoft.com/office/drawing/2014/main" id="{442005AC-18F5-7479-11B8-EB6E6DF03E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200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Emergency callout includes malaria cases</a:t>
            </a:r>
            <a:endParaRPr sz="1200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4" name="Google Shape;124;g364a4375fc8_0_5:notes">
            <a:extLst>
              <a:ext uri="{FF2B5EF4-FFF2-40B4-BE49-F238E27FC236}">
                <a16:creationId xmlns:a16="http://schemas.microsoft.com/office/drawing/2014/main" id="{3AD14B01-06CA-1E9A-5404-118E690D0A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11</a:t>
            </a:fld>
            <a:endParaRPr sz="18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31554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First samples of interface – numbers of CHPs and affect on needs. Understood that many things influence CHP recruitment – whilst we can model this, do we also need to model things that lead to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Scales noted.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By analyzing these patterns, decision-makers can develop more targeted strategies for CHP recruitment, training, and deployment to address specific regional healthcare needs and challenges.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>
          <a:extLst>
            <a:ext uri="{FF2B5EF4-FFF2-40B4-BE49-F238E27FC236}">
              <a16:creationId xmlns:a16="http://schemas.microsoft.com/office/drawing/2014/main" id="{F0738F90-3A21-0959-2C0A-8822A99C5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:notes">
            <a:extLst>
              <a:ext uri="{FF2B5EF4-FFF2-40B4-BE49-F238E27FC236}">
                <a16:creationId xmlns:a16="http://schemas.microsoft.com/office/drawing/2014/main" id="{AE86BA60-F271-3273-C8CD-643D08FEC5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10:notes">
            <a:extLst>
              <a:ext uri="{FF2B5EF4-FFF2-40B4-BE49-F238E27FC236}">
                <a16:creationId xmlns:a16="http://schemas.microsoft.com/office/drawing/2014/main" id="{4C6FDAD5-2479-FD89-9DCE-35DF08C9C8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First samples of interface – numbers of CHPs and affect on needs. Understood that many things influence CHP recruitment – whilst we can model this, do we also need to model things that lead to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Scales noted.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By analyzing these patterns, decision-makers can develop more targeted strategies for CHP recruitment, training, and deployment to address specific regional healthcare needs and challenges.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:notes">
            <a:extLst>
              <a:ext uri="{FF2B5EF4-FFF2-40B4-BE49-F238E27FC236}">
                <a16:creationId xmlns:a16="http://schemas.microsoft.com/office/drawing/2014/main" id="{ABF0098C-73CC-7496-FBBE-AEE40CCDED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0783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>
          <a:extLst>
            <a:ext uri="{FF2B5EF4-FFF2-40B4-BE49-F238E27FC236}">
              <a16:creationId xmlns:a16="http://schemas.microsoft.com/office/drawing/2014/main" id="{F227F86D-DD54-A192-9629-A30AA8330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:notes">
            <a:extLst>
              <a:ext uri="{FF2B5EF4-FFF2-40B4-BE49-F238E27FC236}">
                <a16:creationId xmlns:a16="http://schemas.microsoft.com/office/drawing/2014/main" id="{E16D27B5-06CA-8BB3-8C84-CB936F7DB2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10:notes">
            <a:extLst>
              <a:ext uri="{FF2B5EF4-FFF2-40B4-BE49-F238E27FC236}">
                <a16:creationId xmlns:a16="http://schemas.microsoft.com/office/drawing/2014/main" id="{5FA014D9-1646-2789-86A2-D1B6FADCA6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First samples of interface – numbers of CHPs and affect on needs. Understood that many things influence CHP recruitment – whilst we can model this, do we also need to model things that lead to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Scales noted.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By analyzing these patterns, decision-makers can develop more targeted strategies for CHP recruitment, training, and deployment to address specific regional healthcare needs and challenges.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:notes">
            <a:extLst>
              <a:ext uri="{FF2B5EF4-FFF2-40B4-BE49-F238E27FC236}">
                <a16:creationId xmlns:a16="http://schemas.microsoft.com/office/drawing/2014/main" id="{A6ABAF37-852A-BB28-2FD8-B08DE5AF1AC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9848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>
          <a:extLst>
            <a:ext uri="{FF2B5EF4-FFF2-40B4-BE49-F238E27FC236}">
              <a16:creationId xmlns:a16="http://schemas.microsoft.com/office/drawing/2014/main" id="{FAE253CE-2BF8-07DA-98B2-54A142C18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:notes">
            <a:extLst>
              <a:ext uri="{FF2B5EF4-FFF2-40B4-BE49-F238E27FC236}">
                <a16:creationId xmlns:a16="http://schemas.microsoft.com/office/drawing/2014/main" id="{E2617DDF-E144-18A0-1771-518C13F87E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10:notes">
            <a:extLst>
              <a:ext uri="{FF2B5EF4-FFF2-40B4-BE49-F238E27FC236}">
                <a16:creationId xmlns:a16="http://schemas.microsoft.com/office/drawing/2014/main" id="{68317456-FC7E-55E9-06E7-0563EA3E59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First samples of interface – numbers of CHPs and affect on needs. Understood that many things influence CHP recruitment – whilst we can model this, do we also need to model things that lead to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Scales noted.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DAD8E9"/>
                </a:solidFill>
                <a:latin typeface="Mukta Light"/>
                <a:ea typeface="Mukta Light"/>
                <a:cs typeface="Mukta Light"/>
                <a:sym typeface="Mukta Light"/>
              </a:rPr>
              <a:t>By analyzing these patterns, decision-makers can develop more targeted strategies for CHP recruitment, training, and deployment to address specific regional healthcare needs and challenges.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:notes">
            <a:extLst>
              <a:ext uri="{FF2B5EF4-FFF2-40B4-BE49-F238E27FC236}">
                <a16:creationId xmlns:a16="http://schemas.microsoft.com/office/drawing/2014/main" id="{873FC952-FC1D-E2A6-BEBF-5CE25A8FFCD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385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Dr Willis Akhwale and Dr Joseph Choge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Need communication and buy-in from policy makers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>
          <a:extLst>
            <a:ext uri="{FF2B5EF4-FFF2-40B4-BE49-F238E27FC236}">
              <a16:creationId xmlns:a16="http://schemas.microsoft.com/office/drawing/2014/main" id="{DC592D47-C55A-99AE-7F33-8BAA09ECE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>
            <a:extLst>
              <a:ext uri="{FF2B5EF4-FFF2-40B4-BE49-F238E27FC236}">
                <a16:creationId xmlns:a16="http://schemas.microsoft.com/office/drawing/2014/main" id="{C027A578-9BF8-9534-AAF7-B363E03F0F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Dr Willis Akhwale and Dr Joseph Choge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Need communication and buy-in from policy makers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p6:notes">
            <a:extLst>
              <a:ext uri="{FF2B5EF4-FFF2-40B4-BE49-F238E27FC236}">
                <a16:creationId xmlns:a16="http://schemas.microsoft.com/office/drawing/2014/main" id="{A2EDBC2A-809E-06A9-D9C6-863D62014D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3616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AU" dirty="0"/>
              <a:t>So I am the expert - presentation</a:t>
            </a: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</a:t>
            </a:fld>
            <a:endParaRPr sz="18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4AC52C28-EB80-79D2-0305-9F1B21A0A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67074B03-8CDB-7294-06DB-7A37532E6B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AU" dirty="0"/>
              <a:t>LMIC – so developing. Like all developing countries NCDs – cardiovascular, diabetes etc.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AU" dirty="0"/>
              <a:t>20 years less than Aus life expectancy.</a:t>
            </a:r>
            <a:endParaRPr dirty="0"/>
          </a:p>
        </p:txBody>
      </p:sp>
      <p:sp>
        <p:nvSpPr>
          <p:cNvPr id="96" name="Google Shape;96;p3:notes">
            <a:extLst>
              <a:ext uri="{FF2B5EF4-FFF2-40B4-BE49-F238E27FC236}">
                <a16:creationId xmlns:a16="http://schemas.microsoft.com/office/drawing/2014/main" id="{D8EEF2B5-716B-1768-7FA0-3CADB37B5B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5037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DAD8E9"/>
              </a:buClr>
              <a:buSzPts val="1700"/>
              <a:buFont typeface="Mukta Light" panose="020B0000000000000000"/>
              <a:buNone/>
            </a:pPr>
            <a:r>
              <a:rPr lang="en-US" sz="1300" dirty="0">
                <a:solidFill>
                  <a:schemeClr val="dk1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Primary strategy gap  - </a:t>
            </a:r>
            <a:r>
              <a:rPr lang="en-US" sz="1300" b="1" dirty="0">
                <a:solidFill>
                  <a:schemeClr val="dk1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techniques to estimate and predict outcomes</a:t>
            </a:r>
            <a:r>
              <a:rPr lang="en-US" sz="1300" dirty="0">
                <a:solidFill>
                  <a:schemeClr val="dk1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of </a:t>
            </a:r>
            <a:r>
              <a:rPr lang="en-US" sz="1200" dirty="0">
                <a:solidFill>
                  <a:schemeClr val="dk1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different </a:t>
            </a:r>
            <a:r>
              <a:rPr lang="en-US" sz="1200" dirty="0" err="1">
                <a:solidFill>
                  <a:schemeClr val="dk1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nterventions</a:t>
            </a:r>
            <a:r>
              <a:rPr lang="en-US" sz="1200" dirty="0">
                <a:solidFill>
                  <a:schemeClr val="dk1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for optimizing CHP services based on needs.</a:t>
            </a:r>
            <a:endParaRPr sz="12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84" name="Google Shape;84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</a:t>
            </a:fld>
            <a:endParaRPr sz="18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64a4375fc8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Google Shape;203;g364a4375fc8_0_15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64a4375fc8_0_15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129" name="Google Shape;12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B0D143-561D-45F4-9D1B-61339AD296C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051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I have used DHIS2 – free courses. Data available in pivot tables and visual, can be exported. Others in team can learn too.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85" name="Google Shape;18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99681-2E28-A33C-35AE-C61198C56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860E50-135A-247A-985E-44E13C0EC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FDCAE-D284-5B02-4B9A-71968FB9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DFB3C-C80D-C1EB-AF25-F58E55F7E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C0001-82F8-7E7C-75D2-F380A0D2A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5616D-4702-8327-E874-D101460E5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8F00FB-88AB-AD3F-A2DE-B1257A49F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34C27-80FD-C5E1-72C5-4015E007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D03F6-0551-0FAA-6ABE-C14F58D6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05449-2A57-6E7D-EBC9-A275F84C6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316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F7ECBE-849C-EEBF-5429-95CECE9BFC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6A2A2A-D04C-B05C-6D69-B219D2BE4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15401-603C-259D-D2E3-7263FB92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DB262-3FF6-F765-BFA9-60343F69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BA935-BC39-BA01-1ABD-13A3D753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9266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7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AC948-1FD9-B4A3-D44D-54B230626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019DF-5902-9545-E99E-2A56E6AD5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1CC26-2BC8-BD02-E18D-1DD642A7C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25A4B-9582-1566-9907-B91E4CF1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DE687-A273-659D-4B0E-999B72244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958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2EBE2-6DA4-9134-1C02-6201B1C4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206C2-6F52-A885-49DB-B8046DD28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E0305-5074-4A8C-8853-5B1D7607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CC0D7-F43A-7614-3DB3-E3ECCCF56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46CFE-92CB-9506-A036-1DE8FF866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800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4770D-84FC-DD08-C394-3D9EEF9A0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07CD6-D870-0F4B-28A7-517448BD3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1DFF9-794D-C197-F842-4CBF7D223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E962A-701F-A791-A64B-A603670C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9A0A9-AAA5-0DD9-723F-07C6E44EF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FD24B-2B80-A23F-E9CE-D867C5A6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622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5D3EC-1246-48F0-A4A0-B1C1BFEB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57552-1334-9C6B-C03A-C5095E9E0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29057-0C36-F878-7778-97B194845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D61FCF-9F27-63E1-F0C9-44C5150A73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4A9CD9-8893-20D5-BAA1-FE8BC57FC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739B4A-C558-BA39-DC8A-402CFDF3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B46933-553D-66C6-07B1-0F0CFF39F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056800-1587-A05B-7FAB-7E5943BF2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9955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CACBC-ADC6-E719-F932-315C5BC01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4C70F-6908-94A3-1FB2-8861E8018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209AB-BAA1-DCCC-19BD-A130C09B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8B7B1-7A52-7D0C-9846-1FE057272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653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85E7F-50FB-6AE1-DD96-B54A1D56A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65ABF-C184-E607-22E7-9DDC4D7B7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6B8EF-AD18-F5E7-7EFE-28FE31E04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089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2BD05-9CF7-37D6-4E50-B6B015799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7D302-BFC5-F8A2-9174-C9A706F3C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8CD5B-E7A7-4EE7-F7CA-2DA2DD1C5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53E43-68D8-65DC-A55F-E1477CFFE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1F0EB-0883-3D9A-3BC4-28E141DF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D7BC2-01E3-8E43-B29A-F22AD704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825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C70D-2C95-9166-453F-B6CDE7C65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790855-7128-13F6-4817-7449DCCCD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8289C-9D03-7402-22DC-CB01A2D7E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E6EE8-0B58-B7C5-560A-889524DA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AE42D8-4295-3890-D22C-C5BE6E4C8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B2254-1D7C-B0D9-30A9-8BC32BDF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627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4CD35-D20E-6E39-5043-83245410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83F1E-ADCB-24F6-4CE0-08382F6F2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0071C-2F03-3D01-2596-F17D6A30C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F83D81-B8EF-441E-B2CF-D883D74354C6}" type="datetimeFigureOut">
              <a:rPr lang="en-AU" smtClean="0"/>
              <a:t>26/6/2026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62243-8887-B3C3-996D-C66A35E08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4B406-95B6-0173-6923-CD21415B78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2CCDD-0894-49B9-91AD-89C06ABCF4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311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hpsr.who.i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xchange.iseesystems.com/public/claireb/chp-model-demo/index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pt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2.png"/><Relationship Id="rId18" Type="http://schemas.openxmlformats.org/officeDocument/2006/relationships/customXml" Target="../ink/ink8.xml"/><Relationship Id="rId3" Type="http://schemas.openxmlformats.org/officeDocument/2006/relationships/image" Target="../media/image3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customXml" Target="../ink/ink5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customXml" Target="../ink/ink4.xml"/><Relationship Id="rId19" Type="http://schemas.openxmlformats.org/officeDocument/2006/relationships/image" Target="../media/image15.png"/><Relationship Id="rId4" Type="http://schemas.openxmlformats.org/officeDocument/2006/relationships/customXml" Target="../ink/ink1.xml"/><Relationship Id="rId9" Type="http://schemas.openxmlformats.org/officeDocument/2006/relationships/image" Target="../media/image10.png"/><Relationship Id="rId14" Type="http://schemas.openxmlformats.org/officeDocument/2006/relationships/customXml" Target="../ink/ink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99218" y="711657"/>
            <a:ext cx="6574810" cy="5389756"/>
            <a:chOff x="260212" y="1067485"/>
            <a:chExt cx="9750254" cy="8084633"/>
          </a:xfrm>
        </p:grpSpPr>
        <p:sp>
          <p:nvSpPr>
            <p:cNvPr id="85" name="Google Shape;85;p1"/>
            <p:cNvSpPr txBox="1"/>
            <p:nvPr/>
          </p:nvSpPr>
          <p:spPr>
            <a:xfrm>
              <a:off x="260212" y="1067485"/>
              <a:ext cx="9750254" cy="3207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79996"/>
                </a:lnSpc>
                <a:buClr>
                  <a:srgbClr val="000000"/>
                </a:buClr>
                <a:buSzPts val="4500"/>
              </a:pPr>
              <a:r>
                <a:rPr lang="en-US" sz="2667" b="1" dirty="0">
                  <a:solidFill>
                    <a:srgbClr val="00B0F0"/>
                  </a:solidFill>
                  <a:latin typeface="Montserrat"/>
                  <a:sym typeface="Bebas Neue"/>
                </a:rPr>
                <a:t>THE ROLE OF </a:t>
              </a:r>
            </a:p>
            <a:p>
              <a:pPr>
                <a:lnSpc>
                  <a:spcPct val="79996"/>
                </a:lnSpc>
                <a:buClr>
                  <a:srgbClr val="000000"/>
                </a:buClr>
                <a:buSzPts val="4500"/>
              </a:pPr>
              <a:r>
                <a:rPr lang="en-US" sz="2667" b="1" dirty="0">
                  <a:solidFill>
                    <a:srgbClr val="00B0F0"/>
                  </a:solidFill>
                  <a:latin typeface="Montserrat"/>
                  <a:sym typeface="Bebas Neue"/>
                </a:rPr>
                <a:t>COMMUNITY HEALTH PROMOTERS</a:t>
              </a:r>
            </a:p>
            <a:p>
              <a:pPr>
                <a:lnSpc>
                  <a:spcPct val="79996"/>
                </a:lnSpc>
                <a:buClr>
                  <a:srgbClr val="000000"/>
                </a:buClr>
                <a:buSzPts val="4500"/>
              </a:pPr>
              <a:r>
                <a:rPr lang="en-US" sz="2667" b="1" dirty="0">
                  <a:solidFill>
                    <a:srgbClr val="00B0F0"/>
                  </a:solidFill>
                  <a:latin typeface="Montserrat"/>
                  <a:sym typeface="Bebas Neue"/>
                </a:rPr>
                <a:t>IN</a:t>
              </a:r>
              <a:r>
                <a:rPr lang="en-US" sz="2667" b="1" dirty="0">
                  <a:solidFill>
                    <a:srgbClr val="00B0F0"/>
                  </a:solidFill>
                  <a:latin typeface="Montserrat"/>
                </a:rPr>
                <a:t> K</a:t>
              </a:r>
              <a:r>
                <a:rPr lang="en-US" sz="2667" b="1" dirty="0">
                  <a:solidFill>
                    <a:srgbClr val="00B0F0"/>
                  </a:solidFill>
                  <a:latin typeface="Montserrat"/>
                  <a:sym typeface="Bebas Neue"/>
                </a:rPr>
                <a:t>ENYA</a:t>
              </a:r>
            </a:p>
            <a:p>
              <a:pPr>
                <a:lnSpc>
                  <a:spcPct val="79996"/>
                </a:lnSpc>
                <a:buClr>
                  <a:srgbClr val="000000"/>
                </a:buClr>
                <a:buSzPts val="4500"/>
              </a:pPr>
              <a:endParaRPr lang="en-US" sz="2667" b="1" dirty="0">
                <a:solidFill>
                  <a:srgbClr val="00B0F0"/>
                </a:solidFill>
                <a:latin typeface="Montserrat"/>
                <a:sym typeface="Bebas Neue"/>
              </a:endParaRPr>
            </a:p>
            <a:p>
              <a:pPr>
                <a:lnSpc>
                  <a:spcPct val="79996"/>
                </a:lnSpc>
                <a:buClr>
                  <a:srgbClr val="000000"/>
                </a:buClr>
                <a:buSzPts val="4500"/>
              </a:pPr>
              <a:r>
                <a:rPr lang="en-US" sz="2667" b="1" dirty="0">
                  <a:solidFill>
                    <a:srgbClr val="00B0F0"/>
                  </a:solidFill>
                  <a:latin typeface="Montserrat"/>
                  <a:sym typeface="Bebas Neue"/>
                </a:rPr>
                <a:t>EFFECTIVE POLICY FOR SUCCESS</a:t>
              </a:r>
              <a:endParaRPr lang="en-AU" sz="2667" b="1" dirty="0">
                <a:solidFill>
                  <a:srgbClr val="00B0F0"/>
                </a:solidFill>
                <a:latin typeface="Montserrat"/>
              </a:endParaRPr>
            </a:p>
            <a:p>
              <a:pPr>
                <a:lnSpc>
                  <a:spcPct val="79996"/>
                </a:lnSpc>
                <a:buClr>
                  <a:srgbClr val="000000"/>
                </a:buClr>
                <a:buSzPts val="6054"/>
              </a:pPr>
              <a:r>
                <a:rPr lang="en-AU" sz="4036" dirty="0">
                  <a:solidFill>
                    <a:srgbClr val="0E4714"/>
                  </a:solidFill>
                  <a:latin typeface="Shrikhand"/>
                  <a:ea typeface="Shrikhand"/>
                  <a:cs typeface="Shrikhand"/>
                  <a:sym typeface="Shrikhand"/>
                </a:rPr>
                <a:t> </a:t>
              </a:r>
              <a:endParaRPr sz="4370" dirty="0">
                <a:solidFill>
                  <a:srgbClr val="0E4714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310333" y="3297439"/>
              <a:ext cx="9650014" cy="5854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endParaRPr lang="en-US" sz="1867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r>
                <a:rPr lang="en-US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/>
                  <a:ea typeface="Montserrat"/>
                  <a:cs typeface="Montserrat"/>
                  <a:sym typeface="Montserrat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 project of the Alliance for Health Policy and Systems Research</a:t>
              </a:r>
              <a:endParaRPr 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endParaRPr 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r>
                <a:rPr lang="en-US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/>
                  <a:ea typeface="Arial"/>
                  <a:cs typeface="Arial"/>
                  <a:sym typeface="Montserrat"/>
                </a:rPr>
                <a:t>Sponsored by the Gates Foundation</a:t>
              </a: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endParaRPr 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sym typeface="Montserrat"/>
              </a:endParaRP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r>
                <a:rPr lang="en-US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/>
                  <a:ea typeface="Arial"/>
                  <a:cs typeface="Arial"/>
                  <a:sym typeface="Montserrat"/>
                </a:rPr>
                <a:t>Supervised by WHO</a:t>
              </a: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endParaRPr 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sym typeface="Montserrat"/>
              </a:endParaRP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/>
                  <a:ea typeface="Arial"/>
                  <a:cs typeface="Arial"/>
                  <a:sym typeface="Montserrat"/>
                </a:rPr>
                <a:t>Dr Claire F Brereton</a:t>
              </a: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/>
                  <a:sym typeface="Montserrat"/>
                </a:rPr>
                <a:t>Dr Christopher Khayeka</a:t>
              </a: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/>
                  <a:ea typeface="Arial"/>
                  <a:cs typeface="Arial"/>
                  <a:sym typeface="Montserrat"/>
                </a:rPr>
                <a:t>Dr Joseph Kiprop Choge</a:t>
              </a:r>
              <a:endParaRPr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>
                <a:lnSpc>
                  <a:spcPct val="120000"/>
                </a:lnSpc>
                <a:buClr>
                  <a:srgbClr val="000000"/>
                </a:buClr>
                <a:buSzPts val="2100"/>
              </a:pPr>
              <a:endParaRPr sz="14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/>
          <p:nvPr/>
        </p:nvSpPr>
        <p:spPr>
          <a:xfrm>
            <a:off x="325395" y="708524"/>
            <a:ext cx="11257005" cy="105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87031"/>
              </a:lnSpc>
              <a:buClr>
                <a:srgbClr val="000000"/>
              </a:buClr>
              <a:buSzPts val="2750"/>
            </a:pPr>
            <a:endParaRPr sz="18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87031"/>
              </a:lnSpc>
              <a:buClr>
                <a:srgbClr val="000000"/>
              </a:buClr>
              <a:buSzPts val="2750"/>
            </a:pPr>
            <a:endParaRPr sz="18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8"/>
          <p:cNvSpPr txBox="1"/>
          <p:nvPr/>
        </p:nvSpPr>
        <p:spPr>
          <a:xfrm>
            <a:off x="325355" y="211027"/>
            <a:ext cx="11606549" cy="49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7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Dynamic (quantitative) modelling </a:t>
            </a:r>
            <a:endParaRPr sz="3667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28"/>
          <p:cNvSpPr txBox="1"/>
          <p:nvPr/>
        </p:nvSpPr>
        <p:spPr>
          <a:xfrm>
            <a:off x="260096" y="1347900"/>
            <a:ext cx="10972800" cy="7521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02610" lvl="2" indent="-201517">
              <a:lnSpc>
                <a:spcPct val="187031"/>
              </a:lnSpc>
              <a:buClr>
                <a:srgbClr val="0E4714"/>
              </a:buClr>
              <a:buSzPts val="2799"/>
              <a:buFont typeface="Arial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Quantify</a:t>
            </a: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ing</a:t>
            </a: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‘mental model’</a:t>
            </a:r>
          </a:p>
          <a:p>
            <a:pPr marL="402610" lvl="2" indent="-201517">
              <a:lnSpc>
                <a:spcPct val="187031"/>
              </a:lnSpc>
              <a:buClr>
                <a:srgbClr val="0E4714"/>
              </a:buClr>
              <a:buSzPts val="2799"/>
              <a:buFont typeface="Arial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2020 to 2040 (CHP service started 2023)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02610" lvl="3" indent="-83019">
              <a:buClr>
                <a:srgbClr val="0E4714"/>
              </a:buClr>
              <a:buSzPts val="2799"/>
            </a:pPr>
            <a:endParaRPr sz="1867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201517">
              <a:buClr>
                <a:srgbClr val="0E4714"/>
              </a:buClr>
              <a:buSzPts val="2799"/>
              <a:buFont typeface="Arial"/>
              <a:buChar char="•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Modelling workload and bottlenecks, impact on disease, compare between different demographics</a:t>
            </a:r>
          </a:p>
          <a:p>
            <a:pPr marL="402610" lvl="3" indent="-201517">
              <a:buClr>
                <a:srgbClr val="0E4714"/>
              </a:buClr>
              <a:buSzPts val="2799"/>
              <a:buFont typeface="Arial"/>
              <a:buChar char="•"/>
            </a:pPr>
            <a:endParaRPr lang="en-US" sz="1867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201517">
              <a:buClr>
                <a:srgbClr val="0E4714"/>
              </a:buClr>
              <a:buSzPts val="2799"/>
              <a:buFont typeface="Arial"/>
              <a:buChar char="•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Quantify ‘soft’ variables, e.g. relationships  between morale, workload, trust and productivity, with evidence from literature</a:t>
            </a:r>
          </a:p>
          <a:p>
            <a:pPr marL="402610" lvl="3" indent="-201517">
              <a:buClr>
                <a:srgbClr val="0E4714"/>
              </a:buClr>
              <a:buSzPts val="2799"/>
              <a:buFont typeface="Arial"/>
              <a:buChar char="•"/>
            </a:pPr>
            <a:endParaRPr lang="en-US" sz="1867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02610" lvl="3" indent="-201517">
              <a:buClr>
                <a:srgbClr val="0E4714"/>
              </a:buClr>
              <a:buSzPts val="2799"/>
              <a:buFont typeface="Arial"/>
              <a:buChar char="•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Arrayed by subcounty, country and whole-of-country to facilitate comparisons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02610" lvl="3" indent="-83019">
              <a:buClr>
                <a:srgbClr val="0E4714"/>
              </a:buClr>
              <a:buSzPts val="2799"/>
            </a:pPr>
            <a:endParaRPr sz="1867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201517">
              <a:buClr>
                <a:srgbClr val="0E4714"/>
              </a:buClr>
              <a:buSzPts val="2799"/>
              <a:buFont typeface="Arial"/>
              <a:buChar char="•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sym typeface="Arial"/>
              </a:rPr>
              <a:t>Data availability issues: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01093" lvl="4">
              <a:buClr>
                <a:srgbClr val="0E4714"/>
              </a:buClr>
              <a:buSzPts val="2799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Political sensitivity of data	</a:t>
            </a:r>
          </a:p>
          <a:p>
            <a:pPr marL="201093" lvl="4">
              <a:buClr>
                <a:srgbClr val="0E4714"/>
              </a:buClr>
              <a:buSzPts val="2799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Data from Ministry of Health systems – 4 month unavailability after caused by US AID 	withdrawal</a:t>
            </a:r>
          </a:p>
          <a:p>
            <a:pPr marL="201093" lvl="4">
              <a:buClr>
                <a:srgbClr val="0E4714"/>
              </a:buClr>
              <a:buSzPts val="2799"/>
            </a:pP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867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83019">
              <a:buClr>
                <a:srgbClr val="0E4714"/>
              </a:buClr>
              <a:buSzPts val="2799"/>
            </a:pPr>
            <a:endParaRPr sz="1867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83019">
              <a:buClr>
                <a:srgbClr val="0E4714"/>
              </a:buClr>
              <a:buSzPts val="2799"/>
            </a:pP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83019">
              <a:buClr>
                <a:srgbClr val="0E4714"/>
              </a:buClr>
              <a:buSzPts val="2799"/>
            </a:pP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2610" lvl="3" indent="-83019">
              <a:buClr>
                <a:srgbClr val="0E4714"/>
              </a:buClr>
              <a:buSzPts val="2799"/>
            </a:pP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01093" lvl="1">
              <a:lnSpc>
                <a:spcPct val="187031"/>
              </a:lnSpc>
            </a:pPr>
            <a:endParaRPr sz="18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87031"/>
              </a:lnSpc>
              <a:buClr>
                <a:srgbClr val="000000"/>
              </a:buClr>
              <a:buSzPts val="2750"/>
            </a:pPr>
            <a:endParaRPr sz="18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87031"/>
              </a:lnSpc>
              <a:buClr>
                <a:srgbClr val="000000"/>
              </a:buClr>
              <a:buSzPts val="2750"/>
            </a:pPr>
            <a:r>
              <a:rPr lang="en-US" sz="1833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5;p5">
            <a:extLst>
              <a:ext uri="{FF2B5EF4-FFF2-40B4-BE49-F238E27FC236}">
                <a16:creationId xmlns:a16="http://schemas.microsoft.com/office/drawing/2014/main" id="{6BE76785-4D2E-FC2B-979A-5B4E53DEA0A7}"/>
              </a:ext>
            </a:extLst>
          </p:cNvPr>
          <p:cNvSpPr/>
          <p:nvPr/>
        </p:nvSpPr>
        <p:spPr>
          <a:xfrm>
            <a:off x="8332749" y="701931"/>
            <a:ext cx="3599155" cy="1718093"/>
          </a:xfrm>
          <a:custGeom>
            <a:avLst/>
            <a:gdLst/>
            <a:ahLst/>
            <a:cxnLst/>
            <a:rect l="l" t="t" r="r" b="b"/>
            <a:pathLst>
              <a:path w="12190428" h="4967599" extrusionOk="0">
                <a:moveTo>
                  <a:pt x="0" y="0"/>
                </a:moveTo>
                <a:lnTo>
                  <a:pt x="12190428" y="0"/>
                </a:lnTo>
                <a:lnTo>
                  <a:pt x="12190428" y="4967599"/>
                </a:lnTo>
                <a:lnTo>
                  <a:pt x="0" y="4967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endParaRPr sz="9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>
          <a:extLst>
            <a:ext uri="{FF2B5EF4-FFF2-40B4-BE49-F238E27FC236}">
              <a16:creationId xmlns:a16="http://schemas.microsoft.com/office/drawing/2014/main" id="{6B44F964-CB8B-91AF-09D4-D7F923A92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g364a4375fc8_0_5" descr="preencoded.png">
            <a:extLst>
              <a:ext uri="{FF2B5EF4-FFF2-40B4-BE49-F238E27FC236}">
                <a16:creationId xmlns:a16="http://schemas.microsoft.com/office/drawing/2014/main" id="{1385571D-45A6-C8CE-598E-7E3E63A51615}"/>
              </a:ext>
            </a:extLst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151605" y="0"/>
            <a:ext cx="822434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64a4375fc8_0_5">
            <a:extLst>
              <a:ext uri="{FF2B5EF4-FFF2-40B4-BE49-F238E27FC236}">
                <a16:creationId xmlns:a16="http://schemas.microsoft.com/office/drawing/2014/main" id="{DB978ECE-D0BB-6F56-048B-18F8E43D0F0A}"/>
              </a:ext>
            </a:extLst>
          </p:cNvPr>
          <p:cNvSpPr/>
          <p:nvPr/>
        </p:nvSpPr>
        <p:spPr>
          <a:xfrm>
            <a:off x="1681496" y="86557"/>
            <a:ext cx="11170837" cy="68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C6BFEE"/>
              </a:buClr>
              <a:buSzPts val="3850"/>
            </a:pPr>
            <a:r>
              <a:rPr lang="en-US" sz="2875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ea typeface="Prompt Medium" panose="00000600000000000000"/>
                <a:cs typeface="Prompt Medium" panose="00000600000000000000"/>
                <a:sym typeface="Prompt Medium" panose="00000600000000000000"/>
              </a:rPr>
              <a:t>MODEL BASELINE AND ASSUMPTIONS ESTABLISHED</a:t>
            </a:r>
            <a:endParaRPr sz="833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8" name="Google Shape;128;g364a4375fc8_0_5">
            <a:extLst>
              <a:ext uri="{FF2B5EF4-FFF2-40B4-BE49-F238E27FC236}">
                <a16:creationId xmlns:a16="http://schemas.microsoft.com/office/drawing/2014/main" id="{0DD3FFA2-37F1-64EB-7330-8BF399DDADF8}"/>
              </a:ext>
            </a:extLst>
          </p:cNvPr>
          <p:cNvSpPr/>
          <p:nvPr/>
        </p:nvSpPr>
        <p:spPr>
          <a:xfrm>
            <a:off x="436497" y="812452"/>
            <a:ext cx="3911500" cy="6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2667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Major assumptions: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																																																																																																																																																															n approach that gives policymakers and program implementers a powerful prediction capability over time. This methodology enables: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" name="Google Shape;128;g364a4375fc8_0_5">
            <a:extLst>
              <a:ext uri="{FF2B5EF4-FFF2-40B4-BE49-F238E27FC236}">
                <a16:creationId xmlns:a16="http://schemas.microsoft.com/office/drawing/2014/main" id="{4EC36D50-EB47-6DDC-1782-71D6DBFC483E}"/>
              </a:ext>
            </a:extLst>
          </p:cNvPr>
          <p:cNvSpPr/>
          <p:nvPr/>
        </p:nvSpPr>
        <p:spPr>
          <a:xfrm>
            <a:off x="4877421" y="812452"/>
            <a:ext cx="7165323" cy="466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1) Population growth across age group assumptions taken from KNBS, UNPOP, County CIDPs. Birth rates falling, older population increasing.</a:t>
            </a:r>
          </a:p>
          <a:p>
            <a:pPr marL="304815" indent="-304815">
              <a:lnSpc>
                <a:spcPct val="123000"/>
              </a:lnSpc>
              <a:buClr>
                <a:srgbClr val="DAD8E9"/>
              </a:buClr>
              <a:buSzPts val="2000"/>
              <a:buAutoNum type="arabicParenR"/>
            </a:pPr>
            <a:endParaRPr lang="en-US" sz="16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2)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Demand for CHP services is linked to poverty levels.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Calibrated at national level to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TimelyKenya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‘Healthcare Systems since Devolution’ survey 2025.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16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3) CHP workload is calculated as emergency call out work plus 10 household visits per year for 100 households. More households than CHPs treated as unmet demand.  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16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4) CHP malaria testing/treatment is only available in endemic counties. If treatment supplies are available and test supplies are not, treatment is are given without tests. 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Full assumption list is available in backup material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																																																																																																																																																															n approach that gives policymakers and program implementers a powerful prediction capability over time. This methodology enables: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Google Shape;128;g364a4375fc8_0_5">
            <a:extLst>
              <a:ext uri="{FF2B5EF4-FFF2-40B4-BE49-F238E27FC236}">
                <a16:creationId xmlns:a16="http://schemas.microsoft.com/office/drawing/2014/main" id="{811E9376-D133-4FDD-D6F9-9DD28349D0A4}"/>
              </a:ext>
            </a:extLst>
          </p:cNvPr>
          <p:cNvSpPr/>
          <p:nvPr/>
        </p:nvSpPr>
        <p:spPr>
          <a:xfrm>
            <a:off x="4877420" y="5666417"/>
            <a:ext cx="7620104" cy="192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1) Supervision assumption is set at 5 hours per CHP per year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2) Community trust levels are set as per ‘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TimelyKenya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’ survey at 87% in 2025. No regional breakdown was available.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																																																																																																																																																															n approach that gives policymakers and program implementers a powerful prediction capability over time. This methodology enables: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" name="Google Shape;128;g364a4375fc8_0_5">
            <a:extLst>
              <a:ext uri="{FF2B5EF4-FFF2-40B4-BE49-F238E27FC236}">
                <a16:creationId xmlns:a16="http://schemas.microsoft.com/office/drawing/2014/main" id="{542878EE-7401-4C93-3ABB-FAF47D721539}"/>
              </a:ext>
            </a:extLst>
          </p:cNvPr>
          <p:cNvSpPr/>
          <p:nvPr/>
        </p:nvSpPr>
        <p:spPr>
          <a:xfrm>
            <a:off x="338301" y="5666417"/>
            <a:ext cx="3911500" cy="6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2667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Initial model settings:</a:t>
            </a:r>
          </a:p>
          <a:p>
            <a:pPr>
              <a:lnSpc>
                <a:spcPct val="123000"/>
              </a:lnSpc>
              <a:buClr>
                <a:srgbClr val="DAD8E9"/>
              </a:buClr>
              <a:buSzPts val="2000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																																																																																																																																																															n approach that gives policymakers and program implementers a powerful prediction capability over time. This methodology enables: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19550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6ACB8-B66E-B9FF-EBBB-305245353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C8CF17-4DA8-FBF2-A655-3B8BA6DDF1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48" y="238836"/>
            <a:ext cx="5110178" cy="8802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D077F2-BAD2-833C-276C-8A7EBD224C05}"/>
              </a:ext>
            </a:extLst>
          </p:cNvPr>
          <p:cNvSpPr txBox="1"/>
          <p:nvPr/>
        </p:nvSpPr>
        <p:spPr>
          <a:xfrm>
            <a:off x="337314" y="238836"/>
            <a:ext cx="4545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>
                <a:solidFill>
                  <a:schemeClr val="bg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model demo</a:t>
            </a:r>
            <a:endParaRPr lang="en-AU" sz="4000" dirty="0">
              <a:solidFill>
                <a:schemeClr val="bg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2D53B-EE68-9F9A-5260-139F19274404}"/>
              </a:ext>
            </a:extLst>
          </p:cNvPr>
          <p:cNvSpPr txBox="1"/>
          <p:nvPr/>
        </p:nvSpPr>
        <p:spPr>
          <a:xfrm>
            <a:off x="3933015" y="2939142"/>
            <a:ext cx="2667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Picture removed to meet </a:t>
            </a:r>
          </a:p>
          <a:p>
            <a:r>
              <a:rPr lang="en-AU" dirty="0"/>
              <a:t> file size requirement</a:t>
            </a:r>
          </a:p>
        </p:txBody>
      </p:sp>
    </p:spTree>
    <p:extLst>
      <p:ext uri="{BB962C8B-B14F-4D97-AF65-F5344CB8AC3E}">
        <p14:creationId xmlns:p14="http://schemas.microsoft.com/office/powerpoint/2010/main" val="997640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2;p22">
            <a:extLst>
              <a:ext uri="{FF2B5EF4-FFF2-40B4-BE49-F238E27FC236}">
                <a16:creationId xmlns:a16="http://schemas.microsoft.com/office/drawing/2014/main" id="{43FD76F9-FC7A-C800-440C-05410A3C6611}"/>
              </a:ext>
            </a:extLst>
          </p:cNvPr>
          <p:cNvSpPr txBox="1"/>
          <p:nvPr/>
        </p:nvSpPr>
        <p:spPr>
          <a:xfrm>
            <a:off x="1031742" y="160002"/>
            <a:ext cx="11576334" cy="49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8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Backup model outputs – CHP resources</a:t>
            </a:r>
            <a:endParaRPr sz="3668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ABF838-0551-6705-77C2-DD9284223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86" y="588985"/>
            <a:ext cx="10893472" cy="610901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>
          <a:extLst>
            <a:ext uri="{FF2B5EF4-FFF2-40B4-BE49-F238E27FC236}">
              <a16:creationId xmlns:a16="http://schemas.microsoft.com/office/drawing/2014/main" id="{3FE7770D-314D-5EE1-BF3A-0D3A5A3C6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2;p22">
            <a:extLst>
              <a:ext uri="{FF2B5EF4-FFF2-40B4-BE49-F238E27FC236}">
                <a16:creationId xmlns:a16="http://schemas.microsoft.com/office/drawing/2014/main" id="{C9C0CC17-5C34-3475-5A64-4E196B849CC1}"/>
              </a:ext>
            </a:extLst>
          </p:cNvPr>
          <p:cNvSpPr txBox="1"/>
          <p:nvPr/>
        </p:nvSpPr>
        <p:spPr>
          <a:xfrm>
            <a:off x="1031742" y="160002"/>
            <a:ext cx="11576334" cy="49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8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Backup model outputs – unmet demand</a:t>
            </a:r>
            <a:endParaRPr sz="3668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24CC43-C190-413B-A14C-DB6B9944F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56" y="844684"/>
            <a:ext cx="10226366" cy="570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3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>
          <a:extLst>
            <a:ext uri="{FF2B5EF4-FFF2-40B4-BE49-F238E27FC236}">
              <a16:creationId xmlns:a16="http://schemas.microsoft.com/office/drawing/2014/main" id="{4E3B98B7-F61A-8B66-F77C-965524692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2;p22">
            <a:extLst>
              <a:ext uri="{FF2B5EF4-FFF2-40B4-BE49-F238E27FC236}">
                <a16:creationId xmlns:a16="http://schemas.microsoft.com/office/drawing/2014/main" id="{B72C19A2-3279-261B-63CC-38FF6C7E1FCF}"/>
              </a:ext>
            </a:extLst>
          </p:cNvPr>
          <p:cNvSpPr txBox="1"/>
          <p:nvPr/>
        </p:nvSpPr>
        <p:spPr>
          <a:xfrm>
            <a:off x="1031742" y="160002"/>
            <a:ext cx="11576334" cy="49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8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Backup model outputs – service split</a:t>
            </a:r>
            <a:endParaRPr sz="3668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D257EC-8B49-7EB2-6191-9129049AB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90" y="653064"/>
            <a:ext cx="10699070" cy="604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45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>
          <a:extLst>
            <a:ext uri="{FF2B5EF4-FFF2-40B4-BE49-F238E27FC236}">
              <a16:creationId xmlns:a16="http://schemas.microsoft.com/office/drawing/2014/main" id="{95A96649-254D-A1E7-3860-3B50C2CCF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2;p22">
            <a:extLst>
              <a:ext uri="{FF2B5EF4-FFF2-40B4-BE49-F238E27FC236}">
                <a16:creationId xmlns:a16="http://schemas.microsoft.com/office/drawing/2014/main" id="{BF7EC221-6543-5729-5DF3-577CAEC762E5}"/>
              </a:ext>
            </a:extLst>
          </p:cNvPr>
          <p:cNvSpPr txBox="1"/>
          <p:nvPr/>
        </p:nvSpPr>
        <p:spPr>
          <a:xfrm>
            <a:off x="695098" y="160002"/>
            <a:ext cx="11576334" cy="49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8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Backup model outputs – service comparisons</a:t>
            </a:r>
            <a:endParaRPr sz="3668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7CBBAD-B92A-E1FF-17D0-643836DAB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66" y="742227"/>
            <a:ext cx="10541793" cy="595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00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/>
          <p:nvPr/>
        </p:nvSpPr>
        <p:spPr>
          <a:xfrm>
            <a:off x="113063" y="112574"/>
            <a:ext cx="12192000" cy="392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7000"/>
              </a:lnSpc>
              <a:buClr>
                <a:srgbClr val="000000"/>
              </a:buClr>
              <a:buSzPts val="4400"/>
            </a:pPr>
            <a:r>
              <a:rPr lang="en-US" sz="2933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POLICY RECOMMENDATIONS TO DATE</a:t>
            </a:r>
            <a:endParaRPr sz="733" b="1" dirty="0">
              <a:solidFill>
                <a:srgbClr val="13287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D0F7C5FB-369F-D197-C442-55FF76E583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12926" y="215900"/>
            <a:ext cx="8566150" cy="64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AU" sz="1200"/>
          </a:p>
        </p:txBody>
      </p:sp>
      <p:sp>
        <p:nvSpPr>
          <p:cNvPr id="7" name="Google Shape;232;g364a4375fc8_0_254">
            <a:extLst>
              <a:ext uri="{FF2B5EF4-FFF2-40B4-BE49-F238E27FC236}">
                <a16:creationId xmlns:a16="http://schemas.microsoft.com/office/drawing/2014/main" id="{4C244AAD-8F64-D10E-A102-8C666E15438A}"/>
              </a:ext>
            </a:extLst>
          </p:cNvPr>
          <p:cNvSpPr/>
          <p:nvPr/>
        </p:nvSpPr>
        <p:spPr>
          <a:xfrm>
            <a:off x="399535" y="748633"/>
            <a:ext cx="8635283" cy="5261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67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FROM QUANTITATIVE MODEL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Implement the CHP training and support </a:t>
            </a:r>
            <a:r>
              <a:rPr lang="en-US" sz="1733" dirty="0" err="1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programmes</a:t>
            </a: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as planned in 2026/27, supported by predictive evidence of their benefits.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7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Implement a localized ongoing CHP recruitment/replacement </a:t>
            </a:r>
            <a:r>
              <a:rPr lang="en-US" sz="1733" dirty="0" err="1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programme</a:t>
            </a: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 to meet demand gaps.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Investigate areas where modelled CHP numbers appear to be adequate; N.B. test and refine model assumptions if required.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7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Treat CHP supplies as a core system driver for CHP services rather than an operational issue. The model demonstrates the criticality of supplies to CHP services and client trust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7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Consider malaria community case management for coastal endemic counties and for Turkana county. 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sz="1867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 lvl="0">
              <a:buClr>
                <a:schemeClr val="accent1"/>
              </a:buClr>
              <a:buSzPct val="100000"/>
            </a:pPr>
            <a:r>
              <a:rPr lang="en-US" sz="1867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FROM QUALITATIVE MODEL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Stipend reliability and external factors such as client ability to pay for referred services impacts morale. </a:t>
            </a:r>
          </a:p>
          <a:p>
            <a:pPr marL="304815" indent="-304815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Expanding role means that prioritization of CHP responsibilities will be required to manage workload. </a:t>
            </a:r>
          </a:p>
          <a:p>
            <a:pPr lvl="0">
              <a:buClr>
                <a:srgbClr val="DAD8E9"/>
              </a:buClr>
              <a:buSzPts val="1700"/>
            </a:pPr>
            <a:endParaRPr lang="en-US" sz="1867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11909B-634A-2C7D-A90A-A16BFBCFA4E9}"/>
              </a:ext>
            </a:extLst>
          </p:cNvPr>
          <p:cNvSpPr txBox="1"/>
          <p:nvPr/>
        </p:nvSpPr>
        <p:spPr>
          <a:xfrm>
            <a:off x="9299717" y="2179864"/>
            <a:ext cx="2667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Picture removed to meet </a:t>
            </a:r>
          </a:p>
          <a:p>
            <a:r>
              <a:rPr lang="en-AU" dirty="0"/>
              <a:t> file size requirement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A3D7DD-A1CB-13EF-4158-4444E96C8A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484"/>
          <a:stretch>
            <a:fillRect/>
          </a:stretch>
        </p:blipFill>
        <p:spPr>
          <a:xfrm>
            <a:off x="8993241" y="1094014"/>
            <a:ext cx="3085698" cy="2967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159C-FBE9-84E7-02ED-2DCAD3BE1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FCE7DE-A28A-3E0C-05FF-A297FA2AD1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35" y="161645"/>
            <a:ext cx="3870507" cy="20336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53B69-B648-8709-BCA9-A322F4C8C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995" y="372040"/>
            <a:ext cx="3514663" cy="1747913"/>
          </a:xfrm>
        </p:spPr>
        <p:txBody>
          <a:bodyPr>
            <a:normAutofit/>
          </a:bodyPr>
          <a:lstStyle/>
          <a:p>
            <a:r>
              <a:rPr lang="en-US" sz="4500" dirty="0">
                <a:solidFill>
                  <a:schemeClr val="accent1">
                    <a:lumMod val="75000"/>
                  </a:schemeClr>
                </a:solidFill>
                <a:latin typeface="Prompt Medium" panose="00000600000000000000" pitchFamily="2" charset="-34"/>
                <a:cs typeface="Prompt Medium" panose="00000600000000000000" pitchFamily="2" charset="-34"/>
              </a:rPr>
              <a:t>THE TEAM</a:t>
            </a:r>
            <a:endParaRPr lang="en-AU" sz="5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707D6B-E1E6-C594-75CB-428879E74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0794" y="4842681"/>
            <a:ext cx="5486400" cy="3017309"/>
          </a:xfrm>
        </p:spPr>
        <p:txBody>
          <a:bodyPr/>
          <a:lstStyle/>
          <a:p>
            <a:pPr marL="76204" indent="0">
              <a:buNone/>
            </a:pP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584F68-84FB-606D-3B8A-771574B30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500" y="3111500"/>
            <a:ext cx="635000" cy="635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F0FCED-1085-ADAB-7F9A-427683E48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41" y="2883855"/>
            <a:ext cx="6842619" cy="36232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DEE51F-E703-CBD7-F3FF-BFE22C2BBC37}"/>
              </a:ext>
            </a:extLst>
          </p:cNvPr>
          <p:cNvSpPr txBox="1"/>
          <p:nvPr/>
        </p:nvSpPr>
        <p:spPr>
          <a:xfrm>
            <a:off x="8645979" y="2800350"/>
            <a:ext cx="277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Pictures removed to meet </a:t>
            </a:r>
          </a:p>
          <a:p>
            <a:r>
              <a:rPr lang="en-AU" dirty="0"/>
              <a:t> file size requirement</a:t>
            </a:r>
          </a:p>
        </p:txBody>
      </p:sp>
    </p:spTree>
    <p:extLst>
      <p:ext uri="{BB962C8B-B14F-4D97-AF65-F5344CB8AC3E}">
        <p14:creationId xmlns:p14="http://schemas.microsoft.com/office/powerpoint/2010/main" val="1599623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>
          <a:extLst>
            <a:ext uri="{FF2B5EF4-FFF2-40B4-BE49-F238E27FC236}">
              <a16:creationId xmlns:a16="http://schemas.microsoft.com/office/drawing/2014/main" id="{742F4B43-FD09-FEDA-951C-0C1022F8B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>
            <a:extLst>
              <a:ext uri="{FF2B5EF4-FFF2-40B4-BE49-F238E27FC236}">
                <a16:creationId xmlns:a16="http://schemas.microsoft.com/office/drawing/2014/main" id="{C919138F-A578-7571-DB3E-1CAAA22C89E4}"/>
              </a:ext>
            </a:extLst>
          </p:cNvPr>
          <p:cNvSpPr txBox="1"/>
          <p:nvPr/>
        </p:nvSpPr>
        <p:spPr>
          <a:xfrm>
            <a:off x="113063" y="112574"/>
            <a:ext cx="12192000" cy="392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7000"/>
              </a:lnSpc>
              <a:buClr>
                <a:srgbClr val="000000"/>
              </a:buClr>
              <a:buSzPts val="4400"/>
            </a:pPr>
            <a:r>
              <a:rPr lang="en-US" sz="2933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ACKNOWLEDGEMENTS</a:t>
            </a:r>
            <a:endParaRPr sz="733" b="1" dirty="0">
              <a:solidFill>
                <a:srgbClr val="13287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6">
            <a:extLst>
              <a:ext uri="{FF2B5EF4-FFF2-40B4-BE49-F238E27FC236}">
                <a16:creationId xmlns:a16="http://schemas.microsoft.com/office/drawing/2014/main" id="{C72C84CE-F8B2-679A-DBB0-8FE1A9F24A1C}"/>
              </a:ext>
            </a:extLst>
          </p:cNvPr>
          <p:cNvSpPr txBox="1"/>
          <p:nvPr/>
        </p:nvSpPr>
        <p:spPr>
          <a:xfrm>
            <a:off x="856194" y="505288"/>
            <a:ext cx="9952833" cy="5919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0449" lvl="1" indent="-225224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•"/>
            </a:pPr>
            <a:endParaRPr lang="en-US" sz="20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Alliance for Health Policy and Systems research; international partnership hosted by World Health Organization</a:t>
            </a:r>
          </a:p>
          <a:p>
            <a:pPr marL="225225" lvl="1">
              <a:buClr>
                <a:srgbClr val="0E4714"/>
              </a:buClr>
              <a:buSzPts val="3131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          – guidance and supervision from Dr Zubin Schroff and A/Prof Tim Roberton </a:t>
            </a:r>
          </a:p>
          <a:p>
            <a:pPr marL="225225" lvl="1">
              <a:buClr>
                <a:srgbClr val="0E4714"/>
              </a:buClr>
              <a:buSzPts val="3131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          – funding through Gates Foundation</a:t>
            </a:r>
          </a:p>
          <a:p>
            <a:pPr marL="450449" lvl="1" indent="-225224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Masinde </a:t>
            </a:r>
            <a:r>
              <a:rPr lang="en-US" sz="20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Muliro</a:t>
            </a: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University </a:t>
            </a: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Science and Technology - support and resources </a:t>
            </a: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All the community health teams in Kenya who gave their time freely</a:t>
            </a: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Kenya Ministry of Health – Mr John Wanyungu and Mr Dickson Kirathe for ongoing data extraction support</a:t>
            </a: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Ms Shuai Shao, University of Melbourne - project initiation </a:t>
            </a: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sz="2067" dirty="0" err="1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iSEE</a:t>
            </a:r>
            <a:r>
              <a:rPr lang="en-US" sz="2067" dirty="0">
                <a:solidFill>
                  <a:schemeClr val="tx1">
                    <a:lumMod val="65000"/>
                    <a:lumOff val="35000"/>
                  </a:schemeClr>
                </a:solidFill>
                <a:sym typeface="Prompt Medium" panose="00000600000000000000"/>
              </a:rPr>
              <a:t> systems support team </a:t>
            </a: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endParaRPr lang="en-US" sz="2067" dirty="0">
              <a:solidFill>
                <a:schemeClr val="bg2"/>
              </a:solidFill>
              <a:sym typeface="Prompt Medium" panose="00000600000000000000"/>
            </a:endParaRPr>
          </a:p>
          <a:p>
            <a:pPr marL="450449" lvl="1" indent="-225224">
              <a:buClr>
                <a:srgbClr val="0E4714"/>
              </a:buClr>
              <a:buSzPts val="3131"/>
              <a:buFont typeface="Arial"/>
              <a:buChar char="•"/>
            </a:pPr>
            <a:endParaRPr lang="en-US" sz="2067" dirty="0">
              <a:solidFill>
                <a:schemeClr val="bg2"/>
              </a:solidFill>
              <a:sym typeface="Prompt Medium" panose="00000600000000000000"/>
            </a:endParaRPr>
          </a:p>
          <a:p>
            <a:pPr marL="225225" lvl="1">
              <a:buClr>
                <a:srgbClr val="0E4714"/>
              </a:buClr>
              <a:buSzPts val="3131"/>
            </a:pPr>
            <a:r>
              <a:rPr lang="en-US" sz="2067" dirty="0">
                <a:solidFill>
                  <a:schemeClr val="bg2"/>
                </a:solidFill>
                <a:sym typeface="Prompt Medium" panose="00000600000000000000"/>
              </a:rPr>
              <a:t> </a:t>
            </a:r>
          </a:p>
          <a:p>
            <a:pPr marL="225225" lvl="1">
              <a:buClr>
                <a:srgbClr val="0E4714"/>
              </a:buClr>
              <a:buSzPts val="3131"/>
            </a:pPr>
            <a:endParaRPr lang="en-US" sz="20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87000"/>
              </a:lnSpc>
              <a:buClr>
                <a:srgbClr val="000000"/>
              </a:buClr>
              <a:buSzPts val="3100"/>
            </a:pPr>
            <a:endParaRPr sz="20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4F8C3826-702E-BB48-4672-0760432033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12926" y="215900"/>
            <a:ext cx="8566150" cy="64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AU" sz="1200"/>
          </a:p>
        </p:txBody>
      </p:sp>
    </p:spTree>
    <p:extLst>
      <p:ext uri="{BB962C8B-B14F-4D97-AF65-F5344CB8AC3E}">
        <p14:creationId xmlns:p14="http://schemas.microsoft.com/office/powerpoint/2010/main" val="207288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813" y="5129804"/>
            <a:ext cx="7526619" cy="9786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" y="1354668"/>
            <a:ext cx="11149853" cy="1110627"/>
          </a:xfrm>
          <a:prstGeom prst="rect">
            <a:avLst/>
          </a:prstGeom>
        </p:spPr>
      </p:pic>
      <p:sp>
        <p:nvSpPr>
          <p:cNvPr id="107" name="Google Shape;107;p3"/>
          <p:cNvSpPr/>
          <p:nvPr/>
        </p:nvSpPr>
        <p:spPr>
          <a:xfrm>
            <a:off x="750342" y="87909"/>
            <a:ext cx="10691317" cy="47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C6BFEE"/>
              </a:buClr>
              <a:buSzPts val="3550"/>
            </a:pPr>
            <a:r>
              <a:rPr lang="en-US" sz="2959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ea typeface="Prompt Medium" panose="00000600000000000000"/>
                <a:cs typeface="Prompt Medium" panose="00000600000000000000"/>
                <a:sym typeface="Prompt Medium" panose="00000600000000000000"/>
              </a:rPr>
              <a:t>PROJECT CALL FROM ALLIANCE FOR HEALTH POLICY AND SYSTEMS RESEARCH JULY 2024</a:t>
            </a:r>
            <a:endParaRPr sz="2959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813841" y="1394537"/>
            <a:ext cx="10933659" cy="3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26000"/>
              </a:lnSpc>
              <a:buClr>
                <a:srgbClr val="DAD8E9"/>
              </a:buClr>
              <a:buSzPts val="1750"/>
            </a:pPr>
            <a:r>
              <a:rPr lang="en-US" sz="2667" b="1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cs typeface="Prompt Medium" panose="00000600000000000000"/>
                <a:sym typeface="Prompt Medium" panose="00000600000000000000"/>
              </a:rPr>
              <a:t>Developing and implementing health systems impact modelling approaches in LMIC </a:t>
            </a:r>
            <a:endParaRPr lang="en-US" sz="2667" u="sng" dirty="0">
              <a:solidFill>
                <a:schemeClr val="accent1"/>
              </a:solidFill>
              <a:latin typeface="Prompt Medium" panose="00000600000000000000"/>
              <a:ea typeface="Prompt Medium" panose="00000600000000000000"/>
              <a:cs typeface="Prompt Medium" panose="00000600000000000000"/>
              <a:sym typeface="Prompt Medium" panose="00000600000000000000"/>
            </a:endParaRP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Recognition of importance of investing in health systems strengthening</a:t>
            </a: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Inability to quantify impact – global issue -&gt;</a:t>
            </a: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New research programme to nurture development of modelling approaches to measure impact </a:t>
            </a: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             </a:t>
            </a: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cs typeface="Prompt Medium" panose="00000600000000000000"/>
                <a:sym typeface="Calibri" panose="020F0502020204030204"/>
              </a:rPr>
              <a:t>funded by Gates foundation</a:t>
            </a: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 projects </a:t>
            </a: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chosen from 59 global bids – Kenya, Ethiopia, Indonesia</a:t>
            </a:r>
          </a:p>
          <a:p>
            <a:pPr marL="285764" lvl="2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             </a:t>
            </a: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cs typeface="Prompt Medium" panose="00000600000000000000"/>
                <a:sym typeface="Calibri" panose="020F0502020204030204"/>
              </a:rPr>
              <a:t>Systems projects – beyond single diseases</a:t>
            </a:r>
          </a:p>
          <a:p>
            <a:pPr marL="285764" lvl="1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cs typeface="Prompt Medium" panose="00000600000000000000"/>
                <a:sym typeface="Calibri" panose="020F0502020204030204"/>
              </a:rPr>
              <a:t>         Build capability in countries </a:t>
            </a: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r>
              <a:rPr lang="en-AU" sz="2333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Supervised by WHO with project oversight and technical support</a:t>
            </a:r>
          </a:p>
          <a:p>
            <a:pPr marL="285764" indent="-285764">
              <a:lnSpc>
                <a:spcPct val="126000"/>
              </a:lnSpc>
              <a:buClr>
                <a:srgbClr val="DAD8E9"/>
              </a:buClr>
              <a:buSzPts val="1750"/>
              <a:buFont typeface="Arial" panose="020B0604020202020204" pitchFamily="34" charset="0"/>
              <a:buChar char="•"/>
            </a:pPr>
            <a:endParaRPr sz="2042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"/>
          <p:cNvSpPr txBox="1"/>
          <p:nvPr/>
        </p:nvSpPr>
        <p:spPr>
          <a:xfrm>
            <a:off x="-43819" y="1718157"/>
            <a:ext cx="9281641" cy="2599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  <a:buClr>
                <a:srgbClr val="000000"/>
              </a:buClr>
              <a:buSzPts val="18100"/>
            </a:pPr>
            <a:r>
              <a:rPr lang="en-US" sz="12067" i="1" dirty="0">
                <a:solidFill>
                  <a:srgbClr val="0CB3EF"/>
                </a:solidFill>
                <a:latin typeface="Times"/>
                <a:ea typeface="Times"/>
                <a:cs typeface="Times"/>
                <a:sym typeface="Times"/>
              </a:rPr>
              <a:t>Thank you.</a:t>
            </a:r>
            <a:endParaRPr sz="12067" dirty="0">
              <a:solidFill>
                <a:srgbClr val="0CB3E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F6BFCA4B-2483-8185-5B3D-0E16C4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80BC595E-8FBA-9CD2-BF85-C41D0801070F}"/>
              </a:ext>
            </a:extLst>
          </p:cNvPr>
          <p:cNvSpPr txBox="1"/>
          <p:nvPr/>
        </p:nvSpPr>
        <p:spPr>
          <a:xfrm>
            <a:off x="341334" y="414925"/>
            <a:ext cx="10186600" cy="49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86999"/>
              </a:lnSpc>
              <a:buClr>
                <a:srgbClr val="000000"/>
              </a:buClr>
              <a:buSzPts val="5500"/>
              <a:defRPr/>
            </a:pPr>
            <a:r>
              <a:rPr lang="en-US" sz="3667" b="1" kern="0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BACKGROUND</a:t>
            </a:r>
            <a:endParaRPr sz="3667" b="1" kern="0" dirty="0">
              <a:solidFill>
                <a:srgbClr val="13287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3">
            <a:extLst>
              <a:ext uri="{FF2B5EF4-FFF2-40B4-BE49-F238E27FC236}">
                <a16:creationId xmlns:a16="http://schemas.microsoft.com/office/drawing/2014/main" id="{B309C61A-2BF4-F50F-70E2-EB9960C00B5A}"/>
              </a:ext>
            </a:extLst>
          </p:cNvPr>
          <p:cNvSpPr txBox="1"/>
          <p:nvPr/>
        </p:nvSpPr>
        <p:spPr>
          <a:xfrm>
            <a:off x="-154785" y="790976"/>
            <a:ext cx="4942224" cy="594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5225" lvl="1" defTabSz="609630">
              <a:lnSpc>
                <a:spcPct val="187000"/>
              </a:lnSpc>
              <a:buClr>
                <a:srgbClr val="0E4714"/>
              </a:buClr>
              <a:buSzPts val="3131"/>
              <a:defRPr/>
            </a:pPr>
            <a:r>
              <a:rPr lang="en-AU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Kenya - a Lower Middle Income Country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322" lvl="2" indent="-300158" defTabSz="609630">
              <a:buClr>
                <a:srgbClr val="0E4714"/>
              </a:buClr>
              <a:buSzPts val="3131"/>
              <a:buFont typeface="Arial"/>
              <a:buChar char="⚬"/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40% of population live below international poverty line – subsistence lifestyle </a:t>
            </a:r>
          </a:p>
          <a:p>
            <a:pPr marL="901322" lvl="2" indent="-300158" defTabSz="609630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⚬"/>
              <a:defRPr/>
            </a:pPr>
            <a:r>
              <a:rPr lang="en-AU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Average life expectancy 63 years</a:t>
            </a:r>
          </a:p>
          <a:p>
            <a:pPr marL="901322" lvl="2" indent="-300158" defTabSz="609630">
              <a:buClr>
                <a:srgbClr val="0E4714"/>
              </a:buClr>
              <a:buSzPts val="3131"/>
              <a:buFont typeface="Arial"/>
              <a:buChar char="⚬"/>
              <a:defRPr/>
            </a:pPr>
            <a:r>
              <a:rPr lang="en-AU" sz="1867" dirty="0">
                <a:ea typeface="Arial"/>
              </a:rPr>
              <a:t>55 million population, birth rate 3.3 per woman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5225" lvl="1" defTabSz="609630">
              <a:lnSpc>
                <a:spcPct val="187000"/>
              </a:lnSpc>
              <a:buClr>
                <a:srgbClr val="0E4714"/>
              </a:buClr>
              <a:buSzPts val="3131"/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Consequences of development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  <a:defRPr/>
            </a:pPr>
            <a:r>
              <a:rPr lang="en-US" sz="1867" dirty="0"/>
              <a:t>Growing gap between rich and poor – malnutrition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322" lvl="2" indent="-300158" defTabSz="609630">
              <a:buClr>
                <a:srgbClr val="0E4714"/>
              </a:buClr>
              <a:buSzPts val="3131"/>
              <a:buFont typeface="Arial"/>
              <a:buChar char="⚬"/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Double burden of NCDs and communicable diseases – HIV/AIDS, malaria, </a:t>
            </a:r>
            <a:r>
              <a:rPr lang="en-US" sz="1867" kern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diarrhoea</a:t>
            </a:r>
            <a:r>
              <a:rPr lang="en-US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TB, NTDs</a:t>
            </a:r>
          </a:p>
          <a:p>
            <a:pPr marL="225225" lvl="1" defTabSz="609630">
              <a:lnSpc>
                <a:spcPct val="150000"/>
              </a:lnSpc>
              <a:buClr>
                <a:srgbClr val="0E4714"/>
              </a:buClr>
              <a:buSzPts val="3131"/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Community Health Promoter role </a:t>
            </a:r>
            <a:endParaRPr lang="en-AU"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322" lvl="2" indent="-300158" defTabSz="609630">
              <a:lnSpc>
                <a:spcPct val="150000"/>
              </a:lnSpc>
              <a:buClr>
                <a:srgbClr val="0E4714"/>
              </a:buClr>
              <a:buSzPts val="3131"/>
              <a:buFont typeface="Arial"/>
              <a:buChar char="⚬"/>
              <a:defRPr/>
            </a:pPr>
            <a:r>
              <a:rPr lang="en-AU"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Replacing ‘broken’ volunteer role</a:t>
            </a:r>
          </a:p>
          <a:p>
            <a:pPr defTabSz="609630">
              <a:lnSpc>
                <a:spcPct val="187000"/>
              </a:lnSpc>
              <a:buClr>
                <a:srgbClr val="000000"/>
              </a:buClr>
              <a:buSzPts val="3100"/>
              <a:defRPr/>
            </a:pPr>
            <a:endParaRPr sz="20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DF89C1-DD7F-9DC5-8E76-1420A456DBDB}"/>
              </a:ext>
            </a:extLst>
          </p:cNvPr>
          <p:cNvSpPr txBox="1"/>
          <p:nvPr/>
        </p:nvSpPr>
        <p:spPr>
          <a:xfrm>
            <a:off x="7568293" y="2782669"/>
            <a:ext cx="2667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Picture removed to meet </a:t>
            </a:r>
          </a:p>
          <a:p>
            <a:r>
              <a:rPr lang="en-AU" dirty="0"/>
              <a:t> file size requirement</a:t>
            </a:r>
          </a:p>
        </p:txBody>
      </p:sp>
    </p:spTree>
    <p:extLst>
      <p:ext uri="{BB962C8B-B14F-4D97-AF65-F5344CB8AC3E}">
        <p14:creationId xmlns:p14="http://schemas.microsoft.com/office/powerpoint/2010/main" val="89302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/>
          <p:cNvSpPr/>
          <p:nvPr/>
        </p:nvSpPr>
        <p:spPr>
          <a:xfrm>
            <a:off x="875061" y="230169"/>
            <a:ext cx="107290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C6BFEE"/>
              </a:buClr>
              <a:buSzPts val="3800"/>
            </a:pPr>
            <a:r>
              <a:rPr lang="en-US" sz="3167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ea typeface="Prompt Medium" panose="00000600000000000000"/>
                <a:cs typeface="Prompt Medium" panose="00000600000000000000"/>
                <a:sym typeface="Prompt Medium" panose="00000600000000000000"/>
              </a:rPr>
              <a:t>THE CHALLENGE: EMBEDDING COMMUNITY HEALTH PROMOTERS IN KENYA'S HEALTH SYSTEM</a:t>
            </a:r>
            <a:endParaRPr sz="3167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523333" y="1473792"/>
            <a:ext cx="3454500" cy="5000500"/>
          </a:xfrm>
          <a:prstGeom prst="roundRect">
            <a:avLst>
              <a:gd name="adj" fmla="val 3529"/>
            </a:avLst>
          </a:prstGeom>
          <a:solidFill>
            <a:srgbClr val="9AE7FF">
              <a:alpha val="94901"/>
            </a:srgbClr>
          </a:solidFill>
          <a:ln w="30475" cap="flat" cmpd="sng">
            <a:solidFill>
              <a:srgbClr val="6D45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41397" y="1884660"/>
            <a:ext cx="101600" cy="4471193"/>
          </a:xfrm>
          <a:prstGeom prst="roundRect">
            <a:avLst>
              <a:gd name="adj" fmla="val 75609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807751" y="1581521"/>
            <a:ext cx="3170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DAD8E9"/>
              </a:buClr>
              <a:buSzPts val="1900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ea typeface="Prompt Medium" panose="00000600000000000000"/>
                <a:cs typeface="Prompt Medium" panose="00000600000000000000"/>
                <a:sym typeface="Prompt Medium" panose="00000600000000000000"/>
              </a:rPr>
              <a:t>Paradigm Shift in Kenya Community Health Policy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796362" y="2526906"/>
            <a:ext cx="296175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Sept 2023, historic govt initiative to formally integrate Community Health Volunteers into the health system.</a:t>
            </a:r>
          </a:p>
          <a:p>
            <a:pPr>
              <a:buClr>
                <a:srgbClr val="DAD8E9"/>
              </a:buClr>
              <a:buSzPts val="1700"/>
            </a:pPr>
            <a:endParaRPr lang="en-US" sz="18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Calibri" panose="020F0502020204030204"/>
              <a:cs typeface="Mukta Light" panose="020B0000000000000000"/>
              <a:sym typeface="Mukta Light" panose="020B0000000000000000"/>
            </a:endParaRPr>
          </a:p>
          <a:p>
            <a:pPr>
              <a:buClr>
                <a:srgbClr val="DAD8E9"/>
              </a:buClr>
              <a:buSzPts val="1700"/>
            </a:pPr>
            <a:endParaRPr sz="1833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796362" y="4100181"/>
            <a:ext cx="2961750" cy="207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Major shift from volunteers to formal recognition, support with kits and MONTHLY remuneration</a:t>
            </a:r>
          </a:p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</a:t>
            </a:r>
            <a:endParaRPr sz="18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Mukta Light" panose="020B0000000000000000"/>
              <a:cs typeface="Mukta Light" panose="020B0000000000000000"/>
              <a:sym typeface="Mukta Light" panose="020B0000000000000000"/>
            </a:endParaRPr>
          </a:p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Replacing sporadic  development partner support</a:t>
            </a:r>
            <a:r>
              <a:rPr lang="en-US" sz="1833" dirty="0">
                <a:solidFill>
                  <a:srgbClr val="DAD8E9"/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.</a:t>
            </a:r>
            <a:endParaRPr sz="1833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4252000" y="1473792"/>
            <a:ext cx="3454500" cy="5000500"/>
          </a:xfrm>
          <a:prstGeom prst="roundRect">
            <a:avLst>
              <a:gd name="adj" fmla="val 3529"/>
            </a:avLst>
          </a:prstGeom>
          <a:solidFill>
            <a:srgbClr val="9AE7FF">
              <a:alpha val="94901"/>
            </a:srgbClr>
          </a:solidFill>
          <a:ln w="30475" cap="flat" cmpd="sng">
            <a:solidFill>
              <a:srgbClr val="6D45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4343400" y="1884660"/>
            <a:ext cx="101600" cy="4471193"/>
          </a:xfrm>
          <a:prstGeom prst="roundRect">
            <a:avLst>
              <a:gd name="adj" fmla="val 75609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4589844" y="1581524"/>
            <a:ext cx="296175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DAD8E9"/>
              </a:buClr>
              <a:buSzPts val="1900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ea typeface="Prompt Medium" panose="00000600000000000000"/>
                <a:cs typeface="Prompt Medium" panose="00000600000000000000"/>
                <a:sym typeface="Prompt Medium" panose="00000600000000000000"/>
              </a:rPr>
              <a:t>Quality Care Interventions 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4498386" y="2511417"/>
            <a:ext cx="2961750" cy="8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cs typeface="Mukta Light" panose="020B0000000000000000"/>
                <a:sym typeface="Mukta Light" panose="020B0000000000000000"/>
              </a:rPr>
              <a:t>A workforce of 110,000 Community Health Promoters (CHPs) focused on preventive / promotive healthcare</a:t>
            </a:r>
            <a:endParaRPr sz="18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cs typeface="Mukta Light" panose="020B0000000000000000"/>
              <a:sym typeface="Calibri" panose="020F0502020204030204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4498366" y="4226322"/>
            <a:ext cx="2961750" cy="260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cs typeface="Mukta Light" panose="020B0000000000000000"/>
                <a:sym typeface="Mukta Light" panose="020B0000000000000000"/>
              </a:rPr>
              <a:t>New service model - address factors that impacted volunteer performance e.g. supervision, recruitment, resources remuneration.</a:t>
            </a:r>
            <a:endParaRPr sz="1833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cs typeface="Mukta Light" panose="020B0000000000000000"/>
              <a:sym typeface="Calibri" panose="020F0502020204030204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7929749" y="1473311"/>
            <a:ext cx="3454500" cy="5000500"/>
          </a:xfrm>
          <a:prstGeom prst="roundRect">
            <a:avLst>
              <a:gd name="adj" fmla="val 3529"/>
            </a:avLst>
          </a:prstGeom>
          <a:solidFill>
            <a:srgbClr val="9AE7FF">
              <a:alpha val="94901"/>
            </a:srgbClr>
          </a:solidFill>
          <a:ln w="30475" cap="flat" cmpd="sng">
            <a:solidFill>
              <a:srgbClr val="6D45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7980660" y="1884660"/>
            <a:ext cx="101600" cy="4471193"/>
          </a:xfrm>
          <a:prstGeom prst="roundRect">
            <a:avLst>
              <a:gd name="adj" fmla="val 756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264958" y="1612295"/>
            <a:ext cx="2032250" cy="2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DAD8E9"/>
              </a:buClr>
              <a:buSzPts val="1900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Prompt Medium" panose="00000600000000000000"/>
                <a:ea typeface="Prompt Medium" panose="00000600000000000000"/>
                <a:cs typeface="Prompt Medium" panose="00000600000000000000"/>
                <a:sym typeface="Prompt Medium" panose="00000600000000000000"/>
              </a:rPr>
              <a:t>The Critical Gap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8252380" y="2511417"/>
            <a:ext cx="296175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CHPs are now a key part of Kenya's health system, but are they effective and efficient?</a:t>
            </a:r>
          </a:p>
        </p:txBody>
      </p:sp>
      <p:sp>
        <p:nvSpPr>
          <p:cNvPr id="101" name="Google Shape;101;p2"/>
          <p:cNvSpPr/>
          <p:nvPr/>
        </p:nvSpPr>
        <p:spPr>
          <a:xfrm>
            <a:off x="8259372" y="4100181"/>
            <a:ext cx="2961750" cy="17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1700"/>
            </a:pP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Gap  -  </a:t>
            </a: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cs typeface="Mukta Light" panose="020B0000000000000000"/>
              </a:rPr>
              <a:t>what effect will different policies / interventions have on the CHP service; where to put the effort and $$ to</a:t>
            </a: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</a:t>
            </a:r>
            <a:r>
              <a:rPr lang="en-US" sz="1833" dirty="0" err="1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optimise</a:t>
            </a:r>
            <a:r>
              <a:rPr lang="en-US" sz="1833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 CHP services based on needs</a:t>
            </a:r>
            <a:r>
              <a:rPr lang="en-US" sz="1833" b="1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Mukta Light" panose="020B0000000000000000"/>
                <a:cs typeface="Mukta Light" panose="020B0000000000000000"/>
                <a:sym typeface="Mukta Light" panose="020B000000000000000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/>
        </p:nvSpPr>
        <p:spPr>
          <a:xfrm>
            <a:off x="341334" y="414925"/>
            <a:ext cx="10186600" cy="49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7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THE PROJECT</a:t>
            </a:r>
            <a:endParaRPr sz="3667" b="1" dirty="0">
              <a:solidFill>
                <a:srgbClr val="13287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2392" y="1041658"/>
            <a:ext cx="7420037" cy="773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5225" lvl="1">
              <a:lnSpc>
                <a:spcPct val="187000"/>
              </a:lnSpc>
              <a:buClr>
                <a:srgbClr val="0E4714"/>
              </a:buClr>
              <a:buSzPts val="3131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Understand Community Health Promoters (CHPs) in Kenya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New paid workforce, not medically qualified, emphasis on prevention, promotion and support 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What is working / w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  <a:sym typeface="Calibri"/>
              </a:rPr>
              <a:t>hat is not ….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Cause-effect relationships</a:t>
            </a:r>
            <a:endParaRPr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Calibri"/>
              <a:cs typeface="Mukta Light" panose="020B0000000000000000"/>
            </a:endParaRP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Unintended consequences of policies</a:t>
            </a:r>
            <a:endParaRPr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Calibri"/>
              <a:cs typeface="Mukta Light" panose="020B0000000000000000"/>
            </a:endParaRPr>
          </a:p>
          <a:p>
            <a:pPr marL="450449" lvl="1" indent="-225224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Model how the CHP ‘system’ operates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Calibri"/>
              <a:cs typeface="Mukta Light" panose="020B0000000000000000"/>
              <a:sym typeface="Calibri"/>
            </a:endParaRP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Address key knowledge gaps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Predictions over time, selected study sites =&gt; national recommendations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  <a:sym typeface="Calibri"/>
              </a:rPr>
              <a:t>Simulate the effects of different policy scenarios on CHP services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  <a:sym typeface="Calibri"/>
              </a:rPr>
              <a:t>Results to Ministry of Health policy makers </a:t>
            </a:r>
          </a:p>
          <a:p>
            <a:pPr marL="901322" lvl="2" indent="-300158">
              <a:buClr>
                <a:srgbClr val="0E4714"/>
              </a:buClr>
              <a:buSzPts val="3131"/>
              <a:buFont typeface="Arial"/>
              <a:buChar char="⚬"/>
            </a:pPr>
            <a:r>
              <a:rPr lang="en-AU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  <a:sym typeface="Calibri"/>
              </a:rPr>
              <a:t>=&gt; POSITIVE CHANGE</a:t>
            </a:r>
          </a:p>
          <a:p>
            <a:pPr marL="450449" lvl="1" indent="-225224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Mukta Light" panose="020B0000000000000000"/>
                <a:ea typeface="Calibri"/>
                <a:cs typeface="Mukta Light" panose="020B0000000000000000"/>
              </a:rPr>
              <a:t>Build a health system modelling capability in Kenya</a:t>
            </a:r>
            <a:endParaRPr lang="en-AU" dirty="0">
              <a:solidFill>
                <a:schemeClr val="accent1">
                  <a:lumMod val="75000"/>
                </a:schemeClr>
              </a:solidFill>
              <a:latin typeface="Mukta Light" panose="020B0000000000000000"/>
              <a:ea typeface="Calibri"/>
              <a:cs typeface="Mukta Light" panose="020B0000000000000000"/>
              <a:sym typeface="Calibri"/>
            </a:endParaRPr>
          </a:p>
          <a:p>
            <a:pPr marL="901322" lvl="2" indent="-300158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⚬"/>
            </a:pPr>
            <a:endParaRPr lang="en-AU" sz="1867" dirty="0">
              <a:solidFill>
                <a:schemeClr val="dk1"/>
              </a:solidFill>
            </a:endParaRPr>
          </a:p>
          <a:p>
            <a:pPr marL="901322" lvl="2" indent="-300158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⚬"/>
            </a:pPr>
            <a:endParaRPr lang="en-AU" sz="1867" dirty="0">
              <a:solidFill>
                <a:schemeClr val="dk1"/>
              </a:solidFill>
            </a:endParaRPr>
          </a:p>
          <a:p>
            <a:pPr marL="901322" lvl="2" indent="-300158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⚬"/>
            </a:pPr>
            <a:endParaRPr lang="en-AU" sz="20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322" lvl="2" indent="-300158">
              <a:lnSpc>
                <a:spcPct val="187000"/>
              </a:lnSpc>
              <a:buClr>
                <a:srgbClr val="0E4714"/>
              </a:buClr>
              <a:buSzPts val="3131"/>
              <a:buFont typeface="Arial"/>
              <a:buChar char="⚬"/>
            </a:pPr>
            <a:endParaRPr sz="20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87000"/>
              </a:lnSpc>
              <a:buClr>
                <a:srgbClr val="000000"/>
              </a:buClr>
              <a:buSzPts val="3100"/>
            </a:pPr>
            <a:endParaRPr sz="20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AA8058-CCF5-19A2-468F-10AF93D868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2530" y="4761672"/>
            <a:ext cx="3429470" cy="2183091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E3B3CBF3-B352-40A6-69FF-8FADE328680F}"/>
              </a:ext>
            </a:extLst>
          </p:cNvPr>
          <p:cNvSpPr/>
          <p:nvPr/>
        </p:nvSpPr>
        <p:spPr>
          <a:xfrm rot="11288177">
            <a:off x="3433926" y="5217734"/>
            <a:ext cx="1361440" cy="3251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32FCDFC-713F-46C4-882B-B5805D3AA862}"/>
              </a:ext>
            </a:extLst>
          </p:cNvPr>
          <p:cNvSpPr/>
          <p:nvPr/>
        </p:nvSpPr>
        <p:spPr>
          <a:xfrm rot="9264439">
            <a:off x="3885171" y="2127453"/>
            <a:ext cx="1361440" cy="3251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BC3598-8BE7-BA73-FAF0-B009C565E0D8}"/>
              </a:ext>
            </a:extLst>
          </p:cNvPr>
          <p:cNvSpPr txBox="1"/>
          <p:nvPr/>
        </p:nvSpPr>
        <p:spPr>
          <a:xfrm>
            <a:off x="8645979" y="2800350"/>
            <a:ext cx="277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Pictures removed to meet </a:t>
            </a:r>
          </a:p>
          <a:p>
            <a:r>
              <a:rPr lang="en-AU" dirty="0"/>
              <a:t> file size requirement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64a4375fc8_0_158"/>
          <p:cNvSpPr/>
          <p:nvPr/>
        </p:nvSpPr>
        <p:spPr>
          <a:xfrm>
            <a:off x="576813" y="-3943"/>
            <a:ext cx="6935500" cy="35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074"/>
              </a:lnSpc>
              <a:buClr>
                <a:srgbClr val="C6BFEE"/>
              </a:buClr>
              <a:buSzPts val="2700"/>
            </a:pPr>
            <a:r>
              <a:rPr lang="en-US" sz="2333" dirty="0">
                <a:solidFill>
                  <a:schemeClr val="bg2"/>
                </a:solidFill>
                <a:latin typeface="Prompt Medium"/>
                <a:ea typeface="Prompt Medium"/>
                <a:cs typeface="Prompt Medium"/>
                <a:sym typeface="Prompt Medium"/>
              </a:rPr>
              <a:t>MAJOR PROJECT ACTIVITIES</a:t>
            </a:r>
            <a:endParaRPr sz="2333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64a4375fc8_0_158"/>
          <p:cNvSpPr/>
          <p:nvPr/>
        </p:nvSpPr>
        <p:spPr>
          <a:xfrm>
            <a:off x="532542" y="1753730"/>
            <a:ext cx="6712750" cy="963449"/>
          </a:xfrm>
          <a:prstGeom prst="roundRect">
            <a:avLst>
              <a:gd name="adj" fmla="val 3565"/>
            </a:avLst>
          </a:prstGeom>
          <a:solidFill>
            <a:srgbClr val="91F9F7">
              <a:alpha val="94900"/>
            </a:srgbClr>
          </a:solidFill>
          <a:ln w="22850" cap="flat" cmpd="sng">
            <a:solidFill>
              <a:srgbClr val="A95B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64a4375fc8_0_158"/>
          <p:cNvSpPr/>
          <p:nvPr/>
        </p:nvSpPr>
        <p:spPr>
          <a:xfrm>
            <a:off x="843771" y="1852640"/>
            <a:ext cx="6206026" cy="39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2222"/>
              </a:lnSpc>
              <a:buClr>
                <a:srgbClr val="DAD8E9"/>
              </a:buClr>
              <a:buSzPts val="1350"/>
            </a:pPr>
            <a:r>
              <a:rPr lang="en-US" sz="1875" dirty="0">
                <a:solidFill>
                  <a:schemeClr val="tx1">
                    <a:lumMod val="65000"/>
                    <a:lumOff val="35000"/>
                  </a:schemeClr>
                </a:solidFill>
                <a:latin typeface="Prompt Medium"/>
                <a:ea typeface="Prompt Medium"/>
                <a:cs typeface="Prompt Medium"/>
                <a:sym typeface="Prompt Medium"/>
              </a:rPr>
              <a:t>Stakeholder mapping and interviews</a:t>
            </a:r>
            <a:endParaRPr sz="1875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64a4375fc8_0_158"/>
          <p:cNvSpPr/>
          <p:nvPr/>
        </p:nvSpPr>
        <p:spPr>
          <a:xfrm>
            <a:off x="1138853" y="2144949"/>
            <a:ext cx="6089840" cy="638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DAD8E9"/>
              </a:buClr>
              <a:buSzPts val="2200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89 interviewees across 6 representative </a:t>
            </a:r>
            <a:r>
              <a:rPr lang="en-US" sz="183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subcounties</a:t>
            </a: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 – Swahili and other languages</a:t>
            </a:r>
            <a:endParaRPr sz="1833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364a4375fc8_0_158"/>
          <p:cNvSpPr/>
          <p:nvPr/>
        </p:nvSpPr>
        <p:spPr>
          <a:xfrm>
            <a:off x="532542" y="2925833"/>
            <a:ext cx="6712750" cy="1085821"/>
          </a:xfrm>
          <a:prstGeom prst="roundRect">
            <a:avLst>
              <a:gd name="adj" fmla="val 3462"/>
            </a:avLst>
          </a:prstGeom>
          <a:solidFill>
            <a:srgbClr val="91F9F7">
              <a:alpha val="94900"/>
            </a:srgbClr>
          </a:solidFill>
          <a:ln w="22850" cap="flat" cmpd="sng">
            <a:solidFill>
              <a:srgbClr val="A95B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364a4375fc8_0_158"/>
          <p:cNvSpPr/>
          <p:nvPr/>
        </p:nvSpPr>
        <p:spPr>
          <a:xfrm>
            <a:off x="843853" y="2982244"/>
            <a:ext cx="2130500" cy="20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2222"/>
              </a:lnSpc>
              <a:buClr>
                <a:srgbClr val="DAD8E9"/>
              </a:buClr>
              <a:buSzPts val="1350"/>
            </a:pPr>
            <a:r>
              <a:rPr lang="en-US" sz="1875" dirty="0">
                <a:solidFill>
                  <a:schemeClr val="tx1">
                    <a:lumMod val="65000"/>
                    <a:lumOff val="35000"/>
                  </a:schemeClr>
                </a:solidFill>
                <a:latin typeface="Prompt Medium"/>
                <a:ea typeface="Prompt Medium"/>
                <a:cs typeface="Prompt Medium"/>
                <a:sym typeface="Prompt Medium"/>
              </a:rPr>
              <a:t>Data gathering</a:t>
            </a:r>
            <a:endParaRPr sz="1875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364a4375fc8_0_158"/>
          <p:cNvSpPr/>
          <p:nvPr/>
        </p:nvSpPr>
        <p:spPr>
          <a:xfrm>
            <a:off x="769563" y="3293608"/>
            <a:ext cx="6163998" cy="35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64" indent="-338684"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Kenya Health Information System, CHP dashboard,  Kenya National Bureau of Statistics</a:t>
            </a:r>
            <a:endParaRPr sz="1833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364a4375fc8_0_158"/>
          <p:cNvSpPr/>
          <p:nvPr/>
        </p:nvSpPr>
        <p:spPr>
          <a:xfrm>
            <a:off x="532626" y="4216353"/>
            <a:ext cx="6712750" cy="1001841"/>
          </a:xfrm>
          <a:prstGeom prst="roundRect">
            <a:avLst>
              <a:gd name="adj" fmla="val 5102"/>
            </a:avLst>
          </a:prstGeom>
          <a:solidFill>
            <a:srgbClr val="91F9F7">
              <a:alpha val="94900"/>
            </a:srgbClr>
          </a:solidFill>
          <a:ln w="22850" cap="flat" cmpd="sng">
            <a:solidFill>
              <a:srgbClr val="A95B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364a4375fc8_0_158"/>
          <p:cNvSpPr/>
          <p:nvPr/>
        </p:nvSpPr>
        <p:spPr>
          <a:xfrm>
            <a:off x="843729" y="4145122"/>
            <a:ext cx="3429500" cy="20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2222"/>
              </a:lnSpc>
              <a:buClr>
                <a:srgbClr val="DAD8E9"/>
              </a:buClr>
              <a:buSzPts val="1350"/>
            </a:pPr>
            <a:r>
              <a:rPr lang="en-US" sz="1875" dirty="0">
                <a:solidFill>
                  <a:schemeClr val="tx1">
                    <a:lumMod val="65000"/>
                    <a:lumOff val="35000"/>
                  </a:schemeClr>
                </a:solidFill>
                <a:latin typeface="Prompt Medium"/>
                <a:ea typeface="Prompt Medium"/>
                <a:cs typeface="Prompt Medium"/>
                <a:sym typeface="Prompt Medium"/>
              </a:rPr>
              <a:t>Modelling</a:t>
            </a:r>
            <a:endParaRPr sz="1875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364a4375fc8_0_158"/>
          <p:cNvSpPr/>
          <p:nvPr/>
        </p:nvSpPr>
        <p:spPr>
          <a:xfrm>
            <a:off x="769563" y="4358838"/>
            <a:ext cx="6616500" cy="35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64" indent="-338684">
              <a:lnSpc>
                <a:spcPct val="162500"/>
              </a:lnSpc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Qualitative model – presented to policy group and sponsors</a:t>
            </a:r>
            <a:endParaRPr sz="1833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364a4375fc8_0_158"/>
          <p:cNvSpPr/>
          <p:nvPr/>
        </p:nvSpPr>
        <p:spPr>
          <a:xfrm>
            <a:off x="752425" y="4824206"/>
            <a:ext cx="6550000" cy="6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64" indent="-338684"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Quantitative model with agreed scenarios</a:t>
            </a:r>
            <a:endParaRPr sz="1833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09;g364a4375fc8_0_158">
            <a:extLst>
              <a:ext uri="{FF2B5EF4-FFF2-40B4-BE49-F238E27FC236}">
                <a16:creationId xmlns:a16="http://schemas.microsoft.com/office/drawing/2014/main" id="{1600BE69-890D-4442-9066-5957984A7245}"/>
              </a:ext>
            </a:extLst>
          </p:cNvPr>
          <p:cNvSpPr/>
          <p:nvPr/>
        </p:nvSpPr>
        <p:spPr>
          <a:xfrm>
            <a:off x="532542" y="425150"/>
            <a:ext cx="6712750" cy="1213902"/>
          </a:xfrm>
          <a:prstGeom prst="roundRect">
            <a:avLst>
              <a:gd name="adj" fmla="val 3565"/>
            </a:avLst>
          </a:prstGeom>
          <a:solidFill>
            <a:srgbClr val="91F9F7">
              <a:alpha val="94510"/>
            </a:srgbClr>
          </a:solidFill>
          <a:ln w="22850" cap="flat" cmpd="sng">
            <a:solidFill>
              <a:srgbClr val="A95B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10;g364a4375fc8_0_158">
            <a:extLst>
              <a:ext uri="{FF2B5EF4-FFF2-40B4-BE49-F238E27FC236}">
                <a16:creationId xmlns:a16="http://schemas.microsoft.com/office/drawing/2014/main" id="{7B10EDAD-8FB5-7A0E-5B0E-1B13DC4A96B4}"/>
              </a:ext>
            </a:extLst>
          </p:cNvPr>
          <p:cNvSpPr/>
          <p:nvPr/>
        </p:nvSpPr>
        <p:spPr>
          <a:xfrm>
            <a:off x="843721" y="444189"/>
            <a:ext cx="6206026" cy="39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2222"/>
              </a:lnSpc>
              <a:buClr>
                <a:srgbClr val="DAD8E9"/>
              </a:buClr>
              <a:buSzPts val="1350"/>
            </a:pPr>
            <a:r>
              <a:rPr lang="en-US" sz="1875" dirty="0">
                <a:solidFill>
                  <a:schemeClr val="tx1">
                    <a:lumMod val="65000"/>
                    <a:lumOff val="35000"/>
                  </a:schemeClr>
                </a:solidFill>
                <a:latin typeface="Prompt Medium"/>
                <a:ea typeface="Prompt Medium"/>
                <a:cs typeface="Prompt Medium"/>
                <a:sym typeface="Prompt Medium"/>
              </a:rPr>
              <a:t>Startup activities</a:t>
            </a:r>
            <a:endParaRPr sz="1875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13;g364a4375fc8_0_158">
            <a:extLst>
              <a:ext uri="{FF2B5EF4-FFF2-40B4-BE49-F238E27FC236}">
                <a16:creationId xmlns:a16="http://schemas.microsoft.com/office/drawing/2014/main" id="{07FA197E-BE69-2817-73FD-4B32835DD58A}"/>
              </a:ext>
            </a:extLst>
          </p:cNvPr>
          <p:cNvSpPr/>
          <p:nvPr/>
        </p:nvSpPr>
        <p:spPr>
          <a:xfrm>
            <a:off x="955646" y="748736"/>
            <a:ext cx="6289646" cy="20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64" indent="-333392">
              <a:buClr>
                <a:srgbClr val="DAD8E9"/>
              </a:buClr>
              <a:buSzPts val="21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Protocol and ethics</a:t>
            </a:r>
          </a:p>
          <a:p>
            <a:pPr marL="285764" indent="-333392">
              <a:buClr>
                <a:srgbClr val="DAD8E9"/>
              </a:buClr>
              <a:buSzPts val="21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Calibri"/>
                <a:cs typeface="Mukta Light"/>
                <a:sym typeface="Mukta Light"/>
              </a:rPr>
              <a:t>Team education and modelling workshop CB Kenya visit</a:t>
            </a:r>
          </a:p>
          <a:p>
            <a:pPr marL="285764" indent="-333392">
              <a:buClr>
                <a:srgbClr val="DAD8E9"/>
              </a:buClr>
              <a:buSzPts val="21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Calibri"/>
                <a:cs typeface="Mukta Light"/>
                <a:sym typeface="Mukta Light"/>
              </a:rPr>
              <a:t>Study site selection</a:t>
            </a:r>
            <a:endParaRPr sz="1833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20;g364a4375fc8_0_158">
            <a:extLst>
              <a:ext uri="{FF2B5EF4-FFF2-40B4-BE49-F238E27FC236}">
                <a16:creationId xmlns:a16="http://schemas.microsoft.com/office/drawing/2014/main" id="{958BFDE9-31AB-CF2B-132B-3E99E9EC3A63}"/>
              </a:ext>
            </a:extLst>
          </p:cNvPr>
          <p:cNvSpPr/>
          <p:nvPr/>
        </p:nvSpPr>
        <p:spPr>
          <a:xfrm>
            <a:off x="515944" y="5473464"/>
            <a:ext cx="6712750" cy="1162329"/>
          </a:xfrm>
          <a:prstGeom prst="roundRect">
            <a:avLst>
              <a:gd name="adj" fmla="val 5102"/>
            </a:avLst>
          </a:prstGeom>
          <a:solidFill>
            <a:srgbClr val="91F9F7">
              <a:alpha val="94900"/>
            </a:srgbClr>
          </a:solidFill>
          <a:ln w="22850" cap="flat" cmpd="sng">
            <a:solidFill>
              <a:srgbClr val="A95B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187" tIns="38083" rIns="76187" bIns="38083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22;g364a4375fc8_0_158">
            <a:extLst>
              <a:ext uri="{FF2B5EF4-FFF2-40B4-BE49-F238E27FC236}">
                <a16:creationId xmlns:a16="http://schemas.microsoft.com/office/drawing/2014/main" id="{908A28DC-70F7-1FE8-9832-F879A0AA4EDB}"/>
              </a:ext>
            </a:extLst>
          </p:cNvPr>
          <p:cNvSpPr/>
          <p:nvPr/>
        </p:nvSpPr>
        <p:spPr>
          <a:xfrm>
            <a:off x="685925" y="5717503"/>
            <a:ext cx="6616500" cy="35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64" indent="-338684"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Ongoing – Ministry of Health Community Health policy group</a:t>
            </a:r>
          </a:p>
          <a:p>
            <a:pPr marL="285764" indent="-338684"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AMREF – African Medical and Research Foundation</a:t>
            </a:r>
          </a:p>
          <a:p>
            <a:pPr marL="285764" indent="-338684"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Project sponsors</a:t>
            </a:r>
          </a:p>
          <a:p>
            <a:pPr marL="285764" indent="-338684">
              <a:lnSpc>
                <a:spcPct val="162500"/>
              </a:lnSpc>
              <a:buClr>
                <a:srgbClr val="DAD8E9"/>
              </a:buClr>
              <a:buSzPts val="2200"/>
              <a:buFont typeface="Mukta Light"/>
              <a:buChar char="•"/>
            </a:pPr>
            <a:r>
              <a:rPr lang="en-US" sz="1833" dirty="0">
                <a:solidFill>
                  <a:schemeClr val="tx1">
                    <a:lumMod val="65000"/>
                    <a:lumOff val="35000"/>
                  </a:schemeClr>
                </a:solidFill>
                <a:latin typeface="Mukta Light"/>
                <a:ea typeface="Mukta Light"/>
                <a:cs typeface="Mukta Light"/>
                <a:sym typeface="Mukta Light"/>
              </a:rPr>
              <a:t> </a:t>
            </a:r>
            <a:endParaRPr sz="1833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21;g364a4375fc8_0_158">
            <a:extLst>
              <a:ext uri="{FF2B5EF4-FFF2-40B4-BE49-F238E27FC236}">
                <a16:creationId xmlns:a16="http://schemas.microsoft.com/office/drawing/2014/main" id="{20113D97-BBF2-E9CF-4B94-B660D26A9F2A}"/>
              </a:ext>
            </a:extLst>
          </p:cNvPr>
          <p:cNvSpPr/>
          <p:nvPr/>
        </p:nvSpPr>
        <p:spPr>
          <a:xfrm>
            <a:off x="827049" y="5438630"/>
            <a:ext cx="5660187" cy="31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2222"/>
              </a:lnSpc>
              <a:buClr>
                <a:srgbClr val="DAD8E9"/>
              </a:buClr>
              <a:buSzPts val="1350"/>
            </a:pPr>
            <a:r>
              <a:rPr lang="en-US" sz="1875" dirty="0">
                <a:solidFill>
                  <a:schemeClr val="tx1">
                    <a:lumMod val="65000"/>
                    <a:lumOff val="35000"/>
                  </a:schemeClr>
                </a:solidFill>
                <a:latin typeface="Prompt Medium"/>
                <a:ea typeface="Prompt Medium"/>
                <a:cs typeface="Prompt Medium"/>
                <a:sym typeface="Prompt Medium"/>
              </a:rPr>
              <a:t>Dissemination and stakeholder engagement </a:t>
            </a:r>
            <a:endParaRPr sz="1875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72AC36-ED87-D671-38F5-58B09276A585}"/>
              </a:ext>
            </a:extLst>
          </p:cNvPr>
          <p:cNvSpPr txBox="1"/>
          <p:nvPr/>
        </p:nvSpPr>
        <p:spPr>
          <a:xfrm>
            <a:off x="8645979" y="2800350"/>
            <a:ext cx="277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Pictures removed to meet </a:t>
            </a:r>
          </a:p>
          <a:p>
            <a:r>
              <a:rPr lang="en-AU" dirty="0"/>
              <a:t> file size requirement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 animBg="1"/>
      <p:bldP spid="210" grpId="0"/>
      <p:bldP spid="211" grpId="0"/>
      <p:bldP spid="214" grpId="0" animBg="1"/>
      <p:bldP spid="215" grpId="0"/>
      <p:bldP spid="217" grpId="0"/>
      <p:bldP spid="220" grpId="0" animBg="1"/>
      <p:bldP spid="221" grpId="0"/>
      <p:bldP spid="222" grpId="0"/>
      <p:bldP spid="223" grpId="0"/>
      <p:bldP spid="3" grpId="0" animBg="1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/>
        </p:nvSpPr>
        <p:spPr>
          <a:xfrm>
            <a:off x="1031742" y="160002"/>
            <a:ext cx="11576334" cy="49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86999"/>
              </a:lnSpc>
              <a:buClr>
                <a:srgbClr val="000000"/>
              </a:buClr>
              <a:buSzPts val="5500"/>
            </a:pPr>
            <a:r>
              <a:rPr lang="en-US" sz="3668" b="1" dirty="0">
                <a:solidFill>
                  <a:srgbClr val="132872"/>
                </a:solidFill>
                <a:latin typeface="Montserrat"/>
                <a:ea typeface="Montserrat"/>
                <a:cs typeface="Montserrat"/>
                <a:sym typeface="Montserrat"/>
              </a:rPr>
              <a:t>Top level Causal Loop Diagram </a:t>
            </a:r>
            <a:endParaRPr sz="3668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DD538D-2439-FD3B-6F4F-567963908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75" y="659033"/>
            <a:ext cx="9985081" cy="61728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72F5088-9EAF-B3B3-BFC5-4FDC1C42E63F}"/>
                  </a:ext>
                </a:extLst>
              </p14:cNvPr>
              <p14:cNvContentPartPr/>
              <p14:nvPr/>
            </p14:nvContentPartPr>
            <p14:xfrm>
              <a:off x="5694736" y="3445504"/>
              <a:ext cx="1305840" cy="269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72F5088-9EAF-B3B3-BFC5-4FDC1C42E63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40746" y="3337504"/>
                <a:ext cx="1413460" cy="48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83A3CA3-B4AF-CBF7-E6D9-ED58A99EC191}"/>
                  </a:ext>
                </a:extLst>
              </p14:cNvPr>
              <p14:cNvContentPartPr/>
              <p14:nvPr/>
            </p14:nvContentPartPr>
            <p14:xfrm>
              <a:off x="2757136" y="3104224"/>
              <a:ext cx="1671600" cy="481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83A3CA3-B4AF-CBF7-E6D9-ED58A99EC19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03144" y="2996197"/>
                <a:ext cx="1779225" cy="697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45C8172-0842-4733-1F0C-6634BA2B2150}"/>
                  </a:ext>
                </a:extLst>
              </p14:cNvPr>
              <p14:cNvContentPartPr/>
              <p14:nvPr/>
            </p14:nvContentPartPr>
            <p14:xfrm>
              <a:off x="5513056" y="2405584"/>
              <a:ext cx="1495680" cy="269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45C8172-0842-4733-1F0C-6634BA2B215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59047" y="2297680"/>
                <a:ext cx="1603337" cy="4844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DFD8ACC-5746-B9DC-710A-6ED137A78576}"/>
                  </a:ext>
                </a:extLst>
              </p14:cNvPr>
              <p14:cNvContentPartPr/>
              <p14:nvPr/>
            </p14:nvContentPartPr>
            <p14:xfrm>
              <a:off x="1202896" y="4875664"/>
              <a:ext cx="2316240" cy="652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DFD8ACC-5746-B9DC-710A-6ED137A7857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48896" y="4767704"/>
                <a:ext cx="2423880" cy="8676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7DC5118-224A-C16A-F438-7697FA865EF6}"/>
                  </a:ext>
                </a:extLst>
              </p14:cNvPr>
              <p14:cNvContentPartPr/>
              <p14:nvPr/>
            </p14:nvContentPartPr>
            <p14:xfrm>
              <a:off x="8761696" y="3066544"/>
              <a:ext cx="1086720" cy="104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7DC5118-224A-C16A-F438-7697FA865EF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07702" y="2958419"/>
                <a:ext cx="1194348" cy="3200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A7C8F00-FDE9-7CAD-060C-B5562A6AD69E}"/>
                  </a:ext>
                </a:extLst>
              </p14:cNvPr>
              <p14:cNvContentPartPr/>
              <p14:nvPr/>
            </p14:nvContentPartPr>
            <p14:xfrm>
              <a:off x="904500" y="2933940"/>
              <a:ext cx="1209960" cy="161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A7C8F00-FDE9-7CAD-060C-B5562A6AD69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0516" y="-45558060"/>
                <a:ext cx="1317568" cy="9698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F29F632-1117-C75B-7488-EA6A98525DE0}"/>
                  </a:ext>
                </a:extLst>
              </p14:cNvPr>
              <p14:cNvContentPartPr/>
              <p14:nvPr/>
            </p14:nvContentPartPr>
            <p14:xfrm>
              <a:off x="1108142" y="3122109"/>
              <a:ext cx="1026000" cy="9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F29F632-1117-C75B-7488-EA6A98525DE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54142" y="3014109"/>
                <a:ext cx="113364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0A543FB-FB17-9FD4-4A12-E01BA5FB32E3}"/>
                  </a:ext>
                </a:extLst>
              </p14:cNvPr>
              <p14:cNvContentPartPr/>
              <p14:nvPr/>
            </p14:nvContentPartPr>
            <p14:xfrm>
              <a:off x="1293182" y="3268269"/>
              <a:ext cx="581040" cy="572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0A543FB-FB17-9FD4-4A12-E01BA5FB32E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39182" y="3160269"/>
                <a:ext cx="688680" cy="27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D25476D-2F80-585A-A971-07D590F95E70}"/>
                  </a:ext>
                </a:extLst>
              </p14:cNvPr>
              <p14:cNvContentPartPr/>
              <p14:nvPr/>
            </p14:nvContentPartPr>
            <p14:xfrm>
              <a:off x="7555022" y="1939149"/>
              <a:ext cx="859320" cy="100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D25476D-2F80-585A-A971-07D590F95E7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501022" y="1831149"/>
                <a:ext cx="966960" cy="2257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2F7D88-41F4-AA5A-F1F4-33F5B9D8F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29" y="346935"/>
            <a:ext cx="11852536" cy="666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9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10CB-5E38-367A-926C-495A8C3CC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8F3331-1C57-A21B-42B8-4B55288A1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5670"/>
            <a:ext cx="12192000" cy="61123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31BE729-127C-A7C5-FAC0-63D9E36813C0}"/>
              </a:ext>
            </a:extLst>
          </p:cNvPr>
          <p:cNvSpPr txBox="1">
            <a:spLocks/>
          </p:cNvSpPr>
          <p:nvPr/>
        </p:nvSpPr>
        <p:spPr>
          <a:xfrm>
            <a:off x="838200" y="26260"/>
            <a:ext cx="10515600" cy="6028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46">
              <a:defRPr/>
            </a:pPr>
            <a:r>
              <a:rPr lang="en-US" sz="3667" b="1" dirty="0">
                <a:solidFill>
                  <a:srgbClr val="132872"/>
                </a:solidFill>
                <a:latin typeface="Montserrat"/>
              </a:rPr>
              <a:t>Simplified CHP model </a:t>
            </a:r>
            <a:endParaRPr lang="en-AU" sz="3667" b="1" dirty="0">
              <a:solidFill>
                <a:srgbClr val="132872"/>
              </a:solidFill>
              <a:latin typeface="Montserrat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D7C3C86-7BEE-38E5-CF2B-27254692F725}"/>
              </a:ext>
            </a:extLst>
          </p:cNvPr>
          <p:cNvCxnSpPr>
            <a:cxnSpLocks/>
          </p:cNvCxnSpPr>
          <p:nvPr/>
        </p:nvCxnSpPr>
        <p:spPr>
          <a:xfrm flipH="1">
            <a:off x="6689163" y="3142655"/>
            <a:ext cx="432560" cy="4273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F9E716-3E42-21FA-4240-92CE2B93C0B5}"/>
              </a:ext>
            </a:extLst>
          </p:cNvPr>
          <p:cNvCxnSpPr>
            <a:cxnSpLocks/>
          </p:cNvCxnSpPr>
          <p:nvPr/>
        </p:nvCxnSpPr>
        <p:spPr>
          <a:xfrm flipH="1">
            <a:off x="6612343" y="3509764"/>
            <a:ext cx="509380" cy="12328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76BA088-9E25-C3CC-14F9-D727154D46C6}"/>
              </a:ext>
            </a:extLst>
          </p:cNvPr>
          <p:cNvSpPr txBox="1"/>
          <p:nvPr/>
        </p:nvSpPr>
        <p:spPr>
          <a:xfrm>
            <a:off x="1100368" y="6226019"/>
            <a:ext cx="2492414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46">
              <a:defRPr/>
            </a:pPr>
            <a:r>
              <a:rPr lang="en-AU" sz="1333" dirty="0">
                <a:solidFill>
                  <a:prstClr val="black"/>
                </a:solidFill>
                <a:latin typeface="Aptos" panose="02110004020202020204"/>
              </a:rPr>
              <a:t>Cause-effect loop with malaria </a:t>
            </a:r>
          </a:p>
          <a:p>
            <a:pPr defTabSz="914446">
              <a:defRPr/>
            </a:pPr>
            <a:r>
              <a:rPr lang="en-AU" sz="1333" dirty="0">
                <a:solidFill>
                  <a:prstClr val="black"/>
                </a:solidFill>
                <a:latin typeface="Aptos" panose="02110004020202020204"/>
              </a:rPr>
              <a:t>community case management </a:t>
            </a:r>
          </a:p>
          <a:p>
            <a:pPr defTabSz="914446">
              <a:defRPr/>
            </a:pPr>
            <a:r>
              <a:rPr lang="en-AU" sz="1333" dirty="0">
                <a:solidFill>
                  <a:prstClr val="black"/>
                </a:solidFill>
                <a:latin typeface="Aptos" panose="02110004020202020204"/>
              </a:rPr>
              <a:t>reducing prevalence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D2DB315-6224-133D-22C3-8A42C0D8EF8F}"/>
              </a:ext>
            </a:extLst>
          </p:cNvPr>
          <p:cNvCxnSpPr/>
          <p:nvPr/>
        </p:nvCxnSpPr>
        <p:spPr>
          <a:xfrm flipV="1">
            <a:off x="2115404" y="5479576"/>
            <a:ext cx="1235122" cy="7915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18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2289</Words>
  <Application>Microsoft Office PowerPoint</Application>
  <PresentationFormat>Widescreen</PresentationFormat>
  <Paragraphs>208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Lilita One</vt:lpstr>
      <vt:lpstr>Montserrat</vt:lpstr>
      <vt:lpstr>Mukta Light</vt:lpstr>
      <vt:lpstr>Prompt Medium</vt:lpstr>
      <vt:lpstr>Shrikhand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TEAM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Brereton</dc:creator>
  <cp:lastModifiedBy>Claire Brereton</cp:lastModifiedBy>
  <cp:revision>2</cp:revision>
  <dcterms:created xsi:type="dcterms:W3CDTF">2026-06-26T01:26:01Z</dcterms:created>
  <dcterms:modified xsi:type="dcterms:W3CDTF">2026-06-26T01:41:26Z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2026-06-26T01:26:01Z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e377fdd9-1ee9-4519-b31f-1fdcd18eb008</vt:lpwstr>
  </property>
  <property fmtid="{D5CDD505-2E9C-101B-9397-08002B2CF9AE}" pid="8" name="MSIP_Label_0f488380-630a-4f55-a077-a19445e3f360_ContentBits">
    <vt:lpwstr>0</vt:lpwstr>
  </property>
  <property fmtid="{D5CDD505-2E9C-101B-9397-08002B2CF9AE}" pid="9" name="MSIP_Label_0f488380-630a-4f55-a077-a19445e3f360_Tag">
    <vt:lpwstr>10, 3, 0, 1</vt:lpwstr>
  </property>
</Properties>
</file>