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9144000" cy="5143500" type="screen16x9"/>
  <p:notesSz cx="6400800" cy="86868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jkGlEJwRiTXZarOULmfInyaaxV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16"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773680" cy="434340"/>
          </a:xfrm>
          <a:prstGeom prst="rect">
            <a:avLst/>
          </a:prstGeom>
          <a:noFill/>
          <a:ln>
            <a:noFill/>
          </a:ln>
        </p:spPr>
        <p:txBody>
          <a:bodyPr spcFirstLastPara="1" wrap="square" lIns="86200" tIns="43100" rIns="86200" bIns="43100" anchor="t" anchorCtr="0">
            <a:noAutofit/>
          </a:bodyPr>
          <a:lstStyle>
            <a:lvl1pPr marR="0" lvl="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625639" y="0"/>
            <a:ext cx="2773680" cy="434340"/>
          </a:xfrm>
          <a:prstGeom prst="rect">
            <a:avLst/>
          </a:prstGeom>
          <a:noFill/>
          <a:ln>
            <a:noFill/>
          </a:ln>
        </p:spPr>
        <p:txBody>
          <a:bodyPr spcFirstLastPara="1" wrap="square" lIns="86200" tIns="43100" rIns="86200" bIns="43100" anchor="t" anchorCtr="0">
            <a:noAutofit/>
          </a:bodyPr>
          <a:lstStyle>
            <a:lvl1pPr marR="0" lvl="0" algn="r"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250952"/>
            <a:ext cx="2773680" cy="434340"/>
          </a:xfrm>
          <a:prstGeom prst="rect">
            <a:avLst/>
          </a:prstGeom>
          <a:noFill/>
          <a:ln>
            <a:noFill/>
          </a:ln>
        </p:spPr>
        <p:txBody>
          <a:bodyPr spcFirstLastPara="1" wrap="square" lIns="86200" tIns="43100" rIns="86200" bIns="43100" anchor="b" anchorCtr="0">
            <a:noAutofit/>
          </a:bodyPr>
          <a:lstStyle>
            <a:lvl1pPr marR="0" lvl="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marR="0" lvl="0" indent="0" algn="r" rtl="0">
              <a:spcBef>
                <a:spcPts val="0"/>
              </a:spcBef>
              <a:spcAft>
                <a:spcPts val="0"/>
              </a:spcAft>
              <a:buNone/>
            </a:pPr>
            <a:fld id="{00000000-1234-1234-1234-123412341234}" type="slidenum">
              <a:rPr lang="en-US" sz="1100" b="0" i="0" u="none" strike="noStrike" cap="none">
                <a:solidFill>
                  <a:schemeClr val="dk1"/>
                </a:solidFill>
                <a:latin typeface="Calibri"/>
                <a:ea typeface="Calibri"/>
                <a:cs typeface="Calibri"/>
                <a:sym typeface="Calibri"/>
              </a:rPr>
              <a:t>‹nº›</a:t>
            </a:fld>
            <a:endParaRPr sz="11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Title page: Change title to submission name. Bold the name of the presenter and display your name as you want it read by the moderator (eg Bob instead of Robert). Note the suggested timing in the bottom right. Slide timing may be adjusted, but not the number of slides. </a:t>
            </a:r>
            <a:endParaRPr/>
          </a:p>
        </p:txBody>
      </p:sp>
      <p:sp>
        <p:nvSpPr>
          <p:cNvPr id="87" name="Google Shape;87;p1: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fonts big (24 pt or bigger). Note suggested timing in the bottom right.</a:t>
            </a:r>
            <a:endParaRPr/>
          </a:p>
        </p:txBody>
      </p:sp>
      <p:sp>
        <p:nvSpPr>
          <p:cNvPr id="108" name="Google Shape;108;p2: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3: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fonts big (24 pt or bigger). Note suggested timing in the bottom right.</a:t>
            </a:r>
            <a:endParaRPr/>
          </a:p>
        </p:txBody>
      </p:sp>
      <p:sp>
        <p:nvSpPr>
          <p:cNvPr id="132" name="Google Shape;132;p3: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4: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4: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the text short and fonts big. Some flexibility on font for images. Note suggested timing in the bottom right.</a:t>
            </a:r>
            <a:endParaRPr/>
          </a:p>
        </p:txBody>
      </p:sp>
      <p:sp>
        <p:nvSpPr>
          <p:cNvPr id="155" name="Google Shape;155;p4: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5: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5: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the text short and fonts big. Any questions you want to pose to the audience can go here. Note suggested timing in the bottom right.</a:t>
            </a:r>
            <a:endParaRPr/>
          </a:p>
        </p:txBody>
      </p:sp>
      <p:sp>
        <p:nvSpPr>
          <p:cNvPr id="180" name="Google Shape;180;p5: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888888"/>
              </a:buClr>
              <a:buSzPts val="2400"/>
              <a:buNone/>
              <a:defRPr>
                <a:solidFill>
                  <a:srgbClr val="888888"/>
                </a:solidFill>
              </a:defRPr>
            </a:lvl1pPr>
            <a:lvl2pPr lvl="1" algn="ctr">
              <a:spcBef>
                <a:spcPts val="420"/>
              </a:spcBef>
              <a:spcAft>
                <a:spcPts val="0"/>
              </a:spcAft>
              <a:buClr>
                <a:srgbClr val="888888"/>
              </a:buClr>
              <a:buSzPts val="21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18" name="Google Shape;18;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3000"/>
              <a:buFont typeface="Calibri"/>
              <a:buNone/>
              <a:defRPr sz="3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spcBef>
                <a:spcPts val="300"/>
              </a:spcBef>
              <a:spcAft>
                <a:spcPts val="0"/>
              </a:spcAft>
              <a:buClr>
                <a:srgbClr val="888888"/>
              </a:buClr>
              <a:buSzPts val="1500"/>
              <a:buNone/>
              <a:defRPr sz="1500">
                <a:solidFill>
                  <a:srgbClr val="888888"/>
                </a:solidFill>
              </a:defRPr>
            </a:lvl1pPr>
            <a:lvl2pPr marL="914400" lvl="1" indent="-228600" algn="l">
              <a:spcBef>
                <a:spcPts val="270"/>
              </a:spcBef>
              <a:spcAft>
                <a:spcPts val="0"/>
              </a:spcAft>
              <a:buClr>
                <a:srgbClr val="888888"/>
              </a:buClr>
              <a:buSzPts val="1350"/>
              <a:buNone/>
              <a:defRPr sz="1350">
                <a:solidFill>
                  <a:srgbClr val="888888"/>
                </a:solidFill>
              </a:defRPr>
            </a:lvl2pPr>
            <a:lvl3pPr marL="1371600" lvl="2" indent="-228600" algn="l">
              <a:spcBef>
                <a:spcPts val="240"/>
              </a:spcBef>
              <a:spcAft>
                <a:spcPts val="0"/>
              </a:spcAft>
              <a:buClr>
                <a:srgbClr val="888888"/>
              </a:buClr>
              <a:buSzPts val="1200"/>
              <a:buNone/>
              <a:defRPr sz="1200">
                <a:solidFill>
                  <a:srgbClr val="888888"/>
                </a:solidFill>
              </a:defRPr>
            </a:lvl3pPr>
            <a:lvl4pPr marL="1828800" lvl="3" indent="-228600" algn="l">
              <a:spcBef>
                <a:spcPts val="210"/>
              </a:spcBef>
              <a:spcAft>
                <a:spcPts val="0"/>
              </a:spcAft>
              <a:buClr>
                <a:srgbClr val="888888"/>
              </a:buClr>
              <a:buSzPts val="1050"/>
              <a:buNone/>
              <a:defRPr sz="1050">
                <a:solidFill>
                  <a:srgbClr val="888888"/>
                </a:solidFill>
              </a:defRPr>
            </a:lvl4pPr>
            <a:lvl5pPr marL="2286000" lvl="4" indent="-228600" algn="l">
              <a:spcBef>
                <a:spcPts val="210"/>
              </a:spcBef>
              <a:spcAft>
                <a:spcPts val="0"/>
              </a:spcAft>
              <a:buClr>
                <a:srgbClr val="888888"/>
              </a:buClr>
              <a:buSzPts val="1050"/>
              <a:buNone/>
              <a:defRPr sz="1050">
                <a:solidFill>
                  <a:srgbClr val="888888"/>
                </a:solidFill>
              </a:defRPr>
            </a:lvl5pPr>
            <a:lvl6pPr marL="2743200" lvl="5" indent="-228600" algn="l">
              <a:spcBef>
                <a:spcPts val="210"/>
              </a:spcBef>
              <a:spcAft>
                <a:spcPts val="0"/>
              </a:spcAft>
              <a:buClr>
                <a:srgbClr val="888888"/>
              </a:buClr>
              <a:buSzPts val="1050"/>
              <a:buNone/>
              <a:defRPr sz="1050">
                <a:solidFill>
                  <a:srgbClr val="888888"/>
                </a:solidFill>
              </a:defRPr>
            </a:lvl6pPr>
            <a:lvl7pPr marL="3200400" lvl="6" indent="-228600" algn="l">
              <a:spcBef>
                <a:spcPts val="210"/>
              </a:spcBef>
              <a:spcAft>
                <a:spcPts val="0"/>
              </a:spcAft>
              <a:buClr>
                <a:srgbClr val="888888"/>
              </a:buClr>
              <a:buSzPts val="1050"/>
              <a:buNone/>
              <a:defRPr sz="1050">
                <a:solidFill>
                  <a:srgbClr val="888888"/>
                </a:solidFill>
              </a:defRPr>
            </a:lvl7pPr>
            <a:lvl8pPr marL="3657600" lvl="7" indent="-228600" algn="l">
              <a:spcBef>
                <a:spcPts val="210"/>
              </a:spcBef>
              <a:spcAft>
                <a:spcPts val="0"/>
              </a:spcAft>
              <a:buClr>
                <a:srgbClr val="888888"/>
              </a:buClr>
              <a:buSzPts val="1050"/>
              <a:buNone/>
              <a:defRPr sz="1050">
                <a:solidFill>
                  <a:srgbClr val="888888"/>
                </a:solidFill>
              </a:defRPr>
            </a:lvl8pPr>
            <a:lvl9pPr marL="4114800" lvl="8" indent="-228600" algn="l">
              <a:spcBef>
                <a:spcPts val="210"/>
              </a:spcBef>
              <a:spcAft>
                <a:spcPts val="0"/>
              </a:spcAft>
              <a:buClr>
                <a:srgbClr val="888888"/>
              </a:buClr>
              <a:buSzPts val="1050"/>
              <a:buNone/>
              <a:defRPr sz="1050">
                <a:solidFill>
                  <a:srgbClr val="888888"/>
                </a:solidFill>
              </a:defRPr>
            </a:lvl9pPr>
          </a:lstStyle>
          <a:p>
            <a:endParaRPr/>
          </a:p>
        </p:txBody>
      </p:sp>
      <p:sp>
        <p:nvSpPr>
          <p:cNvPr id="30" name="Google Shape;30;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rmAutofit/>
          </a:bodyPr>
          <a:lstStyle>
            <a:lvl1pPr marL="457200" lvl="0" indent="-361950" algn="l">
              <a:spcBef>
                <a:spcPts val="420"/>
              </a:spcBef>
              <a:spcAft>
                <a:spcPts val="0"/>
              </a:spcAft>
              <a:buClr>
                <a:schemeClr val="dk1"/>
              </a:buClr>
              <a:buSzPts val="2100"/>
              <a:buChar char="•"/>
              <a:defRPr sz="2100"/>
            </a:lvl1pPr>
            <a:lvl2pPr marL="914400" lvl="1" indent="-342900" algn="l">
              <a:spcBef>
                <a:spcPts val="360"/>
              </a:spcBef>
              <a:spcAft>
                <a:spcPts val="0"/>
              </a:spcAft>
              <a:buClr>
                <a:schemeClr val="dk1"/>
              </a:buClr>
              <a:buSzPts val="1800"/>
              <a:buChar char="–"/>
              <a:defRPr sz="1800"/>
            </a:lvl2pPr>
            <a:lvl3pPr marL="1371600" lvl="2" indent="-323850" algn="l">
              <a:spcBef>
                <a:spcPts val="300"/>
              </a:spcBef>
              <a:spcAft>
                <a:spcPts val="0"/>
              </a:spcAft>
              <a:buClr>
                <a:schemeClr val="dk1"/>
              </a:buClr>
              <a:buSzPts val="1500"/>
              <a:buChar char="•"/>
              <a:defRPr sz="1500"/>
            </a:lvl3pPr>
            <a:lvl4pPr marL="1828800" lvl="3" indent="-314325" algn="l">
              <a:spcBef>
                <a:spcPts val="270"/>
              </a:spcBef>
              <a:spcAft>
                <a:spcPts val="0"/>
              </a:spcAft>
              <a:buClr>
                <a:schemeClr val="dk1"/>
              </a:buClr>
              <a:buSzPts val="1350"/>
              <a:buChar char="–"/>
              <a:defRPr sz="1350"/>
            </a:lvl4pPr>
            <a:lvl5pPr marL="2286000" lvl="4" indent="-314325" algn="l">
              <a:spcBef>
                <a:spcPts val="270"/>
              </a:spcBef>
              <a:spcAft>
                <a:spcPts val="0"/>
              </a:spcAft>
              <a:buClr>
                <a:schemeClr val="dk1"/>
              </a:buClr>
              <a:buSzPts val="1350"/>
              <a:buChar char="»"/>
              <a:defRPr sz="1350"/>
            </a:lvl5pPr>
            <a:lvl6pPr marL="2743200" lvl="5" indent="-314325" algn="l">
              <a:spcBef>
                <a:spcPts val="270"/>
              </a:spcBef>
              <a:spcAft>
                <a:spcPts val="0"/>
              </a:spcAft>
              <a:buClr>
                <a:schemeClr val="dk1"/>
              </a:buClr>
              <a:buSzPts val="1350"/>
              <a:buChar char="•"/>
              <a:defRPr sz="1350"/>
            </a:lvl6pPr>
            <a:lvl7pPr marL="3200400" lvl="6" indent="-314325" algn="l">
              <a:spcBef>
                <a:spcPts val="270"/>
              </a:spcBef>
              <a:spcAft>
                <a:spcPts val="0"/>
              </a:spcAft>
              <a:buClr>
                <a:schemeClr val="dk1"/>
              </a:buClr>
              <a:buSzPts val="1350"/>
              <a:buChar char="•"/>
              <a:defRPr sz="1350"/>
            </a:lvl7pPr>
            <a:lvl8pPr marL="3657600" lvl="7" indent="-314325" algn="l">
              <a:spcBef>
                <a:spcPts val="270"/>
              </a:spcBef>
              <a:spcAft>
                <a:spcPts val="0"/>
              </a:spcAft>
              <a:buClr>
                <a:schemeClr val="dk1"/>
              </a:buClr>
              <a:buSzPts val="1350"/>
              <a:buChar char="•"/>
              <a:defRPr sz="1350"/>
            </a:lvl8pPr>
            <a:lvl9pPr marL="4114800" lvl="8" indent="-314325" algn="l">
              <a:spcBef>
                <a:spcPts val="270"/>
              </a:spcBef>
              <a:spcAft>
                <a:spcPts val="0"/>
              </a:spcAft>
              <a:buClr>
                <a:schemeClr val="dk1"/>
              </a:buClr>
              <a:buSzPts val="1350"/>
              <a:buChar char="•"/>
              <a:defRPr sz="1350"/>
            </a:lvl9pPr>
          </a:lstStyle>
          <a:p>
            <a:endParaRPr/>
          </a:p>
        </p:txBody>
      </p:sp>
      <p:sp>
        <p:nvSpPr>
          <p:cNvPr id="36" name="Google Shape;36;p11"/>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rmAutofit/>
          </a:bodyPr>
          <a:lstStyle>
            <a:lvl1pPr marL="457200" lvl="0" indent="-361950" algn="l">
              <a:spcBef>
                <a:spcPts val="420"/>
              </a:spcBef>
              <a:spcAft>
                <a:spcPts val="0"/>
              </a:spcAft>
              <a:buClr>
                <a:schemeClr val="dk1"/>
              </a:buClr>
              <a:buSzPts val="2100"/>
              <a:buChar char="•"/>
              <a:defRPr sz="2100"/>
            </a:lvl1pPr>
            <a:lvl2pPr marL="914400" lvl="1" indent="-342900" algn="l">
              <a:spcBef>
                <a:spcPts val="360"/>
              </a:spcBef>
              <a:spcAft>
                <a:spcPts val="0"/>
              </a:spcAft>
              <a:buClr>
                <a:schemeClr val="dk1"/>
              </a:buClr>
              <a:buSzPts val="1800"/>
              <a:buChar char="–"/>
              <a:defRPr sz="1800"/>
            </a:lvl2pPr>
            <a:lvl3pPr marL="1371600" lvl="2" indent="-323850" algn="l">
              <a:spcBef>
                <a:spcPts val="300"/>
              </a:spcBef>
              <a:spcAft>
                <a:spcPts val="0"/>
              </a:spcAft>
              <a:buClr>
                <a:schemeClr val="dk1"/>
              </a:buClr>
              <a:buSzPts val="1500"/>
              <a:buChar char="•"/>
              <a:defRPr sz="1500"/>
            </a:lvl3pPr>
            <a:lvl4pPr marL="1828800" lvl="3" indent="-314325" algn="l">
              <a:spcBef>
                <a:spcPts val="270"/>
              </a:spcBef>
              <a:spcAft>
                <a:spcPts val="0"/>
              </a:spcAft>
              <a:buClr>
                <a:schemeClr val="dk1"/>
              </a:buClr>
              <a:buSzPts val="1350"/>
              <a:buChar char="–"/>
              <a:defRPr sz="1350"/>
            </a:lvl4pPr>
            <a:lvl5pPr marL="2286000" lvl="4" indent="-314325" algn="l">
              <a:spcBef>
                <a:spcPts val="270"/>
              </a:spcBef>
              <a:spcAft>
                <a:spcPts val="0"/>
              </a:spcAft>
              <a:buClr>
                <a:schemeClr val="dk1"/>
              </a:buClr>
              <a:buSzPts val="1350"/>
              <a:buChar char="»"/>
              <a:defRPr sz="1350"/>
            </a:lvl5pPr>
            <a:lvl6pPr marL="2743200" lvl="5" indent="-314325" algn="l">
              <a:spcBef>
                <a:spcPts val="270"/>
              </a:spcBef>
              <a:spcAft>
                <a:spcPts val="0"/>
              </a:spcAft>
              <a:buClr>
                <a:schemeClr val="dk1"/>
              </a:buClr>
              <a:buSzPts val="1350"/>
              <a:buChar char="•"/>
              <a:defRPr sz="1350"/>
            </a:lvl6pPr>
            <a:lvl7pPr marL="3200400" lvl="6" indent="-314325" algn="l">
              <a:spcBef>
                <a:spcPts val="270"/>
              </a:spcBef>
              <a:spcAft>
                <a:spcPts val="0"/>
              </a:spcAft>
              <a:buClr>
                <a:schemeClr val="dk1"/>
              </a:buClr>
              <a:buSzPts val="1350"/>
              <a:buChar char="•"/>
              <a:defRPr sz="1350"/>
            </a:lvl7pPr>
            <a:lvl8pPr marL="3657600" lvl="7" indent="-314325" algn="l">
              <a:spcBef>
                <a:spcPts val="270"/>
              </a:spcBef>
              <a:spcAft>
                <a:spcPts val="0"/>
              </a:spcAft>
              <a:buClr>
                <a:schemeClr val="dk1"/>
              </a:buClr>
              <a:buSzPts val="1350"/>
              <a:buChar char="•"/>
              <a:defRPr sz="1350"/>
            </a:lvl8pPr>
            <a:lvl9pPr marL="4114800" lvl="8" indent="-314325" algn="l">
              <a:spcBef>
                <a:spcPts val="270"/>
              </a:spcBef>
              <a:spcAft>
                <a:spcPts val="0"/>
              </a:spcAft>
              <a:buClr>
                <a:schemeClr val="dk1"/>
              </a:buClr>
              <a:buSzPts val="1350"/>
              <a:buChar char="•"/>
              <a:defRPr sz="1350"/>
            </a:lvl9pPr>
          </a:lstStyle>
          <a:p>
            <a:endParaRPr/>
          </a:p>
        </p:txBody>
      </p:sp>
      <p:sp>
        <p:nvSpPr>
          <p:cNvPr id="37" name="Google Shape;37;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360"/>
              </a:spcBef>
              <a:spcAft>
                <a:spcPts val="0"/>
              </a:spcAft>
              <a:buClr>
                <a:schemeClr val="dk1"/>
              </a:buClr>
              <a:buSzPts val="1800"/>
              <a:buNone/>
              <a:defRPr sz="1800" b="1"/>
            </a:lvl1pPr>
            <a:lvl2pPr marL="914400" lvl="1" indent="-228600" algn="l">
              <a:spcBef>
                <a:spcPts val="300"/>
              </a:spcBef>
              <a:spcAft>
                <a:spcPts val="0"/>
              </a:spcAft>
              <a:buClr>
                <a:schemeClr val="dk1"/>
              </a:buClr>
              <a:buSzPts val="1500"/>
              <a:buNone/>
              <a:defRPr sz="1500" b="1"/>
            </a:lvl2pPr>
            <a:lvl3pPr marL="1371600" lvl="2" indent="-228600" algn="l">
              <a:spcBef>
                <a:spcPts val="270"/>
              </a:spcBef>
              <a:spcAft>
                <a:spcPts val="0"/>
              </a:spcAft>
              <a:buClr>
                <a:schemeClr val="dk1"/>
              </a:buClr>
              <a:buSzPts val="1350"/>
              <a:buNone/>
              <a:defRPr sz="1350" b="1"/>
            </a:lvl3pPr>
            <a:lvl4pPr marL="1828800" lvl="3" indent="-228600" algn="l">
              <a:spcBef>
                <a:spcPts val="240"/>
              </a:spcBef>
              <a:spcAft>
                <a:spcPts val="0"/>
              </a:spcAft>
              <a:buClr>
                <a:schemeClr val="dk1"/>
              </a:buClr>
              <a:buSzPts val="1200"/>
              <a:buNone/>
              <a:defRPr sz="1200" b="1"/>
            </a:lvl4pPr>
            <a:lvl5pPr marL="2286000" lvl="4" indent="-228600" algn="l">
              <a:spcBef>
                <a:spcPts val="240"/>
              </a:spcBef>
              <a:spcAft>
                <a:spcPts val="0"/>
              </a:spcAft>
              <a:buClr>
                <a:schemeClr val="dk1"/>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43" name="Google Shape;43;p12"/>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sz="1800"/>
            </a:lvl1pPr>
            <a:lvl2pPr marL="914400" lvl="1" indent="-323850" algn="l">
              <a:spcBef>
                <a:spcPts val="300"/>
              </a:spcBef>
              <a:spcAft>
                <a:spcPts val="0"/>
              </a:spcAft>
              <a:buClr>
                <a:schemeClr val="dk1"/>
              </a:buClr>
              <a:buSzPts val="1500"/>
              <a:buChar char="–"/>
              <a:defRPr sz="1500"/>
            </a:lvl2pPr>
            <a:lvl3pPr marL="1371600" lvl="2" indent="-314325" algn="l">
              <a:spcBef>
                <a:spcPts val="270"/>
              </a:spcBef>
              <a:spcAft>
                <a:spcPts val="0"/>
              </a:spcAft>
              <a:buClr>
                <a:schemeClr val="dk1"/>
              </a:buClr>
              <a:buSzPts val="1350"/>
              <a:buChar char="•"/>
              <a:defRPr sz="1350"/>
            </a:lvl3pPr>
            <a:lvl4pPr marL="1828800" lvl="3" indent="-304800" algn="l">
              <a:spcBef>
                <a:spcPts val="240"/>
              </a:spcBef>
              <a:spcAft>
                <a:spcPts val="0"/>
              </a:spcAft>
              <a:buClr>
                <a:schemeClr val="dk1"/>
              </a:buClr>
              <a:buSzPts val="1200"/>
              <a:buChar char="–"/>
              <a:defRPr sz="1200"/>
            </a:lvl4pPr>
            <a:lvl5pPr marL="2286000" lvl="4" indent="-304800" algn="l">
              <a:spcBef>
                <a:spcPts val="240"/>
              </a:spcBef>
              <a:spcAft>
                <a:spcPts val="0"/>
              </a:spcAft>
              <a:buClr>
                <a:schemeClr val="dk1"/>
              </a:buClr>
              <a:buSzPts val="1200"/>
              <a:buChar char="»"/>
              <a:defRPr sz="1200"/>
            </a:lvl5pPr>
            <a:lvl6pPr marL="2743200" lvl="5" indent="-304800" algn="l">
              <a:spcBef>
                <a:spcPts val="240"/>
              </a:spcBef>
              <a:spcAft>
                <a:spcPts val="0"/>
              </a:spcAft>
              <a:buClr>
                <a:schemeClr val="dk1"/>
              </a:buClr>
              <a:buSzPts val="1200"/>
              <a:buChar char="•"/>
              <a:defRPr sz="1200"/>
            </a:lvl6pPr>
            <a:lvl7pPr marL="3200400" lvl="6" indent="-304800" algn="l">
              <a:spcBef>
                <a:spcPts val="240"/>
              </a:spcBef>
              <a:spcAft>
                <a:spcPts val="0"/>
              </a:spcAft>
              <a:buClr>
                <a:schemeClr val="dk1"/>
              </a:buClr>
              <a:buSzPts val="1200"/>
              <a:buChar char="•"/>
              <a:defRPr sz="1200"/>
            </a:lvl7pPr>
            <a:lvl8pPr marL="3657600" lvl="7" indent="-304800" algn="l">
              <a:spcBef>
                <a:spcPts val="240"/>
              </a:spcBef>
              <a:spcAft>
                <a:spcPts val="0"/>
              </a:spcAft>
              <a:buClr>
                <a:schemeClr val="dk1"/>
              </a:buClr>
              <a:buSzPts val="1200"/>
              <a:buChar char="•"/>
              <a:defRPr sz="1200"/>
            </a:lvl8pPr>
            <a:lvl9pPr marL="4114800" lvl="8" indent="-304800" algn="l">
              <a:spcBef>
                <a:spcPts val="240"/>
              </a:spcBef>
              <a:spcAft>
                <a:spcPts val="0"/>
              </a:spcAft>
              <a:buClr>
                <a:schemeClr val="dk1"/>
              </a:buClr>
              <a:buSzPts val="1200"/>
              <a:buChar char="•"/>
              <a:defRPr sz="1200"/>
            </a:lvl9pPr>
          </a:lstStyle>
          <a:p>
            <a:endParaRPr/>
          </a:p>
        </p:txBody>
      </p:sp>
      <p:sp>
        <p:nvSpPr>
          <p:cNvPr id="44" name="Google Shape;44;p12"/>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360"/>
              </a:spcBef>
              <a:spcAft>
                <a:spcPts val="0"/>
              </a:spcAft>
              <a:buClr>
                <a:schemeClr val="dk1"/>
              </a:buClr>
              <a:buSzPts val="1800"/>
              <a:buNone/>
              <a:defRPr sz="1800" b="1"/>
            </a:lvl1pPr>
            <a:lvl2pPr marL="914400" lvl="1" indent="-228600" algn="l">
              <a:spcBef>
                <a:spcPts val="300"/>
              </a:spcBef>
              <a:spcAft>
                <a:spcPts val="0"/>
              </a:spcAft>
              <a:buClr>
                <a:schemeClr val="dk1"/>
              </a:buClr>
              <a:buSzPts val="1500"/>
              <a:buNone/>
              <a:defRPr sz="1500" b="1"/>
            </a:lvl2pPr>
            <a:lvl3pPr marL="1371600" lvl="2" indent="-228600" algn="l">
              <a:spcBef>
                <a:spcPts val="270"/>
              </a:spcBef>
              <a:spcAft>
                <a:spcPts val="0"/>
              </a:spcAft>
              <a:buClr>
                <a:schemeClr val="dk1"/>
              </a:buClr>
              <a:buSzPts val="1350"/>
              <a:buNone/>
              <a:defRPr sz="1350" b="1"/>
            </a:lvl3pPr>
            <a:lvl4pPr marL="1828800" lvl="3" indent="-228600" algn="l">
              <a:spcBef>
                <a:spcPts val="240"/>
              </a:spcBef>
              <a:spcAft>
                <a:spcPts val="0"/>
              </a:spcAft>
              <a:buClr>
                <a:schemeClr val="dk1"/>
              </a:buClr>
              <a:buSzPts val="1200"/>
              <a:buNone/>
              <a:defRPr sz="1200" b="1"/>
            </a:lvl4pPr>
            <a:lvl5pPr marL="2286000" lvl="4" indent="-228600" algn="l">
              <a:spcBef>
                <a:spcPts val="240"/>
              </a:spcBef>
              <a:spcAft>
                <a:spcPts val="0"/>
              </a:spcAft>
              <a:buClr>
                <a:schemeClr val="dk1"/>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45" name="Google Shape;45;p12"/>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sz="1800"/>
            </a:lvl1pPr>
            <a:lvl2pPr marL="914400" lvl="1" indent="-323850" algn="l">
              <a:spcBef>
                <a:spcPts val="300"/>
              </a:spcBef>
              <a:spcAft>
                <a:spcPts val="0"/>
              </a:spcAft>
              <a:buClr>
                <a:schemeClr val="dk1"/>
              </a:buClr>
              <a:buSzPts val="1500"/>
              <a:buChar char="–"/>
              <a:defRPr sz="1500"/>
            </a:lvl2pPr>
            <a:lvl3pPr marL="1371600" lvl="2" indent="-314325" algn="l">
              <a:spcBef>
                <a:spcPts val="270"/>
              </a:spcBef>
              <a:spcAft>
                <a:spcPts val="0"/>
              </a:spcAft>
              <a:buClr>
                <a:schemeClr val="dk1"/>
              </a:buClr>
              <a:buSzPts val="1350"/>
              <a:buChar char="•"/>
              <a:defRPr sz="1350"/>
            </a:lvl3pPr>
            <a:lvl4pPr marL="1828800" lvl="3" indent="-304800" algn="l">
              <a:spcBef>
                <a:spcPts val="240"/>
              </a:spcBef>
              <a:spcAft>
                <a:spcPts val="0"/>
              </a:spcAft>
              <a:buClr>
                <a:schemeClr val="dk1"/>
              </a:buClr>
              <a:buSzPts val="1200"/>
              <a:buChar char="–"/>
              <a:defRPr sz="1200"/>
            </a:lvl4pPr>
            <a:lvl5pPr marL="2286000" lvl="4" indent="-304800" algn="l">
              <a:spcBef>
                <a:spcPts val="240"/>
              </a:spcBef>
              <a:spcAft>
                <a:spcPts val="0"/>
              </a:spcAft>
              <a:buClr>
                <a:schemeClr val="dk1"/>
              </a:buClr>
              <a:buSzPts val="1200"/>
              <a:buChar char="»"/>
              <a:defRPr sz="1200"/>
            </a:lvl5pPr>
            <a:lvl6pPr marL="2743200" lvl="5" indent="-304800" algn="l">
              <a:spcBef>
                <a:spcPts val="240"/>
              </a:spcBef>
              <a:spcAft>
                <a:spcPts val="0"/>
              </a:spcAft>
              <a:buClr>
                <a:schemeClr val="dk1"/>
              </a:buClr>
              <a:buSzPts val="1200"/>
              <a:buChar char="•"/>
              <a:defRPr sz="1200"/>
            </a:lvl6pPr>
            <a:lvl7pPr marL="3200400" lvl="6" indent="-304800" algn="l">
              <a:spcBef>
                <a:spcPts val="240"/>
              </a:spcBef>
              <a:spcAft>
                <a:spcPts val="0"/>
              </a:spcAft>
              <a:buClr>
                <a:schemeClr val="dk1"/>
              </a:buClr>
              <a:buSzPts val="1200"/>
              <a:buChar char="•"/>
              <a:defRPr sz="1200"/>
            </a:lvl7pPr>
            <a:lvl8pPr marL="3657600" lvl="7" indent="-304800" algn="l">
              <a:spcBef>
                <a:spcPts val="240"/>
              </a:spcBef>
              <a:spcAft>
                <a:spcPts val="0"/>
              </a:spcAft>
              <a:buClr>
                <a:schemeClr val="dk1"/>
              </a:buClr>
              <a:buSzPts val="1200"/>
              <a:buChar char="•"/>
              <a:defRPr sz="1200"/>
            </a:lvl8pPr>
            <a:lvl9pPr marL="4114800" lvl="8" indent="-304800" algn="l">
              <a:spcBef>
                <a:spcPts val="240"/>
              </a:spcBef>
              <a:spcAft>
                <a:spcPts val="0"/>
              </a:spcAft>
              <a:buClr>
                <a:schemeClr val="dk1"/>
              </a:buClr>
              <a:buSzPts val="1200"/>
              <a:buChar char="•"/>
              <a:defRPr sz="1200"/>
            </a:lvl9pPr>
          </a:lstStyle>
          <a:p>
            <a:endParaRPr/>
          </a:p>
        </p:txBody>
      </p:sp>
      <p:sp>
        <p:nvSpPr>
          <p:cNvPr id="46" name="Google Shape;46;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1500"/>
              <a:buFont typeface="Calibri"/>
              <a:buNone/>
              <a:defRPr sz="1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61950" algn="l">
              <a:spcBef>
                <a:spcPts val="420"/>
              </a:spcBef>
              <a:spcAft>
                <a:spcPts val="0"/>
              </a:spcAft>
              <a:buClr>
                <a:schemeClr val="dk1"/>
              </a:buClr>
              <a:buSzPts val="2100"/>
              <a:buChar char="–"/>
              <a:defRPr sz="2100"/>
            </a:lvl2pPr>
            <a:lvl3pPr marL="1371600" lvl="2" indent="-342900" algn="l">
              <a:spcBef>
                <a:spcPts val="360"/>
              </a:spcBef>
              <a:spcAft>
                <a:spcPts val="0"/>
              </a:spcAft>
              <a:buClr>
                <a:schemeClr val="dk1"/>
              </a:buClr>
              <a:buSzPts val="1800"/>
              <a:buChar char="•"/>
              <a:defRPr sz="18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61" name="Google Shape;61;p15"/>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rmAutofit/>
          </a:bodyPr>
          <a:lstStyle>
            <a:lvl1pPr marL="457200" lvl="0" indent="-228600" algn="l">
              <a:spcBef>
                <a:spcPts val="210"/>
              </a:spcBef>
              <a:spcAft>
                <a:spcPts val="0"/>
              </a:spcAft>
              <a:buClr>
                <a:schemeClr val="dk1"/>
              </a:buClr>
              <a:buSzPts val="1050"/>
              <a:buNone/>
              <a:defRPr sz="1050"/>
            </a:lvl1pPr>
            <a:lvl2pPr marL="914400" lvl="1" indent="-228600" algn="l">
              <a:spcBef>
                <a:spcPts val="180"/>
              </a:spcBef>
              <a:spcAft>
                <a:spcPts val="0"/>
              </a:spcAft>
              <a:buClr>
                <a:schemeClr val="dk1"/>
              </a:buClr>
              <a:buSzPts val="900"/>
              <a:buNone/>
              <a:defRPr sz="900"/>
            </a:lvl2pPr>
            <a:lvl3pPr marL="1371600" lvl="2" indent="-228600" algn="l">
              <a:spcBef>
                <a:spcPts val="150"/>
              </a:spcBef>
              <a:spcAft>
                <a:spcPts val="0"/>
              </a:spcAft>
              <a:buClr>
                <a:schemeClr val="dk1"/>
              </a:buClr>
              <a:buSzPts val="750"/>
              <a:buNone/>
              <a:defRPr sz="750"/>
            </a:lvl3pPr>
            <a:lvl4pPr marL="1828800" lvl="3" indent="-228600" algn="l">
              <a:spcBef>
                <a:spcPts val="135"/>
              </a:spcBef>
              <a:spcAft>
                <a:spcPts val="0"/>
              </a:spcAft>
              <a:buClr>
                <a:schemeClr val="dk1"/>
              </a:buClr>
              <a:buSzPts val="675"/>
              <a:buNone/>
              <a:defRPr sz="675"/>
            </a:lvl4pPr>
            <a:lvl5pPr marL="2286000" lvl="4" indent="-228600" algn="l">
              <a:spcBef>
                <a:spcPts val="135"/>
              </a:spcBef>
              <a:spcAft>
                <a:spcPts val="0"/>
              </a:spcAft>
              <a:buClr>
                <a:schemeClr val="dk1"/>
              </a:buClr>
              <a:buSzPts val="675"/>
              <a:buNone/>
              <a:defRPr sz="675"/>
            </a:lvl5pPr>
            <a:lvl6pPr marL="2743200" lvl="5" indent="-228600" algn="l">
              <a:spcBef>
                <a:spcPts val="135"/>
              </a:spcBef>
              <a:spcAft>
                <a:spcPts val="0"/>
              </a:spcAft>
              <a:buClr>
                <a:schemeClr val="dk1"/>
              </a:buClr>
              <a:buSzPts val="675"/>
              <a:buNone/>
              <a:defRPr sz="675"/>
            </a:lvl6pPr>
            <a:lvl7pPr marL="3200400" lvl="6" indent="-228600" algn="l">
              <a:spcBef>
                <a:spcPts val="135"/>
              </a:spcBef>
              <a:spcAft>
                <a:spcPts val="0"/>
              </a:spcAft>
              <a:buClr>
                <a:schemeClr val="dk1"/>
              </a:buClr>
              <a:buSzPts val="675"/>
              <a:buNone/>
              <a:defRPr sz="675"/>
            </a:lvl7pPr>
            <a:lvl8pPr marL="3657600" lvl="7" indent="-228600" algn="l">
              <a:spcBef>
                <a:spcPts val="135"/>
              </a:spcBef>
              <a:spcAft>
                <a:spcPts val="0"/>
              </a:spcAft>
              <a:buClr>
                <a:schemeClr val="dk1"/>
              </a:buClr>
              <a:buSzPts val="675"/>
              <a:buNone/>
              <a:defRPr sz="675"/>
            </a:lvl8pPr>
            <a:lvl9pPr marL="4114800" lvl="8" indent="-228600" algn="l">
              <a:spcBef>
                <a:spcPts val="135"/>
              </a:spcBef>
              <a:spcAft>
                <a:spcPts val="0"/>
              </a:spcAft>
              <a:buClr>
                <a:schemeClr val="dk1"/>
              </a:buClr>
              <a:buSzPts val="675"/>
              <a:buNone/>
              <a:defRPr sz="675"/>
            </a:lvl9pPr>
          </a:lstStyle>
          <a:p>
            <a:endParaRPr/>
          </a:p>
        </p:txBody>
      </p:sp>
      <p:sp>
        <p:nvSpPr>
          <p:cNvPr id="62" name="Google Shape;62;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1500"/>
              <a:buFont typeface="Calibri"/>
              <a:buNone/>
              <a:defRPr sz="1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1792288" y="459581"/>
            <a:ext cx="5486400" cy="3086100"/>
          </a:xfrm>
          <a:prstGeom prst="rect">
            <a:avLst/>
          </a:prstGeom>
          <a:noFill/>
          <a:ln>
            <a:noFill/>
          </a:ln>
        </p:spPr>
      </p:sp>
      <p:sp>
        <p:nvSpPr>
          <p:cNvPr id="68" name="Google Shape;68;p16"/>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spcBef>
                <a:spcPts val="210"/>
              </a:spcBef>
              <a:spcAft>
                <a:spcPts val="0"/>
              </a:spcAft>
              <a:buClr>
                <a:schemeClr val="dk1"/>
              </a:buClr>
              <a:buSzPts val="1050"/>
              <a:buNone/>
              <a:defRPr sz="1050"/>
            </a:lvl1pPr>
            <a:lvl2pPr marL="914400" lvl="1" indent="-228600" algn="l">
              <a:spcBef>
                <a:spcPts val="180"/>
              </a:spcBef>
              <a:spcAft>
                <a:spcPts val="0"/>
              </a:spcAft>
              <a:buClr>
                <a:schemeClr val="dk1"/>
              </a:buClr>
              <a:buSzPts val="900"/>
              <a:buNone/>
              <a:defRPr sz="900"/>
            </a:lvl2pPr>
            <a:lvl3pPr marL="1371600" lvl="2" indent="-228600" algn="l">
              <a:spcBef>
                <a:spcPts val="150"/>
              </a:spcBef>
              <a:spcAft>
                <a:spcPts val="0"/>
              </a:spcAft>
              <a:buClr>
                <a:schemeClr val="dk1"/>
              </a:buClr>
              <a:buSzPts val="750"/>
              <a:buNone/>
              <a:defRPr sz="750"/>
            </a:lvl3pPr>
            <a:lvl4pPr marL="1828800" lvl="3" indent="-228600" algn="l">
              <a:spcBef>
                <a:spcPts val="135"/>
              </a:spcBef>
              <a:spcAft>
                <a:spcPts val="0"/>
              </a:spcAft>
              <a:buClr>
                <a:schemeClr val="dk1"/>
              </a:buClr>
              <a:buSzPts val="675"/>
              <a:buNone/>
              <a:defRPr sz="675"/>
            </a:lvl4pPr>
            <a:lvl5pPr marL="2286000" lvl="4" indent="-228600" algn="l">
              <a:spcBef>
                <a:spcPts val="135"/>
              </a:spcBef>
              <a:spcAft>
                <a:spcPts val="0"/>
              </a:spcAft>
              <a:buClr>
                <a:schemeClr val="dk1"/>
              </a:buClr>
              <a:buSzPts val="675"/>
              <a:buNone/>
              <a:defRPr sz="675"/>
            </a:lvl5pPr>
            <a:lvl6pPr marL="2743200" lvl="5" indent="-228600" algn="l">
              <a:spcBef>
                <a:spcPts val="135"/>
              </a:spcBef>
              <a:spcAft>
                <a:spcPts val="0"/>
              </a:spcAft>
              <a:buClr>
                <a:schemeClr val="dk1"/>
              </a:buClr>
              <a:buSzPts val="675"/>
              <a:buNone/>
              <a:defRPr sz="675"/>
            </a:lvl6pPr>
            <a:lvl7pPr marL="3200400" lvl="6" indent="-228600" algn="l">
              <a:spcBef>
                <a:spcPts val="135"/>
              </a:spcBef>
              <a:spcAft>
                <a:spcPts val="0"/>
              </a:spcAft>
              <a:buClr>
                <a:schemeClr val="dk1"/>
              </a:buClr>
              <a:buSzPts val="675"/>
              <a:buNone/>
              <a:defRPr sz="675"/>
            </a:lvl7pPr>
            <a:lvl8pPr marL="3657600" lvl="7" indent="-228600" algn="l">
              <a:spcBef>
                <a:spcPts val="135"/>
              </a:spcBef>
              <a:spcAft>
                <a:spcPts val="0"/>
              </a:spcAft>
              <a:buClr>
                <a:schemeClr val="dk1"/>
              </a:buClr>
              <a:buSzPts val="675"/>
              <a:buNone/>
              <a:defRPr sz="675"/>
            </a:lvl8pPr>
            <a:lvl9pPr marL="4114800" lvl="8" indent="-228600" algn="l">
              <a:spcBef>
                <a:spcPts val="135"/>
              </a:spcBef>
              <a:spcAft>
                <a:spcPts val="0"/>
              </a:spcAft>
              <a:buClr>
                <a:schemeClr val="dk1"/>
              </a:buClr>
              <a:buSzPts val="675"/>
              <a:buNone/>
              <a:defRPr sz="675"/>
            </a:lvl9pPr>
          </a:lstStyle>
          <a:p>
            <a:endParaRPr/>
          </a:p>
        </p:txBody>
      </p:sp>
      <p:sp>
        <p:nvSpPr>
          <p:cNvPr id="69" name="Google Shape;69;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657350" y="1657350"/>
            <a:ext cx="6057900" cy="1102519"/>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343A40"/>
              </a:buClr>
              <a:buSzPct val="122222"/>
              <a:buFont typeface="Calibri"/>
              <a:buNone/>
            </a:pPr>
            <a:r>
              <a:rPr lang="en-US">
                <a:solidFill>
                  <a:srgbClr val="343A40"/>
                </a:solidFill>
              </a:rPr>
              <a:t>System Dynamics Modeling Applied to Combating Match-Fixing and Money Laundering</a:t>
            </a:r>
            <a:br>
              <a:rPr lang="en-US">
                <a:solidFill>
                  <a:srgbClr val="343A40"/>
                </a:solidFill>
              </a:rPr>
            </a:br>
            <a:r>
              <a:rPr lang="en-US" sz="2400">
                <a:solidFill>
                  <a:srgbClr val="343A40"/>
                </a:solidFill>
              </a:rPr>
              <a:t>in the Brazilian Sports Betting Market</a:t>
            </a:r>
            <a:endParaRPr sz="2700">
              <a:solidFill>
                <a:srgbClr val="343A40"/>
              </a:solidFill>
            </a:endParaRPr>
          </a:p>
        </p:txBody>
      </p:sp>
      <p:sp>
        <p:nvSpPr>
          <p:cNvPr id="90" name="Google Shape;90;p1"/>
          <p:cNvSpPr txBox="1">
            <a:spLocks noGrp="1"/>
          </p:cNvSpPr>
          <p:nvPr>
            <p:ph type="subTitle" idx="1"/>
          </p:nvPr>
        </p:nvSpPr>
        <p:spPr>
          <a:xfrm>
            <a:off x="2943226" y="3176965"/>
            <a:ext cx="6057900" cy="1314450"/>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Clr>
                <a:schemeClr val="dk1"/>
              </a:buClr>
              <a:buSzPts val="1500"/>
              <a:buNone/>
            </a:pPr>
            <a:r>
              <a:rPr lang="en-US" sz="1500" b="1" dirty="0">
                <a:solidFill>
                  <a:schemeClr val="dk1"/>
                </a:solidFill>
              </a:rPr>
              <a:t>Rafael Souza Santos; </a:t>
            </a:r>
            <a:r>
              <a:rPr lang="en-US" sz="1500" b="1" dirty="0" err="1">
                <a:solidFill>
                  <a:schemeClr val="dk1"/>
                </a:solidFill>
              </a:rPr>
              <a:t>Shayene</a:t>
            </a:r>
            <a:r>
              <a:rPr lang="en-US" sz="1500" b="1" dirty="0">
                <a:solidFill>
                  <a:schemeClr val="dk1"/>
                </a:solidFill>
              </a:rPr>
              <a:t> </a:t>
            </a:r>
            <a:r>
              <a:rPr lang="en-US" sz="1500" b="1" dirty="0" err="1">
                <a:solidFill>
                  <a:schemeClr val="dk1"/>
                </a:solidFill>
              </a:rPr>
              <a:t>Freita</a:t>
            </a:r>
            <a:r>
              <a:rPr lang="en-US" sz="1500" b="1" dirty="0">
                <a:solidFill>
                  <a:schemeClr val="dk1"/>
                </a:solidFill>
              </a:rPr>
              <a:t> da Silva</a:t>
            </a:r>
            <a:endParaRPr dirty="0"/>
          </a:p>
          <a:p>
            <a:pPr marL="0" lvl="0" indent="0" algn="r" rtl="0">
              <a:spcBef>
                <a:spcPts val="300"/>
              </a:spcBef>
              <a:spcAft>
                <a:spcPts val="0"/>
              </a:spcAft>
              <a:buClr>
                <a:schemeClr val="dk1"/>
              </a:buClr>
              <a:buSzPts val="1500"/>
              <a:buNone/>
            </a:pPr>
            <a:r>
              <a:rPr lang="en-US" sz="1500" dirty="0">
                <a:solidFill>
                  <a:schemeClr val="dk1"/>
                </a:solidFill>
              </a:rPr>
              <a:t>Ricardo Matos Chaim; Thiago Sousa Xavier</a:t>
            </a:r>
            <a:endParaRPr dirty="0"/>
          </a:p>
          <a:p>
            <a:pPr marL="0" lvl="0" indent="0" algn="r" rtl="0">
              <a:spcBef>
                <a:spcPts val="300"/>
              </a:spcBef>
              <a:spcAft>
                <a:spcPts val="0"/>
              </a:spcAft>
              <a:buClr>
                <a:schemeClr val="dk1"/>
              </a:buClr>
              <a:buSzPts val="1500"/>
              <a:buNone/>
            </a:pPr>
            <a:r>
              <a:rPr lang="en-US" sz="1500" dirty="0">
                <a:solidFill>
                  <a:schemeClr val="dk1"/>
                </a:solidFill>
              </a:rPr>
              <a:t>Joao Gustavo Rocha dos Santos</a:t>
            </a:r>
            <a:endParaRPr dirty="0"/>
          </a:p>
        </p:txBody>
      </p:sp>
      <p:sp>
        <p:nvSpPr>
          <p:cNvPr id="92" name="Google Shape;92;p1"/>
          <p:cNvSpPr txBox="1"/>
          <p:nvPr/>
        </p:nvSpPr>
        <p:spPr>
          <a:xfrm>
            <a:off x="4229100" y="372502"/>
            <a:ext cx="348615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i="1">
                <a:solidFill>
                  <a:srgbClr val="B2214D"/>
                </a:solidFill>
                <a:latin typeface="Calibri"/>
                <a:ea typeface="Calibri"/>
                <a:cs typeface="Calibri"/>
                <a:sym typeface="Calibri"/>
              </a:rPr>
              <a:t>Online Poster Presentation</a:t>
            </a:r>
            <a:endParaRPr sz="2400" i="1">
              <a:solidFill>
                <a:srgbClr val="B2214D"/>
              </a:solidFill>
              <a:latin typeface="Calibri"/>
              <a:ea typeface="Calibri"/>
              <a:cs typeface="Calibri"/>
              <a:sym typeface="Calibri"/>
            </a:endParaRPr>
          </a:p>
        </p:txBody>
      </p:sp>
      <p:grpSp>
        <p:nvGrpSpPr>
          <p:cNvPr id="93" name="Google Shape;93;p1"/>
          <p:cNvGrpSpPr/>
          <p:nvPr/>
        </p:nvGrpSpPr>
        <p:grpSpPr>
          <a:xfrm>
            <a:off x="0" y="4657189"/>
            <a:ext cx="9144000" cy="530657"/>
            <a:chOff x="0" y="4657189"/>
            <a:chExt cx="9144000" cy="530657"/>
          </a:xfrm>
        </p:grpSpPr>
        <p:grpSp>
          <p:nvGrpSpPr>
            <p:cNvPr id="94" name="Google Shape;94;p1"/>
            <p:cNvGrpSpPr/>
            <p:nvPr/>
          </p:nvGrpSpPr>
          <p:grpSpPr>
            <a:xfrm>
              <a:off x="0" y="4657189"/>
              <a:ext cx="9144000" cy="530657"/>
              <a:chOff x="0" y="4657189"/>
              <a:chExt cx="9144000" cy="530657"/>
            </a:xfrm>
          </p:grpSpPr>
          <p:sp>
            <p:nvSpPr>
              <p:cNvPr id="95" name="Google Shape;95;p1"/>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96" name="Google Shape;96;p1"/>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sp>
          <p:nvSpPr>
            <p:cNvPr id="101" name="Google Shape;101;p1"/>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grpSp>
      <p:pic>
        <p:nvPicPr>
          <p:cNvPr id="103" name="Google Shape;103;p1" descr="A logo with text on it  Description automatically generated"/>
          <p:cNvPicPr preferRelativeResize="0"/>
          <p:nvPr/>
        </p:nvPicPr>
        <p:blipFill rotWithShape="1">
          <a:blip r:embed="rId3">
            <a:alphaModFix/>
          </a:blip>
          <a:srcRect/>
          <a:stretch/>
        </p:blipFill>
        <p:spPr>
          <a:xfrm>
            <a:off x="1342984" y="372502"/>
            <a:ext cx="2143167" cy="997059"/>
          </a:xfrm>
          <a:prstGeom prst="rect">
            <a:avLst/>
          </a:prstGeom>
          <a:noFill/>
          <a:ln>
            <a:noFill/>
          </a:ln>
        </p:spPr>
      </p:pic>
      <p:pic>
        <p:nvPicPr>
          <p:cNvPr id="104" name="Google Shape;104;p1" descr="A computer screen with a person on it  Description automatically generated"/>
          <p:cNvPicPr preferRelativeResize="0"/>
          <p:nvPr/>
        </p:nvPicPr>
        <p:blipFill rotWithShape="1">
          <a:blip r:embed="rId4">
            <a:alphaModFix/>
          </a:blip>
          <a:srcRect/>
          <a:stretch/>
        </p:blipFill>
        <p:spPr>
          <a:xfrm>
            <a:off x="7200900" y="749507"/>
            <a:ext cx="409211" cy="40921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body" idx="1"/>
          </p:nvPr>
        </p:nvSpPr>
        <p:spPr>
          <a:xfrm>
            <a:off x="1485900" y="856545"/>
            <a:ext cx="6172200" cy="3751341"/>
          </a:xfrm>
          <a:prstGeom prst="rect">
            <a:avLst/>
          </a:prstGeom>
          <a:noFill/>
          <a:ln>
            <a:noFill/>
          </a:ln>
        </p:spPr>
        <p:txBody>
          <a:bodyPr spcFirstLastPara="1" wrap="square" lIns="91425" tIns="45700" rIns="91425" bIns="45700" anchor="t" anchorCtr="0">
            <a:noAutofit/>
          </a:bodyPr>
          <a:lstStyle/>
          <a:p>
            <a:pPr marL="257175" lvl="0" indent="-257175" algn="l" rtl="0">
              <a:spcBef>
                <a:spcPts val="0"/>
              </a:spcBef>
              <a:spcAft>
                <a:spcPts val="0"/>
              </a:spcAft>
              <a:buClr>
                <a:schemeClr val="dk1"/>
              </a:buClr>
              <a:buSzPts val="2000"/>
              <a:buChar char="•"/>
            </a:pPr>
            <a:r>
              <a:rPr lang="en-US" sz="1800" b="1" dirty="0"/>
              <a:t>Context: Rapid expansion of sports betting in Brazil</a:t>
            </a:r>
            <a:endParaRPr sz="2000" dirty="0"/>
          </a:p>
          <a:p>
            <a:pPr marL="557213" lvl="1" indent="-214312" algn="l" rtl="0">
              <a:spcBef>
                <a:spcPts val="300"/>
              </a:spcBef>
              <a:spcAft>
                <a:spcPts val="0"/>
              </a:spcAft>
              <a:buClr>
                <a:schemeClr val="dk1"/>
              </a:buClr>
              <a:buSzPts val="1700"/>
              <a:buChar char="–"/>
            </a:pPr>
            <a:r>
              <a:rPr lang="en-US" sz="1600" dirty="0"/>
              <a:t>Market grew from R$2 billion (2018) to multibillion-dollar levels</a:t>
            </a:r>
            <a:endParaRPr sz="2000" dirty="0"/>
          </a:p>
          <a:p>
            <a:pPr marL="557213" lvl="1" indent="-214312" algn="l" rtl="0">
              <a:spcBef>
                <a:spcPts val="300"/>
              </a:spcBef>
              <a:spcAft>
                <a:spcPts val="0"/>
              </a:spcAft>
              <a:buClr>
                <a:schemeClr val="dk1"/>
              </a:buClr>
              <a:buSzPts val="1700"/>
              <a:buChar char="–"/>
            </a:pPr>
            <a:r>
              <a:rPr lang="en-US" sz="1600" dirty="0"/>
              <a:t>Normative gaps created systemic opportunities for illicit practices</a:t>
            </a:r>
            <a:endParaRPr sz="2000" dirty="0"/>
          </a:p>
          <a:p>
            <a:pPr marL="257175" lvl="0" indent="-257175" algn="l" rtl="0">
              <a:spcBef>
                <a:spcPts val="400"/>
              </a:spcBef>
              <a:spcAft>
                <a:spcPts val="0"/>
              </a:spcAft>
              <a:buClr>
                <a:schemeClr val="dk1"/>
              </a:buClr>
              <a:buSzPts val="2000"/>
              <a:buChar char="•"/>
            </a:pPr>
            <a:r>
              <a:rPr lang="en-US" sz="1800" b="1" dirty="0"/>
              <a:t>Problem: Match-fixing as a growing systemic risk</a:t>
            </a:r>
            <a:endParaRPr sz="2000" dirty="0"/>
          </a:p>
          <a:p>
            <a:pPr marL="557213" lvl="1" indent="-214312" algn="l" rtl="0">
              <a:spcBef>
                <a:spcPts val="300"/>
              </a:spcBef>
              <a:spcAft>
                <a:spcPts val="0"/>
              </a:spcAft>
              <a:buClr>
                <a:schemeClr val="dk1"/>
              </a:buClr>
              <a:buSzPts val="1700"/>
              <a:buChar char="–"/>
            </a:pPr>
            <a:r>
              <a:rPr lang="en-US" sz="1600" dirty="0"/>
              <a:t>Involves money laundering, organized crime, and regulatory gaps</a:t>
            </a:r>
            <a:endParaRPr sz="2000" dirty="0"/>
          </a:p>
          <a:p>
            <a:pPr marL="557213" lvl="1" indent="-214312" algn="l" rtl="0">
              <a:spcBef>
                <a:spcPts val="300"/>
              </a:spcBef>
              <a:spcAft>
                <a:spcPts val="0"/>
              </a:spcAft>
              <a:buClr>
                <a:schemeClr val="dk1"/>
              </a:buClr>
              <a:buSzPts val="1700"/>
              <a:buChar char="–"/>
            </a:pPr>
            <a:r>
              <a:rPr lang="en-US" sz="1600" dirty="0"/>
              <a:t>Static analytical approaches fail to capture adaptive agent behavior</a:t>
            </a:r>
            <a:endParaRPr sz="2000" dirty="0"/>
          </a:p>
          <a:p>
            <a:pPr marL="257175" lvl="0" indent="-257175" algn="l" rtl="0">
              <a:spcBef>
                <a:spcPts val="400"/>
              </a:spcBef>
              <a:spcAft>
                <a:spcPts val="0"/>
              </a:spcAft>
              <a:buClr>
                <a:schemeClr val="dk1"/>
              </a:buClr>
              <a:buSzPts val="2000"/>
              <a:buChar char="•"/>
            </a:pPr>
            <a:r>
              <a:rPr lang="en-US" sz="1800" b="1" dirty="0"/>
              <a:t>Objective: Analyze the sports integrity ecosystem in Brazil</a:t>
            </a:r>
            <a:endParaRPr sz="2000" dirty="0"/>
          </a:p>
          <a:p>
            <a:pPr marL="557213" lvl="1" indent="-214312" algn="l" rtl="0">
              <a:spcBef>
                <a:spcPts val="300"/>
              </a:spcBef>
              <a:spcAft>
                <a:spcPts val="0"/>
              </a:spcAft>
              <a:buClr>
                <a:schemeClr val="dk1"/>
              </a:buClr>
              <a:buSzPts val="1700"/>
              <a:buChar char="–"/>
            </a:pPr>
            <a:r>
              <a:rPr lang="en-US" sz="1600" dirty="0"/>
              <a:t>How regulatory governance and interinstitutional flows reinforce or undermine sports integrity</a:t>
            </a:r>
            <a:endParaRPr sz="2000" dirty="0"/>
          </a:p>
        </p:txBody>
      </p:sp>
      <p:sp>
        <p:nvSpPr>
          <p:cNvPr id="112" name="Google Shape;112;p2"/>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13" name="Google Shape;113;p2"/>
          <p:cNvSpPr txBox="1"/>
          <p:nvPr/>
        </p:nvSpPr>
        <p:spPr>
          <a:xfrm>
            <a:off x="2286000" y="86047"/>
            <a:ext cx="49149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900">
              <a:solidFill>
                <a:schemeClr val="lt1"/>
              </a:solidFill>
              <a:latin typeface="Avenir"/>
              <a:ea typeface="Avenir"/>
              <a:cs typeface="Avenir"/>
              <a:sym typeface="Avenir"/>
            </a:endParaRPr>
          </a:p>
        </p:txBody>
      </p:sp>
      <p:sp>
        <p:nvSpPr>
          <p:cNvPr id="114" name="Google Shape;114;p2"/>
          <p:cNvSpPr txBox="1">
            <a:spLocks noGrp="1"/>
          </p:cNvSpPr>
          <p:nvPr>
            <p:ph type="title"/>
          </p:nvPr>
        </p:nvSpPr>
        <p:spPr>
          <a:xfrm>
            <a:off x="1485900" y="152680"/>
            <a:ext cx="6172200" cy="53312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100000"/>
              <a:buFont typeface="Calibri"/>
              <a:buNone/>
            </a:pPr>
            <a:r>
              <a:rPr lang="en-US"/>
              <a:t>Problem Statement</a:t>
            </a:r>
            <a:endParaRPr/>
          </a:p>
        </p:txBody>
      </p:sp>
      <p:sp>
        <p:nvSpPr>
          <p:cNvPr id="115" name="Google Shape;115;p2"/>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16" name="Google Shape;116;p2"/>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17" name="Google Shape;117;p2"/>
          <p:cNvPicPr preferRelativeResize="0"/>
          <p:nvPr/>
        </p:nvPicPr>
        <p:blipFill rotWithShape="1">
          <a:blip r:embed="rId3">
            <a:alphaModFix/>
          </a:blip>
          <a:srcRect/>
          <a:stretch/>
        </p:blipFill>
        <p:spPr>
          <a:xfrm>
            <a:off x="1354146" y="4934661"/>
            <a:ext cx="216644" cy="183524"/>
          </a:xfrm>
          <a:prstGeom prst="rect">
            <a:avLst/>
          </a:prstGeom>
          <a:noFill/>
          <a:ln>
            <a:noFill/>
          </a:ln>
        </p:spPr>
      </p:pic>
      <p:pic>
        <p:nvPicPr>
          <p:cNvPr id="128" name="Google Shape;128;p2" descr="A red and grey logo  Description automatically generated"/>
          <p:cNvPicPr preferRelativeResize="0"/>
          <p:nvPr/>
        </p:nvPicPr>
        <p:blipFill rotWithShape="1">
          <a:blip r:embed="rId4">
            <a:alphaModFix/>
          </a:blip>
          <a:srcRect/>
          <a:stretch/>
        </p:blipFill>
        <p:spPr>
          <a:xfrm>
            <a:off x="7107806" y="109746"/>
            <a:ext cx="643388" cy="481701"/>
          </a:xfrm>
          <a:prstGeom prst="rect">
            <a:avLst/>
          </a:prstGeom>
          <a:noFill/>
          <a:ln>
            <a:noFill/>
          </a:ln>
        </p:spPr>
      </p:pic>
      <p:grpSp>
        <p:nvGrpSpPr>
          <p:cNvPr id="26" name="Google Shape;93;p1">
            <a:extLst>
              <a:ext uri="{FF2B5EF4-FFF2-40B4-BE49-F238E27FC236}">
                <a16:creationId xmlns:a16="http://schemas.microsoft.com/office/drawing/2014/main" id="{DFEF8E1F-6AE0-4737-B83D-007FBBF0804C}"/>
              </a:ext>
            </a:extLst>
          </p:cNvPr>
          <p:cNvGrpSpPr/>
          <p:nvPr/>
        </p:nvGrpSpPr>
        <p:grpSpPr>
          <a:xfrm>
            <a:off x="0" y="4612843"/>
            <a:ext cx="9144000" cy="530657"/>
            <a:chOff x="0" y="4657189"/>
            <a:chExt cx="9144000" cy="530657"/>
          </a:xfrm>
        </p:grpSpPr>
        <p:grpSp>
          <p:nvGrpSpPr>
            <p:cNvPr id="27" name="Google Shape;94;p1">
              <a:extLst>
                <a:ext uri="{FF2B5EF4-FFF2-40B4-BE49-F238E27FC236}">
                  <a16:creationId xmlns:a16="http://schemas.microsoft.com/office/drawing/2014/main" id="{C177041C-5A29-417F-8410-49D676926278}"/>
                </a:ext>
              </a:extLst>
            </p:cNvPr>
            <p:cNvGrpSpPr/>
            <p:nvPr/>
          </p:nvGrpSpPr>
          <p:grpSpPr>
            <a:xfrm>
              <a:off x="0" y="4657189"/>
              <a:ext cx="9144000" cy="530657"/>
              <a:chOff x="0" y="4657189"/>
              <a:chExt cx="9144000" cy="530657"/>
            </a:xfrm>
          </p:grpSpPr>
          <p:sp>
            <p:nvSpPr>
              <p:cNvPr id="29" name="Google Shape;95;p1">
                <a:extLst>
                  <a:ext uri="{FF2B5EF4-FFF2-40B4-BE49-F238E27FC236}">
                    <a16:creationId xmlns:a16="http://schemas.microsoft.com/office/drawing/2014/main" id="{56BAD25C-E733-442B-A724-527978157CF4}"/>
                  </a:ext>
                </a:extLst>
              </p:cNvPr>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30" name="Google Shape;96;p1">
                <a:extLst>
                  <a:ext uri="{FF2B5EF4-FFF2-40B4-BE49-F238E27FC236}">
                    <a16:creationId xmlns:a16="http://schemas.microsoft.com/office/drawing/2014/main" id="{A27DEECC-9CBC-4C47-BAE8-09780E5972EF}"/>
                  </a:ext>
                </a:extLst>
              </p:cNvPr>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sp>
          <p:nvSpPr>
            <p:cNvPr id="28" name="Google Shape;101;p1">
              <a:extLst>
                <a:ext uri="{FF2B5EF4-FFF2-40B4-BE49-F238E27FC236}">
                  <a16:creationId xmlns:a16="http://schemas.microsoft.com/office/drawing/2014/main" id="{D43B964D-BC02-4B7B-8A86-181E854AEF17}"/>
                </a:ext>
              </a:extLst>
            </p:cNvPr>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
          <p:cNvSpPr txBox="1">
            <a:spLocks noGrp="1"/>
          </p:cNvSpPr>
          <p:nvPr>
            <p:ph type="body" idx="1"/>
          </p:nvPr>
        </p:nvSpPr>
        <p:spPr>
          <a:xfrm>
            <a:off x="118697" y="730674"/>
            <a:ext cx="6172200" cy="3795570"/>
          </a:xfrm>
          <a:prstGeom prst="rect">
            <a:avLst/>
          </a:prstGeom>
          <a:noFill/>
          <a:ln>
            <a:noFill/>
          </a:ln>
        </p:spPr>
        <p:txBody>
          <a:bodyPr spcFirstLastPara="1" wrap="square" lIns="91425" tIns="45700" rIns="91425" bIns="45700" anchor="t" anchorCtr="0">
            <a:noAutofit/>
          </a:bodyPr>
          <a:lstStyle/>
          <a:p>
            <a:pPr marL="257175" lvl="0" indent="-257175" algn="l" rtl="0">
              <a:spcBef>
                <a:spcPts val="0"/>
              </a:spcBef>
              <a:spcAft>
                <a:spcPts val="0"/>
              </a:spcAft>
              <a:buClr>
                <a:schemeClr val="dk1"/>
              </a:buClr>
              <a:buSzPts val="2000"/>
              <a:buChar char="•"/>
            </a:pPr>
            <a:r>
              <a:rPr lang="en-US" sz="1400" b="1" dirty="0"/>
              <a:t>Method: TEMAC (Theory of Consolidated Meta-Analytic Approach)</a:t>
            </a:r>
            <a:endParaRPr sz="1600" dirty="0"/>
          </a:p>
          <a:p>
            <a:pPr marL="557213" lvl="1" indent="-214312" algn="l" rtl="0">
              <a:spcBef>
                <a:spcPts val="300"/>
              </a:spcBef>
              <a:spcAft>
                <a:spcPts val="0"/>
              </a:spcAft>
              <a:buClr>
                <a:schemeClr val="dk1"/>
              </a:buClr>
              <a:buSzPts val="1700"/>
              <a:buChar char="–"/>
            </a:pPr>
            <a:r>
              <a:rPr lang="en-US" sz="1200" dirty="0"/>
              <a:t>Web of Science query: 1,056 articles → refined to 566 records (3-year filter)</a:t>
            </a:r>
            <a:endParaRPr sz="1600" dirty="0"/>
          </a:p>
          <a:p>
            <a:pPr marL="557213" lvl="1" indent="-214312" algn="l" rtl="0">
              <a:spcBef>
                <a:spcPts val="300"/>
              </a:spcBef>
              <a:spcAft>
                <a:spcPts val="0"/>
              </a:spcAft>
              <a:buClr>
                <a:schemeClr val="dk1"/>
              </a:buClr>
              <a:buSzPts val="1700"/>
              <a:buChar char="–"/>
            </a:pPr>
            <a:r>
              <a:rPr lang="en-US" sz="1200" dirty="0" err="1"/>
              <a:t>VOSviewer</a:t>
            </a:r>
            <a:r>
              <a:rPr lang="en-US" sz="1200" dirty="0"/>
              <a:t> used for co-citation and bibliographic coupling analysis</a:t>
            </a:r>
            <a:endParaRPr sz="1600" dirty="0"/>
          </a:p>
          <a:p>
            <a:pPr marL="257175" lvl="0" indent="-257175" algn="l" rtl="0">
              <a:spcBef>
                <a:spcPts val="400"/>
              </a:spcBef>
              <a:spcAft>
                <a:spcPts val="0"/>
              </a:spcAft>
              <a:buClr>
                <a:schemeClr val="dk1"/>
              </a:buClr>
              <a:buSzPts val="2000"/>
              <a:buChar char="•"/>
            </a:pPr>
            <a:r>
              <a:rPr lang="en-US" sz="1400" b="1" dirty="0"/>
              <a:t>Literature reveals a tripartite ecosystem requiring SD modeling</a:t>
            </a:r>
            <a:endParaRPr sz="1600" dirty="0"/>
          </a:p>
          <a:p>
            <a:pPr marL="557213" lvl="1" indent="-214312" algn="l" rtl="0">
              <a:spcBef>
                <a:spcPts val="300"/>
              </a:spcBef>
              <a:spcAft>
                <a:spcPts val="0"/>
              </a:spcAft>
              <a:buClr>
                <a:schemeClr val="dk1"/>
              </a:buClr>
              <a:buSzPts val="1700"/>
              <a:buChar char="–"/>
            </a:pPr>
            <a:r>
              <a:rPr lang="en-US" sz="1200" dirty="0"/>
              <a:t>Bettor profiles and motivations (financial gain, legality perception)</a:t>
            </a:r>
            <a:endParaRPr sz="1600" dirty="0"/>
          </a:p>
          <a:p>
            <a:pPr marL="557213" lvl="1" indent="-214312" algn="l" rtl="0">
              <a:spcBef>
                <a:spcPts val="300"/>
              </a:spcBef>
              <a:spcAft>
                <a:spcPts val="0"/>
              </a:spcAft>
              <a:buClr>
                <a:schemeClr val="dk1"/>
              </a:buClr>
              <a:buSzPts val="1700"/>
              <a:buChar char="–"/>
            </a:pPr>
            <a:r>
              <a:rPr lang="en-US" sz="1200" dirty="0"/>
              <a:t>Public health and gambling addiction risks</a:t>
            </a:r>
            <a:endParaRPr sz="1600" dirty="0"/>
          </a:p>
          <a:p>
            <a:pPr marL="557213" lvl="1" indent="-214312" algn="l" rtl="0">
              <a:spcBef>
                <a:spcPts val="300"/>
              </a:spcBef>
              <a:spcAft>
                <a:spcPts val="0"/>
              </a:spcAft>
              <a:buClr>
                <a:schemeClr val="dk1"/>
              </a:buClr>
              <a:buSzPts val="1700"/>
              <a:buChar char="–"/>
            </a:pPr>
            <a:r>
              <a:rPr lang="en-US" sz="1200" dirty="0"/>
              <a:t>Regulation, economics, and match-fixing integrity (</a:t>
            </a:r>
            <a:r>
              <a:rPr lang="en-US" sz="1200" dirty="0" err="1"/>
              <a:t>Moriconi</a:t>
            </a:r>
            <a:r>
              <a:rPr lang="en-US" sz="1200" dirty="0"/>
              <a:t>, Kane, Torrance)</a:t>
            </a:r>
            <a:endParaRPr sz="1600" dirty="0"/>
          </a:p>
          <a:p>
            <a:pPr marL="257175" lvl="0" indent="-257175" algn="l" rtl="0">
              <a:spcBef>
                <a:spcPts val="400"/>
              </a:spcBef>
              <a:spcAft>
                <a:spcPts val="0"/>
              </a:spcAft>
              <a:buClr>
                <a:schemeClr val="dk1"/>
              </a:buClr>
              <a:buSzPts val="2000"/>
              <a:buChar char="•"/>
            </a:pPr>
            <a:r>
              <a:rPr lang="en-US" sz="1400" b="1" dirty="0"/>
              <a:t>Brazilian legal framework: Laws 14,790/2023, 9,613/1998, </a:t>
            </a:r>
            <a:r>
              <a:rPr lang="en-US" sz="1400" b="1" dirty="0" err="1"/>
              <a:t>Portaria</a:t>
            </a:r>
            <a:r>
              <a:rPr lang="en-US" sz="1400" b="1" dirty="0"/>
              <a:t> MESP/MF No. 1/2026</a:t>
            </a:r>
            <a:endParaRPr sz="1600" dirty="0"/>
          </a:p>
        </p:txBody>
      </p:sp>
      <p:sp>
        <p:nvSpPr>
          <p:cNvPr id="136" name="Google Shape;136;p3"/>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37" name="Google Shape;137;p3"/>
          <p:cNvSpPr txBox="1">
            <a:spLocks noGrp="1"/>
          </p:cNvSpPr>
          <p:nvPr>
            <p:ph type="title"/>
          </p:nvPr>
        </p:nvSpPr>
        <p:spPr>
          <a:xfrm>
            <a:off x="1485900" y="152680"/>
            <a:ext cx="6172200" cy="53312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100000"/>
              <a:buFont typeface="Calibri"/>
              <a:buNone/>
            </a:pPr>
            <a:r>
              <a:rPr lang="en-US"/>
              <a:t>Approach &amp; Literature Review</a:t>
            </a:r>
            <a:endParaRPr/>
          </a:p>
        </p:txBody>
      </p:sp>
      <p:sp>
        <p:nvSpPr>
          <p:cNvPr id="138" name="Google Shape;138;p3"/>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39" name="Google Shape;139;p3"/>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40" name="Google Shape;140;p3"/>
          <p:cNvPicPr preferRelativeResize="0"/>
          <p:nvPr/>
        </p:nvPicPr>
        <p:blipFill rotWithShape="1">
          <a:blip r:embed="rId3">
            <a:alphaModFix/>
          </a:blip>
          <a:srcRect/>
          <a:stretch/>
        </p:blipFill>
        <p:spPr>
          <a:xfrm>
            <a:off x="1354146" y="4934661"/>
            <a:ext cx="216644" cy="183524"/>
          </a:xfrm>
          <a:prstGeom prst="rect">
            <a:avLst/>
          </a:prstGeom>
          <a:noFill/>
          <a:ln>
            <a:noFill/>
          </a:ln>
        </p:spPr>
      </p:pic>
      <p:pic>
        <p:nvPicPr>
          <p:cNvPr id="151" name="Google Shape;151;p3" descr="A red and grey logo  Description automatically generated"/>
          <p:cNvPicPr preferRelativeResize="0"/>
          <p:nvPr/>
        </p:nvPicPr>
        <p:blipFill rotWithShape="1">
          <a:blip r:embed="rId4">
            <a:alphaModFix/>
          </a:blip>
          <a:srcRect/>
          <a:stretch/>
        </p:blipFill>
        <p:spPr>
          <a:xfrm>
            <a:off x="7107806" y="109746"/>
            <a:ext cx="643388" cy="481701"/>
          </a:xfrm>
          <a:prstGeom prst="rect">
            <a:avLst/>
          </a:prstGeom>
          <a:noFill/>
          <a:ln>
            <a:noFill/>
          </a:ln>
        </p:spPr>
      </p:pic>
      <p:pic>
        <p:nvPicPr>
          <p:cNvPr id="1026" name="Picture 2">
            <a:extLst>
              <a:ext uri="{FF2B5EF4-FFF2-40B4-BE49-F238E27FC236}">
                <a16:creationId xmlns:a16="http://schemas.microsoft.com/office/drawing/2014/main" id="{859DDB97-C85A-42D5-91C6-37A74CF2F3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0897" y="803449"/>
            <a:ext cx="2514600" cy="1462820"/>
          </a:xfrm>
          <a:prstGeom prst="rect">
            <a:avLst/>
          </a:prstGeom>
          <a:noFill/>
          <a:extLst>
            <a:ext uri="{909E8E84-426E-40DD-AFC4-6F175D3DCCD1}">
              <a14:hiddenFill xmlns:a14="http://schemas.microsoft.com/office/drawing/2010/main">
                <a:solidFill>
                  <a:srgbClr val="FFFFFF"/>
                </a:solidFill>
              </a14:hiddenFill>
            </a:ext>
          </a:extLst>
        </p:spPr>
      </p:pic>
      <p:sp>
        <p:nvSpPr>
          <p:cNvPr id="22" name="CaixaDeTexto 21">
            <a:extLst>
              <a:ext uri="{FF2B5EF4-FFF2-40B4-BE49-F238E27FC236}">
                <a16:creationId xmlns:a16="http://schemas.microsoft.com/office/drawing/2014/main" id="{48F19945-3FFA-41F3-ABA2-0321C775A44A}"/>
              </a:ext>
            </a:extLst>
          </p:cNvPr>
          <p:cNvSpPr txBox="1"/>
          <p:nvPr/>
        </p:nvSpPr>
        <p:spPr>
          <a:xfrm>
            <a:off x="6290896" y="2311143"/>
            <a:ext cx="2514599" cy="846386"/>
          </a:xfrm>
          <a:prstGeom prst="rect">
            <a:avLst/>
          </a:prstGeom>
          <a:noFill/>
        </p:spPr>
        <p:txBody>
          <a:bodyPr wrap="square">
            <a:spAutoFit/>
          </a:bodyPr>
          <a:lstStyle/>
          <a:p>
            <a:pPr algn="just" rtl="0">
              <a:spcBef>
                <a:spcPts val="600"/>
              </a:spcBef>
              <a:spcAft>
                <a:spcPts val="600"/>
              </a:spcAft>
            </a:pPr>
            <a:r>
              <a:rPr lang="en-US" sz="800" b="1" i="0" u="none" strike="noStrike" dirty="0">
                <a:solidFill>
                  <a:srgbClr val="303030"/>
                </a:solidFill>
                <a:effectLst/>
                <a:latin typeface="Arial" panose="020B0604020202020204" pitchFamily="34" charset="0"/>
              </a:rPr>
              <a:t>Figure 1:</a:t>
            </a:r>
            <a:r>
              <a:rPr lang="en-US" sz="800" b="0" i="0" u="none" strike="noStrike" dirty="0">
                <a:solidFill>
                  <a:srgbClr val="303030"/>
                </a:solidFill>
                <a:effectLst/>
                <a:latin typeface="Arial" panose="020B0604020202020204" pitchFamily="34" charset="0"/>
              </a:rPr>
              <a:t> Author co-citation network. </a:t>
            </a:r>
            <a:r>
              <a:rPr lang="en-US" sz="800" b="0" i="1" u="none" strike="noStrike" dirty="0">
                <a:solidFill>
                  <a:srgbClr val="303030"/>
                </a:solidFill>
                <a:effectLst/>
                <a:latin typeface="Arial" panose="020B0604020202020204" pitchFamily="34" charset="0"/>
              </a:rPr>
              <a:t>Note:</a:t>
            </a:r>
            <a:r>
              <a:rPr lang="en-US" sz="800" b="0" i="0" u="none" strike="noStrike" dirty="0">
                <a:solidFill>
                  <a:srgbClr val="303030"/>
                </a:solidFill>
                <a:effectLst/>
                <a:latin typeface="Arial" panose="020B0604020202020204" pitchFamily="34" charset="0"/>
              </a:rPr>
              <a:t> Prepared by the author using </a:t>
            </a:r>
            <a:r>
              <a:rPr lang="en-US" sz="800" b="0" i="0" u="none" strike="noStrike" dirty="0" err="1">
                <a:solidFill>
                  <a:srgbClr val="303030"/>
                </a:solidFill>
                <a:effectLst/>
                <a:latin typeface="Arial" panose="020B0604020202020204" pitchFamily="34" charset="0"/>
              </a:rPr>
              <a:t>VOSviewer</a:t>
            </a:r>
            <a:r>
              <a:rPr lang="en-US" sz="800" b="0" i="0" u="none" strike="noStrike" dirty="0">
                <a:solidFill>
                  <a:srgbClr val="303030"/>
                </a:solidFill>
                <a:effectLst/>
                <a:latin typeface="Arial" panose="020B0604020202020204" pitchFamily="34" charset="0"/>
              </a:rPr>
              <a:t> software. </a:t>
            </a:r>
            <a:endParaRPr lang="en-US" sz="800" b="0" dirty="0">
              <a:effectLst/>
            </a:endParaRPr>
          </a:p>
          <a:p>
            <a:br>
              <a:rPr lang="en-US" dirty="0"/>
            </a:br>
            <a:endParaRPr lang="pt-BR" dirty="0"/>
          </a:p>
        </p:txBody>
      </p:sp>
      <p:pic>
        <p:nvPicPr>
          <p:cNvPr id="1028" name="Picture 4">
            <a:extLst>
              <a:ext uri="{FF2B5EF4-FFF2-40B4-BE49-F238E27FC236}">
                <a16:creationId xmlns:a16="http://schemas.microsoft.com/office/drawing/2014/main" id="{88D0463D-B2DD-4006-9F31-DDED7C2616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1446" y="2700066"/>
            <a:ext cx="2819148" cy="1639985"/>
          </a:xfrm>
          <a:prstGeom prst="rect">
            <a:avLst/>
          </a:prstGeom>
          <a:noFill/>
          <a:extLst>
            <a:ext uri="{909E8E84-426E-40DD-AFC4-6F175D3DCCD1}">
              <a14:hiddenFill xmlns:a14="http://schemas.microsoft.com/office/drawing/2010/main">
                <a:solidFill>
                  <a:srgbClr val="FFFFFF"/>
                </a:solidFill>
              </a14:hiddenFill>
            </a:ext>
          </a:extLst>
        </p:spPr>
      </p:pic>
      <p:sp>
        <p:nvSpPr>
          <p:cNvPr id="24" name="CaixaDeTexto 23">
            <a:extLst>
              <a:ext uri="{FF2B5EF4-FFF2-40B4-BE49-F238E27FC236}">
                <a16:creationId xmlns:a16="http://schemas.microsoft.com/office/drawing/2014/main" id="{6B6980A5-6E17-4DF6-A8CF-2AC26037A7EA}"/>
              </a:ext>
            </a:extLst>
          </p:cNvPr>
          <p:cNvSpPr txBox="1"/>
          <p:nvPr/>
        </p:nvSpPr>
        <p:spPr>
          <a:xfrm>
            <a:off x="6263720" y="4295411"/>
            <a:ext cx="2666874" cy="461665"/>
          </a:xfrm>
          <a:prstGeom prst="rect">
            <a:avLst/>
          </a:prstGeom>
          <a:noFill/>
        </p:spPr>
        <p:txBody>
          <a:bodyPr wrap="square">
            <a:spAutoFit/>
          </a:bodyPr>
          <a:lstStyle/>
          <a:p>
            <a:pPr algn="just" rtl="0">
              <a:spcBef>
                <a:spcPts val="600"/>
              </a:spcBef>
              <a:spcAft>
                <a:spcPts val="600"/>
              </a:spcAft>
            </a:pPr>
            <a:r>
              <a:rPr lang="en-US" sz="800" b="1" i="0" u="none" strike="noStrike" dirty="0">
                <a:solidFill>
                  <a:srgbClr val="000000"/>
                </a:solidFill>
                <a:effectLst/>
                <a:latin typeface="Arial" panose="020B0604020202020204" pitchFamily="34" charset="0"/>
              </a:rPr>
              <a:t>Figure 2:</a:t>
            </a:r>
            <a:r>
              <a:rPr lang="en-US" sz="800" b="0" i="0" u="none" strike="noStrike" dirty="0">
                <a:solidFill>
                  <a:srgbClr val="000000"/>
                </a:solidFill>
                <a:effectLst/>
                <a:latin typeface="Arial" panose="020B0604020202020204" pitchFamily="34" charset="0"/>
              </a:rPr>
              <a:t> Keyword co-occurrence network. </a:t>
            </a:r>
            <a:r>
              <a:rPr lang="en-US" sz="800" b="0" i="1" u="none" strike="noStrike" dirty="0">
                <a:solidFill>
                  <a:srgbClr val="000000"/>
                </a:solidFill>
                <a:effectLst/>
                <a:latin typeface="Arial" panose="020B0604020202020204" pitchFamily="34" charset="0"/>
              </a:rPr>
              <a:t>Note:</a:t>
            </a:r>
            <a:r>
              <a:rPr lang="en-US" sz="800" b="0" i="0" u="none" strike="noStrike" dirty="0">
                <a:solidFill>
                  <a:srgbClr val="000000"/>
                </a:solidFill>
                <a:effectLst/>
                <a:latin typeface="Arial" panose="020B0604020202020204" pitchFamily="34" charset="0"/>
              </a:rPr>
              <a:t> Prepared by the author using </a:t>
            </a:r>
            <a:r>
              <a:rPr lang="en-US" sz="800" b="0" i="0" u="none" strike="noStrike" dirty="0" err="1">
                <a:solidFill>
                  <a:srgbClr val="000000"/>
                </a:solidFill>
                <a:effectLst/>
                <a:latin typeface="Arial" panose="020B0604020202020204" pitchFamily="34" charset="0"/>
              </a:rPr>
              <a:t>VOSviewer</a:t>
            </a:r>
            <a:r>
              <a:rPr lang="en-US" sz="800" b="0" i="0" u="none" strike="noStrike" dirty="0">
                <a:solidFill>
                  <a:srgbClr val="000000"/>
                </a:solidFill>
                <a:effectLst/>
                <a:latin typeface="Arial" panose="020B0604020202020204" pitchFamily="34" charset="0"/>
              </a:rPr>
              <a:t> software.</a:t>
            </a:r>
            <a:br>
              <a:rPr lang="en-US" sz="800" dirty="0"/>
            </a:br>
            <a:endParaRPr lang="pt-BR" sz="800" dirty="0"/>
          </a:p>
        </p:txBody>
      </p:sp>
      <p:grpSp>
        <p:nvGrpSpPr>
          <p:cNvPr id="25" name="Google Shape;93;p1">
            <a:extLst>
              <a:ext uri="{FF2B5EF4-FFF2-40B4-BE49-F238E27FC236}">
                <a16:creationId xmlns:a16="http://schemas.microsoft.com/office/drawing/2014/main" id="{CC66193D-723A-4301-8274-8B7834C70178}"/>
              </a:ext>
            </a:extLst>
          </p:cNvPr>
          <p:cNvGrpSpPr/>
          <p:nvPr/>
        </p:nvGrpSpPr>
        <p:grpSpPr>
          <a:xfrm>
            <a:off x="0" y="4657189"/>
            <a:ext cx="9144000" cy="530657"/>
            <a:chOff x="0" y="4657189"/>
            <a:chExt cx="9144000" cy="530657"/>
          </a:xfrm>
        </p:grpSpPr>
        <p:grpSp>
          <p:nvGrpSpPr>
            <p:cNvPr id="26" name="Google Shape;94;p1">
              <a:extLst>
                <a:ext uri="{FF2B5EF4-FFF2-40B4-BE49-F238E27FC236}">
                  <a16:creationId xmlns:a16="http://schemas.microsoft.com/office/drawing/2014/main" id="{2D085D2A-4580-4C22-B4C2-D7641134DD5D}"/>
                </a:ext>
              </a:extLst>
            </p:cNvPr>
            <p:cNvGrpSpPr/>
            <p:nvPr/>
          </p:nvGrpSpPr>
          <p:grpSpPr>
            <a:xfrm>
              <a:off x="0" y="4657189"/>
              <a:ext cx="9144000" cy="530657"/>
              <a:chOff x="0" y="4657189"/>
              <a:chExt cx="9144000" cy="530657"/>
            </a:xfrm>
          </p:grpSpPr>
          <p:sp>
            <p:nvSpPr>
              <p:cNvPr id="28" name="Google Shape;95;p1">
                <a:extLst>
                  <a:ext uri="{FF2B5EF4-FFF2-40B4-BE49-F238E27FC236}">
                    <a16:creationId xmlns:a16="http://schemas.microsoft.com/office/drawing/2014/main" id="{C1BB10C3-90F7-4F38-B6BA-07C95F39C18A}"/>
                  </a:ext>
                </a:extLst>
              </p:cNvPr>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29" name="Google Shape;96;p1">
                <a:extLst>
                  <a:ext uri="{FF2B5EF4-FFF2-40B4-BE49-F238E27FC236}">
                    <a16:creationId xmlns:a16="http://schemas.microsoft.com/office/drawing/2014/main" id="{F568540C-374A-4FB9-8B2D-3649C2946045}"/>
                  </a:ext>
                </a:extLst>
              </p:cNvPr>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sp>
          <p:nvSpPr>
            <p:cNvPr id="27" name="Google Shape;101;p1">
              <a:extLst>
                <a:ext uri="{FF2B5EF4-FFF2-40B4-BE49-F238E27FC236}">
                  <a16:creationId xmlns:a16="http://schemas.microsoft.com/office/drawing/2014/main" id="{DFB39805-D47B-4126-A5CF-B67D357EB343}"/>
                </a:ext>
              </a:extLst>
            </p:cNvPr>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60" name="Google Shape;160;p4"/>
          <p:cNvSpPr txBox="1"/>
          <p:nvPr/>
        </p:nvSpPr>
        <p:spPr>
          <a:xfrm>
            <a:off x="1485900" y="152680"/>
            <a:ext cx="6172200" cy="533120"/>
          </a:xfrm>
          <a:prstGeom prst="rect">
            <a:avLst/>
          </a:prstGeom>
          <a:noFill/>
          <a:ln>
            <a:noFill/>
          </a:ln>
        </p:spPr>
        <p:txBody>
          <a:bodyPr spcFirstLastPara="1" wrap="square" lIns="68575" tIns="34275" rIns="68575" bIns="34275" anchor="ctr" anchorCtr="0">
            <a:normAutofit fontScale="97500"/>
          </a:bodyPr>
          <a:lstStyle/>
          <a:p>
            <a:pPr marL="0" marR="0" lvl="0" indent="0" algn="l" rtl="0">
              <a:spcBef>
                <a:spcPts val="0"/>
              </a:spcBef>
              <a:spcAft>
                <a:spcPts val="0"/>
              </a:spcAft>
              <a:buClr>
                <a:schemeClr val="dk1"/>
              </a:buClr>
              <a:buSzPct val="100000"/>
              <a:buFont typeface="Calibri"/>
              <a:buNone/>
            </a:pPr>
            <a:r>
              <a:rPr lang="en-US" sz="3000">
                <a:solidFill>
                  <a:schemeClr val="dk1"/>
                </a:solidFill>
                <a:latin typeface="Calibri"/>
                <a:ea typeface="Calibri"/>
                <a:cs typeface="Calibri"/>
                <a:sym typeface="Calibri"/>
              </a:rPr>
              <a:t>Results</a:t>
            </a:r>
            <a:endParaRPr sz="3000">
              <a:solidFill>
                <a:schemeClr val="dk1"/>
              </a:solidFill>
              <a:latin typeface="Calibri"/>
              <a:ea typeface="Calibri"/>
              <a:cs typeface="Calibri"/>
              <a:sym typeface="Calibri"/>
            </a:endParaRPr>
          </a:p>
        </p:txBody>
      </p:sp>
      <p:sp>
        <p:nvSpPr>
          <p:cNvPr id="161" name="Google Shape;161;p4"/>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62" name="Google Shape;162;p4"/>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63" name="Google Shape;163;p4"/>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64" name="Google Shape;164;p4"/>
          <p:cNvPicPr preferRelativeResize="0"/>
          <p:nvPr/>
        </p:nvPicPr>
        <p:blipFill rotWithShape="1">
          <a:blip r:embed="rId3">
            <a:alphaModFix/>
          </a:blip>
          <a:srcRect/>
          <a:stretch/>
        </p:blipFill>
        <p:spPr>
          <a:xfrm>
            <a:off x="1354146" y="4934661"/>
            <a:ext cx="216644" cy="183524"/>
          </a:xfrm>
          <a:prstGeom prst="rect">
            <a:avLst/>
          </a:prstGeom>
          <a:noFill/>
          <a:ln>
            <a:noFill/>
          </a:ln>
        </p:spPr>
      </p:pic>
      <p:sp>
        <p:nvSpPr>
          <p:cNvPr id="175" name="Google Shape;175;p4"/>
          <p:cNvSpPr txBox="1">
            <a:spLocks noGrp="1"/>
          </p:cNvSpPr>
          <p:nvPr>
            <p:ph type="body" idx="1"/>
          </p:nvPr>
        </p:nvSpPr>
        <p:spPr>
          <a:xfrm>
            <a:off x="492800" y="798852"/>
            <a:ext cx="2993351" cy="2981676"/>
          </a:xfrm>
          <a:prstGeom prst="rect">
            <a:avLst/>
          </a:prstGeom>
          <a:noFill/>
          <a:ln>
            <a:noFill/>
          </a:ln>
        </p:spPr>
        <p:txBody>
          <a:bodyPr spcFirstLastPara="1" wrap="square" lIns="91425" tIns="45700" rIns="91425" bIns="45700" anchor="t" anchorCtr="0">
            <a:normAutofit/>
          </a:bodyPr>
          <a:lstStyle/>
          <a:p>
            <a:pPr marL="257175" lvl="0" indent="-257175" algn="l" rtl="0">
              <a:spcBef>
                <a:spcPts val="0"/>
              </a:spcBef>
              <a:spcAft>
                <a:spcPts val="0"/>
              </a:spcAft>
              <a:buClr>
                <a:schemeClr val="dk1"/>
              </a:buClr>
              <a:buSzPts val="2000"/>
              <a:buChar char="•"/>
            </a:pPr>
            <a:r>
              <a:rPr lang="en-US" sz="1200" b="1" dirty="0"/>
              <a:t>Model Structure: Two core stocks + flows</a:t>
            </a:r>
            <a:endParaRPr sz="1400" dirty="0"/>
          </a:p>
          <a:p>
            <a:pPr marL="557213" lvl="1" indent="-214312" algn="l" rtl="0">
              <a:spcBef>
                <a:spcPts val="300"/>
              </a:spcBef>
              <a:spcAft>
                <a:spcPts val="0"/>
              </a:spcAft>
              <a:buClr>
                <a:schemeClr val="dk1"/>
              </a:buClr>
              <a:buSzPts val="1700"/>
              <a:buChar char="–"/>
            </a:pPr>
            <a:r>
              <a:rPr lang="en-US" sz="1100" dirty="0"/>
              <a:t>Sports Integrity Stock (inflow: Asset; outflow: Money Laundering)</a:t>
            </a:r>
            <a:endParaRPr sz="1400" dirty="0"/>
          </a:p>
          <a:p>
            <a:pPr marL="557213" lvl="1" indent="-214312" algn="l" rtl="0">
              <a:spcBef>
                <a:spcPts val="300"/>
              </a:spcBef>
              <a:spcAft>
                <a:spcPts val="0"/>
              </a:spcAft>
              <a:buClr>
                <a:schemeClr val="dk1"/>
              </a:buClr>
              <a:buSzPts val="1700"/>
              <a:buChar char="–"/>
            </a:pPr>
            <a:r>
              <a:rPr lang="en-US" sz="1100" dirty="0"/>
              <a:t>Illicit Capital Stock (inflows: Fraud, Initial Capital; outflow: Asset Recovery)</a:t>
            </a:r>
            <a:endParaRPr sz="1400" dirty="0"/>
          </a:p>
          <a:p>
            <a:pPr marL="257175" lvl="0" indent="-257175" algn="l" rtl="0">
              <a:spcBef>
                <a:spcPts val="400"/>
              </a:spcBef>
              <a:spcAft>
                <a:spcPts val="0"/>
              </a:spcAft>
              <a:buClr>
                <a:schemeClr val="dk1"/>
              </a:buClr>
              <a:buSzPts val="2000"/>
              <a:buChar char="•"/>
            </a:pPr>
            <a:r>
              <a:rPr lang="en-US" sz="1200" b="1" dirty="0"/>
              <a:t>Three policy simulation scenarios (100-month horizon, </a:t>
            </a:r>
            <a:r>
              <a:rPr lang="en-US" sz="1200" b="1" dirty="0" err="1"/>
              <a:t>Vensim</a:t>
            </a:r>
            <a:r>
              <a:rPr lang="en-US" sz="1200" b="1" dirty="0"/>
              <a:t>)</a:t>
            </a:r>
            <a:endParaRPr sz="1400" dirty="0"/>
          </a:p>
          <a:p>
            <a:pPr marL="557213" lvl="1" indent="-214312" algn="l" rtl="0">
              <a:spcBef>
                <a:spcPts val="300"/>
              </a:spcBef>
              <a:spcAft>
                <a:spcPts val="0"/>
              </a:spcAft>
              <a:buClr>
                <a:schemeClr val="dk1"/>
              </a:buClr>
              <a:buSzPts val="1700"/>
              <a:buChar char="–"/>
            </a:pPr>
            <a:r>
              <a:rPr lang="en-US" sz="1100" dirty="0"/>
              <a:t>Scenario 1 (Baseline): High inspection obsolescence — integrity collapses</a:t>
            </a:r>
            <a:endParaRPr sz="1400" dirty="0"/>
          </a:p>
          <a:p>
            <a:pPr marL="557213" lvl="1" indent="-214312" algn="l" rtl="0">
              <a:spcBef>
                <a:spcPts val="300"/>
              </a:spcBef>
              <a:spcAft>
                <a:spcPts val="0"/>
              </a:spcAft>
              <a:buClr>
                <a:schemeClr val="dk1"/>
              </a:buClr>
              <a:buSzPts val="1700"/>
              <a:buChar char="–"/>
            </a:pPr>
            <a:r>
              <a:rPr lang="en-US" sz="1100" dirty="0"/>
              <a:t>Scenario 2 (Strengthened Regulation): KYC + punitive force — partial recovery</a:t>
            </a:r>
            <a:endParaRPr sz="1400" dirty="0"/>
          </a:p>
          <a:p>
            <a:pPr marL="557213" lvl="1" indent="-214312" algn="l" rtl="0">
              <a:spcBef>
                <a:spcPts val="300"/>
              </a:spcBef>
              <a:spcAft>
                <a:spcPts val="0"/>
              </a:spcAft>
              <a:buClr>
                <a:schemeClr val="dk1"/>
              </a:buClr>
              <a:buSzPts val="1700"/>
              <a:buChar char="–"/>
            </a:pPr>
            <a:r>
              <a:rPr lang="en-US" sz="1100" dirty="0"/>
              <a:t>Scenario 3 (Integrated Strategy): Max tracking + fast reaction — full integrity restored</a:t>
            </a:r>
            <a:endParaRPr sz="1400" dirty="0"/>
          </a:p>
          <a:p>
            <a:pPr marL="557213" lvl="1" indent="-80962" algn="l" rtl="0">
              <a:spcBef>
                <a:spcPts val="420"/>
              </a:spcBef>
              <a:spcAft>
                <a:spcPts val="0"/>
              </a:spcAft>
              <a:buClr>
                <a:schemeClr val="dk1"/>
              </a:buClr>
              <a:buSzPts val="2100"/>
              <a:buNone/>
            </a:pPr>
            <a:endParaRPr sz="1400" dirty="0"/>
          </a:p>
          <a:p>
            <a:pPr marL="557213" lvl="1" indent="-80962" algn="l" rtl="0">
              <a:spcBef>
                <a:spcPts val="420"/>
              </a:spcBef>
              <a:spcAft>
                <a:spcPts val="0"/>
              </a:spcAft>
              <a:buClr>
                <a:schemeClr val="dk1"/>
              </a:buClr>
              <a:buSzPts val="2100"/>
              <a:buNone/>
            </a:pPr>
            <a:endParaRPr sz="1400" dirty="0"/>
          </a:p>
          <a:p>
            <a:pPr marL="342900" lvl="1" indent="0" algn="l" rtl="0">
              <a:spcBef>
                <a:spcPts val="420"/>
              </a:spcBef>
              <a:spcAft>
                <a:spcPts val="0"/>
              </a:spcAft>
              <a:buClr>
                <a:schemeClr val="dk1"/>
              </a:buClr>
              <a:buSzPts val="2100"/>
              <a:buNone/>
            </a:pPr>
            <a:endParaRPr sz="1400" dirty="0"/>
          </a:p>
          <a:p>
            <a:pPr marL="342900" lvl="1" indent="0" algn="l" rtl="0">
              <a:spcBef>
                <a:spcPts val="420"/>
              </a:spcBef>
              <a:spcAft>
                <a:spcPts val="0"/>
              </a:spcAft>
              <a:buClr>
                <a:schemeClr val="dk1"/>
              </a:buClr>
              <a:buSzPts val="2100"/>
              <a:buNone/>
            </a:pPr>
            <a:endParaRPr sz="1400" dirty="0"/>
          </a:p>
          <a:p>
            <a:pPr marL="342900" lvl="1" indent="0" algn="l" rtl="0">
              <a:spcBef>
                <a:spcPts val="420"/>
              </a:spcBef>
              <a:spcAft>
                <a:spcPts val="0"/>
              </a:spcAft>
              <a:buClr>
                <a:schemeClr val="dk1"/>
              </a:buClr>
              <a:buSzPts val="2100"/>
              <a:buNone/>
            </a:pPr>
            <a:endParaRPr sz="1400" dirty="0"/>
          </a:p>
        </p:txBody>
      </p:sp>
      <p:pic>
        <p:nvPicPr>
          <p:cNvPr id="176" name="Google Shape;176;p4" descr="A red and grey logo  Description automatically generated"/>
          <p:cNvPicPr preferRelativeResize="0"/>
          <p:nvPr/>
        </p:nvPicPr>
        <p:blipFill rotWithShape="1">
          <a:blip r:embed="rId4">
            <a:alphaModFix/>
          </a:blip>
          <a:srcRect/>
          <a:stretch/>
        </p:blipFill>
        <p:spPr>
          <a:xfrm>
            <a:off x="7107806" y="109746"/>
            <a:ext cx="643388" cy="481701"/>
          </a:xfrm>
          <a:prstGeom prst="rect">
            <a:avLst/>
          </a:prstGeom>
          <a:noFill/>
          <a:ln>
            <a:noFill/>
          </a:ln>
        </p:spPr>
      </p:pic>
      <p:pic>
        <p:nvPicPr>
          <p:cNvPr id="2050" name="Picture 2">
            <a:extLst>
              <a:ext uri="{FF2B5EF4-FFF2-40B4-BE49-F238E27FC236}">
                <a16:creationId xmlns:a16="http://schemas.microsoft.com/office/drawing/2014/main" id="{5CEA092D-A755-4F19-BD22-4A0B0ABBB0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9525" y="848679"/>
            <a:ext cx="3548575" cy="2274727"/>
          </a:xfrm>
          <a:prstGeom prst="rect">
            <a:avLst/>
          </a:prstGeom>
          <a:noFill/>
          <a:extLst>
            <a:ext uri="{909E8E84-426E-40DD-AFC4-6F175D3DCCD1}">
              <a14:hiddenFill xmlns:a14="http://schemas.microsoft.com/office/drawing/2010/main">
                <a:solidFill>
                  <a:srgbClr val="FFFFFF"/>
                </a:solidFill>
              </a14:hiddenFill>
            </a:ext>
          </a:extLst>
        </p:spPr>
      </p:pic>
      <p:sp>
        <p:nvSpPr>
          <p:cNvPr id="22" name="CaixaDeTexto 21">
            <a:extLst>
              <a:ext uri="{FF2B5EF4-FFF2-40B4-BE49-F238E27FC236}">
                <a16:creationId xmlns:a16="http://schemas.microsoft.com/office/drawing/2014/main" id="{56370886-FD38-4438-AFBC-9A736A88B66B}"/>
              </a:ext>
            </a:extLst>
          </p:cNvPr>
          <p:cNvSpPr txBox="1"/>
          <p:nvPr/>
        </p:nvSpPr>
        <p:spPr>
          <a:xfrm>
            <a:off x="3980967" y="3177206"/>
            <a:ext cx="3677133" cy="661720"/>
          </a:xfrm>
          <a:prstGeom prst="rect">
            <a:avLst/>
          </a:prstGeom>
          <a:noFill/>
        </p:spPr>
        <p:txBody>
          <a:bodyPr wrap="square">
            <a:spAutoFit/>
          </a:bodyPr>
          <a:lstStyle/>
          <a:p>
            <a:pPr algn="just" rtl="0">
              <a:spcBef>
                <a:spcPts val="600"/>
              </a:spcBef>
              <a:spcAft>
                <a:spcPts val="600"/>
              </a:spcAft>
            </a:pPr>
            <a:r>
              <a:rPr lang="en-US" sz="800" b="0" i="0" u="none" strike="noStrike" dirty="0">
                <a:solidFill>
                  <a:srgbClr val="303030"/>
                </a:solidFill>
                <a:effectLst/>
                <a:latin typeface="Arial" panose="020B0604020202020204" pitchFamily="34" charset="0"/>
              </a:rPr>
              <a:t>Figure 3. Causal loop and stock-and-flow structure of the sports-integrity / illicit-capital system (</a:t>
            </a:r>
            <a:r>
              <a:rPr lang="en-US" sz="800" b="0" i="0" u="none" strike="noStrike" dirty="0" err="1">
                <a:solidFill>
                  <a:srgbClr val="303030"/>
                </a:solidFill>
                <a:effectLst/>
                <a:latin typeface="Arial" panose="020B0604020202020204" pitchFamily="34" charset="0"/>
              </a:rPr>
              <a:t>Vensim</a:t>
            </a:r>
            <a:r>
              <a:rPr lang="en-US" sz="800" b="0" i="0" u="none" strike="noStrike" dirty="0">
                <a:solidFill>
                  <a:srgbClr val="303030"/>
                </a:solidFill>
                <a:effectLst/>
                <a:latin typeface="Arial" panose="020B0604020202020204" pitchFamily="34" charset="0"/>
              </a:rPr>
              <a:t>).</a:t>
            </a:r>
            <a:endParaRPr lang="en-US" sz="800" b="0" dirty="0">
              <a:effectLst/>
            </a:endParaRPr>
          </a:p>
          <a:p>
            <a:br>
              <a:rPr lang="en-US" sz="800" dirty="0"/>
            </a:br>
            <a:endParaRPr lang="pt-BR" sz="800" dirty="0"/>
          </a:p>
        </p:txBody>
      </p:sp>
      <p:pic>
        <p:nvPicPr>
          <p:cNvPr id="2055" name="Picture 7">
            <a:extLst>
              <a:ext uri="{FF2B5EF4-FFF2-40B4-BE49-F238E27FC236}">
                <a16:creationId xmlns:a16="http://schemas.microsoft.com/office/drawing/2014/main" id="{DFFAED69-967D-4881-8410-9C6A1ADE64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9525" y="3480216"/>
            <a:ext cx="1606574" cy="1039702"/>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a:extLst>
              <a:ext uri="{FF2B5EF4-FFF2-40B4-BE49-F238E27FC236}">
                <a16:creationId xmlns:a16="http://schemas.microsoft.com/office/drawing/2014/main" id="{FF36581C-831D-40FA-9FCA-DFE074E457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7276" y="3477615"/>
            <a:ext cx="1676912" cy="1085221"/>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oogle Shape;93;p1">
            <a:extLst>
              <a:ext uri="{FF2B5EF4-FFF2-40B4-BE49-F238E27FC236}">
                <a16:creationId xmlns:a16="http://schemas.microsoft.com/office/drawing/2014/main" id="{A9EB0EB3-B9FE-4E49-B023-A7C90206D5F8}"/>
              </a:ext>
            </a:extLst>
          </p:cNvPr>
          <p:cNvGrpSpPr/>
          <p:nvPr/>
        </p:nvGrpSpPr>
        <p:grpSpPr>
          <a:xfrm>
            <a:off x="0" y="4657189"/>
            <a:ext cx="9144000" cy="530657"/>
            <a:chOff x="0" y="4657189"/>
            <a:chExt cx="9144000" cy="530657"/>
          </a:xfrm>
        </p:grpSpPr>
        <p:grpSp>
          <p:nvGrpSpPr>
            <p:cNvPr id="30" name="Google Shape;94;p1">
              <a:extLst>
                <a:ext uri="{FF2B5EF4-FFF2-40B4-BE49-F238E27FC236}">
                  <a16:creationId xmlns:a16="http://schemas.microsoft.com/office/drawing/2014/main" id="{881D7670-ABB5-4A14-9C5F-04EB6EE3007D}"/>
                </a:ext>
              </a:extLst>
            </p:cNvPr>
            <p:cNvGrpSpPr/>
            <p:nvPr/>
          </p:nvGrpSpPr>
          <p:grpSpPr>
            <a:xfrm>
              <a:off x="0" y="4657189"/>
              <a:ext cx="9144000" cy="530657"/>
              <a:chOff x="0" y="4657189"/>
              <a:chExt cx="9144000" cy="530657"/>
            </a:xfrm>
          </p:grpSpPr>
          <p:sp>
            <p:nvSpPr>
              <p:cNvPr id="32" name="Google Shape;95;p1">
                <a:extLst>
                  <a:ext uri="{FF2B5EF4-FFF2-40B4-BE49-F238E27FC236}">
                    <a16:creationId xmlns:a16="http://schemas.microsoft.com/office/drawing/2014/main" id="{DA983D46-31CF-4CBF-B08D-93D2036292F6}"/>
                  </a:ext>
                </a:extLst>
              </p:cNvPr>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33" name="Google Shape;96;p1">
                <a:extLst>
                  <a:ext uri="{FF2B5EF4-FFF2-40B4-BE49-F238E27FC236}">
                    <a16:creationId xmlns:a16="http://schemas.microsoft.com/office/drawing/2014/main" id="{3C552909-3BF8-435C-9967-5216FA617390}"/>
                  </a:ext>
                </a:extLst>
              </p:cNvPr>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sp>
          <p:nvSpPr>
            <p:cNvPr id="31" name="Google Shape;101;p1">
              <a:extLst>
                <a:ext uri="{FF2B5EF4-FFF2-40B4-BE49-F238E27FC236}">
                  <a16:creationId xmlns:a16="http://schemas.microsoft.com/office/drawing/2014/main" id="{3505ED1D-7359-4CDF-993E-E5CC230495A0}"/>
                </a:ext>
              </a:extLst>
            </p:cNvPr>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Google Shape;183;p5"/>
          <p:cNvSpPr txBox="1"/>
          <p:nvPr/>
        </p:nvSpPr>
        <p:spPr>
          <a:xfrm>
            <a:off x="1485900" y="152680"/>
            <a:ext cx="6172200" cy="533120"/>
          </a:xfrm>
          <a:prstGeom prst="rect">
            <a:avLst/>
          </a:prstGeom>
          <a:noFill/>
          <a:ln>
            <a:noFill/>
          </a:ln>
        </p:spPr>
        <p:txBody>
          <a:bodyPr spcFirstLastPara="1" wrap="square" lIns="68575" tIns="34275" rIns="68575" bIns="34275" anchor="ctr" anchorCtr="0">
            <a:normAutofit fontScale="97500"/>
          </a:bodyPr>
          <a:lstStyle/>
          <a:p>
            <a:pPr marL="0" marR="0" lvl="0" indent="0" algn="l" rtl="0">
              <a:spcBef>
                <a:spcPts val="0"/>
              </a:spcBef>
              <a:spcAft>
                <a:spcPts val="0"/>
              </a:spcAft>
              <a:buClr>
                <a:schemeClr val="dk1"/>
              </a:buClr>
              <a:buSzPct val="100000"/>
              <a:buFont typeface="Calibri"/>
              <a:buNone/>
            </a:pPr>
            <a:r>
              <a:rPr lang="en-US" sz="3000">
                <a:solidFill>
                  <a:schemeClr val="dk1"/>
                </a:solidFill>
                <a:latin typeface="Calibri"/>
                <a:ea typeface="Calibri"/>
                <a:cs typeface="Calibri"/>
                <a:sym typeface="Calibri"/>
              </a:rPr>
              <a:t>Conclusions</a:t>
            </a:r>
            <a:endParaRPr sz="3000">
              <a:solidFill>
                <a:schemeClr val="dk1"/>
              </a:solidFill>
              <a:latin typeface="Calibri"/>
              <a:ea typeface="Calibri"/>
              <a:cs typeface="Calibri"/>
              <a:sym typeface="Calibri"/>
            </a:endParaRPr>
          </a:p>
        </p:txBody>
      </p:sp>
      <p:sp>
        <p:nvSpPr>
          <p:cNvPr id="184" name="Google Shape;184;p5"/>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85" name="Google Shape;185;p5"/>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86" name="Google Shape;186;p5"/>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87" name="Google Shape;187;p5"/>
          <p:cNvPicPr preferRelativeResize="0"/>
          <p:nvPr/>
        </p:nvPicPr>
        <p:blipFill rotWithShape="1">
          <a:blip r:embed="rId3">
            <a:alphaModFix/>
          </a:blip>
          <a:srcRect/>
          <a:stretch/>
        </p:blipFill>
        <p:spPr>
          <a:xfrm>
            <a:off x="1354146" y="4934661"/>
            <a:ext cx="216644" cy="183524"/>
          </a:xfrm>
          <a:prstGeom prst="rect">
            <a:avLst/>
          </a:prstGeom>
          <a:noFill/>
          <a:ln>
            <a:noFill/>
          </a:ln>
        </p:spPr>
      </p:pic>
      <p:sp>
        <p:nvSpPr>
          <p:cNvPr id="198" name="Google Shape;198;p5"/>
          <p:cNvSpPr txBox="1">
            <a:spLocks noGrp="1"/>
          </p:cNvSpPr>
          <p:nvPr>
            <p:ph type="body" idx="1"/>
          </p:nvPr>
        </p:nvSpPr>
        <p:spPr>
          <a:xfrm>
            <a:off x="1459074" y="803450"/>
            <a:ext cx="6292120" cy="3063700"/>
          </a:xfrm>
          <a:prstGeom prst="rect">
            <a:avLst/>
          </a:prstGeom>
          <a:noFill/>
          <a:ln>
            <a:noFill/>
          </a:ln>
        </p:spPr>
        <p:txBody>
          <a:bodyPr spcFirstLastPara="1" wrap="square" lIns="91425" tIns="45700" rIns="91425" bIns="45700" anchor="t" anchorCtr="0">
            <a:normAutofit fontScale="92500" lnSpcReduction="10000"/>
          </a:bodyPr>
          <a:lstStyle/>
          <a:p>
            <a:pPr marL="257175" lvl="0" indent="-257175" algn="l" rtl="0">
              <a:spcBef>
                <a:spcPts val="0"/>
              </a:spcBef>
              <a:spcAft>
                <a:spcPts val="0"/>
              </a:spcAft>
              <a:buClr>
                <a:schemeClr val="dk1"/>
              </a:buClr>
              <a:buSzPts val="2000"/>
              <a:buChar char="•"/>
            </a:pPr>
            <a:r>
              <a:rPr lang="en-US" sz="2000" b="1"/>
              <a:t>Key findings</a:t>
            </a:r>
            <a:endParaRPr/>
          </a:p>
          <a:p>
            <a:pPr marL="557213" lvl="1" indent="-214312" algn="l" rtl="0">
              <a:spcBef>
                <a:spcPts val="300"/>
              </a:spcBef>
              <a:spcAft>
                <a:spcPts val="0"/>
              </a:spcAft>
              <a:buClr>
                <a:schemeClr val="dk1"/>
              </a:buClr>
              <a:buSzPts val="1700"/>
              <a:buChar char="–"/>
            </a:pPr>
            <a:r>
              <a:rPr lang="en-US" sz="1700"/>
              <a:t>Response speed — not just direction — determines illicit capital exposure</a:t>
            </a:r>
            <a:endParaRPr/>
          </a:p>
          <a:p>
            <a:pPr marL="557213" lvl="1" indent="-214312" algn="l" rtl="0">
              <a:spcBef>
                <a:spcPts val="300"/>
              </a:spcBef>
              <a:spcAft>
                <a:spcPts val="0"/>
              </a:spcAft>
              <a:buClr>
                <a:schemeClr val="dk1"/>
              </a:buClr>
              <a:buSzPts val="1700"/>
              <a:buChar char="–"/>
            </a:pPr>
            <a:r>
              <a:rPr lang="en-US" sz="1700"/>
              <a:t>Isolated policies are insufficient; integrated strategies required</a:t>
            </a:r>
            <a:endParaRPr/>
          </a:p>
          <a:p>
            <a:pPr marL="257175" lvl="0" indent="-257175" algn="l" rtl="0">
              <a:spcBef>
                <a:spcPts val="400"/>
              </a:spcBef>
              <a:spcAft>
                <a:spcPts val="0"/>
              </a:spcAft>
              <a:buClr>
                <a:schemeClr val="dk1"/>
              </a:buClr>
              <a:buSzPts val="2000"/>
              <a:buChar char="•"/>
            </a:pPr>
            <a:r>
              <a:rPr lang="en-US" sz="2000" b="1"/>
              <a:t>Policy implications</a:t>
            </a:r>
            <a:endParaRPr/>
          </a:p>
          <a:p>
            <a:pPr marL="557213" lvl="1" indent="-214312" algn="l" rtl="0">
              <a:spcBef>
                <a:spcPts val="300"/>
              </a:spcBef>
              <a:spcAft>
                <a:spcPts val="0"/>
              </a:spcAft>
              <a:buClr>
                <a:schemeClr val="dk1"/>
              </a:buClr>
              <a:buSzPts val="1700"/>
              <a:buChar char="–"/>
            </a:pPr>
            <a:r>
              <a:rPr lang="en-US" sz="1700"/>
              <a:t>Combine KYC with liveness verification and rapid institutional reaction</a:t>
            </a:r>
            <a:endParaRPr/>
          </a:p>
          <a:p>
            <a:pPr marL="557213" lvl="1" indent="-214312" algn="l" rtl="0">
              <a:spcBef>
                <a:spcPts val="300"/>
              </a:spcBef>
              <a:spcAft>
                <a:spcPts val="0"/>
              </a:spcAft>
              <a:buClr>
                <a:schemeClr val="dk1"/>
              </a:buClr>
              <a:buSzPts val="1700"/>
              <a:buChar char="–"/>
            </a:pPr>
            <a:r>
              <a:rPr lang="en-US" sz="1700"/>
              <a:t>Reduce inspection obsolescence to neutralize illicit capital accumulation</a:t>
            </a:r>
            <a:endParaRPr/>
          </a:p>
          <a:p>
            <a:pPr marL="257175" lvl="0" indent="-257175" algn="l" rtl="0">
              <a:spcBef>
                <a:spcPts val="400"/>
              </a:spcBef>
              <a:spcAft>
                <a:spcPts val="0"/>
              </a:spcAft>
              <a:buClr>
                <a:schemeClr val="dk1"/>
              </a:buClr>
              <a:buSzPts val="2000"/>
              <a:buChar char="•"/>
            </a:pPr>
            <a:r>
              <a:rPr lang="en-US" sz="2000" b="1"/>
              <a:t>Future research: calibrate variables across jurisdictions; expand structural model</a:t>
            </a:r>
            <a:endParaRPr/>
          </a:p>
        </p:txBody>
      </p:sp>
      <p:pic>
        <p:nvPicPr>
          <p:cNvPr id="199" name="Google Shape;199;p5" descr="A red and grey logo  Description automatically generated"/>
          <p:cNvPicPr preferRelativeResize="0"/>
          <p:nvPr/>
        </p:nvPicPr>
        <p:blipFill rotWithShape="1">
          <a:blip r:embed="rId4">
            <a:alphaModFix/>
          </a:blip>
          <a:srcRect/>
          <a:stretch/>
        </p:blipFill>
        <p:spPr>
          <a:xfrm>
            <a:off x="7107806" y="109746"/>
            <a:ext cx="643388" cy="481701"/>
          </a:xfrm>
          <a:prstGeom prst="rect">
            <a:avLst/>
          </a:prstGeom>
          <a:noFill/>
          <a:ln>
            <a:noFill/>
          </a:ln>
        </p:spPr>
      </p:pic>
      <p:grpSp>
        <p:nvGrpSpPr>
          <p:cNvPr id="20" name="Google Shape;93;p1">
            <a:extLst>
              <a:ext uri="{FF2B5EF4-FFF2-40B4-BE49-F238E27FC236}">
                <a16:creationId xmlns:a16="http://schemas.microsoft.com/office/drawing/2014/main" id="{0C248A2E-B94D-444A-9708-36D8448456DD}"/>
              </a:ext>
            </a:extLst>
          </p:cNvPr>
          <p:cNvGrpSpPr/>
          <p:nvPr/>
        </p:nvGrpSpPr>
        <p:grpSpPr>
          <a:xfrm>
            <a:off x="0" y="4657189"/>
            <a:ext cx="9144000" cy="530657"/>
            <a:chOff x="0" y="4657189"/>
            <a:chExt cx="9144000" cy="530657"/>
          </a:xfrm>
        </p:grpSpPr>
        <p:grpSp>
          <p:nvGrpSpPr>
            <p:cNvPr id="21" name="Google Shape;94;p1">
              <a:extLst>
                <a:ext uri="{FF2B5EF4-FFF2-40B4-BE49-F238E27FC236}">
                  <a16:creationId xmlns:a16="http://schemas.microsoft.com/office/drawing/2014/main" id="{AC91451A-1A90-4694-B671-B4554D6A4F98}"/>
                </a:ext>
              </a:extLst>
            </p:cNvPr>
            <p:cNvGrpSpPr/>
            <p:nvPr/>
          </p:nvGrpSpPr>
          <p:grpSpPr>
            <a:xfrm>
              <a:off x="0" y="4657189"/>
              <a:ext cx="9144000" cy="530657"/>
              <a:chOff x="0" y="4657189"/>
              <a:chExt cx="9144000" cy="530657"/>
            </a:xfrm>
          </p:grpSpPr>
          <p:sp>
            <p:nvSpPr>
              <p:cNvPr id="23" name="Google Shape;95;p1">
                <a:extLst>
                  <a:ext uri="{FF2B5EF4-FFF2-40B4-BE49-F238E27FC236}">
                    <a16:creationId xmlns:a16="http://schemas.microsoft.com/office/drawing/2014/main" id="{CE519B5C-61E9-489F-974E-8F9F7157DA6D}"/>
                  </a:ext>
                </a:extLst>
              </p:cNvPr>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24" name="Google Shape;96;p1">
                <a:extLst>
                  <a:ext uri="{FF2B5EF4-FFF2-40B4-BE49-F238E27FC236}">
                    <a16:creationId xmlns:a16="http://schemas.microsoft.com/office/drawing/2014/main" id="{4286309D-7261-43C7-A803-278867756BE3}"/>
                  </a:ext>
                </a:extLst>
              </p:cNvPr>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sp>
          <p:nvSpPr>
            <p:cNvPr id="22" name="Google Shape;101;p1">
              <a:extLst>
                <a:ext uri="{FF2B5EF4-FFF2-40B4-BE49-F238E27FC236}">
                  <a16:creationId xmlns:a16="http://schemas.microsoft.com/office/drawing/2014/main" id="{D89134C2-69B9-4549-9AE6-334627F1DB0A}"/>
                </a:ext>
              </a:extLst>
            </p:cNvPr>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661</Words>
  <Application>Microsoft Office PowerPoint</Application>
  <PresentationFormat>Apresentação na tela (16:9)</PresentationFormat>
  <Paragraphs>84</Paragraphs>
  <Slides>5</Slides>
  <Notes>5</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5</vt:i4>
      </vt:variant>
    </vt:vector>
  </HeadingPairs>
  <TitlesOfParts>
    <vt:vector size="9" baseType="lpstr">
      <vt:lpstr>Arial</vt:lpstr>
      <vt:lpstr>Avenir</vt:lpstr>
      <vt:lpstr>Calibri</vt:lpstr>
      <vt:lpstr>Office Theme</vt:lpstr>
      <vt:lpstr>System Dynamics Modeling Applied to Combating Match-Fixing and Money Laundering in the Brazilian Sports Betting Market</vt:lpstr>
      <vt:lpstr>Problem Statement</vt:lpstr>
      <vt:lpstr>Approach &amp; Literature Review</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Dynamics Modeling Applied to Combating Match-Fixing and Money Laundering in the Brazilian Sports Betting Market</dc:title>
  <dc:creator>Bob Eberlein</dc:creator>
  <cp:lastModifiedBy>Rafael Souza</cp:lastModifiedBy>
  <cp:revision>2</cp:revision>
  <dcterms:created xsi:type="dcterms:W3CDTF">2018-04-25T19:48:46Z</dcterms:created>
  <dcterms:modified xsi:type="dcterms:W3CDTF">2026-06-27T21:33:23Z</dcterms:modified>
</cp:coreProperties>
</file>