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75" r:id="rId2"/>
  </p:sldMasterIdLst>
  <p:notesMasterIdLst>
    <p:notesMasterId r:id="rId30"/>
  </p:notesMasterIdLst>
  <p:sldIdLst>
    <p:sldId id="2561" r:id="rId3"/>
    <p:sldId id="2584" r:id="rId4"/>
    <p:sldId id="2562" r:id="rId5"/>
    <p:sldId id="2563" r:id="rId6"/>
    <p:sldId id="2565" r:id="rId7"/>
    <p:sldId id="2567" r:id="rId8"/>
    <p:sldId id="2568" r:id="rId9"/>
    <p:sldId id="290" r:id="rId10"/>
    <p:sldId id="2585" r:id="rId11"/>
    <p:sldId id="2586" r:id="rId12"/>
    <p:sldId id="2587" r:id="rId13"/>
    <p:sldId id="2588" r:id="rId14"/>
    <p:sldId id="2589" r:id="rId15"/>
    <p:sldId id="2590" r:id="rId16"/>
    <p:sldId id="2591" r:id="rId17"/>
    <p:sldId id="2578" r:id="rId18"/>
    <p:sldId id="259" r:id="rId19"/>
    <p:sldId id="2572" r:id="rId20"/>
    <p:sldId id="2573" r:id="rId21"/>
    <p:sldId id="2577" r:id="rId22"/>
    <p:sldId id="2581" r:id="rId23"/>
    <p:sldId id="2579" r:id="rId24"/>
    <p:sldId id="2580" r:id="rId25"/>
    <p:sldId id="2583" r:id="rId26"/>
    <p:sldId id="2575" r:id="rId27"/>
    <p:sldId id="2592" r:id="rId28"/>
    <p:sldId id="258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eedback Dynamics of EV Adoption in Switzerland" id="{C165CBC5-E08B-441A-93A2-51691C6BCAB0}">
          <p14:sldIdLst>
            <p14:sldId id="2561"/>
            <p14:sldId id="2584"/>
          </p14:sldIdLst>
        </p14:section>
        <p14:section name="Introduction and Context" id="{EB6906E6-3A9A-4F04-90C6-81F6A2E3F20A}">
          <p14:sldIdLst>
            <p14:sldId id="2562"/>
            <p14:sldId id="2563"/>
          </p14:sldIdLst>
        </p14:section>
        <p14:section name="Research Motivation and Gaps" id="{1BF9FC53-5609-4779-8AB5-9135B0D698FD}">
          <p14:sldIdLst>
            <p14:sldId id="2565"/>
          </p14:sldIdLst>
        </p14:section>
        <p14:section name="Methodological Approach" id="{38555090-6968-40D1-AE5C-0D6C51B7AEEF}">
          <p14:sldIdLst>
            <p14:sldId id="2567"/>
          </p14:sldIdLst>
        </p14:section>
        <p14:section name="Core Dynamics of EV Adoption" id="{CD8554D9-DC35-4802-B5E1-4C755D1B6E87}">
          <p14:sldIdLst>
            <p14:sldId id="2568"/>
            <p14:sldId id="290"/>
            <p14:sldId id="2585"/>
            <p14:sldId id="2586"/>
            <p14:sldId id="2587"/>
            <p14:sldId id="2588"/>
            <p14:sldId id="2589"/>
            <p14:sldId id="2590"/>
            <p14:sldId id="2591"/>
            <p14:sldId id="2578"/>
            <p14:sldId id="259"/>
            <p14:sldId id="2572"/>
            <p14:sldId id="2573"/>
          </p14:sldIdLst>
        </p14:section>
        <p14:section name="Baseline Results" id="{FBB17564-457D-45AC-9DC5-5F8178B176D8}">
          <p14:sldIdLst>
            <p14:sldId id="2577"/>
            <p14:sldId id="2581"/>
            <p14:sldId id="2579"/>
            <p14:sldId id="2580"/>
            <p14:sldId id="2583"/>
          </p14:sldIdLst>
        </p14:section>
        <p14:section name="Policy Interventions" id="{2BF2C4EE-CAAC-4E88-9AC0-7A99BB356F43}">
          <p14:sldIdLst/>
        </p14:section>
        <p14:section name="Conclusions and Implications" id="{CBEEC627-A0CF-49ED-AEA5-10873DB41842}">
          <p14:sldIdLst>
            <p14:sldId id="2575"/>
            <p14:sldId id="2592"/>
            <p14:sldId id="25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5D2F28-2848-42B7-9D24-281CCDD21108}" v="672" dt="2026-07-16T19:48:10.121"/>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60"/>
    <p:restoredTop sz="94673"/>
  </p:normalViewPr>
  <p:slideViewPr>
    <p:cSldViewPr snapToGrid="0">
      <p:cViewPr varScale="1">
        <p:scale>
          <a:sx n="96" d="100"/>
          <a:sy n="96" d="100"/>
        </p:scale>
        <p:origin x="192"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ysClr val="windowText" lastClr="000000"/>
                </a:solidFill>
                <a:latin typeface="Arial Narrow" panose="020B0606020202030204" pitchFamily="34" charset="0"/>
                <a:ea typeface="+mn-ea"/>
                <a:cs typeface="+mn-cs"/>
              </a:defRPr>
            </a:pPr>
            <a:r>
              <a:rPr lang="en-US" b="1"/>
              <a:t>New Vehicle sales in Switzerland</a:t>
            </a:r>
          </a:p>
        </c:rich>
      </c:tx>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Arial Narrow" panose="020B0606020202030204" pitchFamily="34" charset="0"/>
              <a:ea typeface="+mn-ea"/>
              <a:cs typeface="+mn-cs"/>
            </a:defRPr>
          </a:pPr>
          <a:endParaRPr lang="en-CH"/>
        </a:p>
      </c:txPr>
    </c:title>
    <c:autoTitleDeleted val="0"/>
    <c:plotArea>
      <c:layout/>
      <c:areaChart>
        <c:grouping val="stacked"/>
        <c:varyColors val="0"/>
        <c:ser>
          <c:idx val="0"/>
          <c:order val="0"/>
          <c:tx>
            <c:strRef>
              <c:f>'new vehicle registrations 1990-'!$J$1</c:f>
              <c:strCache>
                <c:ptCount val="1"/>
                <c:pt idx="0">
                  <c:v>EV</c:v>
                </c:pt>
              </c:strCache>
            </c:strRef>
          </c:tx>
          <c:spPr>
            <a:solidFill>
              <a:schemeClr val="accent1">
                <a:lumMod val="20000"/>
                <a:lumOff val="80000"/>
              </a:schemeClr>
            </a:solidFill>
            <a:ln>
              <a:noFill/>
            </a:ln>
            <a:effectLst/>
          </c:spPr>
          <c:cat>
            <c:numRef>
              <c:f>'new vehicle registrations 1990-'!$I$2:$I$36</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'new vehicle registrations 1990-'!$J$2:$J$36</c:f>
              <c:numCache>
                <c:formatCode>General</c:formatCode>
                <c:ptCount val="35"/>
                <c:pt idx="0">
                  <c:v>0</c:v>
                </c:pt>
                <c:pt idx="1">
                  <c:v>0</c:v>
                </c:pt>
                <c:pt idx="2">
                  <c:v>0</c:v>
                </c:pt>
                <c:pt idx="3">
                  <c:v>0</c:v>
                </c:pt>
                <c:pt idx="4">
                  <c:v>0</c:v>
                </c:pt>
                <c:pt idx="5">
                  <c:v>0</c:v>
                </c:pt>
                <c:pt idx="6">
                  <c:v>0</c:v>
                </c:pt>
                <c:pt idx="7">
                  <c:v>61</c:v>
                </c:pt>
                <c:pt idx="8">
                  <c:v>57</c:v>
                </c:pt>
                <c:pt idx="9">
                  <c:v>69</c:v>
                </c:pt>
                <c:pt idx="10">
                  <c:v>64</c:v>
                </c:pt>
                <c:pt idx="11">
                  <c:v>16</c:v>
                </c:pt>
                <c:pt idx="12">
                  <c:v>75</c:v>
                </c:pt>
                <c:pt idx="13">
                  <c:v>18</c:v>
                </c:pt>
                <c:pt idx="14">
                  <c:v>20</c:v>
                </c:pt>
                <c:pt idx="15">
                  <c:v>13</c:v>
                </c:pt>
                <c:pt idx="16">
                  <c:v>9</c:v>
                </c:pt>
                <c:pt idx="17">
                  <c:v>20</c:v>
                </c:pt>
                <c:pt idx="18">
                  <c:v>53</c:v>
                </c:pt>
                <c:pt idx="19">
                  <c:v>82</c:v>
                </c:pt>
                <c:pt idx="20">
                  <c:v>234</c:v>
                </c:pt>
                <c:pt idx="21">
                  <c:v>572</c:v>
                </c:pt>
                <c:pt idx="22">
                  <c:v>1146</c:v>
                </c:pt>
                <c:pt idx="23">
                  <c:v>1900</c:v>
                </c:pt>
                <c:pt idx="24">
                  <c:v>2756</c:v>
                </c:pt>
                <c:pt idx="25">
                  <c:v>6374</c:v>
                </c:pt>
                <c:pt idx="26">
                  <c:v>6472</c:v>
                </c:pt>
                <c:pt idx="27">
                  <c:v>8408</c:v>
                </c:pt>
                <c:pt idx="28">
                  <c:v>9615</c:v>
                </c:pt>
                <c:pt idx="29">
                  <c:v>17630</c:v>
                </c:pt>
                <c:pt idx="30">
                  <c:v>34204</c:v>
                </c:pt>
                <c:pt idx="31">
                  <c:v>53822</c:v>
                </c:pt>
                <c:pt idx="32">
                  <c:v>58319</c:v>
                </c:pt>
                <c:pt idx="33">
                  <c:v>76023</c:v>
                </c:pt>
                <c:pt idx="34">
                  <c:v>67722</c:v>
                </c:pt>
              </c:numCache>
            </c:numRef>
          </c:val>
          <c:extLst>
            <c:ext xmlns:c16="http://schemas.microsoft.com/office/drawing/2014/chart" uri="{C3380CC4-5D6E-409C-BE32-E72D297353CC}">
              <c16:uniqueId val="{00000000-19D8-4377-8F33-8FFEAB7287ED}"/>
            </c:ext>
          </c:extLst>
        </c:ser>
        <c:ser>
          <c:idx val="1"/>
          <c:order val="1"/>
          <c:tx>
            <c:strRef>
              <c:f>'new vehicle registrations 1990-'!$K$1</c:f>
              <c:strCache>
                <c:ptCount val="1"/>
                <c:pt idx="0">
                  <c:v>ICE</c:v>
                </c:pt>
              </c:strCache>
            </c:strRef>
          </c:tx>
          <c:spPr>
            <a:solidFill>
              <a:schemeClr val="accent1"/>
            </a:solidFill>
            <a:ln>
              <a:noFill/>
            </a:ln>
            <a:effectLst/>
          </c:spPr>
          <c:cat>
            <c:numRef>
              <c:f>'new vehicle registrations 1990-'!$I$2:$I$36</c:f>
              <c:numCache>
                <c:formatCode>General</c:formatCode>
                <c:ptCount val="35"/>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pt idx="33">
                  <c:v>2023</c:v>
                </c:pt>
                <c:pt idx="34">
                  <c:v>2024</c:v>
                </c:pt>
              </c:numCache>
            </c:numRef>
          </c:cat>
          <c:val>
            <c:numRef>
              <c:f>'new vehicle registrations 1990-'!$K$2:$K$36</c:f>
              <c:numCache>
                <c:formatCode>General</c:formatCode>
                <c:ptCount val="35"/>
                <c:pt idx="0">
                  <c:v>322974</c:v>
                </c:pt>
                <c:pt idx="1">
                  <c:v>310193</c:v>
                </c:pt>
                <c:pt idx="2">
                  <c:v>286289</c:v>
                </c:pt>
                <c:pt idx="3">
                  <c:v>256917</c:v>
                </c:pt>
                <c:pt idx="4">
                  <c:v>265892</c:v>
                </c:pt>
                <c:pt idx="5">
                  <c:v>267975</c:v>
                </c:pt>
                <c:pt idx="6">
                  <c:v>272214</c:v>
                </c:pt>
                <c:pt idx="7">
                  <c:v>270564</c:v>
                </c:pt>
                <c:pt idx="8">
                  <c:v>295108</c:v>
                </c:pt>
                <c:pt idx="9">
                  <c:v>314622</c:v>
                </c:pt>
                <c:pt idx="10">
                  <c:v>314418</c:v>
                </c:pt>
                <c:pt idx="11">
                  <c:v>314564</c:v>
                </c:pt>
                <c:pt idx="12">
                  <c:v>292959</c:v>
                </c:pt>
                <c:pt idx="13">
                  <c:v>269693</c:v>
                </c:pt>
                <c:pt idx="14">
                  <c:v>267456</c:v>
                </c:pt>
                <c:pt idx="15">
                  <c:v>260669</c:v>
                </c:pt>
                <c:pt idx="16">
                  <c:v>269739</c:v>
                </c:pt>
                <c:pt idx="17">
                  <c:v>283952</c:v>
                </c:pt>
                <c:pt idx="18">
                  <c:v>287918</c:v>
                </c:pt>
                <c:pt idx="19">
                  <c:v>266396</c:v>
                </c:pt>
                <c:pt idx="20">
                  <c:v>296363</c:v>
                </c:pt>
                <c:pt idx="21">
                  <c:v>327383</c:v>
                </c:pt>
                <c:pt idx="22">
                  <c:v>332899</c:v>
                </c:pt>
                <c:pt idx="23">
                  <c:v>308254</c:v>
                </c:pt>
                <c:pt idx="24">
                  <c:v>301327</c:v>
                </c:pt>
                <c:pt idx="25">
                  <c:v>320769</c:v>
                </c:pt>
                <c:pt idx="26">
                  <c:v>312859</c:v>
                </c:pt>
                <c:pt idx="27">
                  <c:v>306624</c:v>
                </c:pt>
                <c:pt idx="28">
                  <c:v>291272</c:v>
                </c:pt>
                <c:pt idx="29">
                  <c:v>295272</c:v>
                </c:pt>
                <c:pt idx="30">
                  <c:v>204460</c:v>
                </c:pt>
                <c:pt idx="31">
                  <c:v>188441</c:v>
                </c:pt>
                <c:pt idx="32">
                  <c:v>171084</c:v>
                </c:pt>
                <c:pt idx="33">
                  <c:v>179958</c:v>
                </c:pt>
                <c:pt idx="34">
                  <c:v>177830</c:v>
                </c:pt>
              </c:numCache>
            </c:numRef>
          </c:val>
          <c:extLst>
            <c:ext xmlns:c16="http://schemas.microsoft.com/office/drawing/2014/chart" uri="{C3380CC4-5D6E-409C-BE32-E72D297353CC}">
              <c16:uniqueId val="{00000001-19D8-4377-8F33-8FFEAB7287ED}"/>
            </c:ext>
          </c:extLst>
        </c:ser>
        <c:dLbls>
          <c:showLegendKey val="0"/>
          <c:showVal val="0"/>
          <c:showCatName val="0"/>
          <c:showSerName val="0"/>
          <c:showPercent val="0"/>
          <c:showBubbleSize val="0"/>
        </c:dLbls>
        <c:axId val="1607329279"/>
        <c:axId val="1607328319"/>
      </c:areaChart>
      <c:catAx>
        <c:axId val="160732927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Narrow" panose="020B0606020202030204" pitchFamily="34" charset="0"/>
                <a:ea typeface="+mn-ea"/>
                <a:cs typeface="+mn-cs"/>
              </a:defRPr>
            </a:pPr>
            <a:endParaRPr lang="en-CH"/>
          </a:p>
        </c:txPr>
        <c:crossAx val="1607328319"/>
        <c:crosses val="autoZero"/>
        <c:auto val="1"/>
        <c:lblAlgn val="ctr"/>
        <c:lblOffset val="100"/>
        <c:tickLblSkip val="5"/>
        <c:tickMarkSkip val="1"/>
        <c:noMultiLvlLbl val="0"/>
      </c:catAx>
      <c:valAx>
        <c:axId val="16073283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Narrow" panose="020B0606020202030204" pitchFamily="34" charset="0"/>
                <a:ea typeface="+mn-ea"/>
                <a:cs typeface="+mn-cs"/>
              </a:defRPr>
            </a:pPr>
            <a:endParaRPr lang="en-CH"/>
          </a:p>
        </c:txPr>
        <c:crossAx val="1607329279"/>
        <c:crosses val="autoZero"/>
        <c:crossBetween val="midCat"/>
        <c:majorUnit val="100000"/>
        <c:dispUnits>
          <c:builtInUnit val="thousands"/>
          <c:dispUnitsLbl>
            <c:layout>
              <c:manualLayout>
                <c:xMode val="edge"/>
                <c:yMode val="edge"/>
                <c:x val="2.5015639699150494E-2"/>
                <c:y val="0.30592453838768086"/>
              </c:manualLayout>
            </c:layout>
            <c:tx>
              <c:rich>
                <a:bodyPr rot="-5400000" spcFirstLastPara="1" vertOverflow="ellipsis" vert="horz" wrap="square" anchor="ctr" anchorCtr="1"/>
                <a:lstStyle/>
                <a:p>
                  <a:pPr>
                    <a:defRPr sz="1200" b="0" i="0" u="none" strike="noStrike" kern="1200" baseline="0">
                      <a:solidFill>
                        <a:sysClr val="windowText" lastClr="000000"/>
                      </a:solidFill>
                      <a:latin typeface="Arial Narrow" panose="020B0606020202030204" pitchFamily="34" charset="0"/>
                      <a:ea typeface="+mn-ea"/>
                      <a:cs typeface="+mn-cs"/>
                    </a:defRPr>
                  </a:pPr>
                  <a:r>
                    <a:rPr lang="en-US"/>
                    <a:t>Thousand Cars</a:t>
                  </a:r>
                </a:p>
              </c:rich>
            </c:tx>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Arial Narrow" panose="020B0606020202030204" pitchFamily="34" charset="0"/>
                    <a:ea typeface="+mn-ea"/>
                    <a:cs typeface="+mn-cs"/>
                  </a:defRPr>
                </a:pPr>
                <a:endParaRPr lang="en-CH"/>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Narrow" panose="020B0606020202030204" pitchFamily="34" charset="0"/>
              <a:ea typeface="+mn-ea"/>
              <a:cs typeface="+mn-cs"/>
            </a:defRPr>
          </a:pPr>
          <a:endParaRPr lang="en-CH"/>
        </a:p>
      </c:txPr>
    </c:legend>
    <c:plotVisOnly val="1"/>
    <c:dispBlanksAs val="zero"/>
    <c:showDLblsOverMax val="0"/>
  </c:chart>
  <c:spPr>
    <a:noFill/>
    <a:ln>
      <a:noFill/>
    </a:ln>
    <a:effectLst/>
  </c:spPr>
  <c:txPr>
    <a:bodyPr/>
    <a:lstStyle/>
    <a:p>
      <a:pPr>
        <a:defRPr sz="1200">
          <a:solidFill>
            <a:sysClr val="windowText" lastClr="000000"/>
          </a:solidFill>
          <a:latin typeface="Arial Narrow" panose="020B0606020202030204" pitchFamily="34" charset="0"/>
        </a:defRPr>
      </a:pPr>
      <a:endParaRPr lang="en-C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4D1B9B-5B97-4B20-8EF5-F36E176D8ACC}"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CA7D75A4-9C9F-4BF5-970A-781B300348CE}">
      <dgm:prSet/>
      <dgm:spPr/>
      <dgm:t>
        <a:bodyPr/>
        <a:lstStyle/>
        <a:p>
          <a:pPr>
            <a:lnSpc>
              <a:spcPct val="100000"/>
            </a:lnSpc>
            <a:defRPr cap="all"/>
          </a:pPr>
          <a:r>
            <a:rPr lang="en-US"/>
            <a:t>Introduction and Context</a:t>
          </a:r>
        </a:p>
      </dgm:t>
    </dgm:pt>
    <dgm:pt modelId="{2908A92E-E7DB-496C-8CDC-6B902885658A}" type="parTrans" cxnId="{4E13AEEF-2115-4C08-B619-A7D4327F711B}">
      <dgm:prSet/>
      <dgm:spPr/>
      <dgm:t>
        <a:bodyPr/>
        <a:lstStyle/>
        <a:p>
          <a:endParaRPr lang="en-US"/>
        </a:p>
      </dgm:t>
    </dgm:pt>
    <dgm:pt modelId="{B38CC495-26EC-46E8-9A56-51907DDAFD7E}" type="sibTrans" cxnId="{4E13AEEF-2115-4C08-B619-A7D4327F711B}">
      <dgm:prSet/>
      <dgm:spPr/>
      <dgm:t>
        <a:bodyPr/>
        <a:lstStyle/>
        <a:p>
          <a:endParaRPr lang="en-US"/>
        </a:p>
      </dgm:t>
    </dgm:pt>
    <dgm:pt modelId="{32D804CD-C887-414D-B397-F6814AE331E5}">
      <dgm:prSet/>
      <dgm:spPr/>
      <dgm:t>
        <a:bodyPr/>
        <a:lstStyle/>
        <a:p>
          <a:pPr>
            <a:lnSpc>
              <a:spcPct val="100000"/>
            </a:lnSpc>
            <a:defRPr cap="all"/>
          </a:pPr>
          <a:r>
            <a:rPr lang="en-US"/>
            <a:t>Research motivation and gaps</a:t>
          </a:r>
        </a:p>
      </dgm:t>
    </dgm:pt>
    <dgm:pt modelId="{240EB704-9DFF-4EF6-B60A-C61A67008ED5}" type="parTrans" cxnId="{9D9CE941-A2C6-4AA0-9C65-8DB33D6C4574}">
      <dgm:prSet/>
      <dgm:spPr/>
      <dgm:t>
        <a:bodyPr/>
        <a:lstStyle/>
        <a:p>
          <a:endParaRPr lang="en-US"/>
        </a:p>
      </dgm:t>
    </dgm:pt>
    <dgm:pt modelId="{609C307F-10E7-447C-AED6-C8BCC3EBD0F1}" type="sibTrans" cxnId="{9D9CE941-A2C6-4AA0-9C65-8DB33D6C4574}">
      <dgm:prSet/>
      <dgm:spPr/>
      <dgm:t>
        <a:bodyPr/>
        <a:lstStyle/>
        <a:p>
          <a:endParaRPr lang="en-US"/>
        </a:p>
      </dgm:t>
    </dgm:pt>
    <dgm:pt modelId="{EA95841D-6010-41C1-B838-02DF5A372029}">
      <dgm:prSet/>
      <dgm:spPr/>
      <dgm:t>
        <a:bodyPr/>
        <a:lstStyle/>
        <a:p>
          <a:pPr>
            <a:lnSpc>
              <a:spcPct val="100000"/>
            </a:lnSpc>
            <a:defRPr cap="all"/>
          </a:pPr>
          <a:r>
            <a:rPr lang="en-US"/>
            <a:t>Core Dynamics of EV adoption</a:t>
          </a:r>
        </a:p>
      </dgm:t>
    </dgm:pt>
    <dgm:pt modelId="{E7652E0F-E28F-4486-B234-1C6C01D95D6B}" type="parTrans" cxnId="{A4DB3A42-42F9-4446-82AE-AF67EB4E9816}">
      <dgm:prSet/>
      <dgm:spPr/>
      <dgm:t>
        <a:bodyPr/>
        <a:lstStyle/>
        <a:p>
          <a:endParaRPr lang="en-US"/>
        </a:p>
      </dgm:t>
    </dgm:pt>
    <dgm:pt modelId="{14D22CC2-6AE3-4D27-9B13-1328F92068E2}" type="sibTrans" cxnId="{A4DB3A42-42F9-4446-82AE-AF67EB4E9816}">
      <dgm:prSet/>
      <dgm:spPr/>
      <dgm:t>
        <a:bodyPr/>
        <a:lstStyle/>
        <a:p>
          <a:endParaRPr lang="en-US"/>
        </a:p>
      </dgm:t>
    </dgm:pt>
    <dgm:pt modelId="{9E04B877-B05B-4E95-8602-F9DCF953E545}">
      <dgm:prSet/>
      <dgm:spPr/>
      <dgm:t>
        <a:bodyPr/>
        <a:lstStyle/>
        <a:p>
          <a:pPr>
            <a:lnSpc>
              <a:spcPct val="100000"/>
            </a:lnSpc>
            <a:defRPr cap="all"/>
          </a:pPr>
          <a:r>
            <a:rPr lang="en-US"/>
            <a:t>Policy scenarios</a:t>
          </a:r>
        </a:p>
      </dgm:t>
    </dgm:pt>
    <dgm:pt modelId="{F6A57E58-AB31-485A-B036-E469432B4357}" type="parTrans" cxnId="{49728ED1-7A7F-427C-9ABD-BDE38B082716}">
      <dgm:prSet/>
      <dgm:spPr/>
      <dgm:t>
        <a:bodyPr/>
        <a:lstStyle/>
        <a:p>
          <a:endParaRPr lang="en-US"/>
        </a:p>
      </dgm:t>
    </dgm:pt>
    <dgm:pt modelId="{DE7D67A6-228A-45DE-866F-DE1DCF9F083A}" type="sibTrans" cxnId="{49728ED1-7A7F-427C-9ABD-BDE38B082716}">
      <dgm:prSet/>
      <dgm:spPr/>
      <dgm:t>
        <a:bodyPr/>
        <a:lstStyle/>
        <a:p>
          <a:endParaRPr lang="en-US"/>
        </a:p>
      </dgm:t>
    </dgm:pt>
    <dgm:pt modelId="{F21CEFAA-7F25-41CC-B673-77509FEAB9B3}">
      <dgm:prSet/>
      <dgm:spPr/>
      <dgm:t>
        <a:bodyPr/>
        <a:lstStyle/>
        <a:p>
          <a:pPr>
            <a:lnSpc>
              <a:spcPct val="100000"/>
            </a:lnSpc>
            <a:defRPr cap="all"/>
          </a:pPr>
          <a:r>
            <a:rPr lang="en-US"/>
            <a:t>Conclusions and Implications</a:t>
          </a:r>
        </a:p>
      </dgm:t>
    </dgm:pt>
    <dgm:pt modelId="{C8EF0C52-548E-4328-BA07-C9025D448DE1}" type="parTrans" cxnId="{F9605A49-5004-4721-99FE-AB12465E3699}">
      <dgm:prSet/>
      <dgm:spPr/>
      <dgm:t>
        <a:bodyPr/>
        <a:lstStyle/>
        <a:p>
          <a:endParaRPr lang="en-US"/>
        </a:p>
      </dgm:t>
    </dgm:pt>
    <dgm:pt modelId="{FC297D5F-CAE7-4A32-AB07-93714F6E6D34}" type="sibTrans" cxnId="{F9605A49-5004-4721-99FE-AB12465E3699}">
      <dgm:prSet/>
      <dgm:spPr/>
      <dgm:t>
        <a:bodyPr/>
        <a:lstStyle/>
        <a:p>
          <a:endParaRPr lang="en-US"/>
        </a:p>
      </dgm:t>
    </dgm:pt>
    <dgm:pt modelId="{EC579DCC-0DDF-414A-A495-1336E7A17F5C}" type="pres">
      <dgm:prSet presAssocID="{F14D1B9B-5B97-4B20-8EF5-F36E176D8ACC}" presName="root" presStyleCnt="0">
        <dgm:presLayoutVars>
          <dgm:dir/>
          <dgm:resizeHandles val="exact"/>
        </dgm:presLayoutVars>
      </dgm:prSet>
      <dgm:spPr/>
    </dgm:pt>
    <dgm:pt modelId="{5A073032-7441-4F78-89D0-31B3108BD427}" type="pres">
      <dgm:prSet presAssocID="{CA7D75A4-9C9F-4BF5-970A-781B300348CE}" presName="compNode" presStyleCnt="0"/>
      <dgm:spPr/>
    </dgm:pt>
    <dgm:pt modelId="{5EF56BE3-539B-44C8-B79A-ECEF1D583489}" type="pres">
      <dgm:prSet presAssocID="{CA7D75A4-9C9F-4BF5-970A-781B300348CE}" presName="iconBgRect" presStyleLbl="bgShp" presStyleIdx="0" presStyleCnt="5"/>
      <dgm:spPr/>
    </dgm:pt>
    <dgm:pt modelId="{965467CE-6F26-49AD-BE88-3C4551D77A0A}" type="pres">
      <dgm:prSet presAssocID="{CA7D75A4-9C9F-4BF5-970A-781B300348CE}"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oks"/>
        </a:ext>
      </dgm:extLst>
    </dgm:pt>
    <dgm:pt modelId="{594F8A31-96C2-46C4-847A-53FEB7BAD948}" type="pres">
      <dgm:prSet presAssocID="{CA7D75A4-9C9F-4BF5-970A-781B300348CE}" presName="spaceRect" presStyleCnt="0"/>
      <dgm:spPr/>
    </dgm:pt>
    <dgm:pt modelId="{A394B156-F235-4B8F-BADC-48F9C265B4BB}" type="pres">
      <dgm:prSet presAssocID="{CA7D75A4-9C9F-4BF5-970A-781B300348CE}" presName="textRect" presStyleLbl="revTx" presStyleIdx="0" presStyleCnt="5">
        <dgm:presLayoutVars>
          <dgm:chMax val="1"/>
          <dgm:chPref val="1"/>
        </dgm:presLayoutVars>
      </dgm:prSet>
      <dgm:spPr/>
    </dgm:pt>
    <dgm:pt modelId="{9EE258BD-227B-403C-8E42-9A98F54DE383}" type="pres">
      <dgm:prSet presAssocID="{B38CC495-26EC-46E8-9A56-51907DDAFD7E}" presName="sibTrans" presStyleCnt="0"/>
      <dgm:spPr/>
    </dgm:pt>
    <dgm:pt modelId="{9C4E9F50-33A6-4D65-A2C9-093549AD633B}" type="pres">
      <dgm:prSet presAssocID="{32D804CD-C887-414D-B397-F6814AE331E5}" presName="compNode" presStyleCnt="0"/>
      <dgm:spPr/>
    </dgm:pt>
    <dgm:pt modelId="{0675110B-6B79-4F8D-B296-8BB2A0EB19EE}" type="pres">
      <dgm:prSet presAssocID="{32D804CD-C887-414D-B397-F6814AE331E5}" presName="iconBgRect" presStyleLbl="bgShp" presStyleIdx="1" presStyleCnt="5"/>
      <dgm:spPr/>
    </dgm:pt>
    <dgm:pt modelId="{7BDD6257-14D8-41CC-838D-8261CD68714C}" type="pres">
      <dgm:prSet presAssocID="{32D804CD-C887-414D-B397-F6814AE331E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B285FE83-59D6-40B2-B30A-41272E587A17}" type="pres">
      <dgm:prSet presAssocID="{32D804CD-C887-414D-B397-F6814AE331E5}" presName="spaceRect" presStyleCnt="0"/>
      <dgm:spPr/>
    </dgm:pt>
    <dgm:pt modelId="{DD80F2E4-AFD3-4E3F-B159-0C09C32D4814}" type="pres">
      <dgm:prSet presAssocID="{32D804CD-C887-414D-B397-F6814AE331E5}" presName="textRect" presStyleLbl="revTx" presStyleIdx="1" presStyleCnt="5">
        <dgm:presLayoutVars>
          <dgm:chMax val="1"/>
          <dgm:chPref val="1"/>
        </dgm:presLayoutVars>
      </dgm:prSet>
      <dgm:spPr/>
    </dgm:pt>
    <dgm:pt modelId="{537A6AB3-9C13-495A-9C4C-EAFA07902330}" type="pres">
      <dgm:prSet presAssocID="{609C307F-10E7-447C-AED6-C8BCC3EBD0F1}" presName="sibTrans" presStyleCnt="0"/>
      <dgm:spPr/>
    </dgm:pt>
    <dgm:pt modelId="{FC5586B2-432B-433E-ADB7-7DD59241A788}" type="pres">
      <dgm:prSet presAssocID="{EA95841D-6010-41C1-B838-02DF5A372029}" presName="compNode" presStyleCnt="0"/>
      <dgm:spPr/>
    </dgm:pt>
    <dgm:pt modelId="{8E3B7358-6222-4978-BA0F-5593272F4BEA}" type="pres">
      <dgm:prSet presAssocID="{EA95841D-6010-41C1-B838-02DF5A372029}" presName="iconBgRect" presStyleLbl="bgShp" presStyleIdx="2" presStyleCnt="5"/>
      <dgm:spPr/>
    </dgm:pt>
    <dgm:pt modelId="{D358115F-4C4B-4C51-BA65-C91BFB968998}" type="pres">
      <dgm:prSet presAssocID="{EA95841D-6010-41C1-B838-02DF5A37202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17DE087B-1D74-4735-986D-4CB2BF34FD32}" type="pres">
      <dgm:prSet presAssocID="{EA95841D-6010-41C1-B838-02DF5A372029}" presName="spaceRect" presStyleCnt="0"/>
      <dgm:spPr/>
    </dgm:pt>
    <dgm:pt modelId="{F48F8B46-A23B-4BA2-8534-282CEF237AD5}" type="pres">
      <dgm:prSet presAssocID="{EA95841D-6010-41C1-B838-02DF5A372029}" presName="textRect" presStyleLbl="revTx" presStyleIdx="2" presStyleCnt="5">
        <dgm:presLayoutVars>
          <dgm:chMax val="1"/>
          <dgm:chPref val="1"/>
        </dgm:presLayoutVars>
      </dgm:prSet>
      <dgm:spPr/>
    </dgm:pt>
    <dgm:pt modelId="{2F3247A8-44F8-44B6-A5A8-D174526097C3}" type="pres">
      <dgm:prSet presAssocID="{14D22CC2-6AE3-4D27-9B13-1328F92068E2}" presName="sibTrans" presStyleCnt="0"/>
      <dgm:spPr/>
    </dgm:pt>
    <dgm:pt modelId="{CC2423E2-BF61-4A08-B893-89C76129EB87}" type="pres">
      <dgm:prSet presAssocID="{9E04B877-B05B-4E95-8602-F9DCF953E545}" presName="compNode" presStyleCnt="0"/>
      <dgm:spPr/>
    </dgm:pt>
    <dgm:pt modelId="{1F6B4189-A494-4900-912D-94E5BBD9FEE9}" type="pres">
      <dgm:prSet presAssocID="{9E04B877-B05B-4E95-8602-F9DCF953E545}" presName="iconBgRect" presStyleLbl="bgShp" presStyleIdx="3" presStyleCnt="5"/>
      <dgm:spPr/>
    </dgm:pt>
    <dgm:pt modelId="{D5F64421-567B-44E9-8042-FB5971E0A835}" type="pres">
      <dgm:prSet presAssocID="{9E04B877-B05B-4E95-8602-F9DCF953E545}"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A246FA99-DEC4-4A0C-9FCB-1D910B2AAA0C}" type="pres">
      <dgm:prSet presAssocID="{9E04B877-B05B-4E95-8602-F9DCF953E545}" presName="spaceRect" presStyleCnt="0"/>
      <dgm:spPr/>
    </dgm:pt>
    <dgm:pt modelId="{6309036B-3549-4B7D-835E-C98E364B2593}" type="pres">
      <dgm:prSet presAssocID="{9E04B877-B05B-4E95-8602-F9DCF953E545}" presName="textRect" presStyleLbl="revTx" presStyleIdx="3" presStyleCnt="5">
        <dgm:presLayoutVars>
          <dgm:chMax val="1"/>
          <dgm:chPref val="1"/>
        </dgm:presLayoutVars>
      </dgm:prSet>
      <dgm:spPr/>
    </dgm:pt>
    <dgm:pt modelId="{92CA1BE3-6DEC-4795-8450-737D295C47F8}" type="pres">
      <dgm:prSet presAssocID="{DE7D67A6-228A-45DE-866F-DE1DCF9F083A}" presName="sibTrans" presStyleCnt="0"/>
      <dgm:spPr/>
    </dgm:pt>
    <dgm:pt modelId="{F13B5942-1B72-4715-8549-9E4CE84235E0}" type="pres">
      <dgm:prSet presAssocID="{F21CEFAA-7F25-41CC-B673-77509FEAB9B3}" presName="compNode" presStyleCnt="0"/>
      <dgm:spPr/>
    </dgm:pt>
    <dgm:pt modelId="{5D65E599-DD8E-4006-8A93-77955715877C}" type="pres">
      <dgm:prSet presAssocID="{F21CEFAA-7F25-41CC-B673-77509FEAB9B3}" presName="iconBgRect" presStyleLbl="bgShp" presStyleIdx="4" presStyleCnt="5"/>
      <dgm:spPr/>
    </dgm:pt>
    <dgm:pt modelId="{21F12A65-E002-4615-BC0D-9B50CE888707}" type="pres">
      <dgm:prSet presAssocID="{F21CEFAA-7F25-41CC-B673-77509FEAB9B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Head with Gears"/>
        </a:ext>
      </dgm:extLst>
    </dgm:pt>
    <dgm:pt modelId="{1D820552-A99D-4DB1-BA53-7C43891B3BB6}" type="pres">
      <dgm:prSet presAssocID="{F21CEFAA-7F25-41CC-B673-77509FEAB9B3}" presName="spaceRect" presStyleCnt="0"/>
      <dgm:spPr/>
    </dgm:pt>
    <dgm:pt modelId="{E2227420-9A2C-42AE-893B-E2E02925B7F1}" type="pres">
      <dgm:prSet presAssocID="{F21CEFAA-7F25-41CC-B673-77509FEAB9B3}" presName="textRect" presStyleLbl="revTx" presStyleIdx="4" presStyleCnt="5">
        <dgm:presLayoutVars>
          <dgm:chMax val="1"/>
          <dgm:chPref val="1"/>
        </dgm:presLayoutVars>
      </dgm:prSet>
      <dgm:spPr/>
    </dgm:pt>
  </dgm:ptLst>
  <dgm:cxnLst>
    <dgm:cxn modelId="{DAFCC701-141F-4142-80AE-BD34AC0F497C}" type="presOf" srcId="{9E04B877-B05B-4E95-8602-F9DCF953E545}" destId="{6309036B-3549-4B7D-835E-C98E364B2593}" srcOrd="0" destOrd="0" presId="urn:microsoft.com/office/officeart/2018/5/layout/IconCircleLabelList"/>
    <dgm:cxn modelId="{9AD95803-B9AD-4FC9-9188-F029D644085A}" type="presOf" srcId="{32D804CD-C887-414D-B397-F6814AE331E5}" destId="{DD80F2E4-AFD3-4E3F-B159-0C09C32D4814}" srcOrd="0" destOrd="0" presId="urn:microsoft.com/office/officeart/2018/5/layout/IconCircleLabelList"/>
    <dgm:cxn modelId="{9237790F-C42E-4145-B3B7-E9DEC0E4EB60}" type="presOf" srcId="{CA7D75A4-9C9F-4BF5-970A-781B300348CE}" destId="{A394B156-F235-4B8F-BADC-48F9C265B4BB}" srcOrd="0" destOrd="0" presId="urn:microsoft.com/office/officeart/2018/5/layout/IconCircleLabelList"/>
    <dgm:cxn modelId="{9D9CE941-A2C6-4AA0-9C65-8DB33D6C4574}" srcId="{F14D1B9B-5B97-4B20-8EF5-F36E176D8ACC}" destId="{32D804CD-C887-414D-B397-F6814AE331E5}" srcOrd="1" destOrd="0" parTransId="{240EB704-9DFF-4EF6-B60A-C61A67008ED5}" sibTransId="{609C307F-10E7-447C-AED6-C8BCC3EBD0F1}"/>
    <dgm:cxn modelId="{A4DB3A42-42F9-4446-82AE-AF67EB4E9816}" srcId="{F14D1B9B-5B97-4B20-8EF5-F36E176D8ACC}" destId="{EA95841D-6010-41C1-B838-02DF5A372029}" srcOrd="2" destOrd="0" parTransId="{E7652E0F-E28F-4486-B234-1C6C01D95D6B}" sibTransId="{14D22CC2-6AE3-4D27-9B13-1328F92068E2}"/>
    <dgm:cxn modelId="{F9605A49-5004-4721-99FE-AB12465E3699}" srcId="{F14D1B9B-5B97-4B20-8EF5-F36E176D8ACC}" destId="{F21CEFAA-7F25-41CC-B673-77509FEAB9B3}" srcOrd="4" destOrd="0" parTransId="{C8EF0C52-548E-4328-BA07-C9025D448DE1}" sibTransId="{FC297D5F-CAE7-4A32-AB07-93714F6E6D34}"/>
    <dgm:cxn modelId="{C2E74A87-2DA2-472D-BCDE-34625758F098}" type="presOf" srcId="{F21CEFAA-7F25-41CC-B673-77509FEAB9B3}" destId="{E2227420-9A2C-42AE-893B-E2E02925B7F1}" srcOrd="0" destOrd="0" presId="urn:microsoft.com/office/officeart/2018/5/layout/IconCircleLabelList"/>
    <dgm:cxn modelId="{FD2E86CA-2DFA-413B-9EE8-31BF3002726A}" type="presOf" srcId="{EA95841D-6010-41C1-B838-02DF5A372029}" destId="{F48F8B46-A23B-4BA2-8534-282CEF237AD5}" srcOrd="0" destOrd="0" presId="urn:microsoft.com/office/officeart/2018/5/layout/IconCircleLabelList"/>
    <dgm:cxn modelId="{49728ED1-7A7F-427C-9ABD-BDE38B082716}" srcId="{F14D1B9B-5B97-4B20-8EF5-F36E176D8ACC}" destId="{9E04B877-B05B-4E95-8602-F9DCF953E545}" srcOrd="3" destOrd="0" parTransId="{F6A57E58-AB31-485A-B036-E469432B4357}" sibTransId="{DE7D67A6-228A-45DE-866F-DE1DCF9F083A}"/>
    <dgm:cxn modelId="{4E13AEEF-2115-4C08-B619-A7D4327F711B}" srcId="{F14D1B9B-5B97-4B20-8EF5-F36E176D8ACC}" destId="{CA7D75A4-9C9F-4BF5-970A-781B300348CE}" srcOrd="0" destOrd="0" parTransId="{2908A92E-E7DB-496C-8CDC-6B902885658A}" sibTransId="{B38CC495-26EC-46E8-9A56-51907DDAFD7E}"/>
    <dgm:cxn modelId="{CF3AD9FC-812B-419E-A122-4BBD0C10F3B4}" type="presOf" srcId="{F14D1B9B-5B97-4B20-8EF5-F36E176D8ACC}" destId="{EC579DCC-0DDF-414A-A495-1336E7A17F5C}" srcOrd="0" destOrd="0" presId="urn:microsoft.com/office/officeart/2018/5/layout/IconCircleLabelList"/>
    <dgm:cxn modelId="{FD105A52-2FCC-4BE9-AF12-EE0790C44D11}" type="presParOf" srcId="{EC579DCC-0DDF-414A-A495-1336E7A17F5C}" destId="{5A073032-7441-4F78-89D0-31B3108BD427}" srcOrd="0" destOrd="0" presId="urn:microsoft.com/office/officeart/2018/5/layout/IconCircleLabelList"/>
    <dgm:cxn modelId="{CF31C29E-4E73-4DF7-8C7A-7E977F714ED3}" type="presParOf" srcId="{5A073032-7441-4F78-89D0-31B3108BD427}" destId="{5EF56BE3-539B-44C8-B79A-ECEF1D583489}" srcOrd="0" destOrd="0" presId="urn:microsoft.com/office/officeart/2018/5/layout/IconCircleLabelList"/>
    <dgm:cxn modelId="{7A011B50-E866-436B-97A4-23247DFB77FE}" type="presParOf" srcId="{5A073032-7441-4F78-89D0-31B3108BD427}" destId="{965467CE-6F26-49AD-BE88-3C4551D77A0A}" srcOrd="1" destOrd="0" presId="urn:microsoft.com/office/officeart/2018/5/layout/IconCircleLabelList"/>
    <dgm:cxn modelId="{2C2F89FA-A355-4D42-87F9-B916D292A90D}" type="presParOf" srcId="{5A073032-7441-4F78-89D0-31B3108BD427}" destId="{594F8A31-96C2-46C4-847A-53FEB7BAD948}" srcOrd="2" destOrd="0" presId="urn:microsoft.com/office/officeart/2018/5/layout/IconCircleLabelList"/>
    <dgm:cxn modelId="{CB16B8C7-3319-47BA-803A-E57B3B9A90FB}" type="presParOf" srcId="{5A073032-7441-4F78-89D0-31B3108BD427}" destId="{A394B156-F235-4B8F-BADC-48F9C265B4BB}" srcOrd="3" destOrd="0" presId="urn:microsoft.com/office/officeart/2018/5/layout/IconCircleLabelList"/>
    <dgm:cxn modelId="{58FF19B1-3E1A-40A5-AFEF-8EB1FAC8013A}" type="presParOf" srcId="{EC579DCC-0DDF-414A-A495-1336E7A17F5C}" destId="{9EE258BD-227B-403C-8E42-9A98F54DE383}" srcOrd="1" destOrd="0" presId="urn:microsoft.com/office/officeart/2018/5/layout/IconCircleLabelList"/>
    <dgm:cxn modelId="{F512FEBF-A163-4B44-94EA-3BF2D0241FCF}" type="presParOf" srcId="{EC579DCC-0DDF-414A-A495-1336E7A17F5C}" destId="{9C4E9F50-33A6-4D65-A2C9-093549AD633B}" srcOrd="2" destOrd="0" presId="urn:microsoft.com/office/officeart/2018/5/layout/IconCircleLabelList"/>
    <dgm:cxn modelId="{E0DE9EF7-7A35-45A0-9C89-83EF86B78BFF}" type="presParOf" srcId="{9C4E9F50-33A6-4D65-A2C9-093549AD633B}" destId="{0675110B-6B79-4F8D-B296-8BB2A0EB19EE}" srcOrd="0" destOrd="0" presId="urn:microsoft.com/office/officeart/2018/5/layout/IconCircleLabelList"/>
    <dgm:cxn modelId="{D3CD0BA4-D113-4D4F-9198-29E17ECC6D43}" type="presParOf" srcId="{9C4E9F50-33A6-4D65-A2C9-093549AD633B}" destId="{7BDD6257-14D8-41CC-838D-8261CD68714C}" srcOrd="1" destOrd="0" presId="urn:microsoft.com/office/officeart/2018/5/layout/IconCircleLabelList"/>
    <dgm:cxn modelId="{F3A7A7C5-25BD-4B69-9172-B2B4095DE2A1}" type="presParOf" srcId="{9C4E9F50-33A6-4D65-A2C9-093549AD633B}" destId="{B285FE83-59D6-40B2-B30A-41272E587A17}" srcOrd="2" destOrd="0" presId="urn:microsoft.com/office/officeart/2018/5/layout/IconCircleLabelList"/>
    <dgm:cxn modelId="{7BA5C945-81E2-4E51-8430-78EF0B0A1707}" type="presParOf" srcId="{9C4E9F50-33A6-4D65-A2C9-093549AD633B}" destId="{DD80F2E4-AFD3-4E3F-B159-0C09C32D4814}" srcOrd="3" destOrd="0" presId="urn:microsoft.com/office/officeart/2018/5/layout/IconCircleLabelList"/>
    <dgm:cxn modelId="{7D8709DB-923A-4612-9839-91C48DEF7314}" type="presParOf" srcId="{EC579DCC-0DDF-414A-A495-1336E7A17F5C}" destId="{537A6AB3-9C13-495A-9C4C-EAFA07902330}" srcOrd="3" destOrd="0" presId="urn:microsoft.com/office/officeart/2018/5/layout/IconCircleLabelList"/>
    <dgm:cxn modelId="{A1C8A08A-E3ED-44FF-8F20-E872C2033A1C}" type="presParOf" srcId="{EC579DCC-0DDF-414A-A495-1336E7A17F5C}" destId="{FC5586B2-432B-433E-ADB7-7DD59241A788}" srcOrd="4" destOrd="0" presId="urn:microsoft.com/office/officeart/2018/5/layout/IconCircleLabelList"/>
    <dgm:cxn modelId="{722D3B8E-BD86-47B4-8C36-5D4BD085FFCB}" type="presParOf" srcId="{FC5586B2-432B-433E-ADB7-7DD59241A788}" destId="{8E3B7358-6222-4978-BA0F-5593272F4BEA}" srcOrd="0" destOrd="0" presId="urn:microsoft.com/office/officeart/2018/5/layout/IconCircleLabelList"/>
    <dgm:cxn modelId="{790BD4EF-8184-4021-8B31-C378110DE5C5}" type="presParOf" srcId="{FC5586B2-432B-433E-ADB7-7DD59241A788}" destId="{D358115F-4C4B-4C51-BA65-C91BFB968998}" srcOrd="1" destOrd="0" presId="urn:microsoft.com/office/officeart/2018/5/layout/IconCircleLabelList"/>
    <dgm:cxn modelId="{3EB67667-72D8-4994-9FE4-D04747EEF037}" type="presParOf" srcId="{FC5586B2-432B-433E-ADB7-7DD59241A788}" destId="{17DE087B-1D74-4735-986D-4CB2BF34FD32}" srcOrd="2" destOrd="0" presId="urn:microsoft.com/office/officeart/2018/5/layout/IconCircleLabelList"/>
    <dgm:cxn modelId="{FEEE51C5-4060-46DB-9585-4F208E634B13}" type="presParOf" srcId="{FC5586B2-432B-433E-ADB7-7DD59241A788}" destId="{F48F8B46-A23B-4BA2-8534-282CEF237AD5}" srcOrd="3" destOrd="0" presId="urn:microsoft.com/office/officeart/2018/5/layout/IconCircleLabelList"/>
    <dgm:cxn modelId="{ECB02DBB-6590-4378-BFEC-334571FFFAC3}" type="presParOf" srcId="{EC579DCC-0DDF-414A-A495-1336E7A17F5C}" destId="{2F3247A8-44F8-44B6-A5A8-D174526097C3}" srcOrd="5" destOrd="0" presId="urn:microsoft.com/office/officeart/2018/5/layout/IconCircleLabelList"/>
    <dgm:cxn modelId="{3A5A7037-0FEC-41D0-90F4-0E068587AC8E}" type="presParOf" srcId="{EC579DCC-0DDF-414A-A495-1336E7A17F5C}" destId="{CC2423E2-BF61-4A08-B893-89C76129EB87}" srcOrd="6" destOrd="0" presId="urn:microsoft.com/office/officeart/2018/5/layout/IconCircleLabelList"/>
    <dgm:cxn modelId="{7CEC3531-615F-470D-B49E-FEB8F53BC30D}" type="presParOf" srcId="{CC2423E2-BF61-4A08-B893-89C76129EB87}" destId="{1F6B4189-A494-4900-912D-94E5BBD9FEE9}" srcOrd="0" destOrd="0" presId="urn:microsoft.com/office/officeart/2018/5/layout/IconCircleLabelList"/>
    <dgm:cxn modelId="{1AF71DBC-321A-4216-ABC2-B28FAD755382}" type="presParOf" srcId="{CC2423E2-BF61-4A08-B893-89C76129EB87}" destId="{D5F64421-567B-44E9-8042-FB5971E0A835}" srcOrd="1" destOrd="0" presId="urn:microsoft.com/office/officeart/2018/5/layout/IconCircleLabelList"/>
    <dgm:cxn modelId="{C906359A-AF14-4F08-8536-1F4926D888DB}" type="presParOf" srcId="{CC2423E2-BF61-4A08-B893-89C76129EB87}" destId="{A246FA99-DEC4-4A0C-9FCB-1D910B2AAA0C}" srcOrd="2" destOrd="0" presId="urn:microsoft.com/office/officeart/2018/5/layout/IconCircleLabelList"/>
    <dgm:cxn modelId="{4F8773EC-389F-4330-94C7-4966EFFDED66}" type="presParOf" srcId="{CC2423E2-BF61-4A08-B893-89C76129EB87}" destId="{6309036B-3549-4B7D-835E-C98E364B2593}" srcOrd="3" destOrd="0" presId="urn:microsoft.com/office/officeart/2018/5/layout/IconCircleLabelList"/>
    <dgm:cxn modelId="{EF6111A5-57F6-445E-84CA-C3E1EC9C4DDC}" type="presParOf" srcId="{EC579DCC-0DDF-414A-A495-1336E7A17F5C}" destId="{92CA1BE3-6DEC-4795-8450-737D295C47F8}" srcOrd="7" destOrd="0" presId="urn:microsoft.com/office/officeart/2018/5/layout/IconCircleLabelList"/>
    <dgm:cxn modelId="{7CD62F06-5EB8-4CE1-A87E-D88067381BB7}" type="presParOf" srcId="{EC579DCC-0DDF-414A-A495-1336E7A17F5C}" destId="{F13B5942-1B72-4715-8549-9E4CE84235E0}" srcOrd="8" destOrd="0" presId="urn:microsoft.com/office/officeart/2018/5/layout/IconCircleLabelList"/>
    <dgm:cxn modelId="{4487794A-40B5-443D-814D-175AF3631296}" type="presParOf" srcId="{F13B5942-1B72-4715-8549-9E4CE84235E0}" destId="{5D65E599-DD8E-4006-8A93-77955715877C}" srcOrd="0" destOrd="0" presId="urn:microsoft.com/office/officeart/2018/5/layout/IconCircleLabelList"/>
    <dgm:cxn modelId="{B0982CB9-1FD6-4520-8AC2-EDADA1C2B6BB}" type="presParOf" srcId="{F13B5942-1B72-4715-8549-9E4CE84235E0}" destId="{21F12A65-E002-4615-BC0D-9B50CE888707}" srcOrd="1" destOrd="0" presId="urn:microsoft.com/office/officeart/2018/5/layout/IconCircleLabelList"/>
    <dgm:cxn modelId="{7535F9CE-5D45-4B18-B9BC-F9E46D937FFB}" type="presParOf" srcId="{F13B5942-1B72-4715-8549-9E4CE84235E0}" destId="{1D820552-A99D-4DB1-BA53-7C43891B3BB6}" srcOrd="2" destOrd="0" presId="urn:microsoft.com/office/officeart/2018/5/layout/IconCircleLabelList"/>
    <dgm:cxn modelId="{DE424125-3E8A-4310-9924-2CDE6092DE4F}" type="presParOf" srcId="{F13B5942-1B72-4715-8549-9E4CE84235E0}" destId="{E2227420-9A2C-42AE-893B-E2E02925B7F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56BE3-539B-44C8-B79A-ECEF1D583489}">
      <dsp:nvSpPr>
        <dsp:cNvPr id="0" name=""/>
        <dsp:cNvSpPr/>
      </dsp:nvSpPr>
      <dsp:spPr>
        <a:xfrm>
          <a:off x="478800" y="1095669"/>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5467CE-6F26-49AD-BE88-3C4551D77A0A}">
      <dsp:nvSpPr>
        <dsp:cNvPr id="0" name=""/>
        <dsp:cNvSpPr/>
      </dsp:nvSpPr>
      <dsp:spPr>
        <a:xfrm>
          <a:off x="712800" y="1329669"/>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94B156-F235-4B8F-BADC-48F9C265B4BB}">
      <dsp:nvSpPr>
        <dsp:cNvPr id="0" name=""/>
        <dsp:cNvSpPr/>
      </dsp:nvSpPr>
      <dsp:spPr>
        <a:xfrm>
          <a:off x="12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Introduction and Context</a:t>
          </a:r>
        </a:p>
      </dsp:txBody>
      <dsp:txXfrm>
        <a:off x="127800" y="2535669"/>
        <a:ext cx="1800000" cy="720000"/>
      </dsp:txXfrm>
    </dsp:sp>
    <dsp:sp modelId="{0675110B-6B79-4F8D-B296-8BB2A0EB19EE}">
      <dsp:nvSpPr>
        <dsp:cNvPr id="0" name=""/>
        <dsp:cNvSpPr/>
      </dsp:nvSpPr>
      <dsp:spPr>
        <a:xfrm>
          <a:off x="2593800" y="1095669"/>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D6257-14D8-41CC-838D-8261CD68714C}">
      <dsp:nvSpPr>
        <dsp:cNvPr id="0" name=""/>
        <dsp:cNvSpPr/>
      </dsp:nvSpPr>
      <dsp:spPr>
        <a:xfrm>
          <a:off x="2827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80F2E4-AFD3-4E3F-B159-0C09C32D4814}">
      <dsp:nvSpPr>
        <dsp:cNvPr id="0" name=""/>
        <dsp:cNvSpPr/>
      </dsp:nvSpPr>
      <dsp:spPr>
        <a:xfrm>
          <a:off x="224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Research motivation and gaps</a:t>
          </a:r>
        </a:p>
      </dsp:txBody>
      <dsp:txXfrm>
        <a:off x="2242800" y="2535669"/>
        <a:ext cx="1800000" cy="720000"/>
      </dsp:txXfrm>
    </dsp:sp>
    <dsp:sp modelId="{8E3B7358-6222-4978-BA0F-5593272F4BEA}">
      <dsp:nvSpPr>
        <dsp:cNvPr id="0" name=""/>
        <dsp:cNvSpPr/>
      </dsp:nvSpPr>
      <dsp:spPr>
        <a:xfrm>
          <a:off x="4708800" y="1095669"/>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58115F-4C4B-4C51-BA65-C91BFB968998}">
      <dsp:nvSpPr>
        <dsp:cNvPr id="0" name=""/>
        <dsp:cNvSpPr/>
      </dsp:nvSpPr>
      <dsp:spPr>
        <a:xfrm>
          <a:off x="4942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8F8B46-A23B-4BA2-8534-282CEF237AD5}">
      <dsp:nvSpPr>
        <dsp:cNvPr id="0" name=""/>
        <dsp:cNvSpPr/>
      </dsp:nvSpPr>
      <dsp:spPr>
        <a:xfrm>
          <a:off x="435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Core Dynamics of EV adoption</a:t>
          </a:r>
        </a:p>
      </dsp:txBody>
      <dsp:txXfrm>
        <a:off x="4357800" y="2535669"/>
        <a:ext cx="1800000" cy="720000"/>
      </dsp:txXfrm>
    </dsp:sp>
    <dsp:sp modelId="{1F6B4189-A494-4900-912D-94E5BBD9FEE9}">
      <dsp:nvSpPr>
        <dsp:cNvPr id="0" name=""/>
        <dsp:cNvSpPr/>
      </dsp:nvSpPr>
      <dsp:spPr>
        <a:xfrm>
          <a:off x="6823800" y="1095669"/>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F64421-567B-44E9-8042-FB5971E0A835}">
      <dsp:nvSpPr>
        <dsp:cNvPr id="0" name=""/>
        <dsp:cNvSpPr/>
      </dsp:nvSpPr>
      <dsp:spPr>
        <a:xfrm>
          <a:off x="7057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09036B-3549-4B7D-835E-C98E364B2593}">
      <dsp:nvSpPr>
        <dsp:cNvPr id="0" name=""/>
        <dsp:cNvSpPr/>
      </dsp:nvSpPr>
      <dsp:spPr>
        <a:xfrm>
          <a:off x="6472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Policy scenarios</a:t>
          </a:r>
        </a:p>
      </dsp:txBody>
      <dsp:txXfrm>
        <a:off x="6472800" y="2535669"/>
        <a:ext cx="1800000" cy="720000"/>
      </dsp:txXfrm>
    </dsp:sp>
    <dsp:sp modelId="{5D65E599-DD8E-4006-8A93-77955715877C}">
      <dsp:nvSpPr>
        <dsp:cNvPr id="0" name=""/>
        <dsp:cNvSpPr/>
      </dsp:nvSpPr>
      <dsp:spPr>
        <a:xfrm>
          <a:off x="8938800" y="1095669"/>
          <a:ext cx="1098000" cy="1098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12A65-E002-4615-BC0D-9B50CE888707}">
      <dsp:nvSpPr>
        <dsp:cNvPr id="0" name=""/>
        <dsp:cNvSpPr/>
      </dsp:nvSpPr>
      <dsp:spPr>
        <a:xfrm>
          <a:off x="9172800" y="1329668"/>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27420-9A2C-42AE-893B-E2E02925B7F1}">
      <dsp:nvSpPr>
        <dsp:cNvPr id="0" name=""/>
        <dsp:cNvSpPr/>
      </dsp:nvSpPr>
      <dsp:spPr>
        <a:xfrm>
          <a:off x="8587800" y="2535669"/>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Conclusions and Implications</a:t>
          </a:r>
        </a:p>
      </dsp:txBody>
      <dsp:txXfrm>
        <a:off x="8587800" y="2535669"/>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ABA95-4FDC-464C-826F-C8392F98D1C3}" type="datetimeFigureOut">
              <a:t>7/18/26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0344F0-A355-4E5F-AD4F-BFC5B0DA8EA3}" type="slidenum">
              <a:t>‹#›</a:t>
            </a:fld>
            <a:endParaRPr lang="en-US"/>
          </a:p>
        </p:txBody>
      </p:sp>
    </p:spTree>
    <p:extLst>
      <p:ext uri="{BB962C8B-B14F-4D97-AF65-F5344CB8AC3E}">
        <p14:creationId xmlns:p14="http://schemas.microsoft.com/office/powerpoint/2010/main" val="1492364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BE1D33A2-4DA6-4B31-A7E3-A2DB08D9EB84}" type="slidenum">
              <a:t>1</a:t>
            </a:fld>
            <a:endParaRPr lang="en-US"/>
          </a:p>
        </p:txBody>
      </p:sp>
    </p:spTree>
    <p:extLst>
      <p:ext uri="{BB962C8B-B14F-4D97-AF65-F5344CB8AC3E}">
        <p14:creationId xmlns:p14="http://schemas.microsoft.com/office/powerpoint/2010/main" val="3160169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535D-058F-C797-A167-1B38177B4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B50D7-C166-06E8-D55B-ECAB5766F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FBDA7-00D6-F96F-FE9D-FF387B18A2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7A41F2-4D64-A9C1-6F9E-2B78F851E8FC}"/>
              </a:ext>
            </a:extLst>
          </p:cNvPr>
          <p:cNvSpPr>
            <a:spLocks noGrp="1"/>
          </p:cNvSpPr>
          <p:nvPr>
            <p:ph type="sldNum" sz="quarter" idx="5"/>
          </p:nvPr>
        </p:nvSpPr>
        <p:spPr/>
        <p:txBody>
          <a:bodyPr/>
          <a:lstStyle/>
          <a:p>
            <a:fld id="{BE1D33A2-4DA6-4B31-A7E3-A2DB08D9EB84}" type="slidenum">
              <a:t>12</a:t>
            </a:fld>
            <a:endParaRPr lang="en-US"/>
          </a:p>
        </p:txBody>
      </p:sp>
    </p:spTree>
    <p:extLst>
      <p:ext uri="{BB962C8B-B14F-4D97-AF65-F5344CB8AC3E}">
        <p14:creationId xmlns:p14="http://schemas.microsoft.com/office/powerpoint/2010/main" val="4228048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02612-5307-6481-FE57-123E0AC0C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76FCB-461E-BE32-1228-B1BE9CCA1D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05F4B4-D428-D6E7-DFDA-4DEB56E0F6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46F384-7CF8-CDE8-50CA-6CD83BA4DA08}"/>
              </a:ext>
            </a:extLst>
          </p:cNvPr>
          <p:cNvSpPr>
            <a:spLocks noGrp="1"/>
          </p:cNvSpPr>
          <p:nvPr>
            <p:ph type="sldNum" sz="quarter" idx="5"/>
          </p:nvPr>
        </p:nvSpPr>
        <p:spPr/>
        <p:txBody>
          <a:bodyPr/>
          <a:lstStyle/>
          <a:p>
            <a:fld id="{BE1D33A2-4DA6-4B31-A7E3-A2DB08D9EB84}" type="slidenum">
              <a:t>13</a:t>
            </a:fld>
            <a:endParaRPr lang="en-US"/>
          </a:p>
        </p:txBody>
      </p:sp>
    </p:spTree>
    <p:extLst>
      <p:ext uri="{BB962C8B-B14F-4D97-AF65-F5344CB8AC3E}">
        <p14:creationId xmlns:p14="http://schemas.microsoft.com/office/powerpoint/2010/main" val="103325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CA744-6DFC-92A6-EDEE-E0032524E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D0331-BFA5-5C87-9849-FDDB13157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AF2C8-F95D-5CD4-8FAB-7FDB54804D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388CAE-1834-3C1D-4551-9C4353D40D0F}"/>
              </a:ext>
            </a:extLst>
          </p:cNvPr>
          <p:cNvSpPr>
            <a:spLocks noGrp="1"/>
          </p:cNvSpPr>
          <p:nvPr>
            <p:ph type="sldNum" sz="quarter" idx="5"/>
          </p:nvPr>
        </p:nvSpPr>
        <p:spPr/>
        <p:txBody>
          <a:bodyPr/>
          <a:lstStyle/>
          <a:p>
            <a:fld id="{BE1D33A2-4DA6-4B31-A7E3-A2DB08D9EB84}" type="slidenum">
              <a:t>14</a:t>
            </a:fld>
            <a:endParaRPr lang="en-US"/>
          </a:p>
        </p:txBody>
      </p:sp>
    </p:spTree>
    <p:extLst>
      <p:ext uri="{BB962C8B-B14F-4D97-AF65-F5344CB8AC3E}">
        <p14:creationId xmlns:p14="http://schemas.microsoft.com/office/powerpoint/2010/main" val="1378496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5DE0A-1B3E-8EEF-FBE2-B19751D3AD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4DAE3-382B-1E14-9303-6345833E7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90D92-0CB8-5633-9962-6C917CFBAEB0}"/>
              </a:ext>
            </a:extLst>
          </p:cNvPr>
          <p:cNvSpPr>
            <a:spLocks noGrp="1"/>
          </p:cNvSpPr>
          <p:nvPr>
            <p:ph type="body" idx="1"/>
          </p:nvPr>
        </p:nvSpPr>
        <p:spPr/>
        <p:txBody>
          <a:bodyPr/>
          <a:lstStyle/>
          <a:p>
            <a:r>
              <a:rPr lang="en-US"/>
              <a:t>
---
This slide references information from the following file: https://usi365-my.sharepoint.com/personal/abam_usi_ch/_layouts/15/Doc.aspx?sourcedoc=%7BF7AAAB68-1A60-413D-87C4-E8D1B29E0F93%7D&amp;file=Switzerland%20Transportation%20case%20study%20-%20manuscript.docx&amp;action=default&amp;mobileredirect=true
At the heart of the system dynamics model is the interaction between reinforcing and balancing feedback loops that collectively shape the trajectory of electric vehicle adoption. Reinforcing loops capture mechanisms that accelerate adoption once a certain momentum is achieved. For example, as more consumers adopt EVs, demand for charging infrastructure increases, which in turn improves infrastructure coverage and convenience. This reduces range anxiety and increases the perceived attractiveness of EVs, leading to further adoption. Similarly, increased sales volumes contribute to learning-by-doing and economies of scale, which lower vehicle costs over time and further strengthen adoption incentives. In contrast, balancing loops represent constraints that slow or stabilise the system. High upfront purchase prices, limited affordability for lower-income households, lingering advantages of internal combustion vehicles, and slow fleet turnover all act as balancing forces that resist rapid change. The dominance of either reinforcing or balancing loops at different stages of the transition determines whether adoption accelerates, stabilises, or stalls. The model demonstrates that early in the transition, balancing loops dominate, keeping EV adoption marginal. Over time, reinforcing loops begin to activate, but unless they become sufficiently strong, the system may settle into a partial equilibrium where EVs and ICVs coexist. Understanding this feedback structure is essential for evaluating why some policy interventions succeed in accelerating adoption while others have negligible effects.
</a:t>
            </a:r>
          </a:p>
        </p:txBody>
      </p:sp>
      <p:sp>
        <p:nvSpPr>
          <p:cNvPr id="4" name="Slide Number Placeholder 3">
            <a:extLst>
              <a:ext uri="{FF2B5EF4-FFF2-40B4-BE49-F238E27FC236}">
                <a16:creationId xmlns:a16="http://schemas.microsoft.com/office/drawing/2014/main" id="{C8972886-FEA3-017E-4F63-1DED351B7200}"/>
              </a:ext>
            </a:extLst>
          </p:cNvPr>
          <p:cNvSpPr>
            <a:spLocks noGrp="1"/>
          </p:cNvSpPr>
          <p:nvPr>
            <p:ph type="sldNum" sz="quarter" idx="5"/>
          </p:nvPr>
        </p:nvSpPr>
        <p:spPr/>
        <p:txBody>
          <a:bodyPr/>
          <a:lstStyle/>
          <a:p>
            <a:fld id="{BE1D33A2-4DA6-4B31-A7E3-A2DB08D9EB84}" type="slidenum">
              <a:t>15</a:t>
            </a:fld>
            <a:endParaRPr lang="en-US"/>
          </a:p>
        </p:txBody>
      </p:sp>
    </p:spTree>
    <p:extLst>
      <p:ext uri="{BB962C8B-B14F-4D97-AF65-F5344CB8AC3E}">
        <p14:creationId xmlns:p14="http://schemas.microsoft.com/office/powerpoint/2010/main" val="3312038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590344F0-A355-4E5F-AD4F-BFC5B0DA8EA3}" type="slidenum">
              <a:rPr lang="en-CH" smtClean="0"/>
              <a:t>17</a:t>
            </a:fld>
            <a:endParaRPr lang="en-CH"/>
          </a:p>
        </p:txBody>
      </p:sp>
    </p:spTree>
    <p:extLst>
      <p:ext uri="{BB962C8B-B14F-4D97-AF65-F5344CB8AC3E}">
        <p14:creationId xmlns:p14="http://schemas.microsoft.com/office/powerpoint/2010/main" val="2135282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https://usi365-my.sharepoint.com/personal/abam_usi_ch/_layouts/15/Doc.aspx?sourcedoc=%7BF7AAAB68-1A60-413D-87C4-E8D1B29E0F93%7D&amp;file=Switzerland%20Transportation%20case%20study%20-%20manuscript.docx&amp;action=default&amp;mobileredirect=true
Comparison of Policy Scenarios
</a:t>
            </a:r>
          </a:p>
        </p:txBody>
      </p:sp>
      <p:sp>
        <p:nvSpPr>
          <p:cNvPr id="4" name="Slide Number Placeholder 3"/>
          <p:cNvSpPr>
            <a:spLocks noGrp="1"/>
          </p:cNvSpPr>
          <p:nvPr>
            <p:ph type="sldNum" sz="quarter" idx="5"/>
          </p:nvPr>
        </p:nvSpPr>
        <p:spPr/>
        <p:txBody>
          <a:bodyPr/>
          <a:lstStyle/>
          <a:p>
            <a:fld id="{BE1D33A2-4DA6-4B31-A7E3-A2DB08D9EB84}" type="slidenum">
              <a:t>18</a:t>
            </a:fld>
            <a:endParaRPr lang="en-US"/>
          </a:p>
        </p:txBody>
      </p:sp>
    </p:spTree>
    <p:extLst>
      <p:ext uri="{BB962C8B-B14F-4D97-AF65-F5344CB8AC3E}">
        <p14:creationId xmlns:p14="http://schemas.microsoft.com/office/powerpoint/2010/main" val="2841705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https://usi365-my.sharepoint.com/personal/abam_usi_ch/_layouts/15/Doc.aspx?sourcedoc=%7BF7AAAB68-1A60-413D-87C4-E8D1B29E0F93%7D&amp;file=Switzerland%20Transportation%20case%20study%20-%20manuscript.docx&amp;action=default&amp;mobileredirect=true
To assess the effectiveness of different policy approaches, the study evaluates multiple intervention scenarios focusing on financial incentives, charging infrastructure expansion, and marketing efforts. Scenario analysis reveals that policy impacts depend not only on their presence but on their ability to alter the underlying feedback structure of the system. Temporary purchase subsidies reduce upfront cost barriers and accelerate adoption during the intervention period, but their effects diminish once subsidies are withdrawn. Infrastructure investment improves convenience and reduces range anxiety, yet on its own produces only modest long-term gains. Marketing and information campaigns, when implemented without addressing cost or infrastructure constraints, have virtually no measurable impact on adoption trajectories. These findings underscore the importance of policy intensity, duration, and coordination. Interventions that fail to weaken dominant balancing loops or strengthen reinforcing mechanisms beyond a critical threshold are effectively absorbed by the system, resulting in policy insignificance. In contrast, policies that enable reinforcing dynamics to activate earlier can have lasting effects, even if they do not fully transform the system on their own. This comparative analysis provides valuable guidance for policymakers seeking to design interventions that move beyond incremental change.
</a:t>
            </a:r>
          </a:p>
        </p:txBody>
      </p:sp>
      <p:sp>
        <p:nvSpPr>
          <p:cNvPr id="4" name="Slide Number Placeholder 3"/>
          <p:cNvSpPr>
            <a:spLocks noGrp="1"/>
          </p:cNvSpPr>
          <p:nvPr>
            <p:ph type="sldNum" sz="quarter" idx="5"/>
          </p:nvPr>
        </p:nvSpPr>
        <p:spPr/>
        <p:txBody>
          <a:bodyPr/>
          <a:lstStyle/>
          <a:p>
            <a:fld id="{BE1D33A2-4DA6-4B31-A7E3-A2DB08D9EB84}" type="slidenum">
              <a:t>19</a:t>
            </a:fld>
            <a:endParaRPr lang="en-US"/>
          </a:p>
        </p:txBody>
      </p:sp>
    </p:spTree>
    <p:extLst>
      <p:ext uri="{BB962C8B-B14F-4D97-AF65-F5344CB8AC3E}">
        <p14:creationId xmlns:p14="http://schemas.microsoft.com/office/powerpoint/2010/main" val="3661379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D33A2-4DA6-4B31-A7E3-A2DB08D9EB84}" type="slidenum">
              <a:t>25</a:t>
            </a:fld>
            <a:endParaRPr lang="en-US"/>
          </a:p>
        </p:txBody>
      </p:sp>
    </p:spTree>
    <p:extLst>
      <p:ext uri="{BB962C8B-B14F-4D97-AF65-F5344CB8AC3E}">
        <p14:creationId xmlns:p14="http://schemas.microsoft.com/office/powerpoint/2010/main" val="483523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D33A2-4DA6-4B31-A7E3-A2DB08D9EB84}" type="slidenum">
              <a:t>3</a:t>
            </a:fld>
            <a:endParaRPr lang="en-US"/>
          </a:p>
        </p:txBody>
      </p:sp>
    </p:spTree>
    <p:extLst>
      <p:ext uri="{BB962C8B-B14F-4D97-AF65-F5344CB8AC3E}">
        <p14:creationId xmlns:p14="http://schemas.microsoft.com/office/powerpoint/2010/main" val="3378712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D33A2-4DA6-4B31-A7E3-A2DB08D9EB84}" type="slidenum">
              <a:t>4</a:t>
            </a:fld>
            <a:endParaRPr lang="en-US"/>
          </a:p>
        </p:txBody>
      </p:sp>
    </p:spTree>
    <p:extLst>
      <p:ext uri="{BB962C8B-B14F-4D97-AF65-F5344CB8AC3E}">
        <p14:creationId xmlns:p14="http://schemas.microsoft.com/office/powerpoint/2010/main" val="2100498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1D33A2-4DA6-4B31-A7E3-A2DB08D9EB84}" type="slidenum">
              <a:t>5</a:t>
            </a:fld>
            <a:endParaRPr lang="en-US"/>
          </a:p>
        </p:txBody>
      </p:sp>
    </p:spTree>
    <p:extLst>
      <p:ext uri="{BB962C8B-B14F-4D97-AF65-F5344CB8AC3E}">
        <p14:creationId xmlns:p14="http://schemas.microsoft.com/office/powerpoint/2010/main" val="2245781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https://usi365-my.sharepoint.com/personal/abam_usi_ch/_layouts/15/Doc.aspx?sourcedoc=%7BF7AAAB68-1A60-413D-87C4-E8D1B29E0F93%7D&amp;file=Switzerland%20Transportation%20case%20study%20-%20manuscript.docx&amp;action=default&amp;mobileredirect=true
The study adopts a system dynamics (SD) modelling approach to analyse electric vehicle adoption as a feedback-driven socio-technical transition. System dynamics, originally developed by Jay W. Forrester, is particularly well suited to problems characterised by complexity, non-linearity, time delays, and path dependence. In the context of EV adoption, these features are evident in the interactions between consumer behaviour, infrastructure deployment, technological learning, and policy intervention. The modelling process follows established SD practice, beginning with problem articulation and the formulation of a dynamic hypothesis, followed by the development of a causal loop diagram (CLD) that captures key feedback mechanisms. This conceptual model is then translated into a quantitative stock–flow simulation implemented in Vensim DSS. The model integrates behavioural components, such as consumer familiarity and perceived utility, with economic variables including vehicle affordability and operating costs, as well as technical factors such as driving range and charging infrastructure coverage. Historical Swiss data on vehicle sales and stocks from 2005 to 2024 are used for calibration and validation, ensuring that the model reproduces observed adoption patterns. By combining elements of multinomial logit choice modelling with dynamic feedback structures, the framework bridges the gap between micro-level behavioural realism and macro-level system evolution. This enables the exploration of long-term scenarios and policy packages in a way that static or optimisation-based models cannot achieve.
</a:t>
            </a:r>
          </a:p>
        </p:txBody>
      </p:sp>
      <p:sp>
        <p:nvSpPr>
          <p:cNvPr id="4" name="Slide Number Placeholder 3"/>
          <p:cNvSpPr>
            <a:spLocks noGrp="1"/>
          </p:cNvSpPr>
          <p:nvPr>
            <p:ph type="sldNum" sz="quarter" idx="5"/>
          </p:nvPr>
        </p:nvSpPr>
        <p:spPr/>
        <p:txBody>
          <a:bodyPr/>
          <a:lstStyle/>
          <a:p>
            <a:fld id="{BE1D33A2-4DA6-4B31-A7E3-A2DB08D9EB84}" type="slidenum">
              <a:t>6</a:t>
            </a:fld>
            <a:endParaRPr lang="en-US"/>
          </a:p>
        </p:txBody>
      </p:sp>
    </p:spTree>
    <p:extLst>
      <p:ext uri="{BB962C8B-B14F-4D97-AF65-F5344CB8AC3E}">
        <p14:creationId xmlns:p14="http://schemas.microsoft.com/office/powerpoint/2010/main" val="3646468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https://usi365-my.sharepoint.com/personal/abam_usi_ch/_layouts/15/Doc.aspx?sourcedoc=%7BF7AAAB68-1A60-413D-87C4-E8D1B29E0F93%7D&amp;file=Switzerland%20Transportation%20case%20study%20-%20manuscript.docx&amp;action=default&amp;mobileredirect=true
Reinforcing and Balancing Feedback Loops
</a:t>
            </a:r>
          </a:p>
        </p:txBody>
      </p:sp>
      <p:sp>
        <p:nvSpPr>
          <p:cNvPr id="4" name="Slide Number Placeholder 3"/>
          <p:cNvSpPr>
            <a:spLocks noGrp="1"/>
          </p:cNvSpPr>
          <p:nvPr>
            <p:ph type="sldNum" sz="quarter" idx="5"/>
          </p:nvPr>
        </p:nvSpPr>
        <p:spPr/>
        <p:txBody>
          <a:bodyPr/>
          <a:lstStyle/>
          <a:p>
            <a:fld id="{BE1D33A2-4DA6-4B31-A7E3-A2DB08D9EB84}" type="slidenum">
              <a:t>7</a:t>
            </a:fld>
            <a:endParaRPr lang="en-US"/>
          </a:p>
        </p:txBody>
      </p:sp>
    </p:spTree>
    <p:extLst>
      <p:ext uri="{BB962C8B-B14F-4D97-AF65-F5344CB8AC3E}">
        <p14:creationId xmlns:p14="http://schemas.microsoft.com/office/powerpoint/2010/main" val="821054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62BAA-8746-CB85-5CA6-DCD1DCFC3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F80F3-48E5-56B9-B852-1C09499562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C5003-6764-1042-0C8E-C91F9A8402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771073-9776-C2D9-49BB-043D630B59BA}"/>
              </a:ext>
            </a:extLst>
          </p:cNvPr>
          <p:cNvSpPr>
            <a:spLocks noGrp="1"/>
          </p:cNvSpPr>
          <p:nvPr>
            <p:ph type="sldNum" sz="quarter" idx="5"/>
          </p:nvPr>
        </p:nvSpPr>
        <p:spPr/>
        <p:txBody>
          <a:bodyPr/>
          <a:lstStyle/>
          <a:p>
            <a:fld id="{BE1D33A2-4DA6-4B31-A7E3-A2DB08D9EB84}" type="slidenum">
              <a:t>9</a:t>
            </a:fld>
            <a:endParaRPr lang="en-US"/>
          </a:p>
        </p:txBody>
      </p:sp>
    </p:spTree>
    <p:extLst>
      <p:ext uri="{BB962C8B-B14F-4D97-AF65-F5344CB8AC3E}">
        <p14:creationId xmlns:p14="http://schemas.microsoft.com/office/powerpoint/2010/main" val="307686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855CE-0EDF-88A4-36A3-1EA097895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C867DC-286C-5E0E-7347-90DBCDD53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783B9D-E1C5-C06E-4742-4A2D676CD5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6A9E60-D11B-AA35-C1E7-3F0C6E3EEF9D}"/>
              </a:ext>
            </a:extLst>
          </p:cNvPr>
          <p:cNvSpPr>
            <a:spLocks noGrp="1"/>
          </p:cNvSpPr>
          <p:nvPr>
            <p:ph type="sldNum" sz="quarter" idx="5"/>
          </p:nvPr>
        </p:nvSpPr>
        <p:spPr/>
        <p:txBody>
          <a:bodyPr/>
          <a:lstStyle/>
          <a:p>
            <a:fld id="{BE1D33A2-4DA6-4B31-A7E3-A2DB08D9EB84}" type="slidenum">
              <a:t>10</a:t>
            </a:fld>
            <a:endParaRPr lang="en-US"/>
          </a:p>
        </p:txBody>
      </p:sp>
    </p:spTree>
    <p:extLst>
      <p:ext uri="{BB962C8B-B14F-4D97-AF65-F5344CB8AC3E}">
        <p14:creationId xmlns:p14="http://schemas.microsoft.com/office/powerpoint/2010/main" val="1254200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D6D2C-F442-5D70-461D-F7CD4CB61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9F675-0A17-4DD7-8594-4AA086F7E4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773F4-463C-226F-3BAD-76B59D6628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9DBF80-EBB4-3766-B9E6-F2A3BCBC0B42}"/>
              </a:ext>
            </a:extLst>
          </p:cNvPr>
          <p:cNvSpPr>
            <a:spLocks noGrp="1"/>
          </p:cNvSpPr>
          <p:nvPr>
            <p:ph type="sldNum" sz="quarter" idx="5"/>
          </p:nvPr>
        </p:nvSpPr>
        <p:spPr/>
        <p:txBody>
          <a:bodyPr/>
          <a:lstStyle/>
          <a:p>
            <a:fld id="{BE1D33A2-4DA6-4B31-A7E3-A2DB08D9EB84}" type="slidenum">
              <a:t>11</a:t>
            </a:fld>
            <a:endParaRPr lang="en-US"/>
          </a:p>
        </p:txBody>
      </p:sp>
    </p:spTree>
    <p:extLst>
      <p:ext uri="{BB962C8B-B14F-4D97-AF65-F5344CB8AC3E}">
        <p14:creationId xmlns:p14="http://schemas.microsoft.com/office/powerpoint/2010/main" val="3933428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606196"/>
            <a:ext cx="4352927" cy="1142277"/>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2" y="606196"/>
            <a:ext cx="4352927" cy="1142277"/>
          </a:xfrm>
        </p:spPr>
        <p:txBody>
          <a:bodyPr vert="horz" lIns="91440" tIns="45720" rIns="91440" bIns="45720" rtlCol="0" anchor="t">
            <a:normAutofit/>
          </a:bodyPr>
          <a:lstStyle>
            <a:lvl1pPr marL="0" indent="0" algn="r">
              <a:lnSpc>
                <a:spcPct val="120000"/>
              </a:lnSpc>
              <a:spcBef>
                <a:spcPts val="0"/>
              </a:spcBef>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B5FE5B5E-7AA5-4442-99C2-350E5FD6529C}" type="datetime1">
              <a:rPr lang="en-US" smtClean="0"/>
              <a:t>7/22/26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 y="2132520"/>
            <a:ext cx="10972800" cy="411588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26103966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20401D3D-4410-4E40-A61D-27A11BA1729D}" type="datetime1">
              <a:rPr lang="en-US" smtClean="0"/>
              <a:t>7/22/26</a:t>
            </a:fld>
            <a:endParaRPr lang="en-US"/>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10456099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8066" y="1371600"/>
            <a:ext cx="8470605" cy="1041436"/>
          </a:xfrm>
        </p:spPr>
        <p:txBody>
          <a:bodyPr anchor="t">
            <a:normAutofit/>
          </a:bodyPr>
          <a:lstStyle>
            <a:lvl1pPr>
              <a:defRPr sz="3200"/>
            </a:lvl1pPr>
          </a:lstStyle>
          <a:p>
            <a:r>
              <a:rPr lang="en-US"/>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60CCE613-A171-48AF-8EA8-85D5E5907D85}" type="datetime1">
              <a:rPr lang="en-US" smtClean="0"/>
              <a:t>7/22/26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 y="2797083"/>
            <a:ext cx="8470605" cy="3451317"/>
          </a:xfrm>
        </p:spPr>
        <p:txBody>
          <a:bodyP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2530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59795" y="1371600"/>
            <a:ext cx="5916508" cy="1052105"/>
          </a:xfrm>
        </p:spPr>
        <p:txBody>
          <a:bodyPr anchor="t">
            <a:normAutofit/>
          </a:bodyPr>
          <a:lstStyle>
            <a:lvl1pPr>
              <a:defRPr sz="3200"/>
            </a:lvl1pPr>
          </a:lstStyle>
          <a:p>
            <a:r>
              <a:rPr lang="en-US"/>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09601" y="322731"/>
            <a:ext cx="914400" cy="283464"/>
          </a:xfrm>
        </p:spPr>
        <p:txBody>
          <a:bodyPr/>
          <a:lstStyle/>
          <a:p>
            <a:fld id="{AE6491FE-42B8-4BA6-B8C6-A71BD88815CE}" type="datetime1">
              <a:rPr lang="en-US" smtClean="0"/>
              <a:t>7/22/26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3464"/>
          </a:xfrm>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3464"/>
          </a:xfr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09600" y="1371599"/>
            <a:ext cx="4663806"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59796" y="2807753"/>
            <a:ext cx="5916507" cy="3440647"/>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2992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1" y="1371600"/>
            <a:ext cx="2441448" cy="4876800"/>
          </a:xfrm>
        </p:spPr>
        <p:txBody>
          <a:bodyPr anchor="t">
            <a:normAutofit/>
          </a:bodyPr>
          <a:lstStyle>
            <a:lvl1pPr>
              <a:defRPr sz="2400"/>
            </a:lvl1pPr>
          </a:lstStyle>
          <a:p>
            <a:r>
              <a:rPr lang="en-US"/>
              <a:t>Click to edit Master title style</a:t>
            </a:r>
          </a:p>
        </p:txBody>
      </p:sp>
      <p:sp>
        <p:nvSpPr>
          <p:cNvPr id="8" name="Date Placeholder 2">
            <a:extLst>
              <a:ext uri="{FF2B5EF4-FFF2-40B4-BE49-F238E27FC236}">
                <a16:creationId xmlns:a16="http://schemas.microsoft.com/office/drawing/2014/main" id="{4C796253-2EF8-E90A-A94F-8CFC6E39EE48}"/>
              </a:ext>
            </a:extLst>
          </p:cNvPr>
          <p:cNvSpPr>
            <a:spLocks noGrp="1"/>
          </p:cNvSpPr>
          <p:nvPr>
            <p:ph type="dt" sz="half" idx="10"/>
          </p:nvPr>
        </p:nvSpPr>
        <p:spPr>
          <a:xfrm>
            <a:off x="609601" y="322731"/>
            <a:ext cx="914400" cy="286869"/>
          </a:xfrm>
        </p:spPr>
        <p:txBody>
          <a:bodyPr/>
          <a:lstStyle/>
          <a:p>
            <a:fld id="{8CCC2A87-944B-4E31-8546-7D8345B691C6}" type="datetime1">
              <a:rPr lang="en-US" smtClean="0"/>
              <a:t>7/22/26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6869"/>
          </a:xfrm>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6869"/>
          </a:xfr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3460625" y="1371599"/>
            <a:ext cx="5272821"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34856" y="1371600"/>
            <a:ext cx="2441448" cy="4876800"/>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714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32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C9E52DD-42CA-4716-AF13-B147FF3D88B0}"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58842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4633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43291" y="1373986"/>
            <a:ext cx="3493858" cy="3456894"/>
          </a:xfrm>
        </p:spPr>
        <p:txBody>
          <a:bodyPr anchor="t">
            <a:normAutofit/>
          </a:bodyPr>
          <a:lstStyle>
            <a:lvl1pPr>
              <a:defRPr sz="24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C5B2244-AB45-4940-8C82-256C668FCCFB}"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373986"/>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9958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anchor="t">
            <a:normAutofit/>
          </a:bodyPr>
          <a:lstStyle>
            <a:lvl1pPr>
              <a:defRPr sz="24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9D59AED-20DF-457A-B36C-BCC893F4C577}"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22181" y="1389134"/>
            <a:ext cx="627922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5444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371600"/>
            <a:ext cx="3496147" cy="4876800"/>
          </a:xfrm>
        </p:spPr>
        <p:txBody>
          <a:bodyPr anchor="t">
            <a:normAutofit/>
          </a:bodyPr>
          <a:lstStyle>
            <a:lvl1pPr>
              <a:defRPr sz="24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26DB2E2-2C6B-40E9-B4C7-04C3C02564D5}"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872" y="1371600"/>
            <a:ext cx="7081431"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2271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3349754" cy="2721451"/>
          </a:xfrm>
        </p:spPr>
        <p:txBody>
          <a:bodyPr anchor="t">
            <a:normAutofit/>
          </a:bodyPr>
          <a:lstStyle>
            <a:lvl1pPr>
              <a:defRPr sz="24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37D0DC0B-9065-4CA6-8ED3-725B72F15641}"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43402" y="1371600"/>
            <a:ext cx="7232901"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3910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4352926" cy="766774"/>
          </a:xfrm>
        </p:spPr>
        <p:txBody>
          <a:bodyPr anchor="t">
            <a:normAutofit/>
          </a:bodyPr>
          <a:lstStyle>
            <a:lvl1pPr>
              <a:defRPr sz="2400"/>
            </a:lvl1pPr>
          </a:lstStyle>
          <a:p>
            <a:r>
              <a:rPr lang="en-US"/>
              <a:t>Click to edit Master title style</a:t>
            </a:r>
          </a:p>
        </p:txBody>
      </p:sp>
      <p:sp>
        <p:nvSpPr>
          <p:cNvPr id="7" name="Subtitle 2">
            <a:extLst>
              <a:ext uri="{FF2B5EF4-FFF2-40B4-BE49-F238E27FC236}">
                <a16:creationId xmlns:a16="http://schemas.microsoft.com/office/drawing/2014/main" id="{684DE9B9-A2D7-1C5E-03A8-327B24C29FD9}"/>
              </a:ext>
            </a:extLst>
          </p:cNvPr>
          <p:cNvSpPr>
            <a:spLocks noGrp="1"/>
          </p:cNvSpPr>
          <p:nvPr>
            <p:ph type="subTitle" idx="1"/>
          </p:nvPr>
        </p:nvSpPr>
        <p:spPr>
          <a:xfrm>
            <a:off x="634029" y="2522423"/>
            <a:ext cx="4328497" cy="3700576"/>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52D8C23D-4930-4177-9977-83128B68881D}"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354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0DA66F3-09E0-4DE1-A3CE-930526D6A110}"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780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50289" y="1371601"/>
            <a:ext cx="6632111" cy="606888"/>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609600" y="322731"/>
            <a:ext cx="914400" cy="283464"/>
          </a:xfrm>
        </p:spPr>
        <p:txBody>
          <a:bodyPr/>
          <a:lstStyle/>
          <a:p>
            <a:fld id="{30B7B837-A4CF-447F-B2BF-EF0AEE598422}" type="datetime1">
              <a:rPr lang="en-US" smtClean="0"/>
              <a:t>7/22/26</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661904" y="322731"/>
            <a:ext cx="914400" cy="283464"/>
          </a:xfrm>
        </p:spPr>
        <p:txBody>
          <a:bodyPr/>
          <a:lstStyle/>
          <a:p>
            <a:fld id="{AEAA3239-9EA4-4A65-A281-97F994456D9F}" type="slidenum">
              <a:rPr lang="en-US" smtClean="0"/>
              <a:t>‹#›</a:t>
            </a:fld>
            <a:endParaRPr lang="en-US"/>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60960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50290" y="2362534"/>
            <a:ext cx="6626014" cy="3901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8688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599"/>
            <a:ext cx="6632111" cy="606888"/>
          </a:xfrm>
        </p:spPr>
        <p:txBody>
          <a:bodyPr anchor="t"/>
          <a:lstStyle/>
          <a:p>
            <a:r>
              <a:rPr lang="en-US"/>
              <a:t>Click to edit Master title style</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609600" y="322731"/>
            <a:ext cx="914400" cy="283464"/>
          </a:xfrm>
        </p:spPr>
        <p:txBody>
          <a:bodyPr/>
          <a:lstStyle/>
          <a:p>
            <a:fld id="{FDC8E3A6-FB9A-4145-A158-47868ED61EFC}" type="datetime1">
              <a:rPr lang="en-US" smtClean="0"/>
              <a:t>7/22/26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2514600" y="322731"/>
            <a:ext cx="7162799" cy="283464"/>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653334"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362534"/>
            <a:ext cx="6631984" cy="3885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13">
            <a:extLst>
              <a:ext uri="{FF2B5EF4-FFF2-40B4-BE49-F238E27FC236}">
                <a16:creationId xmlns:a16="http://schemas.microsoft.com/office/drawing/2014/main" id="{D62B7BD4-B0D6-F90A-8AD2-9FA1574A17A8}"/>
              </a:ext>
            </a:extLst>
          </p:cNvPr>
          <p:cNvSpPr>
            <a:spLocks noGrp="1"/>
          </p:cNvSpPr>
          <p:nvPr>
            <p:ph type="pic" sz="quarter" idx="18" hasCustomPrompt="1"/>
          </p:nvPr>
        </p:nvSpPr>
        <p:spPr>
          <a:xfrm>
            <a:off x="761688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701270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0118" y="1371600"/>
            <a:ext cx="7172282" cy="606886"/>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609600" y="322731"/>
            <a:ext cx="914400" cy="283464"/>
          </a:xfrm>
        </p:spPr>
        <p:txBody>
          <a:bodyPr/>
          <a:lstStyle/>
          <a:p>
            <a:fld id="{CAED05B3-614C-4D7D-A610-DC1FA9403F18}" type="datetime1">
              <a:rPr lang="en-US" smtClean="0"/>
              <a:t>7/22/26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3413760" cy="4876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10118" y="2362534"/>
            <a:ext cx="7172282"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1117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D0236757-C9AD-4AA4-A8D6-16C579E39B9B}"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7077191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7AF29460-4217-4D2F-B395-5DB030398DBB}"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6476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1371600"/>
            <a:ext cx="4700225" cy="606887"/>
          </a:xfrm>
        </p:spPr>
        <p:txBody>
          <a:bodyPr anchor="t">
            <a:normAutofit/>
          </a:bodyPr>
          <a:lstStyle>
            <a:lvl1pPr>
              <a:defRPr sz="2400"/>
            </a:lvl1pPr>
          </a:lstStyle>
          <a:p>
            <a:r>
              <a:rPr lang="en-US"/>
              <a:t>Click to edit Master title style</a:t>
            </a:r>
          </a:p>
        </p:txBody>
      </p:sp>
      <p:sp>
        <p:nvSpPr>
          <p:cNvPr id="10" name="Date Placeholder 4">
            <a:extLst>
              <a:ext uri="{FF2B5EF4-FFF2-40B4-BE49-F238E27FC236}">
                <a16:creationId xmlns:a16="http://schemas.microsoft.com/office/drawing/2014/main" id="{84676EBB-6E0A-AD72-143B-39A640FF3585}"/>
              </a:ext>
            </a:extLst>
          </p:cNvPr>
          <p:cNvSpPr>
            <a:spLocks noGrp="1"/>
          </p:cNvSpPr>
          <p:nvPr>
            <p:ph type="dt" sz="half" idx="10"/>
          </p:nvPr>
        </p:nvSpPr>
        <p:spPr>
          <a:xfrm>
            <a:off x="609600" y="322731"/>
            <a:ext cx="914400" cy="283464"/>
          </a:xfrm>
        </p:spPr>
        <p:txBody>
          <a:bodyPr/>
          <a:lstStyle>
            <a:lvl1pPr>
              <a:defRPr>
                <a:solidFill>
                  <a:schemeClr val="tx1"/>
                </a:solidFill>
              </a:defRPr>
            </a:lvl1pPr>
          </a:lstStyle>
          <a:p>
            <a:fld id="{6509D07C-C64B-49B9-823C-CF829774219C}"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lvl1pPr>
              <a:defRPr>
                <a:solidFill>
                  <a:schemeClr val="tx1"/>
                </a:solidFill>
                <a:effectLst/>
              </a:defRPr>
            </a:lvl1pPr>
          </a:lstStyle>
          <a:p>
            <a:fld id="{AEAA3239-9EA4-4A65-A281-97F994456D9F}" type="slidenum">
              <a:rPr lang="en-US" smtClean="0"/>
              <a:pPr/>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62534"/>
            <a:ext cx="4700225"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0">
            <a:extLst>
              <a:ext uri="{FF2B5EF4-FFF2-40B4-BE49-F238E27FC236}">
                <a16:creationId xmlns:a16="http://schemas.microsoft.com/office/drawing/2014/main" id="{87DB94FD-8F2A-F0DB-71EB-3565077D4A20}"/>
              </a:ext>
            </a:extLst>
          </p:cNvPr>
          <p:cNvSpPr>
            <a:spLocks noGrp="1"/>
          </p:cNvSpPr>
          <p:nvPr>
            <p:ph type="pic" sz="quarter" idx="15" hasCustomPrompt="1"/>
          </p:nvPr>
        </p:nvSpPr>
        <p:spPr>
          <a:xfrm>
            <a:off x="5699758" y="1371600"/>
            <a:ext cx="5882642"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486149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1371599"/>
            <a:ext cx="3363514" cy="914401"/>
          </a:xfrm>
        </p:spPr>
        <p:txBody>
          <a:bodyPr anchor="t">
            <a:normAutofit/>
          </a:bodyPr>
          <a:lstStyle>
            <a:lvl1pPr>
              <a:defRPr sz="2400"/>
            </a:lvl1pPr>
          </a:lstStyle>
          <a:p>
            <a:r>
              <a:rPr lang="en-US"/>
              <a:t>Click to edit Master title style</a:t>
            </a:r>
          </a:p>
        </p:txBody>
      </p:sp>
      <p:sp>
        <p:nvSpPr>
          <p:cNvPr id="6" name="Date Placeholder 3">
            <a:extLst>
              <a:ext uri="{FF2B5EF4-FFF2-40B4-BE49-F238E27FC236}">
                <a16:creationId xmlns:a16="http://schemas.microsoft.com/office/drawing/2014/main" id="{CBA07C19-A01D-B0B9-930B-9E9E7D2E653C}"/>
              </a:ext>
            </a:extLst>
          </p:cNvPr>
          <p:cNvSpPr>
            <a:spLocks noGrp="1"/>
          </p:cNvSpPr>
          <p:nvPr>
            <p:ph type="dt" sz="half" idx="15"/>
          </p:nvPr>
        </p:nvSpPr>
        <p:spPr>
          <a:xfrm>
            <a:off x="609600" y="322731"/>
            <a:ext cx="914400" cy="283464"/>
          </a:xfrm>
        </p:spPr>
        <p:txBody>
          <a:bodyPr/>
          <a:lstStyle/>
          <a:p>
            <a:fld id="{5C992C8E-84E7-4216-8893-7F00EB2140AC}" type="datetime1">
              <a:rPr lang="en-US" smtClean="0"/>
              <a:t>7/22/26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799"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903" y="322731"/>
            <a:ext cx="914400" cy="283464"/>
          </a:xfr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7197978" cy="4876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8887" y="2670047"/>
            <a:ext cx="3363513"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24994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599"/>
            <a:ext cx="3363513" cy="914401"/>
          </a:xfrm>
        </p:spPr>
        <p:txBody>
          <a:bodyPr anchor="t">
            <a:normAutofit/>
          </a:bodyPr>
          <a:lstStyle>
            <a:lvl1pPr>
              <a:defRPr sz="2400"/>
            </a:lvl1pPr>
          </a:lstStyle>
          <a:p>
            <a:r>
              <a:rPr lang="en-US"/>
              <a:t>Click to edit Master title style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609600" y="322731"/>
            <a:ext cx="914400" cy="283464"/>
          </a:xfrm>
        </p:spPr>
        <p:txBody>
          <a:bodyPr/>
          <a:lstStyle/>
          <a:p>
            <a:fld id="{2AF5D250-1224-4439-B7EF-1FE2CF1CE942}" type="datetime1">
              <a:rPr lang="en-US" smtClean="0"/>
              <a:t>7/22/26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776"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5" y="2670047"/>
            <a:ext cx="3363386"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0">
            <a:extLst>
              <a:ext uri="{FF2B5EF4-FFF2-40B4-BE49-F238E27FC236}">
                <a16:creationId xmlns:a16="http://schemas.microsoft.com/office/drawing/2014/main" id="{158FD965-81B2-7E47-FC2D-2FFFA61C3D06}"/>
              </a:ext>
            </a:extLst>
          </p:cNvPr>
          <p:cNvSpPr>
            <a:spLocks noGrp="1"/>
          </p:cNvSpPr>
          <p:nvPr>
            <p:ph type="pic" sz="quarter" idx="18" hasCustomPrompt="1"/>
          </p:nvPr>
        </p:nvSpPr>
        <p:spPr>
          <a:xfrm>
            <a:off x="4378198" y="1371600"/>
            <a:ext cx="7197978"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6069633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1371600"/>
            <a:ext cx="2699254" cy="1836503"/>
          </a:xfrm>
        </p:spPr>
        <p:txBody>
          <a:bodyPr anchor="t"/>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3BBDF3B0-3CCE-4733-B9FB-6D2ECEC9FD64}"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1" y="322731"/>
            <a:ext cx="7162800" cy="283464"/>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5697"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3147" y="3592150"/>
            <a:ext cx="2699254"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37085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600"/>
            <a:ext cx="2699254" cy="1858941"/>
          </a:xfrm>
        </p:spPr>
        <p:txBody>
          <a:bodyPr anchor="t"/>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E121D3FD-4C54-471D-ADD5-B1972008EC02}"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592150"/>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9">
            <a:extLst>
              <a:ext uri="{FF2B5EF4-FFF2-40B4-BE49-F238E27FC236}">
                <a16:creationId xmlns:a16="http://schemas.microsoft.com/office/drawing/2014/main" id="{7A8F660F-60A6-785B-047B-B48856C7BBFC}"/>
              </a:ext>
            </a:extLst>
          </p:cNvPr>
          <p:cNvSpPr>
            <a:spLocks noGrp="1"/>
          </p:cNvSpPr>
          <p:nvPr>
            <p:ph type="pic" sz="quarter" idx="15" hasCustomPrompt="1"/>
          </p:nvPr>
        </p:nvSpPr>
        <p:spPr>
          <a:xfrm>
            <a:off x="3696794"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51923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4840225"/>
            <a:ext cx="10963658" cy="799655"/>
          </a:xfrm>
        </p:spPr>
        <p:txBody>
          <a:bodyPr vert="horz" lIns="91440" tIns="45720" rIns="91440" bIns="45720" rtlCol="0" anchor="b">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5845175"/>
            <a:ext cx="10963658" cy="365125"/>
          </a:xfrm>
        </p:spPr>
        <p:txBody>
          <a:bodyPr vert="horz" lIns="91440" tIns="45720" rIns="91440" bIns="45720" rtlCol="0">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685F464D-EB1C-4F08-8848-8DD55BE8B9AF}" type="datetime1">
              <a:rPr lang="en-US" smtClean="0"/>
              <a:t>7/22/26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1" y="647700"/>
            <a:ext cx="10972800" cy="3808477"/>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40630517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7"/>
            <a:ext cx="4019522" cy="1236133"/>
          </a:xfrm>
        </p:spPr>
        <p:txBody>
          <a:bodyPr anchor="t">
            <a:normAutofit/>
          </a:bodyPr>
          <a:lstStyle>
            <a:lvl1pPr>
              <a:defRPr sz="2400"/>
            </a:lvl1pPr>
          </a:lstStyle>
          <a:p>
            <a:r>
              <a:rPr lang="en-US"/>
              <a:t>Click to edit Master title style</a:t>
            </a:r>
          </a:p>
        </p:txBody>
      </p:sp>
      <p:sp>
        <p:nvSpPr>
          <p:cNvPr id="12" name="Date Placeholder 4">
            <a:extLst>
              <a:ext uri="{FF2B5EF4-FFF2-40B4-BE49-F238E27FC236}">
                <a16:creationId xmlns:a16="http://schemas.microsoft.com/office/drawing/2014/main" id="{2D9E4C7C-63E4-6DA5-5108-15D4DA6D0607}"/>
              </a:ext>
            </a:extLst>
          </p:cNvPr>
          <p:cNvSpPr>
            <a:spLocks noGrp="1"/>
          </p:cNvSpPr>
          <p:nvPr>
            <p:ph type="dt" sz="half" idx="10"/>
          </p:nvPr>
        </p:nvSpPr>
        <p:spPr>
          <a:xfrm>
            <a:off x="609600" y="322731"/>
            <a:ext cx="914400" cy="286869"/>
          </a:xfrm>
        </p:spPr>
        <p:txBody>
          <a:bodyPr/>
          <a:lstStyle/>
          <a:p>
            <a:fld id="{2CEB31E1-FDE3-4979-BA8D-AD5C90B81F39}"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3256619"/>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018927" y="5012267"/>
            <a:ext cx="6563474" cy="123613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02499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205330"/>
            <a:ext cx="3044954" cy="2019586"/>
          </a:xfrm>
        </p:spPr>
        <p:txBody>
          <a:bodyPr anchor="t">
            <a:normAutofit/>
          </a:bodyPr>
          <a:lstStyle>
            <a:lvl1pPr>
              <a:defRPr sz="2400"/>
            </a:lvl1pPr>
          </a:lstStyle>
          <a:p>
            <a:r>
              <a:rPr lang="en-US"/>
              <a:t>Click to edit Master title style</a:t>
            </a:r>
          </a:p>
        </p:txBody>
      </p:sp>
      <p:sp>
        <p:nvSpPr>
          <p:cNvPr id="9" name="Date Placeholder 4">
            <a:extLst>
              <a:ext uri="{FF2B5EF4-FFF2-40B4-BE49-F238E27FC236}">
                <a16:creationId xmlns:a16="http://schemas.microsoft.com/office/drawing/2014/main" id="{E59D63EA-A363-194D-0D29-EB63BC89E3E3}"/>
              </a:ext>
            </a:extLst>
          </p:cNvPr>
          <p:cNvSpPr>
            <a:spLocks noGrp="1"/>
          </p:cNvSpPr>
          <p:nvPr>
            <p:ph type="dt" sz="half" idx="10"/>
          </p:nvPr>
        </p:nvSpPr>
        <p:spPr>
          <a:xfrm>
            <a:off x="609600" y="322731"/>
            <a:ext cx="914400" cy="286869"/>
          </a:xfrm>
        </p:spPr>
        <p:txBody>
          <a:bodyPr/>
          <a:lstStyle/>
          <a:p>
            <a:fld id="{9999587A-43DD-46E7-B79F-F0471E5ADA23}"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2449683"/>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44358" y="4205331"/>
            <a:ext cx="7538041" cy="201958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530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1390892"/>
            <a:ext cx="3021873" cy="1773540"/>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p>
            <a:fld id="{8692A418-0ABE-473E-BE85-55F873DDAFA3}"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1390891"/>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609599" y="4127577"/>
            <a:ext cx="10972801" cy="2120823"/>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7873821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9"/>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34050A10-DE88-4CFC-9FB8-BDBE99431569}"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2"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512485"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Tree>
    <p:extLst>
      <p:ext uri="{BB962C8B-B14F-4D97-AF65-F5344CB8AC3E}">
        <p14:creationId xmlns:p14="http://schemas.microsoft.com/office/powerpoint/2010/main" val="20499305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60"/>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DB31B6DA-D48F-4CCD-86B3-BE0C59AFBF08}"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7999"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931835"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31240" y="2501206"/>
            <a:ext cx="5651159" cy="3747194"/>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Tree>
    <p:extLst>
      <p:ext uri="{BB962C8B-B14F-4D97-AF65-F5344CB8AC3E}">
        <p14:creationId xmlns:p14="http://schemas.microsoft.com/office/powerpoint/2010/main" val="30868786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8"/>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0EC3D879-A18F-407B-928C-F408A41B0C78}"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
        <p:nvSpPr>
          <p:cNvPr id="14" name="Content Placeholder 7">
            <a:extLst>
              <a:ext uri="{FF2B5EF4-FFF2-40B4-BE49-F238E27FC236}">
                <a16:creationId xmlns:a16="http://schemas.microsoft.com/office/drawing/2014/main" id="{BB848C29-CF42-98B7-D019-4F384E06AD99}"/>
              </a:ext>
            </a:extLst>
          </p:cNvPr>
          <p:cNvSpPr>
            <a:spLocks noGrp="1"/>
          </p:cNvSpPr>
          <p:nvPr>
            <p:ph sz="quarter" idx="18"/>
          </p:nvPr>
        </p:nvSpPr>
        <p:spPr>
          <a:xfrm>
            <a:off x="7069321"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27956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CE260F8-2C96-4C2E-BC16-EC12A3E8945F}"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4907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371600"/>
            <a:ext cx="3425954" cy="917450"/>
          </a:xfrm>
        </p:spPr>
        <p:txBody>
          <a:bodyPr anchor="t">
            <a:normAutofit/>
          </a:bodyPr>
          <a:lstStyle>
            <a:lvl1pPr>
              <a:defRPr sz="24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4B22BB9-66F6-4E7B-B240-4B7FE8C7C576}"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1" y="2673096"/>
            <a:ext cx="3429000" cy="3575303"/>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25359" y="1371600"/>
            <a:ext cx="715227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52790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C2B57695-5862-44CA-9AF5-C88C16842E62}"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154876"/>
            <a:ext cx="8499719" cy="409352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9496414" y="2154876"/>
            <a:ext cx="2085986" cy="4093524"/>
          </a:xfrm>
        </p:spPr>
        <p:txBody>
          <a:bodyPr anchor="t"/>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06182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2F92F42-32FD-4C8F-97EF-4F3129AFD38B}" type="datetime1">
              <a:rPr lang="en-US" smtClean="0"/>
              <a:t>7/22/26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a:p>
        </p:txBody>
      </p:sp>
      <p:sp>
        <p:nvSpPr>
          <p:cNvPr id="3" name="Picture Placeholder 10">
            <a:extLst>
              <a:ext uri="{FF2B5EF4-FFF2-40B4-BE49-F238E27FC236}">
                <a16:creationId xmlns:a16="http://schemas.microsoft.com/office/drawing/2014/main" id="{B8BA6868-FD5D-17A2-6CAE-853852E8704F}"/>
              </a:ext>
            </a:extLst>
          </p:cNvPr>
          <p:cNvSpPr>
            <a:spLocks noGrp="1"/>
          </p:cNvSpPr>
          <p:nvPr>
            <p:ph type="pic" sz="quarter" idx="13" hasCustomPrompt="1"/>
          </p:nvPr>
        </p:nvSpPr>
        <p:spPr>
          <a:xfrm>
            <a:off x="609599" y="2169506"/>
            <a:ext cx="10966705" cy="329251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609600" y="5846064"/>
            <a:ext cx="10972800" cy="402336"/>
          </a:xfrm>
        </p:spPr>
        <p:txBody>
          <a:bodyPr anchor="b"/>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9183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30569" y="606195"/>
            <a:ext cx="4045735" cy="3998595"/>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30569" y="4870174"/>
            <a:ext cx="3755116" cy="1033669"/>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3464"/>
          </a:xfrm>
        </p:spPr>
        <p:txBody>
          <a:bodyPr anchor="ctr"/>
          <a:lstStyle>
            <a:lvl1pPr>
              <a:defRPr>
                <a:solidFill>
                  <a:schemeClr val="tx1"/>
                </a:solidFill>
                <a:effectLst/>
              </a:defRPr>
            </a:lvl1pPr>
          </a:lstStyle>
          <a:p>
            <a:fld id="{B777EADD-B110-4F28-8F9B-A024EA249065}" type="datetime1">
              <a:rPr lang="en-US" smtClean="0"/>
              <a:t>7/22/26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3464"/>
          </a:xfrm>
        </p:spPr>
        <p:txBody>
          <a:bodyPr anchor="ctr"/>
          <a:lstStyle>
            <a:lvl1pPr algn="ctr">
              <a:defRPr/>
            </a:lvl1pPr>
          </a:lstStyle>
          <a:p>
            <a:pPr algn="ctr"/>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3464"/>
          </a:xfrm>
        </p:spPr>
        <p:txBody>
          <a:bodyPr anchor="ctr"/>
          <a:lstStyle/>
          <a:p>
            <a:fld id="{AEAA3239-9EA4-4A65-A281-97F994456D9F}" type="slidenum">
              <a:rPr lang="en-US" smtClean="0"/>
              <a:t>‹#›</a:t>
            </a:fld>
            <a:endParaRPr lang="en-US"/>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600" y="609600"/>
            <a:ext cx="6534582" cy="5638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solidFill>
                  <a:schemeClr val="bg1"/>
                </a:solidFill>
              </a:defRPr>
            </a:lvl1pPr>
          </a:lstStyle>
          <a:p>
            <a:r>
              <a:rPr lang="en-US"/>
              <a:t>   </a:t>
            </a:r>
          </a:p>
        </p:txBody>
      </p:sp>
    </p:spTree>
    <p:extLst>
      <p:ext uri="{BB962C8B-B14F-4D97-AF65-F5344CB8AC3E}">
        <p14:creationId xmlns:p14="http://schemas.microsoft.com/office/powerpoint/2010/main" val="340156202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5EC77D31-DE90-4574-B823-A73E925D95D9}" type="datetime1">
              <a:rPr lang="en-US" smtClean="0"/>
              <a:t>7/22/26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a:t>##%</a:t>
            </a:r>
          </a:p>
        </p:txBody>
      </p:sp>
    </p:spTree>
    <p:extLst>
      <p:ext uri="{BB962C8B-B14F-4D97-AF65-F5344CB8AC3E}">
        <p14:creationId xmlns:p14="http://schemas.microsoft.com/office/powerpoint/2010/main" val="964266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7F0C99-9A58-96BA-B51F-4BEDCF1AA120}"/>
              </a:ext>
            </a:extLst>
          </p:cNvPr>
          <p:cNvSpPr>
            <a:spLocks noGrp="1"/>
          </p:cNvSpPr>
          <p:nvPr>
            <p:ph type="title"/>
          </p:nvPr>
        </p:nvSpPr>
        <p:spPr>
          <a:xfrm>
            <a:off x="609601" y="5257802"/>
            <a:ext cx="10052304" cy="990598"/>
          </a:xfrm>
        </p:spPr>
        <p:txBody>
          <a:bodyPr/>
          <a:lstStyle>
            <a:lvl1pPr>
              <a:lnSpc>
                <a:spcPct val="110000"/>
              </a:lnSpc>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CEEC4627-4CB5-401D-8D34-EFD56034A330}" type="datetime1">
              <a:rPr lang="en-US" smtClean="0"/>
              <a:t>7/22/26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11" name="Content Placeholder 10">
            <a:extLst>
              <a:ext uri="{FF2B5EF4-FFF2-40B4-BE49-F238E27FC236}">
                <a16:creationId xmlns:a16="http://schemas.microsoft.com/office/drawing/2014/main" id="{F859DF22-2D22-B432-1B7E-1CCD6DA9C571}"/>
              </a:ext>
            </a:extLst>
          </p:cNvPr>
          <p:cNvSpPr>
            <a:spLocks noGrp="1"/>
          </p:cNvSpPr>
          <p:nvPr>
            <p:ph sz="quarter" idx="14" hasCustomPrompt="1"/>
          </p:nvPr>
        </p:nvSpPr>
        <p:spPr>
          <a:xfrm>
            <a:off x="609600" y="904875"/>
            <a:ext cx="10052050" cy="4038600"/>
          </a:xfrm>
        </p:spPr>
        <p:txBody>
          <a:bodyPr anchor="t"/>
          <a:lstStyle>
            <a:lvl1pPr>
              <a:lnSpc>
                <a:spcPct val="90000"/>
              </a:lnSpc>
              <a:buNone/>
              <a:defRPr sz="30000"/>
            </a:lvl1pPr>
          </a:lstStyle>
          <a:p>
            <a:pPr lvl="0"/>
            <a:r>
              <a:rPr lang="en-US"/>
              <a:t>##%</a:t>
            </a:r>
          </a:p>
        </p:txBody>
      </p:sp>
    </p:spTree>
    <p:extLst>
      <p:ext uri="{BB962C8B-B14F-4D97-AF65-F5344CB8AC3E}">
        <p14:creationId xmlns:p14="http://schemas.microsoft.com/office/powerpoint/2010/main" val="1086303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EC54AA41-9F76-4ECC-8D10-2C7C83E9FADF}" type="datetime1">
              <a:rPr lang="en-US" smtClean="0"/>
              <a:t>7/22/26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a:t>##%</a:t>
            </a:r>
          </a:p>
        </p:txBody>
      </p:sp>
    </p:spTree>
    <p:extLst>
      <p:ext uri="{BB962C8B-B14F-4D97-AF65-F5344CB8AC3E}">
        <p14:creationId xmlns:p14="http://schemas.microsoft.com/office/powerpoint/2010/main" val="39141397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latin typeface="+mn-lt"/>
              </a:defRPr>
            </a:lvl1pPr>
          </a:lstStyle>
          <a:p>
            <a:fld id="{10DE9B2E-E04C-42F5-9825-B3D22CE178CB}" type="datetime1">
              <a:rPr lang="en-US" smtClean="0"/>
              <a:t>7/22/26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1371600"/>
            <a:ext cx="10972800" cy="4876800"/>
          </a:xfrm>
        </p:spPr>
        <p:txBody>
          <a:bodyPr anchor="t">
            <a:normAutofit/>
          </a:bodyPr>
          <a:lstStyle>
            <a:lvl1pPr marL="0" indent="0">
              <a:lnSpc>
                <a:spcPct val="90000"/>
              </a:lnSpc>
              <a:buNone/>
              <a:defRPr sz="3200" b="1" cap="all" baseline="0">
                <a:solidFill>
                  <a:schemeClr val="tx1"/>
                </a:solidFill>
                <a:latin typeface="+mj-lt"/>
              </a:defRPr>
            </a:lvl1pPr>
            <a:lvl2pPr marL="228600" indent="0">
              <a:lnSpc>
                <a:spcPct val="90000"/>
              </a:lnSpc>
              <a:buNone/>
              <a:defRPr sz="3200" b="1" cap="all" baseline="0">
                <a:solidFill>
                  <a:schemeClr val="tx1"/>
                </a:solidFill>
                <a:latin typeface="+mj-lt"/>
              </a:defRPr>
            </a:lvl2pPr>
            <a:lvl3pPr marL="457200" indent="0">
              <a:lnSpc>
                <a:spcPct val="90000"/>
              </a:lnSpc>
              <a:buNone/>
              <a:defRPr sz="3200" b="1" cap="all" baseline="0">
                <a:solidFill>
                  <a:schemeClr val="tx1"/>
                </a:solidFill>
                <a:latin typeface="+mj-lt"/>
              </a:defRPr>
            </a:lvl3pPr>
            <a:lvl4pPr marL="685800" indent="0">
              <a:lnSpc>
                <a:spcPct val="90000"/>
              </a:lnSpc>
              <a:buNone/>
              <a:defRPr sz="3200" b="1" cap="all" baseline="0">
                <a:solidFill>
                  <a:schemeClr val="tx1"/>
                </a:solidFill>
                <a:latin typeface="+mj-lt"/>
              </a:defRPr>
            </a:lvl4pPr>
            <a:lvl5pPr marL="914400" indent="0">
              <a:lnSpc>
                <a:spcPct val="90000"/>
              </a:lnSpc>
              <a:buNone/>
              <a:defRPr sz="3200" b="1" cap="all" baseline="0">
                <a:solidFill>
                  <a:schemeClr val="tx1"/>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9239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CA86E458-A06B-40CE-9312-41ACD97C0A44}" type="datetime1">
              <a:rPr lang="en-US" smtClean="0"/>
              <a:t>7/22/26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nSpc>
                <a:spcPct val="90000"/>
              </a:lnSpc>
              <a:buNone/>
              <a:defRPr sz="2400" b="1" cap="all" baseline="0">
                <a:solidFill>
                  <a:schemeClr val="tx1"/>
                </a:solidFill>
                <a:latin typeface="+mj-lt"/>
              </a:defRPr>
            </a:lvl1pPr>
            <a:lvl2pPr marL="228600" indent="0">
              <a:lnSpc>
                <a:spcPct val="90000"/>
              </a:lnSpc>
              <a:buNone/>
              <a:defRPr sz="2400" b="1" cap="all" baseline="0">
                <a:solidFill>
                  <a:schemeClr val="tx1"/>
                </a:solidFill>
                <a:latin typeface="+mj-lt"/>
              </a:defRPr>
            </a:lvl2pPr>
            <a:lvl3pPr marL="457200" indent="0">
              <a:lnSpc>
                <a:spcPct val="90000"/>
              </a:lnSpc>
              <a:buNone/>
              <a:defRPr sz="2400" b="1" cap="all" baseline="0">
                <a:solidFill>
                  <a:schemeClr val="tx1"/>
                </a:solidFill>
                <a:latin typeface="+mj-lt"/>
              </a:defRPr>
            </a:lvl3pPr>
            <a:lvl4pPr marL="685800" indent="0">
              <a:lnSpc>
                <a:spcPct val="90000"/>
              </a:lnSpc>
              <a:buNone/>
              <a:defRPr sz="2400" b="1" cap="all" baseline="0">
                <a:solidFill>
                  <a:schemeClr val="tx1"/>
                </a:solidFill>
                <a:latin typeface="+mj-lt"/>
              </a:defRPr>
            </a:lvl4pPr>
            <a:lvl5pPr marL="914400" indent="0">
              <a:lnSpc>
                <a:spcPct val="90000"/>
              </a:lnSpc>
              <a:buNone/>
              <a:defRPr sz="2400" b="1" cap="all" baseline="0">
                <a:solidFill>
                  <a:schemeClr val="tx1"/>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26315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E8EF91E3-DF99-4E16-885B-6E06D022919E}" type="datetime1">
              <a:rPr lang="en-US" smtClean="0"/>
              <a:t>7/22/26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gn="ctr">
              <a:lnSpc>
                <a:spcPct val="90000"/>
              </a:lnSpc>
              <a:buNone/>
              <a:defRPr sz="3600" b="1" cap="all" baseline="0">
                <a:solidFill>
                  <a:schemeClr val="tx1"/>
                </a:solidFill>
                <a:latin typeface="+mj-lt"/>
              </a:defRPr>
            </a:lvl1pPr>
            <a:lvl2pPr marL="228600" indent="0" algn="ctr">
              <a:lnSpc>
                <a:spcPct val="90000"/>
              </a:lnSpc>
              <a:buNone/>
              <a:defRPr sz="3600" b="1" cap="all" baseline="0">
                <a:solidFill>
                  <a:schemeClr val="tx1"/>
                </a:solidFill>
                <a:latin typeface="+mj-lt"/>
              </a:defRPr>
            </a:lvl2pPr>
            <a:lvl3pPr marL="457200" indent="0" algn="ctr">
              <a:lnSpc>
                <a:spcPct val="90000"/>
              </a:lnSpc>
              <a:buNone/>
              <a:defRPr sz="3600" b="1" cap="all" baseline="0">
                <a:solidFill>
                  <a:schemeClr val="tx1"/>
                </a:solidFill>
                <a:latin typeface="+mj-lt"/>
              </a:defRPr>
            </a:lvl3pPr>
            <a:lvl4pPr marL="685800" indent="0" algn="ctr">
              <a:lnSpc>
                <a:spcPct val="90000"/>
              </a:lnSpc>
              <a:buNone/>
              <a:defRPr sz="3600" b="1" cap="all" baseline="0">
                <a:solidFill>
                  <a:schemeClr val="tx1"/>
                </a:solidFill>
                <a:latin typeface="+mj-lt"/>
              </a:defRPr>
            </a:lvl4pPr>
            <a:lvl5pPr marL="914400" indent="0" algn="ctr">
              <a:lnSpc>
                <a:spcPct val="90000"/>
              </a:lnSpc>
              <a:buNone/>
              <a:defRPr sz="3600" b="1" cap="all" baseline="0">
                <a:solidFill>
                  <a:schemeClr val="tx1"/>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80586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9600" y="5572631"/>
            <a:ext cx="10966704" cy="640080"/>
          </a:xfrm>
        </p:spPr>
        <p:txBody>
          <a:bodyPr anchor="b">
            <a:normAutofit/>
          </a:bodyPr>
          <a:lstStyle>
            <a:lvl1pPr>
              <a:lnSpc>
                <a:spcPct val="120000"/>
              </a:lnSpc>
              <a:defRPr sz="240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2EF27CA1-D821-412A-A862-7802A9D6BDD6}" type="datetime1">
              <a:rPr lang="en-US" smtClean="0"/>
              <a:t>7/22/26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371600"/>
            <a:ext cx="10966704" cy="3806142"/>
          </a:xfrm>
        </p:spPr>
        <p:txBody>
          <a:bodyPr anchor="t">
            <a:normAutofit/>
          </a:bodyPr>
          <a:lstStyle>
            <a:lvl1pPr marL="164592" indent="-164592">
              <a:lnSpc>
                <a:spcPct val="100000"/>
              </a:lnSpc>
              <a:spcBef>
                <a:spcPts val="0"/>
              </a:spcBef>
              <a:buNone/>
              <a:defRPr sz="3200">
                <a:latin typeface="+mj-lt"/>
              </a:defRPr>
            </a:lvl1pPr>
          </a:lstStyle>
          <a:p>
            <a:pPr lvl="0"/>
            <a:r>
              <a:rPr lang="en-US"/>
              <a:t>Click to add Quote</a:t>
            </a:r>
          </a:p>
        </p:txBody>
      </p:sp>
    </p:spTree>
    <p:extLst>
      <p:ext uri="{BB962C8B-B14F-4D97-AF65-F5344CB8AC3E}">
        <p14:creationId xmlns:p14="http://schemas.microsoft.com/office/powerpoint/2010/main" val="21220568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524000" y="5561790"/>
            <a:ext cx="9137903" cy="686610"/>
          </a:xfrm>
        </p:spPr>
        <p:txBody>
          <a:bodyPr anchor="b">
            <a:normAutofit/>
          </a:bodyPr>
          <a:lstStyle>
            <a:lvl1pPr algn="r">
              <a:lnSpc>
                <a:spcPct val="120000"/>
              </a:lnSpc>
              <a:defRPr sz="240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latin typeface="+mn-lt"/>
              </a:defRPr>
            </a:lvl1pPr>
          </a:lstStyle>
          <a:p>
            <a:fld id="{24CCB0B5-5A53-479E-83B1-F09976DCE6C3}" type="datetime1">
              <a:rPr lang="en-US" smtClean="0"/>
              <a:t>7/22/26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71600"/>
            <a:ext cx="9144000" cy="3806142"/>
          </a:xfrm>
        </p:spPr>
        <p:txBody>
          <a:bodyPr anchor="ctr">
            <a:normAutofit/>
          </a:bodyPr>
          <a:lstStyle>
            <a:lvl1pPr marL="164592" indent="-164592">
              <a:lnSpc>
                <a:spcPct val="100000"/>
              </a:lnSpc>
              <a:spcBef>
                <a:spcPts val="0"/>
              </a:spcBef>
              <a:buNone/>
              <a:defRPr sz="3200">
                <a:solidFill>
                  <a:schemeClr val="tx1"/>
                </a:solidFill>
                <a:latin typeface="+mj-lt"/>
              </a:defRPr>
            </a:lvl1pPr>
          </a:lstStyle>
          <a:p>
            <a:pPr lvl="0"/>
            <a:r>
              <a:rPr lang="en-US"/>
              <a:t>Click to add Quote</a:t>
            </a:r>
          </a:p>
        </p:txBody>
      </p:sp>
    </p:spTree>
    <p:extLst>
      <p:ext uri="{BB962C8B-B14F-4D97-AF65-F5344CB8AC3E}">
        <p14:creationId xmlns:p14="http://schemas.microsoft.com/office/powerpoint/2010/main" val="20417355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561790"/>
            <a:ext cx="5954436" cy="686610"/>
          </a:xfrm>
        </p:spPr>
        <p:txBody>
          <a:bodyPr anchor="b">
            <a:normAutofit/>
          </a:bodyPr>
          <a:lstStyle>
            <a:lvl1pPr algn="r">
              <a:lnSpc>
                <a:spcPct val="120000"/>
              </a:lnSpc>
              <a:defRPr sz="2000" b="1"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C4B8C2F9-BB84-491A-865E-E22C6367E2A0}" type="datetime1">
              <a:rPr lang="en-US" smtClean="0"/>
              <a:t>7/22/26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88534"/>
            <a:ext cx="9137904" cy="3789208"/>
          </a:xfrm>
        </p:spPr>
        <p:txBody>
          <a:bodyPr anchor="t">
            <a:normAutofit/>
          </a:bodyPr>
          <a:lstStyle>
            <a:lvl1pPr marL="164592" indent="-164592">
              <a:lnSpc>
                <a:spcPct val="110000"/>
              </a:lnSpc>
              <a:spcBef>
                <a:spcPts val="0"/>
              </a:spcBef>
              <a:buNone/>
              <a:defRPr sz="3200" b="1" i="0" cap="all" baseline="0">
                <a:latin typeface="+mj-lt"/>
              </a:defRPr>
            </a:lvl1pPr>
          </a:lstStyle>
          <a:p>
            <a:pPr lvl="0"/>
            <a:r>
              <a:rPr lang="en-US"/>
              <a:t>Click to add Quote</a:t>
            </a:r>
          </a:p>
        </p:txBody>
      </p:sp>
    </p:spTree>
    <p:extLst>
      <p:ext uri="{BB962C8B-B14F-4D97-AF65-F5344CB8AC3E}">
        <p14:creationId xmlns:p14="http://schemas.microsoft.com/office/powerpoint/2010/main" val="10278001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168559-22AF-9500-1ED0-9B034424FC6E}"/>
              </a:ext>
            </a:extLst>
          </p:cNvPr>
          <p:cNvSpPr>
            <a:spLocks noGrp="1"/>
          </p:cNvSpPr>
          <p:nvPr>
            <p:ph type="title"/>
          </p:nvPr>
        </p:nvSpPr>
        <p:spPr>
          <a:xfrm>
            <a:off x="612648" y="1371600"/>
            <a:ext cx="10969752" cy="745558"/>
          </a:xfrm>
        </p:spPr>
        <p:txBody>
          <a:bodyPr anchor="t"/>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2B85C3F-3517-40C9-9C1B-A1A63B54755A}" type="datetime1">
              <a:rPr lang="en-US" smtClean="0"/>
              <a:t>7/22/26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7648" y="322731"/>
            <a:ext cx="7150608" cy="286869"/>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09600" y="2501207"/>
            <a:ext cx="5289973" cy="3747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86331" y="2501206"/>
            <a:ext cx="5289973" cy="374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5657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29600" y="1411358"/>
            <a:ext cx="3352800" cy="2845567"/>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28973" y="4403039"/>
            <a:ext cx="3347330" cy="1123122"/>
          </a:xfrm>
        </p:spPr>
        <p:txBody>
          <a:bodyPr vert="horz" lIns="91440" tIns="45720" rIns="91440" bIns="45720" rtlCol="0">
            <a:normAutofit/>
          </a:bodyPr>
          <a:lstStyle>
            <a:lvl1pPr marL="0" indent="0">
              <a:buNone/>
              <a:defRPr lang="en-US" sz="14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599" y="322731"/>
            <a:ext cx="914401" cy="286868"/>
          </a:xfrm>
        </p:spPr>
        <p:txBody>
          <a:bodyPr anchor="ctr"/>
          <a:lstStyle>
            <a:lvl1pPr>
              <a:defRPr>
                <a:solidFill>
                  <a:schemeClr val="tx1"/>
                </a:solidFill>
                <a:effectLst/>
              </a:defRPr>
            </a:lvl1pPr>
          </a:lstStyle>
          <a:p>
            <a:fld id="{C37A5C54-6F05-49D0-9D00-B57E0B8BABF4}" type="datetime1">
              <a:rPr lang="en-US" smtClean="0"/>
              <a:t>7/22/26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6869"/>
          </a:xfrm>
        </p:spPr>
        <p:txBody>
          <a:bodyPr anchor="ct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6869"/>
          </a:xfrm>
        </p:spPr>
        <p:txBody>
          <a:bodyPr anchor="ctr"/>
          <a:lstStyle/>
          <a:p>
            <a:fld id="{AEAA3239-9EA4-4A65-A281-97F994456D9F}" type="slidenum">
              <a:rPr lang="en-US" smtClean="0"/>
              <a:t>‹#›</a:t>
            </a:fld>
            <a:endParaRPr lang="en-US"/>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599" y="1371600"/>
            <a:ext cx="7239001" cy="4876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46120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001D151-CEB1-42CB-A221-E754302DAF5A}" type="datetime1">
              <a:rPr lang="en-US" smtClean="0"/>
              <a:t>7/22/26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771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1371600"/>
            <a:ext cx="10963656" cy="745558"/>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B3336A48-41F8-451C-A841-F6F3A8B550FB}" type="datetime1">
              <a:rPr lang="en-US" smtClean="0"/>
              <a:t>7/22/26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9856601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6EB2B417-1767-4CDD-B91F-BC4AF5A91027}" type="datetime1">
              <a:rPr lang="en-US" smtClean="0"/>
              <a:t>7/22/26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918605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7" y="1371600"/>
            <a:ext cx="3801195" cy="1219200"/>
          </a:xfrm>
        </p:spPr>
        <p:txBody>
          <a:bodyPr anchor="t">
            <a:normAutofit/>
          </a:bodyPr>
          <a:lstStyle>
            <a:lvl1pPr>
              <a:defRPr sz="24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E512D7D3-24BC-4611-89D3-4B51D76B452E}" type="datetime1">
              <a:rPr lang="en-US" smtClean="0"/>
              <a:t>7/22/26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7" y="2974848"/>
            <a:ext cx="3801195" cy="3273552"/>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1371600"/>
            <a:ext cx="6774366" cy="4876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22715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1371600"/>
            <a:ext cx="3595634" cy="3124200"/>
          </a:xfrm>
        </p:spPr>
        <p:txBody>
          <a:bodyPr anchor="b">
            <a:normAutofit/>
          </a:bodyPr>
          <a:lstStyle>
            <a:lvl1pPr>
              <a:defRPr sz="2400"/>
            </a:lvl1pPr>
          </a:lstStyle>
          <a:p>
            <a:r>
              <a:rPr lang="en-US"/>
              <a:t>Click to edit Master title style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CCC840A4-B2C4-4E90-B736-FABC3D11FB16}" type="datetime1">
              <a:rPr lang="en-US" smtClean="0"/>
              <a:t>7/22/26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4800600"/>
            <a:ext cx="3595634" cy="1460174"/>
          </a:xfrm>
        </p:spPr>
        <p:txBody>
          <a:bodyPr anchor="b"/>
          <a:lstStyle>
            <a:lvl1pPr marL="0" indent="0">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584991" y="1371600"/>
            <a:ext cx="6997410" cy="4876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Tree>
    <p:extLst>
      <p:ext uri="{BB962C8B-B14F-4D97-AF65-F5344CB8AC3E}">
        <p14:creationId xmlns:p14="http://schemas.microsoft.com/office/powerpoint/2010/main" val="27504460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71600"/>
            <a:ext cx="10972800" cy="1865376"/>
          </a:xfrm>
        </p:spPr>
        <p:txBody>
          <a:bodyPr anchor="b">
            <a:normAutofit/>
          </a:bodyPr>
          <a:lstStyle>
            <a:lvl1pPr>
              <a:defRPr sz="32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A1C5C989-D21B-4A39-A7C5-F7E2ECA8279A}"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621024"/>
            <a:ext cx="10972800" cy="2627376"/>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94287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t">
            <a:noAutofit/>
          </a:bodyPr>
          <a:lstStyle>
            <a:lvl1pPr>
              <a:defRPr sz="32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B92E023-4FE5-4AA2-8D4B-6F2CAE79D00E}" type="datetime1">
              <a:rPr lang="en-US" smtClean="0"/>
              <a:t>7/22/26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870748"/>
            <a:ext cx="8430639" cy="1608008"/>
          </a:xfr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1787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BE9FD-39E4-7329-CFF4-7AD10F82E7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H"/>
          </a:p>
        </p:txBody>
      </p:sp>
      <p:sp>
        <p:nvSpPr>
          <p:cNvPr id="3" name="Subtitle 2">
            <a:extLst>
              <a:ext uri="{FF2B5EF4-FFF2-40B4-BE49-F238E27FC236}">
                <a16:creationId xmlns:a16="http://schemas.microsoft.com/office/drawing/2014/main" id="{5389F78A-E54E-C819-98F9-87084C22ED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H"/>
          </a:p>
        </p:txBody>
      </p:sp>
      <p:sp>
        <p:nvSpPr>
          <p:cNvPr id="4" name="Date Placeholder 3">
            <a:extLst>
              <a:ext uri="{FF2B5EF4-FFF2-40B4-BE49-F238E27FC236}">
                <a16:creationId xmlns:a16="http://schemas.microsoft.com/office/drawing/2014/main" id="{F84E8906-0881-75B1-B929-9B615206ABED}"/>
              </a:ext>
            </a:extLst>
          </p:cNvPr>
          <p:cNvSpPr>
            <a:spLocks noGrp="1"/>
          </p:cNvSpPr>
          <p:nvPr>
            <p:ph type="dt" sz="half" idx="10"/>
          </p:nvPr>
        </p:nvSpPr>
        <p:spPr/>
        <p:txBody>
          <a:bodyPr/>
          <a:lstStyle/>
          <a:p>
            <a:fld id="{84A58E37-4979-4073-AAFD-F29D746AC38B}" type="datetime1">
              <a:rPr lang="en-US" smtClean="0"/>
              <a:t>7/22/26</a:t>
            </a:fld>
            <a:endParaRPr lang="en-US"/>
          </a:p>
        </p:txBody>
      </p:sp>
      <p:sp>
        <p:nvSpPr>
          <p:cNvPr id="5" name="Footer Placeholder 4">
            <a:extLst>
              <a:ext uri="{FF2B5EF4-FFF2-40B4-BE49-F238E27FC236}">
                <a16:creationId xmlns:a16="http://schemas.microsoft.com/office/drawing/2014/main" id="{554B8DBE-83A3-F720-2F57-AE023AD3362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9B27277-2900-1BC2-4E27-29E23A5C5C1F}"/>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3646725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3316-C29E-95C6-0913-876DD1011F17}"/>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9FB797A3-950E-E12A-D6C3-A6179F1A71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2226EC03-24C7-6108-1E02-A708C90E7A16}"/>
              </a:ext>
            </a:extLst>
          </p:cNvPr>
          <p:cNvSpPr>
            <a:spLocks noGrp="1"/>
          </p:cNvSpPr>
          <p:nvPr>
            <p:ph type="dt" sz="half" idx="10"/>
          </p:nvPr>
        </p:nvSpPr>
        <p:spPr/>
        <p:txBody>
          <a:bodyPr/>
          <a:lstStyle/>
          <a:p>
            <a:fld id="{293305AD-BF4E-4DB7-85C1-A6071D6247AB}" type="datetime1">
              <a:rPr lang="en-US" smtClean="0"/>
              <a:t>7/18/26</a:t>
            </a:fld>
            <a:endParaRPr lang="en-US"/>
          </a:p>
        </p:txBody>
      </p:sp>
      <p:sp>
        <p:nvSpPr>
          <p:cNvPr id="5" name="Footer Placeholder 4">
            <a:extLst>
              <a:ext uri="{FF2B5EF4-FFF2-40B4-BE49-F238E27FC236}">
                <a16:creationId xmlns:a16="http://schemas.microsoft.com/office/drawing/2014/main" id="{45F68D81-9AC8-FD96-F961-EB64335D330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A6E0435-B144-5130-3DD7-205237953147}"/>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1142071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FD0B-A03B-0034-155E-A68526FEB5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H"/>
          </a:p>
        </p:txBody>
      </p:sp>
      <p:sp>
        <p:nvSpPr>
          <p:cNvPr id="3" name="Text Placeholder 2">
            <a:extLst>
              <a:ext uri="{FF2B5EF4-FFF2-40B4-BE49-F238E27FC236}">
                <a16:creationId xmlns:a16="http://schemas.microsoft.com/office/drawing/2014/main" id="{2E13FDDE-29DD-E346-169D-CE6B88EBF9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3AAB8A-BABD-750A-C6C4-3CDC2F56F486}"/>
              </a:ext>
            </a:extLst>
          </p:cNvPr>
          <p:cNvSpPr>
            <a:spLocks noGrp="1"/>
          </p:cNvSpPr>
          <p:nvPr>
            <p:ph type="dt" sz="half" idx="10"/>
          </p:nvPr>
        </p:nvSpPr>
        <p:spPr/>
        <p:txBody>
          <a:bodyPr/>
          <a:lstStyle/>
          <a:p>
            <a:fld id="{11AC2E33-C6FE-40A4-9EE1-87E42F1B45C3}" type="datetime1">
              <a:rPr lang="en-US" smtClean="0"/>
              <a:t>7/22/26</a:t>
            </a:fld>
            <a:endParaRPr lang="en-US"/>
          </a:p>
        </p:txBody>
      </p:sp>
      <p:sp>
        <p:nvSpPr>
          <p:cNvPr id="5" name="Footer Placeholder 4">
            <a:extLst>
              <a:ext uri="{FF2B5EF4-FFF2-40B4-BE49-F238E27FC236}">
                <a16:creationId xmlns:a16="http://schemas.microsoft.com/office/drawing/2014/main" id="{87281D17-4324-491E-5911-9C39D5890B4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812C467-2E95-BA41-CDE1-E7ED1408EE6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58371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ACBC8B76-F76D-4131-BBEB-E70CA54F56C1}" type="datetime1">
              <a:rPr lang="en-US" smtClean="0"/>
              <a:t>7/22/26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74303549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F5773-74E1-8E22-60CD-0F17DD0066CD}"/>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9AB2B908-4561-0DE7-B528-3492E9EABF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Content Placeholder 3">
            <a:extLst>
              <a:ext uri="{FF2B5EF4-FFF2-40B4-BE49-F238E27FC236}">
                <a16:creationId xmlns:a16="http://schemas.microsoft.com/office/drawing/2014/main" id="{10DF62CB-7E51-3056-9B2C-C02395FC8C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Date Placeholder 4">
            <a:extLst>
              <a:ext uri="{FF2B5EF4-FFF2-40B4-BE49-F238E27FC236}">
                <a16:creationId xmlns:a16="http://schemas.microsoft.com/office/drawing/2014/main" id="{140DDABE-0ACD-E827-1679-9D28F4426D88}"/>
              </a:ext>
            </a:extLst>
          </p:cNvPr>
          <p:cNvSpPr>
            <a:spLocks noGrp="1"/>
          </p:cNvSpPr>
          <p:nvPr>
            <p:ph type="dt" sz="half" idx="10"/>
          </p:nvPr>
        </p:nvSpPr>
        <p:spPr/>
        <p:txBody>
          <a:bodyPr/>
          <a:lstStyle/>
          <a:p>
            <a:fld id="{1EB4355B-69CB-4455-B246-231336768CED}" type="datetime1">
              <a:rPr lang="en-US" smtClean="0"/>
              <a:t>7/22/26</a:t>
            </a:fld>
            <a:endParaRPr lang="en-US"/>
          </a:p>
        </p:txBody>
      </p:sp>
      <p:sp>
        <p:nvSpPr>
          <p:cNvPr id="6" name="Footer Placeholder 5">
            <a:extLst>
              <a:ext uri="{FF2B5EF4-FFF2-40B4-BE49-F238E27FC236}">
                <a16:creationId xmlns:a16="http://schemas.microsoft.com/office/drawing/2014/main" id="{F506C118-726C-7EAF-C2C2-B3C93565EA67}"/>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921E8BC-69D5-DBB2-DA6E-B5CE255449A8}"/>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3761424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5A413-550B-433F-CB6A-9339332FC6C2}"/>
              </a:ext>
            </a:extLst>
          </p:cNvPr>
          <p:cNvSpPr>
            <a:spLocks noGrp="1"/>
          </p:cNvSpPr>
          <p:nvPr>
            <p:ph type="title"/>
          </p:nvPr>
        </p:nvSpPr>
        <p:spPr>
          <a:xfrm>
            <a:off x="839788" y="365125"/>
            <a:ext cx="10515600" cy="1325563"/>
          </a:xfrm>
        </p:spPr>
        <p:txBody>
          <a:bodyPr/>
          <a:lstStyle/>
          <a:p>
            <a:r>
              <a:rPr lang="en-US"/>
              <a:t>Click to edit Master title style</a:t>
            </a:r>
            <a:endParaRPr lang="en-CH"/>
          </a:p>
        </p:txBody>
      </p:sp>
      <p:sp>
        <p:nvSpPr>
          <p:cNvPr id="3" name="Text Placeholder 2">
            <a:extLst>
              <a:ext uri="{FF2B5EF4-FFF2-40B4-BE49-F238E27FC236}">
                <a16:creationId xmlns:a16="http://schemas.microsoft.com/office/drawing/2014/main" id="{6BA196B9-D28F-069B-C98A-8FF93C44A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97F73D-F38D-369D-684B-D911DA9F6D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Text Placeholder 4">
            <a:extLst>
              <a:ext uri="{FF2B5EF4-FFF2-40B4-BE49-F238E27FC236}">
                <a16:creationId xmlns:a16="http://schemas.microsoft.com/office/drawing/2014/main" id="{41A4475E-FFAE-DA5D-251D-237E411D09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425E8C-D124-A4E9-0747-408DA5E06A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7" name="Date Placeholder 6">
            <a:extLst>
              <a:ext uri="{FF2B5EF4-FFF2-40B4-BE49-F238E27FC236}">
                <a16:creationId xmlns:a16="http://schemas.microsoft.com/office/drawing/2014/main" id="{9953CA09-3084-16AA-6768-86C89E334865}"/>
              </a:ext>
            </a:extLst>
          </p:cNvPr>
          <p:cNvSpPr>
            <a:spLocks noGrp="1"/>
          </p:cNvSpPr>
          <p:nvPr>
            <p:ph type="dt" sz="half" idx="10"/>
          </p:nvPr>
        </p:nvSpPr>
        <p:spPr/>
        <p:txBody>
          <a:bodyPr/>
          <a:lstStyle/>
          <a:p>
            <a:fld id="{CD7ED5AF-0380-49DB-8BF3-AFA4241BF9D1}" type="datetime1">
              <a:rPr lang="en-US" smtClean="0"/>
              <a:t>7/22/26</a:t>
            </a:fld>
            <a:endParaRPr lang="en-US"/>
          </a:p>
        </p:txBody>
      </p:sp>
      <p:sp>
        <p:nvSpPr>
          <p:cNvPr id="8" name="Footer Placeholder 7">
            <a:extLst>
              <a:ext uri="{FF2B5EF4-FFF2-40B4-BE49-F238E27FC236}">
                <a16:creationId xmlns:a16="http://schemas.microsoft.com/office/drawing/2014/main" id="{3A4A61D5-C4AA-CB44-1A7A-5F73B000405B}"/>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71A5EF4-C377-4D7F-3041-2941C72B05A1}"/>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691606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E5E2A-9EA1-A525-61D7-134E56807654}"/>
              </a:ext>
            </a:extLst>
          </p:cNvPr>
          <p:cNvSpPr>
            <a:spLocks noGrp="1"/>
          </p:cNvSpPr>
          <p:nvPr>
            <p:ph type="title"/>
          </p:nvPr>
        </p:nvSpPr>
        <p:spPr/>
        <p:txBody>
          <a:bodyPr/>
          <a:lstStyle/>
          <a:p>
            <a:r>
              <a:rPr lang="en-US"/>
              <a:t>Click to edit Master title style</a:t>
            </a:r>
            <a:endParaRPr lang="en-CH"/>
          </a:p>
        </p:txBody>
      </p:sp>
      <p:sp>
        <p:nvSpPr>
          <p:cNvPr id="3" name="Date Placeholder 2">
            <a:extLst>
              <a:ext uri="{FF2B5EF4-FFF2-40B4-BE49-F238E27FC236}">
                <a16:creationId xmlns:a16="http://schemas.microsoft.com/office/drawing/2014/main" id="{6C4BDF33-8914-30C9-34A3-48E0C18ECAE7}"/>
              </a:ext>
            </a:extLst>
          </p:cNvPr>
          <p:cNvSpPr>
            <a:spLocks noGrp="1"/>
          </p:cNvSpPr>
          <p:nvPr>
            <p:ph type="dt" sz="half" idx="10"/>
          </p:nvPr>
        </p:nvSpPr>
        <p:spPr/>
        <p:txBody>
          <a:bodyPr/>
          <a:lstStyle/>
          <a:p>
            <a:fld id="{099EF79F-4E4A-4E14-A8B9-DE376A357E78}" type="datetime1">
              <a:rPr lang="en-US" smtClean="0"/>
              <a:t>7/22/26</a:t>
            </a:fld>
            <a:endParaRPr lang="en-US"/>
          </a:p>
        </p:txBody>
      </p:sp>
      <p:sp>
        <p:nvSpPr>
          <p:cNvPr id="4" name="Footer Placeholder 3">
            <a:extLst>
              <a:ext uri="{FF2B5EF4-FFF2-40B4-BE49-F238E27FC236}">
                <a16:creationId xmlns:a16="http://schemas.microsoft.com/office/drawing/2014/main" id="{224879B9-B885-C6BD-BC57-92A36F01959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A0B29759-03E0-F04D-12FA-46F67DEE572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542379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7B029A-6785-767A-F637-2D7CA3E2EED4}"/>
              </a:ext>
            </a:extLst>
          </p:cNvPr>
          <p:cNvSpPr>
            <a:spLocks noGrp="1"/>
          </p:cNvSpPr>
          <p:nvPr>
            <p:ph type="dt" sz="half" idx="10"/>
          </p:nvPr>
        </p:nvSpPr>
        <p:spPr/>
        <p:txBody>
          <a:bodyPr/>
          <a:lstStyle/>
          <a:p>
            <a:fld id="{DADE62A4-F5A3-4CAD-B7CE-D7C4D41323E5}" type="datetime1">
              <a:rPr lang="en-US" smtClean="0"/>
              <a:t>7/18/26</a:t>
            </a:fld>
            <a:endParaRPr lang="en-US"/>
          </a:p>
        </p:txBody>
      </p:sp>
      <p:sp>
        <p:nvSpPr>
          <p:cNvPr id="3" name="Footer Placeholder 2">
            <a:extLst>
              <a:ext uri="{FF2B5EF4-FFF2-40B4-BE49-F238E27FC236}">
                <a16:creationId xmlns:a16="http://schemas.microsoft.com/office/drawing/2014/main" id="{96DCAB44-063B-8368-5375-F16C39637B0D}"/>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25750E05-733D-23B9-719A-AC67A94C4D7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4392127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C25B2-DA60-BF5F-6A06-68A060E6C7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Content Placeholder 2">
            <a:extLst>
              <a:ext uri="{FF2B5EF4-FFF2-40B4-BE49-F238E27FC236}">
                <a16:creationId xmlns:a16="http://schemas.microsoft.com/office/drawing/2014/main" id="{88628B56-1275-37D0-AE9C-B4B43D6ED1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Text Placeholder 3">
            <a:extLst>
              <a:ext uri="{FF2B5EF4-FFF2-40B4-BE49-F238E27FC236}">
                <a16:creationId xmlns:a16="http://schemas.microsoft.com/office/drawing/2014/main" id="{C8EAE8CA-10D3-3D97-3E08-F1F07E7AB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84937A-BAD1-F141-8E9B-018E6F8685DB}"/>
              </a:ext>
            </a:extLst>
          </p:cNvPr>
          <p:cNvSpPr>
            <a:spLocks noGrp="1"/>
          </p:cNvSpPr>
          <p:nvPr>
            <p:ph type="dt" sz="half" idx="10"/>
          </p:nvPr>
        </p:nvSpPr>
        <p:spPr/>
        <p:txBody>
          <a:bodyPr/>
          <a:lstStyle/>
          <a:p>
            <a:fld id="{071068AC-7134-4AFF-B8BF-1C32EC208FB0}" type="datetime1">
              <a:rPr lang="en-US" smtClean="0"/>
              <a:t>7/22/26</a:t>
            </a:fld>
            <a:endParaRPr lang="en-US"/>
          </a:p>
        </p:txBody>
      </p:sp>
      <p:sp>
        <p:nvSpPr>
          <p:cNvPr id="6" name="Footer Placeholder 5">
            <a:extLst>
              <a:ext uri="{FF2B5EF4-FFF2-40B4-BE49-F238E27FC236}">
                <a16:creationId xmlns:a16="http://schemas.microsoft.com/office/drawing/2014/main" id="{8AB6494B-2789-1BFB-F534-A4EA60BDA7D2}"/>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DD384C5-7E2D-31E8-4256-AC88271ED7B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084207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0EE17-4A79-0568-0828-3116F5F513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Picture Placeholder 2">
            <a:extLst>
              <a:ext uri="{FF2B5EF4-FFF2-40B4-BE49-F238E27FC236}">
                <a16:creationId xmlns:a16="http://schemas.microsoft.com/office/drawing/2014/main" id="{E0E76636-7714-A87A-F713-F28DB6D294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C716FCFA-0F96-C324-4000-E1EBDC10F2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FE7038-847E-B0EA-3156-DB9B4EEDBF5E}"/>
              </a:ext>
            </a:extLst>
          </p:cNvPr>
          <p:cNvSpPr>
            <a:spLocks noGrp="1"/>
          </p:cNvSpPr>
          <p:nvPr>
            <p:ph type="dt" sz="half" idx="10"/>
          </p:nvPr>
        </p:nvSpPr>
        <p:spPr/>
        <p:txBody>
          <a:bodyPr/>
          <a:lstStyle/>
          <a:p>
            <a:fld id="{075A00AB-C0EC-4BA1-ACFE-137DAAB915D5}" type="datetime1">
              <a:rPr lang="en-US" smtClean="0"/>
              <a:t>7/22/26</a:t>
            </a:fld>
            <a:endParaRPr lang="en-US"/>
          </a:p>
        </p:txBody>
      </p:sp>
      <p:sp>
        <p:nvSpPr>
          <p:cNvPr id="6" name="Footer Placeholder 5">
            <a:extLst>
              <a:ext uri="{FF2B5EF4-FFF2-40B4-BE49-F238E27FC236}">
                <a16:creationId xmlns:a16="http://schemas.microsoft.com/office/drawing/2014/main" id="{5D959BF8-2DA5-4512-AF2B-2CD1581B6C28}"/>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8C5DDC1D-CC70-05FD-6D3B-B1FCC804171E}"/>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32416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3A8EF-24C7-DA05-6E64-0FE8055E5878}"/>
              </a:ext>
            </a:extLst>
          </p:cNvPr>
          <p:cNvSpPr>
            <a:spLocks noGrp="1"/>
          </p:cNvSpPr>
          <p:nvPr>
            <p:ph type="title"/>
          </p:nvPr>
        </p:nvSpPr>
        <p:spPr/>
        <p:txBody>
          <a:bodyPr/>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ED7BB760-DA93-88CD-F4B3-96EB55E7FC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2F959A5D-DD66-B9EA-855B-C2494133079B}"/>
              </a:ext>
            </a:extLst>
          </p:cNvPr>
          <p:cNvSpPr>
            <a:spLocks noGrp="1"/>
          </p:cNvSpPr>
          <p:nvPr>
            <p:ph type="dt" sz="half" idx="10"/>
          </p:nvPr>
        </p:nvSpPr>
        <p:spPr/>
        <p:txBody>
          <a:bodyPr/>
          <a:lstStyle/>
          <a:p>
            <a:fld id="{3C002CF6-9B5F-4A4B-9B60-13712FB0503C}" type="datetime1">
              <a:rPr lang="en-US" smtClean="0"/>
              <a:t>7/22/26</a:t>
            </a:fld>
            <a:endParaRPr lang="en-US"/>
          </a:p>
        </p:txBody>
      </p:sp>
      <p:sp>
        <p:nvSpPr>
          <p:cNvPr id="5" name="Footer Placeholder 4">
            <a:extLst>
              <a:ext uri="{FF2B5EF4-FFF2-40B4-BE49-F238E27FC236}">
                <a16:creationId xmlns:a16="http://schemas.microsoft.com/office/drawing/2014/main" id="{D6FFBBD0-59A5-FB0A-1AAB-3268031E82B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2ACF3B4C-0E23-F6E3-1AA0-7249C7408997}"/>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696227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186EFF-DA55-5BAE-1E19-34084188E0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3AA7C8F4-11E1-0878-D874-6DDC59A2E3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99BC1D16-2A22-510C-8E69-A7C45791D1D0}"/>
              </a:ext>
            </a:extLst>
          </p:cNvPr>
          <p:cNvSpPr>
            <a:spLocks noGrp="1"/>
          </p:cNvSpPr>
          <p:nvPr>
            <p:ph type="dt" sz="half" idx="10"/>
          </p:nvPr>
        </p:nvSpPr>
        <p:spPr/>
        <p:txBody>
          <a:bodyPr/>
          <a:lstStyle/>
          <a:p>
            <a:fld id="{ED07A3AE-27D9-4B9B-8900-93F8AA96D3E9}" type="datetime1">
              <a:rPr lang="en-US" smtClean="0"/>
              <a:t>7/22/26</a:t>
            </a:fld>
            <a:endParaRPr lang="en-US"/>
          </a:p>
        </p:txBody>
      </p:sp>
      <p:sp>
        <p:nvSpPr>
          <p:cNvPr id="5" name="Footer Placeholder 4">
            <a:extLst>
              <a:ext uri="{FF2B5EF4-FFF2-40B4-BE49-F238E27FC236}">
                <a16:creationId xmlns:a16="http://schemas.microsoft.com/office/drawing/2014/main" id="{A6AC2979-0C13-0042-0FD6-E5A0723FA15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206AF22D-D39A-EB89-746A-8A6238CA0332}"/>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3063384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848CAAF5-60C7-4349-BE5F-13C1AA169E36}" type="datetime1">
              <a:rPr lang="en-US" smtClean="0"/>
              <a:t>7/18/26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481116340"/>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4EA619BE-A684-4391-9B6B-88C9E5B97134}" type="datetime1">
              <a:rPr lang="en-US" smtClean="0"/>
              <a:t>7/18/26</a:t>
            </a:fld>
            <a:endParaRPr lang="en-US"/>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20811754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371600"/>
            <a:ext cx="10049256" cy="3505200"/>
          </a:xfrm>
        </p:spPr>
        <p:txBody>
          <a:bodyPr vert="horz" lIns="91440" tIns="45720" rIns="91440" bIns="45720" rtlCol="0" anchor="t">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76800"/>
            <a:ext cx="7769354" cy="1371600"/>
          </a:xfrm>
        </p:spPr>
        <p:txBody>
          <a:bodyPr vert="horz" lIns="91440" tIns="45720" rIns="91440" bIns="45720" rtlCol="0" anchor="b">
            <a:normAutofit/>
          </a:bodyPr>
          <a:lstStyle>
            <a:lvl1pPr marL="0" indent="0">
              <a:buNone/>
              <a:defRPr lang="en-US" sz="24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F0E3104-6E52-495F-9E94-36554C1E4A6F}" type="datetime1">
              <a:rPr lang="en-US" smtClean="0"/>
              <a:t>7/22/26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08645049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4823866-0839-416C-9FA1-17CA9258A507}" type="datetime1">
              <a:rPr lang="en-US" smtClean="0"/>
              <a:t>7/18/26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83234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F8FA668-7A16-4532-8E36-3EFE695181D7}" type="datetime1">
              <a:rPr lang="en-US" smtClean="0"/>
              <a:t>7/18/26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190237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638FB3DB-D492-4E5A-8E04-3471F9E761C2}" type="datetime1">
              <a:rPr lang="en-US" smtClean="0"/>
              <a:t>7/18/26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a:t>##%</a:t>
            </a:r>
          </a:p>
        </p:txBody>
      </p:sp>
    </p:spTree>
    <p:extLst>
      <p:ext uri="{BB962C8B-B14F-4D97-AF65-F5344CB8AC3E}">
        <p14:creationId xmlns:p14="http://schemas.microsoft.com/office/powerpoint/2010/main" val="8176898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39B4F95-FD50-408E-B018-66757E0A1878}" type="datetime1">
              <a:rPr lang="en-US" smtClean="0"/>
              <a:t>7/18/26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2900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99134C8C-81AA-4731-BB90-6D506BCB8BD2}" type="datetime1">
              <a:rPr lang="en-US" smtClean="0"/>
              <a:t>7/18/26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8692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47F5719C-6CE3-462C-A220-15A912531BB6}" type="datetime1">
              <a:rPr lang="en-US" smtClean="0"/>
              <a:t>7/18/26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a:t>##%</a:t>
            </a:r>
          </a:p>
        </p:txBody>
      </p:sp>
    </p:spTree>
    <p:extLst>
      <p:ext uri="{BB962C8B-B14F-4D97-AF65-F5344CB8AC3E}">
        <p14:creationId xmlns:p14="http://schemas.microsoft.com/office/powerpoint/2010/main" val="370754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401420"/>
            <a:ext cx="9140954" cy="2836729"/>
          </a:xfrm>
        </p:spPr>
        <p:txBody>
          <a:bodyPr vert="horz" lIns="91440" tIns="45720" rIns="91440" bIns="45720" rtlCol="0" anchor="b">
            <a:normAutofit/>
          </a:bodyPr>
          <a:lstStyle>
            <a:lvl1pPr>
              <a:defRPr lang="en-US" sz="32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622197"/>
            <a:ext cx="7312153" cy="1014984"/>
          </a:xfrm>
        </p:spPr>
        <p:txBody>
          <a:bodyPr vert="horz" lIns="91440" tIns="45720" rIns="91440" bIns="45720" rtlCol="0">
            <a:normAutofit/>
          </a:bodyPr>
          <a:lstStyle>
            <a:lvl1pPr marL="0" indent="0">
              <a:buNone/>
              <a:defRPr lang="en-US" sz="24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6869"/>
          </a:xfrm>
        </p:spPr>
        <p:txBody>
          <a:bodyPr/>
          <a:lstStyle/>
          <a:p>
            <a:fld id="{F7B8EF4D-7378-41B3-9F2C-D4EA47F2C143}" type="datetime1">
              <a:rPr lang="en-US" smtClean="0"/>
              <a:t>7/22/26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7649" y="322731"/>
            <a:ext cx="7150608" cy="286869"/>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1904" y="322731"/>
            <a:ext cx="914400" cy="286869"/>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421918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71600"/>
            <a:ext cx="8229600" cy="2567855"/>
          </a:xfrm>
        </p:spPr>
        <p:txBody>
          <a:bodyPr anchor="b">
            <a:normAutofit/>
          </a:bodyPr>
          <a:lstStyle>
            <a:lvl1pPr algn="ctr">
              <a:defRPr sz="32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375642"/>
            <a:ext cx="7588155" cy="1029310"/>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F7D722C-B8AD-4D85-856C-9EDF51C9E8CF}" type="datetime1">
              <a:rPr lang="en-US" smtClean="0"/>
              <a:t>7/22/26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20696" y="322731"/>
            <a:ext cx="7150608" cy="286869"/>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2678752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theme" Target="../theme/theme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1381760"/>
            <a:ext cx="10972799" cy="7354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2501206"/>
            <a:ext cx="10966703" cy="3722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09600" y="322731"/>
            <a:ext cx="914400" cy="286869"/>
          </a:xfrm>
          <a:prstGeom prst="rect">
            <a:avLst/>
          </a:prstGeom>
        </p:spPr>
        <p:txBody>
          <a:bodyPr vert="horz" lIns="91440" tIns="45720" rIns="91440" bIns="45720" rtlCol="0" anchor="ctr"/>
          <a:lstStyle>
            <a:lvl1pPr algn="l" rtl="0">
              <a:defRPr sz="1000" b="0" i="0" cap="all" baseline="0">
                <a:solidFill>
                  <a:schemeClr val="tx1"/>
                </a:solidFill>
                <a:latin typeface="+mn-lt"/>
              </a:defRPr>
            </a:lvl1pPr>
          </a:lstStyle>
          <a:p>
            <a:fld id="{E8448339-C6F8-4C76-A1E7-3B4270F1CC9C}" type="datetime1">
              <a:rPr lang="en-US" smtClean="0"/>
              <a:t>7/18/26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2517648" y="322731"/>
            <a:ext cx="7150608" cy="286869"/>
          </a:xfrm>
          <a:prstGeom prst="rect">
            <a:avLst/>
          </a:prstGeom>
        </p:spPr>
        <p:txBody>
          <a:bodyPr vert="horz" lIns="91440" tIns="45720" rIns="91440" bIns="45720" rtlCol="0" anchor="ctr"/>
          <a:lstStyle>
            <a:lvl1pPr algn="ctr" rtl="0">
              <a:defRPr sz="1000" b="0" i="0" cap="all" baseline="0">
                <a:solidFill>
                  <a:schemeClr val="tx1"/>
                </a:solidFill>
                <a:latin typeface="+mn-lt"/>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661904" y="322731"/>
            <a:ext cx="914400" cy="286869"/>
          </a:xfrm>
          <a:prstGeom prst="rect">
            <a:avLst/>
          </a:prstGeom>
        </p:spPr>
        <p:txBody>
          <a:bodyPr vert="horz" lIns="91440" tIns="45720" rIns="91440" bIns="45720" rtlCol="0" anchor="ctr"/>
          <a:lstStyle>
            <a:lvl1pPr algn="r" rtl="0">
              <a:defRPr sz="1000" b="0" i="0" cap="all" baseline="0">
                <a:solidFill>
                  <a:schemeClr val="tx1"/>
                </a:solidFill>
                <a:latin typeface="+mn-lt"/>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1523013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Lst>
  <p:hf hdr="0" ftr="0" dt="0"/>
  <p:txStyles>
    <p:titleStyle>
      <a:lvl1pPr algn="l" defTabSz="914400" rtl="0" eaLnBrk="1" latinLnBrk="0" hangingPunct="1">
        <a:lnSpc>
          <a:spcPct val="80000"/>
        </a:lnSpc>
        <a:spcBef>
          <a:spcPct val="0"/>
        </a:spcBef>
        <a:buNone/>
        <a:defRPr sz="2400" b="1" i="0" kern="1200" cap="all" spc="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cap="none" baseline="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orient="horz" pos="192" userDrawn="1">
          <p15:clr>
            <a:srgbClr val="F26B43"/>
          </p15:clr>
        </p15:guide>
        <p15:guide id="28" orient="horz" pos="3936" userDrawn="1">
          <p15:clr>
            <a:srgbClr val="F26B43"/>
          </p15:clr>
        </p15:guide>
        <p15:guide id="29" orient="horz" pos="384" userDrawn="1">
          <p15:clr>
            <a:srgbClr val="F26B43"/>
          </p15:clr>
        </p15:guide>
        <p15:guide id="30" orient="horz" pos="4128" userDrawn="1">
          <p15:clr>
            <a:srgbClr val="F26B43"/>
          </p15:clr>
        </p15:guide>
        <p15:guide id="31" orient="horz" pos="864" userDrawn="1">
          <p15:clr>
            <a:srgbClr val="F26B43"/>
          </p15:clr>
        </p15:guide>
        <p15:guide id="32" pos="6720" userDrawn="1">
          <p15:clr>
            <a:srgbClr val="F26B43"/>
          </p15:clr>
        </p15:guide>
        <p15:guide id="33" pos="6096" userDrawn="1">
          <p15:clr>
            <a:srgbClr val="F26B43"/>
          </p15:clr>
        </p15:guide>
        <p15:guide id="34" pos="960" userDrawn="1">
          <p15:clr>
            <a:srgbClr val="F26B43"/>
          </p15:clr>
        </p15:guide>
        <p15:guide id="35" pos="15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06621D-38D8-E467-660C-92FAEC51C6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H"/>
          </a:p>
        </p:txBody>
      </p:sp>
      <p:sp>
        <p:nvSpPr>
          <p:cNvPr id="3" name="Text Placeholder 2">
            <a:extLst>
              <a:ext uri="{FF2B5EF4-FFF2-40B4-BE49-F238E27FC236}">
                <a16:creationId xmlns:a16="http://schemas.microsoft.com/office/drawing/2014/main" id="{AADF06F5-1AEE-C93F-5732-44E67ED07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94371380-5371-E9DB-7369-6A5A2279BB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BBAD97-F506-4B45-AED2-5A8E9ABF60A1}" type="datetime1">
              <a:rPr lang="en-US" smtClean="0"/>
              <a:t>7/18/26</a:t>
            </a:fld>
            <a:endParaRPr lang="en-US"/>
          </a:p>
        </p:txBody>
      </p:sp>
      <p:sp>
        <p:nvSpPr>
          <p:cNvPr id="5" name="Footer Placeholder 4">
            <a:extLst>
              <a:ext uri="{FF2B5EF4-FFF2-40B4-BE49-F238E27FC236}">
                <a16:creationId xmlns:a16="http://schemas.microsoft.com/office/drawing/2014/main" id="{608E461B-0E53-ECD6-D68C-AA2C49B86A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p>
        </p:txBody>
      </p:sp>
      <p:sp>
        <p:nvSpPr>
          <p:cNvPr id="6" name="Slide Number Placeholder 5">
            <a:extLst>
              <a:ext uri="{FF2B5EF4-FFF2-40B4-BE49-F238E27FC236}">
                <a16:creationId xmlns:a16="http://schemas.microsoft.com/office/drawing/2014/main" id="{C7722C18-AC06-1612-0254-8A2E8D4467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027812989"/>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8.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8.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8.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8.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9.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5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3.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3.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3.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3.xml"/><Relationship Id="rId6" Type="http://schemas.openxmlformats.org/officeDocument/2006/relationships/image" Target="../media/image6.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jpeg"/><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1.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8.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03979-B869-BE9A-EA75-BA8C91A18A3C}"/>
              </a:ext>
            </a:extLst>
          </p:cNvPr>
          <p:cNvSpPr>
            <a:spLocks noGrp="1"/>
          </p:cNvSpPr>
          <p:nvPr>
            <p:ph type="ctrTitle"/>
          </p:nvPr>
        </p:nvSpPr>
        <p:spPr>
          <a:xfrm>
            <a:off x="609600" y="1371600"/>
            <a:ext cx="9593179" cy="1378777"/>
          </a:xfrm>
        </p:spPr>
        <p:txBody>
          <a:bodyPr anchor="t">
            <a:normAutofit/>
          </a:bodyPr>
          <a:lstStyle/>
          <a:p>
            <a:pPr algn="just"/>
            <a:r>
              <a:rPr lang="en-US" sz="4000" b="1" dirty="0">
                <a:latin typeface="+mn-lt"/>
              </a:rPr>
              <a:t>Feedback Dynamics of EV Adoption in Switzerland</a:t>
            </a:r>
          </a:p>
        </p:txBody>
      </p:sp>
      <p:sp>
        <p:nvSpPr>
          <p:cNvPr id="3" name="Subtitle 2">
            <a:extLst>
              <a:ext uri="{FF2B5EF4-FFF2-40B4-BE49-F238E27FC236}">
                <a16:creationId xmlns:a16="http://schemas.microsoft.com/office/drawing/2014/main" id="{8117114E-DEED-44AD-111B-D9C580E76515}"/>
              </a:ext>
            </a:extLst>
          </p:cNvPr>
          <p:cNvSpPr>
            <a:spLocks noGrp="1"/>
          </p:cNvSpPr>
          <p:nvPr>
            <p:ph type="subTitle" idx="1"/>
          </p:nvPr>
        </p:nvSpPr>
        <p:spPr>
          <a:xfrm>
            <a:off x="609600" y="2750377"/>
            <a:ext cx="10387076" cy="340013"/>
          </a:xfrm>
        </p:spPr>
        <p:txBody>
          <a:bodyPr anchor="b">
            <a:noAutofit/>
          </a:bodyPr>
          <a:lstStyle/>
          <a:p>
            <a:r>
              <a:rPr lang="en-US" sz="2000" b="1" dirty="0"/>
              <a:t>Analyzing factors influencing electric vehicle growth</a:t>
            </a:r>
          </a:p>
        </p:txBody>
      </p:sp>
      <p:sp>
        <p:nvSpPr>
          <p:cNvPr id="8" name="Slide Number Placeholder 7">
            <a:extLst>
              <a:ext uri="{FF2B5EF4-FFF2-40B4-BE49-F238E27FC236}">
                <a16:creationId xmlns:a16="http://schemas.microsoft.com/office/drawing/2014/main" id="{A15BEB08-1573-DF4A-AAF7-5F0BAF8F7DA8}"/>
              </a:ext>
            </a:extLst>
          </p:cNvPr>
          <p:cNvSpPr>
            <a:spLocks noGrp="1"/>
          </p:cNvSpPr>
          <p:nvPr>
            <p:ph type="sldNum" sz="quarter" idx="16"/>
          </p:nvPr>
        </p:nvSpPr>
        <p:spPr/>
        <p:txBody>
          <a:bodyPr/>
          <a:lstStyle/>
          <a:p>
            <a:fld id="{AEAA3239-9EA4-4A65-A281-97F994456D9F}" type="slidenum">
              <a:rPr lang="en-US" smtClean="0"/>
              <a:t>1</a:t>
            </a:fld>
            <a:endParaRPr lang="en-US"/>
          </a:p>
        </p:txBody>
      </p:sp>
      <p:sp>
        <p:nvSpPr>
          <p:cNvPr id="5" name="Text 6">
            <a:extLst>
              <a:ext uri="{FF2B5EF4-FFF2-40B4-BE49-F238E27FC236}">
                <a16:creationId xmlns:a16="http://schemas.microsoft.com/office/drawing/2014/main" id="{37132D6B-4061-0DF4-E76F-B6877CCC7448}"/>
              </a:ext>
            </a:extLst>
          </p:cNvPr>
          <p:cNvSpPr/>
          <p:nvPr/>
        </p:nvSpPr>
        <p:spPr>
          <a:xfrm>
            <a:off x="772631" y="5234572"/>
            <a:ext cx="4902518" cy="777015"/>
          </a:xfrm>
          <a:prstGeom prst="rect">
            <a:avLst/>
          </a:prstGeom>
          <a:noFill/>
          <a:ln/>
        </p:spPr>
        <p:txBody>
          <a:bodyPr wrap="square" rtlCol="0" anchor="ctr"/>
          <a:lstStyle/>
          <a:p>
            <a:pPr marL="0" indent="0">
              <a:buNone/>
            </a:pPr>
            <a:r>
              <a:rPr lang="en-US" b="1" dirty="0">
                <a:ea typeface="Calibri" pitchFamily="34" charset="-122"/>
                <a:cs typeface="Calibri" pitchFamily="34" charset="-120"/>
              </a:rPr>
              <a:t>Michael M. Aba (Postdoctoral Researcher)</a:t>
            </a:r>
            <a:endParaRPr lang="en-US" dirty="0"/>
          </a:p>
          <a:p>
            <a:pPr marL="0" indent="0">
              <a:buNone/>
            </a:pPr>
            <a:r>
              <a:rPr lang="en-US" dirty="0">
                <a:ea typeface="Calibri" pitchFamily="34" charset="-122"/>
                <a:cs typeface="Calibri" pitchFamily="34" charset="-120"/>
              </a:rPr>
              <a:t>Co-author:  P. Gonçalves </a:t>
            </a:r>
            <a:endParaRPr lang="en-US" dirty="0"/>
          </a:p>
        </p:txBody>
      </p:sp>
      <p:sp>
        <p:nvSpPr>
          <p:cNvPr id="7" name="TextBox 6">
            <a:extLst>
              <a:ext uri="{FF2B5EF4-FFF2-40B4-BE49-F238E27FC236}">
                <a16:creationId xmlns:a16="http://schemas.microsoft.com/office/drawing/2014/main" id="{203F217C-3FC1-CD28-9224-052159C8E14D}"/>
              </a:ext>
            </a:extLst>
          </p:cNvPr>
          <p:cNvSpPr txBox="1"/>
          <p:nvPr/>
        </p:nvSpPr>
        <p:spPr>
          <a:xfrm>
            <a:off x="772631" y="5842310"/>
            <a:ext cx="3376612" cy="338554"/>
          </a:xfrm>
          <a:prstGeom prst="rect">
            <a:avLst/>
          </a:prstGeom>
          <a:noFill/>
        </p:spPr>
        <p:txBody>
          <a:bodyPr wrap="square">
            <a:spAutoFit/>
          </a:bodyPr>
          <a:lstStyle/>
          <a:p>
            <a:r>
              <a:rPr lang="en-US" sz="1600" b="1" i="1" dirty="0" err="1">
                <a:ea typeface="Calibri" pitchFamily="34" charset="-122"/>
                <a:cs typeface="Calibri" pitchFamily="34" charset="-120"/>
              </a:rPr>
              <a:t>Universita</a:t>
            </a:r>
            <a:r>
              <a:rPr lang="en-US" sz="1600" b="1" i="1" dirty="0">
                <a:ea typeface="Calibri" pitchFamily="34" charset="-122"/>
                <a:cs typeface="Calibri" pitchFamily="34" charset="-120"/>
              </a:rPr>
              <a:t> della Svizzera </a:t>
            </a:r>
            <a:r>
              <a:rPr lang="en-US" sz="1600" b="1" i="1" dirty="0" err="1">
                <a:ea typeface="Calibri" pitchFamily="34" charset="-122"/>
                <a:cs typeface="Calibri" pitchFamily="34" charset="-120"/>
              </a:rPr>
              <a:t>Italiana</a:t>
            </a:r>
            <a:endParaRPr lang="en-CH" sz="1600" b="1" dirty="0"/>
          </a:p>
        </p:txBody>
      </p:sp>
      <p:pic>
        <p:nvPicPr>
          <p:cNvPr id="9" name="Picture 8">
            <a:extLst>
              <a:ext uri="{FF2B5EF4-FFF2-40B4-BE49-F238E27FC236}">
                <a16:creationId xmlns:a16="http://schemas.microsoft.com/office/drawing/2014/main" id="{A5CE9486-744F-F607-D8B9-7A221C755755}"/>
              </a:ext>
            </a:extLst>
          </p:cNvPr>
          <p:cNvPicPr>
            <a:picLocks noChangeAspect="1"/>
          </p:cNvPicPr>
          <p:nvPr/>
        </p:nvPicPr>
        <p:blipFill>
          <a:blip r:embed="rId3"/>
          <a:srcRect r="18156"/>
          <a:stretch>
            <a:fillRect/>
          </a:stretch>
        </p:blipFill>
        <p:spPr>
          <a:xfrm>
            <a:off x="10840266" y="5842309"/>
            <a:ext cx="1142468" cy="784705"/>
          </a:xfrm>
          <a:prstGeom prst="rect">
            <a:avLst/>
          </a:prstGeom>
        </p:spPr>
      </p:pic>
    </p:spTree>
    <p:extLst>
      <p:ext uri="{BB962C8B-B14F-4D97-AF65-F5344CB8AC3E}">
        <p14:creationId xmlns:p14="http://schemas.microsoft.com/office/powerpoint/2010/main" val="40065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2845AB-BBC1-91B0-1456-5638F123B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4F8F1C-B31C-A7A7-2D56-A72364ADCACF}"/>
              </a:ext>
            </a:extLst>
          </p:cNvPr>
          <p:cNvSpPr>
            <a:spLocks noGrp="1"/>
          </p:cNvSpPr>
          <p:nvPr>
            <p:ph type="title"/>
          </p:nvPr>
        </p:nvSpPr>
        <p:spPr>
          <a:xfrm>
            <a:off x="6724650" y="365126"/>
            <a:ext cx="4629150" cy="716522"/>
          </a:xfrm>
          <a:noFill/>
        </p:spPr>
        <p:txBody>
          <a:bodyPr vert="horz" lIns="91440" tIns="45720" rIns="91440" bIns="45720" rtlCol="0" anchor="ctr">
            <a:normAutofit/>
          </a:bodyPr>
          <a:lstStyle/>
          <a:p>
            <a:r>
              <a:rPr lang="en-US" sz="2000" b="1" kern="1200" dirty="0">
                <a:latin typeface="+mj-lt"/>
                <a:ea typeface="+mj-ea"/>
                <a:cs typeface="+mj-cs"/>
              </a:rPr>
              <a:t>CLD: Urban Sprawl Weakens the Adoption Incentive</a:t>
            </a:r>
          </a:p>
        </p:txBody>
      </p:sp>
      <p:sp>
        <p:nvSpPr>
          <p:cNvPr id="4" name="Slide Number Placeholder 3">
            <a:extLst>
              <a:ext uri="{FF2B5EF4-FFF2-40B4-BE49-F238E27FC236}">
                <a16:creationId xmlns:a16="http://schemas.microsoft.com/office/drawing/2014/main" id="{EDE09D84-71C6-961D-A6DF-088BD9EF2909}"/>
              </a:ext>
            </a:extLst>
          </p:cNvPr>
          <p:cNvSpPr>
            <a:spLocks noGrp="1"/>
          </p:cNvSpPr>
          <p:nvPr>
            <p:ph type="sldNum" sz="quarter" idx="12"/>
          </p:nvPr>
        </p:nvSpPr>
        <p:spPr/>
        <p:txBody>
          <a:bodyPr/>
          <a:lstStyle/>
          <a:p>
            <a:fld id="{AEAA3239-9EA4-4A65-A281-97F994456D9F}" type="slidenum">
              <a:rPr lang="en-US" smtClean="0"/>
              <a:t>10</a:t>
            </a:fld>
            <a:endParaRPr lang="en-US"/>
          </a:p>
        </p:txBody>
      </p:sp>
      <p:pic>
        <p:nvPicPr>
          <p:cNvPr id="20" name="Picture 19">
            <a:extLst>
              <a:ext uri="{FF2B5EF4-FFF2-40B4-BE49-F238E27FC236}">
                <a16:creationId xmlns:a16="http://schemas.microsoft.com/office/drawing/2014/main" id="{9A085C83-3F27-10C1-5B06-1C503BF050EF}"/>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24" name="Content Placeholder 23">
            <a:extLst>
              <a:ext uri="{FF2B5EF4-FFF2-40B4-BE49-F238E27FC236}">
                <a16:creationId xmlns:a16="http://schemas.microsoft.com/office/drawing/2014/main" id="{7729A499-FAC1-1122-48C9-96F7E14AB7F5}"/>
              </a:ext>
            </a:extLst>
          </p:cNvPr>
          <p:cNvPicPr>
            <a:picLocks noGrp="1" noChangeAspect="1"/>
          </p:cNvPicPr>
          <p:nvPr>
            <p:ph idx="1"/>
          </p:nvPr>
        </p:nvPicPr>
        <p:blipFill>
          <a:blip r:embed="rId4"/>
          <a:srcRect l="36056" t="34878" r="18170" b="27691"/>
          <a:stretch>
            <a:fillRect/>
          </a:stretch>
        </p:blipFill>
        <p:spPr>
          <a:xfrm>
            <a:off x="5724525" y="1880674"/>
            <a:ext cx="5788292" cy="3867150"/>
          </a:xfrm>
          <a:prstGeom prst="rect">
            <a:avLst/>
          </a:prstGeom>
        </p:spPr>
      </p:pic>
      <p:sp>
        <p:nvSpPr>
          <p:cNvPr id="25" name="Shape 3">
            <a:extLst>
              <a:ext uri="{FF2B5EF4-FFF2-40B4-BE49-F238E27FC236}">
                <a16:creationId xmlns:a16="http://schemas.microsoft.com/office/drawing/2014/main" id="{DFDAD192-0FEA-D3A5-02F4-9382213B3F92}"/>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26" name="Shape 5">
            <a:extLst>
              <a:ext uri="{FF2B5EF4-FFF2-40B4-BE49-F238E27FC236}">
                <a16:creationId xmlns:a16="http://schemas.microsoft.com/office/drawing/2014/main" id="{25300322-2169-C2EB-BDA4-5ED87FDFA798}"/>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27" name="Shape 7">
            <a:extLst>
              <a:ext uri="{FF2B5EF4-FFF2-40B4-BE49-F238E27FC236}">
                <a16:creationId xmlns:a16="http://schemas.microsoft.com/office/drawing/2014/main" id="{023E0D00-9A86-5846-860A-B982F6A8325B}"/>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28" name="Shape 11">
            <a:extLst>
              <a:ext uri="{FF2B5EF4-FFF2-40B4-BE49-F238E27FC236}">
                <a16:creationId xmlns:a16="http://schemas.microsoft.com/office/drawing/2014/main" id="{4616F454-FE79-24C3-67AC-4F8C685AF2E7}"/>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29" name="Connector: Elbow 28">
            <a:extLst>
              <a:ext uri="{FF2B5EF4-FFF2-40B4-BE49-F238E27FC236}">
                <a16:creationId xmlns:a16="http://schemas.microsoft.com/office/drawing/2014/main" id="{13F6644E-BB9F-5C1A-CE48-77B52A1A3E11}"/>
              </a:ext>
            </a:extLst>
          </p:cNvPr>
          <p:cNvCxnSpPr>
            <a:cxnSpLocks/>
            <a:stCxn id="26" idx="0"/>
            <a:endCxn id="25"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0" name="Connector: Elbow 29">
            <a:extLst>
              <a:ext uri="{FF2B5EF4-FFF2-40B4-BE49-F238E27FC236}">
                <a16:creationId xmlns:a16="http://schemas.microsoft.com/office/drawing/2014/main" id="{E28701D5-E25B-556F-9B46-FC59E630D0B8}"/>
              </a:ext>
            </a:extLst>
          </p:cNvPr>
          <p:cNvCxnSpPr>
            <a:cxnSpLocks/>
            <a:stCxn id="25" idx="2"/>
            <a:endCxn id="26"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1" name="Connector: Elbow 30">
            <a:extLst>
              <a:ext uri="{FF2B5EF4-FFF2-40B4-BE49-F238E27FC236}">
                <a16:creationId xmlns:a16="http://schemas.microsoft.com/office/drawing/2014/main" id="{29EE0E75-A01E-F2E0-918A-B65B524835DD}"/>
              </a:ext>
            </a:extLst>
          </p:cNvPr>
          <p:cNvCxnSpPr>
            <a:cxnSpLocks/>
            <a:endCxn id="27"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2" name="Connector: Elbow 31">
            <a:extLst>
              <a:ext uri="{FF2B5EF4-FFF2-40B4-BE49-F238E27FC236}">
                <a16:creationId xmlns:a16="http://schemas.microsoft.com/office/drawing/2014/main" id="{C9280EBB-7B15-D673-92B1-72BAD62BC037}"/>
              </a:ext>
            </a:extLst>
          </p:cNvPr>
          <p:cNvCxnSpPr>
            <a:cxnSpLocks/>
            <a:stCxn id="27"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3" name="Connector: Elbow 32">
            <a:extLst>
              <a:ext uri="{FF2B5EF4-FFF2-40B4-BE49-F238E27FC236}">
                <a16:creationId xmlns:a16="http://schemas.microsoft.com/office/drawing/2014/main" id="{663326E0-618D-624F-F042-E37E4C221EA1}"/>
              </a:ext>
            </a:extLst>
          </p:cNvPr>
          <p:cNvCxnSpPr>
            <a:cxnSpLocks/>
            <a:endCxn id="28"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4" name="Connector: Elbow 33">
            <a:extLst>
              <a:ext uri="{FF2B5EF4-FFF2-40B4-BE49-F238E27FC236}">
                <a16:creationId xmlns:a16="http://schemas.microsoft.com/office/drawing/2014/main" id="{E4D37363-10A8-8509-BC40-4286267EF3B1}"/>
              </a:ext>
            </a:extLst>
          </p:cNvPr>
          <p:cNvCxnSpPr>
            <a:cxnSpLocks/>
            <a:stCxn id="28"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35" name="Flowchart: Connector 34">
            <a:extLst>
              <a:ext uri="{FF2B5EF4-FFF2-40B4-BE49-F238E27FC236}">
                <a16:creationId xmlns:a16="http://schemas.microsoft.com/office/drawing/2014/main" id="{2222EA11-B93C-CC5C-4419-0788404D329D}"/>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36" name="Straight Arrow Connector 35">
            <a:extLst>
              <a:ext uri="{FF2B5EF4-FFF2-40B4-BE49-F238E27FC236}">
                <a16:creationId xmlns:a16="http://schemas.microsoft.com/office/drawing/2014/main" id="{B3CAA387-B999-9862-E7E6-17EE142F858D}"/>
              </a:ext>
            </a:extLst>
          </p:cNvPr>
          <p:cNvCxnSpPr>
            <a:stCxn id="35" idx="6"/>
            <a:endCxn id="25"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Shape 7">
            <a:extLst>
              <a:ext uri="{FF2B5EF4-FFF2-40B4-BE49-F238E27FC236}">
                <a16:creationId xmlns:a16="http://schemas.microsoft.com/office/drawing/2014/main" id="{D49766CC-E56E-2B56-949A-7855579099AE}"/>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38" name="Connector: Elbow 37">
            <a:extLst>
              <a:ext uri="{FF2B5EF4-FFF2-40B4-BE49-F238E27FC236}">
                <a16:creationId xmlns:a16="http://schemas.microsoft.com/office/drawing/2014/main" id="{0DE50F06-5F0E-2CB1-35AE-DE030C811B18}"/>
              </a:ext>
            </a:extLst>
          </p:cNvPr>
          <p:cNvCxnSpPr>
            <a:cxnSpLocks/>
            <a:stCxn id="37" idx="1"/>
            <a:endCxn id="26"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85154808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DDFB56-6840-2B0D-A2F0-13B389DB5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FF006-F409-2C8C-991C-043425A032F3}"/>
              </a:ext>
            </a:extLst>
          </p:cNvPr>
          <p:cNvSpPr>
            <a:spLocks noGrp="1"/>
          </p:cNvSpPr>
          <p:nvPr>
            <p:ph type="title"/>
          </p:nvPr>
        </p:nvSpPr>
        <p:spPr>
          <a:xfrm>
            <a:off x="6245185" y="391705"/>
            <a:ext cx="5667375" cy="716522"/>
          </a:xfrm>
          <a:noFill/>
        </p:spPr>
        <p:txBody>
          <a:bodyPr vert="horz" lIns="91440" tIns="45720" rIns="91440" bIns="45720" rtlCol="0" anchor="ctr">
            <a:normAutofit/>
          </a:bodyPr>
          <a:lstStyle/>
          <a:p>
            <a:r>
              <a:rPr lang="en-US" sz="2000" b="1" kern="1200" dirty="0">
                <a:latin typeface="+mj-lt"/>
                <a:ea typeface="+mj-ea"/>
                <a:cs typeface="+mj-cs"/>
              </a:rPr>
              <a:t>CLD: Infrastructure Availability Drives Adoption</a:t>
            </a:r>
          </a:p>
        </p:txBody>
      </p:sp>
      <p:sp>
        <p:nvSpPr>
          <p:cNvPr id="4" name="Slide Number Placeholder 3">
            <a:extLst>
              <a:ext uri="{FF2B5EF4-FFF2-40B4-BE49-F238E27FC236}">
                <a16:creationId xmlns:a16="http://schemas.microsoft.com/office/drawing/2014/main" id="{F596DAAE-0243-DEEC-EBA1-1E545380961F}"/>
              </a:ext>
            </a:extLst>
          </p:cNvPr>
          <p:cNvSpPr>
            <a:spLocks noGrp="1"/>
          </p:cNvSpPr>
          <p:nvPr>
            <p:ph type="sldNum" sz="quarter" idx="12"/>
          </p:nvPr>
        </p:nvSpPr>
        <p:spPr/>
        <p:txBody>
          <a:bodyPr/>
          <a:lstStyle/>
          <a:p>
            <a:fld id="{AEAA3239-9EA4-4A65-A281-97F994456D9F}" type="slidenum">
              <a:rPr lang="en-US" smtClean="0"/>
              <a:t>11</a:t>
            </a:fld>
            <a:endParaRPr lang="en-US"/>
          </a:p>
        </p:txBody>
      </p:sp>
      <p:pic>
        <p:nvPicPr>
          <p:cNvPr id="8" name="Picture 7">
            <a:extLst>
              <a:ext uri="{FF2B5EF4-FFF2-40B4-BE49-F238E27FC236}">
                <a16:creationId xmlns:a16="http://schemas.microsoft.com/office/drawing/2014/main" id="{FD6EB396-631B-F3F7-1990-AADC24D9A731}"/>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12" name="Content Placeholder 11">
            <a:extLst>
              <a:ext uri="{FF2B5EF4-FFF2-40B4-BE49-F238E27FC236}">
                <a16:creationId xmlns:a16="http://schemas.microsoft.com/office/drawing/2014/main" id="{C338B5EB-A13D-656B-636D-AD794918A6CC}"/>
              </a:ext>
            </a:extLst>
          </p:cNvPr>
          <p:cNvPicPr>
            <a:picLocks noGrp="1" noChangeAspect="1"/>
          </p:cNvPicPr>
          <p:nvPr>
            <p:ph idx="1"/>
          </p:nvPr>
        </p:nvPicPr>
        <p:blipFill>
          <a:blip r:embed="rId4"/>
          <a:srcRect l="32266" t="34002" r="15290" b="12368"/>
          <a:stretch>
            <a:fillRect/>
          </a:stretch>
        </p:blipFill>
        <p:spPr>
          <a:xfrm>
            <a:off x="6010872" y="1403784"/>
            <a:ext cx="6136002" cy="4810125"/>
          </a:xfrm>
          <a:prstGeom prst="rect">
            <a:avLst/>
          </a:prstGeom>
        </p:spPr>
      </p:pic>
      <p:sp>
        <p:nvSpPr>
          <p:cNvPr id="13" name="Shape 3">
            <a:extLst>
              <a:ext uri="{FF2B5EF4-FFF2-40B4-BE49-F238E27FC236}">
                <a16:creationId xmlns:a16="http://schemas.microsoft.com/office/drawing/2014/main" id="{3A1F767C-F798-B1BD-9ABE-26DD325B9380}"/>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4" name="Shape 5">
            <a:extLst>
              <a:ext uri="{FF2B5EF4-FFF2-40B4-BE49-F238E27FC236}">
                <a16:creationId xmlns:a16="http://schemas.microsoft.com/office/drawing/2014/main" id="{EB8BE19A-A1D6-4A53-E4E4-F813C00AC1EE}"/>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15" name="Shape 7">
            <a:extLst>
              <a:ext uri="{FF2B5EF4-FFF2-40B4-BE49-F238E27FC236}">
                <a16:creationId xmlns:a16="http://schemas.microsoft.com/office/drawing/2014/main" id="{8EA9270E-6B2B-5582-C887-6AC6AFC1DD18}"/>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16" name="Shape 11">
            <a:extLst>
              <a:ext uri="{FF2B5EF4-FFF2-40B4-BE49-F238E27FC236}">
                <a16:creationId xmlns:a16="http://schemas.microsoft.com/office/drawing/2014/main" id="{ABC814DB-246C-D569-34B7-911595A0F609}"/>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17" name="Connector: Elbow 16">
            <a:extLst>
              <a:ext uri="{FF2B5EF4-FFF2-40B4-BE49-F238E27FC236}">
                <a16:creationId xmlns:a16="http://schemas.microsoft.com/office/drawing/2014/main" id="{97514A8A-5AF7-C16C-190C-3C67DB1B290F}"/>
              </a:ext>
            </a:extLst>
          </p:cNvPr>
          <p:cNvCxnSpPr>
            <a:cxnSpLocks/>
            <a:stCxn id="14" idx="0"/>
            <a:endCxn id="13"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19" name="Connector: Elbow 18">
            <a:extLst>
              <a:ext uri="{FF2B5EF4-FFF2-40B4-BE49-F238E27FC236}">
                <a16:creationId xmlns:a16="http://schemas.microsoft.com/office/drawing/2014/main" id="{F9868235-0104-8B99-4E1C-704FE2F51BE0}"/>
              </a:ext>
            </a:extLst>
          </p:cNvPr>
          <p:cNvCxnSpPr>
            <a:cxnSpLocks/>
            <a:stCxn id="13" idx="2"/>
            <a:endCxn id="14"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0" name="Connector: Elbow 19">
            <a:extLst>
              <a:ext uri="{FF2B5EF4-FFF2-40B4-BE49-F238E27FC236}">
                <a16:creationId xmlns:a16="http://schemas.microsoft.com/office/drawing/2014/main" id="{36F78C8C-AE85-E111-45C4-41A24DE1F9F8}"/>
              </a:ext>
            </a:extLst>
          </p:cNvPr>
          <p:cNvCxnSpPr>
            <a:cxnSpLocks/>
            <a:endCxn id="15"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1" name="Connector: Elbow 20">
            <a:extLst>
              <a:ext uri="{FF2B5EF4-FFF2-40B4-BE49-F238E27FC236}">
                <a16:creationId xmlns:a16="http://schemas.microsoft.com/office/drawing/2014/main" id="{2DD9A59A-4946-84DD-2D4F-6E9FE5D0EE5F}"/>
              </a:ext>
            </a:extLst>
          </p:cNvPr>
          <p:cNvCxnSpPr>
            <a:cxnSpLocks/>
            <a:stCxn id="15"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2" name="Connector: Elbow 21">
            <a:extLst>
              <a:ext uri="{FF2B5EF4-FFF2-40B4-BE49-F238E27FC236}">
                <a16:creationId xmlns:a16="http://schemas.microsoft.com/office/drawing/2014/main" id="{53727866-5356-5A5D-B2AB-23C39BCA39FE}"/>
              </a:ext>
            </a:extLst>
          </p:cNvPr>
          <p:cNvCxnSpPr>
            <a:cxnSpLocks/>
            <a:endCxn id="16"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3" name="Connector: Elbow 22">
            <a:extLst>
              <a:ext uri="{FF2B5EF4-FFF2-40B4-BE49-F238E27FC236}">
                <a16:creationId xmlns:a16="http://schemas.microsoft.com/office/drawing/2014/main" id="{CDD4E381-9321-A6C1-13E1-24CF17DA68C8}"/>
              </a:ext>
            </a:extLst>
          </p:cNvPr>
          <p:cNvCxnSpPr>
            <a:cxnSpLocks/>
            <a:stCxn id="16"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4" name="Flowchart: Connector 23">
            <a:extLst>
              <a:ext uri="{FF2B5EF4-FFF2-40B4-BE49-F238E27FC236}">
                <a16:creationId xmlns:a16="http://schemas.microsoft.com/office/drawing/2014/main" id="{4DBA3985-5DC2-468F-3FF1-AC0E30DAFDF8}"/>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5" name="Straight Arrow Connector 24">
            <a:extLst>
              <a:ext uri="{FF2B5EF4-FFF2-40B4-BE49-F238E27FC236}">
                <a16:creationId xmlns:a16="http://schemas.microsoft.com/office/drawing/2014/main" id="{3CF53931-4A60-6EE9-1BD8-FE6DA7D299DC}"/>
              </a:ext>
            </a:extLst>
          </p:cNvPr>
          <p:cNvCxnSpPr>
            <a:stCxn id="24" idx="6"/>
            <a:endCxn id="13"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Shape 7">
            <a:extLst>
              <a:ext uri="{FF2B5EF4-FFF2-40B4-BE49-F238E27FC236}">
                <a16:creationId xmlns:a16="http://schemas.microsoft.com/office/drawing/2014/main" id="{15EA6D22-5CA2-2794-D303-3FCE944B618E}"/>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27" name="Connector: Elbow 26">
            <a:extLst>
              <a:ext uri="{FF2B5EF4-FFF2-40B4-BE49-F238E27FC236}">
                <a16:creationId xmlns:a16="http://schemas.microsoft.com/office/drawing/2014/main" id="{31FFAC5F-2A3A-54F5-3BD4-99B3ADD8FBC1}"/>
              </a:ext>
            </a:extLst>
          </p:cNvPr>
          <p:cNvCxnSpPr>
            <a:cxnSpLocks/>
            <a:stCxn id="26" idx="1"/>
            <a:endCxn id="14"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11183441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D8EFA-8D65-EBEF-755C-F55FB2F66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197DEA-F3E3-4FF8-0397-472A4F550952}"/>
              </a:ext>
            </a:extLst>
          </p:cNvPr>
          <p:cNvSpPr>
            <a:spLocks noGrp="1"/>
          </p:cNvSpPr>
          <p:nvPr>
            <p:ph type="title"/>
          </p:nvPr>
        </p:nvSpPr>
        <p:spPr>
          <a:xfrm>
            <a:off x="6138570" y="319088"/>
            <a:ext cx="5753100" cy="716522"/>
          </a:xfrm>
          <a:noFill/>
        </p:spPr>
        <p:txBody>
          <a:bodyPr vert="horz" lIns="91440" tIns="45720" rIns="91440" bIns="45720" rtlCol="0" anchor="ctr">
            <a:normAutofit/>
          </a:bodyPr>
          <a:lstStyle/>
          <a:p>
            <a:r>
              <a:rPr lang="en-US" sz="2000" b="1" kern="1200" dirty="0">
                <a:latin typeface="+mj-lt"/>
                <a:ea typeface="+mj-ea"/>
                <a:cs typeface="+mj-cs"/>
              </a:rPr>
              <a:t>CLD: Visibility and Advocacy Create Market Momentum</a:t>
            </a:r>
          </a:p>
        </p:txBody>
      </p:sp>
      <p:sp>
        <p:nvSpPr>
          <p:cNvPr id="4" name="Slide Number Placeholder 3">
            <a:extLst>
              <a:ext uri="{FF2B5EF4-FFF2-40B4-BE49-F238E27FC236}">
                <a16:creationId xmlns:a16="http://schemas.microsoft.com/office/drawing/2014/main" id="{F8F5630A-B588-839C-594B-C564855227D2}"/>
              </a:ext>
            </a:extLst>
          </p:cNvPr>
          <p:cNvSpPr>
            <a:spLocks noGrp="1"/>
          </p:cNvSpPr>
          <p:nvPr>
            <p:ph type="sldNum" sz="quarter" idx="12"/>
          </p:nvPr>
        </p:nvSpPr>
        <p:spPr/>
        <p:txBody>
          <a:bodyPr/>
          <a:lstStyle/>
          <a:p>
            <a:fld id="{AEAA3239-9EA4-4A65-A281-97F994456D9F}" type="slidenum">
              <a:rPr lang="en-US" smtClean="0"/>
              <a:t>12</a:t>
            </a:fld>
            <a:endParaRPr lang="en-US"/>
          </a:p>
        </p:txBody>
      </p:sp>
      <p:pic>
        <p:nvPicPr>
          <p:cNvPr id="12" name="Content Placeholder 11">
            <a:extLst>
              <a:ext uri="{FF2B5EF4-FFF2-40B4-BE49-F238E27FC236}">
                <a16:creationId xmlns:a16="http://schemas.microsoft.com/office/drawing/2014/main" id="{81CE8E5A-CCB3-3511-3663-6AAE83A5912E}"/>
              </a:ext>
            </a:extLst>
          </p:cNvPr>
          <p:cNvPicPr>
            <a:picLocks noGrp="1" noChangeAspect="1"/>
          </p:cNvPicPr>
          <p:nvPr>
            <p:ph idx="1"/>
          </p:nvPr>
        </p:nvPicPr>
        <p:blipFill>
          <a:blip r:embed="rId3"/>
          <a:srcRect l="33328" t="7953" r="15744" b="12367"/>
          <a:stretch>
            <a:fillRect/>
          </a:stretch>
        </p:blipFill>
        <p:spPr>
          <a:xfrm>
            <a:off x="6414795" y="1008060"/>
            <a:ext cx="5476875" cy="5530852"/>
          </a:xfrm>
          <a:prstGeom prst="rect">
            <a:avLst/>
          </a:prstGeom>
        </p:spPr>
      </p:pic>
      <p:sp>
        <p:nvSpPr>
          <p:cNvPr id="13" name="Shape 3">
            <a:extLst>
              <a:ext uri="{FF2B5EF4-FFF2-40B4-BE49-F238E27FC236}">
                <a16:creationId xmlns:a16="http://schemas.microsoft.com/office/drawing/2014/main" id="{AA7BB990-91E6-FD2B-853E-73F573F58967}"/>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4" name="Shape 5">
            <a:extLst>
              <a:ext uri="{FF2B5EF4-FFF2-40B4-BE49-F238E27FC236}">
                <a16:creationId xmlns:a16="http://schemas.microsoft.com/office/drawing/2014/main" id="{6FE345F4-9685-2109-9A6B-B43DBCE31284}"/>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15" name="Shape 7">
            <a:extLst>
              <a:ext uri="{FF2B5EF4-FFF2-40B4-BE49-F238E27FC236}">
                <a16:creationId xmlns:a16="http://schemas.microsoft.com/office/drawing/2014/main" id="{8BC02351-39DE-6D13-74D2-F5A22216890A}"/>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16" name="Shape 11">
            <a:extLst>
              <a:ext uri="{FF2B5EF4-FFF2-40B4-BE49-F238E27FC236}">
                <a16:creationId xmlns:a16="http://schemas.microsoft.com/office/drawing/2014/main" id="{5C577FD4-A73E-84EB-2D30-7626A99EC56F}"/>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17" name="Connector: Elbow 16">
            <a:extLst>
              <a:ext uri="{FF2B5EF4-FFF2-40B4-BE49-F238E27FC236}">
                <a16:creationId xmlns:a16="http://schemas.microsoft.com/office/drawing/2014/main" id="{D63C1097-C9F8-743B-2666-74E808D3BC93}"/>
              </a:ext>
            </a:extLst>
          </p:cNvPr>
          <p:cNvCxnSpPr>
            <a:cxnSpLocks/>
            <a:stCxn id="14" idx="0"/>
            <a:endCxn id="13"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18" name="Connector: Elbow 17">
            <a:extLst>
              <a:ext uri="{FF2B5EF4-FFF2-40B4-BE49-F238E27FC236}">
                <a16:creationId xmlns:a16="http://schemas.microsoft.com/office/drawing/2014/main" id="{6D21BCB2-64AC-B82D-2E3E-197130B1F5E6}"/>
              </a:ext>
            </a:extLst>
          </p:cNvPr>
          <p:cNvCxnSpPr>
            <a:cxnSpLocks/>
            <a:stCxn id="13" idx="2"/>
            <a:endCxn id="14"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19" name="Connector: Elbow 18">
            <a:extLst>
              <a:ext uri="{FF2B5EF4-FFF2-40B4-BE49-F238E27FC236}">
                <a16:creationId xmlns:a16="http://schemas.microsoft.com/office/drawing/2014/main" id="{30DF677C-933D-6314-2B26-BFB221300DD8}"/>
              </a:ext>
            </a:extLst>
          </p:cNvPr>
          <p:cNvCxnSpPr>
            <a:cxnSpLocks/>
            <a:endCxn id="15"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0" name="Connector: Elbow 19">
            <a:extLst>
              <a:ext uri="{FF2B5EF4-FFF2-40B4-BE49-F238E27FC236}">
                <a16:creationId xmlns:a16="http://schemas.microsoft.com/office/drawing/2014/main" id="{EAC74682-6AA3-7067-931C-4168325B5893}"/>
              </a:ext>
            </a:extLst>
          </p:cNvPr>
          <p:cNvCxnSpPr>
            <a:cxnSpLocks/>
            <a:stCxn id="15"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1" name="Connector: Elbow 20">
            <a:extLst>
              <a:ext uri="{FF2B5EF4-FFF2-40B4-BE49-F238E27FC236}">
                <a16:creationId xmlns:a16="http://schemas.microsoft.com/office/drawing/2014/main" id="{844EF8ED-7117-975E-5FBC-80FF2E183256}"/>
              </a:ext>
            </a:extLst>
          </p:cNvPr>
          <p:cNvCxnSpPr>
            <a:cxnSpLocks/>
            <a:endCxn id="16"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2" name="Connector: Elbow 21">
            <a:extLst>
              <a:ext uri="{FF2B5EF4-FFF2-40B4-BE49-F238E27FC236}">
                <a16:creationId xmlns:a16="http://schemas.microsoft.com/office/drawing/2014/main" id="{FC12BD3A-CD85-1344-CF48-51A7C7433651}"/>
              </a:ext>
            </a:extLst>
          </p:cNvPr>
          <p:cNvCxnSpPr>
            <a:cxnSpLocks/>
            <a:stCxn id="16"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3" name="Flowchart: Connector 22">
            <a:extLst>
              <a:ext uri="{FF2B5EF4-FFF2-40B4-BE49-F238E27FC236}">
                <a16:creationId xmlns:a16="http://schemas.microsoft.com/office/drawing/2014/main" id="{69B1535E-165F-4F8B-1391-542C0FFDBD43}"/>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4" name="Straight Arrow Connector 23">
            <a:extLst>
              <a:ext uri="{FF2B5EF4-FFF2-40B4-BE49-F238E27FC236}">
                <a16:creationId xmlns:a16="http://schemas.microsoft.com/office/drawing/2014/main" id="{6A6DFC14-E090-572E-EB63-785F0FB51A18}"/>
              </a:ext>
            </a:extLst>
          </p:cNvPr>
          <p:cNvCxnSpPr>
            <a:stCxn id="23" idx="6"/>
            <a:endCxn id="13"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Shape 7">
            <a:extLst>
              <a:ext uri="{FF2B5EF4-FFF2-40B4-BE49-F238E27FC236}">
                <a16:creationId xmlns:a16="http://schemas.microsoft.com/office/drawing/2014/main" id="{9770F299-406C-413E-E74F-F40C7CAAD3C7}"/>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26" name="Connector: Elbow 25">
            <a:extLst>
              <a:ext uri="{FF2B5EF4-FFF2-40B4-BE49-F238E27FC236}">
                <a16:creationId xmlns:a16="http://schemas.microsoft.com/office/drawing/2014/main" id="{501113D8-91FE-C7D5-7191-49CA42466C88}"/>
              </a:ext>
            </a:extLst>
          </p:cNvPr>
          <p:cNvCxnSpPr>
            <a:cxnSpLocks/>
            <a:stCxn id="25" idx="1"/>
            <a:endCxn id="14"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26065076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752504-8887-66C9-F528-B691A81C9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CBC62-6BCA-BA73-BD6F-6CCCEA3DBC7E}"/>
              </a:ext>
            </a:extLst>
          </p:cNvPr>
          <p:cNvSpPr>
            <a:spLocks noGrp="1"/>
          </p:cNvSpPr>
          <p:nvPr>
            <p:ph type="title"/>
          </p:nvPr>
        </p:nvSpPr>
        <p:spPr>
          <a:xfrm>
            <a:off x="5800725" y="217696"/>
            <a:ext cx="5553075" cy="716522"/>
          </a:xfrm>
          <a:noFill/>
        </p:spPr>
        <p:txBody>
          <a:bodyPr vert="horz" lIns="91440" tIns="45720" rIns="91440" bIns="45720" rtlCol="0" anchor="ctr">
            <a:normAutofit/>
          </a:bodyPr>
          <a:lstStyle/>
          <a:p>
            <a:r>
              <a:rPr lang="en-US" sz="2000" b="1" kern="1200" dirty="0">
                <a:latin typeface="+mj-lt"/>
                <a:ea typeface="+mj-ea"/>
                <a:cs typeface="+mj-cs"/>
              </a:rPr>
              <a:t>CLD: More Production Creates Better Vehicles</a:t>
            </a:r>
          </a:p>
        </p:txBody>
      </p:sp>
      <p:sp>
        <p:nvSpPr>
          <p:cNvPr id="4" name="Slide Number Placeholder 3">
            <a:extLst>
              <a:ext uri="{FF2B5EF4-FFF2-40B4-BE49-F238E27FC236}">
                <a16:creationId xmlns:a16="http://schemas.microsoft.com/office/drawing/2014/main" id="{B5683042-3565-546E-8A5B-C2823896D5FD}"/>
              </a:ext>
            </a:extLst>
          </p:cNvPr>
          <p:cNvSpPr>
            <a:spLocks noGrp="1"/>
          </p:cNvSpPr>
          <p:nvPr>
            <p:ph type="sldNum" sz="quarter" idx="12"/>
          </p:nvPr>
        </p:nvSpPr>
        <p:spPr/>
        <p:txBody>
          <a:bodyPr/>
          <a:lstStyle/>
          <a:p>
            <a:fld id="{AEAA3239-9EA4-4A65-A281-97F994456D9F}" type="slidenum">
              <a:rPr lang="en-US" smtClean="0"/>
              <a:t>13</a:t>
            </a:fld>
            <a:endParaRPr lang="en-US"/>
          </a:p>
        </p:txBody>
      </p:sp>
      <p:pic>
        <p:nvPicPr>
          <p:cNvPr id="9" name="Picture 8">
            <a:extLst>
              <a:ext uri="{FF2B5EF4-FFF2-40B4-BE49-F238E27FC236}">
                <a16:creationId xmlns:a16="http://schemas.microsoft.com/office/drawing/2014/main" id="{A6FE0FE6-710F-3A7F-BF8A-7A8DB83A59DB}"/>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17" name="Content Placeholder 16">
            <a:extLst>
              <a:ext uri="{FF2B5EF4-FFF2-40B4-BE49-F238E27FC236}">
                <a16:creationId xmlns:a16="http://schemas.microsoft.com/office/drawing/2014/main" id="{88459CDA-DF50-9DAE-6DCB-A09768C947D1}"/>
              </a:ext>
            </a:extLst>
          </p:cNvPr>
          <p:cNvPicPr>
            <a:picLocks noGrp="1" noChangeAspect="1"/>
          </p:cNvPicPr>
          <p:nvPr>
            <p:ph idx="1"/>
          </p:nvPr>
        </p:nvPicPr>
        <p:blipFill>
          <a:blip r:embed="rId4"/>
          <a:srcRect l="19410" r="16814" b="12757"/>
          <a:stretch>
            <a:fillRect/>
          </a:stretch>
        </p:blipFill>
        <p:spPr>
          <a:xfrm>
            <a:off x="6112935" y="804683"/>
            <a:ext cx="5861015" cy="5551667"/>
          </a:xfrm>
          <a:prstGeom prst="rect">
            <a:avLst/>
          </a:prstGeom>
        </p:spPr>
      </p:pic>
      <p:sp>
        <p:nvSpPr>
          <p:cNvPr id="18" name="Shape 3">
            <a:extLst>
              <a:ext uri="{FF2B5EF4-FFF2-40B4-BE49-F238E27FC236}">
                <a16:creationId xmlns:a16="http://schemas.microsoft.com/office/drawing/2014/main" id="{CDC07284-70A6-EF2C-5557-FEE86F000417}"/>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9" name="Shape 5">
            <a:extLst>
              <a:ext uri="{FF2B5EF4-FFF2-40B4-BE49-F238E27FC236}">
                <a16:creationId xmlns:a16="http://schemas.microsoft.com/office/drawing/2014/main" id="{C22C68BB-487A-A446-F194-3B50709433B5}"/>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20" name="Shape 7">
            <a:extLst>
              <a:ext uri="{FF2B5EF4-FFF2-40B4-BE49-F238E27FC236}">
                <a16:creationId xmlns:a16="http://schemas.microsoft.com/office/drawing/2014/main" id="{EBDB3D22-A7C1-3522-24B7-4E23FB2AE1B4}"/>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21" name="Shape 11">
            <a:extLst>
              <a:ext uri="{FF2B5EF4-FFF2-40B4-BE49-F238E27FC236}">
                <a16:creationId xmlns:a16="http://schemas.microsoft.com/office/drawing/2014/main" id="{AD52D2BC-F112-3C77-02C7-674EC36EDA1A}"/>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22" name="Connector: Elbow 21">
            <a:extLst>
              <a:ext uri="{FF2B5EF4-FFF2-40B4-BE49-F238E27FC236}">
                <a16:creationId xmlns:a16="http://schemas.microsoft.com/office/drawing/2014/main" id="{2DEF0305-7D28-5130-C4B0-AC7C7416F317}"/>
              </a:ext>
            </a:extLst>
          </p:cNvPr>
          <p:cNvCxnSpPr>
            <a:cxnSpLocks/>
            <a:stCxn id="19" idx="0"/>
            <a:endCxn id="18"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3" name="Connector: Elbow 22">
            <a:extLst>
              <a:ext uri="{FF2B5EF4-FFF2-40B4-BE49-F238E27FC236}">
                <a16:creationId xmlns:a16="http://schemas.microsoft.com/office/drawing/2014/main" id="{193BD65B-9706-B106-F54B-5E59FB2576B3}"/>
              </a:ext>
            </a:extLst>
          </p:cNvPr>
          <p:cNvCxnSpPr>
            <a:cxnSpLocks/>
            <a:stCxn id="18" idx="2"/>
            <a:endCxn id="19"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4" name="Connector: Elbow 23">
            <a:extLst>
              <a:ext uri="{FF2B5EF4-FFF2-40B4-BE49-F238E27FC236}">
                <a16:creationId xmlns:a16="http://schemas.microsoft.com/office/drawing/2014/main" id="{46E28AC7-D766-5F81-5FFD-B750C21B7C79}"/>
              </a:ext>
            </a:extLst>
          </p:cNvPr>
          <p:cNvCxnSpPr>
            <a:cxnSpLocks/>
            <a:endCxn id="20"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5" name="Connector: Elbow 24">
            <a:extLst>
              <a:ext uri="{FF2B5EF4-FFF2-40B4-BE49-F238E27FC236}">
                <a16:creationId xmlns:a16="http://schemas.microsoft.com/office/drawing/2014/main" id="{B546D3D3-2177-1A54-0CD6-AD449F07AC28}"/>
              </a:ext>
            </a:extLst>
          </p:cNvPr>
          <p:cNvCxnSpPr>
            <a:cxnSpLocks/>
            <a:stCxn id="20"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6" name="Connector: Elbow 25">
            <a:extLst>
              <a:ext uri="{FF2B5EF4-FFF2-40B4-BE49-F238E27FC236}">
                <a16:creationId xmlns:a16="http://schemas.microsoft.com/office/drawing/2014/main" id="{82476019-4809-B025-4516-F91B45A95147}"/>
              </a:ext>
            </a:extLst>
          </p:cNvPr>
          <p:cNvCxnSpPr>
            <a:cxnSpLocks/>
            <a:endCxn id="21"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7" name="Connector: Elbow 26">
            <a:extLst>
              <a:ext uri="{FF2B5EF4-FFF2-40B4-BE49-F238E27FC236}">
                <a16:creationId xmlns:a16="http://schemas.microsoft.com/office/drawing/2014/main" id="{1EDFADF5-C17A-5CB4-7D53-87590DEF2E72}"/>
              </a:ext>
            </a:extLst>
          </p:cNvPr>
          <p:cNvCxnSpPr>
            <a:cxnSpLocks/>
            <a:stCxn id="21"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8" name="Flowchart: Connector 27">
            <a:extLst>
              <a:ext uri="{FF2B5EF4-FFF2-40B4-BE49-F238E27FC236}">
                <a16:creationId xmlns:a16="http://schemas.microsoft.com/office/drawing/2014/main" id="{2E732B14-B19E-5F8B-E578-5857B8FA4802}"/>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9" name="Straight Arrow Connector 28">
            <a:extLst>
              <a:ext uri="{FF2B5EF4-FFF2-40B4-BE49-F238E27FC236}">
                <a16:creationId xmlns:a16="http://schemas.microsoft.com/office/drawing/2014/main" id="{03617F17-FAB3-3771-99AC-34ADB98F58BE}"/>
              </a:ext>
            </a:extLst>
          </p:cNvPr>
          <p:cNvCxnSpPr>
            <a:stCxn id="28" idx="6"/>
            <a:endCxn id="18"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Shape 7">
            <a:extLst>
              <a:ext uri="{FF2B5EF4-FFF2-40B4-BE49-F238E27FC236}">
                <a16:creationId xmlns:a16="http://schemas.microsoft.com/office/drawing/2014/main" id="{A6F68052-9798-11AB-B3A1-668DE5BBAB3F}"/>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31" name="Connector: Elbow 30">
            <a:extLst>
              <a:ext uri="{FF2B5EF4-FFF2-40B4-BE49-F238E27FC236}">
                <a16:creationId xmlns:a16="http://schemas.microsoft.com/office/drawing/2014/main" id="{F9B41231-BDCB-3D43-5D7E-A4A10EAD4CD8}"/>
              </a:ext>
            </a:extLst>
          </p:cNvPr>
          <p:cNvCxnSpPr>
            <a:cxnSpLocks/>
            <a:stCxn id="30" idx="1"/>
            <a:endCxn id="19"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3883409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8522BA-BFB1-325C-DE82-7C777C4833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95763-31C1-7D50-FBB3-9CA8218B6C99}"/>
              </a:ext>
            </a:extLst>
          </p:cNvPr>
          <p:cNvSpPr>
            <a:spLocks noGrp="1"/>
          </p:cNvSpPr>
          <p:nvPr>
            <p:ph type="title"/>
          </p:nvPr>
        </p:nvSpPr>
        <p:spPr>
          <a:xfrm>
            <a:off x="5734050" y="365126"/>
            <a:ext cx="5619750" cy="716522"/>
          </a:xfrm>
          <a:noFill/>
        </p:spPr>
        <p:txBody>
          <a:bodyPr vert="horz" lIns="91440" tIns="45720" rIns="91440" bIns="45720" rtlCol="0" anchor="ctr">
            <a:normAutofit/>
          </a:bodyPr>
          <a:lstStyle/>
          <a:p>
            <a:r>
              <a:rPr lang="en-US" sz="2000" b="1" kern="1200" dirty="0">
                <a:latin typeface="+mj-lt"/>
                <a:ea typeface="+mj-ea"/>
                <a:cs typeface="+mj-cs"/>
              </a:rPr>
              <a:t>CLD: Learning Effects Drive Down Vehicle Prices</a:t>
            </a:r>
          </a:p>
        </p:txBody>
      </p:sp>
      <p:sp>
        <p:nvSpPr>
          <p:cNvPr id="4" name="Slide Number Placeholder 3">
            <a:extLst>
              <a:ext uri="{FF2B5EF4-FFF2-40B4-BE49-F238E27FC236}">
                <a16:creationId xmlns:a16="http://schemas.microsoft.com/office/drawing/2014/main" id="{94213260-0D5F-B726-777A-BA659A5284E3}"/>
              </a:ext>
            </a:extLst>
          </p:cNvPr>
          <p:cNvSpPr>
            <a:spLocks noGrp="1"/>
          </p:cNvSpPr>
          <p:nvPr>
            <p:ph type="sldNum" sz="quarter" idx="12"/>
          </p:nvPr>
        </p:nvSpPr>
        <p:spPr/>
        <p:txBody>
          <a:bodyPr/>
          <a:lstStyle/>
          <a:p>
            <a:fld id="{AEAA3239-9EA4-4A65-A281-97F994456D9F}" type="slidenum">
              <a:rPr lang="en-US" smtClean="0"/>
              <a:t>14</a:t>
            </a:fld>
            <a:endParaRPr lang="en-US"/>
          </a:p>
        </p:txBody>
      </p:sp>
      <p:pic>
        <p:nvPicPr>
          <p:cNvPr id="9" name="Picture 8">
            <a:extLst>
              <a:ext uri="{FF2B5EF4-FFF2-40B4-BE49-F238E27FC236}">
                <a16:creationId xmlns:a16="http://schemas.microsoft.com/office/drawing/2014/main" id="{952FED36-04D9-3393-8C3C-B790CABE6C13}"/>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13" name="Content Placeholder 12">
            <a:extLst>
              <a:ext uri="{FF2B5EF4-FFF2-40B4-BE49-F238E27FC236}">
                <a16:creationId xmlns:a16="http://schemas.microsoft.com/office/drawing/2014/main" id="{9CB3DD97-E797-3D28-E5A2-3A6DABA3F699}"/>
              </a:ext>
            </a:extLst>
          </p:cNvPr>
          <p:cNvPicPr>
            <a:picLocks noGrp="1" noChangeAspect="1"/>
          </p:cNvPicPr>
          <p:nvPr>
            <p:ph idx="1"/>
          </p:nvPr>
        </p:nvPicPr>
        <p:blipFill>
          <a:blip r:embed="rId4"/>
          <a:srcRect l="15593" r="13472" b="14994"/>
          <a:stretch>
            <a:fillRect/>
          </a:stretch>
        </p:blipFill>
        <p:spPr>
          <a:xfrm>
            <a:off x="6048972" y="1081648"/>
            <a:ext cx="5971578" cy="5411226"/>
          </a:xfrm>
          <a:prstGeom prst="rect">
            <a:avLst/>
          </a:prstGeom>
        </p:spPr>
      </p:pic>
      <p:sp>
        <p:nvSpPr>
          <p:cNvPr id="14" name="Shape 3">
            <a:extLst>
              <a:ext uri="{FF2B5EF4-FFF2-40B4-BE49-F238E27FC236}">
                <a16:creationId xmlns:a16="http://schemas.microsoft.com/office/drawing/2014/main" id="{5E401F3C-4A0F-EFAE-986A-34D5702F89DF}"/>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5" name="Shape 5">
            <a:extLst>
              <a:ext uri="{FF2B5EF4-FFF2-40B4-BE49-F238E27FC236}">
                <a16:creationId xmlns:a16="http://schemas.microsoft.com/office/drawing/2014/main" id="{599290B7-3101-CA6E-E872-270AD5E32B32}"/>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16" name="Shape 7">
            <a:extLst>
              <a:ext uri="{FF2B5EF4-FFF2-40B4-BE49-F238E27FC236}">
                <a16:creationId xmlns:a16="http://schemas.microsoft.com/office/drawing/2014/main" id="{1410F259-090C-35F8-DBA3-0520573B731E}"/>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17" name="Shape 11">
            <a:extLst>
              <a:ext uri="{FF2B5EF4-FFF2-40B4-BE49-F238E27FC236}">
                <a16:creationId xmlns:a16="http://schemas.microsoft.com/office/drawing/2014/main" id="{C907F6CC-8BAE-068A-9A32-F3DC30524E90}"/>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18" name="Connector: Elbow 17">
            <a:extLst>
              <a:ext uri="{FF2B5EF4-FFF2-40B4-BE49-F238E27FC236}">
                <a16:creationId xmlns:a16="http://schemas.microsoft.com/office/drawing/2014/main" id="{AB799F91-1BEE-AFE0-3AC9-F2E2206CC243}"/>
              </a:ext>
            </a:extLst>
          </p:cNvPr>
          <p:cNvCxnSpPr>
            <a:cxnSpLocks/>
            <a:stCxn id="15" idx="0"/>
            <a:endCxn id="14"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19" name="Connector: Elbow 18">
            <a:extLst>
              <a:ext uri="{FF2B5EF4-FFF2-40B4-BE49-F238E27FC236}">
                <a16:creationId xmlns:a16="http://schemas.microsoft.com/office/drawing/2014/main" id="{7176ACD9-86E9-89A7-7B7E-99295CD65A45}"/>
              </a:ext>
            </a:extLst>
          </p:cNvPr>
          <p:cNvCxnSpPr>
            <a:cxnSpLocks/>
            <a:stCxn id="14" idx="2"/>
            <a:endCxn id="15"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0" name="Connector: Elbow 19">
            <a:extLst>
              <a:ext uri="{FF2B5EF4-FFF2-40B4-BE49-F238E27FC236}">
                <a16:creationId xmlns:a16="http://schemas.microsoft.com/office/drawing/2014/main" id="{735921AE-C1D8-1CDF-0067-3F8DDC2DF1EC}"/>
              </a:ext>
            </a:extLst>
          </p:cNvPr>
          <p:cNvCxnSpPr>
            <a:cxnSpLocks/>
            <a:endCxn id="16"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1" name="Connector: Elbow 20">
            <a:extLst>
              <a:ext uri="{FF2B5EF4-FFF2-40B4-BE49-F238E27FC236}">
                <a16:creationId xmlns:a16="http://schemas.microsoft.com/office/drawing/2014/main" id="{910A78E5-B3C8-1FB9-0C3A-4924F9DC8F14}"/>
              </a:ext>
            </a:extLst>
          </p:cNvPr>
          <p:cNvCxnSpPr>
            <a:cxnSpLocks/>
            <a:stCxn id="16"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2" name="Connector: Elbow 21">
            <a:extLst>
              <a:ext uri="{FF2B5EF4-FFF2-40B4-BE49-F238E27FC236}">
                <a16:creationId xmlns:a16="http://schemas.microsoft.com/office/drawing/2014/main" id="{0DCDEB79-73D0-D897-7504-77918B4903ED}"/>
              </a:ext>
            </a:extLst>
          </p:cNvPr>
          <p:cNvCxnSpPr>
            <a:cxnSpLocks/>
            <a:endCxn id="17"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3" name="Connector: Elbow 22">
            <a:extLst>
              <a:ext uri="{FF2B5EF4-FFF2-40B4-BE49-F238E27FC236}">
                <a16:creationId xmlns:a16="http://schemas.microsoft.com/office/drawing/2014/main" id="{FCE1029D-E357-0199-27FE-CD6045B54ECE}"/>
              </a:ext>
            </a:extLst>
          </p:cNvPr>
          <p:cNvCxnSpPr>
            <a:cxnSpLocks/>
            <a:stCxn id="17"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4" name="Flowchart: Connector 23">
            <a:extLst>
              <a:ext uri="{FF2B5EF4-FFF2-40B4-BE49-F238E27FC236}">
                <a16:creationId xmlns:a16="http://schemas.microsoft.com/office/drawing/2014/main" id="{B3961825-B9DC-8ADC-7B00-D1C764B15965}"/>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5" name="Straight Arrow Connector 24">
            <a:extLst>
              <a:ext uri="{FF2B5EF4-FFF2-40B4-BE49-F238E27FC236}">
                <a16:creationId xmlns:a16="http://schemas.microsoft.com/office/drawing/2014/main" id="{87866026-0569-528F-5CB7-8E27D273A76E}"/>
              </a:ext>
            </a:extLst>
          </p:cNvPr>
          <p:cNvCxnSpPr>
            <a:stCxn id="24" idx="6"/>
            <a:endCxn id="14"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Shape 7">
            <a:extLst>
              <a:ext uri="{FF2B5EF4-FFF2-40B4-BE49-F238E27FC236}">
                <a16:creationId xmlns:a16="http://schemas.microsoft.com/office/drawing/2014/main" id="{AECB55A6-0F21-D524-3F03-89E42FCD2209}"/>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27" name="Connector: Elbow 26">
            <a:extLst>
              <a:ext uri="{FF2B5EF4-FFF2-40B4-BE49-F238E27FC236}">
                <a16:creationId xmlns:a16="http://schemas.microsoft.com/office/drawing/2014/main" id="{BB70EF36-0099-7732-99CE-D5D257EA1A3A}"/>
              </a:ext>
            </a:extLst>
          </p:cNvPr>
          <p:cNvCxnSpPr>
            <a:cxnSpLocks/>
            <a:stCxn id="26" idx="1"/>
            <a:endCxn id="15"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66619099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DCB9B8-E963-4CF5-6CA1-A01B52800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7353E-057D-DE9B-649B-583DD37A4764}"/>
              </a:ext>
            </a:extLst>
          </p:cNvPr>
          <p:cNvSpPr>
            <a:spLocks noGrp="1"/>
          </p:cNvSpPr>
          <p:nvPr>
            <p:ph type="title"/>
          </p:nvPr>
        </p:nvSpPr>
        <p:spPr>
          <a:xfrm>
            <a:off x="6686550" y="365126"/>
            <a:ext cx="4667250" cy="716522"/>
          </a:xfrm>
          <a:noFill/>
        </p:spPr>
        <p:txBody>
          <a:bodyPr vert="horz" lIns="91440" tIns="45720" rIns="91440" bIns="45720" rtlCol="0" anchor="ctr">
            <a:normAutofit/>
          </a:bodyPr>
          <a:lstStyle/>
          <a:p>
            <a:r>
              <a:rPr lang="en-US" sz="2000" b="1" kern="1200" dirty="0">
                <a:latin typeface="+mj-lt"/>
                <a:ea typeface="+mj-ea"/>
                <a:cs typeface="+mj-cs"/>
              </a:rPr>
              <a:t>CLD: Emissions Regulations Drive ZEV Adoption</a:t>
            </a:r>
          </a:p>
        </p:txBody>
      </p:sp>
      <p:sp>
        <p:nvSpPr>
          <p:cNvPr id="4" name="Slide Number Placeholder 3">
            <a:extLst>
              <a:ext uri="{FF2B5EF4-FFF2-40B4-BE49-F238E27FC236}">
                <a16:creationId xmlns:a16="http://schemas.microsoft.com/office/drawing/2014/main" id="{3FF4DE83-7EE9-66DF-B885-86EBFE283706}"/>
              </a:ext>
            </a:extLst>
          </p:cNvPr>
          <p:cNvSpPr>
            <a:spLocks noGrp="1"/>
          </p:cNvSpPr>
          <p:nvPr>
            <p:ph type="sldNum" sz="quarter" idx="12"/>
          </p:nvPr>
        </p:nvSpPr>
        <p:spPr/>
        <p:txBody>
          <a:bodyPr/>
          <a:lstStyle/>
          <a:p>
            <a:fld id="{AEAA3239-9EA4-4A65-A281-97F994456D9F}" type="slidenum">
              <a:rPr lang="en-US" smtClean="0"/>
              <a:t>15</a:t>
            </a:fld>
            <a:endParaRPr lang="en-US"/>
          </a:p>
        </p:txBody>
      </p:sp>
      <p:pic>
        <p:nvPicPr>
          <p:cNvPr id="12" name="Picture 11">
            <a:extLst>
              <a:ext uri="{FF2B5EF4-FFF2-40B4-BE49-F238E27FC236}">
                <a16:creationId xmlns:a16="http://schemas.microsoft.com/office/drawing/2014/main" id="{4A4D3AF4-E335-4127-4F55-1048483C0AA6}"/>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16" name="Content Placeholder 15">
            <a:extLst>
              <a:ext uri="{FF2B5EF4-FFF2-40B4-BE49-F238E27FC236}">
                <a16:creationId xmlns:a16="http://schemas.microsoft.com/office/drawing/2014/main" id="{E8906F49-8AE7-0AB6-08B1-BF583492E522}"/>
              </a:ext>
            </a:extLst>
          </p:cNvPr>
          <p:cNvPicPr>
            <a:picLocks noGrp="1" noChangeAspect="1"/>
          </p:cNvPicPr>
          <p:nvPr>
            <p:ph idx="1"/>
          </p:nvPr>
        </p:nvPicPr>
        <p:blipFill>
          <a:blip r:embed="rId4"/>
          <a:srcRect l="14230" r="13016" b="12148"/>
          <a:stretch>
            <a:fillRect/>
          </a:stretch>
        </p:blipFill>
        <p:spPr>
          <a:xfrm>
            <a:off x="6022662" y="1124238"/>
            <a:ext cx="6058346" cy="5232112"/>
          </a:xfrm>
          <a:prstGeom prst="rect">
            <a:avLst/>
          </a:prstGeom>
        </p:spPr>
      </p:pic>
      <p:sp>
        <p:nvSpPr>
          <p:cNvPr id="17" name="Shape 3">
            <a:extLst>
              <a:ext uri="{FF2B5EF4-FFF2-40B4-BE49-F238E27FC236}">
                <a16:creationId xmlns:a16="http://schemas.microsoft.com/office/drawing/2014/main" id="{5D774716-F4CB-ED2A-FB10-86B94FDF25B1}"/>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8" name="Shape 5">
            <a:extLst>
              <a:ext uri="{FF2B5EF4-FFF2-40B4-BE49-F238E27FC236}">
                <a16:creationId xmlns:a16="http://schemas.microsoft.com/office/drawing/2014/main" id="{FDDFA836-45F8-6EA5-EA82-7046E90A4013}"/>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19" name="Shape 7">
            <a:extLst>
              <a:ext uri="{FF2B5EF4-FFF2-40B4-BE49-F238E27FC236}">
                <a16:creationId xmlns:a16="http://schemas.microsoft.com/office/drawing/2014/main" id="{3E907954-8158-28D3-64E1-8AD9BC7F2833}"/>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20" name="Shape 11">
            <a:extLst>
              <a:ext uri="{FF2B5EF4-FFF2-40B4-BE49-F238E27FC236}">
                <a16:creationId xmlns:a16="http://schemas.microsoft.com/office/drawing/2014/main" id="{9E037CD1-67F5-599B-5A5B-4416AEA5F68C}"/>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21" name="Connector: Elbow 20">
            <a:extLst>
              <a:ext uri="{FF2B5EF4-FFF2-40B4-BE49-F238E27FC236}">
                <a16:creationId xmlns:a16="http://schemas.microsoft.com/office/drawing/2014/main" id="{2D6E8F17-18FB-A05F-6019-4DDB322A7687}"/>
              </a:ext>
            </a:extLst>
          </p:cNvPr>
          <p:cNvCxnSpPr>
            <a:cxnSpLocks/>
            <a:stCxn id="18" idx="0"/>
            <a:endCxn id="17"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2" name="Connector: Elbow 21">
            <a:extLst>
              <a:ext uri="{FF2B5EF4-FFF2-40B4-BE49-F238E27FC236}">
                <a16:creationId xmlns:a16="http://schemas.microsoft.com/office/drawing/2014/main" id="{42BBD769-DA17-C4E8-8ADA-1BF08F75ADBC}"/>
              </a:ext>
            </a:extLst>
          </p:cNvPr>
          <p:cNvCxnSpPr>
            <a:cxnSpLocks/>
            <a:stCxn id="17" idx="2"/>
            <a:endCxn id="18"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3" name="Connector: Elbow 22">
            <a:extLst>
              <a:ext uri="{FF2B5EF4-FFF2-40B4-BE49-F238E27FC236}">
                <a16:creationId xmlns:a16="http://schemas.microsoft.com/office/drawing/2014/main" id="{7E62A4E0-B072-38CC-845B-82593A7061C7}"/>
              </a:ext>
            </a:extLst>
          </p:cNvPr>
          <p:cNvCxnSpPr>
            <a:cxnSpLocks/>
            <a:endCxn id="19"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4" name="Connector: Elbow 23">
            <a:extLst>
              <a:ext uri="{FF2B5EF4-FFF2-40B4-BE49-F238E27FC236}">
                <a16:creationId xmlns:a16="http://schemas.microsoft.com/office/drawing/2014/main" id="{EF4DC7F6-B6EC-D815-ECB0-A7A6E6503FCF}"/>
              </a:ext>
            </a:extLst>
          </p:cNvPr>
          <p:cNvCxnSpPr>
            <a:cxnSpLocks/>
            <a:stCxn id="19"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5" name="Connector: Elbow 24">
            <a:extLst>
              <a:ext uri="{FF2B5EF4-FFF2-40B4-BE49-F238E27FC236}">
                <a16:creationId xmlns:a16="http://schemas.microsoft.com/office/drawing/2014/main" id="{7C36C1A9-7AAE-600B-22A8-9F5D1385C3D0}"/>
              </a:ext>
            </a:extLst>
          </p:cNvPr>
          <p:cNvCxnSpPr>
            <a:cxnSpLocks/>
            <a:endCxn id="20"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6" name="Connector: Elbow 25">
            <a:extLst>
              <a:ext uri="{FF2B5EF4-FFF2-40B4-BE49-F238E27FC236}">
                <a16:creationId xmlns:a16="http://schemas.microsoft.com/office/drawing/2014/main" id="{3DC151F8-4F94-B033-E0F5-6CE5114616C2}"/>
              </a:ext>
            </a:extLst>
          </p:cNvPr>
          <p:cNvCxnSpPr>
            <a:cxnSpLocks/>
            <a:stCxn id="20"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7" name="Flowchart: Connector 26">
            <a:extLst>
              <a:ext uri="{FF2B5EF4-FFF2-40B4-BE49-F238E27FC236}">
                <a16:creationId xmlns:a16="http://schemas.microsoft.com/office/drawing/2014/main" id="{321EFFDD-5DB0-12CD-8B3A-54967C5AE5B7}"/>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8" name="Straight Arrow Connector 27">
            <a:extLst>
              <a:ext uri="{FF2B5EF4-FFF2-40B4-BE49-F238E27FC236}">
                <a16:creationId xmlns:a16="http://schemas.microsoft.com/office/drawing/2014/main" id="{225B524B-C35C-3C59-9D5F-C082B0CF891A}"/>
              </a:ext>
            </a:extLst>
          </p:cNvPr>
          <p:cNvCxnSpPr>
            <a:stCxn id="27" idx="6"/>
            <a:endCxn id="17"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Shape 7">
            <a:extLst>
              <a:ext uri="{FF2B5EF4-FFF2-40B4-BE49-F238E27FC236}">
                <a16:creationId xmlns:a16="http://schemas.microsoft.com/office/drawing/2014/main" id="{949D716D-EF4A-E953-5664-DB2FDF9862D2}"/>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30" name="Connector: Elbow 29">
            <a:extLst>
              <a:ext uri="{FF2B5EF4-FFF2-40B4-BE49-F238E27FC236}">
                <a16:creationId xmlns:a16="http://schemas.microsoft.com/office/drawing/2014/main" id="{9D4DE7B4-DCF4-E574-8342-667701D66265}"/>
              </a:ext>
            </a:extLst>
          </p:cNvPr>
          <p:cNvCxnSpPr>
            <a:cxnSpLocks/>
            <a:stCxn id="29" idx="1"/>
            <a:endCxn id="18"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157812413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CEC3E2-8950-516A-9A41-232279DA6ED7}"/>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EDC4465-12E5-F0E4-EB62-B97A09CD9DD6}"/>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l">
              <a:lnSpc>
                <a:spcPct val="90000"/>
              </a:lnSpc>
            </a:pPr>
            <a:r>
              <a:rPr lang="en-US" sz="4400" kern="1200">
                <a:solidFill>
                  <a:schemeClr val="tx1"/>
                </a:solidFill>
                <a:latin typeface="+mj-lt"/>
                <a:ea typeface="+mj-ea"/>
                <a:cs typeface="+mj-cs"/>
              </a:rPr>
              <a:t>Model Calibration result</a:t>
            </a:r>
          </a:p>
        </p:txBody>
      </p:sp>
      <p:sp>
        <p:nvSpPr>
          <p:cNvPr id="3" name="Slide Number Placeholder 2">
            <a:extLst>
              <a:ext uri="{FF2B5EF4-FFF2-40B4-BE49-F238E27FC236}">
                <a16:creationId xmlns:a16="http://schemas.microsoft.com/office/drawing/2014/main" id="{655E50FA-E44E-BF35-638A-B78FE67C2B0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EAA3239-9EA4-4A65-A281-97F994456D9F}" type="slidenum">
              <a:rPr lang="en-US" smtClean="0">
                <a:solidFill>
                  <a:schemeClr val="tx1">
                    <a:tint val="75000"/>
                  </a:schemeClr>
                </a:solidFill>
              </a:rPr>
              <a:pPr>
                <a:spcAft>
                  <a:spcPts val="600"/>
                </a:spcAft>
              </a:pPr>
              <a:t>16</a:t>
            </a:fld>
            <a:endParaRPr lang="en-US">
              <a:solidFill>
                <a:schemeClr val="tx1">
                  <a:tint val="75000"/>
                </a:schemeClr>
              </a:solidFill>
            </a:endParaRPr>
          </a:p>
        </p:txBody>
      </p:sp>
      <p:graphicFrame>
        <p:nvGraphicFramePr>
          <p:cNvPr id="4" name="Content Placeholder 3">
            <a:extLst>
              <a:ext uri="{FF2B5EF4-FFF2-40B4-BE49-F238E27FC236}">
                <a16:creationId xmlns:a16="http://schemas.microsoft.com/office/drawing/2014/main" id="{F9635816-B0B3-5F16-72C1-342DEFE3D7C8}"/>
              </a:ext>
            </a:extLst>
          </p:cNvPr>
          <p:cNvGraphicFramePr>
            <a:graphicFrameLocks noGrp="1"/>
          </p:cNvGraphicFramePr>
          <p:nvPr>
            <p:ph sz="quarter" idx="13"/>
            <p:extLst>
              <p:ext uri="{D42A27DB-BD31-4B8C-83A1-F6EECF244321}">
                <p14:modId xmlns:p14="http://schemas.microsoft.com/office/powerpoint/2010/main" val="2692212831"/>
              </p:ext>
            </p:extLst>
          </p:nvPr>
        </p:nvGraphicFramePr>
        <p:xfrm>
          <a:off x="936736" y="2229055"/>
          <a:ext cx="10872541" cy="3936020"/>
        </p:xfrm>
        <a:graphic>
          <a:graphicData uri="http://schemas.openxmlformats.org/drawingml/2006/table">
            <a:tbl>
              <a:tblPr firstRow="1" bandRow="1">
                <a:noFill/>
                <a:tableStyleId>{9D7B26C5-4107-4FEC-AEDC-1716B250A1EF}</a:tableStyleId>
              </a:tblPr>
              <a:tblGrid>
                <a:gridCol w="3146871">
                  <a:extLst>
                    <a:ext uri="{9D8B030D-6E8A-4147-A177-3AD203B41FA5}">
                      <a16:colId xmlns:a16="http://schemas.microsoft.com/office/drawing/2014/main" val="729523980"/>
                    </a:ext>
                  </a:extLst>
                </a:gridCol>
                <a:gridCol w="1545134">
                  <a:extLst>
                    <a:ext uri="{9D8B030D-6E8A-4147-A177-3AD203B41FA5}">
                      <a16:colId xmlns:a16="http://schemas.microsoft.com/office/drawing/2014/main" val="3442375492"/>
                    </a:ext>
                  </a:extLst>
                </a:gridCol>
                <a:gridCol w="1545134">
                  <a:extLst>
                    <a:ext uri="{9D8B030D-6E8A-4147-A177-3AD203B41FA5}">
                      <a16:colId xmlns:a16="http://schemas.microsoft.com/office/drawing/2014/main" val="3379376411"/>
                    </a:ext>
                  </a:extLst>
                </a:gridCol>
                <a:gridCol w="1545134">
                  <a:extLst>
                    <a:ext uri="{9D8B030D-6E8A-4147-A177-3AD203B41FA5}">
                      <a16:colId xmlns:a16="http://schemas.microsoft.com/office/drawing/2014/main" val="350847345"/>
                    </a:ext>
                  </a:extLst>
                </a:gridCol>
                <a:gridCol w="1545134">
                  <a:extLst>
                    <a:ext uri="{9D8B030D-6E8A-4147-A177-3AD203B41FA5}">
                      <a16:colId xmlns:a16="http://schemas.microsoft.com/office/drawing/2014/main" val="895000030"/>
                    </a:ext>
                  </a:extLst>
                </a:gridCol>
                <a:gridCol w="1545134">
                  <a:extLst>
                    <a:ext uri="{9D8B030D-6E8A-4147-A177-3AD203B41FA5}">
                      <a16:colId xmlns:a16="http://schemas.microsoft.com/office/drawing/2014/main" val="3262821021"/>
                    </a:ext>
                  </a:extLst>
                </a:gridCol>
              </a:tblGrid>
              <a:tr h="168811">
                <a:tc>
                  <a:txBody>
                    <a:bodyPr/>
                    <a:lstStyle/>
                    <a:p>
                      <a:pPr>
                        <a:buNone/>
                      </a:pPr>
                      <a:r>
                        <a:rPr lang="en-CH" sz="1600" dirty="0">
                          <a:effectLst/>
                        </a:rPr>
                        <a:t>Item</a:t>
                      </a:r>
                    </a:p>
                  </a:txBody>
                  <a:tcPr anchor="ctr">
                    <a:lnL w="12700" cmpd="sng">
                      <a:noFill/>
                    </a:lnL>
                    <a:lnR w="12700" cmpd="sng">
                      <a:noFill/>
                    </a:lnR>
                    <a:lnT w="19050" cap="flat" cmpd="sng" algn="ctr">
                      <a:noFill/>
                      <a:prstDash val="solid"/>
                    </a:lnT>
                    <a:lnB w="38100" cmpd="sng">
                      <a:noFill/>
                    </a:lnB>
                    <a:noFill/>
                  </a:tcPr>
                </a:tc>
                <a:tc>
                  <a:txBody>
                    <a:bodyPr/>
                    <a:lstStyle/>
                    <a:p>
                      <a:pPr>
                        <a:buNone/>
                      </a:pPr>
                      <a:r>
                        <a:rPr lang="en-CH" sz="1600">
                          <a:effectLst/>
                        </a:rPr>
                        <a:t>Correlation (R²)</a:t>
                      </a:r>
                    </a:p>
                  </a:txBody>
                  <a:tcPr anchor="ctr">
                    <a:lnL w="12700" cmpd="sng">
                      <a:noFill/>
                    </a:lnL>
                    <a:lnR w="12700" cmpd="sng">
                      <a:noFill/>
                    </a:lnR>
                    <a:lnT w="19050" cap="flat" cmpd="sng" algn="ctr">
                      <a:noFill/>
                      <a:prstDash val="solid"/>
                    </a:lnT>
                    <a:lnB w="38100" cmpd="sng">
                      <a:noFill/>
                    </a:lnB>
                    <a:noFill/>
                  </a:tcPr>
                </a:tc>
                <a:tc>
                  <a:txBody>
                    <a:bodyPr/>
                    <a:lstStyle/>
                    <a:p>
                      <a:pPr>
                        <a:buNone/>
                      </a:pPr>
                      <a:r>
                        <a:rPr lang="en-CH" sz="1600">
                          <a:effectLst/>
                        </a:rPr>
                        <a:t>RMSE</a:t>
                      </a:r>
                    </a:p>
                  </a:txBody>
                  <a:tcPr anchor="ctr">
                    <a:lnL w="12700" cmpd="sng">
                      <a:noFill/>
                    </a:lnL>
                    <a:lnR w="12700" cmpd="sng">
                      <a:noFill/>
                    </a:lnR>
                    <a:lnT w="19050" cap="flat" cmpd="sng" algn="ctr">
                      <a:noFill/>
                      <a:prstDash val="solid"/>
                    </a:lnT>
                    <a:lnB w="38100" cmpd="sng">
                      <a:noFill/>
                    </a:lnB>
                    <a:noFill/>
                  </a:tcPr>
                </a:tc>
                <a:tc>
                  <a:txBody>
                    <a:bodyPr/>
                    <a:lstStyle/>
                    <a:p>
                      <a:pPr>
                        <a:buNone/>
                      </a:pPr>
                      <a:r>
                        <a:rPr lang="en-CH" sz="1600">
                          <a:effectLst/>
                        </a:rPr>
                        <a:t>Systematic Bias</a:t>
                      </a:r>
                    </a:p>
                  </a:txBody>
                  <a:tcPr anchor="ctr">
                    <a:lnL w="12700" cmpd="sng">
                      <a:noFill/>
                    </a:lnL>
                    <a:lnR w="12700" cmpd="sng">
                      <a:noFill/>
                    </a:lnR>
                    <a:lnT w="19050" cap="flat" cmpd="sng" algn="ctr">
                      <a:noFill/>
                      <a:prstDash val="solid"/>
                    </a:lnT>
                    <a:lnB w="38100" cmpd="sng">
                      <a:noFill/>
                    </a:lnB>
                    <a:noFill/>
                  </a:tcPr>
                </a:tc>
                <a:tc>
                  <a:txBody>
                    <a:bodyPr/>
                    <a:lstStyle/>
                    <a:p>
                      <a:pPr>
                        <a:buNone/>
                      </a:pPr>
                      <a:r>
                        <a:rPr lang="en-CH" sz="1600">
                          <a:effectLst/>
                        </a:rPr>
                        <a:t>Variation Error</a:t>
                      </a:r>
                    </a:p>
                  </a:txBody>
                  <a:tcPr anchor="ctr">
                    <a:lnL w="12700" cmpd="sng">
                      <a:noFill/>
                    </a:lnL>
                    <a:lnR w="12700" cmpd="sng">
                      <a:noFill/>
                    </a:lnR>
                    <a:lnT w="19050" cap="flat" cmpd="sng" algn="ctr">
                      <a:noFill/>
                      <a:prstDash val="solid"/>
                    </a:lnT>
                    <a:lnB w="38100" cmpd="sng">
                      <a:noFill/>
                    </a:lnB>
                    <a:noFill/>
                  </a:tcPr>
                </a:tc>
                <a:tc>
                  <a:txBody>
                    <a:bodyPr/>
                    <a:lstStyle/>
                    <a:p>
                      <a:pPr>
                        <a:buNone/>
                      </a:pPr>
                      <a:r>
                        <a:rPr lang="en-CH" sz="1600" dirty="0">
                          <a:effectLst/>
                        </a:rPr>
                        <a:t>Covariation Error</a:t>
                      </a:r>
                    </a:p>
                  </a:txBody>
                  <a:tcPr anchor="ctr">
                    <a:lnL w="12700" cmpd="sng">
                      <a:noFill/>
                    </a:lnL>
                    <a:lnR w="12700" cmpd="sng">
                      <a:noFill/>
                    </a:lnR>
                    <a:lnT w="19050" cap="flat" cmpd="sng" algn="ctr">
                      <a:noFill/>
                      <a:prstDash val="solid"/>
                    </a:lnT>
                    <a:lnB w="38100" cmpd="sng">
                      <a:noFill/>
                    </a:lnB>
                    <a:noFill/>
                  </a:tcPr>
                </a:tc>
                <a:extLst>
                  <a:ext uri="{0D108BD9-81ED-4DB2-BD59-A6C34878D82A}">
                    <a16:rowId xmlns:a16="http://schemas.microsoft.com/office/drawing/2014/main" val="403036808"/>
                  </a:ext>
                </a:extLst>
              </a:tr>
              <a:tr h="335690">
                <a:tc>
                  <a:txBody>
                    <a:bodyPr/>
                    <a:lstStyle/>
                    <a:p>
                      <a:pPr>
                        <a:buNone/>
                      </a:pPr>
                      <a:r>
                        <a:rPr lang="en-CH" sz="1600">
                          <a:effectLst/>
                        </a:rPr>
                        <a:t>Passenger Vehicle Stocks</a:t>
                      </a:r>
                    </a:p>
                  </a:txBody>
                  <a:tcPr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n-CH" sz="1600">
                          <a:effectLst/>
                        </a:rPr>
                        <a:t>0.998</a:t>
                      </a:r>
                    </a:p>
                  </a:txBody>
                  <a:tcPr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n-CH" sz="1600">
                          <a:effectLst/>
                        </a:rPr>
                        <a:t>26'057.60</a:t>
                      </a:r>
                    </a:p>
                  </a:txBody>
                  <a:tcPr anchor="ctr">
                    <a:lnL w="12700" cmpd="sng">
                      <a:noFill/>
                      <a:prstDash val="solid"/>
                    </a:lnL>
                    <a:lnR w="12700" cmpd="sng">
                      <a:noFill/>
                      <a:prstDash val="solid"/>
                    </a:lnR>
                    <a:lnT w="38100" cmpd="sng">
                      <a:noFill/>
                    </a:lnT>
                    <a:lnB w="9525" cap="flat" cmpd="sng" algn="ctr">
                      <a:solidFill>
                        <a:schemeClr val="accent1"/>
                      </a:solidFill>
                      <a:prstDash val="solid"/>
                      <a:round/>
                      <a:headEnd type="none" w="med" len="med"/>
                      <a:tailEnd type="none" w="med" len="med"/>
                    </a:lnB>
                    <a:noFill/>
                  </a:tcPr>
                </a:tc>
                <a:tc>
                  <a:txBody>
                    <a:bodyPr/>
                    <a:lstStyle/>
                    <a:p>
                      <a:pPr>
                        <a:buNone/>
                      </a:pPr>
                      <a:r>
                        <a:rPr lang="en-CH" sz="1600">
                          <a:effectLst/>
                        </a:rPr>
                        <a:t>0.15</a:t>
                      </a:r>
                    </a:p>
                  </a:txBody>
                  <a:tcPr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n-CH" sz="1600">
                          <a:effectLst/>
                        </a:rPr>
                        <a:t>0.23</a:t>
                      </a:r>
                    </a:p>
                  </a:txBody>
                  <a:tcPr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n-CH" sz="1600">
                          <a:effectLst/>
                        </a:rPr>
                        <a:t>0.62</a:t>
                      </a:r>
                    </a:p>
                  </a:txBody>
                  <a:tcPr anchor="ctr">
                    <a:lnL w="12700" cmpd="sng">
                      <a:noFill/>
                      <a:prstDash val="solid"/>
                    </a:lnL>
                    <a:lnR w="12700" cmpd="sng">
                      <a:noFill/>
                      <a:prstDash val="solid"/>
                    </a:lnR>
                    <a:lnT w="38100" cmpd="sng">
                      <a:noFill/>
                    </a:lnT>
                    <a:lnB w="9525" cap="flat" cmpd="sng" algn="ctr">
                      <a:solidFill>
                        <a:schemeClr val="accent1"/>
                      </a:solidFill>
                      <a:prstDash val="solid"/>
                    </a:lnB>
                    <a:noFill/>
                  </a:tcPr>
                </a:tc>
                <a:extLst>
                  <a:ext uri="{0D108BD9-81ED-4DB2-BD59-A6C34878D82A}">
                    <a16:rowId xmlns:a16="http://schemas.microsoft.com/office/drawing/2014/main" val="668439970"/>
                  </a:ext>
                </a:extLst>
              </a:tr>
              <a:tr h="335690">
                <a:tc>
                  <a:txBody>
                    <a:bodyPr/>
                    <a:lstStyle/>
                    <a:p>
                      <a:pPr>
                        <a:buNone/>
                      </a:pPr>
                      <a:r>
                        <a:rPr lang="en-CH" sz="1600">
                          <a:effectLst/>
                        </a:rPr>
                        <a:t>ICV Stocks</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0.998</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15'686.33</a:t>
                      </a:r>
                    </a:p>
                  </a:txBody>
                  <a:tcPr anchor="ctr">
                    <a:lnL w="12700" cmpd="sng">
                      <a:noFill/>
                      <a:prstDash val="solid"/>
                    </a:lnL>
                    <a:lnR w="12700" cmpd="sng">
                      <a:noFill/>
                      <a:prstDash val="solid"/>
                    </a:lnR>
                    <a:lnT w="9525" cap="flat" cmpd="sng" algn="ctr">
                      <a:solidFill>
                        <a:schemeClr val="accent1"/>
                      </a:solidFill>
                      <a:prstDash val="solid"/>
                      <a:round/>
                      <a:headEnd type="none" w="med" len="med"/>
                      <a:tailEnd type="none" w="med" len="med"/>
                    </a:lnT>
                    <a:lnB w="12700" cmpd="sng">
                      <a:noFill/>
                      <a:prstDash val="solid"/>
                    </a:lnB>
                    <a:solidFill>
                      <a:schemeClr val="accent1">
                        <a:lumMod val="20000"/>
                        <a:lumOff val="80000"/>
                      </a:schemeClr>
                    </a:solidFill>
                  </a:tcPr>
                </a:tc>
                <a:tc>
                  <a:txBody>
                    <a:bodyPr/>
                    <a:lstStyle/>
                    <a:p>
                      <a:pPr>
                        <a:buNone/>
                      </a:pPr>
                      <a:r>
                        <a:rPr lang="en-CH" sz="1600">
                          <a:effectLst/>
                        </a:rPr>
                        <a:t>0.36</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0.18</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0.46</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4172098492"/>
                  </a:ext>
                </a:extLst>
              </a:tr>
              <a:tr h="335690">
                <a:tc>
                  <a:txBody>
                    <a:bodyPr/>
                    <a:lstStyle/>
                    <a:p>
                      <a:pPr>
                        <a:buNone/>
                      </a:pPr>
                      <a:r>
                        <a:rPr lang="en-CH" sz="1600" dirty="0">
                          <a:effectLst/>
                        </a:rPr>
                        <a:t>EV Stocks</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0.998</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3'333.75</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round/>
                      <a:headEnd type="none" w="med" len="med"/>
                      <a:tailEnd type="none" w="med" len="med"/>
                    </a:lnB>
                    <a:noFill/>
                  </a:tcPr>
                </a:tc>
                <a:tc>
                  <a:txBody>
                    <a:bodyPr/>
                    <a:lstStyle/>
                    <a:p>
                      <a:pPr>
                        <a:buNone/>
                      </a:pPr>
                      <a:r>
                        <a:rPr lang="en-CH" sz="1600">
                          <a:effectLst/>
                        </a:rPr>
                        <a:t>0.24</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0.01</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0.74</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304070946"/>
                  </a:ext>
                </a:extLst>
              </a:tr>
              <a:tr h="335690">
                <a:tc>
                  <a:txBody>
                    <a:bodyPr/>
                    <a:lstStyle/>
                    <a:p>
                      <a:pPr>
                        <a:buNone/>
                      </a:pPr>
                      <a:r>
                        <a:rPr lang="en-CH" sz="1600">
                          <a:effectLst/>
                        </a:rPr>
                        <a:t>ICV Sales</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0.705</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28'437.57</a:t>
                      </a:r>
                    </a:p>
                  </a:txBody>
                  <a:tcPr anchor="ctr">
                    <a:lnL w="12700" cmpd="sng">
                      <a:noFill/>
                      <a:prstDash val="solid"/>
                    </a:lnL>
                    <a:lnR w="12700" cmpd="sng">
                      <a:noFill/>
                      <a:prstDash val="solid"/>
                    </a:lnR>
                    <a:lnT w="9525" cap="flat" cmpd="sng" algn="ctr">
                      <a:solidFill>
                        <a:schemeClr val="accent1"/>
                      </a:solidFill>
                      <a:prstDash val="solid"/>
                      <a:round/>
                      <a:headEnd type="none" w="med" len="med"/>
                      <a:tailEnd type="none" w="med" len="med"/>
                    </a:lnT>
                    <a:lnB w="12700" cmpd="sng">
                      <a:noFill/>
                      <a:prstDash val="solid"/>
                    </a:lnB>
                    <a:solidFill>
                      <a:schemeClr val="accent1">
                        <a:lumMod val="20000"/>
                        <a:lumOff val="80000"/>
                      </a:schemeClr>
                    </a:solidFill>
                  </a:tcPr>
                </a:tc>
                <a:tc>
                  <a:txBody>
                    <a:bodyPr/>
                    <a:lstStyle/>
                    <a:p>
                      <a:pPr>
                        <a:buNone/>
                      </a:pPr>
                      <a:r>
                        <a:rPr lang="en-CH" sz="1600">
                          <a:effectLst/>
                        </a:rPr>
                        <a:t>0.06</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0.30</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0.64</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508959384"/>
                  </a:ext>
                </a:extLst>
              </a:tr>
              <a:tr h="335690">
                <a:tc>
                  <a:txBody>
                    <a:bodyPr/>
                    <a:lstStyle/>
                    <a:p>
                      <a:pPr>
                        <a:buNone/>
                      </a:pPr>
                      <a:r>
                        <a:rPr lang="en-CH" sz="1600">
                          <a:effectLst/>
                        </a:rPr>
                        <a:t>EV Sales</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0.992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3'909.30</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round/>
                      <a:headEnd type="none" w="med" len="med"/>
                      <a:tailEnd type="none" w="med" len="med"/>
                    </a:lnB>
                    <a:noFill/>
                  </a:tcPr>
                </a:tc>
                <a:tc>
                  <a:txBody>
                    <a:bodyPr/>
                    <a:lstStyle/>
                    <a:p>
                      <a:pPr>
                        <a:buNone/>
                      </a:pPr>
                      <a:r>
                        <a:rPr lang="en-CH" sz="1600">
                          <a:effectLst/>
                        </a:rPr>
                        <a:t>0.22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0.49</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0.30</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2844175752"/>
                  </a:ext>
                </a:extLst>
              </a:tr>
              <a:tr h="335690">
                <a:tc>
                  <a:txBody>
                    <a:bodyPr/>
                    <a:lstStyle/>
                    <a:p>
                      <a:pPr>
                        <a:buNone/>
                      </a:pPr>
                      <a:r>
                        <a:rPr lang="en-CH" sz="1600">
                          <a:effectLst/>
                        </a:rPr>
                        <a:t>ICV Sales Share</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0.980</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0.01608</a:t>
                      </a:r>
                    </a:p>
                  </a:txBody>
                  <a:tcPr anchor="ctr">
                    <a:lnL w="12700" cmpd="sng">
                      <a:noFill/>
                      <a:prstDash val="solid"/>
                    </a:lnL>
                    <a:lnR w="12700" cmpd="sng">
                      <a:noFill/>
                      <a:prstDash val="solid"/>
                    </a:lnR>
                    <a:lnT w="9525" cap="flat" cmpd="sng" algn="ctr">
                      <a:solidFill>
                        <a:schemeClr val="accent1"/>
                      </a:solidFill>
                      <a:prstDash val="solid"/>
                      <a:round/>
                      <a:headEnd type="none" w="med" len="med"/>
                      <a:tailEnd type="none" w="med" len="med"/>
                    </a:lnT>
                    <a:lnB w="12700" cmpd="sng">
                      <a:noFill/>
                      <a:prstDash val="solid"/>
                    </a:lnB>
                    <a:solidFill>
                      <a:schemeClr val="accent1">
                        <a:lumMod val="20000"/>
                        <a:lumOff val="80000"/>
                      </a:schemeClr>
                    </a:solidFill>
                  </a:tcPr>
                </a:tc>
                <a:tc>
                  <a:txBody>
                    <a:bodyPr/>
                    <a:lstStyle/>
                    <a:p>
                      <a:pPr>
                        <a:buNone/>
                      </a:pPr>
                      <a:r>
                        <a:rPr lang="en-CH" sz="1600">
                          <a:effectLst/>
                        </a:rPr>
                        <a:t>0.04</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0.34</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0.62</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908707842"/>
                  </a:ext>
                </a:extLst>
              </a:tr>
              <a:tr h="335690">
                <a:tc>
                  <a:txBody>
                    <a:bodyPr/>
                    <a:lstStyle/>
                    <a:p>
                      <a:pPr>
                        <a:buNone/>
                      </a:pPr>
                      <a:r>
                        <a:rPr lang="en-CH" sz="1600" b="0">
                          <a:effectLst/>
                        </a:rPr>
                        <a:t>EV Sales Share</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b="0">
                          <a:effectLst/>
                        </a:rPr>
                        <a:t>0.980</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b="0">
                          <a:effectLst/>
                        </a:rPr>
                        <a:t>0.01592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round/>
                      <a:headEnd type="none" w="med" len="med"/>
                      <a:tailEnd type="none" w="med" len="med"/>
                    </a:lnB>
                    <a:noFill/>
                  </a:tcPr>
                </a:tc>
                <a:tc>
                  <a:txBody>
                    <a:bodyPr/>
                    <a:lstStyle/>
                    <a:p>
                      <a:pPr>
                        <a:buNone/>
                      </a:pPr>
                      <a:r>
                        <a:rPr lang="en-CH" sz="1600" b="0">
                          <a:effectLst/>
                        </a:rPr>
                        <a:t>0.02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b="0">
                          <a:effectLst/>
                        </a:rPr>
                        <a:t>0.16</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b="0" dirty="0">
                          <a:effectLst/>
                        </a:rPr>
                        <a:t>0.82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1924694664"/>
                  </a:ext>
                </a:extLst>
              </a:tr>
              <a:tr h="335690">
                <a:tc>
                  <a:txBody>
                    <a:bodyPr/>
                    <a:lstStyle/>
                    <a:p>
                      <a:pPr>
                        <a:buNone/>
                      </a:pPr>
                      <a:r>
                        <a:rPr lang="en-CH" sz="1600">
                          <a:effectLst/>
                        </a:rPr>
                        <a:t>ICV Market Share</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1.000</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0.000804</a:t>
                      </a:r>
                    </a:p>
                  </a:txBody>
                  <a:tcPr anchor="ctr">
                    <a:lnL w="12700" cmpd="sng">
                      <a:noFill/>
                      <a:prstDash val="solid"/>
                    </a:lnL>
                    <a:lnR w="12700" cmpd="sng">
                      <a:noFill/>
                      <a:prstDash val="solid"/>
                    </a:lnR>
                    <a:lnT w="9525" cap="flat" cmpd="sng" algn="ctr">
                      <a:solidFill>
                        <a:schemeClr val="accent1"/>
                      </a:solidFill>
                      <a:prstDash val="solid"/>
                      <a:round/>
                      <a:headEnd type="none" w="med" len="med"/>
                      <a:tailEnd type="none" w="med" len="med"/>
                    </a:lnT>
                    <a:lnB w="12700" cmpd="sng">
                      <a:noFill/>
                      <a:prstDash val="solid"/>
                    </a:lnB>
                    <a:solidFill>
                      <a:schemeClr val="accent1">
                        <a:lumMod val="20000"/>
                        <a:lumOff val="80000"/>
                      </a:schemeClr>
                    </a:solidFill>
                  </a:tcPr>
                </a:tc>
                <a:tc>
                  <a:txBody>
                    <a:bodyPr/>
                    <a:lstStyle/>
                    <a:p>
                      <a:pPr>
                        <a:buNone/>
                      </a:pPr>
                      <a:r>
                        <a:rPr lang="en-CH" sz="1600">
                          <a:effectLst/>
                        </a:rPr>
                        <a:t>0.32</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0.01</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0.67</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2650763749"/>
                  </a:ext>
                </a:extLst>
              </a:tr>
              <a:tr h="335690">
                <a:tc>
                  <a:txBody>
                    <a:bodyPr/>
                    <a:lstStyle/>
                    <a:p>
                      <a:pPr>
                        <a:buNone/>
                      </a:pPr>
                      <a:r>
                        <a:rPr lang="en-CH" sz="1600">
                          <a:effectLst/>
                        </a:rPr>
                        <a:t>EV Market Share</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1.000</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0.000804</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round/>
                      <a:headEnd type="none" w="med" len="med"/>
                      <a:tailEnd type="none" w="med" len="med"/>
                    </a:lnB>
                    <a:noFill/>
                  </a:tcPr>
                </a:tc>
                <a:tc>
                  <a:txBody>
                    <a:bodyPr/>
                    <a:lstStyle/>
                    <a:p>
                      <a:pPr>
                        <a:buNone/>
                      </a:pPr>
                      <a:r>
                        <a:rPr lang="en-CH" sz="1600">
                          <a:effectLst/>
                        </a:rPr>
                        <a:t>0.32</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0.09</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a:buNone/>
                      </a:pPr>
                      <a:r>
                        <a:rPr lang="en-CH" sz="1600">
                          <a:effectLst/>
                        </a:rPr>
                        <a:t>0.60</a:t>
                      </a:r>
                    </a:p>
                  </a:txBody>
                  <a:tcPr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3360910478"/>
                  </a:ext>
                </a:extLst>
              </a:tr>
              <a:tr h="335690">
                <a:tc>
                  <a:txBody>
                    <a:bodyPr/>
                    <a:lstStyle/>
                    <a:p>
                      <a:pPr>
                        <a:buNone/>
                      </a:pPr>
                      <a:r>
                        <a:rPr lang="en-CH" sz="1600">
                          <a:effectLst/>
                        </a:rPr>
                        <a:t>Charging Stations</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0.982</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1'768.85</a:t>
                      </a:r>
                    </a:p>
                  </a:txBody>
                  <a:tcPr anchor="ctr">
                    <a:lnL w="12700" cmpd="sng">
                      <a:noFill/>
                      <a:prstDash val="solid"/>
                    </a:lnL>
                    <a:lnR w="12700" cmpd="sng">
                      <a:noFill/>
                      <a:prstDash val="solid"/>
                    </a:lnR>
                    <a:lnT w="9525" cap="flat" cmpd="sng" algn="ctr">
                      <a:solidFill>
                        <a:schemeClr val="accent1"/>
                      </a:solidFill>
                      <a:prstDash val="solid"/>
                      <a:round/>
                      <a:headEnd type="none" w="med" len="med"/>
                      <a:tailEnd type="none" w="med" len="med"/>
                    </a:lnT>
                    <a:lnB w="12700" cmpd="sng">
                      <a:noFill/>
                      <a:prstDash val="solid"/>
                    </a:lnB>
                    <a:solidFill>
                      <a:schemeClr val="accent1">
                        <a:lumMod val="20000"/>
                        <a:lumOff val="80000"/>
                      </a:schemeClr>
                    </a:solidFill>
                  </a:tcPr>
                </a:tc>
                <a:tc>
                  <a:txBody>
                    <a:bodyPr/>
                    <a:lstStyle/>
                    <a:p>
                      <a:pPr>
                        <a:buNone/>
                      </a:pPr>
                      <a:r>
                        <a:rPr lang="en-CH" sz="1600">
                          <a:effectLst/>
                        </a:rPr>
                        <a:t>0.00</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a:effectLst/>
                        </a:rPr>
                        <a:t>0.51</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n-CH" sz="1600" dirty="0">
                          <a:effectLst/>
                        </a:rPr>
                        <a:t>0.49</a:t>
                      </a:r>
                    </a:p>
                  </a:txBody>
                  <a:tcPr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761496250"/>
                  </a:ext>
                </a:extLst>
              </a:tr>
            </a:tbl>
          </a:graphicData>
        </a:graphic>
      </p:graphicFrame>
      <p:sp>
        <p:nvSpPr>
          <p:cNvPr id="5" name="Rectangle 4">
            <a:extLst>
              <a:ext uri="{FF2B5EF4-FFF2-40B4-BE49-F238E27FC236}">
                <a16:creationId xmlns:a16="http://schemas.microsoft.com/office/drawing/2014/main" id="{3D5B02BB-A23A-6359-3ACF-22C3EC2BFF92}"/>
              </a:ext>
            </a:extLst>
          </p:cNvPr>
          <p:cNvSpPr/>
          <p:nvPr/>
        </p:nvSpPr>
        <p:spPr>
          <a:xfrm>
            <a:off x="10212805" y="2809141"/>
            <a:ext cx="729916" cy="3468771"/>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CH"/>
          </a:p>
        </p:txBody>
      </p:sp>
      <p:sp>
        <p:nvSpPr>
          <p:cNvPr id="7" name="Rectangle 6">
            <a:extLst>
              <a:ext uri="{FF2B5EF4-FFF2-40B4-BE49-F238E27FC236}">
                <a16:creationId xmlns:a16="http://schemas.microsoft.com/office/drawing/2014/main" id="{0369F644-E6FF-E206-54AF-04FC4FAE5B3D}"/>
              </a:ext>
            </a:extLst>
          </p:cNvPr>
          <p:cNvSpPr/>
          <p:nvPr/>
        </p:nvSpPr>
        <p:spPr>
          <a:xfrm>
            <a:off x="4003569" y="2809141"/>
            <a:ext cx="729916" cy="3468771"/>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CH"/>
          </a:p>
        </p:txBody>
      </p:sp>
      <p:sp>
        <p:nvSpPr>
          <p:cNvPr id="8" name="Rectangle 7">
            <a:extLst>
              <a:ext uri="{FF2B5EF4-FFF2-40B4-BE49-F238E27FC236}">
                <a16:creationId xmlns:a16="http://schemas.microsoft.com/office/drawing/2014/main" id="{18E2C5B1-430B-24C3-E6B0-1A679F929B1A}"/>
              </a:ext>
            </a:extLst>
          </p:cNvPr>
          <p:cNvSpPr/>
          <p:nvPr/>
        </p:nvSpPr>
        <p:spPr>
          <a:xfrm>
            <a:off x="7061313" y="2791941"/>
            <a:ext cx="729916" cy="3468771"/>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CH"/>
          </a:p>
        </p:txBody>
      </p:sp>
      <p:sp>
        <p:nvSpPr>
          <p:cNvPr id="10" name="Rectangle 9">
            <a:extLst>
              <a:ext uri="{FF2B5EF4-FFF2-40B4-BE49-F238E27FC236}">
                <a16:creationId xmlns:a16="http://schemas.microsoft.com/office/drawing/2014/main" id="{AAD570CD-16B4-0D2B-1A95-0307D3908096}"/>
              </a:ext>
            </a:extLst>
          </p:cNvPr>
          <p:cNvSpPr/>
          <p:nvPr/>
        </p:nvSpPr>
        <p:spPr>
          <a:xfrm>
            <a:off x="5566811" y="2809141"/>
            <a:ext cx="1055330" cy="3468771"/>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CH"/>
          </a:p>
        </p:txBody>
      </p:sp>
      <p:pic>
        <p:nvPicPr>
          <p:cNvPr id="14" name="Picture 13">
            <a:extLst>
              <a:ext uri="{FF2B5EF4-FFF2-40B4-BE49-F238E27FC236}">
                <a16:creationId xmlns:a16="http://schemas.microsoft.com/office/drawing/2014/main" id="{BDFD3EC9-BA48-1A0B-B545-920C45C57304}"/>
              </a:ext>
            </a:extLst>
          </p:cNvPr>
          <p:cNvPicPr>
            <a:picLocks noChangeAspect="1"/>
          </p:cNvPicPr>
          <p:nvPr/>
        </p:nvPicPr>
        <p:blipFill>
          <a:blip r:embed="rId2"/>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268744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E56F-8FEF-E754-F88D-82C007CD00C9}"/>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7BC0A4A5-CB1D-25FC-1914-4DC927292E42}"/>
              </a:ext>
            </a:extLst>
          </p:cNvPr>
          <p:cNvPicPr>
            <a:picLocks noChangeAspect="1"/>
          </p:cNvPicPr>
          <p:nvPr/>
        </p:nvPicPr>
        <p:blipFill>
          <a:blip r:embed="rId3"/>
          <a:stretch>
            <a:fillRect/>
          </a:stretch>
        </p:blipFill>
        <p:spPr>
          <a:xfrm>
            <a:off x="237067" y="3606123"/>
            <a:ext cx="5558366" cy="3115352"/>
          </a:xfrm>
          <a:prstGeom prst="rect">
            <a:avLst/>
          </a:prstGeom>
        </p:spPr>
      </p:pic>
      <p:pic>
        <p:nvPicPr>
          <p:cNvPr id="21" name="Picture 20">
            <a:extLst>
              <a:ext uri="{FF2B5EF4-FFF2-40B4-BE49-F238E27FC236}">
                <a16:creationId xmlns:a16="http://schemas.microsoft.com/office/drawing/2014/main" id="{6445F320-9799-B519-2425-CF4449698867}"/>
              </a:ext>
            </a:extLst>
          </p:cNvPr>
          <p:cNvPicPr>
            <a:picLocks noChangeAspect="1"/>
          </p:cNvPicPr>
          <p:nvPr/>
        </p:nvPicPr>
        <p:blipFill>
          <a:blip r:embed="rId4"/>
          <a:stretch>
            <a:fillRect/>
          </a:stretch>
        </p:blipFill>
        <p:spPr>
          <a:xfrm>
            <a:off x="6096000" y="3670300"/>
            <a:ext cx="5689600" cy="3095225"/>
          </a:xfrm>
          <a:prstGeom prst="rect">
            <a:avLst/>
          </a:prstGeom>
        </p:spPr>
      </p:pic>
      <p:pic>
        <p:nvPicPr>
          <p:cNvPr id="19" name="Picture 18">
            <a:extLst>
              <a:ext uri="{FF2B5EF4-FFF2-40B4-BE49-F238E27FC236}">
                <a16:creationId xmlns:a16="http://schemas.microsoft.com/office/drawing/2014/main" id="{B85B224E-9BDB-0C94-742D-C45D14897E57}"/>
              </a:ext>
            </a:extLst>
          </p:cNvPr>
          <p:cNvPicPr>
            <a:picLocks noChangeAspect="1"/>
          </p:cNvPicPr>
          <p:nvPr/>
        </p:nvPicPr>
        <p:blipFill>
          <a:blip r:embed="rId5"/>
          <a:stretch>
            <a:fillRect/>
          </a:stretch>
        </p:blipFill>
        <p:spPr>
          <a:xfrm>
            <a:off x="6186774" y="236663"/>
            <a:ext cx="5598825" cy="3293109"/>
          </a:xfrm>
          <a:prstGeom prst="rect">
            <a:avLst/>
          </a:prstGeom>
        </p:spPr>
      </p:pic>
      <p:pic>
        <p:nvPicPr>
          <p:cNvPr id="17" name="Picture 16">
            <a:extLst>
              <a:ext uri="{FF2B5EF4-FFF2-40B4-BE49-F238E27FC236}">
                <a16:creationId xmlns:a16="http://schemas.microsoft.com/office/drawing/2014/main" id="{5E383A2D-35D4-9D45-0892-72E6A9058BA8}"/>
              </a:ext>
            </a:extLst>
          </p:cNvPr>
          <p:cNvPicPr>
            <a:picLocks noChangeAspect="1"/>
          </p:cNvPicPr>
          <p:nvPr/>
        </p:nvPicPr>
        <p:blipFill>
          <a:blip r:embed="rId6"/>
          <a:stretch>
            <a:fillRect/>
          </a:stretch>
        </p:blipFill>
        <p:spPr>
          <a:xfrm>
            <a:off x="105833" y="277540"/>
            <a:ext cx="5689600" cy="3252233"/>
          </a:xfrm>
          <a:prstGeom prst="rect">
            <a:avLst/>
          </a:prstGeom>
        </p:spPr>
      </p:pic>
      <p:sp>
        <p:nvSpPr>
          <p:cNvPr id="4" name="Slide Number Placeholder 3">
            <a:extLst>
              <a:ext uri="{FF2B5EF4-FFF2-40B4-BE49-F238E27FC236}">
                <a16:creationId xmlns:a16="http://schemas.microsoft.com/office/drawing/2014/main" id="{A6B75DE0-554D-37CA-7D9A-740BE3272BBA}"/>
              </a:ext>
            </a:extLst>
          </p:cNvPr>
          <p:cNvSpPr>
            <a:spLocks noGrp="1"/>
          </p:cNvSpPr>
          <p:nvPr>
            <p:ph type="sldNum" sz="quarter" idx="12"/>
          </p:nvPr>
        </p:nvSpPr>
        <p:spPr/>
        <p:txBody>
          <a:bodyPr/>
          <a:lstStyle/>
          <a:p>
            <a:fld id="{AEAA3239-9EA4-4A65-A281-97F994456D9F}" type="slidenum">
              <a:rPr lang="en-US" smtClean="0"/>
              <a:pPr/>
              <a:t>17</a:t>
            </a:fld>
            <a:endParaRPr lang="en-US"/>
          </a:p>
        </p:txBody>
      </p:sp>
      <p:pic>
        <p:nvPicPr>
          <p:cNvPr id="5" name="Picture 4">
            <a:extLst>
              <a:ext uri="{FF2B5EF4-FFF2-40B4-BE49-F238E27FC236}">
                <a16:creationId xmlns:a16="http://schemas.microsoft.com/office/drawing/2014/main" id="{AE81D865-0B1E-8669-4936-4314419CBE33}"/>
              </a:ext>
            </a:extLst>
          </p:cNvPr>
          <p:cNvPicPr>
            <a:picLocks noChangeAspect="1"/>
          </p:cNvPicPr>
          <p:nvPr/>
        </p:nvPicPr>
        <p:blipFill>
          <a:blip r:embed="rId7"/>
          <a:srcRect r="50395"/>
          <a:stretch>
            <a:fillRect/>
          </a:stretch>
        </p:blipFill>
        <p:spPr>
          <a:xfrm>
            <a:off x="11512817" y="-19716"/>
            <a:ext cx="679183" cy="769682"/>
          </a:xfrm>
          <a:prstGeom prst="rect">
            <a:avLst/>
          </a:prstGeom>
        </p:spPr>
      </p:pic>
      <p:sp>
        <p:nvSpPr>
          <p:cNvPr id="12" name="Text Placeholder 3">
            <a:extLst>
              <a:ext uri="{FF2B5EF4-FFF2-40B4-BE49-F238E27FC236}">
                <a16:creationId xmlns:a16="http://schemas.microsoft.com/office/drawing/2014/main" id="{F10D2DCC-EE33-D60D-A6ED-3E676B3CFB29}"/>
              </a:ext>
            </a:extLst>
          </p:cNvPr>
          <p:cNvSpPr txBox="1">
            <a:spLocks/>
          </p:cNvSpPr>
          <p:nvPr/>
        </p:nvSpPr>
        <p:spPr>
          <a:xfrm>
            <a:off x="1370207" y="277540"/>
            <a:ext cx="2882421" cy="273696"/>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t>PASSENGER VEHICLE STOCK  </a:t>
            </a:r>
          </a:p>
        </p:txBody>
      </p:sp>
      <p:sp>
        <p:nvSpPr>
          <p:cNvPr id="13" name="Text Placeholder 4">
            <a:extLst>
              <a:ext uri="{FF2B5EF4-FFF2-40B4-BE49-F238E27FC236}">
                <a16:creationId xmlns:a16="http://schemas.microsoft.com/office/drawing/2014/main" id="{4E4E7991-8926-57AC-DEA4-8ECF2914213D}"/>
              </a:ext>
            </a:extLst>
          </p:cNvPr>
          <p:cNvSpPr txBox="1">
            <a:spLocks/>
          </p:cNvSpPr>
          <p:nvPr/>
        </p:nvSpPr>
        <p:spPr>
          <a:xfrm>
            <a:off x="7285233" y="236663"/>
            <a:ext cx="2562891" cy="256922"/>
          </a:xfrm>
          <a:prstGeom prst="rect">
            <a:avLst/>
          </a:prstGeom>
          <a:solidFill>
            <a:schemeClr val="bg1"/>
          </a:solidFill>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PASSENGER VEHICLE SALES </a:t>
            </a:r>
            <a:endParaRPr lang="en-CH" b="1" dirty="0"/>
          </a:p>
        </p:txBody>
      </p:sp>
      <p:sp>
        <p:nvSpPr>
          <p:cNvPr id="14" name="Text Placeholder 3">
            <a:extLst>
              <a:ext uri="{FF2B5EF4-FFF2-40B4-BE49-F238E27FC236}">
                <a16:creationId xmlns:a16="http://schemas.microsoft.com/office/drawing/2014/main" id="{470A5313-B2C7-1C97-7D38-BAE16685A1B3}"/>
              </a:ext>
            </a:extLst>
          </p:cNvPr>
          <p:cNvSpPr txBox="1">
            <a:spLocks/>
          </p:cNvSpPr>
          <p:nvPr/>
        </p:nvSpPr>
        <p:spPr>
          <a:xfrm>
            <a:off x="1086572" y="3606123"/>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15" name="Text Placeholder 3">
            <a:extLst>
              <a:ext uri="{FF2B5EF4-FFF2-40B4-BE49-F238E27FC236}">
                <a16:creationId xmlns:a16="http://schemas.microsoft.com/office/drawing/2014/main" id="{36CDE568-D164-C063-83DE-4F5D05448C94}"/>
              </a:ext>
            </a:extLst>
          </p:cNvPr>
          <p:cNvSpPr txBox="1">
            <a:spLocks/>
          </p:cNvSpPr>
          <p:nvPr/>
        </p:nvSpPr>
        <p:spPr>
          <a:xfrm>
            <a:off x="7022613" y="3606123"/>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400" dirty="0"/>
              <a:t>Vehicle SALES SHARES  </a:t>
            </a:r>
          </a:p>
        </p:txBody>
      </p:sp>
    </p:spTree>
    <p:extLst>
      <p:ext uri="{BB962C8B-B14F-4D97-AF65-F5344CB8AC3E}">
        <p14:creationId xmlns:p14="http://schemas.microsoft.com/office/powerpoint/2010/main" val="3385377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E96-36AC-B465-D756-E8872F2CE4B7}"/>
              </a:ext>
            </a:extLst>
          </p:cNvPr>
          <p:cNvSpPr>
            <a:spLocks noGrp="1"/>
          </p:cNvSpPr>
          <p:nvPr>
            <p:ph type="ctrTitle"/>
          </p:nvPr>
        </p:nvSpPr>
        <p:spPr/>
        <p:txBody>
          <a:bodyPr anchor="b">
            <a:normAutofit/>
          </a:bodyPr>
          <a:lstStyle/>
          <a:p>
            <a:r>
              <a:rPr lang="en-US" b="1" dirty="0"/>
              <a:t>Policy Interventions</a:t>
            </a:r>
          </a:p>
        </p:txBody>
      </p:sp>
      <p:sp>
        <p:nvSpPr>
          <p:cNvPr id="3" name="Slide Number Placeholder 2">
            <a:extLst>
              <a:ext uri="{FF2B5EF4-FFF2-40B4-BE49-F238E27FC236}">
                <a16:creationId xmlns:a16="http://schemas.microsoft.com/office/drawing/2014/main" id="{1D9AD4A2-BBB9-E2A6-65A9-8A20E20A8F7F}"/>
              </a:ext>
            </a:extLst>
          </p:cNvPr>
          <p:cNvSpPr>
            <a:spLocks noGrp="1"/>
          </p:cNvSpPr>
          <p:nvPr>
            <p:ph type="sldNum" sz="quarter" idx="12"/>
          </p:nvPr>
        </p:nvSpPr>
        <p:spPr/>
        <p:txBody>
          <a:bodyPr/>
          <a:lstStyle/>
          <a:p>
            <a:fld id="{AEAA3239-9EA4-4A65-A281-97F994456D9F}" type="slidenum">
              <a:rPr lang="en-US" smtClean="0"/>
              <a:pPr/>
              <a:t>18</a:t>
            </a:fld>
            <a:endParaRPr lang="en-US"/>
          </a:p>
        </p:txBody>
      </p:sp>
      <p:pic>
        <p:nvPicPr>
          <p:cNvPr id="5" name="Picture 4">
            <a:extLst>
              <a:ext uri="{FF2B5EF4-FFF2-40B4-BE49-F238E27FC236}">
                <a16:creationId xmlns:a16="http://schemas.microsoft.com/office/drawing/2014/main" id="{ED2A89CB-C791-FAAB-5B69-9D8263470AE2}"/>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8719544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31616-B76A-F52F-0E29-B4BB736F6CD4}"/>
              </a:ext>
            </a:extLst>
          </p:cNvPr>
          <p:cNvSpPr>
            <a:spLocks noGrp="1"/>
          </p:cNvSpPr>
          <p:nvPr>
            <p:ph type="title"/>
          </p:nvPr>
        </p:nvSpPr>
        <p:spPr>
          <a:xfrm>
            <a:off x="476646" y="423777"/>
            <a:ext cx="10972799" cy="735400"/>
          </a:xfrm>
        </p:spPr>
        <p:txBody>
          <a:bodyPr anchor="t">
            <a:normAutofit/>
          </a:bodyPr>
          <a:lstStyle/>
          <a:p>
            <a:r>
              <a:rPr lang="en-US" b="1" dirty="0"/>
              <a:t>Policy Scenarios</a:t>
            </a:r>
          </a:p>
        </p:txBody>
      </p:sp>
      <p:graphicFrame>
        <p:nvGraphicFramePr>
          <p:cNvPr id="12" name="Content Placeholder 11">
            <a:extLst>
              <a:ext uri="{FF2B5EF4-FFF2-40B4-BE49-F238E27FC236}">
                <a16:creationId xmlns:a16="http://schemas.microsoft.com/office/drawing/2014/main" id="{434452C3-C6F7-8729-DACA-D5CEBA914E62}"/>
              </a:ext>
            </a:extLst>
          </p:cNvPr>
          <p:cNvGraphicFramePr>
            <a:graphicFrameLocks noGrp="1"/>
          </p:cNvGraphicFramePr>
          <p:nvPr>
            <p:ph idx="1"/>
            <p:extLst>
              <p:ext uri="{D42A27DB-BD31-4B8C-83A1-F6EECF244321}">
                <p14:modId xmlns:p14="http://schemas.microsoft.com/office/powerpoint/2010/main" val="881326699"/>
              </p:ext>
            </p:extLst>
          </p:nvPr>
        </p:nvGraphicFramePr>
        <p:xfrm>
          <a:off x="1811278" y="1343028"/>
          <a:ext cx="7427972" cy="4171943"/>
        </p:xfrm>
        <a:graphic>
          <a:graphicData uri="http://schemas.openxmlformats.org/drawingml/2006/table">
            <a:tbl>
              <a:tblPr firstRow="1" bandRow="1">
                <a:tableStyleId>{69012ECD-51FC-41F1-AA8D-1B2483CD663E}</a:tableStyleId>
              </a:tblPr>
              <a:tblGrid>
                <a:gridCol w="3161252">
                  <a:extLst>
                    <a:ext uri="{9D8B030D-6E8A-4147-A177-3AD203B41FA5}">
                      <a16:colId xmlns:a16="http://schemas.microsoft.com/office/drawing/2014/main" val="3754183052"/>
                    </a:ext>
                  </a:extLst>
                </a:gridCol>
                <a:gridCol w="4266720">
                  <a:extLst>
                    <a:ext uri="{9D8B030D-6E8A-4147-A177-3AD203B41FA5}">
                      <a16:colId xmlns:a16="http://schemas.microsoft.com/office/drawing/2014/main" val="2211946369"/>
                    </a:ext>
                  </a:extLst>
                </a:gridCol>
              </a:tblGrid>
              <a:tr h="642758">
                <a:tc>
                  <a:txBody>
                    <a:bodyPr/>
                    <a:lstStyle/>
                    <a:p>
                      <a:pPr algn="l" fontAlgn="b">
                        <a:buNone/>
                      </a:pPr>
                      <a:r>
                        <a:rPr lang="en-US" sz="1600" u="none" strike="noStrike" dirty="0">
                          <a:effectLst/>
                        </a:rPr>
                        <a:t>Scenario/Policy</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algn="l" fontAlgn="b">
                        <a:buNone/>
                      </a:pPr>
                      <a:r>
                        <a:rPr lang="en-US" sz="1600" u="none" strike="noStrike" dirty="0">
                          <a:effectLst/>
                        </a:rPr>
                        <a:t>Policy</a:t>
                      </a:r>
                      <a:endParaRPr lang="en-US" sz="1600" b="1" i="0" u="none" strike="noStrike" dirty="0">
                        <a:solidFill>
                          <a:srgbClr val="000000"/>
                        </a:solidFill>
                        <a:effectLst/>
                        <a:latin typeface="Calibri" panose="020F0502020204030204" pitchFamily="34" charset="0"/>
                      </a:endParaRPr>
                    </a:p>
                  </a:txBody>
                  <a:tcPr marL="9252" marR="9252" marT="9252" marB="0" anchor="b"/>
                </a:tc>
                <a:extLst>
                  <a:ext uri="{0D108BD9-81ED-4DB2-BD59-A6C34878D82A}">
                    <a16:rowId xmlns:a16="http://schemas.microsoft.com/office/drawing/2014/main" val="3449617150"/>
                  </a:ext>
                </a:extLst>
              </a:tr>
              <a:tr h="327361">
                <a:tc>
                  <a:txBody>
                    <a:bodyPr/>
                    <a:lstStyle/>
                    <a:p>
                      <a:pPr algn="l" fontAlgn="b">
                        <a:buNone/>
                      </a:pPr>
                      <a:r>
                        <a:rPr lang="en-US" sz="1600" b="1" u="none" strike="noStrike" dirty="0">
                          <a:effectLst/>
                        </a:rPr>
                        <a:t>S0 — BAU (Baseline)</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algn="l" fontAlgn="b">
                        <a:buNone/>
                      </a:pPr>
                      <a:r>
                        <a:rPr lang="en-CH" sz="1600" u="none" strike="noStrike">
                          <a:effectLst/>
                        </a:rPr>
                        <a:t>—</a:t>
                      </a:r>
                      <a:endParaRPr lang="en-CH" sz="1600" b="0" i="0" u="none" strike="noStrike">
                        <a:solidFill>
                          <a:srgbClr val="000000"/>
                        </a:solidFill>
                        <a:effectLst/>
                        <a:latin typeface="Calibri" panose="020F0502020204030204" pitchFamily="34" charset="0"/>
                      </a:endParaRPr>
                    </a:p>
                  </a:txBody>
                  <a:tcPr marL="9252" marR="9252" marT="9252" marB="0" anchor="b"/>
                </a:tc>
                <a:extLst>
                  <a:ext uri="{0D108BD9-81ED-4DB2-BD59-A6C34878D82A}">
                    <a16:rowId xmlns:a16="http://schemas.microsoft.com/office/drawing/2014/main" val="3228689218"/>
                  </a:ext>
                </a:extLst>
              </a:tr>
              <a:tr h="642758">
                <a:tc>
                  <a:txBody>
                    <a:bodyPr/>
                    <a:lstStyle/>
                    <a:p>
                      <a:pPr algn="l" fontAlgn="b">
                        <a:buNone/>
                      </a:pPr>
                      <a:r>
                        <a:rPr lang="en-US" sz="1600" b="1" u="none" strike="noStrike" dirty="0">
                          <a:effectLst/>
                        </a:rPr>
                        <a:t>S1 — Awareness</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algn="l" fontAlgn="b">
                        <a:buNone/>
                      </a:pPr>
                      <a:r>
                        <a:rPr lang="en-US" sz="1600" u="none" strike="noStrike">
                          <a:effectLst/>
                        </a:rPr>
                        <a:t>Awareness rate amplified via campaign</a:t>
                      </a:r>
                      <a:endParaRPr lang="en-US" sz="1600" b="0" i="0" u="none" strike="noStrike">
                        <a:solidFill>
                          <a:srgbClr val="000000"/>
                        </a:solidFill>
                        <a:effectLst/>
                        <a:latin typeface="Calibri" panose="020F0502020204030204" pitchFamily="34" charset="0"/>
                      </a:endParaRPr>
                    </a:p>
                  </a:txBody>
                  <a:tcPr marL="9252" marR="9252" marT="9252" marB="0" anchor="b"/>
                </a:tc>
                <a:extLst>
                  <a:ext uri="{0D108BD9-81ED-4DB2-BD59-A6C34878D82A}">
                    <a16:rowId xmlns:a16="http://schemas.microsoft.com/office/drawing/2014/main" val="347967759"/>
                  </a:ext>
                </a:extLst>
              </a:tr>
              <a:tr h="642758">
                <a:tc>
                  <a:txBody>
                    <a:bodyPr/>
                    <a:lstStyle/>
                    <a:p>
                      <a:pPr algn="l" fontAlgn="b">
                        <a:buNone/>
                      </a:pPr>
                      <a:r>
                        <a:rPr lang="en-US" sz="1600" b="1" u="none" strike="noStrike" dirty="0">
                          <a:effectLst/>
                        </a:rPr>
                        <a:t>S2 — Infrastructure Supply Push</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effectLst/>
                        </a:rPr>
                        <a:t>4k Public charging </a:t>
                      </a:r>
                      <a:r>
                        <a:rPr lang="en-US" sz="1600" u="none" strike="noStrike" dirty="0" err="1">
                          <a:effectLst/>
                        </a:rPr>
                        <a:t>p.a</a:t>
                      </a:r>
                      <a:r>
                        <a:rPr lang="en-US" sz="1600" u="none" strike="noStrike" dirty="0">
                          <a:effectLst/>
                        </a:rPr>
                        <a:t> and Home charging station (</a:t>
                      </a:r>
                      <a:r>
                        <a:rPr lang="en-US" sz="1600" u="none" strike="noStrike" dirty="0" err="1">
                          <a:effectLst/>
                        </a:rPr>
                        <a:t>RtC</a:t>
                      </a:r>
                      <a:r>
                        <a:rPr lang="en-US" sz="1600" u="none" strike="noStrike" dirty="0">
                          <a:effectLst/>
                        </a:rPr>
                        <a:t>)</a:t>
                      </a:r>
                      <a:endParaRPr lang="en-US" sz="1600" b="0" i="0" u="none" strike="noStrike" dirty="0">
                        <a:solidFill>
                          <a:srgbClr val="000000"/>
                        </a:solidFill>
                        <a:effectLst/>
                        <a:latin typeface="Calibri" panose="020F0502020204030204" pitchFamily="34" charset="0"/>
                      </a:endParaRPr>
                    </a:p>
                  </a:txBody>
                  <a:tcPr marL="9252" marR="9252" marT="9252" marB="0" anchor="b"/>
                </a:tc>
                <a:extLst>
                  <a:ext uri="{0D108BD9-81ED-4DB2-BD59-A6C34878D82A}">
                    <a16:rowId xmlns:a16="http://schemas.microsoft.com/office/drawing/2014/main" val="309273465"/>
                  </a:ext>
                </a:extLst>
              </a:tr>
              <a:tr h="958154">
                <a:tc>
                  <a:txBody>
                    <a:bodyPr/>
                    <a:lstStyle/>
                    <a:p>
                      <a:pPr algn="l" fontAlgn="b">
                        <a:buNone/>
                      </a:pPr>
                      <a:r>
                        <a:rPr lang="en-US" sz="1600" b="1" u="none" strike="noStrike" dirty="0">
                          <a:effectLst/>
                        </a:rPr>
                        <a:t>S3 — Subsidy Pull</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effectLst/>
                        </a:rPr>
                        <a:t>CHF 5000 / BEV Restored Until 2030</a:t>
                      </a:r>
                      <a:endParaRPr lang="en-US" sz="1600" b="0" i="0" u="none" strike="noStrike" dirty="0">
                        <a:solidFill>
                          <a:srgbClr val="000000"/>
                        </a:solidFill>
                        <a:effectLst/>
                        <a:latin typeface="Calibri" panose="020F0502020204030204" pitchFamily="34" charset="0"/>
                      </a:endParaRPr>
                    </a:p>
                  </a:txBody>
                  <a:tcPr marL="9252" marR="9252" marT="9252" marB="0" anchor="b"/>
                </a:tc>
                <a:extLst>
                  <a:ext uri="{0D108BD9-81ED-4DB2-BD59-A6C34878D82A}">
                    <a16:rowId xmlns:a16="http://schemas.microsoft.com/office/drawing/2014/main" val="1881074898"/>
                  </a:ext>
                </a:extLst>
              </a:tr>
              <a:tr h="958154">
                <a:tc>
                  <a:txBody>
                    <a:bodyPr/>
                    <a:lstStyle/>
                    <a:p>
                      <a:pPr algn="l" fontAlgn="b">
                        <a:buNone/>
                      </a:pPr>
                      <a:r>
                        <a:rPr lang="en-US" sz="1600" b="1" u="none" strike="noStrike" dirty="0">
                          <a:effectLst/>
                        </a:rPr>
                        <a:t>S4 — Combined Policy scenario</a:t>
                      </a:r>
                      <a:endParaRPr lang="en-US" sz="1600" b="1" i="0" u="none" strike="noStrike" dirty="0">
                        <a:solidFill>
                          <a:srgbClr val="000000"/>
                        </a:solidFill>
                        <a:effectLst/>
                        <a:latin typeface="Calibri" panose="020F0502020204030204" pitchFamily="34" charset="0"/>
                      </a:endParaRPr>
                    </a:p>
                  </a:txBody>
                  <a:tcPr marL="9252" marR="9252" marT="9252" marB="0" anchor="b"/>
                </a:tc>
                <a:tc>
                  <a:txBody>
                    <a:bodyPr/>
                    <a:lstStyle/>
                    <a:p>
                      <a:pPr algn="l" fontAlgn="b">
                        <a:buNone/>
                      </a:pPr>
                      <a:r>
                        <a:rPr lang="en-US" sz="1600" b="0" i="0" u="none" strike="noStrike" dirty="0">
                          <a:solidFill>
                            <a:srgbClr val="000000"/>
                          </a:solidFill>
                          <a:effectLst/>
                          <a:latin typeface="Calibri" panose="020F0502020204030204" pitchFamily="34" charset="0"/>
                        </a:rPr>
                        <a:t>All Three Policies </a:t>
                      </a:r>
                    </a:p>
                  </a:txBody>
                  <a:tcPr marL="9252" marR="9252" marT="9252" marB="0" anchor="b"/>
                </a:tc>
                <a:extLst>
                  <a:ext uri="{0D108BD9-81ED-4DB2-BD59-A6C34878D82A}">
                    <a16:rowId xmlns:a16="http://schemas.microsoft.com/office/drawing/2014/main" val="1223970323"/>
                  </a:ext>
                </a:extLst>
              </a:tr>
            </a:tbl>
          </a:graphicData>
        </a:graphic>
      </p:graphicFrame>
      <p:sp>
        <p:nvSpPr>
          <p:cNvPr id="3" name="Slide Number Placeholder 2">
            <a:extLst>
              <a:ext uri="{FF2B5EF4-FFF2-40B4-BE49-F238E27FC236}">
                <a16:creationId xmlns:a16="http://schemas.microsoft.com/office/drawing/2014/main" id="{9478A3F8-4AA8-EC65-E7AF-2AAEE471CEB0}"/>
              </a:ext>
            </a:extLst>
          </p:cNvPr>
          <p:cNvSpPr>
            <a:spLocks noGrp="1"/>
          </p:cNvSpPr>
          <p:nvPr>
            <p:ph type="sldNum" sz="quarter" idx="12"/>
          </p:nvPr>
        </p:nvSpPr>
        <p:spPr/>
        <p:txBody>
          <a:bodyPr/>
          <a:lstStyle/>
          <a:p>
            <a:fld id="{AEAA3239-9EA4-4A65-A281-97F994456D9F}" type="slidenum">
              <a:rPr lang="en-US" smtClean="0"/>
              <a:pPr/>
              <a:t>19</a:t>
            </a:fld>
            <a:endParaRPr lang="en-US"/>
          </a:p>
        </p:txBody>
      </p:sp>
      <p:pic>
        <p:nvPicPr>
          <p:cNvPr id="4" name="Picture 3">
            <a:extLst>
              <a:ext uri="{FF2B5EF4-FFF2-40B4-BE49-F238E27FC236}">
                <a16:creationId xmlns:a16="http://schemas.microsoft.com/office/drawing/2014/main" id="{DF25300C-DA56-2E88-238F-57683302FA75}"/>
              </a:ext>
            </a:extLst>
          </p:cNvPr>
          <p:cNvPicPr>
            <a:picLocks noChangeAspect="1"/>
          </p:cNvPicPr>
          <p:nvPr/>
        </p:nvPicPr>
        <p:blipFill>
          <a:blip r:embed="rId3"/>
          <a:srcRect r="50395"/>
          <a:stretch>
            <a:fillRect/>
          </a:stretch>
        </p:blipFill>
        <p:spPr>
          <a:xfrm>
            <a:off x="11512817" y="-19716"/>
            <a:ext cx="679183" cy="769682"/>
          </a:xfrm>
          <a:prstGeom prst="rect">
            <a:avLst/>
          </a:prstGeom>
        </p:spPr>
      </p:pic>
      <p:sp>
        <p:nvSpPr>
          <p:cNvPr id="6" name="TextBox 5">
            <a:extLst>
              <a:ext uri="{FF2B5EF4-FFF2-40B4-BE49-F238E27FC236}">
                <a16:creationId xmlns:a16="http://schemas.microsoft.com/office/drawing/2014/main" id="{6D148CB5-715A-B2D4-A68C-41C52CAB9C0D}"/>
              </a:ext>
            </a:extLst>
          </p:cNvPr>
          <p:cNvSpPr txBox="1"/>
          <p:nvPr/>
        </p:nvSpPr>
        <p:spPr>
          <a:xfrm>
            <a:off x="611128" y="5865296"/>
            <a:ext cx="10429479" cy="369332"/>
          </a:xfrm>
          <a:prstGeom prst="rect">
            <a:avLst/>
          </a:prstGeom>
          <a:noFill/>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u="none" strike="noStrike" dirty="0">
                <a:effectLst/>
              </a:rPr>
              <a:t>**Note</a:t>
            </a:r>
            <a:r>
              <a:rPr lang="en-US" sz="1800" u="none" strike="noStrike" dirty="0">
                <a:effectLst/>
              </a:rPr>
              <a:t>: Importer CO2 compliance policy: 0 g/km by 2035 Aligned with EU ICE phase-out trajectory</a:t>
            </a:r>
          </a:p>
        </p:txBody>
      </p:sp>
    </p:spTree>
    <p:extLst>
      <p:ext uri="{BB962C8B-B14F-4D97-AF65-F5344CB8AC3E}">
        <p14:creationId xmlns:p14="http://schemas.microsoft.com/office/powerpoint/2010/main" val="298145255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17FDD4-2EB9-B916-D24A-D87728A7849C}"/>
              </a:ext>
            </a:extLst>
          </p:cNvPr>
          <p:cNvSpPr>
            <a:spLocks noGrp="1"/>
          </p:cNvSpPr>
          <p:nvPr>
            <p:ph type="title"/>
          </p:nvPr>
        </p:nvSpPr>
        <p:spPr/>
        <p:txBody>
          <a:bodyPr/>
          <a:lstStyle/>
          <a:p>
            <a:r>
              <a:rPr lang="en-US" dirty="0"/>
              <a:t>Agenda</a:t>
            </a:r>
            <a:endParaRPr lang="en-CH" dirty="0"/>
          </a:p>
        </p:txBody>
      </p:sp>
      <p:graphicFrame>
        <p:nvGraphicFramePr>
          <p:cNvPr id="76" name="Content Placeholder 8">
            <a:extLst>
              <a:ext uri="{FF2B5EF4-FFF2-40B4-BE49-F238E27FC236}">
                <a16:creationId xmlns:a16="http://schemas.microsoft.com/office/drawing/2014/main" id="{BD0AE2F9-0646-6480-9419-AB5305F3504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1D0DC97-51DD-F073-BCAF-17D22D708C8D}"/>
              </a:ext>
            </a:extLst>
          </p:cNvPr>
          <p:cNvSpPr>
            <a:spLocks noGrp="1"/>
          </p:cNvSpPr>
          <p:nvPr>
            <p:ph type="sldNum" sz="quarter" idx="12"/>
          </p:nvPr>
        </p:nvSpPr>
        <p:spPr/>
        <p:txBody>
          <a:bodyPr/>
          <a:lstStyle/>
          <a:p>
            <a:fld id="{AEAA3239-9EA4-4A65-A281-97F994456D9F}" type="slidenum">
              <a:rPr lang="en-US" smtClean="0"/>
              <a:t>2</a:t>
            </a:fld>
            <a:endParaRPr lang="en-US"/>
          </a:p>
        </p:txBody>
      </p:sp>
      <p:pic>
        <p:nvPicPr>
          <p:cNvPr id="10" name="Picture 9">
            <a:extLst>
              <a:ext uri="{FF2B5EF4-FFF2-40B4-BE49-F238E27FC236}">
                <a16:creationId xmlns:a16="http://schemas.microsoft.com/office/drawing/2014/main" id="{2A3C83FD-48D7-8FEC-1DD7-2961F16C085F}"/>
              </a:ext>
            </a:extLst>
          </p:cNvPr>
          <p:cNvPicPr>
            <a:picLocks noChangeAspect="1"/>
          </p:cNvPicPr>
          <p:nvPr/>
        </p:nvPicPr>
        <p:blipFill>
          <a:blip r:embed="rId7"/>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1922608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E82BA9A-B798-828F-CE8E-7619D8277F03}"/>
              </a:ext>
            </a:extLst>
          </p:cNvPr>
          <p:cNvPicPr>
            <a:picLocks noChangeAspect="1"/>
          </p:cNvPicPr>
          <p:nvPr/>
        </p:nvPicPr>
        <p:blipFill>
          <a:blip r:embed="rId2"/>
          <a:stretch>
            <a:fillRect/>
          </a:stretch>
        </p:blipFill>
        <p:spPr>
          <a:xfrm>
            <a:off x="4229099" y="1251209"/>
            <a:ext cx="3889046" cy="2592698"/>
          </a:xfrm>
          <a:prstGeom prst="rect">
            <a:avLst/>
          </a:prstGeom>
        </p:spPr>
      </p:pic>
      <p:pic>
        <p:nvPicPr>
          <p:cNvPr id="23" name="Picture 22">
            <a:extLst>
              <a:ext uri="{FF2B5EF4-FFF2-40B4-BE49-F238E27FC236}">
                <a16:creationId xmlns:a16="http://schemas.microsoft.com/office/drawing/2014/main" id="{49FB527A-E2D6-5331-1BF0-C10D2CB32C5B}"/>
              </a:ext>
            </a:extLst>
          </p:cNvPr>
          <p:cNvPicPr>
            <a:picLocks noChangeAspect="1"/>
          </p:cNvPicPr>
          <p:nvPr/>
        </p:nvPicPr>
        <p:blipFill>
          <a:blip r:embed="rId3"/>
          <a:stretch>
            <a:fillRect/>
          </a:stretch>
        </p:blipFill>
        <p:spPr>
          <a:xfrm>
            <a:off x="340052" y="1251208"/>
            <a:ext cx="3889047" cy="2592698"/>
          </a:xfrm>
          <a:prstGeom prst="rect">
            <a:avLst/>
          </a:prstGeom>
        </p:spPr>
      </p:pic>
      <p:sp>
        <p:nvSpPr>
          <p:cNvPr id="3" name="Title 2">
            <a:extLst>
              <a:ext uri="{FF2B5EF4-FFF2-40B4-BE49-F238E27FC236}">
                <a16:creationId xmlns:a16="http://schemas.microsoft.com/office/drawing/2014/main" id="{0AA13CC6-C545-901C-1E3B-6E2C3F379703}"/>
              </a:ext>
            </a:extLst>
          </p:cNvPr>
          <p:cNvSpPr>
            <a:spLocks noGrp="1"/>
          </p:cNvSpPr>
          <p:nvPr>
            <p:ph type="title"/>
          </p:nvPr>
        </p:nvSpPr>
        <p:spPr>
          <a:xfrm>
            <a:off x="723106" y="236820"/>
            <a:ext cx="10745788" cy="745558"/>
          </a:xfrm>
        </p:spPr>
        <p:txBody>
          <a:bodyPr/>
          <a:lstStyle/>
          <a:p>
            <a:r>
              <a:rPr lang="en-US" b="1" dirty="0"/>
              <a:t>Baseline scenario</a:t>
            </a:r>
            <a:endParaRPr lang="en-CH" b="1" dirty="0"/>
          </a:p>
        </p:txBody>
      </p:sp>
      <p:sp>
        <p:nvSpPr>
          <p:cNvPr id="12" name="Slide Number Placeholder 11">
            <a:extLst>
              <a:ext uri="{FF2B5EF4-FFF2-40B4-BE49-F238E27FC236}">
                <a16:creationId xmlns:a16="http://schemas.microsoft.com/office/drawing/2014/main" id="{F3DA9B21-1C49-BB21-1CB1-50E11DE9BCC2}"/>
              </a:ext>
            </a:extLst>
          </p:cNvPr>
          <p:cNvSpPr>
            <a:spLocks noGrp="1"/>
          </p:cNvSpPr>
          <p:nvPr>
            <p:ph type="sldNum" sz="quarter" idx="12"/>
          </p:nvPr>
        </p:nvSpPr>
        <p:spPr/>
        <p:txBody>
          <a:bodyPr/>
          <a:lstStyle/>
          <a:p>
            <a:fld id="{AEAA3239-9EA4-4A65-A281-97F994456D9F}" type="slidenum">
              <a:rPr lang="en-US" smtClean="0"/>
              <a:t>20</a:t>
            </a:fld>
            <a:endParaRPr lang="en-US"/>
          </a:p>
        </p:txBody>
      </p:sp>
      <p:sp>
        <p:nvSpPr>
          <p:cNvPr id="4" name="Text Placeholder 3">
            <a:extLst>
              <a:ext uri="{FF2B5EF4-FFF2-40B4-BE49-F238E27FC236}">
                <a16:creationId xmlns:a16="http://schemas.microsoft.com/office/drawing/2014/main" id="{F295A73B-B9FF-CE48-1EBC-48D1A24A36DD}"/>
              </a:ext>
            </a:extLst>
          </p:cNvPr>
          <p:cNvSpPr>
            <a:spLocks noGrp="1"/>
          </p:cNvSpPr>
          <p:nvPr>
            <p:ph type="body" idx="1"/>
          </p:nvPr>
        </p:nvSpPr>
        <p:spPr>
          <a:xfrm>
            <a:off x="1006140" y="1251207"/>
            <a:ext cx="2882421" cy="273696"/>
          </a:xfrm>
          <a:solidFill>
            <a:schemeClr val="bg1"/>
          </a:solidFill>
        </p:spPr>
        <p:txBody>
          <a:bodyPr>
            <a:normAutofit lnSpcReduction="10000"/>
          </a:bodyPr>
          <a:lstStyle/>
          <a:p>
            <a:pPr algn="ctr"/>
            <a:r>
              <a:rPr lang="en-US" sz="1400" dirty="0"/>
              <a:t>Passenger Vehicle stock  </a:t>
            </a:r>
          </a:p>
        </p:txBody>
      </p:sp>
      <p:sp>
        <p:nvSpPr>
          <p:cNvPr id="5" name="Text Placeholder 4">
            <a:extLst>
              <a:ext uri="{FF2B5EF4-FFF2-40B4-BE49-F238E27FC236}">
                <a16:creationId xmlns:a16="http://schemas.microsoft.com/office/drawing/2014/main" id="{32C81A3B-0E7A-0A94-004C-6151D98480D2}"/>
              </a:ext>
            </a:extLst>
          </p:cNvPr>
          <p:cNvSpPr>
            <a:spLocks noGrp="1"/>
          </p:cNvSpPr>
          <p:nvPr>
            <p:ph type="body" sz="quarter" idx="3"/>
          </p:nvPr>
        </p:nvSpPr>
        <p:spPr>
          <a:xfrm>
            <a:off x="5028866" y="1251208"/>
            <a:ext cx="2562891" cy="256922"/>
          </a:xfrm>
          <a:solidFill>
            <a:schemeClr val="bg1"/>
          </a:solidFill>
        </p:spPr>
        <p:txBody>
          <a:bodyPr>
            <a:normAutofit fontScale="85000" lnSpcReduction="20000"/>
          </a:bodyPr>
          <a:lstStyle/>
          <a:p>
            <a:r>
              <a:rPr lang="en-US" dirty="0"/>
              <a:t>Passenger vehicle sales </a:t>
            </a:r>
            <a:endParaRPr lang="en-CH" dirty="0"/>
          </a:p>
        </p:txBody>
      </p:sp>
      <p:sp>
        <p:nvSpPr>
          <p:cNvPr id="14" name="TextBox 13">
            <a:extLst>
              <a:ext uri="{FF2B5EF4-FFF2-40B4-BE49-F238E27FC236}">
                <a16:creationId xmlns:a16="http://schemas.microsoft.com/office/drawing/2014/main" id="{A4EB2683-F98B-C7A1-13DA-D3B8E30B6946}"/>
              </a:ext>
            </a:extLst>
          </p:cNvPr>
          <p:cNvSpPr txBox="1"/>
          <p:nvPr/>
        </p:nvSpPr>
        <p:spPr>
          <a:xfrm>
            <a:off x="8340066" y="2608471"/>
            <a:ext cx="3667126" cy="1754326"/>
          </a:xfrm>
          <a:prstGeom prst="rect">
            <a:avLst/>
          </a:prstGeom>
          <a:noFill/>
        </p:spPr>
        <p:txBody>
          <a:bodyPr wrap="square">
            <a:spAutoFit/>
          </a:bodyPr>
          <a:lstStyle/>
          <a:p>
            <a:pPr marL="285750" indent="-285750">
              <a:buFont typeface="Arial" panose="020B0604020202020204" pitchFamily="34" charset="0"/>
              <a:buChar char="•"/>
            </a:pPr>
            <a:r>
              <a:rPr lang="en-US" dirty="0"/>
              <a:t>EV sales reach parity with ICV sales around 2032.</a:t>
            </a:r>
          </a:p>
          <a:p>
            <a:pPr marL="285750" indent="-285750">
              <a:buFont typeface="Arial" panose="020B0604020202020204" pitchFamily="34" charset="0"/>
              <a:buChar char="•"/>
            </a:pPr>
            <a:r>
              <a:rPr lang="en-US" dirty="0"/>
              <a:t>EV stock overtakes ICV stock around 2047.</a:t>
            </a:r>
          </a:p>
          <a:p>
            <a:pPr marL="285750" indent="-285750">
              <a:buFont typeface="Arial" panose="020B0604020202020204" pitchFamily="34" charset="0"/>
              <a:buChar char="•"/>
            </a:pPr>
            <a:r>
              <a:rPr lang="en-US" dirty="0"/>
              <a:t>Transition occurs gradually without additional intervention.</a:t>
            </a:r>
            <a:endParaRPr lang="en-CH" dirty="0"/>
          </a:p>
        </p:txBody>
      </p:sp>
      <p:pic>
        <p:nvPicPr>
          <p:cNvPr id="15" name="Picture 14">
            <a:extLst>
              <a:ext uri="{FF2B5EF4-FFF2-40B4-BE49-F238E27FC236}">
                <a16:creationId xmlns:a16="http://schemas.microsoft.com/office/drawing/2014/main" id="{02CAB44D-B02D-A445-6C9B-578A517B9FED}"/>
              </a:ext>
            </a:extLst>
          </p:cNvPr>
          <p:cNvPicPr>
            <a:picLocks noChangeAspect="1"/>
          </p:cNvPicPr>
          <p:nvPr/>
        </p:nvPicPr>
        <p:blipFill>
          <a:blip r:embed="rId4"/>
          <a:srcRect r="50395"/>
          <a:stretch>
            <a:fillRect/>
          </a:stretch>
        </p:blipFill>
        <p:spPr>
          <a:xfrm>
            <a:off x="11512817" y="-19716"/>
            <a:ext cx="679183" cy="769682"/>
          </a:xfrm>
          <a:prstGeom prst="rect">
            <a:avLst/>
          </a:prstGeom>
        </p:spPr>
      </p:pic>
      <p:pic>
        <p:nvPicPr>
          <p:cNvPr id="29" name="Picture 28">
            <a:extLst>
              <a:ext uri="{FF2B5EF4-FFF2-40B4-BE49-F238E27FC236}">
                <a16:creationId xmlns:a16="http://schemas.microsoft.com/office/drawing/2014/main" id="{B2E043BF-710C-03F8-A75B-FDE935ABA70B}"/>
              </a:ext>
            </a:extLst>
          </p:cNvPr>
          <p:cNvPicPr>
            <a:picLocks noChangeAspect="1"/>
          </p:cNvPicPr>
          <p:nvPr/>
        </p:nvPicPr>
        <p:blipFill>
          <a:blip r:embed="rId5"/>
          <a:stretch>
            <a:fillRect/>
          </a:stretch>
        </p:blipFill>
        <p:spPr>
          <a:xfrm>
            <a:off x="4229100" y="4112738"/>
            <a:ext cx="3889045" cy="2508442"/>
          </a:xfrm>
          <a:prstGeom prst="rect">
            <a:avLst/>
          </a:prstGeom>
        </p:spPr>
      </p:pic>
      <p:pic>
        <p:nvPicPr>
          <p:cNvPr id="31" name="Picture 30">
            <a:extLst>
              <a:ext uri="{FF2B5EF4-FFF2-40B4-BE49-F238E27FC236}">
                <a16:creationId xmlns:a16="http://schemas.microsoft.com/office/drawing/2014/main" id="{BA314E27-F09C-657C-D110-5B3BB70A15B8}"/>
              </a:ext>
            </a:extLst>
          </p:cNvPr>
          <p:cNvPicPr>
            <a:picLocks noChangeAspect="1"/>
          </p:cNvPicPr>
          <p:nvPr/>
        </p:nvPicPr>
        <p:blipFill>
          <a:blip r:embed="rId6"/>
          <a:stretch>
            <a:fillRect/>
          </a:stretch>
        </p:blipFill>
        <p:spPr>
          <a:xfrm>
            <a:off x="340052" y="4287691"/>
            <a:ext cx="3889045" cy="2158536"/>
          </a:xfrm>
          <a:prstGeom prst="rect">
            <a:avLst/>
          </a:prstGeom>
        </p:spPr>
      </p:pic>
      <p:sp>
        <p:nvSpPr>
          <p:cNvPr id="32" name="Text Placeholder 3">
            <a:extLst>
              <a:ext uri="{FF2B5EF4-FFF2-40B4-BE49-F238E27FC236}">
                <a16:creationId xmlns:a16="http://schemas.microsoft.com/office/drawing/2014/main" id="{8ABCA257-223E-3451-98C0-4A745E841D48}"/>
              </a:ext>
            </a:extLst>
          </p:cNvPr>
          <p:cNvSpPr txBox="1">
            <a:spLocks/>
          </p:cNvSpPr>
          <p:nvPr/>
        </p:nvSpPr>
        <p:spPr>
          <a:xfrm>
            <a:off x="1006139" y="4211490"/>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33" name="Text Placeholder 3">
            <a:extLst>
              <a:ext uri="{FF2B5EF4-FFF2-40B4-BE49-F238E27FC236}">
                <a16:creationId xmlns:a16="http://schemas.microsoft.com/office/drawing/2014/main" id="{681DD6A1-8031-6C18-3478-13A7E05BE99D}"/>
              </a:ext>
            </a:extLst>
          </p:cNvPr>
          <p:cNvSpPr txBox="1">
            <a:spLocks/>
          </p:cNvSpPr>
          <p:nvPr/>
        </p:nvSpPr>
        <p:spPr>
          <a:xfrm>
            <a:off x="4895184" y="4089101"/>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SALES SHARES  </a:t>
            </a:r>
          </a:p>
        </p:txBody>
      </p:sp>
    </p:spTree>
    <p:extLst>
      <p:ext uri="{BB962C8B-B14F-4D97-AF65-F5344CB8AC3E}">
        <p14:creationId xmlns:p14="http://schemas.microsoft.com/office/powerpoint/2010/main" val="1233743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01C2D-BAEB-4769-216A-8230525648B4}"/>
            </a:ext>
          </a:extLst>
        </p:cNvPr>
        <p:cNvGrpSpPr/>
        <p:nvPr/>
      </p:nvGrpSpPr>
      <p:grpSpPr>
        <a:xfrm>
          <a:off x="0" y="0"/>
          <a:ext cx="0" cy="0"/>
          <a:chOff x="0" y="0"/>
          <a:chExt cx="0" cy="0"/>
        </a:xfrm>
      </p:grpSpPr>
      <p:pic>
        <p:nvPicPr>
          <p:cNvPr id="34" name="Picture 33">
            <a:extLst>
              <a:ext uri="{FF2B5EF4-FFF2-40B4-BE49-F238E27FC236}">
                <a16:creationId xmlns:a16="http://schemas.microsoft.com/office/drawing/2014/main" id="{427A36FC-2A6C-6024-F5D4-8C92B45440D1}"/>
              </a:ext>
            </a:extLst>
          </p:cNvPr>
          <p:cNvPicPr>
            <a:picLocks noChangeAspect="1"/>
          </p:cNvPicPr>
          <p:nvPr/>
        </p:nvPicPr>
        <p:blipFill>
          <a:blip r:embed="rId2"/>
          <a:stretch>
            <a:fillRect/>
          </a:stretch>
        </p:blipFill>
        <p:spPr>
          <a:xfrm>
            <a:off x="415589" y="4051283"/>
            <a:ext cx="4097505" cy="2670192"/>
          </a:xfrm>
          <a:prstGeom prst="rect">
            <a:avLst/>
          </a:prstGeom>
        </p:spPr>
      </p:pic>
      <p:pic>
        <p:nvPicPr>
          <p:cNvPr id="32" name="Picture 31">
            <a:extLst>
              <a:ext uri="{FF2B5EF4-FFF2-40B4-BE49-F238E27FC236}">
                <a16:creationId xmlns:a16="http://schemas.microsoft.com/office/drawing/2014/main" id="{B4C1BC71-59BE-9A64-09B2-C9C35A78DC20}"/>
              </a:ext>
            </a:extLst>
          </p:cNvPr>
          <p:cNvPicPr>
            <a:picLocks noChangeAspect="1"/>
          </p:cNvPicPr>
          <p:nvPr/>
        </p:nvPicPr>
        <p:blipFill>
          <a:blip r:embed="rId3"/>
          <a:stretch>
            <a:fillRect/>
          </a:stretch>
        </p:blipFill>
        <p:spPr>
          <a:xfrm>
            <a:off x="4686300" y="4057032"/>
            <a:ext cx="3924300" cy="2664443"/>
          </a:xfrm>
          <a:prstGeom prst="rect">
            <a:avLst/>
          </a:prstGeom>
        </p:spPr>
      </p:pic>
      <p:pic>
        <p:nvPicPr>
          <p:cNvPr id="30" name="Picture 29">
            <a:extLst>
              <a:ext uri="{FF2B5EF4-FFF2-40B4-BE49-F238E27FC236}">
                <a16:creationId xmlns:a16="http://schemas.microsoft.com/office/drawing/2014/main" id="{17544CF7-7FEF-BA7A-DFFA-459AF315E150}"/>
              </a:ext>
            </a:extLst>
          </p:cNvPr>
          <p:cNvPicPr>
            <a:picLocks noChangeAspect="1"/>
          </p:cNvPicPr>
          <p:nvPr/>
        </p:nvPicPr>
        <p:blipFill>
          <a:blip r:embed="rId4"/>
          <a:stretch>
            <a:fillRect/>
          </a:stretch>
        </p:blipFill>
        <p:spPr>
          <a:xfrm>
            <a:off x="4686300" y="1261837"/>
            <a:ext cx="4010025" cy="2670191"/>
          </a:xfrm>
          <a:prstGeom prst="rect">
            <a:avLst/>
          </a:prstGeom>
        </p:spPr>
      </p:pic>
      <p:pic>
        <p:nvPicPr>
          <p:cNvPr id="28" name="Picture 27">
            <a:extLst>
              <a:ext uri="{FF2B5EF4-FFF2-40B4-BE49-F238E27FC236}">
                <a16:creationId xmlns:a16="http://schemas.microsoft.com/office/drawing/2014/main" id="{8A1A6EB3-54B2-4578-C576-D971E450EC96}"/>
              </a:ext>
            </a:extLst>
          </p:cNvPr>
          <p:cNvPicPr>
            <a:picLocks noChangeAspect="1"/>
          </p:cNvPicPr>
          <p:nvPr/>
        </p:nvPicPr>
        <p:blipFill>
          <a:blip r:embed="rId5"/>
          <a:stretch>
            <a:fillRect/>
          </a:stretch>
        </p:blipFill>
        <p:spPr>
          <a:xfrm>
            <a:off x="415589" y="1261838"/>
            <a:ext cx="4270711" cy="2670191"/>
          </a:xfrm>
          <a:prstGeom prst="rect">
            <a:avLst/>
          </a:prstGeom>
        </p:spPr>
      </p:pic>
      <p:sp>
        <p:nvSpPr>
          <p:cNvPr id="3" name="Title 2">
            <a:extLst>
              <a:ext uri="{FF2B5EF4-FFF2-40B4-BE49-F238E27FC236}">
                <a16:creationId xmlns:a16="http://schemas.microsoft.com/office/drawing/2014/main" id="{F6DC0E0F-69F7-4B5E-8EF3-53D829E8B4B8}"/>
              </a:ext>
            </a:extLst>
          </p:cNvPr>
          <p:cNvSpPr>
            <a:spLocks noGrp="1"/>
          </p:cNvSpPr>
          <p:nvPr>
            <p:ph type="title"/>
          </p:nvPr>
        </p:nvSpPr>
        <p:spPr>
          <a:xfrm>
            <a:off x="723106" y="236820"/>
            <a:ext cx="10745788" cy="745558"/>
          </a:xfrm>
        </p:spPr>
        <p:txBody>
          <a:bodyPr/>
          <a:lstStyle/>
          <a:p>
            <a:r>
              <a:rPr lang="en-US" b="1" dirty="0"/>
              <a:t>Awareness push  Scenario</a:t>
            </a:r>
            <a:endParaRPr lang="en-CH" b="1" dirty="0"/>
          </a:p>
        </p:txBody>
      </p:sp>
      <p:sp>
        <p:nvSpPr>
          <p:cNvPr id="9" name="Slide Number Placeholder 8">
            <a:extLst>
              <a:ext uri="{FF2B5EF4-FFF2-40B4-BE49-F238E27FC236}">
                <a16:creationId xmlns:a16="http://schemas.microsoft.com/office/drawing/2014/main" id="{EB12135C-88EC-B12A-283E-560C8DAC2E2F}"/>
              </a:ext>
            </a:extLst>
          </p:cNvPr>
          <p:cNvSpPr>
            <a:spLocks noGrp="1"/>
          </p:cNvSpPr>
          <p:nvPr>
            <p:ph type="sldNum" sz="quarter" idx="12"/>
          </p:nvPr>
        </p:nvSpPr>
        <p:spPr/>
        <p:txBody>
          <a:bodyPr/>
          <a:lstStyle/>
          <a:p>
            <a:fld id="{AEAA3239-9EA4-4A65-A281-97F994456D9F}" type="slidenum">
              <a:rPr lang="en-US" smtClean="0"/>
              <a:t>21</a:t>
            </a:fld>
            <a:endParaRPr lang="en-US"/>
          </a:p>
        </p:txBody>
      </p:sp>
      <p:sp>
        <p:nvSpPr>
          <p:cNvPr id="13" name="TextBox 12">
            <a:extLst>
              <a:ext uri="{FF2B5EF4-FFF2-40B4-BE49-F238E27FC236}">
                <a16:creationId xmlns:a16="http://schemas.microsoft.com/office/drawing/2014/main" id="{FBEA08C6-F74D-9204-AAC2-E3D3D314930A}"/>
              </a:ext>
            </a:extLst>
          </p:cNvPr>
          <p:cNvSpPr txBox="1"/>
          <p:nvPr/>
        </p:nvSpPr>
        <p:spPr>
          <a:xfrm>
            <a:off x="8610600" y="1824564"/>
            <a:ext cx="3343275"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t>Additional awareness measures produce negligible changes relative to the baseline.</a:t>
            </a:r>
          </a:p>
          <a:p>
            <a:pPr marL="285750" indent="-285750">
              <a:buFont typeface="Arial" panose="020B0604020202020204" pitchFamily="34" charset="0"/>
              <a:buChar char="•"/>
            </a:pPr>
            <a:r>
              <a:rPr lang="en-US" sz="1600" dirty="0"/>
              <a:t>Awareness alone does not appear to be the primary barrier to adoption.</a:t>
            </a:r>
            <a:endParaRPr lang="en-CH" sz="1600" dirty="0"/>
          </a:p>
        </p:txBody>
      </p:sp>
      <p:pic>
        <p:nvPicPr>
          <p:cNvPr id="14" name="Picture 13">
            <a:extLst>
              <a:ext uri="{FF2B5EF4-FFF2-40B4-BE49-F238E27FC236}">
                <a16:creationId xmlns:a16="http://schemas.microsoft.com/office/drawing/2014/main" id="{98F6944E-1F79-D968-0634-A0A0F79A9F87}"/>
              </a:ext>
            </a:extLst>
          </p:cNvPr>
          <p:cNvPicPr>
            <a:picLocks noChangeAspect="1"/>
          </p:cNvPicPr>
          <p:nvPr/>
        </p:nvPicPr>
        <p:blipFill>
          <a:blip r:embed="rId6"/>
          <a:srcRect r="50395"/>
          <a:stretch>
            <a:fillRect/>
          </a:stretch>
        </p:blipFill>
        <p:spPr>
          <a:xfrm>
            <a:off x="11512817" y="-19716"/>
            <a:ext cx="679183" cy="769682"/>
          </a:xfrm>
          <a:prstGeom prst="rect">
            <a:avLst/>
          </a:prstGeom>
        </p:spPr>
      </p:pic>
      <p:sp>
        <p:nvSpPr>
          <p:cNvPr id="23" name="Text Placeholder 3">
            <a:extLst>
              <a:ext uri="{FF2B5EF4-FFF2-40B4-BE49-F238E27FC236}">
                <a16:creationId xmlns:a16="http://schemas.microsoft.com/office/drawing/2014/main" id="{D320F9D3-B677-C216-49D2-AAB2CA78DF2C}"/>
              </a:ext>
            </a:extLst>
          </p:cNvPr>
          <p:cNvSpPr>
            <a:spLocks noGrp="1"/>
          </p:cNvSpPr>
          <p:nvPr>
            <p:ph type="body" idx="1"/>
          </p:nvPr>
        </p:nvSpPr>
        <p:spPr>
          <a:xfrm>
            <a:off x="1006140" y="1251207"/>
            <a:ext cx="2882421" cy="273696"/>
          </a:xfrm>
          <a:solidFill>
            <a:schemeClr val="bg1"/>
          </a:solidFill>
        </p:spPr>
        <p:txBody>
          <a:bodyPr>
            <a:normAutofit lnSpcReduction="10000"/>
          </a:bodyPr>
          <a:lstStyle/>
          <a:p>
            <a:pPr algn="ctr"/>
            <a:r>
              <a:rPr lang="en-US" sz="1400" dirty="0"/>
              <a:t>Passenger Vehicle stock  </a:t>
            </a:r>
          </a:p>
        </p:txBody>
      </p:sp>
      <p:sp>
        <p:nvSpPr>
          <p:cNvPr id="24" name="Text Placeholder 4">
            <a:extLst>
              <a:ext uri="{FF2B5EF4-FFF2-40B4-BE49-F238E27FC236}">
                <a16:creationId xmlns:a16="http://schemas.microsoft.com/office/drawing/2014/main" id="{DAFCCEC2-4156-8DCE-B74A-ECAA78AA862F}"/>
              </a:ext>
            </a:extLst>
          </p:cNvPr>
          <p:cNvSpPr>
            <a:spLocks noGrp="1"/>
          </p:cNvSpPr>
          <p:nvPr>
            <p:ph type="body" sz="quarter" idx="3"/>
          </p:nvPr>
        </p:nvSpPr>
        <p:spPr>
          <a:xfrm>
            <a:off x="5028866" y="1251208"/>
            <a:ext cx="2562891" cy="256922"/>
          </a:xfrm>
          <a:solidFill>
            <a:schemeClr val="bg1"/>
          </a:solidFill>
        </p:spPr>
        <p:txBody>
          <a:bodyPr>
            <a:normAutofit fontScale="85000" lnSpcReduction="20000"/>
          </a:bodyPr>
          <a:lstStyle/>
          <a:p>
            <a:r>
              <a:rPr lang="en-US" dirty="0"/>
              <a:t>Passenger vehicle sales </a:t>
            </a:r>
            <a:endParaRPr lang="en-CH" dirty="0"/>
          </a:p>
        </p:txBody>
      </p:sp>
      <p:sp>
        <p:nvSpPr>
          <p:cNvPr id="25" name="Text Placeholder 3">
            <a:extLst>
              <a:ext uri="{FF2B5EF4-FFF2-40B4-BE49-F238E27FC236}">
                <a16:creationId xmlns:a16="http://schemas.microsoft.com/office/drawing/2014/main" id="{293A28A1-48C2-329B-4921-7E3E0C8F0EF9}"/>
              </a:ext>
            </a:extLst>
          </p:cNvPr>
          <p:cNvSpPr txBox="1">
            <a:spLocks/>
          </p:cNvSpPr>
          <p:nvPr/>
        </p:nvSpPr>
        <p:spPr>
          <a:xfrm>
            <a:off x="1006140" y="4047507"/>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26" name="Text Placeholder 3">
            <a:extLst>
              <a:ext uri="{FF2B5EF4-FFF2-40B4-BE49-F238E27FC236}">
                <a16:creationId xmlns:a16="http://schemas.microsoft.com/office/drawing/2014/main" id="{C2FCCDE6-6403-D7A5-2F10-29A4171193BE}"/>
              </a:ext>
            </a:extLst>
          </p:cNvPr>
          <p:cNvSpPr txBox="1">
            <a:spLocks/>
          </p:cNvSpPr>
          <p:nvPr/>
        </p:nvSpPr>
        <p:spPr>
          <a:xfrm>
            <a:off x="4869100" y="4047507"/>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SALES SHARES  </a:t>
            </a:r>
          </a:p>
        </p:txBody>
      </p:sp>
    </p:spTree>
    <p:extLst>
      <p:ext uri="{BB962C8B-B14F-4D97-AF65-F5344CB8AC3E}">
        <p14:creationId xmlns:p14="http://schemas.microsoft.com/office/powerpoint/2010/main" val="1795517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44E04-E5F1-5CDC-F6BD-B137B3EC7C6E}"/>
            </a:ext>
          </a:extLst>
        </p:cNvPr>
        <p:cNvGrpSpPr/>
        <p:nvPr/>
      </p:nvGrpSpPr>
      <p:grpSpPr>
        <a:xfrm>
          <a:off x="0" y="0"/>
          <a:ext cx="0" cy="0"/>
          <a:chOff x="0" y="0"/>
          <a:chExt cx="0" cy="0"/>
        </a:xfrm>
      </p:grpSpPr>
      <p:pic>
        <p:nvPicPr>
          <p:cNvPr id="41" name="Picture 40">
            <a:extLst>
              <a:ext uri="{FF2B5EF4-FFF2-40B4-BE49-F238E27FC236}">
                <a16:creationId xmlns:a16="http://schemas.microsoft.com/office/drawing/2014/main" id="{970E9443-47C3-6454-7AB1-E591882C453C}"/>
              </a:ext>
            </a:extLst>
          </p:cNvPr>
          <p:cNvPicPr>
            <a:picLocks noChangeAspect="1"/>
          </p:cNvPicPr>
          <p:nvPr/>
        </p:nvPicPr>
        <p:blipFill>
          <a:blip r:embed="rId2"/>
          <a:stretch>
            <a:fillRect/>
          </a:stretch>
        </p:blipFill>
        <p:spPr>
          <a:xfrm>
            <a:off x="106681" y="4081305"/>
            <a:ext cx="4417696" cy="2577974"/>
          </a:xfrm>
          <a:prstGeom prst="rect">
            <a:avLst/>
          </a:prstGeom>
        </p:spPr>
      </p:pic>
      <p:pic>
        <p:nvPicPr>
          <p:cNvPr id="39" name="Picture 38">
            <a:extLst>
              <a:ext uri="{FF2B5EF4-FFF2-40B4-BE49-F238E27FC236}">
                <a16:creationId xmlns:a16="http://schemas.microsoft.com/office/drawing/2014/main" id="{8230B06A-34D7-4184-B424-47B03EA01242}"/>
              </a:ext>
            </a:extLst>
          </p:cNvPr>
          <p:cNvPicPr>
            <a:picLocks noChangeAspect="1"/>
          </p:cNvPicPr>
          <p:nvPr/>
        </p:nvPicPr>
        <p:blipFill>
          <a:blip r:embed="rId3"/>
          <a:stretch>
            <a:fillRect/>
          </a:stretch>
        </p:blipFill>
        <p:spPr>
          <a:xfrm>
            <a:off x="106680" y="1325879"/>
            <a:ext cx="4417696" cy="2577973"/>
          </a:xfrm>
          <a:prstGeom prst="rect">
            <a:avLst/>
          </a:prstGeom>
        </p:spPr>
      </p:pic>
      <p:pic>
        <p:nvPicPr>
          <p:cNvPr id="37" name="Picture 36">
            <a:extLst>
              <a:ext uri="{FF2B5EF4-FFF2-40B4-BE49-F238E27FC236}">
                <a16:creationId xmlns:a16="http://schemas.microsoft.com/office/drawing/2014/main" id="{9924C19A-35C2-A4F6-6BF9-C8C4ED79888F}"/>
              </a:ext>
            </a:extLst>
          </p:cNvPr>
          <p:cNvPicPr>
            <a:picLocks noChangeAspect="1"/>
          </p:cNvPicPr>
          <p:nvPr/>
        </p:nvPicPr>
        <p:blipFill>
          <a:blip r:embed="rId4"/>
          <a:stretch>
            <a:fillRect/>
          </a:stretch>
        </p:blipFill>
        <p:spPr>
          <a:xfrm>
            <a:off x="4733925" y="1276685"/>
            <a:ext cx="4333875" cy="2627168"/>
          </a:xfrm>
          <a:prstGeom prst="rect">
            <a:avLst/>
          </a:prstGeom>
        </p:spPr>
      </p:pic>
      <p:pic>
        <p:nvPicPr>
          <p:cNvPr id="35" name="Picture 34">
            <a:extLst>
              <a:ext uri="{FF2B5EF4-FFF2-40B4-BE49-F238E27FC236}">
                <a16:creationId xmlns:a16="http://schemas.microsoft.com/office/drawing/2014/main" id="{FD1119AF-6460-E63B-E670-3BF05017BC11}"/>
              </a:ext>
            </a:extLst>
          </p:cNvPr>
          <p:cNvPicPr>
            <a:picLocks noChangeAspect="1"/>
          </p:cNvPicPr>
          <p:nvPr/>
        </p:nvPicPr>
        <p:blipFill>
          <a:blip r:embed="rId5"/>
          <a:stretch>
            <a:fillRect/>
          </a:stretch>
        </p:blipFill>
        <p:spPr>
          <a:xfrm>
            <a:off x="4733925" y="4085606"/>
            <a:ext cx="4333875" cy="2573673"/>
          </a:xfrm>
          <a:prstGeom prst="rect">
            <a:avLst/>
          </a:prstGeom>
        </p:spPr>
      </p:pic>
      <p:sp>
        <p:nvSpPr>
          <p:cNvPr id="3" name="Title 2">
            <a:extLst>
              <a:ext uri="{FF2B5EF4-FFF2-40B4-BE49-F238E27FC236}">
                <a16:creationId xmlns:a16="http://schemas.microsoft.com/office/drawing/2014/main" id="{559E38E7-4ABC-0E18-DE66-2613C578BDC9}"/>
              </a:ext>
            </a:extLst>
          </p:cNvPr>
          <p:cNvSpPr>
            <a:spLocks noGrp="1"/>
          </p:cNvSpPr>
          <p:nvPr>
            <p:ph type="title"/>
          </p:nvPr>
        </p:nvSpPr>
        <p:spPr>
          <a:xfrm>
            <a:off x="723106" y="236820"/>
            <a:ext cx="10745788" cy="745558"/>
          </a:xfrm>
        </p:spPr>
        <p:txBody>
          <a:bodyPr/>
          <a:lstStyle/>
          <a:p>
            <a:r>
              <a:rPr lang="en-US" b="1" dirty="0"/>
              <a:t>Infrastructure supply Push Scenario</a:t>
            </a:r>
            <a:endParaRPr lang="en-CH" b="1" dirty="0"/>
          </a:p>
        </p:txBody>
      </p:sp>
      <p:sp>
        <p:nvSpPr>
          <p:cNvPr id="18" name="Slide Number Placeholder 17">
            <a:extLst>
              <a:ext uri="{FF2B5EF4-FFF2-40B4-BE49-F238E27FC236}">
                <a16:creationId xmlns:a16="http://schemas.microsoft.com/office/drawing/2014/main" id="{7893F8AC-E221-96BE-858A-F33201428011}"/>
              </a:ext>
            </a:extLst>
          </p:cNvPr>
          <p:cNvSpPr>
            <a:spLocks noGrp="1"/>
          </p:cNvSpPr>
          <p:nvPr>
            <p:ph type="sldNum" sz="quarter" idx="12"/>
          </p:nvPr>
        </p:nvSpPr>
        <p:spPr/>
        <p:txBody>
          <a:bodyPr/>
          <a:lstStyle/>
          <a:p>
            <a:fld id="{AEAA3239-9EA4-4A65-A281-97F994456D9F}" type="slidenum">
              <a:rPr lang="en-US" smtClean="0"/>
              <a:t>22</a:t>
            </a:fld>
            <a:endParaRPr lang="en-US"/>
          </a:p>
        </p:txBody>
      </p:sp>
      <p:sp>
        <p:nvSpPr>
          <p:cNvPr id="20" name="TextBox 19">
            <a:extLst>
              <a:ext uri="{FF2B5EF4-FFF2-40B4-BE49-F238E27FC236}">
                <a16:creationId xmlns:a16="http://schemas.microsoft.com/office/drawing/2014/main" id="{0BD9EA49-5539-C6C7-FB40-238F46AEA82B}"/>
              </a:ext>
            </a:extLst>
          </p:cNvPr>
          <p:cNvSpPr txBox="1"/>
          <p:nvPr/>
        </p:nvSpPr>
        <p:spPr>
          <a:xfrm>
            <a:off x="9277349" y="1824564"/>
            <a:ext cx="2743200"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Increased infrastructure supply yields only marginal improvements versus the baseline.</a:t>
            </a:r>
          </a:p>
          <a:p>
            <a:pPr marL="285750" indent="-285750">
              <a:buFont typeface="Arial" panose="020B0604020202020204" pitchFamily="34" charset="0"/>
              <a:buChar char="•"/>
            </a:pPr>
            <a:r>
              <a:rPr lang="en-US" sz="1600" dirty="0"/>
              <a:t>Other factors likely represent more significant adoption constraints than charging infrastructure alone.</a:t>
            </a:r>
          </a:p>
        </p:txBody>
      </p:sp>
      <p:pic>
        <p:nvPicPr>
          <p:cNvPr id="21" name="Picture 20">
            <a:extLst>
              <a:ext uri="{FF2B5EF4-FFF2-40B4-BE49-F238E27FC236}">
                <a16:creationId xmlns:a16="http://schemas.microsoft.com/office/drawing/2014/main" id="{93A81F4B-D56E-C9AA-E622-C4A64D4BD9F0}"/>
              </a:ext>
            </a:extLst>
          </p:cNvPr>
          <p:cNvPicPr>
            <a:picLocks noChangeAspect="1"/>
          </p:cNvPicPr>
          <p:nvPr/>
        </p:nvPicPr>
        <p:blipFill>
          <a:blip r:embed="rId6"/>
          <a:srcRect r="50395"/>
          <a:stretch>
            <a:fillRect/>
          </a:stretch>
        </p:blipFill>
        <p:spPr>
          <a:xfrm>
            <a:off x="11512817" y="-19716"/>
            <a:ext cx="679183" cy="769682"/>
          </a:xfrm>
          <a:prstGeom prst="rect">
            <a:avLst/>
          </a:prstGeom>
        </p:spPr>
      </p:pic>
      <p:sp>
        <p:nvSpPr>
          <p:cNvPr id="30" name="Text Placeholder 3">
            <a:extLst>
              <a:ext uri="{FF2B5EF4-FFF2-40B4-BE49-F238E27FC236}">
                <a16:creationId xmlns:a16="http://schemas.microsoft.com/office/drawing/2014/main" id="{E693D1D4-863F-8CEF-BDC2-43CEEE9ED1D0}"/>
              </a:ext>
            </a:extLst>
          </p:cNvPr>
          <p:cNvSpPr>
            <a:spLocks noGrp="1"/>
          </p:cNvSpPr>
          <p:nvPr>
            <p:ph type="body" idx="1"/>
          </p:nvPr>
        </p:nvSpPr>
        <p:spPr>
          <a:xfrm>
            <a:off x="1006140" y="1251207"/>
            <a:ext cx="2882421" cy="273696"/>
          </a:xfrm>
          <a:solidFill>
            <a:schemeClr val="bg1"/>
          </a:solidFill>
        </p:spPr>
        <p:txBody>
          <a:bodyPr>
            <a:normAutofit lnSpcReduction="10000"/>
          </a:bodyPr>
          <a:lstStyle/>
          <a:p>
            <a:pPr algn="ctr"/>
            <a:r>
              <a:rPr lang="en-US" sz="1400" dirty="0"/>
              <a:t>Passenger Vehicle stock  </a:t>
            </a:r>
          </a:p>
        </p:txBody>
      </p:sp>
      <p:sp>
        <p:nvSpPr>
          <p:cNvPr id="31" name="Text Placeholder 4">
            <a:extLst>
              <a:ext uri="{FF2B5EF4-FFF2-40B4-BE49-F238E27FC236}">
                <a16:creationId xmlns:a16="http://schemas.microsoft.com/office/drawing/2014/main" id="{B18E2714-B8CB-543B-78F1-30354E01E4CE}"/>
              </a:ext>
            </a:extLst>
          </p:cNvPr>
          <p:cNvSpPr>
            <a:spLocks noGrp="1"/>
          </p:cNvSpPr>
          <p:nvPr>
            <p:ph type="body" sz="quarter" idx="3"/>
          </p:nvPr>
        </p:nvSpPr>
        <p:spPr>
          <a:xfrm>
            <a:off x="5028866" y="1251208"/>
            <a:ext cx="2562891" cy="256922"/>
          </a:xfrm>
          <a:solidFill>
            <a:schemeClr val="bg1"/>
          </a:solidFill>
        </p:spPr>
        <p:txBody>
          <a:bodyPr>
            <a:normAutofit fontScale="85000" lnSpcReduction="20000"/>
          </a:bodyPr>
          <a:lstStyle/>
          <a:p>
            <a:r>
              <a:rPr lang="en-US" dirty="0"/>
              <a:t>Passenger vehicle sales </a:t>
            </a:r>
            <a:endParaRPr lang="en-CH" dirty="0"/>
          </a:p>
        </p:txBody>
      </p:sp>
      <p:sp>
        <p:nvSpPr>
          <p:cNvPr id="32" name="Text Placeholder 3">
            <a:extLst>
              <a:ext uri="{FF2B5EF4-FFF2-40B4-BE49-F238E27FC236}">
                <a16:creationId xmlns:a16="http://schemas.microsoft.com/office/drawing/2014/main" id="{D114AD71-00E5-CAE4-547F-57079953351B}"/>
              </a:ext>
            </a:extLst>
          </p:cNvPr>
          <p:cNvSpPr txBox="1">
            <a:spLocks/>
          </p:cNvSpPr>
          <p:nvPr/>
        </p:nvSpPr>
        <p:spPr>
          <a:xfrm>
            <a:off x="1006140" y="4047507"/>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33" name="Text Placeholder 3">
            <a:extLst>
              <a:ext uri="{FF2B5EF4-FFF2-40B4-BE49-F238E27FC236}">
                <a16:creationId xmlns:a16="http://schemas.microsoft.com/office/drawing/2014/main" id="{D075250C-2086-C770-4CAB-7941C6999708}"/>
              </a:ext>
            </a:extLst>
          </p:cNvPr>
          <p:cNvSpPr txBox="1">
            <a:spLocks/>
          </p:cNvSpPr>
          <p:nvPr/>
        </p:nvSpPr>
        <p:spPr>
          <a:xfrm>
            <a:off x="4869100" y="4047507"/>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SALES SHARES  </a:t>
            </a:r>
          </a:p>
        </p:txBody>
      </p:sp>
    </p:spTree>
    <p:extLst>
      <p:ext uri="{BB962C8B-B14F-4D97-AF65-F5344CB8AC3E}">
        <p14:creationId xmlns:p14="http://schemas.microsoft.com/office/powerpoint/2010/main" val="2292195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41BE2-60FB-2D6F-C422-A923826058E1}"/>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DB05D356-0A35-C12B-7353-9F73304AC505}"/>
              </a:ext>
            </a:extLst>
          </p:cNvPr>
          <p:cNvPicPr>
            <a:picLocks noChangeAspect="1"/>
          </p:cNvPicPr>
          <p:nvPr/>
        </p:nvPicPr>
        <p:blipFill>
          <a:blip r:embed="rId2"/>
          <a:stretch>
            <a:fillRect/>
          </a:stretch>
        </p:blipFill>
        <p:spPr>
          <a:xfrm>
            <a:off x="162651" y="4012945"/>
            <a:ext cx="4240016" cy="2717270"/>
          </a:xfrm>
          <a:prstGeom prst="rect">
            <a:avLst/>
          </a:prstGeom>
        </p:spPr>
      </p:pic>
      <p:pic>
        <p:nvPicPr>
          <p:cNvPr id="36" name="Picture 35">
            <a:extLst>
              <a:ext uri="{FF2B5EF4-FFF2-40B4-BE49-F238E27FC236}">
                <a16:creationId xmlns:a16="http://schemas.microsoft.com/office/drawing/2014/main" id="{97026785-D251-B0CE-5E21-27C3F2ECB3AF}"/>
              </a:ext>
            </a:extLst>
          </p:cNvPr>
          <p:cNvPicPr>
            <a:picLocks noChangeAspect="1"/>
          </p:cNvPicPr>
          <p:nvPr/>
        </p:nvPicPr>
        <p:blipFill>
          <a:blip r:embed="rId3"/>
          <a:stretch>
            <a:fillRect/>
          </a:stretch>
        </p:blipFill>
        <p:spPr>
          <a:xfrm>
            <a:off x="4484792" y="4034367"/>
            <a:ext cx="4125807" cy="2717270"/>
          </a:xfrm>
          <a:prstGeom prst="rect">
            <a:avLst/>
          </a:prstGeom>
        </p:spPr>
      </p:pic>
      <p:pic>
        <p:nvPicPr>
          <p:cNvPr id="34" name="Picture 33">
            <a:extLst>
              <a:ext uri="{FF2B5EF4-FFF2-40B4-BE49-F238E27FC236}">
                <a16:creationId xmlns:a16="http://schemas.microsoft.com/office/drawing/2014/main" id="{974C06D0-6A7A-73BA-E06B-922B18FA461A}"/>
              </a:ext>
            </a:extLst>
          </p:cNvPr>
          <p:cNvPicPr>
            <a:picLocks noChangeAspect="1"/>
          </p:cNvPicPr>
          <p:nvPr/>
        </p:nvPicPr>
        <p:blipFill>
          <a:blip r:embed="rId4"/>
          <a:stretch>
            <a:fillRect/>
          </a:stretch>
        </p:blipFill>
        <p:spPr>
          <a:xfrm>
            <a:off x="4484792" y="1199735"/>
            <a:ext cx="4125808" cy="2661065"/>
          </a:xfrm>
          <a:prstGeom prst="rect">
            <a:avLst/>
          </a:prstGeom>
        </p:spPr>
      </p:pic>
      <p:pic>
        <p:nvPicPr>
          <p:cNvPr id="32" name="Picture 31">
            <a:extLst>
              <a:ext uri="{FF2B5EF4-FFF2-40B4-BE49-F238E27FC236}">
                <a16:creationId xmlns:a16="http://schemas.microsoft.com/office/drawing/2014/main" id="{10BB6C41-507A-17D7-B54A-2DAC527F36E5}"/>
              </a:ext>
            </a:extLst>
          </p:cNvPr>
          <p:cNvPicPr>
            <a:picLocks noChangeAspect="1"/>
          </p:cNvPicPr>
          <p:nvPr/>
        </p:nvPicPr>
        <p:blipFill>
          <a:blip r:embed="rId5"/>
          <a:stretch>
            <a:fillRect/>
          </a:stretch>
        </p:blipFill>
        <p:spPr>
          <a:xfrm>
            <a:off x="162652" y="1242065"/>
            <a:ext cx="4240016" cy="2661065"/>
          </a:xfrm>
          <a:prstGeom prst="rect">
            <a:avLst/>
          </a:prstGeom>
        </p:spPr>
      </p:pic>
      <p:sp>
        <p:nvSpPr>
          <p:cNvPr id="3" name="Title 2">
            <a:extLst>
              <a:ext uri="{FF2B5EF4-FFF2-40B4-BE49-F238E27FC236}">
                <a16:creationId xmlns:a16="http://schemas.microsoft.com/office/drawing/2014/main" id="{34C34369-09E3-D9A8-8932-A3BE3A89342C}"/>
              </a:ext>
            </a:extLst>
          </p:cNvPr>
          <p:cNvSpPr>
            <a:spLocks noGrp="1"/>
          </p:cNvSpPr>
          <p:nvPr>
            <p:ph type="title"/>
          </p:nvPr>
        </p:nvSpPr>
        <p:spPr>
          <a:xfrm>
            <a:off x="723106" y="236820"/>
            <a:ext cx="10745788" cy="745558"/>
          </a:xfrm>
        </p:spPr>
        <p:txBody>
          <a:bodyPr/>
          <a:lstStyle/>
          <a:p>
            <a:r>
              <a:rPr lang="en-US" b="1" dirty="0"/>
              <a:t>Subsidy-Pull  Scenario</a:t>
            </a:r>
            <a:endParaRPr lang="en-CH" b="1" dirty="0"/>
          </a:p>
        </p:txBody>
      </p:sp>
      <p:sp>
        <p:nvSpPr>
          <p:cNvPr id="13" name="Slide Number Placeholder 12">
            <a:extLst>
              <a:ext uri="{FF2B5EF4-FFF2-40B4-BE49-F238E27FC236}">
                <a16:creationId xmlns:a16="http://schemas.microsoft.com/office/drawing/2014/main" id="{0592529B-A221-D1C0-41FE-DACD0E6F8B41}"/>
              </a:ext>
            </a:extLst>
          </p:cNvPr>
          <p:cNvSpPr>
            <a:spLocks noGrp="1"/>
          </p:cNvSpPr>
          <p:nvPr>
            <p:ph type="sldNum" sz="quarter" idx="12"/>
          </p:nvPr>
        </p:nvSpPr>
        <p:spPr/>
        <p:txBody>
          <a:bodyPr/>
          <a:lstStyle/>
          <a:p>
            <a:fld id="{AEAA3239-9EA4-4A65-A281-97F994456D9F}" type="slidenum">
              <a:rPr lang="en-US" smtClean="0"/>
              <a:t>23</a:t>
            </a:fld>
            <a:endParaRPr lang="en-US"/>
          </a:p>
        </p:txBody>
      </p:sp>
      <p:sp>
        <p:nvSpPr>
          <p:cNvPr id="14" name="TextBox 13">
            <a:extLst>
              <a:ext uri="{FF2B5EF4-FFF2-40B4-BE49-F238E27FC236}">
                <a16:creationId xmlns:a16="http://schemas.microsoft.com/office/drawing/2014/main" id="{3EF7CA3F-F28B-9A08-2B56-2075E7ED0910}"/>
              </a:ext>
            </a:extLst>
          </p:cNvPr>
          <p:cNvSpPr txBox="1"/>
          <p:nvPr/>
        </p:nvSpPr>
        <p:spPr>
          <a:xfrm>
            <a:off x="8839198" y="1540212"/>
            <a:ext cx="3190151" cy="3293209"/>
          </a:xfrm>
          <a:prstGeom prst="rect">
            <a:avLst/>
          </a:prstGeom>
          <a:noFill/>
        </p:spPr>
        <p:txBody>
          <a:bodyPr wrap="square" rtlCol="0">
            <a:spAutoFit/>
          </a:bodyPr>
          <a:lstStyle/>
          <a:p>
            <a:pPr marL="285750" indent="-285750">
              <a:buFont typeface="Arial" panose="020B0604020202020204" pitchFamily="34" charset="0"/>
              <a:buChar char="•"/>
            </a:pPr>
            <a:r>
              <a:rPr lang="en-US" sz="1600" dirty="0"/>
              <a:t>Subsidies are the most effective policy lever tested, generating the largest increase in EV adoption.</a:t>
            </a:r>
          </a:p>
          <a:p>
            <a:pPr marL="285750" indent="-285750">
              <a:buFont typeface="Arial" panose="020B0604020202020204" pitchFamily="34" charset="0"/>
              <a:buChar char="•"/>
            </a:pPr>
            <a:r>
              <a:rPr lang="en-US" sz="1600" dirty="0"/>
              <a:t>Financial incentives accelerate EV–ICV sales parity by approximately 2 years.</a:t>
            </a:r>
          </a:p>
          <a:p>
            <a:pPr marL="285750" indent="-285750">
              <a:buFont typeface="Arial" panose="020B0604020202020204" pitchFamily="34" charset="0"/>
              <a:buChar char="•"/>
            </a:pPr>
            <a:r>
              <a:rPr lang="en-US" sz="1600" dirty="0"/>
              <a:t>Results suggest vehicle purchase economics remain a more important adoption driver than awareness campaigns or infrastructure expansion alone.</a:t>
            </a:r>
            <a:endParaRPr lang="en-CH" sz="1600" dirty="0"/>
          </a:p>
        </p:txBody>
      </p:sp>
      <p:sp>
        <p:nvSpPr>
          <p:cNvPr id="27" name="Text Placeholder 3">
            <a:extLst>
              <a:ext uri="{FF2B5EF4-FFF2-40B4-BE49-F238E27FC236}">
                <a16:creationId xmlns:a16="http://schemas.microsoft.com/office/drawing/2014/main" id="{D320F9D3-B677-C216-49D2-AAB2CA78DF2C}"/>
              </a:ext>
            </a:extLst>
          </p:cNvPr>
          <p:cNvSpPr>
            <a:spLocks noGrp="1"/>
          </p:cNvSpPr>
          <p:nvPr/>
        </p:nvSpPr>
        <p:spPr>
          <a:xfrm>
            <a:off x="509276" y="1199735"/>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Passenger Vehicle stock  </a:t>
            </a:r>
          </a:p>
        </p:txBody>
      </p:sp>
      <p:sp>
        <p:nvSpPr>
          <p:cNvPr id="28" name="Text Placeholder 4">
            <a:extLst>
              <a:ext uri="{FF2B5EF4-FFF2-40B4-BE49-F238E27FC236}">
                <a16:creationId xmlns:a16="http://schemas.microsoft.com/office/drawing/2014/main" id="{DAFCCEC2-4156-8DCE-B74A-ECAA78AA862F}"/>
              </a:ext>
            </a:extLst>
          </p:cNvPr>
          <p:cNvSpPr>
            <a:spLocks noGrp="1"/>
          </p:cNvSpPr>
          <p:nvPr/>
        </p:nvSpPr>
        <p:spPr>
          <a:xfrm>
            <a:off x="4896067" y="1199736"/>
            <a:ext cx="2562891" cy="256922"/>
          </a:xfrm>
          <a:prstGeom prst="rect">
            <a:avLst/>
          </a:prstGeom>
          <a:solidFill>
            <a:schemeClr val="bg1"/>
          </a:solid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Passenger vehicle sales </a:t>
            </a:r>
            <a:endParaRPr lang="en-CH" dirty="0"/>
          </a:p>
        </p:txBody>
      </p:sp>
      <p:sp>
        <p:nvSpPr>
          <p:cNvPr id="29" name="Text Placeholder 3">
            <a:extLst>
              <a:ext uri="{FF2B5EF4-FFF2-40B4-BE49-F238E27FC236}">
                <a16:creationId xmlns:a16="http://schemas.microsoft.com/office/drawing/2014/main" id="{293A28A1-48C2-329B-4921-7E3E0C8F0EF9}"/>
              </a:ext>
            </a:extLst>
          </p:cNvPr>
          <p:cNvSpPr txBox="1">
            <a:spLocks/>
          </p:cNvSpPr>
          <p:nvPr/>
        </p:nvSpPr>
        <p:spPr>
          <a:xfrm>
            <a:off x="509276" y="3996035"/>
            <a:ext cx="2882421" cy="273696"/>
          </a:xfrm>
          <a:prstGeom prst="rect">
            <a:avLst/>
          </a:prstGeom>
          <a:solidFill>
            <a:schemeClr val="bg1"/>
          </a:solidFill>
        </p:spPr>
        <p:txBody>
          <a:bodyPr vert="horz" lIns="91440" tIns="45720" rIns="91440" bIns="45720" rtlCol="0" anchor="t">
            <a:normAutofit lnSpcReduction="10000"/>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30" name="Text Placeholder 3">
            <a:extLst>
              <a:ext uri="{FF2B5EF4-FFF2-40B4-BE49-F238E27FC236}">
                <a16:creationId xmlns:a16="http://schemas.microsoft.com/office/drawing/2014/main" id="{C2FCCDE6-6403-D7A5-2F10-29A4171193BE}"/>
              </a:ext>
            </a:extLst>
          </p:cNvPr>
          <p:cNvSpPr txBox="1">
            <a:spLocks/>
          </p:cNvSpPr>
          <p:nvPr/>
        </p:nvSpPr>
        <p:spPr>
          <a:xfrm>
            <a:off x="4736301" y="3996035"/>
            <a:ext cx="2882421" cy="273696"/>
          </a:xfrm>
          <a:prstGeom prst="rect">
            <a:avLst/>
          </a:prstGeom>
          <a:solidFill>
            <a:schemeClr val="bg1"/>
          </a:solidFill>
        </p:spPr>
        <p:txBody>
          <a:bodyPr vert="horz" lIns="91440" tIns="45720" rIns="91440" bIns="45720" rtlCol="0" anchor="t">
            <a:normAutofit lnSpcReduction="10000"/>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SALES SHARES  </a:t>
            </a:r>
          </a:p>
        </p:txBody>
      </p:sp>
    </p:spTree>
    <p:extLst>
      <p:ext uri="{BB962C8B-B14F-4D97-AF65-F5344CB8AC3E}">
        <p14:creationId xmlns:p14="http://schemas.microsoft.com/office/powerpoint/2010/main" val="2595186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8C4E8-FBB6-DCA7-3989-64C3EED08980}"/>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B8B8BB9E-A659-6338-C9A0-8DBFB9903CCE}"/>
              </a:ext>
            </a:extLst>
          </p:cNvPr>
          <p:cNvPicPr>
            <a:picLocks noChangeAspect="1"/>
          </p:cNvPicPr>
          <p:nvPr/>
        </p:nvPicPr>
        <p:blipFill>
          <a:blip r:embed="rId2"/>
          <a:stretch>
            <a:fillRect/>
          </a:stretch>
        </p:blipFill>
        <p:spPr>
          <a:xfrm>
            <a:off x="162651" y="4012945"/>
            <a:ext cx="4240016" cy="2717270"/>
          </a:xfrm>
          <a:prstGeom prst="rect">
            <a:avLst/>
          </a:prstGeom>
        </p:spPr>
      </p:pic>
      <p:pic>
        <p:nvPicPr>
          <p:cNvPr id="26" name="Picture 25">
            <a:extLst>
              <a:ext uri="{FF2B5EF4-FFF2-40B4-BE49-F238E27FC236}">
                <a16:creationId xmlns:a16="http://schemas.microsoft.com/office/drawing/2014/main" id="{57FBDDCB-87A9-7788-29D4-9E6907700509}"/>
              </a:ext>
            </a:extLst>
          </p:cNvPr>
          <p:cNvPicPr>
            <a:picLocks noChangeAspect="1"/>
          </p:cNvPicPr>
          <p:nvPr/>
        </p:nvPicPr>
        <p:blipFill>
          <a:blip r:embed="rId3"/>
          <a:stretch>
            <a:fillRect/>
          </a:stretch>
        </p:blipFill>
        <p:spPr>
          <a:xfrm>
            <a:off x="4596574" y="4012945"/>
            <a:ext cx="4538962" cy="2717270"/>
          </a:xfrm>
          <a:prstGeom prst="rect">
            <a:avLst/>
          </a:prstGeom>
        </p:spPr>
      </p:pic>
      <p:pic>
        <p:nvPicPr>
          <p:cNvPr id="24" name="Picture 23">
            <a:extLst>
              <a:ext uri="{FF2B5EF4-FFF2-40B4-BE49-F238E27FC236}">
                <a16:creationId xmlns:a16="http://schemas.microsoft.com/office/drawing/2014/main" id="{D24739DB-2DE5-A342-95B0-8C48D5453B8E}"/>
              </a:ext>
            </a:extLst>
          </p:cNvPr>
          <p:cNvPicPr>
            <a:picLocks noChangeAspect="1"/>
          </p:cNvPicPr>
          <p:nvPr/>
        </p:nvPicPr>
        <p:blipFill>
          <a:blip r:embed="rId4"/>
          <a:stretch>
            <a:fillRect/>
          </a:stretch>
        </p:blipFill>
        <p:spPr>
          <a:xfrm>
            <a:off x="4653261" y="1199734"/>
            <a:ext cx="4482275" cy="2768071"/>
          </a:xfrm>
          <a:prstGeom prst="rect">
            <a:avLst/>
          </a:prstGeom>
        </p:spPr>
      </p:pic>
      <p:pic>
        <p:nvPicPr>
          <p:cNvPr id="22" name="Picture 21">
            <a:extLst>
              <a:ext uri="{FF2B5EF4-FFF2-40B4-BE49-F238E27FC236}">
                <a16:creationId xmlns:a16="http://schemas.microsoft.com/office/drawing/2014/main" id="{269CE282-79DA-356F-2E7A-2BB840B2D1CB}"/>
              </a:ext>
            </a:extLst>
          </p:cNvPr>
          <p:cNvPicPr>
            <a:picLocks noChangeAspect="1"/>
          </p:cNvPicPr>
          <p:nvPr/>
        </p:nvPicPr>
        <p:blipFill>
          <a:blip r:embed="rId5"/>
          <a:stretch>
            <a:fillRect/>
          </a:stretch>
        </p:blipFill>
        <p:spPr>
          <a:xfrm>
            <a:off x="114300" y="1199735"/>
            <a:ext cx="4482274" cy="2768071"/>
          </a:xfrm>
          <a:prstGeom prst="rect">
            <a:avLst/>
          </a:prstGeom>
        </p:spPr>
      </p:pic>
      <p:sp>
        <p:nvSpPr>
          <p:cNvPr id="3" name="Title 2">
            <a:extLst>
              <a:ext uri="{FF2B5EF4-FFF2-40B4-BE49-F238E27FC236}">
                <a16:creationId xmlns:a16="http://schemas.microsoft.com/office/drawing/2014/main" id="{CA792A61-6328-D834-D962-5B879AE7BEE3}"/>
              </a:ext>
            </a:extLst>
          </p:cNvPr>
          <p:cNvSpPr>
            <a:spLocks noGrp="1"/>
          </p:cNvSpPr>
          <p:nvPr>
            <p:ph type="title"/>
          </p:nvPr>
        </p:nvSpPr>
        <p:spPr>
          <a:xfrm>
            <a:off x="723106" y="236820"/>
            <a:ext cx="10745788" cy="745558"/>
          </a:xfrm>
        </p:spPr>
        <p:txBody>
          <a:bodyPr/>
          <a:lstStyle/>
          <a:p>
            <a:r>
              <a:rPr lang="en-US" b="1" dirty="0"/>
              <a:t>Combined Policy  Scenario</a:t>
            </a:r>
            <a:endParaRPr lang="en-CH" b="1" dirty="0"/>
          </a:p>
        </p:txBody>
      </p:sp>
      <p:sp>
        <p:nvSpPr>
          <p:cNvPr id="2" name="Slide Number Placeholder 1">
            <a:extLst>
              <a:ext uri="{FF2B5EF4-FFF2-40B4-BE49-F238E27FC236}">
                <a16:creationId xmlns:a16="http://schemas.microsoft.com/office/drawing/2014/main" id="{CE727197-36B6-E16D-A293-A38D2F7E1AF8}"/>
              </a:ext>
            </a:extLst>
          </p:cNvPr>
          <p:cNvSpPr>
            <a:spLocks noGrp="1"/>
          </p:cNvSpPr>
          <p:nvPr>
            <p:ph type="sldNum" sz="quarter" idx="12"/>
          </p:nvPr>
        </p:nvSpPr>
        <p:spPr/>
        <p:txBody>
          <a:bodyPr/>
          <a:lstStyle/>
          <a:p>
            <a:fld id="{AEAA3239-9EA4-4A65-A281-97F994456D9F}" type="slidenum">
              <a:rPr lang="en-US" smtClean="0"/>
              <a:t>24</a:t>
            </a:fld>
            <a:endParaRPr lang="en-US"/>
          </a:p>
        </p:txBody>
      </p:sp>
      <p:pic>
        <p:nvPicPr>
          <p:cNvPr id="6" name="Picture 5">
            <a:extLst>
              <a:ext uri="{FF2B5EF4-FFF2-40B4-BE49-F238E27FC236}">
                <a16:creationId xmlns:a16="http://schemas.microsoft.com/office/drawing/2014/main" id="{8C6A5E68-A071-7395-81AC-BE6D81375C87}"/>
              </a:ext>
            </a:extLst>
          </p:cNvPr>
          <p:cNvPicPr>
            <a:picLocks noChangeAspect="1"/>
          </p:cNvPicPr>
          <p:nvPr/>
        </p:nvPicPr>
        <p:blipFill>
          <a:blip r:embed="rId6"/>
          <a:srcRect r="50395"/>
          <a:stretch>
            <a:fillRect/>
          </a:stretch>
        </p:blipFill>
        <p:spPr>
          <a:xfrm>
            <a:off x="11512817" y="-19716"/>
            <a:ext cx="679183" cy="769682"/>
          </a:xfrm>
          <a:prstGeom prst="rect">
            <a:avLst/>
          </a:prstGeom>
        </p:spPr>
      </p:pic>
      <p:sp>
        <p:nvSpPr>
          <p:cNvPr id="17" name="Text Placeholder 3">
            <a:extLst>
              <a:ext uri="{FF2B5EF4-FFF2-40B4-BE49-F238E27FC236}">
                <a16:creationId xmlns:a16="http://schemas.microsoft.com/office/drawing/2014/main" id="{50B74D98-3845-1799-D49B-BBF193B2018F}"/>
              </a:ext>
            </a:extLst>
          </p:cNvPr>
          <p:cNvSpPr>
            <a:spLocks noGrp="1"/>
          </p:cNvSpPr>
          <p:nvPr/>
        </p:nvSpPr>
        <p:spPr>
          <a:xfrm>
            <a:off x="509276" y="1199735"/>
            <a:ext cx="2882421" cy="273696"/>
          </a:xfrm>
          <a:prstGeom prst="rect">
            <a:avLst/>
          </a:prstGeom>
          <a:solidFill>
            <a:schemeClr val="bg1"/>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Passenger Vehicle stock  </a:t>
            </a:r>
          </a:p>
        </p:txBody>
      </p:sp>
      <p:sp>
        <p:nvSpPr>
          <p:cNvPr id="18" name="Text Placeholder 4">
            <a:extLst>
              <a:ext uri="{FF2B5EF4-FFF2-40B4-BE49-F238E27FC236}">
                <a16:creationId xmlns:a16="http://schemas.microsoft.com/office/drawing/2014/main" id="{96F5E6A5-88AC-8CFC-79E4-F1E4BBFB936D}"/>
              </a:ext>
            </a:extLst>
          </p:cNvPr>
          <p:cNvSpPr>
            <a:spLocks noGrp="1"/>
          </p:cNvSpPr>
          <p:nvPr/>
        </p:nvSpPr>
        <p:spPr>
          <a:xfrm>
            <a:off x="5116200" y="1199734"/>
            <a:ext cx="2562891" cy="256922"/>
          </a:xfrm>
          <a:prstGeom prst="rect">
            <a:avLst/>
          </a:prstGeom>
          <a:solidFill>
            <a:schemeClr val="bg1"/>
          </a:solid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Passenger vehicle sales </a:t>
            </a:r>
            <a:endParaRPr lang="en-CH" dirty="0"/>
          </a:p>
        </p:txBody>
      </p:sp>
      <p:sp>
        <p:nvSpPr>
          <p:cNvPr id="19" name="Text Placeholder 3">
            <a:extLst>
              <a:ext uri="{FF2B5EF4-FFF2-40B4-BE49-F238E27FC236}">
                <a16:creationId xmlns:a16="http://schemas.microsoft.com/office/drawing/2014/main" id="{4346974C-1044-8842-2C50-4928247F90BD}"/>
              </a:ext>
            </a:extLst>
          </p:cNvPr>
          <p:cNvSpPr txBox="1">
            <a:spLocks/>
          </p:cNvSpPr>
          <p:nvPr/>
        </p:nvSpPr>
        <p:spPr>
          <a:xfrm>
            <a:off x="509276" y="3996035"/>
            <a:ext cx="2882421" cy="273696"/>
          </a:xfrm>
          <a:prstGeom prst="rect">
            <a:avLst/>
          </a:prstGeom>
          <a:solidFill>
            <a:schemeClr val="bg1"/>
          </a:solidFill>
        </p:spPr>
        <p:txBody>
          <a:bodyPr vert="horz" lIns="91440" tIns="45720" rIns="91440" bIns="45720" rtlCol="0" anchor="t">
            <a:normAutofit lnSpcReduction="10000"/>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stock SHARES  </a:t>
            </a:r>
          </a:p>
        </p:txBody>
      </p:sp>
      <p:sp>
        <p:nvSpPr>
          <p:cNvPr id="20" name="Text Placeholder 3">
            <a:extLst>
              <a:ext uri="{FF2B5EF4-FFF2-40B4-BE49-F238E27FC236}">
                <a16:creationId xmlns:a16="http://schemas.microsoft.com/office/drawing/2014/main" id="{0E74DDB7-1277-7AB6-E6E8-7A7F919C1B22}"/>
              </a:ext>
            </a:extLst>
          </p:cNvPr>
          <p:cNvSpPr txBox="1">
            <a:spLocks/>
          </p:cNvSpPr>
          <p:nvPr/>
        </p:nvSpPr>
        <p:spPr>
          <a:xfrm>
            <a:off x="4736301" y="3996035"/>
            <a:ext cx="2882421" cy="273696"/>
          </a:xfrm>
          <a:prstGeom prst="rect">
            <a:avLst/>
          </a:prstGeom>
          <a:solidFill>
            <a:schemeClr val="bg1"/>
          </a:solidFill>
        </p:spPr>
        <p:txBody>
          <a:bodyPr vert="horz" lIns="91440" tIns="45720" rIns="91440" bIns="45720" rtlCol="0" anchor="t">
            <a:normAutofit lnSpcReduction="10000"/>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400" dirty="0"/>
              <a:t>Vehicle SALES SHARES  </a:t>
            </a:r>
          </a:p>
        </p:txBody>
      </p:sp>
    </p:spTree>
    <p:extLst>
      <p:ext uri="{BB962C8B-B14F-4D97-AF65-F5344CB8AC3E}">
        <p14:creationId xmlns:p14="http://schemas.microsoft.com/office/powerpoint/2010/main" val="173148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B54C68A-9684-A781-3391-90253EF5DF8D}"/>
              </a:ext>
            </a:extLst>
          </p:cNvPr>
          <p:cNvSpPr>
            <a:spLocks noGrp="1"/>
          </p:cNvSpPr>
          <p:nvPr>
            <p:ph type="sldNum" sz="quarter" idx="12"/>
          </p:nvPr>
        </p:nvSpPr>
        <p:spPr/>
        <p:txBody>
          <a:bodyPr/>
          <a:lstStyle/>
          <a:p>
            <a:fld id="{AEAA3239-9EA4-4A65-A281-97F994456D9F}" type="slidenum">
              <a:rPr lang="en-US" smtClean="0"/>
              <a:t>25</a:t>
            </a:fld>
            <a:endParaRPr lang="en-US" dirty="0"/>
          </a:p>
        </p:txBody>
      </p:sp>
      <p:sp>
        <p:nvSpPr>
          <p:cNvPr id="4" name="Content Placeholder 3">
            <a:extLst>
              <a:ext uri="{FF2B5EF4-FFF2-40B4-BE49-F238E27FC236}">
                <a16:creationId xmlns:a16="http://schemas.microsoft.com/office/drawing/2014/main" id="{37A22126-91D0-EF5B-A08C-D7D8F388BDE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 y="822317"/>
            <a:ext cx="11336153" cy="5712952"/>
          </a:xfrm>
        </p:spPr>
        <p:txBody>
          <a:bodyPr>
            <a:noAutofit/>
          </a:bodyPr>
          <a:lstStyle/>
          <a:p>
            <a:pPr marL="0" indent="0">
              <a:spcBef>
                <a:spcPts val="2500"/>
              </a:spcBef>
              <a:buNone/>
            </a:pPr>
            <a:r>
              <a:rPr lang="en-US" sz="1700" b="1" dirty="0"/>
              <a:t>Key Insights</a:t>
            </a:r>
          </a:p>
          <a:p>
            <a:pPr>
              <a:spcBef>
                <a:spcPts val="2500"/>
              </a:spcBef>
            </a:pPr>
            <a:r>
              <a:rPr lang="en-US" sz="1700" b="1" dirty="0"/>
              <a:t>EV adoption progresses naturally </a:t>
            </a:r>
            <a:r>
              <a:rPr lang="en-US" sz="1700" dirty="0"/>
              <a:t>under the </a:t>
            </a:r>
            <a:r>
              <a:rPr lang="en-US" sz="1700" b="1" dirty="0"/>
              <a:t>baseline scenario</a:t>
            </a:r>
            <a:r>
              <a:rPr lang="en-US" sz="1700" dirty="0"/>
              <a:t>, with EVs gradually replacing ICVs over time.</a:t>
            </a:r>
          </a:p>
          <a:p>
            <a:pPr>
              <a:spcBef>
                <a:spcPts val="2500"/>
              </a:spcBef>
            </a:pPr>
            <a:r>
              <a:rPr lang="en-US" sz="1700" b="1" dirty="0"/>
              <a:t>Awareness campaigns </a:t>
            </a:r>
            <a:r>
              <a:rPr lang="en-US" sz="1700" dirty="0"/>
              <a:t>have </a:t>
            </a:r>
            <a:r>
              <a:rPr lang="en-US" sz="1700" b="1" dirty="0"/>
              <a:t>minimal additional impact </a:t>
            </a:r>
            <a:r>
              <a:rPr lang="en-US" sz="1700" dirty="0"/>
              <a:t>on EV uptake compared to the baseline.</a:t>
            </a:r>
          </a:p>
          <a:p>
            <a:pPr>
              <a:spcBef>
                <a:spcPts val="2500"/>
              </a:spcBef>
            </a:pPr>
            <a:r>
              <a:rPr lang="en-US" sz="1700" b="1" dirty="0"/>
              <a:t>Infrastructure expansion </a:t>
            </a:r>
            <a:r>
              <a:rPr lang="en-US" sz="1700" dirty="0"/>
              <a:t>alone delivers limited acceleration of adoption, acting mainly as an enabling factor.</a:t>
            </a:r>
          </a:p>
          <a:p>
            <a:pPr>
              <a:spcBef>
                <a:spcPts val="2500"/>
              </a:spcBef>
            </a:pPr>
            <a:r>
              <a:rPr lang="en-US" sz="1700" b="1" dirty="0"/>
              <a:t>Consumer economics </a:t>
            </a:r>
            <a:r>
              <a:rPr lang="en-US" sz="1700" dirty="0"/>
              <a:t>appear to be the </a:t>
            </a:r>
            <a:r>
              <a:rPr lang="en-US" sz="1700" b="1" dirty="0"/>
              <a:t>primary driver </a:t>
            </a:r>
            <a:r>
              <a:rPr lang="en-US" sz="1700" dirty="0"/>
              <a:t>of vehicle choice and adoption behavior.</a:t>
            </a:r>
          </a:p>
          <a:p>
            <a:pPr marL="0" indent="0">
              <a:spcBef>
                <a:spcPts val="2500"/>
              </a:spcBef>
              <a:buNone/>
            </a:pPr>
            <a:r>
              <a:rPr lang="en-US" sz="1700" b="1" dirty="0"/>
              <a:t>Policy Implications</a:t>
            </a:r>
          </a:p>
          <a:p>
            <a:pPr>
              <a:spcBef>
                <a:spcPts val="2500"/>
              </a:spcBef>
            </a:pPr>
            <a:r>
              <a:rPr lang="en-US" sz="1700" b="1" dirty="0"/>
              <a:t>Prioritize targeted financial incentives </a:t>
            </a:r>
            <a:r>
              <a:rPr lang="en-US" sz="1700" dirty="0"/>
              <a:t>to accelerate EV adoption.</a:t>
            </a:r>
          </a:p>
          <a:p>
            <a:pPr>
              <a:spcBef>
                <a:spcPts val="2500"/>
              </a:spcBef>
            </a:pPr>
            <a:r>
              <a:rPr lang="en-US" sz="1700" b="1" dirty="0"/>
              <a:t>Maintain infrastructure investments </a:t>
            </a:r>
            <a:r>
              <a:rPr lang="en-US" sz="1700" dirty="0"/>
              <a:t>to support growth, but not as a standalone strategy.</a:t>
            </a:r>
          </a:p>
          <a:p>
            <a:pPr>
              <a:spcBef>
                <a:spcPts val="2500"/>
              </a:spcBef>
            </a:pPr>
            <a:r>
              <a:rPr lang="en-US" sz="1700" dirty="0"/>
              <a:t>Shift policy focus from </a:t>
            </a:r>
            <a:r>
              <a:rPr lang="en-US" sz="1700" b="1" dirty="0"/>
              <a:t>awareness to affordability</a:t>
            </a:r>
            <a:r>
              <a:rPr lang="en-US" sz="1700" dirty="0"/>
              <a:t>, as awareness is unlikely to be the main barrier.</a:t>
            </a:r>
          </a:p>
          <a:p>
            <a:pPr>
              <a:spcBef>
                <a:spcPts val="2500"/>
              </a:spcBef>
            </a:pPr>
            <a:r>
              <a:rPr lang="en-US" sz="1700" dirty="0"/>
              <a:t>Adopt a balanced </a:t>
            </a:r>
            <a:r>
              <a:rPr lang="en-US" sz="1700" b="1" dirty="0"/>
              <a:t>policy mix combining incentives</a:t>
            </a:r>
            <a:r>
              <a:rPr lang="en-US" sz="1700" dirty="0"/>
              <a:t>, infrastructure, and supporting measures to maximize impact</a:t>
            </a:r>
          </a:p>
        </p:txBody>
      </p:sp>
      <p:sp>
        <p:nvSpPr>
          <p:cNvPr id="6" name="TextBox 5">
            <a:extLst>
              <a:ext uri="{FF2B5EF4-FFF2-40B4-BE49-F238E27FC236}">
                <a16:creationId xmlns:a16="http://schemas.microsoft.com/office/drawing/2014/main" id="{BA00059B-160B-D220-3332-1E3B05EFBF5B}"/>
              </a:ext>
            </a:extLst>
          </p:cNvPr>
          <p:cNvSpPr txBox="1"/>
          <p:nvPr/>
        </p:nvSpPr>
        <p:spPr>
          <a:xfrm>
            <a:off x="396241" y="302751"/>
            <a:ext cx="6096000" cy="584775"/>
          </a:xfrm>
          <a:prstGeom prst="rect">
            <a:avLst/>
          </a:prstGeom>
          <a:noFill/>
        </p:spPr>
        <p:txBody>
          <a:bodyPr wrap="square">
            <a:spAutoFit/>
          </a:bodyPr>
          <a:lstStyle/>
          <a:p>
            <a:r>
              <a:rPr lang="en-US" sz="3200" b="1" dirty="0"/>
              <a:t>Conclusions and Implications</a:t>
            </a:r>
            <a:endParaRPr lang="en-CH" sz="3200" b="1" dirty="0"/>
          </a:p>
        </p:txBody>
      </p:sp>
      <p:pic>
        <p:nvPicPr>
          <p:cNvPr id="12" name="Picture 11">
            <a:extLst>
              <a:ext uri="{FF2B5EF4-FFF2-40B4-BE49-F238E27FC236}">
                <a16:creationId xmlns:a16="http://schemas.microsoft.com/office/drawing/2014/main" id="{E1C05820-8EAF-A069-F690-D9CFC15B0650}"/>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19458072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83DF44-D681-83D2-D9AF-77FBE29C903E}"/>
              </a:ext>
            </a:extLst>
          </p:cNvPr>
          <p:cNvSpPr>
            <a:spLocks noGrp="1"/>
          </p:cNvSpPr>
          <p:nvPr>
            <p:ph type="title"/>
          </p:nvPr>
        </p:nvSpPr>
        <p:spPr/>
        <p:txBody>
          <a:bodyPr/>
          <a:lstStyle/>
          <a:p>
            <a:r>
              <a:rPr lang="en-US" dirty="0"/>
              <a:t>Future works</a:t>
            </a:r>
          </a:p>
        </p:txBody>
      </p:sp>
      <p:sp>
        <p:nvSpPr>
          <p:cNvPr id="7" name="Content Placeholder 6">
            <a:extLst>
              <a:ext uri="{FF2B5EF4-FFF2-40B4-BE49-F238E27FC236}">
                <a16:creationId xmlns:a16="http://schemas.microsoft.com/office/drawing/2014/main" id="{0085AC54-35F1-9033-0D22-0B6AAEA7F237}"/>
              </a:ext>
            </a:extLst>
          </p:cNvPr>
          <p:cNvSpPr>
            <a:spLocks noGrp="1"/>
          </p:cNvSpPr>
          <p:nvPr>
            <p:ph idx="1"/>
          </p:nvPr>
        </p:nvSpPr>
        <p:spPr/>
        <p:txBody>
          <a:bodyPr/>
          <a:lstStyle/>
          <a:p>
            <a:r>
              <a:rPr lang="en-US" dirty="0"/>
              <a:t>Incorporate Heterogeneity: Income and powertrain</a:t>
            </a:r>
          </a:p>
          <a:p>
            <a:r>
              <a:rPr lang="en-US" dirty="0"/>
              <a:t>Consumer </a:t>
            </a:r>
            <a:r>
              <a:rPr lang="en-US" dirty="0" err="1"/>
              <a:t>behaviour</a:t>
            </a:r>
            <a:endParaRPr lang="en-US" dirty="0"/>
          </a:p>
          <a:p>
            <a:r>
              <a:rPr lang="en-US" dirty="0"/>
              <a:t>Policy Optimization </a:t>
            </a:r>
          </a:p>
          <a:p>
            <a:pPr marL="0" indent="0">
              <a:buNone/>
            </a:pPr>
            <a:endParaRPr lang="en-US" dirty="0"/>
          </a:p>
        </p:txBody>
      </p:sp>
      <p:sp>
        <p:nvSpPr>
          <p:cNvPr id="3" name="Slide Number Placeholder 2">
            <a:extLst>
              <a:ext uri="{FF2B5EF4-FFF2-40B4-BE49-F238E27FC236}">
                <a16:creationId xmlns:a16="http://schemas.microsoft.com/office/drawing/2014/main" id="{2AAD3121-69F4-4213-153C-A31567A2FB43}"/>
              </a:ext>
            </a:extLst>
          </p:cNvPr>
          <p:cNvSpPr>
            <a:spLocks noGrp="1"/>
          </p:cNvSpPr>
          <p:nvPr>
            <p:ph type="sldNum" sz="quarter" idx="12"/>
          </p:nvPr>
        </p:nvSpPr>
        <p:spPr/>
        <p:txBody>
          <a:bodyPr/>
          <a:lstStyle/>
          <a:p>
            <a:fld id="{AEAA3239-9EA4-4A65-A281-97F994456D9F}" type="slidenum">
              <a:rPr lang="en-US" smtClean="0"/>
              <a:t>26</a:t>
            </a:fld>
            <a:endParaRPr lang="en-US"/>
          </a:p>
        </p:txBody>
      </p:sp>
    </p:spTree>
    <p:extLst>
      <p:ext uri="{BB962C8B-B14F-4D97-AF65-F5344CB8AC3E}">
        <p14:creationId xmlns:p14="http://schemas.microsoft.com/office/powerpoint/2010/main" val="2699434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3953247-E9F1-B91F-4E23-C8209BAC5FB2}"/>
              </a:ext>
            </a:extLst>
          </p:cNvPr>
          <p:cNvSpPr>
            <a:spLocks noGrp="1"/>
          </p:cNvSpPr>
          <p:nvPr>
            <p:ph type="title"/>
          </p:nvPr>
        </p:nvSpPr>
        <p:spPr/>
        <p:txBody>
          <a:bodyPr anchor="b">
            <a:normAutofit fontScale="90000"/>
          </a:bodyPr>
          <a:lstStyle/>
          <a:p>
            <a:r>
              <a:rPr lang="en-US" dirty="0"/>
              <a:t>THANK YOU FOR LISTENING</a:t>
            </a:r>
          </a:p>
        </p:txBody>
      </p:sp>
      <p:sp>
        <p:nvSpPr>
          <p:cNvPr id="7" name="Slide Number Placeholder 6">
            <a:extLst>
              <a:ext uri="{FF2B5EF4-FFF2-40B4-BE49-F238E27FC236}">
                <a16:creationId xmlns:a16="http://schemas.microsoft.com/office/drawing/2014/main" id="{0146FA0A-1F1E-FB11-0239-2D348D527A8C}"/>
              </a:ext>
            </a:extLst>
          </p:cNvPr>
          <p:cNvSpPr>
            <a:spLocks noGrp="1"/>
          </p:cNvSpPr>
          <p:nvPr>
            <p:ph type="sldNum" sz="quarter" idx="12"/>
          </p:nvPr>
        </p:nvSpPr>
        <p:spPr/>
        <p:txBody>
          <a:bodyPr/>
          <a:lstStyle/>
          <a:p>
            <a:fld id="{AEAA3239-9EA4-4A65-A281-97F994456D9F}" type="slidenum">
              <a:rPr lang="en-US" smtClean="0"/>
              <a:pPr/>
              <a:t>27</a:t>
            </a:fld>
            <a:endParaRPr lang="en-US"/>
          </a:p>
        </p:txBody>
      </p:sp>
      <p:pic>
        <p:nvPicPr>
          <p:cNvPr id="13" name="Picture 12" descr="Close up image of hands applauding">
            <a:extLst>
              <a:ext uri="{FF2B5EF4-FFF2-40B4-BE49-F238E27FC236}">
                <a16:creationId xmlns:a16="http://schemas.microsoft.com/office/drawing/2014/main" id="{B31513CB-3587-3DC2-9988-172630C5D49E}"/>
              </a:ext>
            </a:extLst>
          </p:cNvPr>
          <p:cNvPicPr>
            <a:picLocks noChangeAspect="1"/>
          </p:cNvPicPr>
          <p:nvPr/>
        </p:nvPicPr>
        <p:blipFill>
          <a:blip r:embed="rId2"/>
          <a:srcRect b="890"/>
          <a:stretch>
            <a:fillRect/>
          </a:stretch>
        </p:blipFill>
        <p:spPr>
          <a:xfrm>
            <a:off x="609600" y="904875"/>
            <a:ext cx="8077200" cy="5343524"/>
          </a:xfrm>
          <a:prstGeom prst="rect">
            <a:avLst/>
          </a:prstGeom>
          <a:noFill/>
        </p:spPr>
      </p:pic>
      <p:pic>
        <p:nvPicPr>
          <p:cNvPr id="8" name="Picture 7">
            <a:extLst>
              <a:ext uri="{FF2B5EF4-FFF2-40B4-BE49-F238E27FC236}">
                <a16:creationId xmlns:a16="http://schemas.microsoft.com/office/drawing/2014/main" id="{75935902-C217-7915-EEFB-2DEDCCED85B7}"/>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69375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8776C-47CA-1F7B-7BEB-8777C7ABFB44}"/>
              </a:ext>
            </a:extLst>
          </p:cNvPr>
          <p:cNvSpPr>
            <a:spLocks noGrp="1"/>
          </p:cNvSpPr>
          <p:nvPr>
            <p:ph type="ctrTitle"/>
          </p:nvPr>
        </p:nvSpPr>
        <p:spPr/>
        <p:txBody>
          <a:bodyPr anchor="b">
            <a:normAutofit/>
          </a:bodyPr>
          <a:lstStyle/>
          <a:p>
            <a:r>
              <a:rPr lang="en-US" b="1" dirty="0"/>
              <a:t>Introduction and Context</a:t>
            </a:r>
          </a:p>
        </p:txBody>
      </p:sp>
      <p:sp>
        <p:nvSpPr>
          <p:cNvPr id="3" name="Slide Number Placeholder 2">
            <a:extLst>
              <a:ext uri="{FF2B5EF4-FFF2-40B4-BE49-F238E27FC236}">
                <a16:creationId xmlns:a16="http://schemas.microsoft.com/office/drawing/2014/main" id="{00BDCB86-1F9C-57C3-F20E-6AFFB4A0B2A2}"/>
              </a:ext>
            </a:extLst>
          </p:cNvPr>
          <p:cNvSpPr>
            <a:spLocks noGrp="1"/>
          </p:cNvSpPr>
          <p:nvPr>
            <p:ph type="sldNum" sz="quarter" idx="12"/>
          </p:nvPr>
        </p:nvSpPr>
        <p:spPr/>
        <p:txBody>
          <a:bodyPr/>
          <a:lstStyle/>
          <a:p>
            <a:fld id="{AEAA3239-9EA4-4A65-A281-97F994456D9F}" type="slidenum">
              <a:rPr lang="en-US" smtClean="0"/>
              <a:pPr/>
              <a:t>3</a:t>
            </a:fld>
            <a:endParaRPr lang="en-US"/>
          </a:p>
        </p:txBody>
      </p:sp>
      <p:pic>
        <p:nvPicPr>
          <p:cNvPr id="5" name="Picture 4">
            <a:extLst>
              <a:ext uri="{FF2B5EF4-FFF2-40B4-BE49-F238E27FC236}">
                <a16:creationId xmlns:a16="http://schemas.microsoft.com/office/drawing/2014/main" id="{F7F7AED5-4E04-EBB8-C498-E7C99088237B}"/>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2166054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3117-6996-6553-385C-ADDE9B26413C}"/>
              </a:ext>
            </a:extLst>
          </p:cNvPr>
          <p:cNvSpPr>
            <a:spLocks noGrp="1"/>
          </p:cNvSpPr>
          <p:nvPr>
            <p:ph type="title"/>
          </p:nvPr>
        </p:nvSpPr>
        <p:spPr>
          <a:xfrm>
            <a:off x="477252" y="589548"/>
            <a:ext cx="4675633" cy="990600"/>
          </a:xfrm>
        </p:spPr>
        <p:txBody>
          <a:bodyPr anchor="t">
            <a:normAutofit/>
          </a:bodyPr>
          <a:lstStyle/>
          <a:p>
            <a:r>
              <a:rPr lang="en-US" b="1" dirty="0"/>
              <a:t>Why Transport Electrification Matters in Switzerland</a:t>
            </a:r>
          </a:p>
        </p:txBody>
      </p:sp>
      <p:sp>
        <p:nvSpPr>
          <p:cNvPr id="3" name="Slide Number Placeholder 2">
            <a:extLst>
              <a:ext uri="{FF2B5EF4-FFF2-40B4-BE49-F238E27FC236}">
                <a16:creationId xmlns:a16="http://schemas.microsoft.com/office/drawing/2014/main" id="{8E72AEEE-82FF-08BE-5B91-F9CCCCC1FBF9}"/>
              </a:ext>
            </a:extLst>
          </p:cNvPr>
          <p:cNvSpPr>
            <a:spLocks noGrp="1"/>
          </p:cNvSpPr>
          <p:nvPr>
            <p:ph type="sldNum" sz="quarter" idx="12"/>
          </p:nvPr>
        </p:nvSpPr>
        <p:spPr/>
        <p:txBody>
          <a:bodyPr/>
          <a:lstStyle/>
          <a:p>
            <a:fld id="{AEAA3239-9EA4-4A65-A281-97F994456D9F}" type="slidenum">
              <a:rPr lang="en-US" smtClean="0"/>
              <a:t>4</a:t>
            </a:fld>
            <a:endParaRPr lang="en-US"/>
          </a:p>
        </p:txBody>
      </p:sp>
      <p:sp>
        <p:nvSpPr>
          <p:cNvPr id="8" name="Flowchart: Connector 7">
            <a:extLst>
              <a:ext uri="{FF2B5EF4-FFF2-40B4-BE49-F238E27FC236}">
                <a16:creationId xmlns:a16="http://schemas.microsoft.com/office/drawing/2014/main" id="{5F4EF8F7-E337-6E97-1F56-E9F5DB6F2972}"/>
              </a:ext>
            </a:extLst>
          </p:cNvPr>
          <p:cNvSpPr/>
          <p:nvPr/>
        </p:nvSpPr>
        <p:spPr>
          <a:xfrm>
            <a:off x="1395024" y="2568741"/>
            <a:ext cx="1804736" cy="172051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47%</a:t>
            </a:r>
          </a:p>
          <a:p>
            <a:pPr algn="ctr"/>
            <a:r>
              <a:rPr lang="en-US" dirty="0"/>
              <a:t>National emissions</a:t>
            </a:r>
            <a:endParaRPr lang="en-CH" dirty="0"/>
          </a:p>
        </p:txBody>
      </p:sp>
      <p:sp>
        <p:nvSpPr>
          <p:cNvPr id="9" name="Flowchart: Connector 8">
            <a:extLst>
              <a:ext uri="{FF2B5EF4-FFF2-40B4-BE49-F238E27FC236}">
                <a16:creationId xmlns:a16="http://schemas.microsoft.com/office/drawing/2014/main" id="{69E29693-EB0C-3524-BD96-FC62F8300846}"/>
              </a:ext>
            </a:extLst>
          </p:cNvPr>
          <p:cNvSpPr/>
          <p:nvPr/>
        </p:nvSpPr>
        <p:spPr>
          <a:xfrm>
            <a:off x="4944978" y="2439402"/>
            <a:ext cx="1964516" cy="197919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t>70%</a:t>
            </a:r>
          </a:p>
          <a:p>
            <a:pPr algn="ctr"/>
            <a:r>
              <a:rPr lang="en-US" dirty="0"/>
              <a:t>Road-based emissions</a:t>
            </a:r>
            <a:endParaRPr lang="en-CH" dirty="0"/>
          </a:p>
        </p:txBody>
      </p:sp>
      <p:sp>
        <p:nvSpPr>
          <p:cNvPr id="11" name="TextBox 10">
            <a:extLst>
              <a:ext uri="{FF2B5EF4-FFF2-40B4-BE49-F238E27FC236}">
                <a16:creationId xmlns:a16="http://schemas.microsoft.com/office/drawing/2014/main" id="{00A4C038-BCBF-5F20-A9E1-BDDC0EB57282}"/>
              </a:ext>
            </a:extLst>
          </p:cNvPr>
          <p:cNvSpPr txBox="1"/>
          <p:nvPr/>
        </p:nvSpPr>
        <p:spPr>
          <a:xfrm>
            <a:off x="3199760" y="4691312"/>
            <a:ext cx="2358829" cy="369332"/>
          </a:xfrm>
          <a:prstGeom prst="rect">
            <a:avLst/>
          </a:prstGeom>
          <a:noFill/>
        </p:spPr>
        <p:txBody>
          <a:bodyPr wrap="square">
            <a:spAutoFit/>
          </a:bodyPr>
          <a:lstStyle/>
          <a:p>
            <a:r>
              <a:rPr lang="en-US" dirty="0"/>
              <a:t>Source: BAFU 2025) </a:t>
            </a:r>
            <a:endParaRPr lang="en-CH" dirty="0"/>
          </a:p>
        </p:txBody>
      </p:sp>
      <p:sp>
        <p:nvSpPr>
          <p:cNvPr id="15" name="TextBox 14">
            <a:extLst>
              <a:ext uri="{FF2B5EF4-FFF2-40B4-BE49-F238E27FC236}">
                <a16:creationId xmlns:a16="http://schemas.microsoft.com/office/drawing/2014/main" id="{ACD4201D-2634-8FBC-9A6F-17FE2FD83FA4}"/>
              </a:ext>
            </a:extLst>
          </p:cNvPr>
          <p:cNvSpPr txBox="1"/>
          <p:nvPr/>
        </p:nvSpPr>
        <p:spPr>
          <a:xfrm>
            <a:off x="7688179" y="1997839"/>
            <a:ext cx="4291905" cy="2862322"/>
          </a:xfrm>
          <a:prstGeom prst="rect">
            <a:avLst/>
          </a:prstGeom>
          <a:noFill/>
        </p:spPr>
        <p:txBody>
          <a:bodyPr wrap="square">
            <a:spAutoFit/>
          </a:bodyPr>
          <a:lstStyle/>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b="1" dirty="0"/>
              <a:t>Systemic Transition Challenges</a:t>
            </a:r>
          </a:p>
          <a:p>
            <a:pPr marL="285750" indent="-285750" algn="just">
              <a:buFont typeface="Arial" panose="020B0604020202020204" pitchFamily="34" charset="0"/>
              <a:buChar char="•"/>
            </a:pPr>
            <a:r>
              <a:rPr lang="en-US" dirty="0"/>
              <a:t>Electrification requires </a:t>
            </a:r>
            <a:r>
              <a:rPr lang="en-US" b="1" dirty="0"/>
              <a:t>infrastructure,</a:t>
            </a:r>
            <a:r>
              <a:rPr lang="en-US" dirty="0"/>
              <a:t> </a:t>
            </a:r>
            <a:r>
              <a:rPr lang="en-US" b="1" dirty="0"/>
              <a:t>consumer change, market shifts, and policy support </a:t>
            </a:r>
            <a:r>
              <a:rPr lang="en-US" dirty="0"/>
              <a:t>for success.</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b="1" dirty="0"/>
              <a:t>Need for Systemic Approach</a:t>
            </a:r>
          </a:p>
          <a:p>
            <a:pPr marL="285750" indent="-285750" algn="just">
              <a:buFont typeface="Arial" panose="020B0604020202020204" pitchFamily="34" charset="0"/>
              <a:buChar char="•"/>
            </a:pPr>
            <a:r>
              <a:rPr lang="en-US" dirty="0"/>
              <a:t>Incremental changes are insufficient; systemic strategies must accelerate sustainable transport transformation.</a:t>
            </a:r>
          </a:p>
        </p:txBody>
      </p:sp>
      <p:pic>
        <p:nvPicPr>
          <p:cNvPr id="17" name="Picture 16">
            <a:extLst>
              <a:ext uri="{FF2B5EF4-FFF2-40B4-BE49-F238E27FC236}">
                <a16:creationId xmlns:a16="http://schemas.microsoft.com/office/drawing/2014/main" id="{36A03CF9-5172-6FCD-B24B-2FCFD8A2C2A5}"/>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20201037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xEl>
                                              <p:pRg st="1" end="1"/>
                                            </p:txEl>
                                          </p:spTgt>
                                        </p:tgtEl>
                                        <p:attrNameLst>
                                          <p:attrName>style.visibility</p:attrName>
                                        </p:attrNameLst>
                                      </p:cBhvr>
                                      <p:to>
                                        <p:strVal val="visible"/>
                                      </p:to>
                                    </p:set>
                                    <p:animEffect transition="in" filter="wipe(down)">
                                      <p:cBhvr>
                                        <p:cTn id="24" dur="500"/>
                                        <p:tgtEl>
                                          <p:spTgt spid="15">
                                            <p:txEl>
                                              <p:pRg st="1" end="1"/>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Effect transition="in" filter="wipe(down)">
                                      <p:cBhvr>
                                        <p:cTn id="27" dur="500"/>
                                        <p:tgtEl>
                                          <p:spTgt spid="1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Effect transition="in" filter="wipe(down)">
                                      <p:cBhvr>
                                        <p:cTn id="32" dur="500"/>
                                        <p:tgtEl>
                                          <p:spTgt spid="15">
                                            <p:txEl>
                                              <p:pRg st="4" end="4"/>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15">
                                            <p:txEl>
                                              <p:pRg st="5" end="5"/>
                                            </p:txEl>
                                          </p:spTgt>
                                        </p:tgtEl>
                                        <p:attrNameLst>
                                          <p:attrName>style.visibility</p:attrName>
                                        </p:attrNameLst>
                                      </p:cBhvr>
                                      <p:to>
                                        <p:strVal val="visible"/>
                                      </p:to>
                                    </p:set>
                                    <p:animEffect transition="in" filter="wipe(down)">
                                      <p:cBhvr>
                                        <p:cTn id="35"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F4EA53-58BF-DC26-6FFE-CA97697A3FB4}"/>
              </a:ext>
            </a:extLst>
          </p:cNvPr>
          <p:cNvSpPr>
            <a:spLocks noGrp="1"/>
          </p:cNvSpPr>
          <p:nvPr>
            <p:ph type="title"/>
          </p:nvPr>
        </p:nvSpPr>
        <p:spPr>
          <a:xfrm>
            <a:off x="488950" y="0"/>
            <a:ext cx="5251316" cy="1807305"/>
          </a:xfrm>
        </p:spPr>
        <p:txBody>
          <a:bodyPr vert="horz" lIns="91440" tIns="45720" rIns="91440" bIns="45720" rtlCol="0" anchor="ctr">
            <a:normAutofit/>
          </a:bodyPr>
          <a:lstStyle/>
          <a:p>
            <a:r>
              <a:rPr lang="en-US" sz="2400" b="1" dirty="0"/>
              <a:t>Problem Statement and Research Question</a:t>
            </a:r>
          </a:p>
        </p:txBody>
      </p:sp>
      <p:sp>
        <p:nvSpPr>
          <p:cNvPr id="4" name="Content Placeholder 3">
            <a:extLst>
              <a:ext uri="{FF2B5EF4-FFF2-40B4-BE49-F238E27FC236}">
                <a16:creationId xmlns:a16="http://schemas.microsoft.com/office/drawing/2014/main" id="{1151896E-FFDB-DCB1-73E1-97BE8A504F4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2341" y="1498950"/>
            <a:ext cx="5666874" cy="5222525"/>
          </a:xfrm>
        </p:spPr>
        <p:txBody>
          <a:bodyPr>
            <a:noAutofit/>
          </a:bodyPr>
          <a:lstStyle/>
          <a:p>
            <a:pPr marL="0" lvl="0" indent="0">
              <a:spcBef>
                <a:spcPts val="2500"/>
              </a:spcBef>
              <a:buFont typeface="Arial" panose="020B0604020202020204" pitchFamily="34" charset="0"/>
              <a:buNone/>
            </a:pPr>
            <a:r>
              <a:rPr lang="en-US" sz="1800" b="1" dirty="0"/>
              <a:t>Slowing EV Adoption Growth</a:t>
            </a:r>
          </a:p>
          <a:p>
            <a:pPr marL="0" lvl="1" indent="0">
              <a:buFont typeface="Arial" panose="020B0604020202020204" pitchFamily="34" charset="0"/>
              <a:buNone/>
            </a:pPr>
            <a:r>
              <a:rPr lang="en-US" sz="1800" dirty="0"/>
              <a:t>Despite early growth, electric vehicle adoption in Switzerland is plateauing, raising concerns about meeting climate targets.</a:t>
            </a:r>
          </a:p>
          <a:p>
            <a:pPr marL="0" lvl="0" indent="0">
              <a:spcBef>
                <a:spcPts val="2500"/>
              </a:spcBef>
              <a:buFont typeface="Arial" panose="020B0604020202020204" pitchFamily="34" charset="0"/>
              <a:buNone/>
            </a:pPr>
            <a:r>
              <a:rPr lang="en-US" sz="1800" b="1" dirty="0"/>
              <a:t>Policy Ambitions and Gaps</a:t>
            </a:r>
          </a:p>
          <a:p>
            <a:pPr marL="0" lvl="1" indent="0">
              <a:buNone/>
            </a:pPr>
            <a:r>
              <a:rPr lang="en-US" sz="1800" dirty="0"/>
              <a:t>Policy roadmaps set ambitious EV targets, but many interim goals remain unmet, highlighting challenges in execution (Roadmap </a:t>
            </a:r>
            <a:r>
              <a:rPr lang="en-US" sz="1800" dirty="0" err="1"/>
              <a:t>elektromobilitat</a:t>
            </a:r>
            <a:r>
              <a:rPr lang="en-US" sz="1800" dirty="0"/>
              <a:t> 2030).</a:t>
            </a:r>
          </a:p>
          <a:p>
            <a:pPr marL="0" lvl="0" indent="0">
              <a:spcBef>
                <a:spcPts val="2500"/>
              </a:spcBef>
              <a:buFont typeface="Arial" panose="020B0604020202020204" pitchFamily="34" charset="0"/>
              <a:buNone/>
            </a:pPr>
            <a:r>
              <a:rPr lang="en-US" sz="1800" b="1" dirty="0"/>
              <a:t>Dynamic Adoption Challenges</a:t>
            </a:r>
          </a:p>
          <a:p>
            <a:pPr marL="0" lvl="1" indent="0">
              <a:buFont typeface="Arial" panose="020B0604020202020204" pitchFamily="34" charset="0"/>
              <a:buNone/>
            </a:pPr>
            <a:r>
              <a:rPr lang="en-US" sz="1800" dirty="0"/>
              <a:t>Current studies often overlook dynamic interactions between consumer behavior, infrastructure, and cost reductions over time.</a:t>
            </a:r>
          </a:p>
          <a:p>
            <a:pPr marL="0" lvl="0" indent="0">
              <a:spcBef>
                <a:spcPts val="2500"/>
              </a:spcBef>
              <a:buFont typeface="Arial" panose="020B0604020202020204" pitchFamily="34" charset="0"/>
              <a:buNone/>
            </a:pPr>
            <a:r>
              <a:rPr lang="en-US" sz="1800" b="1" dirty="0"/>
              <a:t>Research Questions Focus</a:t>
            </a:r>
          </a:p>
          <a:p>
            <a:pPr marL="0" lvl="1" indent="0">
              <a:buFont typeface="Arial" panose="020B0604020202020204" pitchFamily="34" charset="0"/>
              <a:buNone/>
            </a:pPr>
            <a:r>
              <a:rPr lang="en-US" sz="1800" dirty="0"/>
              <a:t>Study explores key socio-technical factors and policy impacts shaping long-term EV adoption dynamics in Switzerland.</a:t>
            </a:r>
          </a:p>
        </p:txBody>
      </p:sp>
      <p:sp>
        <p:nvSpPr>
          <p:cNvPr id="3" name="Slide Number Placeholder 2">
            <a:extLst>
              <a:ext uri="{FF2B5EF4-FFF2-40B4-BE49-F238E27FC236}">
                <a16:creationId xmlns:a16="http://schemas.microsoft.com/office/drawing/2014/main" id="{A5516C04-B46B-7670-555B-173C86DCC645}"/>
              </a:ext>
            </a:extLst>
          </p:cNvPr>
          <p:cNvSpPr>
            <a:spLocks noGrp="1"/>
          </p:cNvSpPr>
          <p:nvPr>
            <p:ph type="sldNum" sz="quarter" idx="17"/>
          </p:nvPr>
        </p:nvSpPr>
        <p:spPr>
          <a:xfrm>
            <a:off x="8610600" y="6356350"/>
            <a:ext cx="2743200" cy="365125"/>
          </a:xfrm>
        </p:spPr>
        <p:txBody>
          <a:bodyPr vert="horz" lIns="91440" tIns="45720" rIns="91440" bIns="45720" rtlCol="0" anchor="ctr">
            <a:normAutofit/>
          </a:bodyPr>
          <a:lstStyle/>
          <a:p>
            <a:pPr>
              <a:spcAft>
                <a:spcPts val="600"/>
              </a:spcAft>
              <a:defRPr/>
            </a:pPr>
            <a:fld id="{AEAA3239-9EA4-4A65-A281-97F994456D9F}" type="slidenum">
              <a:rPr lang="en-US">
                <a:solidFill>
                  <a:schemeClr val="tx1"/>
                </a:solidFill>
                <a:latin typeface="Calibri" panose="020F0502020204030204"/>
              </a:rPr>
              <a:pPr>
                <a:spcAft>
                  <a:spcPts val="600"/>
                </a:spcAft>
                <a:defRPr/>
              </a:pPr>
              <a:t>5</a:t>
            </a:fld>
            <a:endParaRPr lang="en-US">
              <a:solidFill>
                <a:schemeClr val="tx1"/>
              </a:solidFill>
              <a:latin typeface="Calibri" panose="020F0502020204030204"/>
            </a:endParaRPr>
          </a:p>
        </p:txBody>
      </p:sp>
      <p:pic>
        <p:nvPicPr>
          <p:cNvPr id="6" name="Picture 5">
            <a:extLst>
              <a:ext uri="{FF2B5EF4-FFF2-40B4-BE49-F238E27FC236}">
                <a16:creationId xmlns:a16="http://schemas.microsoft.com/office/drawing/2014/main" id="{1128F900-29ED-C87A-93D0-2F8E8E7CE10D}"/>
              </a:ext>
            </a:extLst>
          </p:cNvPr>
          <p:cNvPicPr>
            <a:picLocks noChangeAspect="1"/>
          </p:cNvPicPr>
          <p:nvPr/>
        </p:nvPicPr>
        <p:blipFill>
          <a:blip r:embed="rId3"/>
          <a:srcRect r="50395"/>
          <a:stretch>
            <a:fillRect/>
          </a:stretch>
        </p:blipFill>
        <p:spPr>
          <a:xfrm>
            <a:off x="11512817" y="-19716"/>
            <a:ext cx="679183" cy="769682"/>
          </a:xfrm>
          <a:prstGeom prst="rect">
            <a:avLst/>
          </a:prstGeom>
        </p:spPr>
      </p:pic>
      <p:graphicFrame>
        <p:nvGraphicFramePr>
          <p:cNvPr id="12" name="Chart 11">
            <a:extLst>
              <a:ext uri="{FF2B5EF4-FFF2-40B4-BE49-F238E27FC236}">
                <a16:creationId xmlns:a16="http://schemas.microsoft.com/office/drawing/2014/main" id="{EA3B662E-672E-5FBF-44D6-752EE7ED95AA}"/>
              </a:ext>
            </a:extLst>
          </p:cNvPr>
          <p:cNvGraphicFramePr/>
          <p:nvPr>
            <p:extLst>
              <p:ext uri="{D42A27DB-BD31-4B8C-83A1-F6EECF244321}">
                <p14:modId xmlns:p14="http://schemas.microsoft.com/office/powerpoint/2010/main" val="2933110096"/>
              </p:ext>
            </p:extLst>
          </p:nvPr>
        </p:nvGraphicFramePr>
        <p:xfrm>
          <a:off x="6453501" y="1450159"/>
          <a:ext cx="5511165" cy="4271749"/>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2559B255-ECE0-38EA-6D40-D7F47F8CEC6F}"/>
              </a:ext>
            </a:extLst>
          </p:cNvPr>
          <p:cNvSpPr txBox="1"/>
          <p:nvPr/>
        </p:nvSpPr>
        <p:spPr>
          <a:xfrm>
            <a:off x="7175564" y="5651671"/>
            <a:ext cx="3343275" cy="276999"/>
          </a:xfrm>
          <a:prstGeom prst="rect">
            <a:avLst/>
          </a:prstGeom>
          <a:noFill/>
        </p:spPr>
        <p:txBody>
          <a:bodyPr wrap="square">
            <a:spAutoFit/>
          </a:bodyPr>
          <a:lstStyle/>
          <a:p>
            <a:r>
              <a:rPr lang="en-US" sz="1200" b="1" dirty="0">
                <a:solidFill>
                  <a:srgbClr val="000000"/>
                </a:solidFill>
                <a:latin typeface="Arial" panose="020B0604020202020204" pitchFamily="34" charset="0"/>
                <a:ea typeface="Arial" panose="020B0604020202020204" pitchFamily="34" charset="0"/>
              </a:rPr>
              <a:t>Source: </a:t>
            </a:r>
            <a:r>
              <a:rPr lang="en-US" sz="1200" b="1" dirty="0">
                <a:solidFill>
                  <a:srgbClr val="000000"/>
                </a:solidFill>
                <a:effectLst/>
                <a:latin typeface="Arial" panose="020B0604020202020204" pitchFamily="34" charset="0"/>
                <a:ea typeface="Arial" panose="020B0604020202020204" pitchFamily="34" charset="0"/>
              </a:rPr>
              <a:t>BFS (2025)</a:t>
            </a:r>
            <a:endParaRPr lang="en-CH" sz="1200" b="1" dirty="0"/>
          </a:p>
        </p:txBody>
      </p:sp>
    </p:spTree>
    <p:extLst>
      <p:ext uri="{BB962C8B-B14F-4D97-AF65-F5344CB8AC3E}">
        <p14:creationId xmlns:p14="http://schemas.microsoft.com/office/powerpoint/2010/main" val="42822205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down)">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wipe(down)">
                                      <p:cBhvr>
                                        <p:cTn id="30" dur="500"/>
                                        <p:tgtEl>
                                          <p:spTgt spid="4">
                                            <p:txEl>
                                              <p:pRg st="4" end="4"/>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wipe(down)">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down)">
                                      <p:cBhvr>
                                        <p:cTn id="38" dur="500"/>
                                        <p:tgtEl>
                                          <p:spTgt spid="4">
                                            <p:txEl>
                                              <p:pRg st="6" end="6"/>
                                            </p:txEl>
                                          </p:spTgt>
                                        </p:tgtEl>
                                      </p:cBhvr>
                                    </p:animEffect>
                                  </p:childTnLst>
                                </p:cTn>
                              </p:par>
                              <p:par>
                                <p:cTn id="39" presetID="22" presetClass="entr" presetSubtype="4" fill="hold"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Effect transition="in" filter="wipe(down)">
                                      <p:cBhvr>
                                        <p:cTn id="4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B51A640-14D4-113A-112D-8E619204CC04}"/>
              </a:ext>
            </a:extLst>
          </p:cNvPr>
          <p:cNvSpPr>
            <a:spLocks noGrp="1"/>
          </p:cNvSpPr>
          <p:nvPr>
            <p:ph type="title"/>
          </p:nvPr>
        </p:nvSpPr>
        <p:spPr>
          <a:xfrm>
            <a:off x="838200" y="713312"/>
            <a:ext cx="4038600" cy="5431376"/>
          </a:xfrm>
        </p:spPr>
        <p:txBody>
          <a:bodyPr vert="horz" lIns="91440" tIns="45720" rIns="91440" bIns="45720" rtlCol="0" anchor="ctr">
            <a:normAutofit/>
          </a:bodyPr>
          <a:lstStyle/>
          <a:p>
            <a:r>
              <a:rPr lang="en-US" sz="4400" b="1" kern="1200" dirty="0">
                <a:solidFill>
                  <a:schemeClr val="tx1"/>
                </a:solidFill>
                <a:latin typeface="+mj-lt"/>
                <a:ea typeface="+mj-ea"/>
                <a:cs typeface="+mj-cs"/>
              </a:rPr>
              <a:t>System Dynamics Modelling Framework</a:t>
            </a:r>
          </a:p>
        </p:txBody>
      </p:sp>
      <p:sp>
        <p:nvSpPr>
          <p:cNvPr id="4" name="Content Placeholder 3">
            <a:extLst>
              <a:ext uri="{FF2B5EF4-FFF2-40B4-BE49-F238E27FC236}">
                <a16:creationId xmlns:a16="http://schemas.microsoft.com/office/drawing/2014/main" id="{BE22F8F5-D1F9-21DA-5783-FBCAF27EADE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5999" y="713313"/>
            <a:ext cx="5257801" cy="5431376"/>
          </a:xfrm>
        </p:spPr>
        <p:txBody>
          <a:bodyPr>
            <a:normAutofit/>
          </a:bodyPr>
          <a:lstStyle/>
          <a:p>
            <a:pPr marL="0" lvl="0" indent="0">
              <a:spcBef>
                <a:spcPts val="2500"/>
              </a:spcBef>
              <a:buFont typeface="Arial" panose="020B0604020202020204" pitchFamily="34" charset="0"/>
              <a:buNone/>
            </a:pPr>
            <a:r>
              <a:rPr lang="en-US" sz="1800" b="1" dirty="0"/>
              <a:t>System Dynamics Approach</a:t>
            </a:r>
          </a:p>
          <a:p>
            <a:pPr marL="0" lvl="1" indent="0">
              <a:buFont typeface="Arial" panose="020B0604020202020204" pitchFamily="34" charset="0"/>
              <a:buNone/>
            </a:pPr>
            <a:r>
              <a:rPr lang="en-US" sz="1800" dirty="0"/>
              <a:t>System dynamics models complex, non-linear, and feedback-driven socio-technical transitions like EV adoption.</a:t>
            </a:r>
          </a:p>
          <a:p>
            <a:pPr marL="0" lvl="0" indent="0">
              <a:spcBef>
                <a:spcPts val="2500"/>
              </a:spcBef>
              <a:buFont typeface="Arial" panose="020B0604020202020204" pitchFamily="34" charset="0"/>
              <a:buNone/>
            </a:pPr>
            <a:r>
              <a:rPr lang="en-US" sz="1800" b="1" dirty="0"/>
              <a:t>Model Development Process</a:t>
            </a:r>
          </a:p>
          <a:p>
            <a:pPr marL="0" lvl="1" indent="0">
              <a:buFont typeface="Arial" panose="020B0604020202020204" pitchFamily="34" charset="0"/>
              <a:buNone/>
            </a:pPr>
            <a:r>
              <a:rPr lang="en-US" sz="1800" dirty="0"/>
              <a:t>The process includes problem articulation, dynamic hypothesis, causal loop diagram, and stock–flow simulation.</a:t>
            </a:r>
          </a:p>
          <a:p>
            <a:pPr marL="0" lvl="0" indent="0">
              <a:spcBef>
                <a:spcPts val="2500"/>
              </a:spcBef>
              <a:buFont typeface="Arial" panose="020B0604020202020204" pitchFamily="34" charset="0"/>
              <a:buNone/>
            </a:pPr>
            <a:r>
              <a:rPr lang="en-US" sz="1800" b="1" dirty="0"/>
              <a:t>Integrated Behavioral and Economic Factors</a:t>
            </a:r>
          </a:p>
          <a:p>
            <a:pPr marL="0" lvl="1" indent="0">
              <a:buFont typeface="Arial" panose="020B0604020202020204" pitchFamily="34" charset="0"/>
              <a:buNone/>
            </a:pPr>
            <a:r>
              <a:rPr lang="en-US" sz="1800" dirty="0"/>
              <a:t>Model combines consumer behavior, economic affordability, and technical parameters like charging infrastructure.</a:t>
            </a:r>
          </a:p>
          <a:p>
            <a:pPr marL="0" lvl="0" indent="0">
              <a:spcBef>
                <a:spcPts val="2500"/>
              </a:spcBef>
              <a:buFont typeface="Arial" panose="020B0604020202020204" pitchFamily="34" charset="0"/>
              <a:buNone/>
            </a:pPr>
            <a:r>
              <a:rPr lang="en-US" sz="1800" b="1" dirty="0"/>
              <a:t>Calibration and Validation</a:t>
            </a:r>
          </a:p>
          <a:p>
            <a:pPr marL="0" lvl="1" indent="0">
              <a:buFont typeface="Arial" panose="020B0604020202020204" pitchFamily="34" charset="0"/>
              <a:buNone/>
            </a:pPr>
            <a:r>
              <a:rPr lang="en-US" sz="1800" dirty="0"/>
              <a:t>Historical Swiss vehicle sales data calibrate and validate the model to reproduce adoption patterns.</a:t>
            </a:r>
          </a:p>
        </p:txBody>
      </p:sp>
      <p:sp>
        <p:nvSpPr>
          <p:cNvPr id="3" name="Slide Number Placeholder 2">
            <a:extLst>
              <a:ext uri="{FF2B5EF4-FFF2-40B4-BE49-F238E27FC236}">
                <a16:creationId xmlns:a16="http://schemas.microsoft.com/office/drawing/2014/main" id="{D60D0445-81A4-39AA-3B69-47414F1BD9B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EAA3239-9EA4-4A65-A281-97F994456D9F}" type="slidenum">
              <a:rPr lang="en-US">
                <a:solidFill>
                  <a:schemeClr val="tx1">
                    <a:tint val="75000"/>
                  </a:schemeClr>
                </a:solidFill>
              </a:rPr>
              <a:pPr>
                <a:spcAft>
                  <a:spcPts val="600"/>
                </a:spcAft>
              </a:pPr>
              <a:t>6</a:t>
            </a:fld>
            <a:endParaRPr lang="en-US">
              <a:solidFill>
                <a:schemeClr val="tx1">
                  <a:tint val="75000"/>
                </a:schemeClr>
              </a:solidFill>
            </a:endParaRPr>
          </a:p>
        </p:txBody>
      </p:sp>
      <p:pic>
        <p:nvPicPr>
          <p:cNvPr id="8" name="Picture 7">
            <a:extLst>
              <a:ext uri="{FF2B5EF4-FFF2-40B4-BE49-F238E27FC236}">
                <a16:creationId xmlns:a16="http://schemas.microsoft.com/office/drawing/2014/main" id="{9CD480FA-3AC2-6906-D039-EA0598B1CB05}"/>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3660563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905D-FC91-326E-F244-37F4AC034790}"/>
              </a:ext>
            </a:extLst>
          </p:cNvPr>
          <p:cNvSpPr>
            <a:spLocks noGrp="1"/>
          </p:cNvSpPr>
          <p:nvPr>
            <p:ph type="ctrTitle"/>
          </p:nvPr>
        </p:nvSpPr>
        <p:spPr>
          <a:xfrm>
            <a:off x="612648" y="1417671"/>
            <a:ext cx="11173968" cy="4830729"/>
          </a:xfrm>
        </p:spPr>
        <p:txBody>
          <a:bodyPr anchor="b">
            <a:normAutofit/>
          </a:bodyPr>
          <a:lstStyle/>
          <a:p>
            <a:r>
              <a:rPr lang="en-US" b="1" dirty="0"/>
              <a:t>CORE DYNAMICS OF EV ADOPTION IN SWITZERLAND</a:t>
            </a:r>
          </a:p>
        </p:txBody>
      </p:sp>
      <p:sp>
        <p:nvSpPr>
          <p:cNvPr id="3" name="Slide Number Placeholder 2">
            <a:extLst>
              <a:ext uri="{FF2B5EF4-FFF2-40B4-BE49-F238E27FC236}">
                <a16:creationId xmlns:a16="http://schemas.microsoft.com/office/drawing/2014/main" id="{047B3210-CD5B-20F3-025C-C6E44525B7FB}"/>
              </a:ext>
            </a:extLst>
          </p:cNvPr>
          <p:cNvSpPr>
            <a:spLocks noGrp="1"/>
          </p:cNvSpPr>
          <p:nvPr>
            <p:ph type="sldNum" sz="quarter" idx="12"/>
          </p:nvPr>
        </p:nvSpPr>
        <p:spPr/>
        <p:txBody>
          <a:bodyPr/>
          <a:lstStyle/>
          <a:p>
            <a:fld id="{AEAA3239-9EA4-4A65-A281-97F994456D9F}" type="slidenum">
              <a:rPr lang="en-US" smtClean="0"/>
              <a:pPr/>
              <a:t>7</a:t>
            </a:fld>
            <a:endParaRPr lang="en-US"/>
          </a:p>
        </p:txBody>
      </p:sp>
      <p:pic>
        <p:nvPicPr>
          <p:cNvPr id="4" name="Picture 3">
            <a:extLst>
              <a:ext uri="{FF2B5EF4-FFF2-40B4-BE49-F238E27FC236}">
                <a16:creationId xmlns:a16="http://schemas.microsoft.com/office/drawing/2014/main" id="{2353A55A-2744-385A-EC85-89EEB28CD251}"/>
              </a:ext>
            </a:extLst>
          </p:cNvPr>
          <p:cNvPicPr>
            <a:picLocks noChangeAspect="1"/>
          </p:cNvPicPr>
          <p:nvPr/>
        </p:nvPicPr>
        <p:blipFill>
          <a:blip r:embed="rId3"/>
          <a:srcRect r="50395"/>
          <a:stretch>
            <a:fillRect/>
          </a:stretch>
        </p:blipFill>
        <p:spPr>
          <a:xfrm>
            <a:off x="11512817" y="-19716"/>
            <a:ext cx="679183" cy="769682"/>
          </a:xfrm>
          <a:prstGeom prst="rect">
            <a:avLst/>
          </a:prstGeom>
        </p:spPr>
      </p:pic>
    </p:spTree>
    <p:extLst>
      <p:ext uri="{BB962C8B-B14F-4D97-AF65-F5344CB8AC3E}">
        <p14:creationId xmlns:p14="http://schemas.microsoft.com/office/powerpoint/2010/main" val="3998417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657315-0CCF-1CFB-228E-8469D0EB3079}"/>
              </a:ext>
            </a:extLst>
          </p:cNvPr>
          <p:cNvSpPr>
            <a:spLocks noGrp="1"/>
          </p:cNvSpPr>
          <p:nvPr>
            <p:ph type="sldNum" sz="quarter" idx="12"/>
          </p:nvPr>
        </p:nvSpPr>
        <p:spPr>
          <a:xfrm>
            <a:off x="9327148" y="6356351"/>
            <a:ext cx="2743200" cy="365125"/>
          </a:xfrm>
        </p:spPr>
        <p:txBody>
          <a:bodyPr/>
          <a:lstStyle/>
          <a:p>
            <a:fld id="{06DFED03-BA4E-4CF8-9BEC-A63160264FC3}" type="slidenum">
              <a:rPr lang="en-CH" smtClean="0"/>
              <a:t>8</a:t>
            </a:fld>
            <a:endParaRPr lang="en-CH" dirty="0"/>
          </a:p>
        </p:txBody>
      </p:sp>
      <p:sp>
        <p:nvSpPr>
          <p:cNvPr id="7" name="Shape 3">
            <a:extLst>
              <a:ext uri="{FF2B5EF4-FFF2-40B4-BE49-F238E27FC236}">
                <a16:creationId xmlns:a16="http://schemas.microsoft.com/office/drawing/2014/main" id="{5366CBAF-AE24-D5C5-F542-AC021C89DEC4}"/>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9" name="Shape 5">
            <a:extLst>
              <a:ext uri="{FF2B5EF4-FFF2-40B4-BE49-F238E27FC236}">
                <a16:creationId xmlns:a16="http://schemas.microsoft.com/office/drawing/2014/main" id="{5A2249C0-8B78-6D27-3413-CF939C7AC860}"/>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11" name="Shape 7">
            <a:extLst>
              <a:ext uri="{FF2B5EF4-FFF2-40B4-BE49-F238E27FC236}">
                <a16:creationId xmlns:a16="http://schemas.microsoft.com/office/drawing/2014/main" id="{BF3A6454-47D8-15AE-D507-88B6F1AAB3D4}"/>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15" name="Shape 11">
            <a:extLst>
              <a:ext uri="{FF2B5EF4-FFF2-40B4-BE49-F238E27FC236}">
                <a16:creationId xmlns:a16="http://schemas.microsoft.com/office/drawing/2014/main" id="{ED5CEAA7-A9B5-072B-438F-FA867FF72CC4}"/>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22" name="Connector: Elbow 21">
            <a:extLst>
              <a:ext uri="{FF2B5EF4-FFF2-40B4-BE49-F238E27FC236}">
                <a16:creationId xmlns:a16="http://schemas.microsoft.com/office/drawing/2014/main" id="{C538B310-58BA-0238-A029-109A6AFABC5A}"/>
              </a:ext>
            </a:extLst>
          </p:cNvPr>
          <p:cNvCxnSpPr>
            <a:cxnSpLocks/>
            <a:stCxn id="9" idx="0"/>
            <a:endCxn id="7"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9" name="Connector: Elbow 28">
            <a:extLst>
              <a:ext uri="{FF2B5EF4-FFF2-40B4-BE49-F238E27FC236}">
                <a16:creationId xmlns:a16="http://schemas.microsoft.com/office/drawing/2014/main" id="{1819B77A-E3F4-9BFB-2262-2AED9291BD96}"/>
              </a:ext>
            </a:extLst>
          </p:cNvPr>
          <p:cNvCxnSpPr>
            <a:cxnSpLocks/>
            <a:stCxn id="7" idx="2"/>
            <a:endCxn id="9"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38" name="Connector: Elbow 37">
            <a:extLst>
              <a:ext uri="{FF2B5EF4-FFF2-40B4-BE49-F238E27FC236}">
                <a16:creationId xmlns:a16="http://schemas.microsoft.com/office/drawing/2014/main" id="{471A0274-EEB4-A53B-D9AB-73C3339659FE}"/>
              </a:ext>
            </a:extLst>
          </p:cNvPr>
          <p:cNvCxnSpPr>
            <a:cxnSpLocks/>
            <a:endCxn id="11"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48" name="Connector: Elbow 47">
            <a:extLst>
              <a:ext uri="{FF2B5EF4-FFF2-40B4-BE49-F238E27FC236}">
                <a16:creationId xmlns:a16="http://schemas.microsoft.com/office/drawing/2014/main" id="{30C206F7-E535-D895-844B-38760DFE835F}"/>
              </a:ext>
            </a:extLst>
          </p:cNvPr>
          <p:cNvCxnSpPr>
            <a:cxnSpLocks/>
            <a:stCxn id="11"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76" name="Connector: Elbow 75">
            <a:extLst>
              <a:ext uri="{FF2B5EF4-FFF2-40B4-BE49-F238E27FC236}">
                <a16:creationId xmlns:a16="http://schemas.microsoft.com/office/drawing/2014/main" id="{9A83FB61-4919-E3A1-F966-4A69F42565BE}"/>
              </a:ext>
            </a:extLst>
          </p:cNvPr>
          <p:cNvCxnSpPr>
            <a:cxnSpLocks/>
            <a:endCxn id="15"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79" name="Connector: Elbow 78">
            <a:extLst>
              <a:ext uri="{FF2B5EF4-FFF2-40B4-BE49-F238E27FC236}">
                <a16:creationId xmlns:a16="http://schemas.microsoft.com/office/drawing/2014/main" id="{06262C8E-8461-FA7C-5FD0-B67CC45F5936}"/>
              </a:ext>
            </a:extLst>
          </p:cNvPr>
          <p:cNvCxnSpPr>
            <a:cxnSpLocks/>
            <a:stCxn id="15"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pic>
        <p:nvPicPr>
          <p:cNvPr id="3" name="Picture 2">
            <a:extLst>
              <a:ext uri="{FF2B5EF4-FFF2-40B4-BE49-F238E27FC236}">
                <a16:creationId xmlns:a16="http://schemas.microsoft.com/office/drawing/2014/main" id="{85084796-EFAE-D1FA-4CAE-669BED5C12CA}"/>
              </a:ext>
            </a:extLst>
          </p:cNvPr>
          <p:cNvPicPr>
            <a:picLocks noChangeAspect="1"/>
          </p:cNvPicPr>
          <p:nvPr/>
        </p:nvPicPr>
        <p:blipFill>
          <a:blip r:embed="rId2"/>
          <a:srcRect r="50395"/>
          <a:stretch>
            <a:fillRect/>
          </a:stretch>
        </p:blipFill>
        <p:spPr>
          <a:xfrm>
            <a:off x="11512817" y="-19716"/>
            <a:ext cx="679183" cy="769682"/>
          </a:xfrm>
          <a:prstGeom prst="rect">
            <a:avLst/>
          </a:prstGeom>
        </p:spPr>
      </p:pic>
      <p:sp>
        <p:nvSpPr>
          <p:cNvPr id="10" name="Flowchart: Connector 9">
            <a:extLst>
              <a:ext uri="{FF2B5EF4-FFF2-40B4-BE49-F238E27FC236}">
                <a16:creationId xmlns:a16="http://schemas.microsoft.com/office/drawing/2014/main" id="{2531A378-8C17-ED69-9661-257D14F51EC8}"/>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14" name="Straight Arrow Connector 13">
            <a:extLst>
              <a:ext uri="{FF2B5EF4-FFF2-40B4-BE49-F238E27FC236}">
                <a16:creationId xmlns:a16="http://schemas.microsoft.com/office/drawing/2014/main" id="{5394A9B6-E0BF-68A6-9EE7-FDC5B554B157}"/>
              </a:ext>
            </a:extLst>
          </p:cNvPr>
          <p:cNvCxnSpPr>
            <a:stCxn id="10" idx="6"/>
            <a:endCxn id="7"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Shape 7">
            <a:extLst>
              <a:ext uri="{FF2B5EF4-FFF2-40B4-BE49-F238E27FC236}">
                <a16:creationId xmlns:a16="http://schemas.microsoft.com/office/drawing/2014/main" id="{D86199A6-2D26-5291-4B9A-5FEC1F0EF589}"/>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20" name="Connector: Elbow 19">
            <a:extLst>
              <a:ext uri="{FF2B5EF4-FFF2-40B4-BE49-F238E27FC236}">
                <a16:creationId xmlns:a16="http://schemas.microsoft.com/office/drawing/2014/main" id="{A4BA959E-14A4-31DD-52B1-3785DE08E46A}"/>
              </a:ext>
            </a:extLst>
          </p:cNvPr>
          <p:cNvCxnSpPr>
            <a:cxnSpLocks/>
            <a:stCxn id="19" idx="1"/>
            <a:endCxn id="9"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155951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barn(inVertical)">
                                      <p:cBhvr>
                                        <p:cTn id="24" dur="500"/>
                                        <p:tgtEl>
                                          <p:spTgt spid="4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par>
                                <p:cTn id="28" presetID="16" presetClass="entr" presetSubtype="21"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barn(inVertical)">
                                      <p:cBhvr>
                                        <p:cTn id="30" dur="500"/>
                                        <p:tgtEl>
                                          <p:spTgt spid="29"/>
                                        </p:tgtEl>
                                      </p:cBhvr>
                                    </p:animEffect>
                                  </p:childTnLst>
                                </p:cTn>
                              </p:par>
                              <p:par>
                                <p:cTn id="31" presetID="16" presetClass="entr" presetSubtype="2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79"/>
                                        </p:tgtEl>
                                        <p:attrNameLst>
                                          <p:attrName>style.visibility</p:attrName>
                                        </p:attrNameLst>
                                      </p:cBhvr>
                                      <p:to>
                                        <p:strVal val="visible"/>
                                      </p:to>
                                    </p:set>
                                    <p:animEffect transition="in" filter="barn(inVertical)">
                                      <p:cBhvr>
                                        <p:cTn id="38" dur="500"/>
                                        <p:tgtEl>
                                          <p:spTgt spid="79"/>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par>
                                <p:cTn id="42" presetID="16" presetClass="entr" presetSubtype="21" fill="hold" nodeType="withEffect">
                                  <p:stCondLst>
                                    <p:cond delay="0"/>
                                  </p:stCondLst>
                                  <p:childTnLst>
                                    <p:set>
                                      <p:cBhvr>
                                        <p:cTn id="43" dur="1" fill="hold">
                                          <p:stCondLst>
                                            <p:cond delay="0"/>
                                          </p:stCondLst>
                                        </p:cTn>
                                        <p:tgtEl>
                                          <p:spTgt spid="76"/>
                                        </p:tgtEl>
                                        <p:attrNameLst>
                                          <p:attrName>style.visibility</p:attrName>
                                        </p:attrNameLst>
                                      </p:cBhvr>
                                      <p:to>
                                        <p:strVal val="visible"/>
                                      </p:to>
                                    </p:set>
                                    <p:animEffect transition="in" filter="barn(inVertical)">
                                      <p:cBhvr>
                                        <p:cTn id="44" dur="500"/>
                                        <p:tgtEl>
                                          <p:spTgt spid="76"/>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par>
                                <p:cTn id="50" presetID="16" presetClass="entr" presetSubtype="21"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arn(inVertical)">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5" grpId="0" animBg="1"/>
      <p:bldP spid="10"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F51E6F-E256-17C2-626B-2C31BF8E49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F3BE4-56EC-13C1-F742-12F2483D55CF}"/>
              </a:ext>
            </a:extLst>
          </p:cNvPr>
          <p:cNvSpPr>
            <a:spLocks noGrp="1"/>
          </p:cNvSpPr>
          <p:nvPr>
            <p:ph type="title"/>
          </p:nvPr>
        </p:nvSpPr>
        <p:spPr>
          <a:xfrm>
            <a:off x="5657850" y="365126"/>
            <a:ext cx="5695950" cy="716522"/>
          </a:xfrm>
          <a:noFill/>
        </p:spPr>
        <p:txBody>
          <a:bodyPr vert="horz" lIns="91440" tIns="45720" rIns="91440" bIns="45720" rtlCol="0" anchor="ctr">
            <a:normAutofit/>
          </a:bodyPr>
          <a:lstStyle/>
          <a:p>
            <a:r>
              <a:rPr lang="en-US" sz="3600" b="1" kern="1200" dirty="0">
                <a:latin typeface="+mj-lt"/>
                <a:ea typeface="+mj-ea"/>
                <a:cs typeface="+mj-cs"/>
              </a:rPr>
              <a:t>CLD: Fleet Saturation loop</a:t>
            </a:r>
          </a:p>
        </p:txBody>
      </p:sp>
      <p:sp>
        <p:nvSpPr>
          <p:cNvPr id="4" name="Slide Number Placeholder 3">
            <a:extLst>
              <a:ext uri="{FF2B5EF4-FFF2-40B4-BE49-F238E27FC236}">
                <a16:creationId xmlns:a16="http://schemas.microsoft.com/office/drawing/2014/main" id="{40D75F9E-3050-4FC4-FBC9-5472B44537FE}"/>
              </a:ext>
            </a:extLst>
          </p:cNvPr>
          <p:cNvSpPr>
            <a:spLocks noGrp="1"/>
          </p:cNvSpPr>
          <p:nvPr>
            <p:ph type="sldNum" sz="quarter" idx="12"/>
          </p:nvPr>
        </p:nvSpPr>
        <p:spPr/>
        <p:txBody>
          <a:bodyPr/>
          <a:lstStyle/>
          <a:p>
            <a:fld id="{AEAA3239-9EA4-4A65-A281-97F994456D9F}" type="slidenum">
              <a:rPr lang="en-US" smtClean="0"/>
              <a:t>9</a:t>
            </a:fld>
            <a:endParaRPr lang="en-US"/>
          </a:p>
        </p:txBody>
      </p:sp>
      <p:pic>
        <p:nvPicPr>
          <p:cNvPr id="9" name="Picture 8">
            <a:extLst>
              <a:ext uri="{FF2B5EF4-FFF2-40B4-BE49-F238E27FC236}">
                <a16:creationId xmlns:a16="http://schemas.microsoft.com/office/drawing/2014/main" id="{B325899B-6E1B-70FD-A86A-53210AF68DDE}"/>
              </a:ext>
            </a:extLst>
          </p:cNvPr>
          <p:cNvPicPr>
            <a:picLocks noChangeAspect="1"/>
          </p:cNvPicPr>
          <p:nvPr/>
        </p:nvPicPr>
        <p:blipFill>
          <a:blip r:embed="rId3"/>
          <a:srcRect r="50395"/>
          <a:stretch>
            <a:fillRect/>
          </a:stretch>
        </p:blipFill>
        <p:spPr>
          <a:xfrm>
            <a:off x="11512817" y="-19716"/>
            <a:ext cx="679183" cy="769682"/>
          </a:xfrm>
          <a:prstGeom prst="rect">
            <a:avLst/>
          </a:prstGeom>
        </p:spPr>
      </p:pic>
      <p:pic>
        <p:nvPicPr>
          <p:cNvPr id="16" name="Content Placeholder 15">
            <a:extLst>
              <a:ext uri="{FF2B5EF4-FFF2-40B4-BE49-F238E27FC236}">
                <a16:creationId xmlns:a16="http://schemas.microsoft.com/office/drawing/2014/main" id="{A20C42DB-1E59-6750-352B-A9893B65F441}"/>
              </a:ext>
            </a:extLst>
          </p:cNvPr>
          <p:cNvPicPr>
            <a:picLocks noGrp="1" noChangeAspect="1"/>
          </p:cNvPicPr>
          <p:nvPr>
            <p:ph idx="1"/>
          </p:nvPr>
        </p:nvPicPr>
        <p:blipFill>
          <a:blip r:embed="rId4"/>
          <a:srcRect l="48635" t="34221" r="18474" b="35133"/>
          <a:stretch>
            <a:fillRect/>
          </a:stretch>
        </p:blipFill>
        <p:spPr>
          <a:xfrm>
            <a:off x="5498309" y="1946785"/>
            <a:ext cx="5855491" cy="3777739"/>
          </a:xfrm>
          <a:prstGeom prst="rect">
            <a:avLst/>
          </a:prstGeom>
        </p:spPr>
      </p:pic>
      <p:sp>
        <p:nvSpPr>
          <p:cNvPr id="18" name="Shape 3">
            <a:extLst>
              <a:ext uri="{FF2B5EF4-FFF2-40B4-BE49-F238E27FC236}">
                <a16:creationId xmlns:a16="http://schemas.microsoft.com/office/drawing/2014/main" id="{FD6FA6F7-AC0C-83CD-91B2-821B690FE830}"/>
              </a:ext>
            </a:extLst>
          </p:cNvPr>
          <p:cNvSpPr/>
          <p:nvPr/>
        </p:nvSpPr>
        <p:spPr>
          <a:xfrm>
            <a:off x="41452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Vehicle Fleet</a:t>
            </a:r>
            <a:endParaRPr lang="en-US" sz="1467" dirty="0"/>
          </a:p>
          <a:p>
            <a:pPr algn="ctr"/>
            <a:r>
              <a:rPr lang="en-US" sz="1467" b="1" dirty="0">
                <a:solidFill>
                  <a:srgbClr val="FFFFFF"/>
                </a:solidFill>
                <a:ea typeface="Calibri" pitchFamily="34" charset="-122"/>
                <a:cs typeface="Calibri" pitchFamily="34" charset="-120"/>
              </a:rPr>
              <a:t>Dynamics</a:t>
            </a:r>
            <a:endParaRPr lang="en-US" sz="1467" dirty="0"/>
          </a:p>
        </p:txBody>
      </p:sp>
      <p:sp>
        <p:nvSpPr>
          <p:cNvPr id="19" name="Shape 5">
            <a:extLst>
              <a:ext uri="{FF2B5EF4-FFF2-40B4-BE49-F238E27FC236}">
                <a16:creationId xmlns:a16="http://schemas.microsoft.com/office/drawing/2014/main" id="{B6CAC1C9-177B-10DF-5063-96E1BB66A378}"/>
              </a:ext>
            </a:extLst>
          </p:cNvPr>
          <p:cNvSpPr/>
          <p:nvPr/>
        </p:nvSpPr>
        <p:spPr>
          <a:xfrm>
            <a:off x="564680" y="355281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latin typeface="Calibri" pitchFamily="34" charset="0"/>
                <a:ea typeface="Calibri" pitchFamily="34" charset="-122"/>
                <a:cs typeface="Calibri" pitchFamily="34" charset="-120"/>
              </a:rPr>
              <a:t>Consumer</a:t>
            </a:r>
            <a:endParaRPr lang="en-US" sz="1467" dirty="0"/>
          </a:p>
          <a:p>
            <a:pPr algn="ctr"/>
            <a:r>
              <a:rPr lang="en-US" sz="1467" b="1" dirty="0">
                <a:solidFill>
                  <a:srgbClr val="FFFFFF"/>
                </a:solidFill>
                <a:latin typeface="Calibri" pitchFamily="34" charset="0"/>
                <a:ea typeface="Calibri" pitchFamily="34" charset="-122"/>
                <a:cs typeface="Calibri" pitchFamily="34" charset="-120"/>
              </a:rPr>
              <a:t>Choice (DCM)</a:t>
            </a:r>
            <a:endParaRPr lang="en-US" sz="1467" dirty="0"/>
          </a:p>
        </p:txBody>
      </p:sp>
      <p:sp>
        <p:nvSpPr>
          <p:cNvPr id="20" name="Shape 7">
            <a:extLst>
              <a:ext uri="{FF2B5EF4-FFF2-40B4-BE49-F238E27FC236}">
                <a16:creationId xmlns:a16="http://schemas.microsoft.com/office/drawing/2014/main" id="{3A3B7B63-6822-1B30-3D83-5A3B602D5128}"/>
              </a:ext>
            </a:extLst>
          </p:cNvPr>
          <p:cNvSpPr/>
          <p:nvPr/>
        </p:nvSpPr>
        <p:spPr>
          <a:xfrm>
            <a:off x="2354979" y="1756796"/>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Refueling</a:t>
            </a:r>
            <a:endParaRPr lang="en-US" sz="1467" dirty="0"/>
          </a:p>
          <a:p>
            <a:pPr algn="ctr"/>
            <a:r>
              <a:rPr lang="en-US" sz="1467" b="1" dirty="0">
                <a:solidFill>
                  <a:srgbClr val="FFFFFF"/>
                </a:solidFill>
                <a:ea typeface="Calibri" pitchFamily="34" charset="-122"/>
                <a:cs typeface="Calibri" pitchFamily="34" charset="-120"/>
              </a:rPr>
              <a:t>Infrastructure</a:t>
            </a:r>
            <a:endParaRPr lang="en-US" sz="1467" dirty="0"/>
          </a:p>
        </p:txBody>
      </p:sp>
      <p:sp>
        <p:nvSpPr>
          <p:cNvPr id="21" name="Shape 11">
            <a:extLst>
              <a:ext uri="{FF2B5EF4-FFF2-40B4-BE49-F238E27FC236}">
                <a16:creationId xmlns:a16="http://schemas.microsoft.com/office/drawing/2014/main" id="{A2BB24DF-964B-9D1A-5F0F-D176C192CC80}"/>
              </a:ext>
            </a:extLst>
          </p:cNvPr>
          <p:cNvSpPr/>
          <p:nvPr/>
        </p:nvSpPr>
        <p:spPr>
          <a:xfrm>
            <a:off x="2515400" y="5310002"/>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Network effects</a:t>
            </a:r>
            <a:endParaRPr lang="en-US" sz="1467" dirty="0"/>
          </a:p>
        </p:txBody>
      </p:sp>
      <p:cxnSp>
        <p:nvCxnSpPr>
          <p:cNvPr id="22" name="Connector: Elbow 21">
            <a:extLst>
              <a:ext uri="{FF2B5EF4-FFF2-40B4-BE49-F238E27FC236}">
                <a16:creationId xmlns:a16="http://schemas.microsoft.com/office/drawing/2014/main" id="{31DE5370-92A1-3019-9E5A-7858F955962E}"/>
              </a:ext>
            </a:extLst>
          </p:cNvPr>
          <p:cNvCxnSpPr>
            <a:cxnSpLocks/>
            <a:stCxn id="19" idx="0"/>
            <a:endCxn id="18" idx="0"/>
          </p:cNvCxnSpPr>
          <p:nvPr/>
        </p:nvCxnSpPr>
        <p:spPr>
          <a:xfrm rot="5400000" flipH="1" flipV="1">
            <a:off x="3330341" y="1762516"/>
            <a:ext cx="16933" cy="3580600"/>
          </a:xfrm>
          <a:prstGeom prst="bentConnector3">
            <a:avLst>
              <a:gd name="adj1" fmla="val 274737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3" name="Connector: Elbow 22">
            <a:extLst>
              <a:ext uri="{FF2B5EF4-FFF2-40B4-BE49-F238E27FC236}">
                <a16:creationId xmlns:a16="http://schemas.microsoft.com/office/drawing/2014/main" id="{CC085F06-64EC-EE28-7EA4-2F001C20D7AD}"/>
              </a:ext>
            </a:extLst>
          </p:cNvPr>
          <p:cNvCxnSpPr>
            <a:cxnSpLocks/>
            <a:stCxn id="18" idx="2"/>
            <a:endCxn id="19" idx="2"/>
          </p:cNvCxnSpPr>
          <p:nvPr/>
        </p:nvCxnSpPr>
        <p:spPr>
          <a:xfrm rot="5400000">
            <a:off x="3330341" y="2274580"/>
            <a:ext cx="16933" cy="3580600"/>
          </a:xfrm>
          <a:prstGeom prst="bentConnector3">
            <a:avLst>
              <a:gd name="adj1" fmla="val 3000000"/>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4" name="Connector: Elbow 23">
            <a:extLst>
              <a:ext uri="{FF2B5EF4-FFF2-40B4-BE49-F238E27FC236}">
                <a16:creationId xmlns:a16="http://schemas.microsoft.com/office/drawing/2014/main" id="{FFAA347A-B941-9453-5183-BF7602298F6B}"/>
              </a:ext>
            </a:extLst>
          </p:cNvPr>
          <p:cNvCxnSpPr>
            <a:cxnSpLocks/>
            <a:endCxn id="20" idx="3"/>
          </p:cNvCxnSpPr>
          <p:nvPr/>
        </p:nvCxnSpPr>
        <p:spPr>
          <a:xfrm rot="16200000" flipV="1">
            <a:off x="3979670" y="2338858"/>
            <a:ext cx="1635887" cy="983827"/>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5" name="Connector: Elbow 24">
            <a:extLst>
              <a:ext uri="{FF2B5EF4-FFF2-40B4-BE49-F238E27FC236}">
                <a16:creationId xmlns:a16="http://schemas.microsoft.com/office/drawing/2014/main" id="{4126C1D0-294B-37B0-547B-411F6D0AFA95}"/>
              </a:ext>
            </a:extLst>
          </p:cNvPr>
          <p:cNvCxnSpPr>
            <a:cxnSpLocks/>
            <a:stCxn id="20" idx="1"/>
          </p:cNvCxnSpPr>
          <p:nvPr/>
        </p:nvCxnSpPr>
        <p:spPr>
          <a:xfrm rot="10800000" flipV="1">
            <a:off x="1388089" y="2012827"/>
            <a:ext cx="966892" cy="1565649"/>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6" name="Connector: Elbow 25">
            <a:extLst>
              <a:ext uri="{FF2B5EF4-FFF2-40B4-BE49-F238E27FC236}">
                <a16:creationId xmlns:a16="http://schemas.microsoft.com/office/drawing/2014/main" id="{7AE989D2-894C-810D-CCD3-75F8047D0C56}"/>
              </a:ext>
            </a:extLst>
          </p:cNvPr>
          <p:cNvCxnSpPr>
            <a:cxnSpLocks/>
            <a:endCxn id="21" idx="3"/>
          </p:cNvCxnSpPr>
          <p:nvPr/>
        </p:nvCxnSpPr>
        <p:spPr>
          <a:xfrm rot="5400000">
            <a:off x="4210734" y="4328865"/>
            <a:ext cx="1492556" cy="981781"/>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cxnSp>
        <p:nvCxnSpPr>
          <p:cNvPr id="27" name="Connector: Elbow 26">
            <a:extLst>
              <a:ext uri="{FF2B5EF4-FFF2-40B4-BE49-F238E27FC236}">
                <a16:creationId xmlns:a16="http://schemas.microsoft.com/office/drawing/2014/main" id="{1492F124-16D1-BA1E-0E33-DAC44196A7E2}"/>
              </a:ext>
            </a:extLst>
          </p:cNvPr>
          <p:cNvCxnSpPr>
            <a:cxnSpLocks/>
            <a:stCxn id="21" idx="1"/>
          </p:cNvCxnSpPr>
          <p:nvPr/>
        </p:nvCxnSpPr>
        <p:spPr>
          <a:xfrm rot="10800000">
            <a:off x="1063057" y="4082074"/>
            <a:ext cx="1452345" cy="1483960"/>
          </a:xfrm>
          <a:prstGeom prst="bentConnector2">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
        <p:nvSpPr>
          <p:cNvPr id="28" name="Flowchart: Connector 27">
            <a:extLst>
              <a:ext uri="{FF2B5EF4-FFF2-40B4-BE49-F238E27FC236}">
                <a16:creationId xmlns:a16="http://schemas.microsoft.com/office/drawing/2014/main" id="{CAADD795-4634-DAE9-C8A6-6A2D3D6F0C9C}"/>
              </a:ext>
            </a:extLst>
          </p:cNvPr>
          <p:cNvSpPr/>
          <p:nvPr/>
        </p:nvSpPr>
        <p:spPr>
          <a:xfrm>
            <a:off x="2906621" y="3342653"/>
            <a:ext cx="919864" cy="93239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ZEV Target</a:t>
            </a:r>
            <a:endParaRPr lang="en-CH" sz="1200" b="1" dirty="0"/>
          </a:p>
        </p:txBody>
      </p:sp>
      <p:cxnSp>
        <p:nvCxnSpPr>
          <p:cNvPr id="29" name="Straight Arrow Connector 28">
            <a:extLst>
              <a:ext uri="{FF2B5EF4-FFF2-40B4-BE49-F238E27FC236}">
                <a16:creationId xmlns:a16="http://schemas.microsoft.com/office/drawing/2014/main" id="{BA2A3510-F21E-6A96-2B8E-9CB2477EC717}"/>
              </a:ext>
            </a:extLst>
          </p:cNvPr>
          <p:cNvCxnSpPr>
            <a:stCxn id="28" idx="6"/>
            <a:endCxn id="18" idx="1"/>
          </p:cNvCxnSpPr>
          <p:nvPr/>
        </p:nvCxnSpPr>
        <p:spPr>
          <a:xfrm>
            <a:off x="3826485" y="3808848"/>
            <a:ext cx="31879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Shape 7">
            <a:extLst>
              <a:ext uri="{FF2B5EF4-FFF2-40B4-BE49-F238E27FC236}">
                <a16:creationId xmlns:a16="http://schemas.microsoft.com/office/drawing/2014/main" id="{A30384C9-8FFC-B82F-CBA4-B2AB16AB6010}"/>
              </a:ext>
            </a:extLst>
          </p:cNvPr>
          <p:cNvSpPr/>
          <p:nvPr/>
        </p:nvSpPr>
        <p:spPr>
          <a:xfrm>
            <a:off x="2354979" y="956779"/>
            <a:ext cx="1950720" cy="512064"/>
          </a:xfrm>
          <a:prstGeom prst="roundRect">
            <a:avLst>
              <a:gd name="adj" fmla="val 19048"/>
            </a:avLst>
          </a:prstGeom>
          <a:ln/>
        </p:spPr>
        <p:style>
          <a:lnRef idx="2">
            <a:schemeClr val="accent1">
              <a:shade val="15000"/>
            </a:schemeClr>
          </a:lnRef>
          <a:fillRef idx="1">
            <a:schemeClr val="accent1"/>
          </a:fillRef>
          <a:effectRef idx="0">
            <a:schemeClr val="accent1"/>
          </a:effectRef>
          <a:fontRef idx="minor">
            <a:schemeClr val="lt1"/>
          </a:fontRef>
        </p:style>
        <p:txBody>
          <a:bodyPr/>
          <a:lstStyle/>
          <a:p>
            <a:pPr algn="ctr"/>
            <a:r>
              <a:rPr lang="en-US" sz="1467" b="1" dirty="0">
                <a:solidFill>
                  <a:srgbClr val="FFFFFF"/>
                </a:solidFill>
                <a:ea typeface="Calibri" pitchFamily="34" charset="-122"/>
                <a:cs typeface="Calibri" pitchFamily="34" charset="-120"/>
              </a:rPr>
              <a:t>Policy &amp; Market  Conditions </a:t>
            </a:r>
          </a:p>
        </p:txBody>
      </p:sp>
      <p:cxnSp>
        <p:nvCxnSpPr>
          <p:cNvPr id="31" name="Connector: Elbow 30">
            <a:extLst>
              <a:ext uri="{FF2B5EF4-FFF2-40B4-BE49-F238E27FC236}">
                <a16:creationId xmlns:a16="http://schemas.microsoft.com/office/drawing/2014/main" id="{3DBC4053-FB90-4BE0-C271-28D9DC63875D}"/>
              </a:ext>
            </a:extLst>
          </p:cNvPr>
          <p:cNvCxnSpPr>
            <a:cxnSpLocks/>
            <a:stCxn id="30" idx="1"/>
            <a:endCxn id="19" idx="1"/>
          </p:cNvCxnSpPr>
          <p:nvPr/>
        </p:nvCxnSpPr>
        <p:spPr>
          <a:xfrm rot="10800000" flipV="1">
            <a:off x="564681" y="1212810"/>
            <a:ext cx="1790299" cy="2596037"/>
          </a:xfrm>
          <a:prstGeom prst="bentConnector3">
            <a:avLst>
              <a:gd name="adj1" fmla="val 112769"/>
            </a:avLst>
          </a:prstGeom>
          <a:ln>
            <a:tailEnd type="triangle"/>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214408650"/>
      </p:ext>
    </p:extLst>
  </p:cSld>
  <p:clrMapOvr>
    <a:masterClrMapping/>
  </p:clrMapOvr>
  <p:transition>
    <p:fade/>
  </p:transition>
</p:sld>
</file>

<file path=ppt/theme/theme1.xml><?xml version="1.0" encoding="utf-8"?>
<a:theme xmlns:a="http://schemas.openxmlformats.org/drawingml/2006/main" name="Monochrome blac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7">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Art Copilot_win32_v2" id="{C4441793-7F42-4E6F-AB6E-2BF31AF6ECEE}" vid="{417A8EDD-AC54-49AE-B230-98EE57C802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5394</TotalTime>
  <Words>2112</Words>
  <Application>Microsoft Macintosh PowerPoint</Application>
  <PresentationFormat>Widescreen</PresentationFormat>
  <Paragraphs>311</Paragraphs>
  <Slides>27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Aptos</vt:lpstr>
      <vt:lpstr>Aptos Display</vt:lpstr>
      <vt:lpstr>Arial</vt:lpstr>
      <vt:lpstr>Calibri</vt:lpstr>
      <vt:lpstr>Neue Haas Grotesk Text Pro</vt:lpstr>
      <vt:lpstr>Monochrome black</vt:lpstr>
      <vt:lpstr>Office Theme</vt:lpstr>
      <vt:lpstr>Feedback Dynamics of EV Adoption in Switzerland</vt:lpstr>
      <vt:lpstr>Agenda</vt:lpstr>
      <vt:lpstr>Introduction and Context</vt:lpstr>
      <vt:lpstr>Why Transport Electrification Matters in Switzerland</vt:lpstr>
      <vt:lpstr>Problem Statement and Research Question</vt:lpstr>
      <vt:lpstr>System Dynamics Modelling Framework</vt:lpstr>
      <vt:lpstr>CORE DYNAMICS OF EV ADOPTION IN SWITZERLAND</vt:lpstr>
      <vt:lpstr>PowerPoint Presentation</vt:lpstr>
      <vt:lpstr>CLD: Fleet Saturation loop</vt:lpstr>
      <vt:lpstr>CLD: Urban Sprawl Weakens the Adoption Incentive</vt:lpstr>
      <vt:lpstr>CLD: Infrastructure Availability Drives Adoption</vt:lpstr>
      <vt:lpstr>CLD: Visibility and Advocacy Create Market Momentum</vt:lpstr>
      <vt:lpstr>CLD: More Production Creates Better Vehicles</vt:lpstr>
      <vt:lpstr>CLD: Learning Effects Drive Down Vehicle Prices</vt:lpstr>
      <vt:lpstr>CLD: Emissions Regulations Drive ZEV Adoption</vt:lpstr>
      <vt:lpstr>Model Calibration result</vt:lpstr>
      <vt:lpstr>PowerPoint Presentation</vt:lpstr>
      <vt:lpstr>Policy Interventions</vt:lpstr>
      <vt:lpstr>Policy Scenarios</vt:lpstr>
      <vt:lpstr>Baseline scenario</vt:lpstr>
      <vt:lpstr>Awareness push  Scenario</vt:lpstr>
      <vt:lpstr>Infrastructure supply Push Scenario</vt:lpstr>
      <vt:lpstr>Subsidy-Pull  Scenario</vt:lpstr>
      <vt:lpstr>Combined Policy  Scenario</vt:lpstr>
      <vt:lpstr>PowerPoint Presentation</vt:lpstr>
      <vt:lpstr>Future works</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abam@usi.ch</dc:creator>
  <cp:lastModifiedBy>michael Aba</cp:lastModifiedBy>
  <cp:revision>3</cp:revision>
  <dcterms:modified xsi:type="dcterms:W3CDTF">2026-07-22T11:32:37Z</dcterms:modified>
</cp:coreProperties>
</file>