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8"/>
  </p:notesMasterIdLst>
  <p:sldIdLst>
    <p:sldId id="256" r:id="rId2"/>
    <p:sldId id="257" r:id="rId3"/>
    <p:sldId id="258" r:id="rId4"/>
    <p:sldId id="266" r:id="rId5"/>
    <p:sldId id="268" r:id="rId6"/>
    <p:sldId id="262" r:id="rId7"/>
    <p:sldId id="263" r:id="rId8"/>
    <p:sldId id="264" r:id="rId9"/>
    <p:sldId id="265" r:id="rId10"/>
    <p:sldId id="269" r:id="rId11"/>
    <p:sldId id="270" r:id="rId12"/>
    <p:sldId id="271" r:id="rId13"/>
    <p:sldId id="272" r:id="rId14"/>
    <p:sldId id="273" r:id="rId15"/>
    <p:sldId id="274" r:id="rId16"/>
    <p:sldId id="275" r:id="rId17"/>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lvl1pPr>
    <a:lvl2pPr marL="0" marR="0" indent="457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lvl2pPr>
    <a:lvl3pPr marL="0" marR="0" indent="914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lvl3pPr>
    <a:lvl4pPr marL="0" marR="0" indent="1371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lvl4pPr>
    <a:lvl5pPr marL="0" marR="0" indent="18288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lvl5pPr>
    <a:lvl6pPr marL="0" marR="0" indent="22860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lvl6pPr>
    <a:lvl7pPr marL="0" marR="0" indent="2743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lvl7pPr>
    <a:lvl8pPr marL="0" marR="0" indent="3200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lvl8pPr>
    <a:lvl9pPr marL="0" marR="0" indent="3657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Gill Sans MT"/>
          <a:ea typeface="Gill Sans MT"/>
          <a:cs typeface="Gill Sans MT"/>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BDFCB"/>
          </a:solidFill>
        </a:fill>
      </a:tcStyle>
    </a:wholeTbl>
    <a:band2H>
      <a:tcTxStyle/>
      <a:tcStyle>
        <a:tcBdr/>
        <a:fill>
          <a:solidFill>
            <a:srgbClr val="FDF0E7"/>
          </a:solidFill>
        </a:fill>
      </a:tcStyle>
    </a:band2H>
    <a:firstCol>
      <a:tcTxStyle b="on" i="off">
        <a:font>
          <a:latin typeface="Gill Sans MT"/>
          <a:ea typeface="Gill Sans MT"/>
          <a:cs typeface="Gill Sans MT"/>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Gill Sans MT"/>
          <a:ea typeface="Gill Sans MT"/>
          <a:cs typeface="Gill Sans MT"/>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Gill Sans MT"/>
          <a:ea typeface="Gill Sans MT"/>
          <a:cs typeface="Gill Sans MT"/>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Gill Sans MT"/>
          <a:ea typeface="Gill Sans MT"/>
          <a:cs typeface="Gill Sans MT"/>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BD2CC"/>
          </a:solidFill>
        </a:fill>
      </a:tcStyle>
    </a:wholeTbl>
    <a:band2H>
      <a:tcTxStyle/>
      <a:tcStyle>
        <a:tcBdr/>
        <a:fill>
          <a:solidFill>
            <a:srgbClr val="F5EAE7"/>
          </a:solidFill>
        </a:fill>
      </a:tcStyle>
    </a:band2H>
    <a:firstCol>
      <a:tcTxStyle b="on" i="off">
        <a:font>
          <a:latin typeface="Gill Sans MT"/>
          <a:ea typeface="Gill Sans MT"/>
          <a:cs typeface="Gill Sans MT"/>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Gill Sans MT"/>
          <a:ea typeface="Gill Sans MT"/>
          <a:cs typeface="Gill Sans MT"/>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Gill Sans MT"/>
          <a:ea typeface="Gill Sans MT"/>
          <a:cs typeface="Gill Sans MT"/>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Gill Sans MT"/>
          <a:ea typeface="Gill Sans MT"/>
          <a:cs typeface="Gill Sans MT"/>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FDDDA"/>
          </a:solidFill>
        </a:fill>
      </a:tcStyle>
    </a:wholeTbl>
    <a:band2H>
      <a:tcTxStyle/>
      <a:tcStyle>
        <a:tcBdr/>
        <a:fill>
          <a:solidFill>
            <a:srgbClr val="F0EFED"/>
          </a:solidFill>
        </a:fill>
      </a:tcStyle>
    </a:band2H>
    <a:firstCol>
      <a:tcTxStyle b="on" i="off">
        <a:font>
          <a:latin typeface="Gill Sans MT"/>
          <a:ea typeface="Gill Sans MT"/>
          <a:cs typeface="Gill Sans MT"/>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Gill Sans MT"/>
          <a:ea typeface="Gill Sans MT"/>
          <a:cs typeface="Gill Sans MT"/>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Gill Sans MT"/>
          <a:ea typeface="Gill Sans MT"/>
          <a:cs typeface="Gill Sans MT"/>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Gill Sans MT"/>
          <a:ea typeface="Gill Sans MT"/>
          <a:cs typeface="Gill Sans MT"/>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Gill Sans MT"/>
          <a:ea typeface="Gill Sans MT"/>
          <a:cs typeface="Gill Sans MT"/>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Gill Sans MT"/>
          <a:ea typeface="Gill Sans MT"/>
          <a:cs typeface="Gill Sans MT"/>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Gill Sans MT"/>
          <a:ea typeface="Gill Sans MT"/>
          <a:cs typeface="Gill Sans MT"/>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Gill Sans MT"/>
          <a:ea typeface="Gill Sans MT"/>
          <a:cs typeface="Gill Sans MT"/>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Gill Sans MT"/>
          <a:ea typeface="Gill Sans MT"/>
          <a:cs typeface="Gill Sans MT"/>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Gill Sans MT"/>
          <a:ea typeface="Gill Sans MT"/>
          <a:cs typeface="Gill Sans MT"/>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Gill Sans MT"/>
          <a:ea typeface="Gill Sans MT"/>
          <a:cs typeface="Gill Sans MT"/>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Gill Sans MT"/>
          <a:ea typeface="Gill Sans MT"/>
          <a:cs typeface="Gill Sans MT"/>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Gill Sans MT"/>
          <a:ea typeface="Gill Sans MT"/>
          <a:cs typeface="Gill Sans MT"/>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Gill Sans MT"/>
          <a:ea typeface="Gill Sans MT"/>
          <a:cs typeface="Gill Sans MT"/>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Gill Sans MT"/>
          <a:ea typeface="Gill Sans MT"/>
          <a:cs typeface="Gill Sans MT"/>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28"/>
    <p:restoredTop sz="94677"/>
  </p:normalViewPr>
  <p:slideViewPr>
    <p:cSldViewPr snapToGrid="0">
      <p:cViewPr varScale="1">
        <p:scale>
          <a:sx n="138" d="100"/>
          <a:sy n="138" d="100"/>
        </p:scale>
        <p:origin x="176"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3" name="Shape 93"/>
          <p:cNvSpPr>
            <a:spLocks noGrp="1" noRot="1" noChangeAspect="1"/>
          </p:cNvSpPr>
          <p:nvPr>
            <p:ph type="sldImg"/>
          </p:nvPr>
        </p:nvSpPr>
        <p:spPr>
          <a:xfrm>
            <a:off x="1143000" y="685800"/>
            <a:ext cx="4572000" cy="3429000"/>
          </a:xfrm>
          <a:prstGeom prst="rect">
            <a:avLst/>
          </a:prstGeom>
        </p:spPr>
        <p:txBody>
          <a:bodyPr/>
          <a:lstStyle/>
          <a:p>
            <a:endParaRPr/>
          </a:p>
        </p:txBody>
      </p:sp>
      <p:sp>
        <p:nvSpPr>
          <p:cNvPr id="94" name="Shape 94"/>
          <p:cNvSpPr>
            <a:spLocks noGrp="1"/>
          </p:cNvSpPr>
          <p:nvPr>
            <p:ph type="body" sz="quarter" idx="1"/>
          </p:nvPr>
        </p:nvSpPr>
        <p:spPr>
          <a:xfrm>
            <a:off x="914400" y="4343400"/>
            <a:ext cx="5029200" cy="4114800"/>
          </a:xfrm>
          <a:prstGeom prst="rect">
            <a:avLst/>
          </a:prstGeom>
        </p:spPr>
        <p:txBody>
          <a:bodyPr/>
          <a:lstStyle/>
          <a:p>
            <a:endParaRPr/>
          </a:p>
        </p:txBody>
      </p:sp>
    </p:spTree>
  </p:cSld>
  <p:clrMap bg1="dk1" tx1="lt1" bg2="dk2" tx2="lt2" accent1="accent1" accent2="accent2" accent3="accent3" accent4="accent4" accent5="accent5" accent6="accent6" hlink="hlink" folHlink="folHlink"/>
  <p:notesStyle>
    <a:lvl1pPr latinLnBrk="0">
      <a:defRPr sz="1200">
        <a:solidFill>
          <a:schemeClr val="accent6">
            <a:lumOff val="20588"/>
          </a:schemeClr>
        </a:solidFill>
        <a:latin typeface="+mj-lt"/>
        <a:ea typeface="+mj-ea"/>
        <a:cs typeface="+mj-cs"/>
        <a:sym typeface="Aptos"/>
      </a:defRPr>
    </a:lvl1pPr>
    <a:lvl2pPr indent="228600" latinLnBrk="0">
      <a:defRPr sz="1200">
        <a:solidFill>
          <a:schemeClr val="accent6">
            <a:lumOff val="20588"/>
          </a:schemeClr>
        </a:solidFill>
        <a:latin typeface="+mj-lt"/>
        <a:ea typeface="+mj-ea"/>
        <a:cs typeface="+mj-cs"/>
        <a:sym typeface="Aptos"/>
      </a:defRPr>
    </a:lvl2pPr>
    <a:lvl3pPr indent="457200" latinLnBrk="0">
      <a:defRPr sz="1200">
        <a:solidFill>
          <a:schemeClr val="accent6">
            <a:lumOff val="20588"/>
          </a:schemeClr>
        </a:solidFill>
        <a:latin typeface="+mj-lt"/>
        <a:ea typeface="+mj-ea"/>
        <a:cs typeface="+mj-cs"/>
        <a:sym typeface="Aptos"/>
      </a:defRPr>
    </a:lvl3pPr>
    <a:lvl4pPr indent="685800" latinLnBrk="0">
      <a:defRPr sz="1200">
        <a:solidFill>
          <a:schemeClr val="accent6">
            <a:lumOff val="20588"/>
          </a:schemeClr>
        </a:solidFill>
        <a:latin typeface="+mj-lt"/>
        <a:ea typeface="+mj-ea"/>
        <a:cs typeface="+mj-cs"/>
        <a:sym typeface="Aptos"/>
      </a:defRPr>
    </a:lvl4pPr>
    <a:lvl5pPr indent="914400" latinLnBrk="0">
      <a:defRPr sz="1200">
        <a:solidFill>
          <a:schemeClr val="accent6">
            <a:lumOff val="20588"/>
          </a:schemeClr>
        </a:solidFill>
        <a:latin typeface="+mj-lt"/>
        <a:ea typeface="+mj-ea"/>
        <a:cs typeface="+mj-cs"/>
        <a:sym typeface="Aptos"/>
      </a:defRPr>
    </a:lvl5pPr>
    <a:lvl6pPr indent="1143000" latinLnBrk="0">
      <a:defRPr sz="1200">
        <a:solidFill>
          <a:schemeClr val="accent6">
            <a:lumOff val="20588"/>
          </a:schemeClr>
        </a:solidFill>
        <a:latin typeface="+mj-lt"/>
        <a:ea typeface="+mj-ea"/>
        <a:cs typeface="+mj-cs"/>
        <a:sym typeface="Aptos"/>
      </a:defRPr>
    </a:lvl6pPr>
    <a:lvl7pPr indent="1371600" latinLnBrk="0">
      <a:defRPr sz="1200">
        <a:solidFill>
          <a:schemeClr val="accent6">
            <a:lumOff val="20588"/>
          </a:schemeClr>
        </a:solidFill>
        <a:latin typeface="+mj-lt"/>
        <a:ea typeface="+mj-ea"/>
        <a:cs typeface="+mj-cs"/>
        <a:sym typeface="Aptos"/>
      </a:defRPr>
    </a:lvl7pPr>
    <a:lvl8pPr indent="1600200" latinLnBrk="0">
      <a:defRPr sz="1200">
        <a:solidFill>
          <a:schemeClr val="accent6">
            <a:lumOff val="20588"/>
          </a:schemeClr>
        </a:solidFill>
        <a:latin typeface="+mj-lt"/>
        <a:ea typeface="+mj-ea"/>
        <a:cs typeface="+mj-cs"/>
        <a:sym typeface="Aptos"/>
      </a:defRPr>
    </a:lvl8pPr>
    <a:lvl9pPr indent="1828800" latinLnBrk="0">
      <a:defRPr sz="1200">
        <a:solidFill>
          <a:schemeClr val="accent6">
            <a:lumOff val="20588"/>
          </a:schemeClr>
        </a:solidFill>
        <a:latin typeface="+mj-lt"/>
        <a:ea typeface="+mj-ea"/>
        <a:cs typeface="+mj-cs"/>
        <a:sym typeface="Apto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defTabSz="577850">
              <a:spcBef>
                <a:spcPts val="500"/>
              </a:spcBef>
              <a:defRPr sz="1300">
                <a:solidFill>
                  <a:srgbClr val="262626"/>
                </a:solidFill>
              </a:defRPr>
            </a:pPr>
            <a:r>
              <a:rPr lang="en-US" dirty="0"/>
              <a:t>We DO need new leaders and new types of leaders</a:t>
            </a:r>
          </a:p>
          <a:p>
            <a:pPr defTabSz="577850">
              <a:spcBef>
                <a:spcPts val="500"/>
              </a:spcBef>
              <a:defRPr sz="1300">
                <a:solidFill>
                  <a:srgbClr val="262626"/>
                </a:solidFill>
              </a:defRPr>
            </a:pPr>
            <a:endParaRPr lang="en-US" dirty="0"/>
          </a:p>
          <a:p>
            <a:pPr defTabSz="577850">
              <a:spcBef>
                <a:spcPts val="500"/>
              </a:spcBef>
              <a:defRPr sz="1300">
                <a:solidFill>
                  <a:srgbClr val="262626"/>
                </a:solidFill>
              </a:defRPr>
            </a:pPr>
            <a:r>
              <a:rPr lang="en-US" dirty="0"/>
              <a:t>Business problems are broken down into measurable parts and solved rationally.  Value is the result of shareholder return, &amp; financial metrics</a:t>
            </a:r>
          </a:p>
          <a:p>
            <a:pPr defTabSz="577850">
              <a:spcBef>
                <a:spcPts val="500"/>
              </a:spcBef>
              <a:defRPr sz="1300">
                <a:solidFill>
                  <a:srgbClr val="262626"/>
                </a:solidFill>
              </a:defRPr>
            </a:pPr>
            <a:r>
              <a:rPr lang="en-US" dirty="0"/>
              <a:t>With notable exceptions, MBA and Economics programs tend to be reductionist, linear, and unidirectional. </a:t>
            </a:r>
          </a:p>
          <a:p>
            <a:pPr defTabSz="577850">
              <a:spcBef>
                <a:spcPts val="500"/>
              </a:spcBef>
              <a:defRPr sz="1300">
                <a:solidFill>
                  <a:srgbClr val="262626"/>
                </a:solidFill>
              </a:defRPr>
            </a:pPr>
            <a:r>
              <a:rPr lang="en-US" dirty="0"/>
              <a:t>Even those not formally trained thus swim in the same pool (and they do learn </a:t>
            </a:r>
            <a:r>
              <a:rPr lang="en-US" dirty="0" err="1"/>
              <a:t>Excel</a:t>
            </a:r>
            <a:r>
              <a:rPr lang="en-US" dirty="0" err="1">
                <a:latin typeface="Symbol"/>
                <a:ea typeface="Symbol"/>
                <a:cs typeface="Symbol"/>
                <a:sym typeface="Symbol"/>
              </a:rPr>
              <a:t>Ô</a:t>
            </a:r>
            <a:r>
              <a:rPr lang="en-US" dirty="0"/>
              <a:t>, (the quintessential linear tool).</a:t>
            </a:r>
          </a:p>
          <a:p>
            <a:endParaRPr lang="en-US" dirty="0"/>
          </a:p>
          <a:p>
            <a:pPr defTabSz="622300">
              <a:spcBef>
                <a:spcPts val="500"/>
              </a:spcBef>
              <a:defRPr sz="1400">
                <a:solidFill>
                  <a:srgbClr val="262626"/>
                </a:solidFill>
              </a:defRPr>
            </a:pPr>
            <a:r>
              <a:rPr lang="en-US" dirty="0"/>
              <a:t>Approach (or attack) from the side or rear. Engage in metaphorical, intellectual guerrilla warfare. </a:t>
            </a:r>
          </a:p>
          <a:p>
            <a:pPr defTabSz="622300">
              <a:spcBef>
                <a:spcPts val="500"/>
              </a:spcBef>
              <a:defRPr sz="1400">
                <a:solidFill>
                  <a:srgbClr val="262626"/>
                </a:solidFill>
              </a:defRPr>
            </a:pPr>
            <a:r>
              <a:rPr lang="en-US" dirty="0"/>
              <a:t>Recall Kuhn’s </a:t>
            </a:r>
            <a:r>
              <a:rPr lang="en-US" u="sng" dirty="0"/>
              <a:t>The Structure of Scientific Revolutions</a:t>
            </a:r>
            <a:r>
              <a:rPr lang="en-US" dirty="0"/>
              <a:t>. When they do happen, it’s through a network, not at a constant speed.  </a:t>
            </a:r>
            <a:r>
              <a:rPr lang="en-US" i="1" dirty="0"/>
              <a:t>And, for the old order to be replaced, the old theories, theorists and practitioners must be replaced</a:t>
            </a:r>
          </a:p>
          <a:p>
            <a:endParaRPr lang="en-US" dirty="0"/>
          </a:p>
        </p:txBody>
      </p:sp>
    </p:spTree>
    <p:extLst>
      <p:ext uri="{BB962C8B-B14F-4D97-AF65-F5344CB8AC3E}">
        <p14:creationId xmlns:p14="http://schemas.microsoft.com/office/powerpoint/2010/main" val="8531497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AI can be used not only to accelerate model building, but to accelerate SD learning</a:t>
            </a:r>
          </a:p>
          <a:p>
            <a:endParaRPr lang="en-US" dirty="0"/>
          </a:p>
          <a:p>
            <a:r>
              <a:rPr lang="en-US" dirty="0"/>
              <a:t>AI:</a:t>
            </a:r>
          </a:p>
          <a:p>
            <a:pPr marL="171450" indent="-171450">
              <a:buFontTx/>
              <a:buChar char="-"/>
            </a:pPr>
            <a:r>
              <a:rPr lang="en-US" dirty="0"/>
              <a:t>Compresses cycle-times</a:t>
            </a:r>
          </a:p>
          <a:p>
            <a:pPr marL="171450" indent="-171450">
              <a:buFontTx/>
              <a:buChar char="-"/>
            </a:pPr>
            <a:r>
              <a:rPr lang="en-US" dirty="0"/>
              <a:t>Multiplies abstraction layers which may force second and n-order thinking, one of the pillars of SD. This new multi-level thinking may not even be conscious and it may not all lead to closed loops, but it will still be different</a:t>
            </a:r>
          </a:p>
          <a:p>
            <a:pPr marL="171450" indent="-171450">
              <a:buFontTx/>
              <a:buChar char="-"/>
            </a:pPr>
            <a:r>
              <a:rPr lang="en-US" dirty="0"/>
              <a:t>It may tend to routinize execution</a:t>
            </a:r>
          </a:p>
          <a:p>
            <a:pPr marL="171450" indent="-171450">
              <a:buFontTx/>
              <a:buChar char="-"/>
            </a:pPr>
            <a:r>
              <a:rPr lang="en-US" dirty="0"/>
              <a:t>It may save time on execution – which may leave more time for the even harder stuff: judgement. Judgement tends to come from experience. Can SD based simulators effectively substitute for real-world experience in developing judgement?</a:t>
            </a:r>
          </a:p>
          <a:p>
            <a:pPr marL="171450" indent="-171450">
              <a:buFontTx/>
              <a:buChar char="-"/>
            </a:pPr>
            <a:endParaRPr lang="en-US" dirty="0"/>
          </a:p>
          <a:p>
            <a:endParaRPr lang="en-US" dirty="0"/>
          </a:p>
        </p:txBody>
      </p:sp>
    </p:spTree>
    <p:extLst>
      <p:ext uri="{BB962C8B-B14F-4D97-AF65-F5344CB8AC3E}">
        <p14:creationId xmlns:p14="http://schemas.microsoft.com/office/powerpoint/2010/main" val="21535172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 name="Shape 189"/>
          <p:cNvSpPr>
            <a:spLocks noGrp="1" noRot="1" noChangeAspect="1"/>
          </p:cNvSpPr>
          <p:nvPr>
            <p:ph type="sldImg"/>
          </p:nvPr>
        </p:nvSpPr>
        <p:spPr>
          <a:xfrm>
            <a:off x="381000" y="685800"/>
            <a:ext cx="6096000" cy="3429000"/>
          </a:xfrm>
          <a:prstGeom prst="rect">
            <a:avLst/>
          </a:prstGeom>
        </p:spPr>
        <p:txBody>
          <a:bodyPr/>
          <a:lstStyle/>
          <a:p>
            <a:endParaRPr/>
          </a:p>
        </p:txBody>
      </p:sp>
      <p:sp>
        <p:nvSpPr>
          <p:cNvPr id="190" name="Shape 190"/>
          <p:cNvSpPr>
            <a:spLocks noGrp="1"/>
          </p:cNvSpPr>
          <p:nvPr>
            <p:ph type="body" sz="quarter" idx="1"/>
          </p:nvPr>
        </p:nvSpPr>
        <p:spPr>
          <a:prstGeom prst="rect">
            <a:avLst/>
          </a:prstGeom>
        </p:spPr>
        <p:txBody>
          <a:bodyPr/>
          <a:lstStyle/>
          <a:p>
            <a:endParaRPr lang="en-US" dirty="0"/>
          </a:p>
          <a:p>
            <a:r>
              <a:rPr lang="en-US" dirty="0"/>
              <a:t>Acknowledge Sara Metcalf and BEAMS, Billy Schoenberg and Alton Alexander</a:t>
            </a:r>
          </a:p>
          <a:p>
            <a:endParaRPr lang="en-US" dirty="0"/>
          </a:p>
          <a:p>
            <a:pPr rtl="0" fontAlgn="ctr" latinLnBrk="0"/>
            <a:r>
              <a:rPr lang="en-US" sz="1200" b="0" i="0" u="none" strike="noStrike" baseline="0" dirty="0">
                <a:solidFill>
                  <a:schemeClr val="accent6">
                    <a:lumOff val="20588"/>
                  </a:schemeClr>
                </a:solidFill>
                <a:effectLst/>
                <a:latin typeface="+mj-lt"/>
                <a:ea typeface="+mj-ea"/>
                <a:cs typeface="+mj-cs"/>
                <a:sym typeface="Aptos"/>
              </a:rPr>
              <a:t>However small, we all have networks. Engage them. Be like Kuhn’s scientists with ideas that will upend the old orders and paradigms. Repeatedly. The Society should add a criterion to evaluate future ISDC proposals:  “How will this work expand the reach of SD, and did they include financial consequences?” Find organizations that have benefited from ST/SD. New aids for community participatory ST/SD projects should be developed. New pathways to bridge the intellectual gap between Causal Loop Diagrams and functional SD models should be developed.</a:t>
            </a:r>
            <a:endParaRPr lang="en-US" sz="1200" b="0" i="0" u="none" strike="noStrike" dirty="0">
              <a:solidFill>
                <a:schemeClr val="accent6">
                  <a:lumOff val="20588"/>
                </a:schemeClr>
              </a:solidFill>
              <a:effectLst/>
              <a:latin typeface="+mj-lt"/>
              <a:ea typeface="+mj-ea"/>
              <a:cs typeface="+mj-cs"/>
              <a:sym typeface="Aptos"/>
            </a:endParaRPr>
          </a:p>
          <a:p>
            <a:pPr rtl="0" fontAlgn="ctr" latinLnBrk="0"/>
            <a:r>
              <a:rPr lang="en-US" sz="1200" b="0" i="0" u="none" strike="noStrike" baseline="0" dirty="0">
                <a:solidFill>
                  <a:schemeClr val="accent6">
                    <a:lumOff val="20588"/>
                  </a:schemeClr>
                </a:solidFill>
                <a:effectLst/>
                <a:latin typeface="+mj-lt"/>
                <a:ea typeface="+mj-ea"/>
                <a:cs typeface="+mj-cs"/>
                <a:sym typeface="Aptos"/>
              </a:rPr>
              <a:t>AI tools in SD are rapidly advancing. This needs to be accelerated.  AI tools and methods must also help explain to lay audiences and people new to the field why models behaving as they do.</a:t>
            </a:r>
            <a:endParaRPr lang="en-US" sz="1200" b="0" i="0" u="none" strike="noStrike" dirty="0">
              <a:solidFill>
                <a:schemeClr val="accent6">
                  <a:lumOff val="20588"/>
                </a:schemeClr>
              </a:solidFill>
              <a:effectLst/>
              <a:latin typeface="+mj-lt"/>
              <a:ea typeface="+mj-ea"/>
              <a:cs typeface="+mj-cs"/>
              <a:sym typeface="Aptos"/>
            </a:endParaRPr>
          </a:p>
          <a:p>
            <a:pPr rtl="0" fontAlgn="ctr" latinLnBrk="0"/>
            <a:r>
              <a:rPr lang="en-US" sz="1200" b="0" i="0" u="none" strike="noStrike" baseline="0" dirty="0">
                <a:solidFill>
                  <a:schemeClr val="accent6">
                    <a:lumOff val="20588"/>
                  </a:schemeClr>
                </a:solidFill>
                <a:effectLst/>
                <a:latin typeface="+mj-lt"/>
                <a:ea typeface="+mj-ea"/>
                <a:cs typeface="+mj-cs"/>
                <a:sym typeface="Aptos"/>
              </a:rPr>
              <a:t>When the medical community recognized that it had a problem with errors, it learned to ask “Five Whys?” to get to the causal roots.  That practice was very useful, but was limited to reviewing the past. When a proposal to “solve” any problem is offered, we should all develop the habit of asking five times, “What might happen then?”</a:t>
            </a:r>
            <a:endParaRPr lang="en-US" sz="1200" b="0" i="0" u="none" strike="noStrike" dirty="0">
              <a:solidFill>
                <a:schemeClr val="accent6">
                  <a:lumOff val="20588"/>
                </a:schemeClr>
              </a:solidFill>
              <a:effectLst/>
              <a:latin typeface="+mj-lt"/>
              <a:ea typeface="+mj-ea"/>
              <a:cs typeface="+mj-cs"/>
              <a:sym typeface="Aptos"/>
            </a:endParaRPr>
          </a:p>
          <a:p>
            <a:pPr rtl="0" fontAlgn="ctr" latinLnBrk="0"/>
            <a:r>
              <a:rPr lang="en-US" sz="1200" b="0" i="0" u="none" strike="noStrike" baseline="0" dirty="0">
                <a:solidFill>
                  <a:schemeClr val="accent6">
                    <a:lumOff val="20588"/>
                  </a:schemeClr>
                </a:solidFill>
                <a:effectLst/>
                <a:latin typeface="+mj-lt"/>
                <a:ea typeface="+mj-ea"/>
                <a:cs typeface="+mj-cs"/>
                <a:sym typeface="Aptos"/>
              </a:rPr>
              <a:t>Forrester was right about getting to kids early. But we do not have enough time to wait for them or their education systems. A legitimate question is what approach will have the widest and fastest success, reaching and upskilling current leaders or reaching and upskilling future leaders? (We need a model here!) </a:t>
            </a:r>
            <a:endParaRPr lang="en-US" sz="1200" b="0" i="0" u="none" strike="noStrike" dirty="0">
              <a:solidFill>
                <a:schemeClr val="accent6">
                  <a:lumOff val="20588"/>
                </a:schemeClr>
              </a:solidFill>
              <a:effectLst/>
              <a:latin typeface="+mj-lt"/>
              <a:ea typeface="+mj-ea"/>
              <a:cs typeface="+mj-cs"/>
              <a:sym typeface="Aptos"/>
            </a:endParaRPr>
          </a:p>
          <a:p>
            <a:pPr rtl="0" fontAlgn="ctr" latinLnBrk="0"/>
            <a:r>
              <a:rPr lang="en-US" sz="1200" b="0" i="0" u="none" strike="noStrike" baseline="0" dirty="0">
                <a:solidFill>
                  <a:schemeClr val="accent6">
                    <a:lumOff val="20588"/>
                  </a:schemeClr>
                </a:solidFill>
                <a:effectLst/>
                <a:latin typeface="+mj-lt"/>
                <a:ea typeface="+mj-ea"/>
                <a:cs typeface="+mj-cs"/>
                <a:sym typeface="Aptos"/>
              </a:rPr>
              <a:t>Those who are frustrated sense (or know) that something is wrong. But they may not yet have the tools to understand why. Engage them. Encourage them to expect more system thinking &amp; communicating from leaders. ENGAGE IN INTELLECTUAL GUERILLA WARFARE!!!</a:t>
            </a:r>
            <a:endParaRPr lang="en-US" sz="1200" b="0" i="0" u="none" strike="noStrike" dirty="0">
              <a:solidFill>
                <a:schemeClr val="accent6">
                  <a:lumOff val="20588"/>
                </a:schemeClr>
              </a:solidFill>
              <a:effectLst/>
              <a:latin typeface="+mj-lt"/>
              <a:ea typeface="+mj-ea"/>
              <a:cs typeface="+mj-cs"/>
              <a:sym typeface="Aptos"/>
            </a:endParaRPr>
          </a:p>
          <a:p>
            <a:endParaRPr lang="en-US" dirty="0"/>
          </a:p>
          <a:p>
            <a:endParaRPr lang="en-US" dirty="0"/>
          </a:p>
          <a:p>
            <a:r>
              <a:rPr dirty="0"/>
              <a:t>Caution: asking “and then” of one’s spouse or partner may be ill-advised</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bg>
      <p:bgPr>
        <a:solidFill>
          <a:schemeClr val="accent2"/>
        </a:solidFill>
        <a:effectLst/>
      </p:bgPr>
    </p:bg>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600200" y="2386744"/>
            <a:ext cx="8991600" cy="1645921"/>
          </a:xfrm>
          <a:prstGeom prst="rect">
            <a:avLst/>
          </a:prstGeom>
          <a:ln w="38100"/>
        </p:spPr>
        <p:txBody>
          <a:bodyPr/>
          <a:lstStyle>
            <a:lvl1pPr>
              <a:defRPr sz="3800"/>
            </a:lvl1pPr>
          </a:lstStyle>
          <a:p>
            <a:r>
              <a:t>Title Text</a:t>
            </a:r>
          </a:p>
        </p:txBody>
      </p:sp>
      <p:sp>
        <p:nvSpPr>
          <p:cNvPr id="12" name="Body Level One…"/>
          <p:cNvSpPr txBox="1">
            <a:spLocks noGrp="1"/>
          </p:cNvSpPr>
          <p:nvPr>
            <p:ph type="body" sz="quarter" idx="1"/>
          </p:nvPr>
        </p:nvSpPr>
        <p:spPr>
          <a:xfrm>
            <a:off x="2695194" y="4352544"/>
            <a:ext cx="6801612" cy="1239895"/>
          </a:xfrm>
          <a:prstGeom prst="rect">
            <a:avLst/>
          </a:prstGeom>
        </p:spPr>
        <p:txBody>
          <a:bodyPr/>
          <a:lstStyle>
            <a:lvl1pPr marL="0" indent="0" algn="ctr">
              <a:buClrTx/>
              <a:buSzTx/>
              <a:buFontTx/>
              <a:buNone/>
              <a:defRPr sz="2000">
                <a:solidFill>
                  <a:srgbClr val="FFFFFF"/>
                </a:solidFill>
              </a:defRPr>
            </a:lvl1pPr>
            <a:lvl2pPr marL="0" indent="457200" algn="ctr">
              <a:buClrTx/>
              <a:buSzTx/>
              <a:buFontTx/>
              <a:buNone/>
              <a:defRPr sz="2000">
                <a:solidFill>
                  <a:srgbClr val="FFFFFF"/>
                </a:solidFill>
              </a:defRPr>
            </a:lvl2pPr>
            <a:lvl3pPr marL="0" indent="914400" algn="ctr">
              <a:buClrTx/>
              <a:buSzTx/>
              <a:buFontTx/>
              <a:buNone/>
              <a:defRPr sz="2000">
                <a:solidFill>
                  <a:srgbClr val="FFFFFF"/>
                </a:solidFill>
              </a:defRPr>
            </a:lvl3pPr>
            <a:lvl4pPr marL="0" indent="1371600" algn="ctr">
              <a:buClrTx/>
              <a:buSzTx/>
              <a:buFontTx/>
              <a:buNone/>
              <a:defRPr sz="2000">
                <a:solidFill>
                  <a:srgbClr val="FFFFFF"/>
                </a:solidFill>
              </a:defRPr>
            </a:lvl4pPr>
            <a:lvl5pPr marL="0" indent="1828800" algn="ctr">
              <a:buClrTx/>
              <a:buSzTx/>
              <a:buFontTx/>
              <a:buNone/>
              <a:defRPr sz="20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Title Text"/>
          <p:cNvSpPr txBox="1">
            <a:spLocks noGrp="1"/>
          </p:cNvSpPr>
          <p:nvPr>
            <p:ph type="title"/>
          </p:nvPr>
        </p:nvSpPr>
        <p:spPr>
          <a:xfrm>
            <a:off x="2231135" y="964691"/>
            <a:ext cx="7729730" cy="1188721"/>
          </a:xfrm>
          <a:prstGeom prst="rect">
            <a:avLst/>
          </a:prstGeom>
        </p:spPr>
        <p:txBody>
          <a:bodyPr/>
          <a:lstStyle/>
          <a:p>
            <a:r>
              <a:t>Title Text</a:t>
            </a:r>
          </a:p>
        </p:txBody>
      </p:sp>
      <p:sp>
        <p:nvSpPr>
          <p:cNvPr id="21" name="Body Level One…"/>
          <p:cNvSpPr txBox="1">
            <a:spLocks noGrp="1"/>
          </p:cNvSpPr>
          <p:nvPr>
            <p:ph type="body" sz="half" idx="1"/>
          </p:nvPr>
        </p:nvSpPr>
        <p:spPr>
          <a:xfrm>
            <a:off x="2231135" y="2638044"/>
            <a:ext cx="7729730" cy="3101983"/>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bg>
      <p:bgPr>
        <a:solidFill>
          <a:schemeClr val="accent1"/>
        </a:solidFill>
        <a:effectLst/>
      </p:bgPr>
    </p:bg>
    <p:spTree>
      <p:nvGrpSpPr>
        <p:cNvPr id="1" name=""/>
        <p:cNvGrpSpPr/>
        <p:nvPr/>
      </p:nvGrpSpPr>
      <p:grpSpPr>
        <a:xfrm>
          <a:off x="0" y="0"/>
          <a:ext cx="0" cy="0"/>
          <a:chOff x="0" y="0"/>
          <a:chExt cx="0" cy="0"/>
        </a:xfrm>
      </p:grpSpPr>
      <p:sp>
        <p:nvSpPr>
          <p:cNvPr id="29" name="Title Text"/>
          <p:cNvSpPr txBox="1">
            <a:spLocks noGrp="1"/>
          </p:cNvSpPr>
          <p:nvPr>
            <p:ph type="title"/>
          </p:nvPr>
        </p:nvSpPr>
        <p:spPr>
          <a:xfrm>
            <a:off x="1600200" y="2386744"/>
            <a:ext cx="8991600" cy="1645921"/>
          </a:xfrm>
          <a:prstGeom prst="rect">
            <a:avLst/>
          </a:prstGeom>
          <a:ln w="38100"/>
        </p:spPr>
        <p:txBody>
          <a:bodyPr/>
          <a:lstStyle>
            <a:lvl1pPr>
              <a:defRPr sz="3800"/>
            </a:lvl1pPr>
          </a:lstStyle>
          <a:p>
            <a:r>
              <a:t>Title Text</a:t>
            </a:r>
          </a:p>
        </p:txBody>
      </p:sp>
      <p:sp>
        <p:nvSpPr>
          <p:cNvPr id="30" name="Body Level One…"/>
          <p:cNvSpPr txBox="1">
            <a:spLocks noGrp="1"/>
          </p:cNvSpPr>
          <p:nvPr>
            <p:ph type="body" sz="quarter" idx="1"/>
          </p:nvPr>
        </p:nvSpPr>
        <p:spPr>
          <a:xfrm>
            <a:off x="2695194" y="4352464"/>
            <a:ext cx="6801612" cy="1265083"/>
          </a:xfrm>
          <a:prstGeom prst="rect">
            <a:avLst/>
          </a:prstGeom>
        </p:spPr>
        <p:txBody>
          <a:bodyPr/>
          <a:lstStyle>
            <a:lvl1pPr marL="0" indent="0" algn="ctr">
              <a:buClrTx/>
              <a:buSzTx/>
              <a:buFontTx/>
              <a:buNone/>
              <a:defRPr sz="2000">
                <a:solidFill>
                  <a:srgbClr val="FFFFFF"/>
                </a:solidFill>
              </a:defRPr>
            </a:lvl1pPr>
            <a:lvl2pPr marL="0" indent="457200" algn="ctr">
              <a:buClrTx/>
              <a:buSzTx/>
              <a:buFontTx/>
              <a:buNone/>
              <a:defRPr sz="2000">
                <a:solidFill>
                  <a:srgbClr val="FFFFFF"/>
                </a:solidFill>
              </a:defRPr>
            </a:lvl2pPr>
            <a:lvl3pPr marL="0" indent="914400" algn="ctr">
              <a:buClrTx/>
              <a:buSzTx/>
              <a:buFontTx/>
              <a:buNone/>
              <a:defRPr sz="2000">
                <a:solidFill>
                  <a:srgbClr val="FFFFFF"/>
                </a:solidFill>
              </a:defRPr>
            </a:lvl3pPr>
            <a:lvl4pPr marL="0" indent="1371600" algn="ctr">
              <a:buClrTx/>
              <a:buSzTx/>
              <a:buFontTx/>
              <a:buNone/>
              <a:defRPr sz="2000">
                <a:solidFill>
                  <a:srgbClr val="FFFFFF"/>
                </a:solidFill>
              </a:defRPr>
            </a:lvl4pPr>
            <a:lvl5pPr marL="0" indent="1828800" algn="ctr">
              <a:buClrTx/>
              <a:buSzTx/>
              <a:buFontTx/>
              <a:buNone/>
              <a:defRPr sz="20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Title Text"/>
          <p:cNvSpPr txBox="1">
            <a:spLocks noGrp="1"/>
          </p:cNvSpPr>
          <p:nvPr>
            <p:ph type="title"/>
          </p:nvPr>
        </p:nvSpPr>
        <p:spPr>
          <a:xfrm>
            <a:off x="2231135" y="964691"/>
            <a:ext cx="7729730" cy="1188721"/>
          </a:xfrm>
          <a:prstGeom prst="rect">
            <a:avLst/>
          </a:prstGeom>
        </p:spPr>
        <p:txBody>
          <a:bodyPr/>
          <a:lstStyle/>
          <a:p>
            <a:r>
              <a:t>Title Text</a:t>
            </a:r>
          </a:p>
        </p:txBody>
      </p:sp>
      <p:sp>
        <p:nvSpPr>
          <p:cNvPr id="39" name="Body Level One…"/>
          <p:cNvSpPr txBox="1">
            <a:spLocks noGrp="1"/>
          </p:cNvSpPr>
          <p:nvPr>
            <p:ph type="body" sz="quarter" idx="1"/>
          </p:nvPr>
        </p:nvSpPr>
        <p:spPr>
          <a:xfrm>
            <a:off x="1581911" y="2638044"/>
            <a:ext cx="4271773" cy="3101982"/>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Body Level One…"/>
          <p:cNvSpPr txBox="1">
            <a:spLocks noGrp="1"/>
          </p:cNvSpPr>
          <p:nvPr>
            <p:ph type="body" sz="quarter" idx="1"/>
          </p:nvPr>
        </p:nvSpPr>
        <p:spPr>
          <a:xfrm>
            <a:off x="1583436" y="2313433"/>
            <a:ext cx="4270248" cy="704088"/>
          </a:xfrm>
          <a:prstGeom prst="rect">
            <a:avLst/>
          </a:prstGeom>
        </p:spPr>
        <p:txBody>
          <a:bodyPr anchor="b"/>
          <a:lstStyle>
            <a:lvl1pPr marL="0" indent="0" algn="ctr">
              <a:buClrTx/>
              <a:buSzTx/>
              <a:buFontTx/>
              <a:buNone/>
              <a:defRPr sz="1900" cap="all" spc="100">
                <a:solidFill>
                  <a:srgbClr val="6B8891"/>
                </a:solidFill>
              </a:defRPr>
            </a:lvl1pPr>
            <a:lvl2pPr marL="0" indent="457200" algn="ctr">
              <a:buClrTx/>
              <a:buSzTx/>
              <a:buFontTx/>
              <a:buNone/>
              <a:defRPr sz="1900" cap="all" spc="100">
                <a:solidFill>
                  <a:srgbClr val="6B8891"/>
                </a:solidFill>
              </a:defRPr>
            </a:lvl2pPr>
            <a:lvl3pPr marL="0" indent="914400" algn="ctr">
              <a:buClrTx/>
              <a:buSzTx/>
              <a:buFontTx/>
              <a:buNone/>
              <a:defRPr sz="1900" cap="all" spc="100">
                <a:solidFill>
                  <a:srgbClr val="6B8891"/>
                </a:solidFill>
              </a:defRPr>
            </a:lvl3pPr>
            <a:lvl4pPr marL="0" indent="1371600" algn="ctr">
              <a:buClrTx/>
              <a:buSzTx/>
              <a:buFontTx/>
              <a:buNone/>
              <a:defRPr sz="1900" cap="all" spc="100">
                <a:solidFill>
                  <a:srgbClr val="6B8891"/>
                </a:solidFill>
              </a:defRPr>
            </a:lvl4pPr>
            <a:lvl5pPr marL="0" indent="1828800" algn="ctr">
              <a:buClrTx/>
              <a:buSzTx/>
              <a:buFontTx/>
              <a:buNone/>
              <a:defRPr sz="1900" cap="all" spc="100">
                <a:solidFill>
                  <a:srgbClr val="6B8891"/>
                </a:solidFill>
              </a:defRPr>
            </a:lvl5pPr>
          </a:lstStyle>
          <a:p>
            <a:r>
              <a:t>Body Level One</a:t>
            </a:r>
          </a:p>
          <a:p>
            <a:pPr lvl="1"/>
            <a:r>
              <a:t>Body Level Two</a:t>
            </a:r>
          </a:p>
          <a:p>
            <a:pPr lvl="2"/>
            <a:r>
              <a:t>Body Level Three</a:t>
            </a:r>
          </a:p>
          <a:p>
            <a:pPr lvl="3"/>
            <a:r>
              <a:t>Body Level Four</a:t>
            </a:r>
          </a:p>
          <a:p>
            <a:pPr lvl="4"/>
            <a:r>
              <a:t>Body Level Five</a:t>
            </a:r>
          </a:p>
        </p:txBody>
      </p:sp>
      <p:sp>
        <p:nvSpPr>
          <p:cNvPr id="48" name="Text Placeholder 4"/>
          <p:cNvSpPr>
            <a:spLocks noGrp="1"/>
          </p:cNvSpPr>
          <p:nvPr>
            <p:ph type="body" sz="quarter" idx="21"/>
          </p:nvPr>
        </p:nvSpPr>
        <p:spPr>
          <a:xfrm>
            <a:off x="6338315" y="2313433"/>
            <a:ext cx="4270249" cy="704088"/>
          </a:xfrm>
          <a:prstGeom prst="rect">
            <a:avLst/>
          </a:prstGeom>
        </p:spPr>
        <p:txBody>
          <a:bodyPr anchor="b"/>
          <a:lstStyle/>
          <a:p>
            <a:pPr marL="0" indent="0" algn="ctr">
              <a:buClrTx/>
              <a:buSzTx/>
              <a:buFontTx/>
              <a:buNone/>
              <a:defRPr sz="1900" cap="all" spc="100">
                <a:solidFill>
                  <a:srgbClr val="6B8891"/>
                </a:solidFill>
              </a:defRPr>
            </a:pPr>
            <a:endParaRPr/>
          </a:p>
        </p:txBody>
      </p:sp>
      <p:sp>
        <p:nvSpPr>
          <p:cNvPr id="49" name="Title Text"/>
          <p:cNvSpPr txBox="1">
            <a:spLocks noGrp="1"/>
          </p:cNvSpPr>
          <p:nvPr>
            <p:ph type="title"/>
          </p:nvPr>
        </p:nvSpPr>
        <p:spPr>
          <a:xfrm>
            <a:off x="2231135" y="964691"/>
            <a:ext cx="7729730" cy="1188721"/>
          </a:xfrm>
          <a:prstGeom prst="rect">
            <a:avLst/>
          </a:prstGeom>
        </p:spPr>
        <p:txBody>
          <a:bodyPr/>
          <a:lstStyle/>
          <a:p>
            <a:r>
              <a:t>Title Text</a:t>
            </a: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7" name="Title Text"/>
          <p:cNvSpPr txBox="1">
            <a:spLocks noGrp="1"/>
          </p:cNvSpPr>
          <p:nvPr>
            <p:ph type="title"/>
          </p:nvPr>
        </p:nvSpPr>
        <p:spPr>
          <a:xfrm>
            <a:off x="2231135" y="964691"/>
            <a:ext cx="7729730" cy="1188721"/>
          </a:xfrm>
          <a:prstGeom prst="rect">
            <a:avLst/>
          </a:prstGeom>
        </p:spPr>
        <p:txBody>
          <a:bodyPr/>
          <a:lstStyle/>
          <a:p>
            <a:r>
              <a:t>Title Text</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6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Rectangle 25"/>
          <p:cNvSpPr/>
          <p:nvPr/>
        </p:nvSpPr>
        <p:spPr>
          <a:xfrm>
            <a:off x="0" y="0"/>
            <a:ext cx="6096000" cy="6858000"/>
          </a:xfrm>
          <a:prstGeom prst="rect">
            <a:avLst/>
          </a:prstGeom>
          <a:solidFill>
            <a:schemeClr val="accent2"/>
          </a:solidFill>
          <a:ln w="12700">
            <a:miter lim="400000"/>
          </a:ln>
        </p:spPr>
        <p:txBody>
          <a:bodyPr lIns="45719" rIns="45719"/>
          <a:lstStyle/>
          <a:p>
            <a:endParaRPr/>
          </a:p>
        </p:txBody>
      </p:sp>
      <p:sp>
        <p:nvSpPr>
          <p:cNvPr id="73" name="Title Text"/>
          <p:cNvSpPr txBox="1">
            <a:spLocks noGrp="1"/>
          </p:cNvSpPr>
          <p:nvPr>
            <p:ph type="title"/>
          </p:nvPr>
        </p:nvSpPr>
        <p:spPr>
          <a:xfrm>
            <a:off x="804672" y="2243827"/>
            <a:ext cx="4486656" cy="1141498"/>
          </a:xfrm>
          <a:prstGeom prst="rect">
            <a:avLst/>
          </a:prstGeom>
        </p:spPr>
        <p:txBody>
          <a:bodyPr/>
          <a:lstStyle>
            <a:lvl1pPr>
              <a:defRPr sz="2200"/>
            </a:lvl1pPr>
          </a:lstStyle>
          <a:p>
            <a:r>
              <a:t>Title Text</a:t>
            </a:r>
          </a:p>
        </p:txBody>
      </p:sp>
      <p:sp>
        <p:nvSpPr>
          <p:cNvPr id="74" name="Body Level One…"/>
          <p:cNvSpPr txBox="1">
            <a:spLocks noGrp="1"/>
          </p:cNvSpPr>
          <p:nvPr>
            <p:ph type="body" sz="half" idx="1"/>
          </p:nvPr>
        </p:nvSpPr>
        <p:spPr>
          <a:xfrm>
            <a:off x="6736080" y="804672"/>
            <a:ext cx="4815841" cy="5248656"/>
          </a:xfrm>
          <a:prstGeom prst="rect">
            <a:avLst/>
          </a:prstGeom>
        </p:spPr>
        <p:txBody>
          <a:bodyPr/>
          <a:lstStyle>
            <a:lvl1pPr>
              <a:defRPr sz="1900">
                <a:solidFill>
                  <a:srgbClr val="000000"/>
                </a:solidFill>
              </a:defRPr>
            </a:lvl1pPr>
            <a:lvl2pPr marL="500062" indent="-271462">
              <a:defRPr sz="1900">
                <a:solidFill>
                  <a:srgbClr val="000000"/>
                </a:solidFill>
              </a:defRPr>
            </a:lvl2pPr>
            <a:lvl3pPr marL="728662" indent="-271462">
              <a:defRPr sz="1900">
                <a:solidFill>
                  <a:srgbClr val="000000"/>
                </a:solidFill>
              </a:defRPr>
            </a:lvl3pPr>
            <a:lvl4pPr marL="957262" indent="-271462">
              <a:defRPr sz="1900">
                <a:solidFill>
                  <a:srgbClr val="000000"/>
                </a:solidFill>
              </a:defRPr>
            </a:lvl4pPr>
            <a:lvl5pPr marL="1185862" indent="-271462">
              <a:defRPr sz="1900">
                <a:solidFill>
                  <a:srgbClr val="000000"/>
                </a:solidFill>
              </a:defRPr>
            </a:lvl5pPr>
          </a:lstStyle>
          <a:p>
            <a:r>
              <a:t>Body Level One</a:t>
            </a:r>
          </a:p>
          <a:p>
            <a:pPr lvl="1"/>
            <a:r>
              <a:t>Body Level Two</a:t>
            </a:r>
          </a:p>
          <a:p>
            <a:pPr lvl="2"/>
            <a:r>
              <a:t>Body Level Three</a:t>
            </a:r>
          </a:p>
          <a:p>
            <a:pPr lvl="3"/>
            <a:r>
              <a:t>Body Level Four</a:t>
            </a:r>
          </a:p>
          <a:p>
            <a:pPr lvl="4"/>
            <a:r>
              <a:t>Body Level Five</a:t>
            </a:r>
          </a:p>
        </p:txBody>
      </p:sp>
      <p:sp>
        <p:nvSpPr>
          <p:cNvPr id="75" name="Text Placeholder 3"/>
          <p:cNvSpPr>
            <a:spLocks noGrp="1"/>
          </p:cNvSpPr>
          <p:nvPr>
            <p:ph type="body" sz="quarter" idx="21"/>
          </p:nvPr>
        </p:nvSpPr>
        <p:spPr>
          <a:xfrm>
            <a:off x="1115567" y="3549917"/>
            <a:ext cx="3794761" cy="2194037"/>
          </a:xfrm>
          <a:prstGeom prst="rect">
            <a:avLst/>
          </a:prstGeom>
        </p:spPr>
        <p:txBody>
          <a:bodyPr/>
          <a:lstStyle/>
          <a:p>
            <a:pPr marL="0" indent="0" algn="ctr">
              <a:buClrTx/>
              <a:buSzTx/>
              <a:buFontTx/>
              <a:buNone/>
              <a:defRPr sz="1500">
                <a:solidFill>
                  <a:srgbClr val="FFFFFF"/>
                </a:solidFill>
              </a:defRPr>
            </a:pPr>
            <a:endParaRPr/>
          </a:p>
        </p:txBody>
      </p:sp>
      <p:sp>
        <p:nvSpPr>
          <p:cNvPr id="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3" name="Rectangle 17"/>
          <p:cNvSpPr/>
          <p:nvPr/>
        </p:nvSpPr>
        <p:spPr>
          <a:xfrm>
            <a:off x="-1" y="0"/>
            <a:ext cx="6096001" cy="6858000"/>
          </a:xfrm>
          <a:prstGeom prst="rect">
            <a:avLst/>
          </a:prstGeom>
          <a:solidFill>
            <a:schemeClr val="accent2"/>
          </a:solidFill>
          <a:ln w="12700">
            <a:miter lim="400000"/>
          </a:ln>
        </p:spPr>
        <p:txBody>
          <a:bodyPr lIns="45719" rIns="45719"/>
          <a:lstStyle/>
          <a:p>
            <a:pPr>
              <a:defRPr>
                <a:solidFill>
                  <a:srgbClr val="FFFFFF"/>
                </a:solidFill>
              </a:defRPr>
            </a:pPr>
            <a:endParaRPr/>
          </a:p>
        </p:txBody>
      </p:sp>
      <p:sp>
        <p:nvSpPr>
          <p:cNvPr id="84" name="Title Text"/>
          <p:cNvSpPr txBox="1">
            <a:spLocks noGrp="1"/>
          </p:cNvSpPr>
          <p:nvPr>
            <p:ph type="title"/>
          </p:nvPr>
        </p:nvSpPr>
        <p:spPr>
          <a:xfrm>
            <a:off x="808522" y="2243827"/>
            <a:ext cx="4495000" cy="1134642"/>
          </a:xfrm>
          <a:prstGeom prst="rect">
            <a:avLst/>
          </a:prstGeom>
        </p:spPr>
        <p:txBody>
          <a:bodyPr/>
          <a:lstStyle>
            <a:lvl1pPr>
              <a:defRPr sz="2200"/>
            </a:lvl1pPr>
          </a:lstStyle>
          <a:p>
            <a:r>
              <a:t>Title Text</a:t>
            </a:r>
          </a:p>
        </p:txBody>
      </p:sp>
      <p:sp>
        <p:nvSpPr>
          <p:cNvPr id="85" name="Picture Placeholder 2"/>
          <p:cNvSpPr>
            <a:spLocks noGrp="1"/>
          </p:cNvSpPr>
          <p:nvPr>
            <p:ph type="pic" idx="21"/>
          </p:nvPr>
        </p:nvSpPr>
        <p:spPr>
          <a:xfrm>
            <a:off x="6095998" y="0"/>
            <a:ext cx="6102098" cy="6858000"/>
          </a:xfrm>
          <a:prstGeom prst="rect">
            <a:avLst/>
          </a:prstGeom>
        </p:spPr>
        <p:txBody>
          <a:bodyPr lIns="91439" rIns="91439">
            <a:noAutofit/>
          </a:bodyPr>
          <a:lstStyle/>
          <a:p>
            <a:endParaRPr/>
          </a:p>
        </p:txBody>
      </p:sp>
      <p:sp>
        <p:nvSpPr>
          <p:cNvPr id="86" name="Body Level One…"/>
          <p:cNvSpPr txBox="1">
            <a:spLocks noGrp="1"/>
          </p:cNvSpPr>
          <p:nvPr>
            <p:ph type="body" sz="quarter" idx="1"/>
          </p:nvPr>
        </p:nvSpPr>
        <p:spPr>
          <a:xfrm>
            <a:off x="1115567" y="3549917"/>
            <a:ext cx="3794761" cy="2194038"/>
          </a:xfrm>
          <a:prstGeom prst="rect">
            <a:avLst/>
          </a:prstGeom>
        </p:spPr>
        <p:txBody>
          <a:bodyPr/>
          <a:lstStyle>
            <a:lvl1pPr marL="0" indent="0" algn="ctr">
              <a:buClrTx/>
              <a:buSzTx/>
              <a:buFontTx/>
              <a:buNone/>
              <a:defRPr sz="1500">
                <a:solidFill>
                  <a:srgbClr val="FFFFFF"/>
                </a:solidFill>
              </a:defRPr>
            </a:lvl1pPr>
            <a:lvl2pPr marL="0" indent="457200" algn="ctr">
              <a:buClrTx/>
              <a:buSzTx/>
              <a:buFontTx/>
              <a:buNone/>
              <a:defRPr sz="1500">
                <a:solidFill>
                  <a:srgbClr val="FFFFFF"/>
                </a:solidFill>
              </a:defRPr>
            </a:lvl2pPr>
            <a:lvl3pPr marL="0" indent="914400" algn="ctr">
              <a:buClrTx/>
              <a:buSzTx/>
              <a:buFontTx/>
              <a:buNone/>
              <a:defRPr sz="1500">
                <a:solidFill>
                  <a:srgbClr val="FFFFFF"/>
                </a:solidFill>
              </a:defRPr>
            </a:lvl3pPr>
            <a:lvl4pPr marL="0" indent="1371600" algn="ctr">
              <a:buClrTx/>
              <a:buSzTx/>
              <a:buFontTx/>
              <a:buNone/>
              <a:defRPr sz="1500">
                <a:solidFill>
                  <a:srgbClr val="FFFFFF"/>
                </a:solidFill>
              </a:defRPr>
            </a:lvl4pPr>
            <a:lvl5pPr marL="0" indent="1828800" algn="ctr">
              <a:buClrTx/>
              <a:buSzTx/>
              <a:buFontTx/>
              <a:buNone/>
              <a:defRPr sz="1500">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87"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609600" y="274637"/>
            <a:ext cx="10972800" cy="1143001"/>
          </a:xfrm>
          <a:prstGeom prst="rect">
            <a:avLst/>
          </a:prstGeom>
          <a:solidFill>
            <a:srgbClr val="FFFFFF"/>
          </a:solidFill>
          <a:ln w="31750" cap="sq">
            <a:solidFill>
              <a:srgbClr val="404040"/>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82879" tIns="182879" rIns="182879" bIns="182879" anchor="ctr">
            <a:normAutofit/>
          </a:bodyPr>
          <a:lstStyle/>
          <a:p>
            <a:r>
              <a:t>Title Text</a:t>
            </a:r>
          </a:p>
        </p:txBody>
      </p:sp>
      <p:sp>
        <p:nvSpPr>
          <p:cNvPr id="3" name="Body Level One…"/>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0758922" y="6299961"/>
            <a:ext cx="365761" cy="201677"/>
          </a:xfrm>
          <a:prstGeom prst="rect">
            <a:avLst/>
          </a:prstGeom>
          <a:solidFill>
            <a:srgbClr val="1D1D1D">
              <a:alpha val="70000"/>
            </a:srgbClr>
          </a:solidFill>
          <a:ln w="12700">
            <a:miter lim="400000"/>
          </a:ln>
        </p:spPr>
        <p:txBody>
          <a:bodyPr lIns="18288" tIns="18288" rIns="18288" bIns="18288" anchor="ctr">
            <a:spAutoFit/>
          </a:bodyPr>
          <a:lstStyle>
            <a:lvl1pPr algn="ctr">
              <a:defRPr sz="1100">
                <a:solidFill>
                  <a:srgbClr val="FFFFFF"/>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ransition spd="med"/>
  <p:txStyles>
    <p:titleStyle>
      <a:lvl1pPr marL="0" marR="0" indent="0" algn="ctr" defTabSz="914400" rtl="0" latinLnBrk="0">
        <a:lnSpc>
          <a:spcPct val="90000"/>
        </a:lnSpc>
        <a:spcBef>
          <a:spcPts val="0"/>
        </a:spcBef>
        <a:spcAft>
          <a:spcPts val="0"/>
        </a:spcAft>
        <a:buClrTx/>
        <a:buSzTx/>
        <a:buFontTx/>
        <a:buNone/>
        <a:tabLst/>
        <a:defRPr sz="2800" b="0" i="0" u="none" strike="noStrike" cap="all" spc="200" baseline="0">
          <a:solidFill>
            <a:srgbClr val="262626"/>
          </a:solidFill>
          <a:uFillTx/>
          <a:latin typeface="Gill Sans MT"/>
          <a:ea typeface="Gill Sans MT"/>
          <a:cs typeface="Gill Sans MT"/>
          <a:sym typeface="Gill Sans MT"/>
        </a:defRPr>
      </a:lvl1pPr>
      <a:lvl2pPr marL="0" marR="0" indent="0" algn="ctr" defTabSz="914400" rtl="0" latinLnBrk="0">
        <a:lnSpc>
          <a:spcPct val="90000"/>
        </a:lnSpc>
        <a:spcBef>
          <a:spcPts val="0"/>
        </a:spcBef>
        <a:spcAft>
          <a:spcPts val="0"/>
        </a:spcAft>
        <a:buClrTx/>
        <a:buSzTx/>
        <a:buFontTx/>
        <a:buNone/>
        <a:tabLst/>
        <a:defRPr sz="2800" b="0" i="0" u="none" strike="noStrike" cap="all" spc="200" baseline="0">
          <a:solidFill>
            <a:srgbClr val="262626"/>
          </a:solidFill>
          <a:uFillTx/>
          <a:latin typeface="Gill Sans MT"/>
          <a:ea typeface="Gill Sans MT"/>
          <a:cs typeface="Gill Sans MT"/>
          <a:sym typeface="Gill Sans MT"/>
        </a:defRPr>
      </a:lvl2pPr>
      <a:lvl3pPr marL="0" marR="0" indent="0" algn="ctr" defTabSz="914400" rtl="0" latinLnBrk="0">
        <a:lnSpc>
          <a:spcPct val="90000"/>
        </a:lnSpc>
        <a:spcBef>
          <a:spcPts val="0"/>
        </a:spcBef>
        <a:spcAft>
          <a:spcPts val="0"/>
        </a:spcAft>
        <a:buClrTx/>
        <a:buSzTx/>
        <a:buFontTx/>
        <a:buNone/>
        <a:tabLst/>
        <a:defRPr sz="2800" b="0" i="0" u="none" strike="noStrike" cap="all" spc="200" baseline="0">
          <a:solidFill>
            <a:srgbClr val="262626"/>
          </a:solidFill>
          <a:uFillTx/>
          <a:latin typeface="Gill Sans MT"/>
          <a:ea typeface="Gill Sans MT"/>
          <a:cs typeface="Gill Sans MT"/>
          <a:sym typeface="Gill Sans MT"/>
        </a:defRPr>
      </a:lvl3pPr>
      <a:lvl4pPr marL="0" marR="0" indent="0" algn="ctr" defTabSz="914400" rtl="0" latinLnBrk="0">
        <a:lnSpc>
          <a:spcPct val="90000"/>
        </a:lnSpc>
        <a:spcBef>
          <a:spcPts val="0"/>
        </a:spcBef>
        <a:spcAft>
          <a:spcPts val="0"/>
        </a:spcAft>
        <a:buClrTx/>
        <a:buSzTx/>
        <a:buFontTx/>
        <a:buNone/>
        <a:tabLst/>
        <a:defRPr sz="2800" b="0" i="0" u="none" strike="noStrike" cap="all" spc="200" baseline="0">
          <a:solidFill>
            <a:srgbClr val="262626"/>
          </a:solidFill>
          <a:uFillTx/>
          <a:latin typeface="Gill Sans MT"/>
          <a:ea typeface="Gill Sans MT"/>
          <a:cs typeface="Gill Sans MT"/>
          <a:sym typeface="Gill Sans MT"/>
        </a:defRPr>
      </a:lvl4pPr>
      <a:lvl5pPr marL="0" marR="0" indent="0" algn="ctr" defTabSz="914400" rtl="0" latinLnBrk="0">
        <a:lnSpc>
          <a:spcPct val="90000"/>
        </a:lnSpc>
        <a:spcBef>
          <a:spcPts val="0"/>
        </a:spcBef>
        <a:spcAft>
          <a:spcPts val="0"/>
        </a:spcAft>
        <a:buClrTx/>
        <a:buSzTx/>
        <a:buFontTx/>
        <a:buNone/>
        <a:tabLst/>
        <a:defRPr sz="2800" b="0" i="0" u="none" strike="noStrike" cap="all" spc="200" baseline="0">
          <a:solidFill>
            <a:srgbClr val="262626"/>
          </a:solidFill>
          <a:uFillTx/>
          <a:latin typeface="Gill Sans MT"/>
          <a:ea typeface="Gill Sans MT"/>
          <a:cs typeface="Gill Sans MT"/>
          <a:sym typeface="Gill Sans MT"/>
        </a:defRPr>
      </a:lvl5pPr>
      <a:lvl6pPr marL="0" marR="0" indent="0" algn="ctr" defTabSz="914400" rtl="0" latinLnBrk="0">
        <a:lnSpc>
          <a:spcPct val="90000"/>
        </a:lnSpc>
        <a:spcBef>
          <a:spcPts val="0"/>
        </a:spcBef>
        <a:spcAft>
          <a:spcPts val="0"/>
        </a:spcAft>
        <a:buClrTx/>
        <a:buSzTx/>
        <a:buFontTx/>
        <a:buNone/>
        <a:tabLst/>
        <a:defRPr sz="2800" b="0" i="0" u="none" strike="noStrike" cap="all" spc="200" baseline="0">
          <a:solidFill>
            <a:srgbClr val="262626"/>
          </a:solidFill>
          <a:uFillTx/>
          <a:latin typeface="Gill Sans MT"/>
          <a:ea typeface="Gill Sans MT"/>
          <a:cs typeface="Gill Sans MT"/>
          <a:sym typeface="Gill Sans MT"/>
        </a:defRPr>
      </a:lvl6pPr>
      <a:lvl7pPr marL="0" marR="0" indent="0" algn="ctr" defTabSz="914400" rtl="0" latinLnBrk="0">
        <a:lnSpc>
          <a:spcPct val="90000"/>
        </a:lnSpc>
        <a:spcBef>
          <a:spcPts val="0"/>
        </a:spcBef>
        <a:spcAft>
          <a:spcPts val="0"/>
        </a:spcAft>
        <a:buClrTx/>
        <a:buSzTx/>
        <a:buFontTx/>
        <a:buNone/>
        <a:tabLst/>
        <a:defRPr sz="2800" b="0" i="0" u="none" strike="noStrike" cap="all" spc="200" baseline="0">
          <a:solidFill>
            <a:srgbClr val="262626"/>
          </a:solidFill>
          <a:uFillTx/>
          <a:latin typeface="Gill Sans MT"/>
          <a:ea typeface="Gill Sans MT"/>
          <a:cs typeface="Gill Sans MT"/>
          <a:sym typeface="Gill Sans MT"/>
        </a:defRPr>
      </a:lvl7pPr>
      <a:lvl8pPr marL="0" marR="0" indent="0" algn="ctr" defTabSz="914400" rtl="0" latinLnBrk="0">
        <a:lnSpc>
          <a:spcPct val="90000"/>
        </a:lnSpc>
        <a:spcBef>
          <a:spcPts val="0"/>
        </a:spcBef>
        <a:spcAft>
          <a:spcPts val="0"/>
        </a:spcAft>
        <a:buClrTx/>
        <a:buSzTx/>
        <a:buFontTx/>
        <a:buNone/>
        <a:tabLst/>
        <a:defRPr sz="2800" b="0" i="0" u="none" strike="noStrike" cap="all" spc="200" baseline="0">
          <a:solidFill>
            <a:srgbClr val="262626"/>
          </a:solidFill>
          <a:uFillTx/>
          <a:latin typeface="Gill Sans MT"/>
          <a:ea typeface="Gill Sans MT"/>
          <a:cs typeface="Gill Sans MT"/>
          <a:sym typeface="Gill Sans MT"/>
        </a:defRPr>
      </a:lvl8pPr>
      <a:lvl9pPr marL="0" marR="0" indent="0" algn="ctr" defTabSz="914400" rtl="0" latinLnBrk="0">
        <a:lnSpc>
          <a:spcPct val="90000"/>
        </a:lnSpc>
        <a:spcBef>
          <a:spcPts val="0"/>
        </a:spcBef>
        <a:spcAft>
          <a:spcPts val="0"/>
        </a:spcAft>
        <a:buClrTx/>
        <a:buSzTx/>
        <a:buFontTx/>
        <a:buNone/>
        <a:tabLst/>
        <a:defRPr sz="2800" b="0" i="0" u="none" strike="noStrike" cap="all" spc="200" baseline="0">
          <a:solidFill>
            <a:srgbClr val="262626"/>
          </a:solidFill>
          <a:uFillTx/>
          <a:latin typeface="Gill Sans MT"/>
          <a:ea typeface="Gill Sans MT"/>
          <a:cs typeface="Gill Sans MT"/>
          <a:sym typeface="Gill Sans MT"/>
        </a:defRPr>
      </a:lvl9pPr>
    </p:titleStyle>
    <p:bodyStyle>
      <a:lvl1pPr marL="228600" marR="0" indent="-228600" algn="l" defTabSz="914400" rtl="0" latinLnBrk="0">
        <a:lnSpc>
          <a:spcPct val="100000"/>
        </a:lnSpc>
        <a:spcBef>
          <a:spcPts val="1000"/>
        </a:spcBef>
        <a:spcAft>
          <a:spcPts val="0"/>
        </a:spcAft>
        <a:buClr>
          <a:schemeClr val="accent2"/>
        </a:buClr>
        <a:buSzPct val="100000"/>
        <a:buFont typeface="Arial"/>
        <a:buChar char="•"/>
        <a:tabLst/>
        <a:defRPr sz="1800" b="0" i="0" u="none" strike="noStrike" cap="none" spc="0" baseline="0">
          <a:solidFill>
            <a:srgbClr val="262626"/>
          </a:solidFill>
          <a:uFillTx/>
          <a:latin typeface="Gill Sans MT"/>
          <a:ea typeface="Gill Sans MT"/>
          <a:cs typeface="Gill Sans MT"/>
          <a:sym typeface="Gill Sans MT"/>
        </a:defRPr>
      </a:lvl1pPr>
      <a:lvl2pPr marL="485775" marR="0" indent="-257175" algn="l" defTabSz="914400" rtl="0" latinLnBrk="0">
        <a:lnSpc>
          <a:spcPct val="100000"/>
        </a:lnSpc>
        <a:spcBef>
          <a:spcPts val="1000"/>
        </a:spcBef>
        <a:spcAft>
          <a:spcPts val="0"/>
        </a:spcAft>
        <a:buClr>
          <a:schemeClr val="accent2"/>
        </a:buClr>
        <a:buSzPct val="100000"/>
        <a:buFont typeface="Arial"/>
        <a:buChar char="•"/>
        <a:tabLst/>
        <a:defRPr sz="1800" b="0" i="0" u="none" strike="noStrike" cap="none" spc="0" baseline="0">
          <a:solidFill>
            <a:srgbClr val="262626"/>
          </a:solidFill>
          <a:uFillTx/>
          <a:latin typeface="Gill Sans MT"/>
          <a:ea typeface="Gill Sans MT"/>
          <a:cs typeface="Gill Sans MT"/>
          <a:sym typeface="Gill Sans MT"/>
        </a:defRPr>
      </a:lvl2pPr>
      <a:lvl3pPr marL="714375" marR="0" indent="-257175" algn="l" defTabSz="914400" rtl="0" latinLnBrk="0">
        <a:lnSpc>
          <a:spcPct val="100000"/>
        </a:lnSpc>
        <a:spcBef>
          <a:spcPts val="1000"/>
        </a:spcBef>
        <a:spcAft>
          <a:spcPts val="0"/>
        </a:spcAft>
        <a:buClr>
          <a:schemeClr val="accent2"/>
        </a:buClr>
        <a:buSzPct val="100000"/>
        <a:buFont typeface="Arial"/>
        <a:buChar char="•"/>
        <a:tabLst/>
        <a:defRPr sz="1800" b="0" i="0" u="none" strike="noStrike" cap="none" spc="0" baseline="0">
          <a:solidFill>
            <a:srgbClr val="262626"/>
          </a:solidFill>
          <a:uFillTx/>
          <a:latin typeface="Gill Sans MT"/>
          <a:ea typeface="Gill Sans MT"/>
          <a:cs typeface="Gill Sans MT"/>
          <a:sym typeface="Gill Sans MT"/>
        </a:defRPr>
      </a:lvl3pPr>
      <a:lvl4pPr marL="942975" marR="0" indent="-257175" algn="l" defTabSz="914400" rtl="0" latinLnBrk="0">
        <a:lnSpc>
          <a:spcPct val="100000"/>
        </a:lnSpc>
        <a:spcBef>
          <a:spcPts val="1000"/>
        </a:spcBef>
        <a:spcAft>
          <a:spcPts val="0"/>
        </a:spcAft>
        <a:buClr>
          <a:schemeClr val="accent2"/>
        </a:buClr>
        <a:buSzPct val="100000"/>
        <a:buFont typeface="Arial"/>
        <a:buChar char="•"/>
        <a:tabLst/>
        <a:defRPr sz="1800" b="0" i="0" u="none" strike="noStrike" cap="none" spc="0" baseline="0">
          <a:solidFill>
            <a:srgbClr val="262626"/>
          </a:solidFill>
          <a:uFillTx/>
          <a:latin typeface="Gill Sans MT"/>
          <a:ea typeface="Gill Sans MT"/>
          <a:cs typeface="Gill Sans MT"/>
          <a:sym typeface="Gill Sans MT"/>
        </a:defRPr>
      </a:lvl4pPr>
      <a:lvl5pPr marL="1171575" marR="0" indent="-257175" algn="l" defTabSz="914400" rtl="0" latinLnBrk="0">
        <a:lnSpc>
          <a:spcPct val="100000"/>
        </a:lnSpc>
        <a:spcBef>
          <a:spcPts val="1000"/>
        </a:spcBef>
        <a:spcAft>
          <a:spcPts val="0"/>
        </a:spcAft>
        <a:buClr>
          <a:schemeClr val="accent2"/>
        </a:buClr>
        <a:buSzPct val="100000"/>
        <a:buFont typeface="Arial"/>
        <a:buChar char="•"/>
        <a:tabLst/>
        <a:defRPr sz="1800" b="0" i="0" u="none" strike="noStrike" cap="none" spc="0" baseline="0">
          <a:solidFill>
            <a:srgbClr val="262626"/>
          </a:solidFill>
          <a:uFillTx/>
          <a:latin typeface="Gill Sans MT"/>
          <a:ea typeface="Gill Sans MT"/>
          <a:cs typeface="Gill Sans MT"/>
          <a:sym typeface="Gill Sans MT"/>
        </a:defRPr>
      </a:lvl5pPr>
      <a:lvl6pPr marL="1341437" marR="0" indent="-257175" algn="l" defTabSz="914400" rtl="0" latinLnBrk="0">
        <a:lnSpc>
          <a:spcPct val="100000"/>
        </a:lnSpc>
        <a:spcBef>
          <a:spcPts val="1000"/>
        </a:spcBef>
        <a:spcAft>
          <a:spcPts val="0"/>
        </a:spcAft>
        <a:buClr>
          <a:schemeClr val="accent2"/>
        </a:buClr>
        <a:buSzPct val="100000"/>
        <a:buFont typeface="Arial"/>
        <a:buChar char="•"/>
        <a:tabLst/>
        <a:defRPr sz="1800" b="0" i="0" u="none" strike="noStrike" cap="none" spc="0" baseline="0">
          <a:solidFill>
            <a:srgbClr val="262626"/>
          </a:solidFill>
          <a:uFillTx/>
          <a:latin typeface="Gill Sans MT"/>
          <a:ea typeface="Gill Sans MT"/>
          <a:cs typeface="Gill Sans MT"/>
          <a:sym typeface="Gill Sans MT"/>
        </a:defRPr>
      </a:lvl6pPr>
      <a:lvl7pPr marL="1512887" marR="0" indent="-257175" algn="l" defTabSz="914400" rtl="0" latinLnBrk="0">
        <a:lnSpc>
          <a:spcPct val="100000"/>
        </a:lnSpc>
        <a:spcBef>
          <a:spcPts val="1000"/>
        </a:spcBef>
        <a:spcAft>
          <a:spcPts val="0"/>
        </a:spcAft>
        <a:buClr>
          <a:schemeClr val="accent2"/>
        </a:buClr>
        <a:buSzPct val="100000"/>
        <a:buFont typeface="Arial"/>
        <a:buChar char="•"/>
        <a:tabLst/>
        <a:defRPr sz="1800" b="0" i="0" u="none" strike="noStrike" cap="none" spc="0" baseline="0">
          <a:solidFill>
            <a:srgbClr val="262626"/>
          </a:solidFill>
          <a:uFillTx/>
          <a:latin typeface="Gill Sans MT"/>
          <a:ea typeface="Gill Sans MT"/>
          <a:cs typeface="Gill Sans MT"/>
          <a:sym typeface="Gill Sans MT"/>
        </a:defRPr>
      </a:lvl7pPr>
      <a:lvl8pPr marL="1685925" marR="0" indent="-257175" algn="l" defTabSz="914400" rtl="0" latinLnBrk="0">
        <a:lnSpc>
          <a:spcPct val="100000"/>
        </a:lnSpc>
        <a:spcBef>
          <a:spcPts val="1000"/>
        </a:spcBef>
        <a:spcAft>
          <a:spcPts val="0"/>
        </a:spcAft>
        <a:buClr>
          <a:schemeClr val="accent2"/>
        </a:buClr>
        <a:buSzPct val="100000"/>
        <a:buFont typeface="Arial"/>
        <a:buChar char="•"/>
        <a:tabLst/>
        <a:defRPr sz="1800" b="0" i="0" u="none" strike="noStrike" cap="none" spc="0" baseline="0">
          <a:solidFill>
            <a:srgbClr val="262626"/>
          </a:solidFill>
          <a:uFillTx/>
          <a:latin typeface="Gill Sans MT"/>
          <a:ea typeface="Gill Sans MT"/>
          <a:cs typeface="Gill Sans MT"/>
          <a:sym typeface="Gill Sans MT"/>
        </a:defRPr>
      </a:lvl8pPr>
      <a:lvl9pPr marL="1911350" marR="0" indent="-257175" algn="l" defTabSz="914400" rtl="0" latinLnBrk="0">
        <a:lnSpc>
          <a:spcPct val="100000"/>
        </a:lnSpc>
        <a:spcBef>
          <a:spcPts val="1000"/>
        </a:spcBef>
        <a:spcAft>
          <a:spcPts val="0"/>
        </a:spcAft>
        <a:buClr>
          <a:schemeClr val="accent2"/>
        </a:buClr>
        <a:buSzPct val="100000"/>
        <a:buFont typeface="Arial"/>
        <a:buChar char="•"/>
        <a:tabLst/>
        <a:defRPr sz="1800" b="0" i="0" u="none" strike="noStrike" cap="none" spc="0" baseline="0">
          <a:solidFill>
            <a:srgbClr val="262626"/>
          </a:solidFill>
          <a:uFillTx/>
          <a:latin typeface="Gill Sans MT"/>
          <a:ea typeface="Gill Sans MT"/>
          <a:cs typeface="Gill Sans MT"/>
          <a:sym typeface="Gill Sans MT"/>
        </a:defRPr>
      </a:lvl9pPr>
    </p:bodyStyle>
    <p:otherStyle>
      <a:lvl1pPr marL="0" marR="0" indent="0" algn="ctr" defTabSz="457200" rtl="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Gill Sans MT"/>
        </a:defRPr>
      </a:lvl1pPr>
      <a:lvl2pPr marL="0" marR="0" indent="457200" algn="ctr" defTabSz="457200" rtl="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Gill Sans MT"/>
        </a:defRPr>
      </a:lvl2pPr>
      <a:lvl3pPr marL="0" marR="0" indent="914400" algn="ctr" defTabSz="457200" rtl="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Gill Sans MT"/>
        </a:defRPr>
      </a:lvl3pPr>
      <a:lvl4pPr marL="0" marR="0" indent="1371600" algn="ctr" defTabSz="457200" rtl="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Gill Sans MT"/>
        </a:defRPr>
      </a:lvl4pPr>
      <a:lvl5pPr marL="0" marR="0" indent="1828800" algn="ctr" defTabSz="457200" rtl="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Gill Sans MT"/>
        </a:defRPr>
      </a:lvl5pPr>
      <a:lvl6pPr marL="0" marR="0" indent="2286000" algn="ctr" defTabSz="457200" rtl="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Gill Sans MT"/>
        </a:defRPr>
      </a:lvl6pPr>
      <a:lvl7pPr marL="0" marR="0" indent="2743200" algn="ctr" defTabSz="457200" rtl="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Gill Sans MT"/>
        </a:defRPr>
      </a:lvl7pPr>
      <a:lvl8pPr marL="0" marR="0" indent="3200400" algn="ctr" defTabSz="457200" rtl="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Gill Sans MT"/>
        </a:defRPr>
      </a:lvl8pPr>
      <a:lvl9pPr marL="0" marR="0" indent="3657600" algn="ctr" defTabSz="457200" rtl="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Gill Sans M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29292"/>
        </a:solidFill>
        <a:effectLst/>
      </p:bgPr>
    </p:bg>
    <p:spTree>
      <p:nvGrpSpPr>
        <p:cNvPr id="1" name=""/>
        <p:cNvGrpSpPr/>
        <p:nvPr/>
      </p:nvGrpSpPr>
      <p:grpSpPr>
        <a:xfrm>
          <a:off x="0" y="0"/>
          <a:ext cx="0" cy="0"/>
          <a:chOff x="0" y="0"/>
          <a:chExt cx="0" cy="0"/>
        </a:xfrm>
      </p:grpSpPr>
      <p:sp>
        <p:nvSpPr>
          <p:cNvPr id="96" name="Rectangle 11"/>
          <p:cNvSpPr/>
          <p:nvPr/>
        </p:nvSpPr>
        <p:spPr>
          <a:xfrm>
            <a:off x="6096000" y="0"/>
            <a:ext cx="6096000" cy="6858000"/>
          </a:xfrm>
          <a:prstGeom prst="rect">
            <a:avLst/>
          </a:prstGeom>
          <a:solidFill>
            <a:srgbClr val="F2F2F2"/>
          </a:solidFill>
          <a:ln w="12700">
            <a:miter lim="400000"/>
          </a:ln>
        </p:spPr>
        <p:txBody>
          <a:bodyPr lIns="45719" rIns="45719" anchor="ctr"/>
          <a:lstStyle/>
          <a:p>
            <a:pPr algn="ctr">
              <a:defRPr>
                <a:solidFill>
                  <a:srgbClr val="FFFFFF"/>
                </a:solidFill>
              </a:defRPr>
            </a:pPr>
            <a:endParaRPr/>
          </a:p>
        </p:txBody>
      </p:sp>
      <p:sp>
        <p:nvSpPr>
          <p:cNvPr id="97" name="Title 1"/>
          <p:cNvSpPr txBox="1">
            <a:spLocks noGrp="1"/>
          </p:cNvSpPr>
          <p:nvPr>
            <p:ph type="ctrTitle"/>
          </p:nvPr>
        </p:nvSpPr>
        <p:spPr>
          <a:xfrm>
            <a:off x="1600200" y="1209039"/>
            <a:ext cx="8991600" cy="3647440"/>
          </a:xfrm>
          <a:prstGeom prst="rect">
            <a:avLst/>
          </a:prstGeom>
        </p:spPr>
        <p:txBody>
          <a:bodyPr/>
          <a:lstStyle/>
          <a:p>
            <a:pPr>
              <a:defRPr sz="2100"/>
            </a:pPr>
            <a:r>
              <a:rPr dirty="0"/>
              <a:t>Are we in the system Dynamics community really going to be able to reach </a:t>
            </a:r>
            <a:r>
              <a:rPr dirty="0" err="1"/>
              <a:t>ceo’s</a:t>
            </a:r>
            <a:r>
              <a:rPr dirty="0"/>
              <a:t> and</a:t>
            </a:r>
            <a:br>
              <a:rPr dirty="0"/>
            </a:br>
            <a:r>
              <a:rPr dirty="0"/>
              <a:t>Other leaders?</a:t>
            </a:r>
            <a:br>
              <a:rPr dirty="0"/>
            </a:br>
            <a:br>
              <a:rPr dirty="0"/>
            </a:br>
            <a:r>
              <a:rPr dirty="0"/>
              <a:t>John w. Rodat</a:t>
            </a:r>
            <a:br>
              <a:rPr dirty="0"/>
            </a:br>
            <a:r>
              <a:rPr dirty="0"/>
              <a:t>Public Signals, LLC</a:t>
            </a:r>
            <a:br>
              <a:rPr dirty="0"/>
            </a:br>
            <a:r>
              <a:rPr dirty="0"/>
              <a:t>System Signals, LLC</a:t>
            </a:r>
            <a:br>
              <a:rPr dirty="0"/>
            </a:br>
            <a:r>
              <a:rPr dirty="0"/>
              <a:t>“Think in Systems and use the Damn data”</a:t>
            </a:r>
            <a:br>
              <a:rPr dirty="0"/>
            </a:br>
            <a:br>
              <a:rPr dirty="0"/>
            </a:br>
            <a:r>
              <a:rPr dirty="0"/>
              <a:t>international system dynamics co</a:t>
            </a:r>
            <a:r>
              <a:rPr lang="en-US" dirty="0"/>
              <a:t>n</a:t>
            </a:r>
            <a:r>
              <a:rPr dirty="0"/>
              <a:t>ference - 2026</a:t>
            </a:r>
          </a:p>
        </p:txBody>
      </p:sp>
      <p:sp>
        <p:nvSpPr>
          <p:cNvPr id="98" name="Subtitle 2"/>
          <p:cNvSpPr txBox="1">
            <a:spLocks noGrp="1"/>
          </p:cNvSpPr>
          <p:nvPr>
            <p:ph type="subTitle" sz="quarter" idx="1"/>
          </p:nvPr>
        </p:nvSpPr>
        <p:spPr>
          <a:xfrm>
            <a:off x="6579220" y="5374887"/>
            <a:ext cx="3995956" cy="758283"/>
          </a:xfrm>
          <a:prstGeom prst="rect">
            <a:avLst/>
          </a:prstGeom>
        </p:spPr>
        <p:txBody>
          <a:bodyPr/>
          <a:lstStyle>
            <a:lvl1pPr algn="r">
              <a:defRPr>
                <a:solidFill>
                  <a:srgbClr val="000000"/>
                </a:solidFill>
              </a:defRPr>
            </a:lvl1pPr>
          </a:lstStyle>
          <a:p>
            <a:r>
              <a:t>A Skeptic’s Thoughts and Some Possible Positives</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5">
            <a:satOff val="-3527"/>
            <a:lumOff val="13823"/>
          </a:schemeClr>
        </a:solidFill>
        <a:effectLst/>
      </p:bgPr>
    </p:bg>
    <p:spTree>
      <p:nvGrpSpPr>
        <p:cNvPr id="1" name=""/>
        <p:cNvGrpSpPr/>
        <p:nvPr/>
      </p:nvGrpSpPr>
      <p:grpSpPr>
        <a:xfrm>
          <a:off x="0" y="0"/>
          <a:ext cx="0" cy="0"/>
          <a:chOff x="0" y="0"/>
          <a:chExt cx="0" cy="0"/>
        </a:xfrm>
      </p:grpSpPr>
      <p:sp>
        <p:nvSpPr>
          <p:cNvPr id="173" name="Title 1"/>
          <p:cNvSpPr txBox="1"/>
          <p:nvPr/>
        </p:nvSpPr>
        <p:spPr>
          <a:xfrm>
            <a:off x="1062228" y="187451"/>
            <a:ext cx="10067544" cy="1178771"/>
          </a:xfrm>
          <a:prstGeom prst="rect">
            <a:avLst/>
          </a:prstGeom>
          <a:solidFill>
            <a:srgbClr val="FFFFFF"/>
          </a:solidFill>
          <a:ln w="31750" cap="sq">
            <a:solidFill>
              <a:srgbClr val="404040"/>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82879" tIns="182879" rIns="182879" bIns="182879" anchor="ctr">
            <a:normAutofit/>
          </a:bodyPr>
          <a:lstStyle>
            <a:lvl1pPr algn="ctr" defTabSz="640079">
              <a:lnSpc>
                <a:spcPct val="90000"/>
              </a:lnSpc>
              <a:defRPr sz="1750" cap="all" spc="140">
                <a:solidFill>
                  <a:srgbClr val="262626"/>
                </a:solidFill>
              </a:defRPr>
            </a:lvl1pPr>
          </a:lstStyle>
          <a:p>
            <a:r>
              <a:rPr dirty="0"/>
              <a:t>And, </a:t>
            </a:r>
            <a:r>
              <a:rPr dirty="0" err="1"/>
              <a:t>lesr</a:t>
            </a:r>
            <a:r>
              <a:rPr dirty="0"/>
              <a:t> based decisions made over a half century have contributed to their internal organizations &amp; the world in which they operate being much more complex. </a:t>
            </a:r>
            <a:r>
              <a:rPr lang="en-US" dirty="0"/>
              <a:t>(Structures adding complexity not shown)</a:t>
            </a:r>
            <a:endParaRPr dirty="0"/>
          </a:p>
        </p:txBody>
      </p:sp>
      <p:pic>
        <p:nvPicPr>
          <p:cNvPr id="174" name="pasted-movie.png" descr="pasted-movie.png"/>
          <p:cNvPicPr>
            <a:picLocks noChangeAspect="1"/>
          </p:cNvPicPr>
          <p:nvPr/>
        </p:nvPicPr>
        <p:blipFill>
          <a:blip r:embed="rId2"/>
          <a:stretch>
            <a:fillRect/>
          </a:stretch>
        </p:blipFill>
        <p:spPr>
          <a:xfrm>
            <a:off x="2346064" y="1409224"/>
            <a:ext cx="7347353" cy="5427139"/>
          </a:xfrm>
          <a:prstGeom prst="rect">
            <a:avLst/>
          </a:prstGeom>
          <a:ln w="12700">
            <a:miter lim="400000"/>
          </a:ln>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176" name="Title 1"/>
          <p:cNvSpPr txBox="1"/>
          <p:nvPr/>
        </p:nvSpPr>
        <p:spPr>
          <a:xfrm>
            <a:off x="1062228" y="187451"/>
            <a:ext cx="10067544" cy="1178771"/>
          </a:xfrm>
          <a:prstGeom prst="rect">
            <a:avLst/>
          </a:prstGeom>
          <a:solidFill>
            <a:srgbClr val="FFFFFF"/>
          </a:solidFill>
          <a:ln w="31750" cap="sq">
            <a:solidFill>
              <a:srgbClr val="404040"/>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82879" tIns="182879" rIns="182879" bIns="182879" anchor="ctr">
            <a:normAutofit/>
          </a:bodyPr>
          <a:lstStyle>
            <a:lvl1pPr algn="ctr" defTabSz="914400">
              <a:lnSpc>
                <a:spcPct val="90000"/>
              </a:lnSpc>
              <a:defRPr sz="2500" cap="all" spc="200">
                <a:solidFill>
                  <a:srgbClr val="262626"/>
                </a:solidFill>
              </a:defRPr>
            </a:lvl1pPr>
          </a:lstStyle>
          <a:p>
            <a:r>
              <a:t>Piling on to already complex CEO jobs - AI</a:t>
            </a:r>
          </a:p>
        </p:txBody>
      </p:sp>
      <p:pic>
        <p:nvPicPr>
          <p:cNvPr id="177" name="pasted-movie.png" descr="pasted-movie.png"/>
          <p:cNvPicPr>
            <a:picLocks noChangeAspect="1"/>
          </p:cNvPicPr>
          <p:nvPr/>
        </p:nvPicPr>
        <p:blipFill>
          <a:blip r:embed="rId2"/>
          <a:stretch>
            <a:fillRect/>
          </a:stretch>
        </p:blipFill>
        <p:spPr>
          <a:xfrm>
            <a:off x="1641273" y="1455945"/>
            <a:ext cx="8909454" cy="5188569"/>
          </a:xfrm>
          <a:prstGeom prst="rect">
            <a:avLst/>
          </a:prstGeom>
          <a:ln w="12700">
            <a:miter lim="400000"/>
          </a:ln>
        </p:spPr>
      </p:pic>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179" name="Title 1"/>
          <p:cNvSpPr txBox="1"/>
          <p:nvPr/>
        </p:nvSpPr>
        <p:spPr>
          <a:xfrm>
            <a:off x="1062228" y="187451"/>
            <a:ext cx="10067544" cy="1178771"/>
          </a:xfrm>
          <a:prstGeom prst="rect">
            <a:avLst/>
          </a:prstGeom>
          <a:solidFill>
            <a:srgbClr val="FFFFFF"/>
          </a:solidFill>
          <a:ln w="31750" cap="sq">
            <a:solidFill>
              <a:srgbClr val="404040"/>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82879" tIns="182879" rIns="182879" bIns="182879" anchor="ctr">
            <a:normAutofit/>
          </a:bodyPr>
          <a:lstStyle>
            <a:lvl1pPr algn="ctr" defTabSz="640079">
              <a:lnSpc>
                <a:spcPct val="90000"/>
              </a:lnSpc>
              <a:defRPr sz="1750" cap="all" spc="140">
                <a:solidFill>
                  <a:srgbClr val="262626"/>
                </a:solidFill>
              </a:defRPr>
            </a:lvl1pPr>
          </a:lstStyle>
          <a:p>
            <a:r>
              <a:t>So it’s on us. The sd community can and must take advantage of increasing capability to reach much larger audiences and help solve much bigger and more complex problems</a:t>
            </a:r>
          </a:p>
        </p:txBody>
      </p:sp>
      <p:pic>
        <p:nvPicPr>
          <p:cNvPr id="180" name="pasted-movie.png" descr="pasted-movie.png"/>
          <p:cNvPicPr>
            <a:picLocks noChangeAspect="1"/>
          </p:cNvPicPr>
          <p:nvPr/>
        </p:nvPicPr>
        <p:blipFill>
          <a:blip r:embed="rId3"/>
          <a:stretch>
            <a:fillRect/>
          </a:stretch>
        </p:blipFill>
        <p:spPr>
          <a:xfrm>
            <a:off x="3190551" y="1415910"/>
            <a:ext cx="5326565" cy="5382165"/>
          </a:xfrm>
          <a:prstGeom prst="rect">
            <a:avLst/>
          </a:prstGeom>
          <a:ln w="12700">
            <a:miter lim="400000"/>
          </a:ln>
        </p:spPr>
      </p:pic>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182" name="Title 1"/>
          <p:cNvSpPr txBox="1"/>
          <p:nvPr/>
        </p:nvSpPr>
        <p:spPr>
          <a:xfrm>
            <a:off x="1062228" y="187451"/>
            <a:ext cx="10067544" cy="1178771"/>
          </a:xfrm>
          <a:prstGeom prst="rect">
            <a:avLst/>
          </a:prstGeom>
          <a:solidFill>
            <a:srgbClr val="FFFFFF"/>
          </a:solidFill>
          <a:ln w="31750" cap="sq">
            <a:solidFill>
              <a:srgbClr val="404040"/>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82879" tIns="182879" rIns="182879" bIns="182879" anchor="ctr">
            <a:normAutofit/>
          </a:bodyPr>
          <a:lstStyle>
            <a:lvl1pPr algn="ctr" defTabSz="640079">
              <a:lnSpc>
                <a:spcPct val="90000"/>
              </a:lnSpc>
              <a:defRPr sz="1750" cap="all" spc="140">
                <a:solidFill>
                  <a:srgbClr val="262626"/>
                </a:solidFill>
              </a:defRPr>
            </a:lvl1pPr>
          </a:lstStyle>
          <a:p>
            <a:r>
              <a:rPr dirty="0"/>
              <a:t>System perspective: the key lever is not directly with </a:t>
            </a:r>
            <a:r>
              <a:rPr dirty="0" err="1"/>
              <a:t>ceos</a:t>
            </a:r>
            <a:r>
              <a:rPr dirty="0"/>
              <a:t>. It’s reducing the time required to learn, absorb &amp; adopt Sd, both for current &amp; especially with future </a:t>
            </a:r>
            <a:r>
              <a:rPr dirty="0" err="1"/>
              <a:t>ceos</a:t>
            </a:r>
            <a:r>
              <a:rPr lang="en-US" dirty="0"/>
              <a:t> &amp; other leaders</a:t>
            </a:r>
            <a:endParaRPr dirty="0"/>
          </a:p>
        </p:txBody>
      </p:sp>
      <p:pic>
        <p:nvPicPr>
          <p:cNvPr id="183" name="pasted-movie.png" descr="pasted-movie.png"/>
          <p:cNvPicPr>
            <a:picLocks noChangeAspect="1"/>
          </p:cNvPicPr>
          <p:nvPr/>
        </p:nvPicPr>
        <p:blipFill>
          <a:blip r:embed="rId2"/>
          <a:stretch>
            <a:fillRect/>
          </a:stretch>
        </p:blipFill>
        <p:spPr>
          <a:xfrm>
            <a:off x="2688660" y="1387485"/>
            <a:ext cx="6767221" cy="5445115"/>
          </a:xfrm>
          <a:prstGeom prst="rect">
            <a:avLst/>
          </a:prstGeom>
          <a:ln w="12700">
            <a:miter lim="400000"/>
          </a:ln>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185" name="Rectangle 9"/>
          <p:cNvSpPr/>
          <p:nvPr/>
        </p:nvSpPr>
        <p:spPr>
          <a:xfrm>
            <a:off x="-1" y="0"/>
            <a:ext cx="12192001" cy="6858000"/>
          </a:xfrm>
          <a:prstGeom prst="rect">
            <a:avLst/>
          </a:prstGeom>
          <a:solidFill>
            <a:srgbClr val="FFFFFF"/>
          </a:solidFill>
          <a:ln w="12700">
            <a:miter lim="400000"/>
          </a:ln>
        </p:spPr>
        <p:txBody>
          <a:bodyPr lIns="45719" rIns="45719" anchor="ctr"/>
          <a:lstStyle/>
          <a:p>
            <a:pPr algn="ctr">
              <a:defRPr>
                <a:solidFill>
                  <a:srgbClr val="FFFFFF"/>
                </a:solidFill>
              </a:defRPr>
            </a:pPr>
            <a:endParaRPr/>
          </a:p>
        </p:txBody>
      </p:sp>
      <p:sp>
        <p:nvSpPr>
          <p:cNvPr id="186" name="Rectangle 11"/>
          <p:cNvSpPr/>
          <p:nvPr/>
        </p:nvSpPr>
        <p:spPr>
          <a:xfrm>
            <a:off x="0" y="14252"/>
            <a:ext cx="4645891" cy="6858001"/>
          </a:xfrm>
          <a:prstGeom prst="rect">
            <a:avLst/>
          </a:prstGeom>
          <a:solidFill>
            <a:schemeClr val="accent6"/>
          </a:solidFill>
          <a:ln w="12700">
            <a:miter lim="400000"/>
          </a:ln>
        </p:spPr>
        <p:txBody>
          <a:bodyPr lIns="45719" rIns="45719" anchor="ctr"/>
          <a:lstStyle/>
          <a:p>
            <a:pPr algn="ctr">
              <a:defRPr>
                <a:solidFill>
                  <a:srgbClr val="FFFFFF"/>
                </a:solidFill>
              </a:defRPr>
            </a:pPr>
            <a:endParaRPr/>
          </a:p>
        </p:txBody>
      </p:sp>
      <p:sp>
        <p:nvSpPr>
          <p:cNvPr id="187" name="Title 1"/>
          <p:cNvSpPr txBox="1">
            <a:spLocks noGrp="1"/>
          </p:cNvSpPr>
          <p:nvPr>
            <p:ph type="title"/>
          </p:nvPr>
        </p:nvSpPr>
        <p:spPr>
          <a:xfrm>
            <a:off x="677671" y="2404872"/>
            <a:ext cx="3369123" cy="1627791"/>
          </a:xfrm>
          <a:prstGeom prst="rect">
            <a:avLst/>
          </a:prstGeom>
        </p:spPr>
        <p:txBody>
          <a:bodyPr>
            <a:normAutofit fontScale="90000"/>
          </a:bodyPr>
          <a:lstStyle/>
          <a:p>
            <a:r>
              <a:rPr dirty="0"/>
              <a:t>Some suggestions</a:t>
            </a:r>
            <a:r>
              <a:rPr lang="en-US" dirty="0"/>
              <a:t> and</a:t>
            </a:r>
            <a:br>
              <a:rPr lang="en-US" dirty="0"/>
            </a:br>
            <a:r>
              <a:rPr lang="en-US" dirty="0"/>
              <a:t>thanks</a:t>
            </a:r>
            <a:endParaRPr dirty="0"/>
          </a:p>
        </p:txBody>
      </p:sp>
      <p:graphicFrame>
        <p:nvGraphicFramePr>
          <p:cNvPr id="188" name="Content Placeholder 4"/>
          <p:cNvGraphicFramePr/>
          <p:nvPr>
            <p:extLst>
              <p:ext uri="{D42A27DB-BD31-4B8C-83A1-F6EECF244321}">
                <p14:modId xmlns:p14="http://schemas.microsoft.com/office/powerpoint/2010/main" val="437233726"/>
              </p:ext>
            </p:extLst>
          </p:nvPr>
        </p:nvGraphicFramePr>
        <p:xfrm>
          <a:off x="4907926" y="-2"/>
          <a:ext cx="5867271" cy="6843750"/>
        </p:xfrm>
        <a:graphic>
          <a:graphicData uri="http://schemas.openxmlformats.org/drawingml/2006/table">
            <a:tbl>
              <a:tblPr firstRow="1" bandRow="1">
                <a:tableStyleId>{4C3C2611-4C71-4FC5-86AE-919BDF0F9419}</a:tableStyleId>
              </a:tblPr>
              <a:tblGrid>
                <a:gridCol w="5653153">
                  <a:extLst>
                    <a:ext uri="{9D8B030D-6E8A-4147-A177-3AD203B41FA5}">
                      <a16:colId xmlns:a16="http://schemas.microsoft.com/office/drawing/2014/main" val="20000"/>
                    </a:ext>
                  </a:extLst>
                </a:gridCol>
                <a:gridCol w="214118">
                  <a:extLst>
                    <a:ext uri="{9D8B030D-6E8A-4147-A177-3AD203B41FA5}">
                      <a16:colId xmlns:a16="http://schemas.microsoft.com/office/drawing/2014/main" val="20001"/>
                    </a:ext>
                  </a:extLst>
                </a:gridCol>
              </a:tblGrid>
              <a:tr h="2069669">
                <a:tc>
                  <a:txBody>
                    <a:bodyPr/>
                    <a:lstStyle/>
                    <a:p>
                      <a:pPr algn="l" defTabSz="914400">
                        <a:defRPr sz="1800" b="0">
                          <a:solidFill>
                            <a:srgbClr val="000000"/>
                          </a:solidFill>
                        </a:defRPr>
                      </a:pPr>
                      <a:endParaRPr lang="en-US" sz="1400" b="1" dirty="0"/>
                    </a:p>
                    <a:p>
                      <a:pPr algn="l" defTabSz="914400">
                        <a:defRPr sz="1800" b="0">
                          <a:solidFill>
                            <a:srgbClr val="000000"/>
                          </a:solidFill>
                        </a:defRPr>
                      </a:pPr>
                      <a:endParaRPr lang="en-US" sz="1400" b="1" dirty="0"/>
                    </a:p>
                    <a:p>
                      <a:pPr algn="l" defTabSz="914400">
                        <a:defRPr sz="1800" b="0">
                          <a:solidFill>
                            <a:srgbClr val="000000"/>
                          </a:solidFill>
                        </a:defRPr>
                      </a:pPr>
                      <a:endParaRPr lang="en-US" sz="1400" b="1" dirty="0"/>
                    </a:p>
                    <a:p>
                      <a:pPr algn="l" defTabSz="914400">
                        <a:defRPr sz="1800" b="0">
                          <a:solidFill>
                            <a:srgbClr val="000000"/>
                          </a:solidFill>
                        </a:defRPr>
                      </a:pPr>
                      <a:endParaRPr lang="en-US" sz="1400" b="1" dirty="0"/>
                    </a:p>
                    <a:p>
                      <a:pPr algn="l" defTabSz="914400">
                        <a:defRPr sz="1800" b="0">
                          <a:solidFill>
                            <a:srgbClr val="000000"/>
                          </a:solidFill>
                        </a:defRPr>
                      </a:pPr>
                      <a:r>
                        <a:rPr sz="1400" b="1" dirty="0"/>
                        <a:t>Ever</a:t>
                      </a:r>
                      <a:r>
                        <a:rPr lang="en-US" sz="1400" b="1" dirty="0"/>
                        <a:t>yone in the SD Community Must be Engaged in Reaching Many and Any Other Audiences</a:t>
                      </a:r>
                    </a:p>
                  </a:txBody>
                  <a:tcPr marL="94359" marR="94359" marT="94359" marB="94359" anchor="ctr" horzOverflow="overflow">
                    <a:lnL w="12700">
                      <a:miter lim="400000"/>
                    </a:lnL>
                    <a:lnR w="12700">
                      <a:miter lim="400000"/>
                    </a:lnR>
                    <a:lnT w="12700">
                      <a:miter lim="400000"/>
                    </a:lnT>
                    <a:lnB w="12700">
                      <a:miter lim="400000"/>
                    </a:lnB>
                    <a:noFill/>
                  </a:tcPr>
                </a:tc>
                <a:tc>
                  <a:txBody>
                    <a:bodyPr/>
                    <a:lstStyle/>
                    <a:p>
                      <a:pPr algn="l" defTabSz="914400">
                        <a:defRPr sz="1800" b="0">
                          <a:solidFill>
                            <a:srgbClr val="000000"/>
                          </a:solidFill>
                        </a:defRPr>
                      </a:pPr>
                      <a:endParaRPr sz="1300" dirty="0"/>
                    </a:p>
                  </a:txBody>
                  <a:tcPr marL="94359" marR="94359" marT="94359" marB="94359" anchor="ctr" horzOverflow="overflow">
                    <a:lnL w="12700">
                      <a:miter lim="400000"/>
                    </a:lnL>
                    <a:lnR w="12700">
                      <a:miter lim="400000"/>
                    </a:lnR>
                    <a:lnT w="12700">
                      <a:miter lim="400000"/>
                    </a:lnT>
                    <a:lnB w="12700">
                      <a:miter lim="400000"/>
                    </a:lnB>
                    <a:noFill/>
                  </a:tcPr>
                </a:tc>
                <a:extLst>
                  <a:ext uri="{0D108BD9-81ED-4DB2-BD59-A6C34878D82A}">
                    <a16:rowId xmlns:a16="http://schemas.microsoft.com/office/drawing/2014/main" val="10000"/>
                  </a:ext>
                </a:extLst>
              </a:tr>
              <a:tr h="1163383">
                <a:tc>
                  <a:txBody>
                    <a:bodyPr/>
                    <a:lstStyle/>
                    <a:p>
                      <a:pPr algn="l" defTabSz="914400">
                        <a:defRPr sz="1400" b="1"/>
                      </a:pPr>
                      <a:r>
                        <a:rPr dirty="0"/>
                        <a:t>Use AI/LLMs to Accelerate SD Learning as Well as to “Solve” Particular, </a:t>
                      </a:r>
                      <a:r>
                        <a:rPr i="1" dirty="0"/>
                        <a:t>Big</a:t>
                      </a:r>
                      <a:r>
                        <a:rPr dirty="0"/>
                        <a:t> Problems</a:t>
                      </a:r>
                    </a:p>
                  </a:txBody>
                  <a:tcPr marL="94359" marR="94359" marT="94359" marB="94359" anchor="ctr" horzOverflow="overflow">
                    <a:lnL w="12700">
                      <a:miter lim="400000"/>
                    </a:lnL>
                    <a:lnR w="12700">
                      <a:miter lim="400000"/>
                    </a:lnR>
                    <a:lnT w="12700">
                      <a:miter lim="400000"/>
                    </a:lnT>
                    <a:lnB w="12700">
                      <a:miter lim="400000"/>
                    </a:lnB>
                    <a:noFill/>
                  </a:tcPr>
                </a:tc>
                <a:tc>
                  <a:txBody>
                    <a:bodyPr/>
                    <a:lstStyle/>
                    <a:p>
                      <a:pPr algn="l" defTabSz="914400">
                        <a:defRPr sz="1800"/>
                      </a:pPr>
                      <a:endParaRPr sz="1300" dirty="0"/>
                    </a:p>
                  </a:txBody>
                  <a:tcPr marL="94359" marR="94359" marT="94359" marB="94359" anchor="ctr" horzOverflow="overflow">
                    <a:lnL w="12700">
                      <a:miter lim="400000"/>
                    </a:lnL>
                    <a:lnR w="12700">
                      <a:miter lim="400000"/>
                    </a:lnR>
                    <a:lnT w="12700">
                      <a:miter lim="400000"/>
                    </a:lnT>
                    <a:lnB w="12700">
                      <a:miter lim="400000"/>
                    </a:lnB>
                    <a:noFill/>
                  </a:tcPr>
                </a:tc>
                <a:extLst>
                  <a:ext uri="{0D108BD9-81ED-4DB2-BD59-A6C34878D82A}">
                    <a16:rowId xmlns:a16="http://schemas.microsoft.com/office/drawing/2014/main" val="10001"/>
                  </a:ext>
                </a:extLst>
              </a:tr>
              <a:tr h="1355827">
                <a:tc>
                  <a:txBody>
                    <a:bodyPr/>
                    <a:lstStyle/>
                    <a:p>
                      <a:pPr algn="l" defTabSz="914400">
                        <a:defRPr sz="1800"/>
                      </a:pPr>
                      <a:r>
                        <a:rPr sz="1400" b="1" dirty="0"/>
                        <a:t>Everyone in the SD Community Should Develop the Habit of Asking “What Happens Then?” Repeatedly!</a:t>
                      </a:r>
                    </a:p>
                  </a:txBody>
                  <a:tcPr marL="94359" marR="94359" marT="94359" marB="94359" anchor="ctr" horzOverflow="overflow">
                    <a:lnL w="12700">
                      <a:miter lim="400000"/>
                    </a:lnL>
                    <a:lnR w="12700">
                      <a:miter lim="400000"/>
                    </a:lnR>
                    <a:lnT w="12700">
                      <a:miter lim="400000"/>
                    </a:lnT>
                    <a:lnB w="12700">
                      <a:miter lim="400000"/>
                    </a:lnB>
                    <a:noFill/>
                  </a:tcPr>
                </a:tc>
                <a:tc>
                  <a:txBody>
                    <a:bodyPr/>
                    <a:lstStyle/>
                    <a:p>
                      <a:pPr algn="l" defTabSz="914400">
                        <a:defRPr sz="1800"/>
                      </a:pPr>
                      <a:endParaRPr sz="1300" dirty="0"/>
                    </a:p>
                  </a:txBody>
                  <a:tcPr marL="94359" marR="94359" marT="94359" marB="94359" anchor="ctr" horzOverflow="overflow">
                    <a:lnL w="12700">
                      <a:miter lim="400000"/>
                    </a:lnL>
                    <a:lnR w="12700">
                      <a:miter lim="400000"/>
                    </a:lnR>
                    <a:lnT w="12700">
                      <a:miter lim="400000"/>
                    </a:lnT>
                    <a:lnB w="12700">
                      <a:miter lim="400000"/>
                    </a:lnB>
                    <a:noFill/>
                  </a:tcPr>
                </a:tc>
                <a:extLst>
                  <a:ext uri="{0D108BD9-81ED-4DB2-BD59-A6C34878D82A}">
                    <a16:rowId xmlns:a16="http://schemas.microsoft.com/office/drawing/2014/main" val="10002"/>
                  </a:ext>
                </a:extLst>
              </a:tr>
              <a:tr h="1232128">
                <a:tc>
                  <a:txBody>
                    <a:bodyPr/>
                    <a:lstStyle/>
                    <a:p>
                      <a:pPr algn="l" defTabSz="914400">
                        <a:defRPr sz="1400" b="1"/>
                      </a:pPr>
                      <a:r>
                        <a:t>Find </a:t>
                      </a:r>
                      <a:r>
                        <a:rPr i="1"/>
                        <a:t>future</a:t>
                      </a:r>
                      <a:r>
                        <a:t> leaders, including middle managers, minor political office holders, etc., and engage them</a:t>
                      </a:r>
                    </a:p>
                  </a:txBody>
                  <a:tcPr marL="94359" marR="94359" marT="94359" marB="94359" anchor="ctr" horzOverflow="overflow">
                    <a:lnL w="12700">
                      <a:miter lim="400000"/>
                    </a:lnL>
                    <a:lnR w="12700">
                      <a:miter lim="400000"/>
                    </a:lnR>
                    <a:lnT w="12700">
                      <a:miter lim="400000"/>
                    </a:lnT>
                    <a:lnB w="12700">
                      <a:miter lim="400000"/>
                    </a:lnB>
                    <a:noFill/>
                  </a:tcPr>
                </a:tc>
                <a:tc>
                  <a:txBody>
                    <a:bodyPr/>
                    <a:lstStyle/>
                    <a:p>
                      <a:pPr algn="l" defTabSz="914400">
                        <a:defRPr sz="1800"/>
                      </a:pPr>
                      <a:endParaRPr sz="1300" dirty="0"/>
                    </a:p>
                  </a:txBody>
                  <a:tcPr marL="94359" marR="94359" marT="94359" marB="94359" anchor="ctr" horzOverflow="overflow">
                    <a:lnL w="12700">
                      <a:miter lim="400000"/>
                    </a:lnL>
                    <a:lnR w="12700">
                      <a:miter lim="400000"/>
                    </a:lnR>
                    <a:lnT w="12700">
                      <a:miter lim="400000"/>
                    </a:lnT>
                    <a:lnB w="12700">
                      <a:miter lim="400000"/>
                    </a:lnB>
                    <a:noFill/>
                  </a:tcPr>
                </a:tc>
                <a:extLst>
                  <a:ext uri="{0D108BD9-81ED-4DB2-BD59-A6C34878D82A}">
                    <a16:rowId xmlns:a16="http://schemas.microsoft.com/office/drawing/2014/main" val="10003"/>
                  </a:ext>
                </a:extLst>
              </a:tr>
              <a:tr h="1022743">
                <a:tc>
                  <a:txBody>
                    <a:bodyPr/>
                    <a:lstStyle/>
                    <a:p>
                      <a:pPr algn="l" defTabSz="914400">
                        <a:defRPr sz="1400" b="1"/>
                      </a:pPr>
                      <a:r>
                        <a:rPr dirty="0"/>
                        <a:t>Find the </a:t>
                      </a:r>
                      <a:r>
                        <a:rPr i="1" dirty="0"/>
                        <a:t>frustrated</a:t>
                      </a:r>
                      <a:r>
                        <a:rPr dirty="0"/>
                        <a:t> and </a:t>
                      </a:r>
                      <a:r>
                        <a:rPr i="1" dirty="0"/>
                        <a:t>wary</a:t>
                      </a:r>
                      <a:r>
                        <a:rPr dirty="0"/>
                        <a:t> and engage them</a:t>
                      </a:r>
                    </a:p>
                  </a:txBody>
                  <a:tcPr marL="94359" marR="94359" marT="94359" marB="94359" anchor="ctr" horzOverflow="overflow">
                    <a:lnL w="12700">
                      <a:miter lim="400000"/>
                    </a:lnL>
                    <a:lnR w="12700">
                      <a:miter lim="400000"/>
                    </a:lnR>
                    <a:lnT w="12700">
                      <a:miter lim="400000"/>
                    </a:lnT>
                    <a:lnB w="12700">
                      <a:miter lim="400000"/>
                    </a:lnB>
                    <a:noFill/>
                  </a:tcPr>
                </a:tc>
                <a:tc>
                  <a:txBody>
                    <a:bodyPr/>
                    <a:lstStyle/>
                    <a:p>
                      <a:pPr algn="l" defTabSz="914400">
                        <a:defRPr sz="1800"/>
                      </a:pPr>
                      <a:endParaRPr sz="1300" dirty="0"/>
                    </a:p>
                  </a:txBody>
                  <a:tcPr marL="94359" marR="94359" marT="94359" marB="94359" anchor="ctr" horzOverflow="overflow">
                    <a:lnL w="12700">
                      <a:miter lim="400000"/>
                    </a:lnL>
                    <a:lnR w="12700">
                      <a:miter lim="400000"/>
                    </a:lnR>
                    <a:lnT w="12700">
                      <a:miter lim="400000"/>
                    </a:lnT>
                    <a:lnB w="12700">
                      <a:miter lim="400000"/>
                    </a:lnB>
                    <a:noFill/>
                  </a:tcPr>
                </a:tc>
                <a:extLst>
                  <a:ext uri="{0D108BD9-81ED-4DB2-BD59-A6C34878D82A}">
                    <a16:rowId xmlns:a16="http://schemas.microsoft.com/office/drawing/2014/main" val="10004"/>
                  </a:ext>
                </a:extLst>
              </a:tr>
            </a:tbl>
          </a:graphicData>
        </a:graphic>
      </p:graphicFrame>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92" name="Title 1"/>
          <p:cNvSpPr txBox="1">
            <a:spLocks noGrp="1"/>
          </p:cNvSpPr>
          <p:nvPr>
            <p:ph type="title"/>
          </p:nvPr>
        </p:nvSpPr>
        <p:spPr>
          <a:xfrm>
            <a:off x="808522" y="1376979"/>
            <a:ext cx="4495000" cy="2001490"/>
          </a:xfrm>
          <a:prstGeom prst="rect">
            <a:avLst/>
          </a:prstGeom>
        </p:spPr>
        <p:txBody>
          <a:bodyPr/>
          <a:lstStyle/>
          <a:p>
            <a:pPr defTabSz="804672">
              <a:defRPr sz="1936" spc="176"/>
            </a:pPr>
            <a:r>
              <a:t>With a respectful nod to Col. John Boyd, USAF and his OODA Loop, a first draft of the "OMG" loop</a:t>
            </a:r>
            <a:br/>
            <a:endParaRPr/>
          </a:p>
        </p:txBody>
      </p:sp>
      <p:grpSp>
        <p:nvGrpSpPr>
          <p:cNvPr id="195" name="Picture Placeholder 27"/>
          <p:cNvGrpSpPr/>
          <p:nvPr/>
        </p:nvGrpSpPr>
        <p:grpSpPr>
          <a:xfrm>
            <a:off x="6095998" y="0"/>
            <a:ext cx="6102098" cy="6858000"/>
            <a:chOff x="0" y="0"/>
            <a:chExt cx="6102096" cy="6858000"/>
          </a:xfrm>
        </p:grpSpPr>
        <p:sp>
          <p:nvSpPr>
            <p:cNvPr id="193" name="Rectangle"/>
            <p:cNvSpPr/>
            <p:nvPr/>
          </p:nvSpPr>
          <p:spPr>
            <a:xfrm>
              <a:off x="0" y="0"/>
              <a:ext cx="6102097" cy="6858000"/>
            </a:xfrm>
            <a:prstGeom prst="rect">
              <a:avLst/>
            </a:prstGeom>
            <a:solidFill>
              <a:srgbClr val="BFBFBF"/>
            </a:solidFill>
            <a:ln w="12700" cap="flat">
              <a:noFill/>
              <a:miter lim="400000"/>
            </a:ln>
            <a:effectLst/>
          </p:spPr>
          <p:txBody>
            <a:bodyPr wrap="square" lIns="45719" tIns="45719" rIns="45719" bIns="45719" numCol="1" anchor="ctr">
              <a:noAutofit/>
            </a:bodyPr>
            <a:lstStyle/>
            <a:p>
              <a:endParaRPr/>
            </a:p>
          </p:txBody>
        </p:sp>
        <p:pic>
          <p:nvPicPr>
            <p:cNvPr id="194" name="image3.png" descr="image3.png"/>
            <p:cNvPicPr>
              <a:picLocks noChangeAspect="1"/>
            </p:cNvPicPr>
            <p:nvPr/>
          </p:nvPicPr>
          <p:blipFill>
            <a:blip r:embed="rId2"/>
            <a:srcRect l="6823" r="6823"/>
            <a:stretch>
              <a:fillRect/>
            </a:stretch>
          </p:blipFill>
          <p:spPr>
            <a:xfrm>
              <a:off x="0" y="0"/>
              <a:ext cx="6102097" cy="6858000"/>
            </a:xfrm>
            <a:prstGeom prst="rect">
              <a:avLst/>
            </a:prstGeom>
            <a:ln w="12700" cap="flat">
              <a:noFill/>
              <a:miter lim="400000"/>
            </a:ln>
            <a:effectLst/>
          </p:spPr>
        </p:pic>
      </p:gr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97" name="Title 1"/>
          <p:cNvSpPr txBox="1">
            <a:spLocks noGrp="1"/>
          </p:cNvSpPr>
          <p:nvPr>
            <p:ph type="title"/>
          </p:nvPr>
        </p:nvSpPr>
        <p:spPr>
          <a:xfrm>
            <a:off x="808522" y="1376979"/>
            <a:ext cx="4495000" cy="2001490"/>
          </a:xfrm>
          <a:prstGeom prst="rect">
            <a:avLst/>
          </a:prstGeom>
        </p:spPr>
        <p:txBody>
          <a:bodyPr/>
          <a:lstStyle/>
          <a:p>
            <a:r>
              <a:t>System dynamics rides to the rescue?</a:t>
            </a:r>
            <a:br/>
            <a:endParaRPr/>
          </a:p>
        </p:txBody>
      </p:sp>
      <p:sp>
        <p:nvSpPr>
          <p:cNvPr id="198" name="Text Placeholder 3"/>
          <p:cNvSpPr txBox="1">
            <a:spLocks noGrp="1"/>
          </p:cNvSpPr>
          <p:nvPr>
            <p:ph type="body" sz="quarter" idx="1"/>
          </p:nvPr>
        </p:nvSpPr>
        <p:spPr>
          <a:xfrm>
            <a:off x="808522" y="3549917"/>
            <a:ext cx="4495000" cy="2560427"/>
          </a:xfrm>
          <a:prstGeom prst="rect">
            <a:avLst/>
          </a:prstGeom>
        </p:spPr>
        <p:txBody>
          <a:bodyPr/>
          <a:lstStyle/>
          <a:p>
            <a:pPr>
              <a:lnSpc>
                <a:spcPct val="90000"/>
              </a:lnSpc>
            </a:pPr>
            <a:r>
              <a:t>Add System Thinking/System Dynamics to the Mix and get some balancing loops</a:t>
            </a:r>
            <a:endParaRPr sz="1200"/>
          </a:p>
          <a:p>
            <a:pPr>
              <a:lnSpc>
                <a:spcPct val="90000"/>
              </a:lnSpc>
              <a:defRPr b="1"/>
            </a:pPr>
            <a:r>
              <a:t>We need to increase the stock of honorable leaders capable of understanding systems and capable of effectively communicating and acting. This takes TIME and effort</a:t>
            </a:r>
            <a:endParaRPr sz="1200"/>
          </a:p>
          <a:p>
            <a:pPr>
              <a:lnSpc>
                <a:spcPct val="90000"/>
              </a:lnSpc>
            </a:pPr>
            <a:r>
              <a:t>But, usually, without the ground being prepared in advance, this is difficult, especially in a crisis</a:t>
            </a:r>
            <a:endParaRPr sz="1200"/>
          </a:p>
          <a:p>
            <a:pPr>
              <a:lnSpc>
                <a:spcPct val="90000"/>
              </a:lnSpc>
            </a:pPr>
            <a:r>
              <a:t>So ask the question, “why do pilots fly simulators as well as airplanes?”</a:t>
            </a:r>
          </a:p>
        </p:txBody>
      </p:sp>
      <p:grpSp>
        <p:nvGrpSpPr>
          <p:cNvPr id="201" name="Picture Placeholder 18"/>
          <p:cNvGrpSpPr/>
          <p:nvPr/>
        </p:nvGrpSpPr>
        <p:grpSpPr>
          <a:xfrm>
            <a:off x="6095998" y="0"/>
            <a:ext cx="6102098" cy="6858000"/>
            <a:chOff x="0" y="0"/>
            <a:chExt cx="6102097" cy="6858000"/>
          </a:xfrm>
        </p:grpSpPr>
        <p:sp>
          <p:nvSpPr>
            <p:cNvPr id="199" name="Rectangle"/>
            <p:cNvSpPr/>
            <p:nvPr/>
          </p:nvSpPr>
          <p:spPr>
            <a:xfrm>
              <a:off x="0" y="0"/>
              <a:ext cx="6102097" cy="6858000"/>
            </a:xfrm>
            <a:prstGeom prst="rect">
              <a:avLst/>
            </a:prstGeom>
            <a:solidFill>
              <a:srgbClr val="BFBFBF"/>
            </a:solidFill>
            <a:ln w="12700" cap="flat">
              <a:noFill/>
              <a:miter lim="400000"/>
            </a:ln>
            <a:effectLst/>
          </p:spPr>
          <p:txBody>
            <a:bodyPr wrap="square" lIns="45719" tIns="45719" rIns="45719" bIns="45719" numCol="1" anchor="ctr">
              <a:noAutofit/>
            </a:bodyPr>
            <a:lstStyle/>
            <a:p>
              <a:endParaRPr/>
            </a:p>
          </p:txBody>
        </p:sp>
        <p:pic>
          <p:nvPicPr>
            <p:cNvPr id="200" name="image4.png" descr="image4.png"/>
            <p:cNvPicPr>
              <a:picLocks noChangeAspect="1"/>
            </p:cNvPicPr>
            <p:nvPr/>
          </p:nvPicPr>
          <p:blipFill>
            <a:blip r:embed="rId2"/>
            <a:srcRect l="8871" r="8871"/>
            <a:stretch>
              <a:fillRect/>
            </a:stretch>
          </p:blipFill>
          <p:spPr>
            <a:xfrm>
              <a:off x="-1" y="0"/>
              <a:ext cx="6102099" cy="6858000"/>
            </a:xfrm>
            <a:prstGeom prst="rect">
              <a:avLst/>
            </a:prstGeom>
            <a:ln w="12700" cap="flat">
              <a:noFill/>
              <a:miter lim="400000"/>
            </a:ln>
            <a:effectLst/>
          </p:spPr>
        </p:pic>
      </p:gr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Rectangle 7"/>
          <p:cNvSpPr/>
          <p:nvPr/>
        </p:nvSpPr>
        <p:spPr>
          <a:xfrm>
            <a:off x="0" y="0"/>
            <a:ext cx="12192000" cy="6858000"/>
          </a:xfrm>
          <a:prstGeom prst="rect">
            <a:avLst/>
          </a:prstGeom>
          <a:solidFill>
            <a:srgbClr val="929292"/>
          </a:solidFill>
          <a:ln w="12700">
            <a:miter lim="400000"/>
          </a:ln>
        </p:spPr>
        <p:txBody>
          <a:bodyPr lIns="45719" rIns="45719" anchor="ctr"/>
          <a:lstStyle/>
          <a:p>
            <a:pPr algn="ctr">
              <a:defRPr>
                <a:solidFill>
                  <a:srgbClr val="FFFFFF"/>
                </a:solidFill>
              </a:defRPr>
            </a:pPr>
            <a:endParaRPr/>
          </a:p>
        </p:txBody>
      </p:sp>
      <p:sp>
        <p:nvSpPr>
          <p:cNvPr id="101" name="Rectangle 9"/>
          <p:cNvSpPr/>
          <p:nvPr/>
        </p:nvSpPr>
        <p:spPr>
          <a:xfrm>
            <a:off x="1249679" y="1248155"/>
            <a:ext cx="9692642" cy="4361690"/>
          </a:xfrm>
          <a:prstGeom prst="rect">
            <a:avLst/>
          </a:prstGeom>
          <a:solidFill>
            <a:srgbClr val="FFFFFF"/>
          </a:solidFill>
          <a:ln w="12700">
            <a:miter lim="400000"/>
          </a:ln>
        </p:spPr>
        <p:txBody>
          <a:bodyPr lIns="45719" rIns="45719" anchor="ctr"/>
          <a:lstStyle/>
          <a:p>
            <a:pPr algn="ctr">
              <a:defRPr>
                <a:solidFill>
                  <a:srgbClr val="FFFFFF"/>
                </a:solidFill>
              </a:defRPr>
            </a:pPr>
            <a:endParaRPr dirty="0"/>
          </a:p>
        </p:txBody>
      </p:sp>
      <p:sp>
        <p:nvSpPr>
          <p:cNvPr id="102" name="Rectangle 11"/>
          <p:cNvSpPr/>
          <p:nvPr/>
        </p:nvSpPr>
        <p:spPr>
          <a:xfrm>
            <a:off x="1062228" y="1060704"/>
            <a:ext cx="10067544" cy="4736592"/>
          </a:xfrm>
          <a:prstGeom prst="rect">
            <a:avLst/>
          </a:prstGeom>
          <a:ln w="31750" cap="sq">
            <a:solidFill>
              <a:srgbClr val="FFFFFF"/>
            </a:solidFill>
            <a:miter/>
          </a:ln>
        </p:spPr>
        <p:txBody>
          <a:bodyPr lIns="45719" rIns="45719" anchor="ctr"/>
          <a:lstStyle/>
          <a:p>
            <a:pPr algn="ctr">
              <a:defRPr>
                <a:solidFill>
                  <a:srgbClr val="FFFFFF"/>
                </a:solidFill>
              </a:defRPr>
            </a:pPr>
            <a:endParaRPr/>
          </a:p>
        </p:txBody>
      </p:sp>
      <p:sp>
        <p:nvSpPr>
          <p:cNvPr id="103" name="Title 1"/>
          <p:cNvSpPr txBox="1">
            <a:spLocks noGrp="1"/>
          </p:cNvSpPr>
          <p:nvPr>
            <p:ph type="title"/>
          </p:nvPr>
        </p:nvSpPr>
        <p:spPr>
          <a:xfrm>
            <a:off x="1062228" y="187451"/>
            <a:ext cx="10067544" cy="1178771"/>
          </a:xfrm>
          <a:prstGeom prst="rect">
            <a:avLst/>
          </a:prstGeom>
        </p:spPr>
        <p:txBody>
          <a:bodyPr/>
          <a:lstStyle>
            <a:lvl1pPr>
              <a:defRPr sz="2500"/>
            </a:lvl1pPr>
          </a:lstStyle>
          <a:p>
            <a:r>
              <a:rPr dirty="0"/>
              <a:t>60 second self introduction</a:t>
            </a:r>
          </a:p>
        </p:txBody>
      </p:sp>
      <p:pic>
        <p:nvPicPr>
          <p:cNvPr id="104" name="T-38 12th FTW.jpeg" descr="T-38 12th FTW.jpeg"/>
          <p:cNvPicPr>
            <a:picLocks noChangeAspect="1"/>
          </p:cNvPicPr>
          <p:nvPr/>
        </p:nvPicPr>
        <p:blipFill>
          <a:blip r:embed="rId2"/>
          <a:stretch>
            <a:fillRect/>
          </a:stretch>
        </p:blipFill>
        <p:spPr>
          <a:xfrm>
            <a:off x="1834728" y="2474715"/>
            <a:ext cx="2423580" cy="1908570"/>
          </a:xfrm>
          <a:prstGeom prst="rect">
            <a:avLst/>
          </a:prstGeom>
          <a:ln w="12700">
            <a:miter lim="400000"/>
          </a:ln>
        </p:spPr>
      </p:pic>
      <p:sp>
        <p:nvSpPr>
          <p:cNvPr id="106" name="Why do pilots “fly” … simulators?"/>
          <p:cNvSpPr txBox="1"/>
          <p:nvPr/>
        </p:nvSpPr>
        <p:spPr>
          <a:xfrm>
            <a:off x="5406886" y="1559598"/>
            <a:ext cx="4184798" cy="83099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sz="2400"/>
            </a:lvl1pPr>
          </a:lstStyle>
          <a:p>
            <a:pPr algn="ctr"/>
            <a:r>
              <a:rPr lang="en-US" dirty="0"/>
              <a:t>In order to fly airplanes, w</a:t>
            </a:r>
            <a:r>
              <a:rPr dirty="0"/>
              <a:t>hy do </a:t>
            </a:r>
            <a:endParaRPr lang="en-US" dirty="0"/>
          </a:p>
          <a:p>
            <a:pPr algn="ctr"/>
            <a:r>
              <a:rPr dirty="0"/>
              <a:t>pilots “fly” … simulators?</a:t>
            </a:r>
          </a:p>
        </p:txBody>
      </p:sp>
      <p:sp>
        <p:nvSpPr>
          <p:cNvPr id="107" name="Talk about “bullwhip”…"/>
          <p:cNvSpPr txBox="1"/>
          <p:nvPr/>
        </p:nvSpPr>
        <p:spPr>
          <a:xfrm>
            <a:off x="1615439" y="1456777"/>
            <a:ext cx="2967296" cy="8280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defRPr sz="2400"/>
            </a:pPr>
            <a:r>
              <a:t>Talk about “bullwhip” </a:t>
            </a:r>
          </a:p>
          <a:p>
            <a:pPr>
              <a:defRPr sz="2400"/>
            </a:pPr>
            <a:r>
              <a:t>effects! Try it in #4</a:t>
            </a:r>
          </a:p>
        </p:txBody>
      </p:sp>
      <p:sp>
        <p:nvSpPr>
          <p:cNvPr id="108" name="Me"/>
          <p:cNvSpPr txBox="1"/>
          <p:nvPr/>
        </p:nvSpPr>
        <p:spPr>
          <a:xfrm>
            <a:off x="3695917" y="3941174"/>
            <a:ext cx="386418" cy="3327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defRPr sz="1600"/>
            </a:lvl1pPr>
          </a:lstStyle>
          <a:p>
            <a:r>
              <a:t>Me</a:t>
            </a:r>
          </a:p>
        </p:txBody>
      </p:sp>
      <p:pic>
        <p:nvPicPr>
          <p:cNvPr id="3" name="Picture 2">
            <a:extLst>
              <a:ext uri="{FF2B5EF4-FFF2-40B4-BE49-F238E27FC236}">
                <a16:creationId xmlns:a16="http://schemas.microsoft.com/office/drawing/2014/main" id="{CA7A0ECD-EC08-5391-5854-BA36F8B534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20536" y="2687829"/>
            <a:ext cx="4506908" cy="1695456"/>
          </a:xfrm>
          <a:prstGeom prst="rect">
            <a:avLst/>
          </a:prstGeom>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Rectangle 7"/>
          <p:cNvSpPr/>
          <p:nvPr/>
        </p:nvSpPr>
        <p:spPr>
          <a:xfrm>
            <a:off x="0" y="0"/>
            <a:ext cx="12192000" cy="6858000"/>
          </a:xfrm>
          <a:prstGeom prst="rect">
            <a:avLst/>
          </a:prstGeom>
          <a:gradFill>
            <a:gsLst>
              <a:gs pos="0">
                <a:srgbClr val="A79F94"/>
              </a:gs>
              <a:gs pos="50000">
                <a:schemeClr val="accent6"/>
              </a:gs>
              <a:gs pos="100000">
                <a:srgbClr val="9A9285"/>
              </a:gs>
            </a:gsLst>
            <a:lin ang="5400000"/>
          </a:gradFill>
          <a:ln w="6350">
            <a:solidFill>
              <a:schemeClr val="accent1"/>
            </a:solidFill>
          </a:ln>
          <a:effectLst>
            <a:outerShdw blurRad="50800" dist="15240" dir="5400000" rotWithShape="0">
              <a:srgbClr val="000000">
                <a:alpha val="45000"/>
              </a:srgbClr>
            </a:outerShdw>
          </a:effectLst>
        </p:spPr>
        <p:txBody>
          <a:bodyPr lIns="45719" rIns="45719" anchor="ctr"/>
          <a:lstStyle/>
          <a:p>
            <a:pPr>
              <a:defRPr>
                <a:solidFill>
                  <a:srgbClr val="FFFFFF"/>
                </a:solidFill>
              </a:defRPr>
            </a:pPr>
            <a:endParaRPr/>
          </a:p>
        </p:txBody>
      </p:sp>
      <p:sp>
        <p:nvSpPr>
          <p:cNvPr id="111" name="Rectangle 9"/>
          <p:cNvSpPr/>
          <p:nvPr/>
        </p:nvSpPr>
        <p:spPr>
          <a:xfrm>
            <a:off x="1249679" y="1248155"/>
            <a:ext cx="9692642" cy="4361690"/>
          </a:xfrm>
          <a:prstGeom prst="rect">
            <a:avLst/>
          </a:prstGeom>
          <a:solidFill>
            <a:srgbClr val="FFFFFF"/>
          </a:solidFill>
          <a:ln w="12700">
            <a:miter lim="400000"/>
          </a:ln>
        </p:spPr>
        <p:txBody>
          <a:bodyPr lIns="45719" rIns="45719" anchor="ctr"/>
          <a:lstStyle/>
          <a:p>
            <a:pPr algn="ctr">
              <a:defRPr>
                <a:solidFill>
                  <a:srgbClr val="FFFFFF"/>
                </a:solidFill>
              </a:defRPr>
            </a:pPr>
            <a:endParaRPr dirty="0"/>
          </a:p>
        </p:txBody>
      </p:sp>
      <p:sp>
        <p:nvSpPr>
          <p:cNvPr id="112" name="Rectangle 11"/>
          <p:cNvSpPr/>
          <p:nvPr/>
        </p:nvSpPr>
        <p:spPr>
          <a:xfrm>
            <a:off x="1062228" y="1060704"/>
            <a:ext cx="10067544" cy="4736592"/>
          </a:xfrm>
          <a:prstGeom prst="rect">
            <a:avLst/>
          </a:prstGeom>
          <a:ln w="31750" cap="sq">
            <a:solidFill>
              <a:srgbClr val="FFFFFF"/>
            </a:solidFill>
            <a:miter/>
          </a:ln>
        </p:spPr>
        <p:txBody>
          <a:bodyPr lIns="45719" rIns="45719" anchor="ctr"/>
          <a:lstStyle/>
          <a:p>
            <a:pPr algn="ctr">
              <a:defRPr>
                <a:solidFill>
                  <a:srgbClr val="FFFFFF"/>
                </a:solidFill>
              </a:defRPr>
            </a:pPr>
            <a:endParaRPr/>
          </a:p>
        </p:txBody>
      </p:sp>
      <p:sp>
        <p:nvSpPr>
          <p:cNvPr id="113" name="Title 1"/>
          <p:cNvSpPr txBox="1">
            <a:spLocks noGrp="1"/>
          </p:cNvSpPr>
          <p:nvPr>
            <p:ph type="title"/>
          </p:nvPr>
        </p:nvSpPr>
        <p:spPr>
          <a:xfrm>
            <a:off x="1062228" y="187451"/>
            <a:ext cx="10067544" cy="1178771"/>
          </a:xfrm>
          <a:prstGeom prst="rect">
            <a:avLst/>
          </a:prstGeom>
        </p:spPr>
        <p:txBody>
          <a:bodyPr/>
          <a:lstStyle>
            <a:lvl1pPr>
              <a:defRPr sz="2500"/>
            </a:lvl1pPr>
          </a:lstStyle>
          <a:p>
            <a:r>
              <a:t>60 second self introduction</a:t>
            </a:r>
          </a:p>
        </p:txBody>
      </p:sp>
      <p:pic>
        <p:nvPicPr>
          <p:cNvPr id="114" name="pasted-movie.png" descr="pasted-movie.png"/>
          <p:cNvPicPr>
            <a:picLocks noChangeAspect="1"/>
          </p:cNvPicPr>
          <p:nvPr/>
        </p:nvPicPr>
        <p:blipFill>
          <a:blip r:embed="rId2"/>
          <a:stretch>
            <a:fillRect/>
          </a:stretch>
        </p:blipFill>
        <p:spPr>
          <a:xfrm>
            <a:off x="4774500" y="2440008"/>
            <a:ext cx="6057147" cy="1977984"/>
          </a:xfrm>
          <a:prstGeom prst="rect">
            <a:avLst/>
          </a:prstGeom>
          <a:ln w="12700">
            <a:miter lim="400000"/>
          </a:ln>
        </p:spPr>
      </p:pic>
      <p:pic>
        <p:nvPicPr>
          <p:cNvPr id="115" name="pasted-movie.png" descr="pasted-movie.png"/>
          <p:cNvPicPr>
            <a:picLocks noChangeAspect="1"/>
          </p:cNvPicPr>
          <p:nvPr/>
        </p:nvPicPr>
        <p:blipFill>
          <a:blip r:embed="rId3"/>
          <a:stretch>
            <a:fillRect/>
          </a:stretch>
        </p:blipFill>
        <p:spPr>
          <a:xfrm>
            <a:off x="1485828" y="2323231"/>
            <a:ext cx="3302523" cy="2454578"/>
          </a:xfrm>
          <a:prstGeom prst="rect">
            <a:avLst/>
          </a:prstGeom>
          <a:ln w="12700">
            <a:miter lim="400000"/>
          </a:ln>
        </p:spPr>
      </p:pic>
      <p:sp>
        <p:nvSpPr>
          <p:cNvPr id="116" name="Done in public: There’s a model behind this CLD. But equally important,…"/>
          <p:cNvSpPr txBox="1"/>
          <p:nvPr/>
        </p:nvSpPr>
        <p:spPr>
          <a:xfrm>
            <a:off x="1284449" y="1502143"/>
            <a:ext cx="4027704" cy="7078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defRPr sz="1000"/>
            </a:pPr>
            <a:r>
              <a:rPr dirty="0"/>
              <a:t>Done in public: There’s a model behind this CLD. But equally important, </a:t>
            </a:r>
          </a:p>
          <a:p>
            <a:pPr>
              <a:defRPr sz="1000"/>
            </a:pPr>
            <a:r>
              <a:rPr dirty="0"/>
              <a:t>reconstructing this CLD in a Legislative hearing with an </a:t>
            </a:r>
          </a:p>
          <a:p>
            <a:pPr>
              <a:defRPr sz="1000"/>
            </a:pPr>
            <a:r>
              <a:rPr dirty="0"/>
              <a:t>audience of 200+ was the pivot to the Law that </a:t>
            </a:r>
            <a:r>
              <a:rPr lang="en-US" dirty="0"/>
              <a:t>30 years later, </a:t>
            </a:r>
            <a:r>
              <a:rPr dirty="0"/>
              <a:t>still governs </a:t>
            </a:r>
          </a:p>
          <a:p>
            <a:pPr>
              <a:defRPr sz="1000"/>
            </a:pPr>
            <a:r>
              <a:rPr dirty="0"/>
              <a:t>hospital finance in New York.</a:t>
            </a:r>
          </a:p>
        </p:txBody>
      </p:sp>
      <p:sp>
        <p:nvSpPr>
          <p:cNvPr id="117" name="Done in private: In contrast, you’ll never see the details or results…"/>
          <p:cNvSpPr txBox="1"/>
          <p:nvPr/>
        </p:nvSpPr>
        <p:spPr>
          <a:xfrm>
            <a:off x="5499604" y="1502143"/>
            <a:ext cx="5332043" cy="86177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a:defRPr sz="1000"/>
            </a:pPr>
            <a:r>
              <a:rPr dirty="0"/>
              <a:t>Done in private: In contrast, you’ll never see the details or results of this model of New York’s nursing home finance system. </a:t>
            </a:r>
            <a:r>
              <a:rPr lang="en-US" dirty="0"/>
              <a:t>It convinced the client he was wrong, spared him some embarrassment. And, it showed him an alternative path</a:t>
            </a:r>
            <a:endParaRPr dirty="0"/>
          </a:p>
          <a:p>
            <a:pPr>
              <a:defRPr sz="1000"/>
            </a:pPr>
            <a:endParaRPr dirty="0"/>
          </a:p>
          <a:p>
            <a:pPr>
              <a:defRPr sz="1000"/>
            </a:pPr>
            <a:r>
              <a:rPr lang="en-US" dirty="0"/>
              <a:t>How</a:t>
            </a:r>
            <a:r>
              <a:rPr dirty="0"/>
              <a:t>? Ask me afterwards. </a:t>
            </a:r>
            <a:r>
              <a:rPr lang="en-US" dirty="0"/>
              <a:t>You may get a fun story as a bonus.</a:t>
            </a:r>
            <a:endParaRPr dirty="0"/>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Title 1"/>
          <p:cNvSpPr txBox="1">
            <a:spLocks noGrp="1"/>
          </p:cNvSpPr>
          <p:nvPr>
            <p:ph type="title"/>
          </p:nvPr>
        </p:nvSpPr>
        <p:spPr>
          <a:xfrm>
            <a:off x="808522" y="817363"/>
            <a:ext cx="4495000" cy="2194038"/>
          </a:xfrm>
          <a:prstGeom prst="rect">
            <a:avLst/>
          </a:prstGeom>
        </p:spPr>
        <p:txBody>
          <a:bodyPr>
            <a:normAutofit fontScale="90000"/>
          </a:bodyPr>
          <a:lstStyle/>
          <a:p>
            <a:pPr defTabSz="722376">
              <a:defRPr sz="1738" spc="158"/>
            </a:pPr>
            <a:r>
              <a:rPr lang="en-US" dirty="0"/>
              <a:t>It’s an individual </a:t>
            </a:r>
            <a:r>
              <a:rPr lang="en-US" dirty="0" err="1"/>
              <a:t>ceo</a:t>
            </a:r>
            <a:r>
              <a:rPr lang="en-US" dirty="0"/>
              <a:t> problem</a:t>
            </a:r>
            <a:br>
              <a:rPr lang="en-US" dirty="0"/>
            </a:br>
            <a:br>
              <a:rPr lang="en-US" dirty="0"/>
            </a:br>
            <a:r>
              <a:rPr dirty="0"/>
              <a:t>Formally &amp; informally, today’s leaders were trained in and succeeded </a:t>
            </a:r>
            <a:r>
              <a:rPr sz="1896" dirty="0"/>
              <a:t>with</a:t>
            </a:r>
            <a:r>
              <a:rPr dirty="0"/>
              <a:t> </a:t>
            </a:r>
            <a:br>
              <a:rPr dirty="0"/>
            </a:br>
            <a:r>
              <a:rPr dirty="0"/>
              <a:t>linear, unidirectional, static thinking –</a:t>
            </a:r>
            <a:br>
              <a:rPr dirty="0"/>
            </a:br>
            <a:r>
              <a:rPr dirty="0"/>
              <a:t>So</a:t>
            </a:r>
            <a:r>
              <a:rPr lang="en-US" dirty="0"/>
              <a:t>me hypotheses:</a:t>
            </a:r>
            <a:endParaRPr dirty="0"/>
          </a:p>
        </p:txBody>
      </p:sp>
      <p:sp>
        <p:nvSpPr>
          <p:cNvPr id="160" name="Text Placeholder 3"/>
          <p:cNvSpPr txBox="1">
            <a:spLocks noGrp="1"/>
          </p:cNvSpPr>
          <p:nvPr>
            <p:ph type="body" sz="quarter" idx="1"/>
          </p:nvPr>
        </p:nvSpPr>
        <p:spPr>
          <a:xfrm>
            <a:off x="808522" y="3195349"/>
            <a:ext cx="4494998" cy="2194038"/>
          </a:xfrm>
          <a:prstGeom prst="rect">
            <a:avLst/>
          </a:prstGeom>
        </p:spPr>
        <p:txBody>
          <a:bodyPr/>
          <a:lstStyle/>
          <a:p>
            <a:pPr algn="l">
              <a:defRPr sz="2000"/>
            </a:pPr>
            <a:r>
              <a:rPr dirty="0"/>
              <a:t>The higher they’ve climbed, the more successful they’ve become, the more confident of not only of themselves, </a:t>
            </a:r>
            <a:r>
              <a:rPr i="1" dirty="0"/>
              <a:t>but of what they’ve learned</a:t>
            </a:r>
          </a:p>
          <a:p>
            <a:pPr algn="l">
              <a:defRPr sz="2000"/>
            </a:pPr>
            <a:r>
              <a:rPr dirty="0"/>
              <a:t>They’ve not only learned methods, they’ve developed habits of mind</a:t>
            </a:r>
          </a:p>
        </p:txBody>
      </p:sp>
      <p:pic>
        <p:nvPicPr>
          <p:cNvPr id="161" name="Picture Placeholder 6" descr="Picture Placeholder 6"/>
          <p:cNvPicPr>
            <a:picLocks noGrp="1" noChangeAspect="1"/>
          </p:cNvPicPr>
          <p:nvPr>
            <p:ph type="pic" idx="21"/>
          </p:nvPr>
        </p:nvPicPr>
        <p:blipFill>
          <a:blip r:embed="rId2"/>
          <a:stretch>
            <a:fillRect/>
          </a:stretch>
        </p:blipFill>
        <p:spPr>
          <a:prstGeom prst="rect">
            <a:avLst/>
          </a:prstGeom>
        </p:spPr>
      </p:pic>
      <p:pic>
        <p:nvPicPr>
          <p:cNvPr id="162" name="slide2" descr="slide2"/>
          <p:cNvPicPr>
            <a:picLocks noChangeAspect="1"/>
          </p:cNvPicPr>
          <p:nvPr/>
        </p:nvPicPr>
        <p:blipFill>
          <a:blip r:embed="rId3"/>
          <a:stretch>
            <a:fillRect/>
          </a:stretch>
        </p:blipFill>
        <p:spPr>
          <a:xfrm>
            <a:off x="6217920" y="1046891"/>
            <a:ext cx="5870946" cy="4683348"/>
          </a:xfrm>
          <a:prstGeom prst="rect">
            <a:avLst/>
          </a:prstGeom>
          <a:ln w="12700">
            <a:miter lim="400000"/>
          </a:ln>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Title 1"/>
          <p:cNvSpPr txBox="1">
            <a:spLocks noGrp="1"/>
          </p:cNvSpPr>
          <p:nvPr>
            <p:ph type="title"/>
          </p:nvPr>
        </p:nvSpPr>
        <p:spPr>
          <a:xfrm>
            <a:off x="808522" y="817363"/>
            <a:ext cx="4495000" cy="2138488"/>
          </a:xfrm>
          <a:prstGeom prst="rect">
            <a:avLst/>
          </a:prstGeom>
        </p:spPr>
        <p:txBody>
          <a:bodyPr>
            <a:normAutofit/>
          </a:bodyPr>
          <a:lstStyle>
            <a:lvl1pPr defTabSz="722376">
              <a:defRPr sz="1738" spc="158"/>
            </a:lvl1pPr>
          </a:lstStyle>
          <a:p>
            <a:r>
              <a:rPr lang="en-US" dirty="0"/>
              <a:t>It’s an individual </a:t>
            </a:r>
            <a:r>
              <a:rPr lang="en-US" dirty="0" err="1"/>
              <a:t>ceo</a:t>
            </a:r>
            <a:r>
              <a:rPr lang="en-US" dirty="0"/>
              <a:t> problem</a:t>
            </a:r>
            <a:br>
              <a:rPr lang="en-US" dirty="0"/>
            </a:br>
            <a:br>
              <a:rPr lang="en-US" dirty="0"/>
            </a:br>
            <a:r>
              <a:rPr lang="en-US" dirty="0"/>
              <a:t> </a:t>
            </a:r>
            <a:r>
              <a:rPr dirty="0"/>
              <a:t>Success and status that appear to come from linear, unidirectional thinking are not going to make change easy. Quite the opposite</a:t>
            </a:r>
          </a:p>
        </p:txBody>
      </p:sp>
      <p:sp>
        <p:nvSpPr>
          <p:cNvPr id="169" name="Text Placeholder 3"/>
          <p:cNvSpPr txBox="1">
            <a:spLocks noGrp="1"/>
          </p:cNvSpPr>
          <p:nvPr>
            <p:ph type="body" sz="quarter" idx="1"/>
          </p:nvPr>
        </p:nvSpPr>
        <p:spPr>
          <a:xfrm>
            <a:off x="457200" y="3051110"/>
            <a:ext cx="5220586" cy="3572974"/>
          </a:xfrm>
          <a:prstGeom prst="rect">
            <a:avLst/>
          </a:prstGeom>
        </p:spPr>
        <p:txBody>
          <a:bodyPr>
            <a:noAutofit/>
          </a:bodyPr>
          <a:lstStyle/>
          <a:p>
            <a:pPr algn="l" defTabSz="905255">
              <a:lnSpc>
                <a:spcPct val="80000"/>
              </a:lnSpc>
              <a:spcBef>
                <a:spcPts val="900"/>
              </a:spcBef>
              <a:buClr>
                <a:schemeClr val="accent2"/>
              </a:buClr>
              <a:buSzPct val="100000"/>
              <a:defRPr sz="1584"/>
            </a:pPr>
            <a:r>
              <a:rPr lang="en-US" sz="1800" dirty="0"/>
              <a:t>The higher they’ve climbed, the more successful they’ve become, the more confident of not only of themselves, </a:t>
            </a:r>
            <a:r>
              <a:rPr lang="en-US" sz="1800" i="1" dirty="0"/>
              <a:t>but of what they’ve learned</a:t>
            </a:r>
          </a:p>
          <a:p>
            <a:pPr algn="l" defTabSz="905255">
              <a:lnSpc>
                <a:spcPct val="80000"/>
              </a:lnSpc>
              <a:spcBef>
                <a:spcPts val="900"/>
              </a:spcBef>
              <a:buClr>
                <a:schemeClr val="accent2"/>
              </a:buClr>
              <a:buSzPct val="100000"/>
              <a:defRPr sz="1584"/>
            </a:pPr>
            <a:r>
              <a:rPr lang="en-US" sz="1800" dirty="0"/>
              <a:t>On their way to being successful, they’ve developed </a:t>
            </a:r>
            <a:r>
              <a:rPr sz="1800" dirty="0"/>
              <a:t>”habits of mind and practice</a:t>
            </a:r>
            <a:r>
              <a:rPr lang="en-US" sz="1800" dirty="0"/>
              <a:t>,</a:t>
            </a:r>
            <a:r>
              <a:rPr sz="1800" dirty="0"/>
              <a:t>” </a:t>
            </a:r>
            <a:r>
              <a:rPr lang="en-US" sz="1800" dirty="0"/>
              <a:t>in which they’ve grown increasingly confident … and less open to alternatives</a:t>
            </a:r>
          </a:p>
          <a:p>
            <a:pPr algn="l" defTabSz="905255">
              <a:lnSpc>
                <a:spcPct val="80000"/>
              </a:lnSpc>
              <a:spcBef>
                <a:spcPts val="900"/>
              </a:spcBef>
              <a:buClr>
                <a:schemeClr val="accent2"/>
              </a:buClr>
              <a:buSzPct val="100000"/>
              <a:defRPr sz="1584"/>
            </a:pPr>
            <a:r>
              <a:rPr lang="en-US" sz="1800" dirty="0"/>
              <a:t>Moreover, t</a:t>
            </a:r>
            <a:r>
              <a:rPr sz="1800" dirty="0"/>
              <a:t>he higher they’ve climbed, the more complex the challenges they face</a:t>
            </a:r>
          </a:p>
          <a:p>
            <a:pPr algn="l" defTabSz="905255">
              <a:lnSpc>
                <a:spcPct val="80000"/>
              </a:lnSpc>
              <a:spcBef>
                <a:spcPts val="900"/>
              </a:spcBef>
              <a:buClr>
                <a:schemeClr val="accent2"/>
              </a:buClr>
              <a:buSzPct val="100000"/>
              <a:defRPr sz="1584"/>
            </a:pPr>
            <a:r>
              <a:rPr sz="1800" dirty="0"/>
              <a:t>The higher they’ve climbed, the less they have of that most precious of stocks, TIME</a:t>
            </a:r>
          </a:p>
          <a:p>
            <a:pPr algn="l" defTabSz="905255">
              <a:lnSpc>
                <a:spcPct val="80000"/>
              </a:lnSpc>
              <a:spcBef>
                <a:spcPts val="900"/>
              </a:spcBef>
              <a:buClr>
                <a:schemeClr val="accent2"/>
              </a:buClr>
              <a:buSzPct val="100000"/>
              <a:defRPr sz="1584"/>
            </a:pPr>
            <a:r>
              <a:rPr sz="1800" dirty="0"/>
              <a:t>And, we in the SD community know how much time is required to really learn the discipline and a different way to see the world </a:t>
            </a:r>
          </a:p>
        </p:txBody>
      </p:sp>
      <p:pic>
        <p:nvPicPr>
          <p:cNvPr id="170" name="Picture Placeholder 6" descr="Picture Placeholder 6"/>
          <p:cNvPicPr>
            <a:picLocks noGrp="1" noChangeAspect="1"/>
          </p:cNvPicPr>
          <p:nvPr>
            <p:ph type="pic" idx="21"/>
          </p:nvPr>
        </p:nvPicPr>
        <p:blipFill>
          <a:blip r:embed="rId3"/>
          <a:stretch>
            <a:fillRect/>
          </a:stretch>
        </p:blipFill>
        <p:spPr>
          <a:xfrm>
            <a:off x="6096000" y="0"/>
            <a:ext cx="6102098" cy="6858000"/>
          </a:xfrm>
          <a:prstGeom prst="rect">
            <a:avLst/>
          </a:prstGeom>
        </p:spPr>
      </p:pic>
      <p:pic>
        <p:nvPicPr>
          <p:cNvPr id="171" name="slide3" descr="slide3"/>
          <p:cNvPicPr>
            <a:picLocks noChangeAspect="1"/>
          </p:cNvPicPr>
          <p:nvPr/>
        </p:nvPicPr>
        <p:blipFill>
          <a:blip r:embed="rId4"/>
          <a:stretch>
            <a:fillRect/>
          </a:stretch>
        </p:blipFill>
        <p:spPr>
          <a:xfrm>
            <a:off x="6227633" y="1221055"/>
            <a:ext cx="5838826" cy="4657726"/>
          </a:xfrm>
          <a:prstGeom prst="rect">
            <a:avLst/>
          </a:prstGeom>
          <a:ln w="12700">
            <a:miter lim="400000"/>
          </a:ln>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145" name="Title 1"/>
          <p:cNvSpPr txBox="1"/>
          <p:nvPr/>
        </p:nvSpPr>
        <p:spPr>
          <a:xfrm>
            <a:off x="1062228" y="187451"/>
            <a:ext cx="10067544" cy="1178771"/>
          </a:xfrm>
          <a:prstGeom prst="rect">
            <a:avLst/>
          </a:prstGeom>
          <a:solidFill>
            <a:srgbClr val="FFFFFF"/>
          </a:solidFill>
          <a:ln w="31750" cap="sq">
            <a:solidFill>
              <a:srgbClr val="404040"/>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82879" tIns="182879" rIns="182879" bIns="182879" anchor="ctr">
            <a:normAutofit fontScale="92500" lnSpcReduction="20000"/>
          </a:bodyPr>
          <a:lstStyle>
            <a:lvl1pPr algn="ctr" defTabSz="914400">
              <a:lnSpc>
                <a:spcPct val="90000"/>
              </a:lnSpc>
              <a:defRPr sz="2500" cap="all" spc="200">
                <a:solidFill>
                  <a:srgbClr val="262626"/>
                </a:solidFill>
              </a:defRPr>
            </a:lvl1pPr>
          </a:lstStyle>
          <a:p>
            <a:r>
              <a:rPr dirty="0"/>
              <a:t>Ceo Upskilling: the topic &amp; goal</a:t>
            </a:r>
            <a:endParaRPr lang="en-US" dirty="0"/>
          </a:p>
          <a:p>
            <a:r>
              <a:rPr lang="en-US" dirty="0"/>
              <a:t>It’s not just an individual </a:t>
            </a:r>
            <a:r>
              <a:rPr lang="en-US" dirty="0" err="1"/>
              <a:t>ceo</a:t>
            </a:r>
            <a:r>
              <a:rPr lang="en-US" dirty="0"/>
              <a:t> problem</a:t>
            </a:r>
          </a:p>
          <a:p>
            <a:r>
              <a:rPr lang="en-US" dirty="0"/>
              <a:t>It’s a system problem!</a:t>
            </a:r>
            <a:endParaRPr dirty="0"/>
          </a:p>
        </p:txBody>
      </p:sp>
      <p:sp>
        <p:nvSpPr>
          <p:cNvPr id="146" name="Double-click to edit"/>
          <p:cNvSpPr txBox="1">
            <a:spLocks noGrp="1"/>
          </p:cNvSpPr>
          <p:nvPr>
            <p:ph type="subTitle" sz="quarter" idx="1"/>
          </p:nvPr>
        </p:nvSpPr>
        <p:spPr>
          <a:prstGeom prst="rect">
            <a:avLst/>
          </a:prstGeom>
        </p:spPr>
        <p:txBody>
          <a:bodyPr/>
          <a:lstStyle/>
          <a:p>
            <a:endParaRPr/>
          </a:p>
        </p:txBody>
      </p:sp>
      <p:sp>
        <p:nvSpPr>
          <p:cNvPr id="147" name="Double-click to edit"/>
          <p:cNvSpPr txBox="1">
            <a:spLocks noGrp="1"/>
          </p:cNvSpPr>
          <p:nvPr>
            <p:ph type="ctrTitle"/>
          </p:nvPr>
        </p:nvSpPr>
        <p:spPr>
          <a:xfrm>
            <a:off x="179203" y="1531996"/>
            <a:ext cx="11833594" cy="5173672"/>
          </a:xfrm>
          <a:prstGeom prst="rect">
            <a:avLst/>
          </a:prstGeom>
        </p:spPr>
        <p:txBody>
          <a:bodyPr/>
          <a:lstStyle/>
          <a:p>
            <a:pPr defTabSz="365760">
              <a:defRPr sz="1520" spc="80"/>
            </a:pPr>
            <a:endParaRPr dirty="0"/>
          </a:p>
        </p:txBody>
      </p:sp>
      <p:pic>
        <p:nvPicPr>
          <p:cNvPr id="148" name="pasted-movie.png" descr="pasted-movie.png"/>
          <p:cNvPicPr>
            <a:picLocks noChangeAspect="1"/>
          </p:cNvPicPr>
          <p:nvPr/>
        </p:nvPicPr>
        <p:blipFill>
          <a:blip r:embed="rId2"/>
          <a:stretch>
            <a:fillRect/>
          </a:stretch>
        </p:blipFill>
        <p:spPr>
          <a:xfrm>
            <a:off x="2927857" y="1742725"/>
            <a:ext cx="6336285" cy="4752214"/>
          </a:xfrm>
          <a:prstGeom prst="rect">
            <a:avLst/>
          </a:prstGeom>
          <a:ln w="12700">
            <a:miter lim="400000"/>
          </a:ln>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150" name="Title 1"/>
          <p:cNvSpPr txBox="1"/>
          <p:nvPr/>
        </p:nvSpPr>
        <p:spPr>
          <a:xfrm>
            <a:off x="1062228" y="187451"/>
            <a:ext cx="10067544" cy="1178771"/>
          </a:xfrm>
          <a:prstGeom prst="rect">
            <a:avLst/>
          </a:prstGeom>
          <a:solidFill>
            <a:srgbClr val="FFFFFF"/>
          </a:solidFill>
          <a:ln w="31750" cap="sq">
            <a:solidFill>
              <a:srgbClr val="404040"/>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82879" tIns="182879" rIns="182879" bIns="182879" anchor="ctr">
            <a:normAutofit/>
          </a:bodyPr>
          <a:lstStyle/>
          <a:p>
            <a:pPr algn="ctr" defTabSz="640079">
              <a:lnSpc>
                <a:spcPct val="90000"/>
              </a:lnSpc>
              <a:defRPr sz="1750" cap="all" spc="140">
                <a:solidFill>
                  <a:srgbClr val="262626"/>
                </a:solidFill>
              </a:defRPr>
            </a:pPr>
            <a:r>
              <a:t>a challenge that we in the sd community have embedded in our thinking? </a:t>
            </a:r>
          </a:p>
          <a:p>
            <a:pPr algn="ctr" defTabSz="640079">
              <a:lnSpc>
                <a:spcPct val="90000"/>
              </a:lnSpc>
              <a:defRPr sz="1750" cap="all" spc="140">
                <a:solidFill>
                  <a:srgbClr val="262626"/>
                </a:solidFill>
              </a:defRPr>
            </a:pPr>
            <a:r>
              <a:t>Time and delays</a:t>
            </a:r>
          </a:p>
        </p:txBody>
      </p:sp>
      <p:pic>
        <p:nvPicPr>
          <p:cNvPr id="151" name="pasted-movie.png" descr="pasted-movie.png"/>
          <p:cNvPicPr>
            <a:picLocks noChangeAspect="1"/>
          </p:cNvPicPr>
          <p:nvPr/>
        </p:nvPicPr>
        <p:blipFill>
          <a:blip r:embed="rId2"/>
          <a:stretch>
            <a:fillRect/>
          </a:stretch>
        </p:blipFill>
        <p:spPr>
          <a:xfrm>
            <a:off x="1958323" y="1491180"/>
            <a:ext cx="8275354" cy="5276423"/>
          </a:xfrm>
          <a:prstGeom prst="rect">
            <a:avLst/>
          </a:prstGeom>
          <a:ln w="12700">
            <a:miter lim="400000"/>
          </a:ln>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153" name="Title 1"/>
          <p:cNvSpPr txBox="1"/>
          <p:nvPr/>
        </p:nvSpPr>
        <p:spPr>
          <a:xfrm>
            <a:off x="1062228" y="187451"/>
            <a:ext cx="10067544" cy="1178771"/>
          </a:xfrm>
          <a:prstGeom prst="rect">
            <a:avLst/>
          </a:prstGeom>
          <a:solidFill>
            <a:srgbClr val="FFFFFF"/>
          </a:solidFill>
          <a:ln w="31750" cap="sq">
            <a:solidFill>
              <a:srgbClr val="404040"/>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82879" tIns="182879" rIns="182879" bIns="182879" anchor="ctr">
            <a:normAutofit/>
          </a:bodyPr>
          <a:lstStyle>
            <a:lvl1pPr algn="ctr" defTabSz="914400">
              <a:lnSpc>
                <a:spcPct val="90000"/>
              </a:lnSpc>
              <a:defRPr sz="2500" cap="all" spc="200">
                <a:solidFill>
                  <a:srgbClr val="262626"/>
                </a:solidFill>
              </a:defRPr>
            </a:lvl1pPr>
          </a:lstStyle>
          <a:p>
            <a:r>
              <a:t>And available time is what ceos have very little of, if any</a:t>
            </a:r>
          </a:p>
        </p:txBody>
      </p:sp>
      <p:pic>
        <p:nvPicPr>
          <p:cNvPr id="154" name="pasted-movie.png" descr="pasted-movie.png"/>
          <p:cNvPicPr>
            <a:picLocks noChangeAspect="1"/>
          </p:cNvPicPr>
          <p:nvPr/>
        </p:nvPicPr>
        <p:blipFill>
          <a:blip r:embed="rId2"/>
          <a:stretch>
            <a:fillRect/>
          </a:stretch>
        </p:blipFill>
        <p:spPr>
          <a:xfrm>
            <a:off x="1891498" y="1431532"/>
            <a:ext cx="8232114" cy="5355147"/>
          </a:xfrm>
          <a:prstGeom prst="rect">
            <a:avLst/>
          </a:prstGeom>
          <a:ln w="12700">
            <a:miter lim="400000"/>
          </a:ln>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156" name="Title 1"/>
          <p:cNvSpPr txBox="1"/>
          <p:nvPr/>
        </p:nvSpPr>
        <p:spPr>
          <a:xfrm>
            <a:off x="1062228" y="187451"/>
            <a:ext cx="10067544" cy="1178771"/>
          </a:xfrm>
          <a:prstGeom prst="rect">
            <a:avLst/>
          </a:prstGeom>
          <a:solidFill>
            <a:srgbClr val="FFFFFF"/>
          </a:solidFill>
          <a:ln w="31750" cap="sq">
            <a:solidFill>
              <a:srgbClr val="404040"/>
            </a:solidFill>
            <a:miter/>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82879" tIns="182879" rIns="182879" bIns="182879" anchor="ctr">
            <a:normAutofit/>
          </a:bodyPr>
          <a:lstStyle>
            <a:lvl1pPr algn="ctr" defTabSz="886968">
              <a:lnSpc>
                <a:spcPct val="90000"/>
              </a:lnSpc>
              <a:defRPr sz="2425" cap="all" spc="194">
                <a:solidFill>
                  <a:srgbClr val="262626"/>
                </a:solidFill>
              </a:defRPr>
            </a:lvl1pPr>
          </a:lstStyle>
          <a:p>
            <a:r>
              <a:t>Moreover, they’ve been very successful with lesr thinking, making them especially resistant</a:t>
            </a:r>
          </a:p>
        </p:txBody>
      </p:sp>
      <p:pic>
        <p:nvPicPr>
          <p:cNvPr id="157" name="pasted-movie.png" descr="pasted-movie.png"/>
          <p:cNvPicPr>
            <a:picLocks noChangeAspect="1"/>
          </p:cNvPicPr>
          <p:nvPr/>
        </p:nvPicPr>
        <p:blipFill>
          <a:blip r:embed="rId2"/>
          <a:stretch>
            <a:fillRect/>
          </a:stretch>
        </p:blipFill>
        <p:spPr>
          <a:xfrm>
            <a:off x="3003052" y="1419199"/>
            <a:ext cx="6748622" cy="5312514"/>
          </a:xfrm>
          <a:prstGeom prst="rect">
            <a:avLst/>
          </a:prstGeom>
          <a:ln w="12700">
            <a:miter lim="400000"/>
          </a:ln>
        </p:spPr>
      </p:pic>
    </p:spTree>
  </p:cSld>
  <p:clrMapOvr>
    <a:masterClrMapping/>
  </p:clrMapOvr>
  <p:transition spd="med"/>
</p:sld>
</file>

<file path=ppt/theme/theme1.xml><?xml version="1.0" encoding="utf-8"?>
<a:theme xmlns:a="http://schemas.openxmlformats.org/drawingml/2006/main" name="Parcel">
  <a:themeElements>
    <a:clrScheme name="Custom 1">
      <a:dk1>
        <a:srgbClr val="000000"/>
      </a:dk1>
      <a:lt1>
        <a:srgbClr val="FFFFFF"/>
      </a:lt1>
      <a:dk2>
        <a:srgbClr val="000000"/>
      </a:dk2>
      <a:lt2>
        <a:srgbClr val="919191"/>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Parcel">
      <a:majorFont>
        <a:latin typeface="Aptos"/>
        <a:ea typeface="Aptos"/>
        <a:cs typeface="Aptos"/>
      </a:majorFont>
      <a:minorFont>
        <a:latin typeface="Helvetica"/>
        <a:ea typeface="Helvetica"/>
        <a:cs typeface="Helvetica"/>
      </a:minorFont>
    </a:fontScheme>
    <a:fmtScheme name="Parce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round/>
        </a:ln>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Parcel">
  <a:themeElements>
    <a:clrScheme name="Parcel">
      <a:dk1>
        <a:srgbClr val="0A59D0"/>
      </a:dk1>
      <a:lt1>
        <a:srgbClr val="D0CCC6"/>
      </a:lt1>
      <a:dk2>
        <a:srgbClr val="A7A7A7"/>
      </a:dk2>
      <a:lt2>
        <a:srgbClr val="535353"/>
      </a:lt2>
      <a:accent1>
        <a:srgbClr val="F6A21D"/>
      </a:accent1>
      <a:accent2>
        <a:srgbClr val="9BAFB5"/>
      </a:accent2>
      <a:accent3>
        <a:srgbClr val="C96731"/>
      </a:accent3>
      <a:accent4>
        <a:srgbClr val="9CA383"/>
      </a:accent4>
      <a:accent5>
        <a:srgbClr val="87795D"/>
      </a:accent5>
      <a:accent6>
        <a:srgbClr val="A0988C"/>
      </a:accent6>
      <a:hlink>
        <a:srgbClr val="0000FF"/>
      </a:hlink>
      <a:folHlink>
        <a:srgbClr val="FF00FF"/>
      </a:folHlink>
    </a:clrScheme>
    <a:fontScheme name="Parcel">
      <a:majorFont>
        <a:latin typeface="Aptos"/>
        <a:ea typeface="Aptos"/>
        <a:cs typeface="Aptos"/>
      </a:majorFont>
      <a:minorFont>
        <a:latin typeface="Helvetica"/>
        <a:ea typeface="Helvetica"/>
        <a:cs typeface="Helvetica"/>
      </a:minorFont>
    </a:fontScheme>
    <a:fmtScheme name="Parce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round/>
        </a:ln>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4312</TotalTime>
  <Words>1375</Words>
  <Application>Microsoft Macintosh PowerPoint</Application>
  <PresentationFormat>Widescreen</PresentationFormat>
  <Paragraphs>78</Paragraphs>
  <Slides>16</Slides>
  <Notes>3</Notes>
  <HiddenSlides>2</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Aptos</vt:lpstr>
      <vt:lpstr>Arial</vt:lpstr>
      <vt:lpstr>Gill Sans MT</vt:lpstr>
      <vt:lpstr>Symbol</vt:lpstr>
      <vt:lpstr>Parcel</vt:lpstr>
      <vt:lpstr>Are we in the system Dynamics community really going to be able to reach ceo’s and Other leaders?  John w. Rodat Public Signals, LLC System Signals, LLC “Think in Systems and use the Damn data”  international system dynamics conference - 2026</vt:lpstr>
      <vt:lpstr>60 second self introduction</vt:lpstr>
      <vt:lpstr>60 second self introduction</vt:lpstr>
      <vt:lpstr>It’s an individual ceo problem  Formally &amp; informally, today’s leaders were trained in and succeeded with  linear, unidirectional, static thinking – Some hypotheses:</vt:lpstr>
      <vt:lpstr>It’s an individual ceo problem   Success and status that appear to come from linear, unidirectional thinking are not going to make change easy. Quite the opposite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Some suggestions and thanks</vt:lpstr>
      <vt:lpstr>With a respectful nod to Col. John Boyd, USAF and his OODA Loop, a first draft of the "OMG" loop </vt:lpstr>
      <vt:lpstr>System dynamics rides to the rescue?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John W Rodat</cp:lastModifiedBy>
  <cp:revision>45</cp:revision>
  <dcterms:modified xsi:type="dcterms:W3CDTF">2026-07-22T15:59:15Z</dcterms:modified>
</cp:coreProperties>
</file>