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media/image1.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lvl1pPr>
    <a:lvl2pPr marL="0" marR="0" indent="34290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lvl2pPr>
    <a:lvl3pPr marL="0" marR="0" indent="68580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lvl3pPr>
    <a:lvl4pPr marL="0" marR="0" indent="102870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lvl4pPr>
    <a:lvl5pPr marL="0" marR="0" indent="137160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lvl5pPr>
    <a:lvl6pPr marL="0" marR="0" indent="171450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lvl6pPr>
    <a:lvl7pPr marL="0" marR="0" indent="205740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lvl7pPr>
    <a:lvl8pPr marL="0" marR="0" indent="240030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lvl8pPr>
    <a:lvl9pPr marL="0" marR="0" indent="274320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8F44A2F1-9E1F-4B54-A3A2-5F16C0AD49E2}" styleName="">
    <a:tblBg/>
    <a:wholeTbl>
      <a:tcTxStyle b="off" i="off">
        <a:font>
          <a:latin typeface="Gill Sans"/>
          <a:ea typeface="Gill Sans"/>
          <a:cs typeface="Gill Sans"/>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C7B018BB-80A7-4F77-B60F-C8B233D01FF8}" styleName="">
    <a:tblBg/>
    <a:wholeTbl>
      <a:tcTxStyle b="def" i="de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n" i="de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def" i="de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de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def" i="def">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b="def" i="def"/>
      <a:tcStyle>
        <a:tcBdr/>
        <a:fill>
          <a:solidFill>
            <a:srgbClr val="C3C2C2"/>
          </a:solidFill>
        </a:fill>
      </a:tcStyle>
    </a:band2H>
    <a:firstCol>
      <a:tcTxStyle b="on" i="de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de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de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def" i="def">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b="def" i="def"/>
      <a:tcStyle>
        <a:tcBdr/>
        <a:fill>
          <a:solidFill>
            <a:srgbClr val="DCE5E6"/>
          </a:solidFill>
        </a:fill>
      </a:tcStyle>
    </a:band2H>
    <a:firstCol>
      <a:tcTxStyle b="on" i="de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de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de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def" i="def">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b="def" i="def"/>
      <a:tcStyle>
        <a:tcBdr/>
        <a:fill>
          <a:solidFill>
            <a:srgbClr val="DEDEDF"/>
          </a:solidFill>
        </a:fill>
      </a:tcStyle>
    </a:band2H>
    <a:firstCol>
      <a:tcTxStyle b="on" i="de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de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de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def" i="def">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de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de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de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b="def" i="de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de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def" i="de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de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5" name="Shape 95"/>
          <p:cNvSpPr/>
          <p:nvPr>
            <p:ph type="sldImg"/>
          </p:nvPr>
        </p:nvSpPr>
        <p:spPr>
          <a:xfrm>
            <a:off x="1143000" y="685800"/>
            <a:ext cx="4572000" cy="3429000"/>
          </a:xfrm>
          <a:prstGeom prst="rect">
            <a:avLst/>
          </a:prstGeom>
        </p:spPr>
        <p:txBody>
          <a:bodyPr/>
          <a:lstStyle/>
          <a:p>
            <a:pPr/>
          </a:p>
        </p:txBody>
      </p:sp>
      <p:sp>
        <p:nvSpPr>
          <p:cNvPr id="96" name="Shape 9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228600" defTabSz="584200" latinLnBrk="0">
      <a:defRPr sz="2200">
        <a:latin typeface="Lucida Grande"/>
        <a:ea typeface="Lucida Grande"/>
        <a:cs typeface="Lucida Grande"/>
        <a:sym typeface="Lucida Grande"/>
      </a:defRPr>
    </a:lvl2pPr>
    <a:lvl3pPr indent="457200" defTabSz="584200" latinLnBrk="0">
      <a:defRPr sz="2200">
        <a:latin typeface="Lucida Grande"/>
        <a:ea typeface="Lucida Grande"/>
        <a:cs typeface="Lucida Grande"/>
        <a:sym typeface="Lucida Grande"/>
      </a:defRPr>
    </a:lvl3pPr>
    <a:lvl4pPr indent="685800" defTabSz="584200" latinLnBrk="0">
      <a:defRPr sz="2200">
        <a:latin typeface="Lucida Grande"/>
        <a:ea typeface="Lucida Grande"/>
        <a:cs typeface="Lucida Grande"/>
        <a:sym typeface="Lucida Grande"/>
      </a:defRPr>
    </a:lvl4pPr>
    <a:lvl5pPr indent="914400" defTabSz="584200" latinLnBrk="0">
      <a:defRPr sz="2200">
        <a:latin typeface="Lucida Grande"/>
        <a:ea typeface="Lucida Grande"/>
        <a:cs typeface="Lucida Grande"/>
        <a:sym typeface="Lucida Grande"/>
      </a:defRPr>
    </a:lvl5pPr>
    <a:lvl6pPr indent="1143000" defTabSz="584200" latinLnBrk="0">
      <a:defRPr sz="2200">
        <a:latin typeface="Lucida Grande"/>
        <a:ea typeface="Lucida Grande"/>
        <a:cs typeface="Lucida Grande"/>
        <a:sym typeface="Lucida Grande"/>
      </a:defRPr>
    </a:lvl6pPr>
    <a:lvl7pPr indent="1371600" defTabSz="584200" latinLnBrk="0">
      <a:defRPr sz="2200">
        <a:latin typeface="Lucida Grande"/>
        <a:ea typeface="Lucida Grande"/>
        <a:cs typeface="Lucida Grande"/>
        <a:sym typeface="Lucida Grande"/>
      </a:defRPr>
    </a:lvl7pPr>
    <a:lvl8pPr indent="1600200" defTabSz="584200" latinLnBrk="0">
      <a:defRPr sz="2200">
        <a:latin typeface="Lucida Grande"/>
        <a:ea typeface="Lucida Grande"/>
        <a:cs typeface="Lucida Grande"/>
        <a:sym typeface="Lucida Grande"/>
      </a:defRPr>
    </a:lvl8pPr>
    <a:lvl9pPr indent="1828800" defTabSz="584200" latinLnBrk="0">
      <a:defRPr sz="2200">
        <a:latin typeface="Lucida Grande"/>
        <a:ea typeface="Lucida Grande"/>
        <a:cs typeface="Lucida Grande"/>
        <a:sym typeface="Lucida Grand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 name="Shape 104"/>
          <p:cNvSpPr/>
          <p:nvPr>
            <p:ph type="sldImg"/>
          </p:nvPr>
        </p:nvSpPr>
        <p:spPr>
          <a:prstGeom prst="rect">
            <a:avLst/>
          </a:prstGeom>
        </p:spPr>
        <p:txBody>
          <a:bodyPr/>
          <a:lstStyle/>
          <a:p>
            <a:pPr/>
          </a:p>
        </p:txBody>
      </p:sp>
      <p:sp>
        <p:nvSpPr>
          <p:cNvPr id="105" name="Shape 105"/>
          <p:cNvSpPr/>
          <p:nvPr>
            <p:ph type="body" sz="quarter" idx="1"/>
          </p:nvPr>
        </p:nvSpPr>
        <p:spPr>
          <a:prstGeom prst="rect">
            <a:avLst/>
          </a:prstGeom>
        </p:spPr>
        <p:txBody>
          <a:bodyPr/>
          <a:lstStyle/>
          <a:p>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 name="Shape 110"/>
          <p:cNvSpPr/>
          <p:nvPr>
            <p:ph type="sldImg"/>
          </p:nvPr>
        </p:nvSpPr>
        <p:spPr>
          <a:prstGeom prst="rect">
            <a:avLst/>
          </a:prstGeom>
        </p:spPr>
        <p:txBody>
          <a:bodyPr/>
          <a:lstStyle/>
          <a:p>
            <a:pPr/>
          </a:p>
        </p:txBody>
      </p:sp>
      <p:sp>
        <p:nvSpPr>
          <p:cNvPr id="111" name="Shape 111"/>
          <p:cNvSpPr/>
          <p:nvPr>
            <p:ph type="body" sz="quarter" idx="1"/>
          </p:nvPr>
        </p:nvSpPr>
        <p:spPr>
          <a:prstGeom prst="rect">
            <a:avLst/>
          </a:prstGeom>
        </p:spPr>
        <p:txBody>
          <a:bodyPr/>
          <a:lstStyle/>
          <a:p>
            <a:pPr/>
            <a:r>
              <a:rPr u="sng"/>
              <a:t>Game</a:t>
            </a:r>
            <a:r>
              <a:t>: </a:t>
            </a:r>
          </a:p>
          <a:p>
            <a:pPr/>
            <a:r>
              <a:t>participants circle pen, first looking down on it clockwise, then they slowly lift pen, all the while continuing to circle. In the end they look at the pen from the bottom. </a:t>
            </a:r>
          </a:p>
          <a:p>
            <a:pPr/>
            <a:r>
              <a:t>Question: direction of circling?: Answer: counterclockwise! Why so?</a:t>
            </a:r>
          </a:p>
          <a:p>
            <a:pPr/>
            <a:r>
              <a:rPr u="sng"/>
              <a:t>Debrief</a:t>
            </a:r>
            <a:r>
              <a:t>: </a:t>
            </a:r>
          </a:p>
          <a:p>
            <a:pPr/>
            <a:r>
              <a:t>Change of perspective changes what you see! In the following workshop you will get a new perspective on things by using a new method i.e. from a new perspective.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Shape 125"/>
          <p:cNvSpPr/>
          <p:nvPr>
            <p:ph type="sldImg"/>
          </p:nvPr>
        </p:nvSpPr>
        <p:spPr>
          <a:prstGeom prst="rect">
            <a:avLst/>
          </a:prstGeom>
        </p:spPr>
        <p:txBody>
          <a:bodyPr/>
          <a:lstStyle/>
          <a:p>
            <a:pPr/>
          </a:p>
        </p:txBody>
      </p:sp>
      <p:sp>
        <p:nvSpPr>
          <p:cNvPr id="126" name="Shape 126"/>
          <p:cNvSpPr/>
          <p:nvPr>
            <p:ph type="body" sz="quarter" idx="1"/>
          </p:nvPr>
        </p:nvSpPr>
        <p:spPr>
          <a:prstGeom prst="rect">
            <a:avLst/>
          </a:prstGeom>
        </p:spPr>
        <p:txBody>
          <a:bodyPr/>
          <a:lstStyle/>
          <a:p>
            <a:pPr/>
            <a:r>
              <a:t>Here the game arms crossed will be performed with the audience of the presentation. This will take approximately 2min</a:t>
            </a:r>
          </a:p>
          <a:p>
            <a:pPr>
              <a:defRPr u="sng"/>
            </a:pPr>
            <a:r>
              <a:t>Game: </a:t>
            </a:r>
            <a:endParaRPr>
              <a:latin typeface="Times Roman"/>
              <a:ea typeface="Times Roman"/>
              <a:cs typeface="Times Roman"/>
              <a:sym typeface="Times Roman"/>
            </a:endParaRPr>
          </a:p>
          <a:p>
            <a:pPr/>
            <a:r>
              <a:t>Step 1:' </a:t>
            </a:r>
            <a:r>
              <a:rPr>
                <a:solidFill>
                  <a:srgbClr val="3B3B3B"/>
                </a:solidFill>
              </a:rPr>
              <a:t>Ask the group to do the following </a:t>
            </a:r>
            <a:r>
              <a:t>: </a:t>
            </a:r>
            <a:r>
              <a:rPr>
                <a:solidFill>
                  <a:srgbClr val="3B3B3B"/>
                </a:solidFill>
              </a:rPr>
              <a:t>"Fo</a:t>
            </a:r>
            <a:r>
              <a:t>l</a:t>
            </a:r>
            <a:r>
              <a:rPr>
                <a:solidFill>
                  <a:srgbClr val="3B3B3B"/>
                </a:solidFill>
              </a:rPr>
              <a:t>d your arms the way you would if you were bored</a:t>
            </a:r>
            <a:r>
              <a:t>, </a:t>
            </a:r>
            <a:r>
              <a:rPr>
                <a:solidFill>
                  <a:srgbClr val="3B3B3B"/>
                </a:solidFill>
              </a:rPr>
              <a:t>with one arm naturally falling on top of the other. Look at your arms and notice which one is on top</a:t>
            </a:r>
            <a:r>
              <a:t>. </a:t>
            </a:r>
            <a:r>
              <a:rPr>
                <a:solidFill>
                  <a:srgbClr val="3B3B3B"/>
                </a:solidFill>
              </a:rPr>
              <a:t>Not</a:t>
            </a:r>
            <a:r>
              <a:t>i</a:t>
            </a:r>
            <a:r>
              <a:rPr>
                <a:solidFill>
                  <a:srgbClr val="3B3B3B"/>
                </a:solidFill>
              </a:rPr>
              <a:t>ce how this feels</a:t>
            </a:r>
            <a:r>
              <a:t>. </a:t>
            </a:r>
            <a:r>
              <a:rPr>
                <a:solidFill>
                  <a:srgbClr val="3B3B3B"/>
                </a:solidFill>
              </a:rPr>
              <a:t>Is </a:t>
            </a:r>
            <a:r>
              <a:rPr>
                <a:solidFill>
                  <a:srgbClr val="505050"/>
                </a:solidFill>
              </a:rPr>
              <a:t>it </a:t>
            </a:r>
            <a:r>
              <a:rPr>
                <a:solidFill>
                  <a:srgbClr val="3B3B3B"/>
                </a:solidFill>
              </a:rPr>
              <a:t>comfortable? Does it feel norma</a:t>
            </a:r>
            <a:r>
              <a:t>l</a:t>
            </a:r>
            <a:r>
              <a:rPr>
                <a:solidFill>
                  <a:srgbClr val="3B3B3B"/>
                </a:solidFill>
              </a:rPr>
              <a:t>?"</a:t>
            </a:r>
            <a:endParaRPr>
              <a:solidFill>
                <a:srgbClr val="3B3B3B"/>
              </a:solidFill>
            </a:endParaRPr>
          </a:p>
          <a:p>
            <a:pPr/>
            <a:r>
              <a:t>Step </a:t>
            </a:r>
            <a:r>
              <a:rPr>
                <a:latin typeface="Times New Roman"/>
                <a:ea typeface="Times New Roman"/>
                <a:cs typeface="Times New Roman"/>
                <a:sym typeface="Times New Roman"/>
              </a:rPr>
              <a:t>2: </a:t>
            </a:r>
            <a:r>
              <a:rPr>
                <a:solidFill>
                  <a:srgbClr val="3B3B3B"/>
                </a:solidFill>
              </a:rPr>
              <a:t>Now ask the group to uncross their arms and fold them again</a:t>
            </a:r>
            <a:r>
              <a:t>, </a:t>
            </a:r>
            <a:r>
              <a:rPr>
                <a:solidFill>
                  <a:srgbClr val="3B3B3B"/>
                </a:solidFill>
              </a:rPr>
              <a:t>the other way, with the other arm on top. "How does that feel? What do you notice?</a:t>
            </a:r>
            <a:r>
              <a:t>“ </a:t>
            </a:r>
            <a:r>
              <a:rPr>
                <a:solidFill>
                  <a:srgbClr val="3B3B3B"/>
                </a:solidFill>
              </a:rPr>
              <a:t>Here people may comment that the second way of fo</a:t>
            </a:r>
            <a:r>
              <a:t>l</a:t>
            </a:r>
            <a:r>
              <a:rPr>
                <a:solidFill>
                  <a:srgbClr val="3B3B3B"/>
                </a:solidFill>
              </a:rPr>
              <a:t>ding arms feels "uncomfortable," "awkward," or "more alive“</a:t>
            </a:r>
            <a:endParaRPr>
              <a:solidFill>
                <a:srgbClr val="3B3B3B"/>
              </a:solidFill>
            </a:endParaRPr>
          </a:p>
          <a:p>
            <a:pPr>
              <a:defRPr u="sng"/>
            </a:pPr>
            <a:r>
              <a:t>Debrief</a:t>
            </a:r>
          </a:p>
          <a:p>
            <a:pPr/>
            <a:r>
              <a:t>feeling uncomfortable when we cross our arms in a nonhabitua</a:t>
            </a:r>
            <a:r>
              <a:rPr>
                <a:solidFill>
                  <a:srgbClr val="171717"/>
                </a:solidFill>
              </a:rPr>
              <a:t>l </a:t>
            </a:r>
            <a:r>
              <a:t>manner = analogy to the cognitive and emotional experiences we have when we are learning something new. Modelling is something new. May feel a little award at first, we have to practice, but we can do it! And as you will see: it‘s worth it!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a:p>
        </p:txBody>
      </p:sp>
      <p:sp>
        <p:nvSpPr>
          <p:cNvPr id="132" name="Shape 132"/>
          <p:cNvSpPr/>
          <p:nvPr>
            <p:ph type="body" sz="quarter" idx="1"/>
          </p:nvPr>
        </p:nvSpPr>
        <p:spPr>
          <a:prstGeom prst="rect">
            <a:avLst/>
          </a:prstGeom>
        </p:spPr>
        <p:txBody>
          <a:bodyPr/>
          <a:lstStyle/>
          <a:p>
            <a:pPr/>
            <a:r>
              <a:rPr u="sng"/>
              <a:t>Game</a:t>
            </a:r>
            <a:r>
              <a:t>: </a:t>
            </a:r>
          </a:p>
          <a:p>
            <a:pPr/>
            <a:r>
              <a:t>participants circle pen, first looking down on it clockwise, then they slowly lift pen, all the while continuing to circle. In the end they look at the pen from the bottom. </a:t>
            </a:r>
          </a:p>
          <a:p>
            <a:pPr/>
            <a:r>
              <a:t>Question: direction of circling?: Answer: counterclockwise! Why so?</a:t>
            </a:r>
          </a:p>
          <a:p>
            <a:pPr/>
            <a:r>
              <a:rPr u="sng"/>
              <a:t>Debrief</a:t>
            </a:r>
            <a:r>
              <a:t>: </a:t>
            </a:r>
          </a:p>
          <a:p>
            <a:pPr/>
            <a:r>
              <a:t>Change of perspective changes what you see! In the following workshop you will get a new perspective on things by using a new method i.e. from a new perspective.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Shape 137"/>
          <p:cNvSpPr/>
          <p:nvPr>
            <p:ph type="sldImg"/>
          </p:nvPr>
        </p:nvSpPr>
        <p:spPr>
          <a:prstGeom prst="rect">
            <a:avLst/>
          </a:prstGeom>
        </p:spPr>
        <p:txBody>
          <a:bodyPr/>
          <a:lstStyle/>
          <a:p>
            <a:pPr/>
          </a:p>
        </p:txBody>
      </p:sp>
      <p:sp>
        <p:nvSpPr>
          <p:cNvPr id="138" name="Shape 138"/>
          <p:cNvSpPr/>
          <p:nvPr>
            <p:ph type="body" sz="quarter" idx="1"/>
          </p:nvPr>
        </p:nvSpPr>
        <p:spPr>
          <a:prstGeom prst="rect">
            <a:avLst/>
          </a:prstGeom>
        </p:spPr>
        <p:txBody>
          <a:bodyPr/>
          <a:lstStyle/>
          <a:p>
            <a:pPr/>
            <a:r>
              <a:rPr u="sng"/>
              <a:t>Game</a:t>
            </a:r>
            <a:r>
              <a:t>: </a:t>
            </a:r>
          </a:p>
          <a:p>
            <a:pPr/>
            <a:r>
              <a:t>participants are asked to co-perform a task, which is getting the loop to the ground. They instructed that they are to hold support the loop with their index finger and that it‘s forbidden to loose  contact (analogy: task can only be performed together) 1-2-3 go: The loop actually goes up not down. </a:t>
            </a:r>
          </a:p>
          <a:p>
            <a:pPr/>
            <a:r>
              <a:rPr u="sng"/>
              <a:t>Debrief</a:t>
            </a:r>
            <a:r>
              <a:t>: </a:t>
            </a:r>
          </a:p>
          <a:p>
            <a:pPr/>
            <a:r>
              <a:t>Structure determines behavior: You all wanted to get it down, you all tried but the structure of the system (here rules of the game) made it go up! </a:t>
            </a:r>
          </a:p>
          <a:p>
            <a:pPr/>
            <a:r>
              <a:t>It‘s important to understand the structure of the system in order to make it do what you want. Modelling does just that. </a:t>
            </a:r>
          </a:p>
          <a:p>
            <a:pPr/>
            <a:r>
              <a:t>Why it‘s going up: even the slightest pressure (which is necessary to keep contact) in sum of all participants (&gt;7 for this specific loop) pushes it upwards</a:t>
            </a:r>
          </a:p>
          <a:p>
            <a:pPr/>
            <a:r>
              <a:t>Question to participants how could you change the structure to make the system do what you want?</a:t>
            </a:r>
          </a:p>
          <a:p>
            <a:pPr/>
            <a:r>
              <a:t>Solution: put your thumb on top of the ring (not breaking rule, because that was not forbidden;-)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Shape 143"/>
          <p:cNvSpPr/>
          <p:nvPr>
            <p:ph type="sldImg"/>
          </p:nvPr>
        </p:nvSpPr>
        <p:spPr>
          <a:prstGeom prst="rect">
            <a:avLst/>
          </a:prstGeom>
        </p:spPr>
        <p:txBody>
          <a:bodyPr/>
          <a:lstStyle/>
          <a:p>
            <a:pPr/>
          </a:p>
        </p:txBody>
      </p:sp>
      <p:sp>
        <p:nvSpPr>
          <p:cNvPr id="144" name="Shape 144"/>
          <p:cNvSpPr/>
          <p:nvPr>
            <p:ph type="body" sz="quarter" idx="1"/>
          </p:nvPr>
        </p:nvSpPr>
        <p:spPr>
          <a:prstGeom prst="rect">
            <a:avLst/>
          </a:prstGeom>
        </p:spPr>
        <p:txBody>
          <a:bodyPr/>
          <a:lstStyle/>
          <a:p>
            <a:pPr>
              <a:defRPr u="sng"/>
            </a:pPr>
            <a:r>
              <a:t>Game: </a:t>
            </a:r>
          </a:p>
          <a:p>
            <a:pPr/>
            <a:r>
              <a:t>Participants are first standing in a circle. Instruction: choose one person freely as reference point except for one person that is the same for all,  second reference point person is the same for all participants. The task is to move around slowly so that one is equally distant from both reference points. </a:t>
            </a:r>
          </a:p>
          <a:p>
            <a:pPr/>
            <a:r>
              <a:t>System behavior: Moves around for a while then stabilizes. </a:t>
            </a:r>
          </a:p>
          <a:p>
            <a:pPr/>
            <a:r>
              <a:t>Then one tries to first move the person that is not connected to any one, then the person who is connected to everyone. </a:t>
            </a:r>
          </a:p>
          <a:p>
            <a:pPr/>
            <a:r>
              <a:t>Move some other person </a:t>
            </a:r>
            <a:r>
              <a:rPr>
                <a:latin typeface="Wingdings"/>
                <a:ea typeface="Wingdings"/>
                <a:cs typeface="Wingdings"/>
                <a:sym typeface="Wingdings"/>
              </a:rPr>
              <a:t> </a:t>
            </a:r>
            <a:r>
              <a:t>also quite a few others are moving</a:t>
            </a:r>
          </a:p>
          <a:p>
            <a:pPr>
              <a:defRPr u="sng"/>
            </a:pPr>
            <a:r>
              <a:t>Debrief:</a:t>
            </a:r>
          </a:p>
          <a:p>
            <a:pPr/>
            <a:r>
              <a:t>System is complex, indirect relationships over longer causal chains</a:t>
            </a:r>
          </a:p>
          <a:p>
            <a:pPr/>
            <a:r>
              <a:t>Leverage points here: the person connected to many. (could be other properties). The person not to be chosen as refernec point is not a leverage point.</a:t>
            </a:r>
          </a:p>
          <a:p>
            <a:pPr/>
            <a:r>
              <a:t>Analogy: it matters where we intervene in a system: Some points may yield little results even if we try VERY hard, others may yield big, sustained results with a small push</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Shape 164"/>
          <p:cNvSpPr/>
          <p:nvPr>
            <p:ph type="sldImg"/>
          </p:nvPr>
        </p:nvSpPr>
        <p:spPr>
          <a:prstGeom prst="rect">
            <a:avLst/>
          </a:prstGeom>
        </p:spPr>
        <p:txBody>
          <a:bodyPr/>
          <a:lstStyle/>
          <a:p>
            <a:pPr/>
          </a:p>
        </p:txBody>
      </p:sp>
      <p:sp>
        <p:nvSpPr>
          <p:cNvPr id="165" name="Shape 165"/>
          <p:cNvSpPr/>
          <p:nvPr>
            <p:ph type="body" sz="quarter" idx="1"/>
          </p:nvPr>
        </p:nvSpPr>
        <p:spPr>
          <a:prstGeom prst="rect">
            <a:avLst/>
          </a:prstGeom>
        </p:spPr>
        <p:txBody>
          <a:bodyPr/>
          <a:lstStyle/>
          <a:p>
            <a:pPr/>
            <a:r>
              <a:t>If you purchase the first book my recommendation is to get the version with the DVD. The first of the two may be hard to get athough (sold-out, paper-only). You can get an e-book of the second book. </a:t>
            </a:r>
          </a:p>
          <a:p>
            <a:pP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Line"/>
          <p:cNvSpPr/>
          <p:nvPr/>
        </p:nvSpPr>
        <p:spPr>
          <a:xfrm flipV="1">
            <a:off x="1218618" y="11182517"/>
            <a:ext cx="21946764" cy="1"/>
          </a:xfrm>
          <a:prstGeom prst="line">
            <a:avLst/>
          </a:prstGeom>
          <a:ln w="50800">
            <a:solidFill>
              <a:srgbClr val="000000"/>
            </a:solidFill>
            <a:miter lim="400000"/>
          </a:ln>
        </p:spPr>
        <p:txBody>
          <a:bodyPr lIns="0" tIns="0" rIns="0" bIns="0"/>
          <a:lstStyle/>
          <a:p>
            <a:pPr algn="l" defTabSz="642937">
              <a:defRPr sz="1600">
                <a:latin typeface="Helvetica"/>
                <a:ea typeface="Helvetica"/>
                <a:cs typeface="Helvetica"/>
                <a:sym typeface="Helvetica"/>
              </a:defRPr>
            </a:pPr>
          </a:p>
        </p:txBody>
      </p:sp>
      <p:sp>
        <p:nvSpPr>
          <p:cNvPr id="12" name="Title Text"/>
          <p:cNvSpPr txBox="1"/>
          <p:nvPr>
            <p:ph type="title"/>
          </p:nvPr>
        </p:nvSpPr>
        <p:spPr>
          <a:xfrm>
            <a:off x="2063363" y="964406"/>
            <a:ext cx="18486825" cy="6607969"/>
          </a:xfrm>
          <a:prstGeom prst="rect">
            <a:avLst/>
          </a:prstGeom>
        </p:spPr>
        <p:txBody>
          <a:bodyPr anchor="b"/>
          <a:lstStyle>
            <a:lvl1pPr>
              <a:defRPr b="1" sz="12600"/>
            </a:lvl1pPr>
          </a:lstStyle>
          <a:p>
            <a:pPr/>
            <a:r>
              <a:t>Title Text</a:t>
            </a:r>
          </a:p>
        </p:txBody>
      </p:sp>
      <p:sp>
        <p:nvSpPr>
          <p:cNvPr id="13" name="Body Level One…"/>
          <p:cNvSpPr txBox="1"/>
          <p:nvPr>
            <p:ph type="body" sz="quarter" idx="1"/>
          </p:nvPr>
        </p:nvSpPr>
        <p:spPr>
          <a:xfrm>
            <a:off x="2018476" y="10090546"/>
            <a:ext cx="15299165" cy="3411142"/>
          </a:xfrm>
          <a:prstGeom prst="rect">
            <a:avLst/>
          </a:prstGeom>
        </p:spPr>
        <p:txBody>
          <a:bodyPr anchor="t"/>
          <a:lstStyle>
            <a:lvl1pPr marL="0" indent="0">
              <a:spcBef>
                <a:spcPts val="0"/>
              </a:spcBef>
              <a:buSzTx/>
              <a:buNone/>
              <a:defRPr sz="5200"/>
            </a:lvl1pPr>
            <a:lvl2pPr marL="0" indent="0">
              <a:spcBef>
                <a:spcPts val="0"/>
              </a:spcBef>
              <a:buSzTx/>
              <a:buNone/>
              <a:defRPr sz="4400"/>
            </a:lvl2pPr>
            <a:lvl3pPr marL="0" indent="0">
              <a:spcBef>
                <a:spcPts val="0"/>
              </a:spcBef>
              <a:buSzTx/>
              <a:buNone/>
              <a:defRPr sz="3600"/>
            </a:lvl3pPr>
            <a:lvl4pPr marL="0" indent="0">
              <a:spcBef>
                <a:spcPts val="0"/>
              </a:spcBef>
              <a:buSzTx/>
              <a:buNone/>
              <a:defRPr sz="2800"/>
            </a:lvl4pPr>
            <a:lvl5pPr marL="0" indent="0">
              <a:spcBef>
                <a:spcPts val="0"/>
              </a:spcBef>
              <a:buSzTx/>
              <a:buNone/>
              <a:defRPr sz="2200"/>
            </a:lvl5pPr>
          </a:lstStyle>
          <a:p>
            <a:pPr/>
            <a:r>
              <a:t>Body Level One</a:t>
            </a:r>
          </a:p>
          <a:p>
            <a:pPr lvl="1"/>
            <a:r>
              <a:t>Body Level Two</a:t>
            </a:r>
          </a:p>
          <a:p>
            <a:pPr lvl="2"/>
            <a:r>
              <a:t>Body Level Three</a:t>
            </a:r>
          </a:p>
          <a:p>
            <a:pPr lvl="3"/>
            <a:r>
              <a:t>Body Level Four</a:t>
            </a:r>
          </a:p>
          <a:p>
            <a:pPr lvl="4"/>
            <a:r>
              <a:t>Body Level Five</a:t>
            </a:r>
          </a:p>
        </p:txBody>
      </p:sp>
      <p:sp>
        <p:nvSpPr>
          <p:cNvPr id="14" name="Slide Number"/>
          <p:cNvSpPr txBox="1"/>
          <p:nvPr>
            <p:ph type="sldNum" sz="quarter" idx="2"/>
          </p:nvPr>
        </p:nvSpPr>
        <p:spPr>
          <a:xfrm>
            <a:off x="11952882" y="13019484"/>
            <a:ext cx="460376" cy="498476"/>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ck">
    <p:spTree>
      <p:nvGrpSpPr>
        <p:cNvPr id="1" name=""/>
        <p:cNvGrpSpPr/>
        <p:nvPr/>
      </p:nvGrpSpPr>
      <p:grpSpPr>
        <a:xfrm>
          <a:off x="0" y="0"/>
          <a:ext cx="0" cy="0"/>
          <a:chOff x="0" y="0"/>
          <a:chExt cx="0" cy="0"/>
        </a:xfrm>
      </p:grpSpPr>
      <p:sp>
        <p:nvSpPr>
          <p:cNvPr id="88" name="Rectangle"/>
          <p:cNvSpPr/>
          <p:nvPr/>
        </p:nvSpPr>
        <p:spPr>
          <a:xfrm>
            <a:off x="-474663" y="-53579"/>
            <a:ext cx="25208310" cy="13841017"/>
          </a:xfrm>
          <a:prstGeom prst="rect">
            <a:avLst/>
          </a:prstGeom>
          <a:solidFill>
            <a:srgbClr val="000000"/>
          </a:solidFill>
          <a:ln w="25400">
            <a:solidFill>
              <a:srgbClr val="000000"/>
            </a:solidFill>
            <a:miter lim="400000"/>
          </a:ln>
        </p:spPr>
        <p:txBody>
          <a:bodyPr lIns="71437" tIns="71437" rIns="71437" bIns="71437" anchor="ctr"/>
          <a:lstStyle/>
          <a:p>
            <a:pPr>
              <a:defRPr sz="5600">
                <a:solidFill>
                  <a:srgbClr val="FFFFFF"/>
                </a:solidFill>
                <a:effectLst>
                  <a:outerShdw sx="100000" sy="100000" kx="0" ky="0" algn="b" rotWithShape="0" blurRad="38100" dist="12700" dir="5400000">
                    <a:srgbClr val="000000">
                      <a:alpha val="50000"/>
                    </a:srgbClr>
                  </a:outerShdw>
                </a:effectLst>
                <a:latin typeface="Gill Sans"/>
                <a:ea typeface="Gill Sans"/>
                <a:cs typeface="Gill Sans"/>
                <a:sym typeface="Gill Sans"/>
              </a:defRPr>
            </a:pPr>
          </a:p>
        </p:txBody>
      </p:sp>
      <p:sp>
        <p:nvSpPr>
          <p:cNvPr id="89" name="Slide Number"/>
          <p:cNvSpPr txBox="1"/>
          <p:nvPr>
            <p:ph type="sldNum" sz="quarter" idx="2"/>
          </p:nvPr>
        </p:nvSpPr>
        <p:spPr>
          <a:xfrm>
            <a:off x="11952882" y="13019484"/>
            <a:ext cx="460376" cy="498476"/>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title">
    <p:spTree>
      <p:nvGrpSpPr>
        <p:cNvPr id="1" name=""/>
        <p:cNvGrpSpPr/>
        <p:nvPr/>
      </p:nvGrpSpPr>
      <p:grpSpPr>
        <a:xfrm>
          <a:off x="0" y="0"/>
          <a:ext cx="0" cy="0"/>
          <a:chOff x="0" y="0"/>
          <a:chExt cx="0" cy="0"/>
        </a:xfrm>
      </p:grpSpPr>
      <p:sp>
        <p:nvSpPr>
          <p:cNvPr id="21" name="Title Text"/>
          <p:cNvSpPr txBox="1"/>
          <p:nvPr>
            <p:ph type="title"/>
          </p:nvPr>
        </p:nvSpPr>
        <p:spPr>
          <a:xfrm>
            <a:off x="2244725" y="4536281"/>
            <a:ext cx="19894550" cy="4643438"/>
          </a:xfrm>
          <a:prstGeom prst="rect">
            <a:avLst/>
          </a:prstGeom>
        </p:spPr>
        <p:txBody>
          <a:bodyPr/>
          <a:lstStyle>
            <a:lvl1pPr>
              <a:defRPr sz="9800"/>
            </a:lvl1pPr>
          </a:lstStyle>
          <a:p>
            <a:pPr/>
            <a:r>
              <a:t>Title Text</a:t>
            </a:r>
          </a:p>
        </p:txBody>
      </p:sp>
      <p:sp>
        <p:nvSpPr>
          <p:cNvPr id="22" name="Slide Number"/>
          <p:cNvSpPr txBox="1"/>
          <p:nvPr>
            <p:ph type="sldNum" sz="quarter" idx="2"/>
          </p:nvPr>
        </p:nvSpPr>
        <p:spPr>
          <a:xfrm>
            <a:off x="11952882" y="13019484"/>
            <a:ext cx="460376" cy="498476"/>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29" name="Title Text"/>
          <p:cNvSpPr txBox="1"/>
          <p:nvPr>
            <p:ph type="title"/>
          </p:nvPr>
        </p:nvSpPr>
        <p:spPr>
          <a:prstGeom prst="rect">
            <a:avLst/>
          </a:prstGeom>
        </p:spPr>
        <p:txBody>
          <a:bodyPr/>
          <a:lstStyle/>
          <a:p>
            <a:pPr/>
            <a:r>
              <a:t>Title Text</a:t>
            </a:r>
          </a:p>
        </p:txBody>
      </p:sp>
      <p:sp>
        <p:nvSpPr>
          <p:cNvPr id="30"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38" name="Title Text"/>
          <p:cNvSpPr txBox="1"/>
          <p:nvPr>
            <p:ph type="title"/>
          </p:nvPr>
        </p:nvSpPr>
        <p:spPr>
          <a:xfrm>
            <a:off x="1334558" y="357187"/>
            <a:ext cx="21714884" cy="3429001"/>
          </a:xfrm>
          <a:prstGeom prst="rect">
            <a:avLst/>
          </a:prstGeom>
        </p:spPr>
        <p:txBody>
          <a:bodyPr anchor="t"/>
          <a:lstStyle/>
          <a:p>
            <a:pPr/>
            <a:r>
              <a:t>Title Text</a:t>
            </a:r>
          </a:p>
        </p:txBody>
      </p:sp>
      <p:sp>
        <p:nvSpPr>
          <p:cNvPr id="3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Text">
    <p:spTree>
      <p:nvGrpSpPr>
        <p:cNvPr id="1" name=""/>
        <p:cNvGrpSpPr/>
        <p:nvPr/>
      </p:nvGrpSpPr>
      <p:grpSpPr>
        <a:xfrm>
          <a:off x="0" y="0"/>
          <a:ext cx="0" cy="0"/>
          <a:chOff x="0" y="0"/>
          <a:chExt cx="0" cy="0"/>
        </a:xfrm>
      </p:grpSpPr>
      <p:sp>
        <p:nvSpPr>
          <p:cNvPr id="46" name="Title Text"/>
          <p:cNvSpPr txBox="1"/>
          <p:nvPr>
            <p:ph type="title"/>
          </p:nvPr>
        </p:nvSpPr>
        <p:spPr>
          <a:xfrm>
            <a:off x="1113895" y="357187"/>
            <a:ext cx="22156210" cy="3429001"/>
          </a:xfrm>
          <a:prstGeom prst="rect">
            <a:avLst/>
          </a:prstGeom>
        </p:spPr>
        <p:txBody>
          <a:bodyPr/>
          <a:lstStyle/>
          <a:p>
            <a:pPr/>
            <a:r>
              <a:t>Title Text</a:t>
            </a:r>
          </a:p>
        </p:txBody>
      </p:sp>
      <p:sp>
        <p:nvSpPr>
          <p:cNvPr id="47" name="Body Level One…"/>
          <p:cNvSpPr txBox="1"/>
          <p:nvPr>
            <p:ph type="body" idx="1"/>
          </p:nvPr>
        </p:nvSpPr>
        <p:spPr>
          <a:xfrm>
            <a:off x="1524065" y="3893343"/>
            <a:ext cx="21335870" cy="8786814"/>
          </a:xfrm>
          <a:prstGeom prst="rect">
            <a:avLst/>
          </a:prstGeom>
        </p:spPr>
        <p:txBody>
          <a:bodyPr/>
          <a:lstStyle>
            <a:lvl1pPr marL="0" indent="0">
              <a:buSzTx/>
              <a:buNone/>
            </a:lvl1pPr>
            <a:lvl2pPr marL="0" indent="0">
              <a:buSzTx/>
              <a:buNone/>
            </a:lvl2pPr>
            <a:lvl3pPr marL="0" indent="0">
              <a:buSzTx/>
              <a:buNone/>
            </a:lvl3pPr>
            <a:lvl4pPr marL="0" indent="0">
              <a:buSzTx/>
              <a:buNone/>
            </a:lvl4pPr>
            <a:lvl5pPr marL="0" indent="0">
              <a:buSzTx/>
              <a:buNone/>
            </a:lvl5pPr>
          </a:lstStyle>
          <a:p>
            <a:pPr/>
            <a:r>
              <a:t>Body Level One</a:t>
            </a:r>
          </a:p>
          <a:p>
            <a:pPr lvl="1"/>
            <a:r>
              <a:t>Body Level Two</a:t>
            </a:r>
          </a:p>
          <a:p>
            <a:pPr lvl="2"/>
            <a:r>
              <a:t>Body Level Three</a:t>
            </a:r>
          </a:p>
          <a:p>
            <a:pPr lvl="3"/>
            <a:r>
              <a:t>Body Level Four</a:t>
            </a:r>
          </a:p>
          <a:p>
            <a:pPr lvl="4"/>
            <a:r>
              <a:t>Body Level Five</a:t>
            </a:r>
          </a:p>
        </p:txBody>
      </p:sp>
      <p:sp>
        <p:nvSpPr>
          <p:cNvPr id="4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numbered">
    <p:spTree>
      <p:nvGrpSpPr>
        <p:cNvPr id="1" name=""/>
        <p:cNvGrpSpPr/>
        <p:nvPr/>
      </p:nvGrpSpPr>
      <p:grpSpPr>
        <a:xfrm>
          <a:off x="0" y="0"/>
          <a:ext cx="0" cy="0"/>
          <a:chOff x="0" y="0"/>
          <a:chExt cx="0" cy="0"/>
        </a:xfrm>
      </p:grpSpPr>
      <p:sp>
        <p:nvSpPr>
          <p:cNvPr id="55" name="Title Text"/>
          <p:cNvSpPr txBox="1"/>
          <p:nvPr>
            <p:ph type="title"/>
          </p:nvPr>
        </p:nvSpPr>
        <p:spPr>
          <a:xfrm>
            <a:off x="4833937" y="357187"/>
            <a:ext cx="14716126" cy="3429001"/>
          </a:xfrm>
          <a:prstGeom prst="rect">
            <a:avLst/>
          </a:prstGeom>
        </p:spPr>
        <p:txBody>
          <a:bodyPr/>
          <a:lstStyle/>
          <a:p>
            <a:pPr/>
            <a:r>
              <a:t>Title Text</a:t>
            </a:r>
          </a:p>
        </p:txBody>
      </p:sp>
      <p:sp>
        <p:nvSpPr>
          <p:cNvPr id="56" name="Body Level One…"/>
          <p:cNvSpPr txBox="1"/>
          <p:nvPr>
            <p:ph type="body" idx="1"/>
          </p:nvPr>
        </p:nvSpPr>
        <p:spPr>
          <a:xfrm>
            <a:off x="1486693" y="3893343"/>
            <a:ext cx="21410614" cy="8786814"/>
          </a:xfrm>
          <a:prstGeom prst="rect">
            <a:avLst/>
          </a:prstGeom>
        </p:spPr>
        <p:txBody>
          <a:bodyPr/>
          <a:lstStyle>
            <a:lvl1pPr>
              <a:buAutoNum type="arabicPeriod" startAt="1"/>
            </a:lvl1pPr>
            <a:lvl2pPr>
              <a:buSzPct val="100000"/>
              <a:buAutoNum type="alphaLcParenR" startAt="1"/>
            </a:lvl2pPr>
            <a:lvl3pPr>
              <a:buSzPct val="100000"/>
              <a:buAutoNum type="romanUcPeriod" startAt="1"/>
            </a:lvl3pPr>
            <a:lvl4pPr>
              <a:buSzPct val="100000"/>
              <a:buAutoNum type="romanLcParenR" startAt="1"/>
            </a:lvl4pPr>
            <a:lvl5pPr>
              <a:buSzPct val="100000"/>
            </a:lvl5pPr>
          </a:lstStyle>
          <a:p>
            <a:pPr/>
            <a:r>
              <a:t>Body Level One</a:t>
            </a:r>
          </a:p>
          <a:p>
            <a:pPr lvl="1"/>
            <a:r>
              <a:t>Body Level Two</a:t>
            </a:r>
          </a:p>
          <a:p>
            <a:pPr lvl="2"/>
            <a:r>
              <a:t>Body Level Three</a:t>
            </a:r>
          </a:p>
          <a:p>
            <a:pPr lvl="3"/>
            <a:r>
              <a:t>Body Level Four</a:t>
            </a:r>
          </a:p>
          <a:p>
            <a:pPr lvl="4"/>
            <a:r>
              <a:t>Body Level Five</a:t>
            </a:r>
          </a:p>
        </p:txBody>
      </p:sp>
      <p:sp>
        <p:nvSpPr>
          <p:cNvPr id="5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64" name="Body Level One…"/>
          <p:cNvSpPr txBox="1"/>
          <p:nvPr>
            <p:ph type="body" idx="1"/>
          </p:nvPr>
        </p:nvSpPr>
        <p:spPr>
          <a:xfrm>
            <a:off x="1690885" y="1785937"/>
            <a:ext cx="21002230" cy="10144126"/>
          </a:xfrm>
          <a:prstGeom prst="rect">
            <a:avLst/>
          </a:prstGeom>
        </p:spPr>
        <p:txBody>
          <a:bodyPr/>
          <a:lstStyle>
            <a:lvl1pPr marL="1106714" indent="-789214">
              <a:spcBef>
                <a:spcPts val="6700"/>
              </a:spcBef>
            </a:lvl1pPr>
            <a:lvl2pPr marL="1555750">
              <a:spcBef>
                <a:spcPts val="6700"/>
              </a:spcBef>
            </a:lvl2pPr>
            <a:lvl3pPr marL="2006600">
              <a:spcBef>
                <a:spcPts val="6700"/>
              </a:spcBef>
            </a:lvl3pPr>
            <a:lvl4pPr marL="2413000">
              <a:spcBef>
                <a:spcPts val="6700"/>
              </a:spcBef>
            </a:lvl4pPr>
            <a:lvl5pPr marL="2857500">
              <a:spcBef>
                <a:spcPts val="6700"/>
              </a:spcBef>
            </a:lvl5pPr>
          </a:lstStyle>
          <a:p>
            <a:pPr/>
            <a:r>
              <a:t>Body Level One</a:t>
            </a:r>
          </a:p>
          <a:p>
            <a:pPr lvl="1"/>
            <a:r>
              <a:t>Body Level Two</a:t>
            </a:r>
          </a:p>
          <a:p>
            <a:pPr lvl="2"/>
            <a:r>
              <a:t>Body Level Three</a:t>
            </a:r>
          </a:p>
          <a:p>
            <a:pPr lvl="3"/>
            <a:r>
              <a:t>Body Level Four</a:t>
            </a:r>
          </a:p>
          <a:p>
            <a:pPr lvl="4"/>
            <a:r>
              <a:t>Body Level Five</a:t>
            </a:r>
          </a:p>
        </p:txBody>
      </p:sp>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2" name="Slide Number"/>
          <p:cNvSpPr txBox="1"/>
          <p:nvPr>
            <p:ph type="sldNum" sz="quarter" idx="2"/>
          </p:nvPr>
        </p:nvSpPr>
        <p:spPr>
          <a:xfrm>
            <a:off x="11952882" y="13019484"/>
            <a:ext cx="460376" cy="498476"/>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ckup">
    <p:spTree>
      <p:nvGrpSpPr>
        <p:cNvPr id="1" name=""/>
        <p:cNvGrpSpPr/>
        <p:nvPr/>
      </p:nvGrpSpPr>
      <p:grpSpPr>
        <a:xfrm>
          <a:off x="0" y="0"/>
          <a:ext cx="0" cy="0"/>
          <a:chOff x="0" y="0"/>
          <a:chExt cx="0" cy="0"/>
        </a:xfrm>
      </p:grpSpPr>
      <p:sp>
        <p:nvSpPr>
          <p:cNvPr id="79" name="Rectangle"/>
          <p:cNvSpPr/>
          <p:nvPr/>
        </p:nvSpPr>
        <p:spPr>
          <a:xfrm>
            <a:off x="-49808" y="-53579"/>
            <a:ext cx="24358601" cy="13841017"/>
          </a:xfrm>
          <a:prstGeom prst="rect">
            <a:avLst/>
          </a:prstGeom>
          <a:solidFill>
            <a:srgbClr val="000000"/>
          </a:solidFill>
          <a:ln w="25400">
            <a:solidFill>
              <a:srgbClr val="000000"/>
            </a:solidFill>
            <a:miter lim="400000"/>
          </a:ln>
        </p:spPr>
        <p:txBody>
          <a:bodyPr lIns="71437" tIns="71437" rIns="71437" bIns="71437" anchor="ctr"/>
          <a:lstStyle/>
          <a:p>
            <a:pPr>
              <a:defRPr sz="5600">
                <a:solidFill>
                  <a:srgbClr val="FFFFFF"/>
                </a:solidFill>
                <a:effectLst>
                  <a:outerShdw sx="100000" sy="100000" kx="0" ky="0" algn="b" rotWithShape="0" blurRad="38100" dist="12700" dir="5400000">
                    <a:srgbClr val="000000">
                      <a:alpha val="50000"/>
                    </a:srgbClr>
                  </a:outerShdw>
                </a:effectLst>
                <a:latin typeface="Gill Sans"/>
                <a:ea typeface="Gill Sans"/>
                <a:cs typeface="Gill Sans"/>
                <a:sym typeface="Gill Sans"/>
              </a:defRPr>
            </a:pPr>
          </a:p>
        </p:txBody>
      </p:sp>
      <p:sp>
        <p:nvSpPr>
          <p:cNvPr id="80" name="Backup"/>
          <p:cNvSpPr txBox="1"/>
          <p:nvPr/>
        </p:nvSpPr>
        <p:spPr>
          <a:xfrm>
            <a:off x="6732778" y="4598789"/>
            <a:ext cx="10925194" cy="4500563"/>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a:defRPr b="1" sz="28000">
                <a:solidFill>
                  <a:srgbClr val="FFFFFF"/>
                </a:solidFill>
              </a:defRPr>
            </a:lvl1pPr>
          </a:lstStyle>
          <a:p>
            <a:pPr/>
            <a:r>
              <a:t>Backup</a:t>
            </a:r>
          </a:p>
        </p:txBody>
      </p:sp>
      <p:sp>
        <p:nvSpPr>
          <p:cNvPr id="81" name="Slide Number"/>
          <p:cNvSpPr txBox="1"/>
          <p:nvPr>
            <p:ph type="sldNum" sz="quarter" idx="2"/>
          </p:nvPr>
        </p:nvSpPr>
        <p:spPr>
          <a:xfrm>
            <a:off x="11952882" y="13019484"/>
            <a:ext cx="460376" cy="498476"/>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112109" y="357187"/>
            <a:ext cx="22159782" cy="34290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fontScale="100000" lnSpcReduction="0"/>
          </a:bodyPr>
          <a:lstStyle/>
          <a:p>
            <a:pPr/>
            <a:r>
              <a:t>Title Text</a:t>
            </a:r>
          </a:p>
        </p:txBody>
      </p:sp>
      <p:sp>
        <p:nvSpPr>
          <p:cNvPr id="3" name="Body Level One…"/>
          <p:cNvSpPr txBox="1"/>
          <p:nvPr>
            <p:ph type="body" idx="1"/>
          </p:nvPr>
        </p:nvSpPr>
        <p:spPr>
          <a:xfrm>
            <a:off x="2114814" y="3893343"/>
            <a:ext cx="20154372" cy="8786814"/>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fontScale="100000" lnSpcReduction="0"/>
          </a:bodyPr>
          <a:lstStyle>
            <a:lvl2pPr marL="1238250" indent="-793750">
              <a:defRPr sz="5000"/>
            </a:lvl2pPr>
            <a:lvl3pPr marL="1562100" indent="-800100">
              <a:defRPr sz="4200"/>
            </a:lvl3pPr>
            <a:lvl4pPr marL="1968500" indent="-762000">
              <a:defRPr sz="3200"/>
            </a:lvl4pPr>
            <a:lvl5pPr marL="2413000" indent="-762000">
              <a:defRPr sz="2400"/>
            </a:lvl5p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20507523" y="12876609"/>
            <a:ext cx="460376" cy="498476"/>
          </a:xfrm>
          <a:prstGeom prst="rect">
            <a:avLst/>
          </a:prstGeom>
          <a:ln w="12700">
            <a:miter lim="400000"/>
          </a:ln>
        </p:spPr>
        <p:txBody>
          <a:bodyPr wrap="none" lIns="71437" tIns="71437" rIns="71437" bIns="71437">
            <a:spAutoFit/>
          </a:bodyPr>
          <a:lstStyle>
            <a:lvl1pPr>
              <a:defRPr sz="2400">
                <a:latin typeface="Gill Sans"/>
                <a:ea typeface="Gill Sans"/>
                <a:cs typeface="Gill Sans"/>
                <a:sym typeface="Gill Sans"/>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xmlns:p14="http://schemas.microsoft.com/office/powerpoint/2010/main" spd="med" advClick="1"/>
  <p:txStyles>
    <p:titleStyle>
      <a:lvl1pPr marL="0" marR="0" indent="0" algn="ctr" defTabSz="821531"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mn-lt"/>
          <a:ea typeface="+mn-ea"/>
          <a:cs typeface="+mn-cs"/>
          <a:sym typeface="Calibri"/>
        </a:defRPr>
      </a:lvl1pPr>
      <a:lvl2pPr marL="0" marR="0" indent="228600" algn="ctr" defTabSz="821531"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mn-lt"/>
          <a:ea typeface="+mn-ea"/>
          <a:cs typeface="+mn-cs"/>
          <a:sym typeface="Calibri"/>
        </a:defRPr>
      </a:lvl2pPr>
      <a:lvl3pPr marL="0" marR="0" indent="457200" algn="ctr" defTabSz="821531"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mn-lt"/>
          <a:ea typeface="+mn-ea"/>
          <a:cs typeface="+mn-cs"/>
          <a:sym typeface="Calibri"/>
        </a:defRPr>
      </a:lvl3pPr>
      <a:lvl4pPr marL="0" marR="0" indent="685800" algn="ctr" defTabSz="821531"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mn-lt"/>
          <a:ea typeface="+mn-ea"/>
          <a:cs typeface="+mn-cs"/>
          <a:sym typeface="Calibri"/>
        </a:defRPr>
      </a:lvl4pPr>
      <a:lvl5pPr marL="0" marR="0" indent="914400" algn="ctr" defTabSz="821531"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mn-lt"/>
          <a:ea typeface="+mn-ea"/>
          <a:cs typeface="+mn-cs"/>
          <a:sym typeface="Calibri"/>
        </a:defRPr>
      </a:lvl5pPr>
      <a:lvl6pPr marL="0" marR="0" indent="1143000" algn="ctr" defTabSz="821531"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mn-lt"/>
          <a:ea typeface="+mn-ea"/>
          <a:cs typeface="+mn-cs"/>
          <a:sym typeface="Calibri"/>
        </a:defRPr>
      </a:lvl6pPr>
      <a:lvl7pPr marL="0" marR="0" indent="1371600" algn="ctr" defTabSz="821531"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mn-lt"/>
          <a:ea typeface="+mn-ea"/>
          <a:cs typeface="+mn-cs"/>
          <a:sym typeface="Calibri"/>
        </a:defRPr>
      </a:lvl7pPr>
      <a:lvl8pPr marL="0" marR="0" indent="1600200" algn="ctr" defTabSz="821531"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mn-lt"/>
          <a:ea typeface="+mn-ea"/>
          <a:cs typeface="+mn-cs"/>
          <a:sym typeface="Calibri"/>
        </a:defRPr>
      </a:lvl8pPr>
      <a:lvl9pPr marL="0" marR="0" indent="1828800" algn="ctr" defTabSz="821531" rtl="0" latinLnBrk="0">
        <a:lnSpc>
          <a:spcPct val="100000"/>
        </a:lnSpc>
        <a:spcBef>
          <a:spcPts val="0"/>
        </a:spcBef>
        <a:spcAft>
          <a:spcPts val="0"/>
        </a:spcAft>
        <a:buClrTx/>
        <a:buSzTx/>
        <a:buFontTx/>
        <a:buNone/>
        <a:tabLst/>
        <a:defRPr b="0" baseline="0" cap="none" i="0" spc="0" strike="noStrike" sz="8400" u="none">
          <a:solidFill>
            <a:srgbClr val="000000"/>
          </a:solidFill>
          <a:uFillTx/>
          <a:latin typeface="+mn-lt"/>
          <a:ea typeface="+mn-ea"/>
          <a:cs typeface="+mn-cs"/>
          <a:sym typeface="Calibri"/>
        </a:defRPr>
      </a:lvl9pPr>
    </p:titleStyle>
    <p:bodyStyle>
      <a:lvl1pPr marL="789214" marR="0" indent="-789214" algn="l" defTabSz="821531" latinLnBrk="0">
        <a:lnSpc>
          <a:spcPct val="100000"/>
        </a:lnSpc>
        <a:spcBef>
          <a:spcPts val="3300"/>
        </a:spcBef>
        <a:spcAft>
          <a:spcPts val="0"/>
        </a:spcAft>
        <a:buClrTx/>
        <a:buSzPct val="100000"/>
        <a:buFontTx/>
        <a:buChar char="•"/>
        <a:tabLst/>
        <a:defRPr b="0" baseline="0" cap="none" i="0" spc="0" strike="noStrike" sz="5800" u="none">
          <a:solidFill>
            <a:srgbClr val="000000"/>
          </a:solidFill>
          <a:uFillTx/>
          <a:latin typeface="+mn-lt"/>
          <a:ea typeface="+mn-ea"/>
          <a:cs typeface="+mn-cs"/>
          <a:sym typeface="Calibri"/>
        </a:defRPr>
      </a:lvl1pPr>
      <a:lvl2pPr marL="1365250" marR="0" indent="-920750" algn="l" defTabSz="821531" latinLnBrk="0">
        <a:lnSpc>
          <a:spcPct val="100000"/>
        </a:lnSpc>
        <a:spcBef>
          <a:spcPts val="3300"/>
        </a:spcBef>
        <a:spcAft>
          <a:spcPts val="0"/>
        </a:spcAft>
        <a:buClrTx/>
        <a:buSzPct val="85000"/>
        <a:buFontTx/>
        <a:buChar char="•"/>
        <a:tabLst/>
        <a:defRPr b="0" baseline="0" cap="none" i="0" spc="0" strike="noStrike" sz="5800" u="none">
          <a:solidFill>
            <a:srgbClr val="000000"/>
          </a:solidFill>
          <a:uFillTx/>
          <a:latin typeface="+mn-lt"/>
          <a:ea typeface="+mn-ea"/>
          <a:cs typeface="+mn-cs"/>
          <a:sym typeface="Calibri"/>
        </a:defRPr>
      </a:lvl2pPr>
      <a:lvl3pPr marL="1866900" marR="0" indent="-1104900" algn="l" defTabSz="821531" latinLnBrk="0">
        <a:lnSpc>
          <a:spcPct val="100000"/>
        </a:lnSpc>
        <a:spcBef>
          <a:spcPts val="3300"/>
        </a:spcBef>
        <a:spcAft>
          <a:spcPts val="0"/>
        </a:spcAft>
        <a:buClrTx/>
        <a:buSzPct val="74000"/>
        <a:buFontTx/>
        <a:buChar char="•"/>
        <a:tabLst/>
        <a:defRPr b="0" baseline="0" cap="none" i="0" spc="0" strike="noStrike" sz="5800" u="none">
          <a:solidFill>
            <a:srgbClr val="000000"/>
          </a:solidFill>
          <a:uFillTx/>
          <a:latin typeface="+mn-lt"/>
          <a:ea typeface="+mn-ea"/>
          <a:cs typeface="+mn-cs"/>
          <a:sym typeface="Calibri"/>
        </a:defRPr>
      </a:lvl3pPr>
      <a:lvl4pPr marL="2587625" marR="0" indent="-1381125" algn="l" defTabSz="821531" latinLnBrk="0">
        <a:lnSpc>
          <a:spcPct val="100000"/>
        </a:lnSpc>
        <a:spcBef>
          <a:spcPts val="3300"/>
        </a:spcBef>
        <a:spcAft>
          <a:spcPts val="0"/>
        </a:spcAft>
        <a:buClrTx/>
        <a:buSzPct val="70000"/>
        <a:buFontTx/>
        <a:buChar char="•"/>
        <a:tabLst/>
        <a:defRPr b="0" baseline="0" cap="none" i="0" spc="0" strike="noStrike" sz="5800" u="none">
          <a:solidFill>
            <a:srgbClr val="000000"/>
          </a:solidFill>
          <a:uFillTx/>
          <a:latin typeface="+mn-lt"/>
          <a:ea typeface="+mn-ea"/>
          <a:cs typeface="+mn-cs"/>
          <a:sym typeface="Calibri"/>
        </a:defRPr>
      </a:lvl4pPr>
      <a:lvl5pPr marL="3492500" marR="0" indent="-1841500" algn="l" defTabSz="821531" latinLnBrk="0">
        <a:lnSpc>
          <a:spcPct val="100000"/>
        </a:lnSpc>
        <a:spcBef>
          <a:spcPts val="3300"/>
        </a:spcBef>
        <a:spcAft>
          <a:spcPts val="0"/>
        </a:spcAft>
        <a:buClrTx/>
        <a:buSzPct val="70000"/>
        <a:buFontTx/>
        <a:buChar char="•"/>
        <a:tabLst/>
        <a:defRPr b="0" baseline="0" cap="none" i="0" spc="0" strike="noStrike" sz="5800" u="none">
          <a:solidFill>
            <a:srgbClr val="000000"/>
          </a:solidFill>
          <a:uFillTx/>
          <a:latin typeface="+mn-lt"/>
          <a:ea typeface="+mn-ea"/>
          <a:cs typeface="+mn-cs"/>
          <a:sym typeface="Calibri"/>
        </a:defRPr>
      </a:lvl5pPr>
      <a:lvl6pPr marL="3937000" marR="0" indent="-1841500" algn="l" defTabSz="821531" latinLnBrk="0">
        <a:lnSpc>
          <a:spcPct val="100000"/>
        </a:lnSpc>
        <a:spcBef>
          <a:spcPts val="3300"/>
        </a:spcBef>
        <a:spcAft>
          <a:spcPts val="0"/>
        </a:spcAft>
        <a:buClrTx/>
        <a:buSzPct val="70000"/>
        <a:buFontTx/>
        <a:buChar char="•"/>
        <a:tabLst/>
        <a:defRPr b="0" baseline="0" cap="none" i="0" spc="0" strike="noStrike" sz="5800" u="none">
          <a:solidFill>
            <a:srgbClr val="000000"/>
          </a:solidFill>
          <a:uFillTx/>
          <a:latin typeface="+mn-lt"/>
          <a:ea typeface="+mn-ea"/>
          <a:cs typeface="+mn-cs"/>
          <a:sym typeface="Calibri"/>
        </a:defRPr>
      </a:lvl6pPr>
      <a:lvl7pPr marL="4381500" marR="0" indent="-1841500" algn="l" defTabSz="821531" latinLnBrk="0">
        <a:lnSpc>
          <a:spcPct val="100000"/>
        </a:lnSpc>
        <a:spcBef>
          <a:spcPts val="3300"/>
        </a:spcBef>
        <a:spcAft>
          <a:spcPts val="0"/>
        </a:spcAft>
        <a:buClrTx/>
        <a:buSzPct val="70000"/>
        <a:buFontTx/>
        <a:buChar char="•"/>
        <a:tabLst/>
        <a:defRPr b="0" baseline="0" cap="none" i="0" spc="0" strike="noStrike" sz="5800" u="none">
          <a:solidFill>
            <a:srgbClr val="000000"/>
          </a:solidFill>
          <a:uFillTx/>
          <a:latin typeface="+mn-lt"/>
          <a:ea typeface="+mn-ea"/>
          <a:cs typeface="+mn-cs"/>
          <a:sym typeface="Calibri"/>
        </a:defRPr>
      </a:lvl7pPr>
      <a:lvl8pPr marL="4826000" marR="0" indent="-1841500" algn="l" defTabSz="821531" latinLnBrk="0">
        <a:lnSpc>
          <a:spcPct val="100000"/>
        </a:lnSpc>
        <a:spcBef>
          <a:spcPts val="3300"/>
        </a:spcBef>
        <a:spcAft>
          <a:spcPts val="0"/>
        </a:spcAft>
        <a:buClrTx/>
        <a:buSzPct val="70000"/>
        <a:buFontTx/>
        <a:buChar char="•"/>
        <a:tabLst/>
        <a:defRPr b="0" baseline="0" cap="none" i="0" spc="0" strike="noStrike" sz="5800" u="none">
          <a:solidFill>
            <a:srgbClr val="000000"/>
          </a:solidFill>
          <a:uFillTx/>
          <a:latin typeface="+mn-lt"/>
          <a:ea typeface="+mn-ea"/>
          <a:cs typeface="+mn-cs"/>
          <a:sym typeface="Calibri"/>
        </a:defRPr>
      </a:lvl8pPr>
      <a:lvl9pPr marL="5270500" marR="0" indent="-1841500" algn="l" defTabSz="821531" latinLnBrk="0">
        <a:lnSpc>
          <a:spcPct val="100000"/>
        </a:lnSpc>
        <a:spcBef>
          <a:spcPts val="3300"/>
        </a:spcBef>
        <a:spcAft>
          <a:spcPts val="0"/>
        </a:spcAft>
        <a:buClrTx/>
        <a:buSzPct val="70000"/>
        <a:buFontTx/>
        <a:buChar char="•"/>
        <a:tabLst/>
        <a:defRPr b="0" baseline="0" cap="none" i="0" spc="0" strike="noStrike" sz="5800" u="none">
          <a:solidFill>
            <a:srgbClr val="000000"/>
          </a:solidFill>
          <a:uFillTx/>
          <a:latin typeface="+mn-lt"/>
          <a:ea typeface="+mn-ea"/>
          <a:cs typeface="+mn-cs"/>
          <a:sym typeface="Calibri"/>
        </a:defRPr>
      </a:lvl9pPr>
    </p:bodyStyle>
    <p:otherStyle>
      <a:lvl1pPr marL="0" marR="0" indent="0" algn="ctr" defTabSz="821531"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a:defRPr>
      </a:lvl1pPr>
      <a:lvl2pPr marL="0" marR="0" indent="228600" algn="ctr" defTabSz="821531"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a:defRPr>
      </a:lvl2pPr>
      <a:lvl3pPr marL="0" marR="0" indent="457200" algn="ctr" defTabSz="821531"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a:defRPr>
      </a:lvl3pPr>
      <a:lvl4pPr marL="0" marR="0" indent="685800" algn="ctr" defTabSz="821531"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a:defRPr>
      </a:lvl4pPr>
      <a:lvl5pPr marL="0" marR="0" indent="914400" algn="ctr" defTabSz="821531"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a:defRPr>
      </a:lvl5pPr>
      <a:lvl6pPr marL="0" marR="0" indent="1143000" algn="ctr" defTabSz="821531"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a:defRPr>
      </a:lvl6pPr>
      <a:lvl7pPr marL="0" marR="0" indent="1371600" algn="ctr" defTabSz="821531"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a:defRPr>
      </a:lvl7pPr>
      <a:lvl8pPr marL="0" marR="0" indent="1600200" algn="ctr" defTabSz="821531"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a:defRPr>
      </a:lvl8pPr>
      <a:lvl9pPr marL="0" marR="0" indent="1828800" algn="ctr" defTabSz="821531"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en.wikibooks.org/w/index.php?title=Scriptapedia&amp;oldid=4213791" TargetMode="External"/><Relationship Id="rId4" Type="http://schemas.openxmlformats.org/officeDocument/2006/relationships/image" Target="../media/image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de.wikipedia.org/wiki/DVD"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 name="Rectangle 41"/>
          <p:cNvSpPr txBox="1"/>
          <p:nvPr>
            <p:ph type="ctrTitle"/>
          </p:nvPr>
        </p:nvSpPr>
        <p:spPr>
          <a:xfrm>
            <a:off x="2948588" y="1804461"/>
            <a:ext cx="18486824" cy="6717269"/>
          </a:xfrm>
          <a:prstGeom prst="rect">
            <a:avLst/>
          </a:prstGeom>
        </p:spPr>
        <p:txBody>
          <a:bodyPr/>
          <a:lstStyle/>
          <a:p>
            <a:pPr defTabSz="731162">
              <a:defRPr sz="11214"/>
            </a:pPr>
            <a:r>
              <a:rPr b="0"/>
              <a:t>Table Talk: </a:t>
            </a:r>
            <a:br/>
            <a:r>
              <a:t>Using Systems Thinking Games </a:t>
            </a:r>
            <a:br/>
            <a:r>
              <a:t>for Group Model Building</a:t>
            </a:r>
          </a:p>
        </p:txBody>
      </p:sp>
      <p:sp>
        <p:nvSpPr>
          <p:cNvPr id="99" name="Max Kleemann…"/>
          <p:cNvSpPr txBox="1"/>
          <p:nvPr>
            <p:ph type="subTitle" sz="quarter" idx="1"/>
          </p:nvPr>
        </p:nvSpPr>
        <p:spPr>
          <a:xfrm>
            <a:off x="3485014" y="11244300"/>
            <a:ext cx="15299164" cy="2134112"/>
          </a:xfrm>
          <a:prstGeom prst="rect">
            <a:avLst/>
          </a:prstGeom>
        </p:spPr>
        <p:txBody>
          <a:bodyPr/>
          <a:lstStyle/>
          <a:p>
            <a:pPr algn="ctr"/>
            <a:r>
              <a:rPr sz="4600">
                <a:latin typeface="Arial"/>
                <a:ea typeface="Arial"/>
                <a:cs typeface="Arial"/>
                <a:sym typeface="Arial"/>
              </a:rPr>
              <a:t>Max Kleemann </a:t>
            </a:r>
            <a:endParaRPr sz="4600">
              <a:latin typeface="Arial"/>
              <a:ea typeface="Arial"/>
              <a:cs typeface="Arial"/>
              <a:sym typeface="Arial"/>
            </a:endParaRPr>
          </a:p>
          <a:p>
            <a:pPr algn="ctr"/>
            <a:r>
              <a:t>International System Dynamics Conference 2026 Delft</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Titel 5"/>
          <p:cNvSpPr txBox="1"/>
          <p:nvPr>
            <p:ph type="title"/>
          </p:nvPr>
        </p:nvSpPr>
        <p:spPr>
          <a:prstGeom prst="rect">
            <a:avLst/>
          </a:prstGeom>
        </p:spPr>
        <p:txBody>
          <a:bodyPr/>
          <a:lstStyle/>
          <a:p>
            <a:pPr/>
            <a:r>
              <a:t>Hypotheses</a:t>
            </a:r>
          </a:p>
        </p:txBody>
      </p:sp>
      <p:sp>
        <p:nvSpPr>
          <p:cNvPr id="147" name="Inhaltsplatzhalter 6"/>
          <p:cNvSpPr txBox="1"/>
          <p:nvPr>
            <p:ph type="body" idx="1"/>
          </p:nvPr>
        </p:nvSpPr>
        <p:spPr>
          <a:prstGeom prst="rect">
            <a:avLst/>
          </a:prstGeom>
        </p:spPr>
        <p:txBody>
          <a:bodyPr/>
          <a:lstStyle/>
          <a:p>
            <a:pPr marL="686616" indent="-686616" defTabSz="714732">
              <a:spcBef>
                <a:spcPts val="2900"/>
              </a:spcBef>
              <a:defRPr sz="5046"/>
            </a:pPr>
            <a:r>
              <a:t>GMB would benefit from other forms of engagement besides abstract thinking</a:t>
            </a:r>
          </a:p>
          <a:p>
            <a:pPr lvl="1" marL="1077277" indent="-690562" defTabSz="714732">
              <a:spcBef>
                <a:spcPts val="2700"/>
              </a:spcBef>
              <a:buFont typeface="Arial"/>
              <a:defRPr sz="4350">
                <a:latin typeface="Arial"/>
                <a:ea typeface="Arial"/>
                <a:cs typeface="Arial"/>
                <a:sym typeface="Arial"/>
              </a:defRPr>
            </a:pPr>
            <a:r>
              <a:t>Participants experiencing phenomena themselves </a:t>
            </a:r>
          </a:p>
          <a:p>
            <a:pPr lvl="1" marL="1077277" indent="-690562" defTabSz="714732">
              <a:spcBef>
                <a:spcPts val="2700"/>
              </a:spcBef>
              <a:buFont typeface="Arial"/>
              <a:defRPr sz="4350">
                <a:latin typeface="Arial"/>
                <a:ea typeface="Arial"/>
                <a:cs typeface="Arial"/>
                <a:sym typeface="Arial"/>
              </a:defRPr>
            </a:pPr>
            <a:r>
              <a:t>Analogies for learning/understanding</a:t>
            </a:r>
          </a:p>
          <a:p>
            <a:pPr lvl="1" marL="1077277" indent="-690562" defTabSz="714732">
              <a:spcBef>
                <a:spcPts val="2700"/>
              </a:spcBef>
              <a:buFont typeface="Arial"/>
              <a:defRPr sz="4350">
                <a:latin typeface="Arial"/>
                <a:ea typeface="Arial"/>
                <a:cs typeface="Arial"/>
                <a:sym typeface="Arial"/>
              </a:defRPr>
            </a:pPr>
            <a:r>
              <a:t>Interaction with physical objects</a:t>
            </a:r>
          </a:p>
          <a:p>
            <a:pPr lvl="1" marL="1077277" indent="-690562" defTabSz="714732">
              <a:spcBef>
                <a:spcPts val="2700"/>
              </a:spcBef>
              <a:buFont typeface="Arial"/>
              <a:defRPr sz="4350">
                <a:latin typeface="Arial"/>
                <a:ea typeface="Arial"/>
                <a:cs typeface="Arial"/>
                <a:sym typeface="Arial"/>
              </a:defRPr>
            </a:pPr>
            <a:r>
              <a:t>Gamification</a:t>
            </a:r>
          </a:p>
          <a:p>
            <a:pPr lvl="1" marL="1077277" indent="-690562" defTabSz="714732">
              <a:spcBef>
                <a:spcPts val="2700"/>
              </a:spcBef>
              <a:buFont typeface="Arial"/>
              <a:defRPr sz="4350">
                <a:latin typeface="Arial"/>
                <a:ea typeface="Arial"/>
                <a:cs typeface="Arial"/>
                <a:sym typeface="Arial"/>
              </a:defRPr>
            </a:pPr>
            <a:r>
              <a:t>Positive emotions (fun, excitement, surprise…)</a:t>
            </a:r>
          </a:p>
          <a:p>
            <a:pPr lvl="1" marL="1077277" indent="-690562" defTabSz="714732">
              <a:spcBef>
                <a:spcPts val="2700"/>
              </a:spcBef>
              <a:buFont typeface="Arial"/>
              <a:defRPr sz="4350">
                <a:latin typeface="Arial"/>
                <a:ea typeface="Arial"/>
                <a:cs typeface="Arial"/>
                <a:sym typeface="Arial"/>
              </a:defRPr>
            </a:pPr>
            <a:r>
              <a:t>Interaction other than verbal communication amongst participants</a:t>
            </a:r>
          </a:p>
          <a:p>
            <a:pPr marL="686616" indent="-686616" defTabSz="714732">
              <a:spcBef>
                <a:spcPts val="2900"/>
              </a:spcBef>
              <a:defRPr sz="5046"/>
            </a:pPr>
            <a:r>
              <a:rPr>
                <a:latin typeface="Wingdings"/>
                <a:ea typeface="Wingdings"/>
                <a:cs typeface="Wingdings"/>
                <a:sym typeface="Wingdings"/>
              </a:rPr>
              <a:t> </a:t>
            </a:r>
            <a:r>
              <a:t>There is room for more of the above in the list of GMB scripts</a:t>
            </a:r>
          </a:p>
        </p:txBody>
      </p:sp>
      <p:sp>
        <p:nvSpPr>
          <p:cNvPr id="148" name="Foliennummernplatzhalter 3"/>
          <p:cNvSpPr txBox="1"/>
          <p:nvPr>
            <p:ph type="sldNum" sz="quarter" idx="2"/>
          </p:nvPr>
        </p:nvSpPr>
        <p:spPr>
          <a:xfrm>
            <a:off x="20583723" y="12876609"/>
            <a:ext cx="3079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Titel 1"/>
          <p:cNvSpPr txBox="1"/>
          <p:nvPr>
            <p:ph type="title"/>
          </p:nvPr>
        </p:nvSpPr>
        <p:spPr>
          <a:prstGeom prst="rect">
            <a:avLst/>
          </a:prstGeom>
        </p:spPr>
        <p:txBody>
          <a:bodyPr/>
          <a:lstStyle/>
          <a:p>
            <a:pPr/>
            <a:r>
              <a:t>Conclusions, Recommendations</a:t>
            </a:r>
          </a:p>
        </p:txBody>
      </p:sp>
      <p:sp>
        <p:nvSpPr>
          <p:cNvPr id="151" name="Inhaltsplatzhalter 4"/>
          <p:cNvSpPr txBox="1"/>
          <p:nvPr>
            <p:ph type="body" idx="1"/>
          </p:nvPr>
        </p:nvSpPr>
        <p:spPr>
          <a:prstGeom prst="rect">
            <a:avLst/>
          </a:prstGeom>
        </p:spPr>
        <p:txBody>
          <a:bodyPr/>
          <a:lstStyle/>
          <a:p>
            <a:pPr marL="757645" indent="-757645" defTabSz="788669">
              <a:spcBef>
                <a:spcPts val="3200"/>
              </a:spcBef>
              <a:defRPr sz="5568"/>
            </a:pPr>
            <a:r>
              <a:t>Systems Thinking Games appear to be valuable scripts in GMB workshops (plausibility and personal experience)</a:t>
            </a:r>
          </a:p>
          <a:p>
            <a:pPr marL="757645" indent="-757645" defTabSz="788669">
              <a:spcBef>
                <a:spcPts val="3200"/>
              </a:spcBef>
              <a:defRPr sz="5568"/>
            </a:pPr>
            <a:r>
              <a:t>Rigorous scientific evaluation of a. m. hypotheses pending, e. g.:</a:t>
            </a:r>
          </a:p>
          <a:p>
            <a:pPr lvl="1" marL="1310639" indent="-883919" defTabSz="788669">
              <a:spcBef>
                <a:spcPts val="3200"/>
              </a:spcBef>
              <a:defRPr sz="5568"/>
            </a:pPr>
            <a:r>
              <a:t>Questionnaires</a:t>
            </a:r>
          </a:p>
          <a:p>
            <a:pPr lvl="1" marL="1310639" indent="-883919" defTabSz="788669">
              <a:spcBef>
                <a:spcPts val="3200"/>
              </a:spcBef>
              <a:defRPr sz="5568"/>
            </a:pPr>
            <a:r>
              <a:t>Video recording and transcribing not only spoken text but emotions expressed facially or through body language, and their development before, during and after playing the game</a:t>
            </a:r>
          </a:p>
          <a:p>
            <a:pPr lvl="1" marL="1310639" indent="-883919" defTabSz="788669">
              <a:spcBef>
                <a:spcPts val="3200"/>
              </a:spcBef>
              <a:defRPr sz="5568"/>
            </a:pPr>
            <a:r>
              <a:t>GMB sessions that only differ in: with/without ST games</a:t>
            </a:r>
          </a:p>
        </p:txBody>
      </p:sp>
      <p:sp>
        <p:nvSpPr>
          <p:cNvPr id="152" name="Foliennummernplatzhalter 3"/>
          <p:cNvSpPr txBox="1"/>
          <p:nvPr>
            <p:ph type="sldNum" sz="quarter" idx="2"/>
          </p:nvPr>
        </p:nvSpPr>
        <p:spPr>
          <a:xfrm>
            <a:off x="20583723" y="12876609"/>
            <a:ext cx="3079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Titel 1"/>
          <p:cNvSpPr txBox="1"/>
          <p:nvPr>
            <p:ph type="title"/>
          </p:nvPr>
        </p:nvSpPr>
        <p:spPr>
          <a:prstGeom prst="rect">
            <a:avLst/>
          </a:prstGeom>
        </p:spPr>
        <p:txBody>
          <a:bodyPr/>
          <a:lstStyle/>
          <a:p>
            <a:pPr/>
            <a:r>
              <a:t>Discussion</a:t>
            </a:r>
          </a:p>
        </p:txBody>
      </p:sp>
      <p:sp>
        <p:nvSpPr>
          <p:cNvPr id="155" name="Inhaltsplatzhalter 4"/>
          <p:cNvSpPr txBox="1"/>
          <p:nvPr>
            <p:ph type="body" idx="1"/>
          </p:nvPr>
        </p:nvSpPr>
        <p:spPr>
          <a:prstGeom prst="rect">
            <a:avLst/>
          </a:prstGeom>
        </p:spPr>
        <p:txBody>
          <a:bodyPr/>
          <a:lstStyle/>
          <a:p>
            <a:pPr marL="749753" indent="-749753" defTabSz="780454">
              <a:spcBef>
                <a:spcPts val="3200"/>
              </a:spcBef>
              <a:defRPr sz="5510"/>
            </a:pPr>
            <a:r>
              <a:t>Should Systems Thinking games be incorporated into </a:t>
            </a:r>
            <a:r>
              <a:rPr i="1">
                <a:latin typeface="Arial"/>
                <a:ea typeface="Arial"/>
                <a:cs typeface="Arial"/>
                <a:sym typeface="Arial"/>
              </a:rPr>
              <a:t>scriptapedia</a:t>
            </a:r>
            <a:r>
              <a:t>?</a:t>
            </a:r>
          </a:p>
          <a:p>
            <a:pPr marL="749753" indent="-749753" defTabSz="780454">
              <a:spcBef>
                <a:spcPts val="3200"/>
              </a:spcBef>
              <a:defRPr sz="5510"/>
            </a:pPr>
            <a:r>
              <a:t>Exchange among practitioners needed on:</a:t>
            </a:r>
          </a:p>
          <a:p>
            <a:pPr lvl="1" marL="1176337" indent="-754062" defTabSz="780454">
              <a:spcBef>
                <a:spcPts val="3200"/>
              </a:spcBef>
              <a:defRPr sz="4750"/>
            </a:pPr>
            <a:r>
              <a:t>Other sources of systems thinking games besides the two aforementioned books?</a:t>
            </a:r>
          </a:p>
          <a:p>
            <a:pPr lvl="1" marL="1176337" indent="-754062" defTabSz="780454">
              <a:spcBef>
                <a:spcPts val="3200"/>
              </a:spcBef>
              <a:defRPr sz="4750"/>
            </a:pPr>
            <a:r>
              <a:t>Which systems thinking games used for which aims in GMB?</a:t>
            </a:r>
          </a:p>
          <a:p>
            <a:pPr lvl="1" marL="1176337" indent="-754062" defTabSz="780454">
              <a:spcBef>
                <a:spcPts val="3200"/>
              </a:spcBef>
              <a:defRPr sz="4750"/>
            </a:pPr>
            <a:r>
              <a:t>Applications of systems thinking games in other types of SD application? (Management Flight Simulators, e.g. World Climate Game) </a:t>
            </a:r>
          </a:p>
          <a:p>
            <a:pPr marL="749753" indent="-749753" defTabSz="780454">
              <a:spcBef>
                <a:spcPts val="3200"/>
              </a:spcBef>
              <a:defRPr sz="5510"/>
            </a:pPr>
            <a:r>
              <a:t>How to best facilitate such an exchange?</a:t>
            </a:r>
          </a:p>
        </p:txBody>
      </p:sp>
      <p:sp>
        <p:nvSpPr>
          <p:cNvPr id="156" name="Foliennummernplatzhalter 3"/>
          <p:cNvSpPr txBox="1"/>
          <p:nvPr>
            <p:ph type="sldNum" sz="quarter" idx="2"/>
          </p:nvPr>
        </p:nvSpPr>
        <p:spPr>
          <a:xfrm>
            <a:off x="20583723" y="12876609"/>
            <a:ext cx="3079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Titel 1"/>
          <p:cNvSpPr txBox="1"/>
          <p:nvPr>
            <p:ph type="title"/>
          </p:nvPr>
        </p:nvSpPr>
        <p:spPr>
          <a:prstGeom prst="rect">
            <a:avLst/>
          </a:prstGeom>
        </p:spPr>
        <p:txBody>
          <a:bodyPr/>
          <a:lstStyle/>
          <a:p>
            <a:pPr/>
            <a:r>
              <a:t>Bibliography/References</a:t>
            </a:r>
          </a:p>
        </p:txBody>
      </p:sp>
      <p:sp>
        <p:nvSpPr>
          <p:cNvPr id="159" name="Inhaltsplatzhalter 4"/>
          <p:cNvSpPr txBox="1"/>
          <p:nvPr>
            <p:ph type="body" idx="1"/>
          </p:nvPr>
        </p:nvSpPr>
        <p:spPr>
          <a:prstGeom prst="rect">
            <a:avLst/>
          </a:prstGeom>
        </p:spPr>
        <p:txBody>
          <a:bodyPr/>
          <a:lstStyle/>
          <a:p>
            <a:pPr marL="450322" indent="-450322">
              <a:defRPr i="1" sz="4600">
                <a:latin typeface="Arial"/>
                <a:ea typeface="Arial"/>
                <a:cs typeface="Arial"/>
                <a:sym typeface="Arial"/>
              </a:defRPr>
            </a:pPr>
            <a:r>
              <a:t>Sweeney</a:t>
            </a:r>
            <a:r>
              <a:rPr i="0"/>
              <a:t> </a:t>
            </a:r>
            <a:r>
              <a:t>LB, Meadows</a:t>
            </a:r>
            <a:r>
              <a:rPr i="0"/>
              <a:t> </a:t>
            </a:r>
            <a:r>
              <a:t>D</a:t>
            </a:r>
            <a:r>
              <a:rPr i="0"/>
              <a:t>: </a:t>
            </a:r>
            <a:r>
              <a:rPr b="1" i="0"/>
              <a:t>The systems thinking playbook</a:t>
            </a:r>
            <a:r>
              <a:rPr i="0"/>
              <a:t>: </a:t>
            </a:r>
            <a:r>
              <a:rPr b="1" i="0"/>
              <a:t>Exercises to stretch and build learning and systems thinking capabilities.</a:t>
            </a:r>
            <a:r>
              <a:rPr i="0"/>
              <a:t> Chelsea Green Publishing, 2010</a:t>
            </a:r>
            <a:endParaRPr i="0"/>
          </a:p>
          <a:p>
            <a:pPr marL="450322" indent="-450322">
              <a:defRPr i="1" sz="4600">
                <a:latin typeface="Arial"/>
                <a:ea typeface="Arial"/>
                <a:cs typeface="Arial"/>
                <a:sym typeface="Arial"/>
              </a:defRPr>
            </a:pPr>
            <a:r>
              <a:t>Meadows</a:t>
            </a:r>
            <a:r>
              <a:rPr i="0"/>
              <a:t> </a:t>
            </a:r>
            <a:r>
              <a:t>DL, Sweeney</a:t>
            </a:r>
            <a:r>
              <a:rPr i="0"/>
              <a:t> </a:t>
            </a:r>
            <a:r>
              <a:t>LB, Mehers</a:t>
            </a:r>
            <a:r>
              <a:rPr i="0"/>
              <a:t> </a:t>
            </a:r>
            <a:r>
              <a:t>GM</a:t>
            </a:r>
            <a:r>
              <a:rPr i="0"/>
              <a:t>: </a:t>
            </a:r>
            <a:r>
              <a:rPr b="1" i="0"/>
              <a:t>The climate change playbook</a:t>
            </a:r>
            <a:r>
              <a:rPr i="0"/>
              <a:t>. </a:t>
            </a:r>
            <a:r>
              <a:rPr b="1" i="0"/>
              <a:t>22 systems thinking games for more effective communication about climate change</a:t>
            </a:r>
            <a:r>
              <a:rPr i="0"/>
              <a:t>. Chelsea Green Publishing, White River Junction, Vermont, 2016</a:t>
            </a:r>
            <a:endParaRPr spc="51"/>
          </a:p>
          <a:p>
            <a:pPr marL="450322" indent="-450322">
              <a:defRPr i="1" sz="4600">
                <a:latin typeface="Arial"/>
                <a:ea typeface="Arial"/>
                <a:cs typeface="Arial"/>
                <a:sym typeface="Arial"/>
              </a:defRPr>
            </a:pPr>
            <a:r>
              <a:t>Wikibooks contributors</a:t>
            </a:r>
            <a:r>
              <a:rPr i="0"/>
              <a:t>: </a:t>
            </a:r>
            <a:r>
              <a:rPr b="1" i="0"/>
              <a:t>Scriptapedia</a:t>
            </a:r>
            <a:r>
              <a:rPr i="0"/>
              <a:t>, 2024, Internet: </a:t>
            </a:r>
            <a:r>
              <a:rPr i="0" u="sng">
                <a:hlinkClick r:id="rId3" invalidUrl="" action="" tgtFrame="" tooltip="" history="1" highlightClick="0" endSnd="0"/>
              </a:rPr>
              <a:t>https://en.wikibooks.org/w/index.php?title=Scriptapedia&amp;oldid=4213791</a:t>
            </a:r>
          </a:p>
        </p:txBody>
      </p:sp>
      <p:sp>
        <p:nvSpPr>
          <p:cNvPr id="160" name="Foliennummernplatzhalter 3"/>
          <p:cNvSpPr txBox="1"/>
          <p:nvPr>
            <p:ph type="sldNum" sz="quarter" idx="2"/>
          </p:nvPr>
        </p:nvSpPr>
        <p:spPr>
          <a:xfrm>
            <a:off x="20583723" y="12876609"/>
            <a:ext cx="3079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63" name="Group"/>
          <p:cNvGrpSpPr/>
          <p:nvPr/>
        </p:nvGrpSpPr>
        <p:grpSpPr>
          <a:xfrm>
            <a:off x="21888160" y="5636700"/>
            <a:ext cx="2746293" cy="2712530"/>
            <a:chOff x="0" y="0"/>
            <a:chExt cx="2746292" cy="2712529"/>
          </a:xfrm>
        </p:grpSpPr>
        <p:sp>
          <p:nvSpPr>
            <p:cNvPr id="161" name="Rechteck 11"/>
            <p:cNvSpPr txBox="1"/>
            <p:nvPr/>
          </p:nvSpPr>
          <p:spPr>
            <a:xfrm>
              <a:off x="0" y="1680654"/>
              <a:ext cx="2746293" cy="10318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spAutoFit/>
            </a:bodyPr>
            <a:lstStyle>
              <a:lvl1pPr>
                <a:defRPr sz="2800">
                  <a:solidFill>
                    <a:srgbClr val="A6A6A6"/>
                  </a:solidFill>
                </a:defRPr>
              </a:lvl1pPr>
            </a:lstStyle>
            <a:p>
              <a:pPr/>
              <a:r>
                <a:t>© Wikimedia commons</a:t>
              </a:r>
            </a:p>
          </p:txBody>
        </p:sp>
        <p:pic>
          <p:nvPicPr>
            <p:cNvPr id="162" name="DVD.png" descr="DVD.png"/>
            <p:cNvPicPr>
              <a:picLocks noChangeAspect="1"/>
            </p:cNvPicPr>
            <p:nvPr/>
          </p:nvPicPr>
          <p:blipFill>
            <a:blip r:embed="rId4">
              <a:extLst/>
            </a:blip>
            <a:stretch>
              <a:fillRect/>
            </a:stretch>
          </p:blipFill>
          <p:spPr>
            <a:xfrm>
              <a:off x="395744" y="0"/>
              <a:ext cx="1790364" cy="1728755"/>
            </a:xfrm>
            <a:prstGeom prst="rect">
              <a:avLst/>
            </a:prstGeom>
            <a:ln w="12700" cap="flat">
              <a:noFill/>
              <a:miter lim="400000"/>
            </a:ln>
            <a:effectLst/>
          </p:spPr>
        </p:pic>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63"/>
                                        </p:tgtEl>
                                        <p:attrNameLst>
                                          <p:attrName>style.visibility</p:attrName>
                                        </p:attrNameLst>
                                      </p:cBhvr>
                                      <p:to>
                                        <p:strVal val="visible"/>
                                      </p:to>
                                    </p:set>
                                    <p:anim calcmode="lin" valueType="num">
                                      <p:cBhvr>
                                        <p:cTn id="7" dur="750" fill="hold"/>
                                        <p:tgtEl>
                                          <p:spTgt spid="163"/>
                                        </p:tgtEl>
                                        <p:attrNameLst>
                                          <p:attrName>ppt_w</p:attrName>
                                        </p:attrNameLst>
                                      </p:cBhvr>
                                      <p:tavLst>
                                        <p:tav tm="0">
                                          <p:val>
                                            <p:fltVal val="0"/>
                                          </p:val>
                                        </p:tav>
                                        <p:tav tm="100000">
                                          <p:val>
                                            <p:strVal val="#ppt_w"/>
                                          </p:val>
                                        </p:tav>
                                      </p:tavLst>
                                    </p:anim>
                                    <p:anim calcmode="lin" valueType="num">
                                      <p:cBhvr>
                                        <p:cTn id="8" dur="750" fill="hold"/>
                                        <p:tgtEl>
                                          <p:spTgt spid="16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3"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Thank you for your interest.…"/>
          <p:cNvSpPr txBox="1"/>
          <p:nvPr>
            <p:ph type="title"/>
          </p:nvPr>
        </p:nvSpPr>
        <p:spPr>
          <a:prstGeom prst="rect">
            <a:avLst/>
          </a:prstGeom>
        </p:spPr>
        <p:txBody>
          <a:bodyPr/>
          <a:lstStyle/>
          <a:p>
            <a:pPr/>
            <a:r>
              <a:t>Thank you for your interest.</a:t>
            </a:r>
          </a:p>
          <a:p>
            <a:pPr/>
            <a:r>
              <a:t>Hope to see you at the table talk!</a:t>
            </a:r>
          </a:p>
        </p:txBody>
      </p:sp>
      <p:sp>
        <p:nvSpPr>
          <p:cNvPr id="168" name="max.kleemann@nachhaltigkeit-modellieren.de"/>
          <p:cNvSpPr txBox="1"/>
          <p:nvPr/>
        </p:nvSpPr>
        <p:spPr>
          <a:xfrm>
            <a:off x="5116872" y="10964281"/>
            <a:ext cx="14150256" cy="1044576"/>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a:r>
              <a:t>max.kleemann@nachhaltigkeit-modellieren.de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70" name="Textplatzhalter 2"/>
          <p:cNvSpPr txBox="1"/>
          <p:nvPr>
            <p:ph type="body" idx="1"/>
          </p:nvPr>
        </p:nvSpPr>
        <p:spPr>
          <a:prstGeom prst="rect">
            <a:avLst/>
          </a:prstGeom>
        </p:spPr>
        <p:txBody>
          <a:bodyPr/>
          <a:lstStyle/>
          <a:p>
            <a:pPr marL="0" indent="0">
              <a:buSzTx/>
              <a:buNone/>
              <a:defRPr u="sng"/>
            </a:pPr>
            <a:r>
              <a:t>Image sources</a:t>
            </a:r>
          </a:p>
          <a:p>
            <a:pPr>
              <a:defRPr b="1">
                <a:latin typeface="Arial"/>
                <a:ea typeface="Arial"/>
                <a:cs typeface="Arial"/>
                <a:sym typeface="Arial"/>
              </a:defRPr>
            </a:pPr>
            <a:r>
              <a:rPr u="sng">
                <a:hlinkClick r:id="rId2" invalidUrl="" action="" tgtFrame="" tooltip="" history="1" highlightClick="0" endSnd="0"/>
              </a:rPr>
              <a:t>https://de.wikipedia.org/wiki/DVD</a:t>
            </a:r>
          </a:p>
        </p:txBody>
      </p:sp>
      <p:sp>
        <p:nvSpPr>
          <p:cNvPr id="171" name="Titel 3"/>
          <p:cNvSpPr txBox="1"/>
          <p:nvPr>
            <p:ph type="title"/>
          </p:nvPr>
        </p:nvSpPr>
        <p:spPr>
          <a:prstGeom prst="rect">
            <a:avLst/>
          </a:prstGeom>
        </p:spPr>
        <p:txBody>
          <a:bodyPr/>
          <a:lstStyle/>
          <a:p>
            <a:pPr/>
            <a:r>
              <a:t>Sources</a:t>
            </a:r>
          </a:p>
        </p:txBody>
      </p:sp>
      <p:sp>
        <p:nvSpPr>
          <p:cNvPr id="172" name="Foliennummernplatzhalter 5"/>
          <p:cNvSpPr txBox="1"/>
          <p:nvPr>
            <p:ph type="sldNum" sz="quarter" idx="2"/>
          </p:nvPr>
        </p:nvSpPr>
        <p:spPr>
          <a:xfrm>
            <a:off x="20552023" y="12876609"/>
            <a:ext cx="3713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Titel 1"/>
          <p:cNvSpPr txBox="1"/>
          <p:nvPr>
            <p:ph type="title"/>
          </p:nvPr>
        </p:nvSpPr>
        <p:spPr>
          <a:prstGeom prst="rect">
            <a:avLst/>
          </a:prstGeom>
        </p:spPr>
        <p:txBody>
          <a:bodyPr/>
          <a:lstStyle/>
          <a:p>
            <a:pPr/>
            <a:r>
              <a:t>My sources for Systems Thinking games so far:</a:t>
            </a:r>
          </a:p>
        </p:txBody>
      </p:sp>
      <p:sp>
        <p:nvSpPr>
          <p:cNvPr id="102" name="Inhaltsplatzhalter 4"/>
          <p:cNvSpPr txBox="1"/>
          <p:nvPr>
            <p:ph type="body" idx="1"/>
          </p:nvPr>
        </p:nvSpPr>
        <p:spPr>
          <a:prstGeom prst="rect">
            <a:avLst/>
          </a:prstGeom>
        </p:spPr>
        <p:txBody>
          <a:bodyPr/>
          <a:lstStyle/>
          <a:p>
            <a:pPr marL="450322" indent="-450322">
              <a:defRPr i="1" sz="4600">
                <a:latin typeface="Arial"/>
                <a:ea typeface="Arial"/>
                <a:cs typeface="Arial"/>
                <a:sym typeface="Arial"/>
              </a:defRPr>
            </a:pPr>
            <a:r>
              <a:rPr b="1" i="0"/>
              <a:t>The systems thinking playbook</a:t>
            </a:r>
            <a:r>
              <a:rPr i="0"/>
              <a:t>: </a:t>
            </a:r>
            <a:r>
              <a:rPr b="1" i="0"/>
              <a:t>Exercises to stretch and build learning and systems thinking capabilities.</a:t>
            </a:r>
            <a:r>
              <a:rPr i="0"/>
              <a:t> </a:t>
            </a:r>
            <a:br>
              <a:rPr i="0"/>
            </a:br>
            <a:r>
              <a:rPr i="0"/>
              <a:t>Sweeney LB, Meadows D, 2010</a:t>
            </a:r>
            <a:endParaRPr i="0"/>
          </a:p>
          <a:p>
            <a:pPr marL="450322" indent="-450322">
              <a:defRPr i="1" sz="4600">
                <a:latin typeface="Arial"/>
                <a:ea typeface="Arial"/>
                <a:cs typeface="Arial"/>
                <a:sym typeface="Arial"/>
              </a:defRPr>
            </a:pPr>
            <a:r>
              <a:rPr b="1" i="0"/>
              <a:t>The climate change playbook</a:t>
            </a:r>
            <a:r>
              <a:rPr i="0"/>
              <a:t>. </a:t>
            </a:r>
            <a:r>
              <a:rPr b="1" i="0"/>
              <a:t>22 systems thinking games for more effective communication about climate change</a:t>
            </a:r>
            <a:r>
              <a:rPr i="0"/>
              <a:t>. </a:t>
            </a:r>
            <a:br>
              <a:rPr i="0"/>
            </a:br>
            <a:r>
              <a:t>Meadows</a:t>
            </a:r>
            <a:r>
              <a:rPr i="0"/>
              <a:t> </a:t>
            </a:r>
            <a:r>
              <a:t>DL, Sweeney</a:t>
            </a:r>
            <a:r>
              <a:rPr i="0"/>
              <a:t> </a:t>
            </a:r>
            <a:r>
              <a:t>LB, Mehers</a:t>
            </a:r>
            <a:r>
              <a:rPr i="0"/>
              <a:t> </a:t>
            </a:r>
            <a:r>
              <a:t>GM</a:t>
            </a:r>
            <a:r>
              <a:rPr i="0"/>
              <a:t>, 2016</a:t>
            </a:r>
          </a:p>
        </p:txBody>
      </p:sp>
      <p:sp>
        <p:nvSpPr>
          <p:cNvPr id="103" name="Foliennummernplatzhalter 3"/>
          <p:cNvSpPr txBox="1"/>
          <p:nvPr>
            <p:ph type="sldNum" sz="quarter" idx="2"/>
          </p:nvPr>
        </p:nvSpPr>
        <p:spPr>
          <a:xfrm>
            <a:off x="20583723" y="12876609"/>
            <a:ext cx="3079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 name="Titel 1"/>
          <p:cNvSpPr txBox="1"/>
          <p:nvPr>
            <p:ph type="title"/>
          </p:nvPr>
        </p:nvSpPr>
        <p:spPr>
          <a:prstGeom prst="rect">
            <a:avLst/>
          </a:prstGeom>
        </p:spPr>
        <p:txBody>
          <a:bodyPr/>
          <a:lstStyle/>
          <a:p>
            <a:pPr/>
            <a:r>
              <a:t>Examples of systems thinking games used as scripts used in GMB</a:t>
            </a:r>
          </a:p>
        </p:txBody>
      </p:sp>
      <p:sp>
        <p:nvSpPr>
          <p:cNvPr id="108" name="Inhaltsplatzhalter 8"/>
          <p:cNvSpPr txBox="1"/>
          <p:nvPr>
            <p:ph type="body" idx="1"/>
          </p:nvPr>
        </p:nvSpPr>
        <p:spPr>
          <a:prstGeom prst="rect">
            <a:avLst/>
          </a:prstGeom>
        </p:spPr>
        <p:txBody>
          <a:bodyPr/>
          <a:lstStyle/>
          <a:p>
            <a:pPr/>
            <a:r>
              <a:rPr b="1"/>
              <a:t>Arms Crossed</a:t>
            </a:r>
            <a:r>
              <a:t> (learning something new, change is difficult)</a:t>
            </a:r>
          </a:p>
          <a:p>
            <a:pPr/>
            <a:r>
              <a:rPr b="1"/>
              <a:t>Circles in the Air</a:t>
            </a:r>
            <a:r>
              <a:t> (Perspective-change)</a:t>
            </a:r>
            <a:endParaRPr sz="4000">
              <a:solidFill>
                <a:srgbClr val="A9A9A9"/>
              </a:solidFill>
            </a:endParaRPr>
          </a:p>
          <a:p>
            <a:pPr/>
            <a:r>
              <a:rPr b="1"/>
              <a:t>Avalanche</a:t>
            </a:r>
            <a:r>
              <a:t> (Counterintuitiveness)</a:t>
            </a:r>
          </a:p>
          <a:p>
            <a:pPr/>
            <a:r>
              <a:rPr b="1"/>
              <a:t>Triangles</a:t>
            </a:r>
            <a:r>
              <a:t> (Interconnectedness, Leverage Points)</a:t>
            </a:r>
          </a:p>
          <a:p>
            <a:pPr/>
            <a:r>
              <a:t>…</a:t>
            </a:r>
          </a:p>
          <a:p>
            <a:pPr marL="0" indent="0">
              <a:buSzTx/>
              <a:buNone/>
            </a:pPr>
            <a:r>
              <a:rPr sz="4000">
                <a:solidFill>
                  <a:srgbClr val="A9A9A9"/>
                </a:solidFill>
              </a:rPr>
              <a:t>Source: Systems Thinking Playbook</a:t>
            </a:r>
            <a:r>
              <a:rPr baseline="31999" sz="4000">
                <a:solidFill>
                  <a:srgbClr val="A9A9A9"/>
                </a:solidFill>
              </a:rPr>
              <a:t>[1]</a:t>
            </a:r>
          </a:p>
        </p:txBody>
      </p:sp>
      <p:sp>
        <p:nvSpPr>
          <p:cNvPr id="109" name="Foliennummernplatzhalter 3"/>
          <p:cNvSpPr txBox="1"/>
          <p:nvPr>
            <p:ph type="sldNum" sz="quarter" idx="2"/>
          </p:nvPr>
        </p:nvSpPr>
        <p:spPr>
          <a:xfrm>
            <a:off x="20583723" y="12876609"/>
            <a:ext cx="3079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 name="Titel 5"/>
          <p:cNvSpPr txBox="1"/>
          <p:nvPr>
            <p:ph type="title"/>
          </p:nvPr>
        </p:nvSpPr>
        <p:spPr>
          <a:prstGeom prst="rect">
            <a:avLst/>
          </a:prstGeom>
        </p:spPr>
        <p:txBody>
          <a:bodyPr/>
          <a:lstStyle/>
          <a:p>
            <a:pPr/>
            <a:r>
              <a:t>Problem &amp; Solution</a:t>
            </a:r>
          </a:p>
        </p:txBody>
      </p:sp>
      <p:sp>
        <p:nvSpPr>
          <p:cNvPr id="114" name="Inhaltsplatzhalter 6"/>
          <p:cNvSpPr txBox="1"/>
          <p:nvPr>
            <p:ph type="body" idx="1"/>
          </p:nvPr>
        </p:nvSpPr>
        <p:spPr>
          <a:prstGeom prst="rect">
            <a:avLst/>
          </a:prstGeom>
        </p:spPr>
        <p:txBody>
          <a:bodyPr/>
          <a:lstStyle/>
          <a:p>
            <a:pPr marL="623479" indent="-623479" defTabSz="649009">
              <a:spcBef>
                <a:spcPts val="2600"/>
              </a:spcBef>
              <a:defRPr sz="4582"/>
            </a:pPr>
            <a:r>
              <a:t>Problem: Participants who are new to Group Model Building (GMB) initially…</a:t>
            </a:r>
          </a:p>
          <a:p>
            <a:pPr lvl="1" marL="1078547" indent="-727392" defTabSz="649009">
              <a:spcBef>
                <a:spcPts val="2600"/>
              </a:spcBef>
              <a:defRPr sz="4582"/>
            </a:pPr>
            <a:r>
              <a:t>…emotionally unprepared</a:t>
            </a:r>
          </a:p>
          <a:p>
            <a:pPr lvl="1" marL="1078547" indent="-727392" defTabSz="649009">
              <a:spcBef>
                <a:spcPts val="2600"/>
              </a:spcBef>
              <a:defRPr sz="4582"/>
            </a:pPr>
            <a:r>
              <a:t>…not open for “something completely different”</a:t>
            </a:r>
          </a:p>
          <a:p>
            <a:pPr lvl="1" marL="1078547" indent="-727392" defTabSz="649009">
              <a:spcBef>
                <a:spcPts val="2600"/>
              </a:spcBef>
              <a:defRPr sz="4582"/>
            </a:pPr>
            <a:r>
              <a:t>… with their heads and hearts still in what they have experienced before the workshop, </a:t>
            </a:r>
          </a:p>
          <a:p>
            <a:pPr marL="623479" indent="-623479" defTabSz="649009">
              <a:spcBef>
                <a:spcPts val="2600"/>
              </a:spcBef>
              <a:defRPr sz="4582"/>
            </a:pPr>
            <a:r>
              <a:t>Solution: Systems Thinking game chosen well in relation to follow-up GMB-scripts:</a:t>
            </a:r>
          </a:p>
          <a:p>
            <a:pPr lvl="1" marL="978217" indent="-627062" defTabSz="649009">
              <a:spcBef>
                <a:spcPts val="2600"/>
              </a:spcBef>
              <a:defRPr sz="3950"/>
            </a:pPr>
            <a:r>
              <a:t>participants experience and engage emotionally (before engaging cognitively)</a:t>
            </a:r>
          </a:p>
          <a:p>
            <a:pPr lvl="1" marL="978217" indent="-627062" defTabSz="649009">
              <a:spcBef>
                <a:spcPts val="2600"/>
              </a:spcBef>
              <a:defRPr sz="3950"/>
            </a:pPr>
            <a:r>
              <a:t>participants open up to follow-up scripts, esp. new, unexpected methods,</a:t>
            </a:r>
            <a:br/>
            <a:r>
              <a:t>including in the beginning of the first GMB session </a:t>
            </a:r>
          </a:p>
        </p:txBody>
      </p:sp>
      <p:sp>
        <p:nvSpPr>
          <p:cNvPr id="115" name="Foliennummernplatzhalter 3"/>
          <p:cNvSpPr txBox="1"/>
          <p:nvPr>
            <p:ph type="sldNum" sz="quarter" idx="2"/>
          </p:nvPr>
        </p:nvSpPr>
        <p:spPr>
          <a:xfrm>
            <a:off x="20583723" y="12876609"/>
            <a:ext cx="3079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 name="Titel 5"/>
          <p:cNvSpPr txBox="1"/>
          <p:nvPr>
            <p:ph type="title"/>
          </p:nvPr>
        </p:nvSpPr>
        <p:spPr>
          <a:prstGeom prst="rect">
            <a:avLst/>
          </a:prstGeom>
        </p:spPr>
        <p:txBody>
          <a:bodyPr/>
          <a:lstStyle/>
          <a:p>
            <a:pPr/>
            <a:r>
              <a:t>Problem &amp; Solution</a:t>
            </a:r>
          </a:p>
        </p:txBody>
      </p:sp>
      <p:sp>
        <p:nvSpPr>
          <p:cNvPr id="118" name="Inhaltsplatzhalter 6"/>
          <p:cNvSpPr txBox="1"/>
          <p:nvPr>
            <p:ph type="body" idx="1"/>
          </p:nvPr>
        </p:nvSpPr>
        <p:spPr>
          <a:prstGeom prst="rect">
            <a:avLst/>
          </a:prstGeom>
        </p:spPr>
        <p:txBody>
          <a:bodyPr/>
          <a:lstStyle/>
          <a:p>
            <a:pPr/>
            <a:r>
              <a:t>Problem: If a long introduction of a GMB workshop cannot be avoided (due to institutional rules etc.), participants tend to get tired / fed up with it </a:t>
            </a:r>
            <a:r>
              <a:rPr>
                <a:latin typeface="Wingdings"/>
                <a:ea typeface="Wingdings"/>
                <a:cs typeface="Wingdings"/>
                <a:sym typeface="Wingdings"/>
              </a:rPr>
              <a:t></a:t>
            </a:r>
            <a:r>
              <a:t> bad preparation for the next scripts</a:t>
            </a:r>
          </a:p>
          <a:p>
            <a:pPr/>
            <a:r>
              <a:t>Problem: Participants get tired after lunch or lengthy passive phases (explanatory monologues)</a:t>
            </a:r>
          </a:p>
          <a:p>
            <a:pPr/>
            <a:r>
              <a:t>Solution: Systems Thinking games can activate participants, e. g. after lunch or passive phases of a workshop, improve the mood</a:t>
            </a:r>
          </a:p>
        </p:txBody>
      </p:sp>
      <p:sp>
        <p:nvSpPr>
          <p:cNvPr id="119" name="Foliennummernplatzhalter 3"/>
          <p:cNvSpPr txBox="1"/>
          <p:nvPr>
            <p:ph type="sldNum" sz="quarter" idx="2"/>
          </p:nvPr>
        </p:nvSpPr>
        <p:spPr>
          <a:xfrm>
            <a:off x="20583723" y="12876609"/>
            <a:ext cx="3079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21" name="Titel 1"/>
          <p:cNvSpPr txBox="1"/>
          <p:nvPr>
            <p:ph type="title"/>
          </p:nvPr>
        </p:nvSpPr>
        <p:spPr>
          <a:prstGeom prst="rect">
            <a:avLst/>
          </a:prstGeom>
        </p:spPr>
        <p:txBody>
          <a:bodyPr/>
          <a:lstStyle/>
          <a:p>
            <a:pPr/>
            <a:r>
              <a:t>Examples of systems thinking games used as scripts used in GMB</a:t>
            </a:r>
          </a:p>
        </p:txBody>
      </p:sp>
      <p:sp>
        <p:nvSpPr>
          <p:cNvPr id="122" name="Inhaltsplatzhalter 8"/>
          <p:cNvSpPr txBox="1"/>
          <p:nvPr>
            <p:ph type="body" idx="1"/>
          </p:nvPr>
        </p:nvSpPr>
        <p:spPr>
          <a:prstGeom prst="rect">
            <a:avLst/>
          </a:prstGeom>
        </p:spPr>
        <p:txBody>
          <a:bodyPr/>
          <a:lstStyle/>
          <a:p>
            <a:pPr/>
            <a:r>
              <a:t>Arms Crossed </a:t>
            </a:r>
            <a:r>
              <a:rPr sz="4000">
                <a:solidFill>
                  <a:srgbClr val="A9A9A9"/>
                </a:solidFill>
              </a:rPr>
              <a:t>(Source: Systems Thinking Playbook</a:t>
            </a:r>
            <a:r>
              <a:rPr baseline="31999" sz="4000">
                <a:solidFill>
                  <a:srgbClr val="A9A9A9"/>
                </a:solidFill>
              </a:rPr>
              <a:t>[1]</a:t>
            </a:r>
            <a:r>
              <a:rPr sz="4000">
                <a:solidFill>
                  <a:srgbClr val="A9A9A9"/>
                </a:solidFill>
              </a:rPr>
              <a:t>)</a:t>
            </a:r>
          </a:p>
          <a:p>
            <a:pPr lvl="1"/>
            <a:r>
              <a:t>Can also be used to help people embrace a new method</a:t>
            </a:r>
          </a:p>
          <a:p>
            <a:pPr lvl="1"/>
            <a:r>
              <a:t>Debrief: change may feel awkward at first, takes practice, but possible! Analogy: Modelling is new to you. </a:t>
            </a:r>
          </a:p>
        </p:txBody>
      </p:sp>
      <p:sp>
        <p:nvSpPr>
          <p:cNvPr id="123" name="Foliennummernplatzhalter 3"/>
          <p:cNvSpPr txBox="1"/>
          <p:nvPr>
            <p:ph type="sldNum" sz="quarter" idx="2"/>
          </p:nvPr>
        </p:nvSpPr>
        <p:spPr>
          <a:xfrm>
            <a:off x="20552023" y="12876609"/>
            <a:ext cx="3713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24" name="Let‘s try this game live! (if time permits, 2min)"/>
          <p:cNvSpPr/>
          <p:nvPr/>
        </p:nvSpPr>
        <p:spPr>
          <a:xfrm>
            <a:off x="9620820" y="10600884"/>
            <a:ext cx="8603220" cy="25943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73" y="0"/>
                </a:moveTo>
                <a:lnTo>
                  <a:pt x="20627" y="0"/>
                </a:lnTo>
                <a:cubicBezTo>
                  <a:pt x="20896" y="0"/>
                  <a:pt x="21139" y="403"/>
                  <a:pt x="21315" y="1054"/>
                </a:cubicBezTo>
                <a:cubicBezTo>
                  <a:pt x="21491" y="1706"/>
                  <a:pt x="21600" y="2606"/>
                  <a:pt x="21600" y="3600"/>
                </a:cubicBezTo>
                <a:lnTo>
                  <a:pt x="21600" y="18000"/>
                </a:lnTo>
                <a:cubicBezTo>
                  <a:pt x="21600" y="18994"/>
                  <a:pt x="21491" y="19894"/>
                  <a:pt x="21315" y="20546"/>
                </a:cubicBezTo>
                <a:cubicBezTo>
                  <a:pt x="21139" y="21197"/>
                  <a:pt x="20896" y="21600"/>
                  <a:pt x="20627" y="21600"/>
                </a:cubicBezTo>
                <a:lnTo>
                  <a:pt x="973" y="21600"/>
                </a:lnTo>
                <a:cubicBezTo>
                  <a:pt x="704" y="21600"/>
                  <a:pt x="461" y="21197"/>
                  <a:pt x="285" y="20546"/>
                </a:cubicBezTo>
                <a:cubicBezTo>
                  <a:pt x="109" y="19894"/>
                  <a:pt x="0" y="18994"/>
                  <a:pt x="0" y="18000"/>
                </a:cubicBezTo>
                <a:lnTo>
                  <a:pt x="0" y="3600"/>
                </a:lnTo>
                <a:cubicBezTo>
                  <a:pt x="0" y="2606"/>
                  <a:pt x="109" y="1706"/>
                  <a:pt x="285" y="1054"/>
                </a:cubicBezTo>
                <a:cubicBezTo>
                  <a:pt x="461" y="403"/>
                  <a:pt x="704" y="0"/>
                  <a:pt x="973" y="0"/>
                </a:cubicBezTo>
                <a:close/>
              </a:path>
            </a:pathLst>
          </a:custGeom>
          <a:solidFill>
            <a:srgbClr val="FFFB00"/>
          </a:solidFill>
          <a:ln w="12700">
            <a:miter lim="400000"/>
          </a:ln>
          <a:effectLst>
            <a:outerShdw sx="100000" sy="100000" kx="0" ky="0" algn="b" rotWithShape="0" blurRad="203200" dist="190500" dir="2736141">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defRPr sz="5600">
                <a:solidFill>
                  <a:srgbClr val="FF40FF"/>
                </a:solidFill>
                <a:effectLst>
                  <a:outerShdw sx="100000" sy="100000" kx="0" ky="0" algn="b" rotWithShape="0" blurRad="38100" dist="12700" dir="5400000">
                    <a:srgbClr val="000000">
                      <a:alpha val="50000"/>
                    </a:srgbClr>
                  </a:outerShdw>
                </a:effectLst>
                <a:latin typeface="Comic Sans MS"/>
                <a:ea typeface="Comic Sans MS"/>
                <a:cs typeface="Comic Sans MS"/>
                <a:sym typeface="Comic Sans MS"/>
              </a:defRPr>
            </a:lvl1pPr>
          </a:lstStyle>
          <a:p>
            <a:pPr/>
            <a:r>
              <a:t>Let‘s try this game live! (if time permits, 2min)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2"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28" name="Titel 1"/>
          <p:cNvSpPr txBox="1"/>
          <p:nvPr>
            <p:ph type="title"/>
          </p:nvPr>
        </p:nvSpPr>
        <p:spPr>
          <a:prstGeom prst="rect">
            <a:avLst/>
          </a:prstGeom>
        </p:spPr>
        <p:txBody>
          <a:bodyPr/>
          <a:lstStyle/>
          <a:p>
            <a:pPr/>
            <a:r>
              <a:t>Examples of systems thinking games used as scripts used in GMB</a:t>
            </a:r>
          </a:p>
        </p:txBody>
      </p:sp>
      <p:sp>
        <p:nvSpPr>
          <p:cNvPr id="129" name="Inhaltsplatzhalter 8"/>
          <p:cNvSpPr txBox="1"/>
          <p:nvPr>
            <p:ph type="body" idx="1"/>
          </p:nvPr>
        </p:nvSpPr>
        <p:spPr>
          <a:prstGeom prst="rect">
            <a:avLst/>
          </a:prstGeom>
        </p:spPr>
        <p:txBody>
          <a:bodyPr/>
          <a:lstStyle/>
          <a:p>
            <a:pPr/>
            <a:r>
              <a:t>Circles in the Air </a:t>
            </a:r>
            <a:r>
              <a:rPr sz="4000">
                <a:solidFill>
                  <a:srgbClr val="A9A9A9"/>
                </a:solidFill>
              </a:rPr>
              <a:t>(Source: Systems Thinking Playbook</a:t>
            </a:r>
            <a:r>
              <a:rPr baseline="31999" sz="4000">
                <a:solidFill>
                  <a:srgbClr val="A9A9A9"/>
                </a:solidFill>
              </a:rPr>
              <a:t>[1]</a:t>
            </a:r>
            <a:r>
              <a:rPr sz="4000">
                <a:solidFill>
                  <a:srgbClr val="A9A9A9"/>
                </a:solidFill>
              </a:rPr>
              <a:t>)</a:t>
            </a:r>
          </a:p>
          <a:p>
            <a:pPr lvl="1"/>
            <a:r>
              <a:t>Used for vulnerable group of elderly poor</a:t>
            </a:r>
          </a:p>
          <a:p>
            <a:pPr lvl="1"/>
            <a:r>
              <a:t>Help them understand that they were about to get to know a new method (GMB) that would allow them to gain a new perspective</a:t>
            </a:r>
          </a:p>
          <a:p>
            <a:pPr lvl="1"/>
            <a:r>
              <a:t>Help them embrace this new method</a:t>
            </a:r>
          </a:p>
        </p:txBody>
      </p:sp>
      <p:sp>
        <p:nvSpPr>
          <p:cNvPr id="130" name="Foliennummernplatzhalter 3"/>
          <p:cNvSpPr txBox="1"/>
          <p:nvPr>
            <p:ph type="sldNum" sz="quarter" idx="2"/>
          </p:nvPr>
        </p:nvSpPr>
        <p:spPr>
          <a:xfrm>
            <a:off x="20552023" y="12876609"/>
            <a:ext cx="3713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34" name="Titel 1"/>
          <p:cNvSpPr txBox="1"/>
          <p:nvPr>
            <p:ph type="title"/>
          </p:nvPr>
        </p:nvSpPr>
        <p:spPr>
          <a:prstGeom prst="rect">
            <a:avLst/>
          </a:prstGeom>
        </p:spPr>
        <p:txBody>
          <a:bodyPr/>
          <a:lstStyle/>
          <a:p>
            <a:pPr/>
            <a:r>
              <a:t>Examples of systems thinking games used as scripts used in GMB</a:t>
            </a:r>
          </a:p>
        </p:txBody>
      </p:sp>
      <p:sp>
        <p:nvSpPr>
          <p:cNvPr id="135" name="Inhaltsplatzhalter 8"/>
          <p:cNvSpPr txBox="1"/>
          <p:nvPr>
            <p:ph type="body" idx="1"/>
          </p:nvPr>
        </p:nvSpPr>
        <p:spPr>
          <a:prstGeom prst="rect">
            <a:avLst/>
          </a:prstGeom>
        </p:spPr>
        <p:txBody>
          <a:bodyPr/>
          <a:lstStyle/>
          <a:p>
            <a:pPr/>
            <a:r>
              <a:t>Avalanche </a:t>
            </a:r>
            <a:r>
              <a:rPr sz="4000">
                <a:solidFill>
                  <a:srgbClr val="A9A9A9"/>
                </a:solidFill>
              </a:rPr>
              <a:t>(Source: Systems Thinking Playbook</a:t>
            </a:r>
            <a:r>
              <a:rPr baseline="31999" sz="4000">
                <a:solidFill>
                  <a:srgbClr val="A9A9A9"/>
                </a:solidFill>
              </a:rPr>
              <a:t>[1]</a:t>
            </a:r>
            <a:r>
              <a:rPr sz="4000">
                <a:solidFill>
                  <a:srgbClr val="A9A9A9"/>
                </a:solidFill>
              </a:rPr>
              <a:t>)</a:t>
            </a:r>
          </a:p>
          <a:p>
            <a:pPr lvl="1"/>
            <a:r>
              <a:t>First-hand experience of the counterintuitive nature of seemingly simple systems</a:t>
            </a:r>
          </a:p>
          <a:p>
            <a:pPr lvl="1"/>
            <a:r>
              <a:t>Understand at an experiential level that understanding of the system structure is critical to prevent backfiring of intended measures</a:t>
            </a:r>
          </a:p>
          <a:p>
            <a:pPr lvl="1"/>
            <a:r>
              <a:t>Used in the beginning of workshop to make participants understand why to model and not just to discuss</a:t>
            </a:r>
          </a:p>
          <a:p>
            <a:pPr lvl="1"/>
            <a:r>
              <a:t>! Consider disabilities/physical challenges of participants</a:t>
            </a:r>
          </a:p>
        </p:txBody>
      </p:sp>
      <p:sp>
        <p:nvSpPr>
          <p:cNvPr id="136" name="Foliennummernplatzhalter 3"/>
          <p:cNvSpPr txBox="1"/>
          <p:nvPr>
            <p:ph type="sldNum" sz="quarter" idx="2"/>
          </p:nvPr>
        </p:nvSpPr>
        <p:spPr>
          <a:xfrm>
            <a:off x="20552023" y="12876609"/>
            <a:ext cx="3713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40" name="Titel 1"/>
          <p:cNvSpPr txBox="1"/>
          <p:nvPr>
            <p:ph type="title"/>
          </p:nvPr>
        </p:nvSpPr>
        <p:spPr>
          <a:prstGeom prst="rect">
            <a:avLst/>
          </a:prstGeom>
        </p:spPr>
        <p:txBody>
          <a:bodyPr/>
          <a:lstStyle/>
          <a:p>
            <a:pPr/>
            <a:r>
              <a:t>Examples of systems thinking games used as scripts used in GMB</a:t>
            </a:r>
          </a:p>
        </p:txBody>
      </p:sp>
      <p:sp>
        <p:nvSpPr>
          <p:cNvPr id="141" name="Inhaltsplatzhalter 8"/>
          <p:cNvSpPr txBox="1"/>
          <p:nvPr>
            <p:ph type="body" idx="1"/>
          </p:nvPr>
        </p:nvSpPr>
        <p:spPr>
          <a:prstGeom prst="rect">
            <a:avLst/>
          </a:prstGeom>
        </p:spPr>
        <p:txBody>
          <a:bodyPr/>
          <a:lstStyle/>
          <a:p>
            <a:pPr/>
            <a:r>
              <a:t>Triangles </a:t>
            </a:r>
            <a:r>
              <a:rPr sz="4000">
                <a:solidFill>
                  <a:srgbClr val="A9A9A9"/>
                </a:solidFill>
              </a:rPr>
              <a:t>(Source: Systems Thinking Playbook</a:t>
            </a:r>
            <a:r>
              <a:rPr baseline="31999" sz="4000">
                <a:solidFill>
                  <a:srgbClr val="A9A9A9"/>
                </a:solidFill>
              </a:rPr>
              <a:t>[1]</a:t>
            </a:r>
            <a:r>
              <a:rPr sz="4000">
                <a:solidFill>
                  <a:srgbClr val="A9A9A9"/>
                </a:solidFill>
              </a:rPr>
              <a:t>)</a:t>
            </a:r>
          </a:p>
          <a:p>
            <a:pPr lvl="1"/>
            <a:r>
              <a:t>Ice breaker at the beginning of the workshop</a:t>
            </a:r>
          </a:p>
          <a:p>
            <a:pPr lvl="1"/>
            <a:r>
              <a:t>Raise awareness about indirect effects in complex causal meshworks</a:t>
            </a:r>
          </a:p>
          <a:p>
            <a:pPr lvl="1"/>
            <a:r>
              <a:t>Prepare participants experientially and emotionally for working on indirect effects and side-effects, and for risks related to envisioned measures, incl. mitigation measures regarding undesired effects</a:t>
            </a:r>
          </a:p>
        </p:txBody>
      </p:sp>
      <p:sp>
        <p:nvSpPr>
          <p:cNvPr id="142" name="Foliennummernplatzhalter 3"/>
          <p:cNvSpPr txBox="1"/>
          <p:nvPr>
            <p:ph type="sldNum" sz="quarter" idx="2"/>
          </p:nvPr>
        </p:nvSpPr>
        <p:spPr>
          <a:xfrm>
            <a:off x="20552023" y="12876609"/>
            <a:ext cx="371376" cy="49847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theme/_rels/theme1.xml.rels><?xml version="1.0" encoding="UTF-8"?>
<Relationships xmlns="http://schemas.openxmlformats.org/package/2006/relationships"><Relationship Id="rId1" Type="http://schemas.openxmlformats.org/officeDocument/2006/relationships/image" Target="../media/image1.jpeg"/></Relationships>

</file>

<file path=ppt/theme/_rels/theme2.xml.rels><?xml version="1.0" encoding="UTF-8"?>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Calibri"/>
        <a:ea typeface="Calibri"/>
        <a:cs typeface="Calibri"/>
      </a:majorFont>
      <a:minorFont>
        <a:latin typeface="Calibri"/>
        <a:ea typeface="Calibri"/>
        <a:cs typeface="Calibri"/>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63500" dist="12700" dir="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25400" cap="flat">
          <a:solidFill>
            <a:srgbClr val="000000"/>
          </a:solidFill>
          <a:prstDash val="solid"/>
          <a:miter lim="400000"/>
        </a:ln>
        <a:effectLst/>
        <a:sp3d/>
      </a:spPr>
      <a:bodyPr rot="0" spcFirstLastPara="1" vertOverflow="overflow" horzOverflow="overflow" vert="horz" wrap="square" lIns="71437" tIns="71437" rIns="71437" bIns="71437" numCol="1" spcCol="38100" rtlCol="0" anchor="ctr" upright="0">
        <a:spAutoFit/>
      </a:bodyPr>
      <a:lstStyle>
        <a:defPPr marL="0" marR="0" indent="0" algn="ctr" defTabSz="821531" rtl="0" fontAlgn="auto" latinLnBrk="0" hangingPunct="0">
          <a:lnSpc>
            <a:spcPct val="100000"/>
          </a:lnSpc>
          <a:spcBef>
            <a:spcPts val="0"/>
          </a:spcBef>
          <a:spcAft>
            <a:spcPts val="0"/>
          </a:spcAft>
          <a:buClrTx/>
          <a:buSzTx/>
          <a:buFontTx/>
          <a:buNone/>
          <a:tabLst/>
          <a:defRPr b="0" baseline="0" cap="none" i="0" spc="0" strike="noStrike" sz="56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508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upright="0">
        <a:spAutoFit/>
      </a:bodyPr>
      <a:lstStyle>
        <a:defPPr marL="0" marR="0" indent="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Calibri"/>
        <a:ea typeface="Calibri"/>
        <a:cs typeface="Calibri"/>
      </a:majorFont>
      <a:minorFont>
        <a:latin typeface="Calibri"/>
        <a:ea typeface="Calibri"/>
        <a:cs typeface="Calibri"/>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63500" dist="12700" dir="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25400" cap="flat">
          <a:solidFill>
            <a:srgbClr val="000000"/>
          </a:solidFill>
          <a:prstDash val="solid"/>
          <a:miter lim="400000"/>
        </a:ln>
        <a:effectLst/>
        <a:sp3d/>
      </a:spPr>
      <a:bodyPr rot="0" spcFirstLastPara="1" vertOverflow="overflow" horzOverflow="overflow" vert="horz" wrap="square" lIns="71437" tIns="71437" rIns="71437" bIns="71437" numCol="1" spcCol="38100" rtlCol="0" anchor="ctr" upright="0">
        <a:spAutoFit/>
      </a:bodyPr>
      <a:lstStyle>
        <a:defPPr marL="0" marR="0" indent="0" algn="ctr" defTabSz="821531" rtl="0" fontAlgn="auto" latinLnBrk="0" hangingPunct="0">
          <a:lnSpc>
            <a:spcPct val="100000"/>
          </a:lnSpc>
          <a:spcBef>
            <a:spcPts val="0"/>
          </a:spcBef>
          <a:spcAft>
            <a:spcPts val="0"/>
          </a:spcAft>
          <a:buClrTx/>
          <a:buSzTx/>
          <a:buFontTx/>
          <a:buNone/>
          <a:tabLst/>
          <a:defRPr b="0" baseline="0" cap="none" i="0" spc="0" strike="noStrike" sz="56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508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upright="0">
        <a:spAutoFit/>
      </a:bodyPr>
      <a:lstStyle>
        <a:defPPr marL="0" marR="0" indent="0" algn="ctr" defTabSz="821531" rtl="0" fontAlgn="auto" latinLnBrk="0" hangingPunct="0">
          <a:lnSpc>
            <a:spcPct val="100000"/>
          </a:lnSpc>
          <a:spcBef>
            <a:spcPts val="0"/>
          </a:spcBef>
          <a:spcAft>
            <a:spcPts val="0"/>
          </a:spcAft>
          <a:buClrTx/>
          <a:buSzTx/>
          <a:buFontTx/>
          <a:buNone/>
          <a:tabLst/>
          <a:defRPr b="0" baseline="0" cap="none" i="0" spc="0" strike="noStrike" sz="5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