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340" r:id="rId3"/>
    <p:sldId id="341" r:id="rId4"/>
    <p:sldId id="317" r:id="rId5"/>
    <p:sldId id="318" r:id="rId6"/>
    <p:sldId id="259" r:id="rId7"/>
    <p:sldId id="257" r:id="rId8"/>
    <p:sldId id="260" r:id="rId9"/>
    <p:sldId id="262" r:id="rId10"/>
    <p:sldId id="264" r:id="rId11"/>
    <p:sldId id="303" r:id="rId12"/>
    <p:sldId id="266" r:id="rId13"/>
    <p:sldId id="289" r:id="rId14"/>
    <p:sldId id="302" r:id="rId15"/>
    <p:sldId id="294" r:id="rId16"/>
    <p:sldId id="295" r:id="rId17"/>
    <p:sldId id="301" r:id="rId18"/>
    <p:sldId id="298" r:id="rId19"/>
    <p:sldId id="273" r:id="rId20"/>
    <p:sldId id="300" r:id="rId21"/>
    <p:sldId id="304" r:id="rId22"/>
    <p:sldId id="305" r:id="rId23"/>
    <p:sldId id="306" r:id="rId24"/>
    <p:sldId id="307" r:id="rId25"/>
    <p:sldId id="308" r:id="rId26"/>
    <p:sldId id="309" r:id="rId27"/>
    <p:sldId id="320" r:id="rId28"/>
    <p:sldId id="334" r:id="rId29"/>
    <p:sldId id="335" r:id="rId30"/>
    <p:sldId id="336" r:id="rId31"/>
    <p:sldId id="337" r:id="rId32"/>
    <p:sldId id="338" r:id="rId33"/>
    <p:sldId id="339"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6F1F22-063D-4533-8D01-B1B3E64C757A}" v="2" dt="2026-07-22T07:47:08.1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309" y="4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011A1-384F-4514-BA37-96D3FD476241}"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FE2E2DB-6C0D-4A05-808D-B62E7B62975C}">
      <dgm:prSet/>
      <dgm:spPr/>
      <dgm:t>
        <a:bodyPr/>
        <a:lstStyle/>
        <a:p>
          <a:pPr>
            <a:defRPr cap="all"/>
          </a:pPr>
          <a:r>
            <a:rPr lang="en-US"/>
            <a:t>Population engagement</a:t>
          </a:r>
        </a:p>
      </dgm:t>
    </dgm:pt>
    <dgm:pt modelId="{CF841054-1595-4133-B71B-205201AFCE44}" type="parTrans" cxnId="{7DB8CBEA-5FCA-4A17-BA15-4BC85C95FC28}">
      <dgm:prSet/>
      <dgm:spPr/>
      <dgm:t>
        <a:bodyPr/>
        <a:lstStyle/>
        <a:p>
          <a:endParaRPr lang="en-US"/>
        </a:p>
      </dgm:t>
    </dgm:pt>
    <dgm:pt modelId="{7713E0E0-1E4C-4EA8-BDAE-CFACE622DF91}" type="sibTrans" cxnId="{7DB8CBEA-5FCA-4A17-BA15-4BC85C95FC28}">
      <dgm:prSet/>
      <dgm:spPr/>
      <dgm:t>
        <a:bodyPr/>
        <a:lstStyle/>
        <a:p>
          <a:endParaRPr lang="en-US"/>
        </a:p>
      </dgm:t>
    </dgm:pt>
    <dgm:pt modelId="{FA04549F-9932-4E2E-B246-7B1F88C71CAE}">
      <dgm:prSet/>
      <dgm:spPr/>
      <dgm:t>
        <a:bodyPr/>
        <a:lstStyle/>
        <a:p>
          <a:pPr>
            <a:defRPr cap="all"/>
          </a:pPr>
          <a:r>
            <a:rPr lang="en-US"/>
            <a:t>Site adoption</a:t>
          </a:r>
        </a:p>
      </dgm:t>
    </dgm:pt>
    <dgm:pt modelId="{07CB53A7-8704-4BDC-A731-40C3178F0D83}" type="parTrans" cxnId="{09190F90-2822-4ABF-A4D0-EB86BDAD9604}">
      <dgm:prSet/>
      <dgm:spPr/>
      <dgm:t>
        <a:bodyPr/>
        <a:lstStyle/>
        <a:p>
          <a:endParaRPr lang="en-US"/>
        </a:p>
      </dgm:t>
    </dgm:pt>
    <dgm:pt modelId="{89D33323-77BB-4F3D-8F1A-6B7D9CEB4F26}" type="sibTrans" cxnId="{09190F90-2822-4ABF-A4D0-EB86BDAD9604}">
      <dgm:prSet/>
      <dgm:spPr/>
      <dgm:t>
        <a:bodyPr/>
        <a:lstStyle/>
        <a:p>
          <a:endParaRPr lang="en-US"/>
        </a:p>
      </dgm:t>
    </dgm:pt>
    <dgm:pt modelId="{5992CFB4-0EDD-4C11-AB51-77DC9128B623}">
      <dgm:prSet/>
      <dgm:spPr/>
      <dgm:t>
        <a:bodyPr/>
        <a:lstStyle/>
        <a:p>
          <a:pPr>
            <a:defRPr cap="all"/>
          </a:pPr>
          <a:r>
            <a:rPr lang="en-US"/>
            <a:t>Workforce capacity</a:t>
          </a:r>
        </a:p>
      </dgm:t>
    </dgm:pt>
    <dgm:pt modelId="{499E9112-FC0F-4E72-BCD1-DF147E36931F}" type="parTrans" cxnId="{F0CBCF94-408F-405D-B89A-77DE75B381A9}">
      <dgm:prSet/>
      <dgm:spPr/>
      <dgm:t>
        <a:bodyPr/>
        <a:lstStyle/>
        <a:p>
          <a:endParaRPr lang="en-US"/>
        </a:p>
      </dgm:t>
    </dgm:pt>
    <dgm:pt modelId="{BC0F199B-604E-4ACA-9402-AEC043D824E2}" type="sibTrans" cxnId="{F0CBCF94-408F-405D-B89A-77DE75B381A9}">
      <dgm:prSet/>
      <dgm:spPr/>
      <dgm:t>
        <a:bodyPr/>
        <a:lstStyle/>
        <a:p>
          <a:endParaRPr lang="en-US"/>
        </a:p>
      </dgm:t>
    </dgm:pt>
    <dgm:pt modelId="{3ECFD273-FE8D-4940-8102-76FEC39C1700}">
      <dgm:prSet/>
      <dgm:spPr/>
      <dgm:t>
        <a:bodyPr/>
        <a:lstStyle/>
        <a:p>
          <a:pPr>
            <a:defRPr cap="all"/>
          </a:pPr>
          <a:r>
            <a:rPr lang="en-US"/>
            <a:t>Outcomes &amp; effectiveness</a:t>
          </a:r>
        </a:p>
      </dgm:t>
    </dgm:pt>
    <dgm:pt modelId="{59CD188B-BC52-463E-B20F-B3C12D10DB46}" type="parTrans" cxnId="{E595386C-604D-44FE-8B94-BD081F7D3FB9}">
      <dgm:prSet/>
      <dgm:spPr/>
      <dgm:t>
        <a:bodyPr/>
        <a:lstStyle/>
        <a:p>
          <a:endParaRPr lang="en-US"/>
        </a:p>
      </dgm:t>
    </dgm:pt>
    <dgm:pt modelId="{72C2F22B-FAD0-4E96-A768-9ABF1DD2290A}" type="sibTrans" cxnId="{E595386C-604D-44FE-8B94-BD081F7D3FB9}">
      <dgm:prSet/>
      <dgm:spPr/>
      <dgm:t>
        <a:bodyPr/>
        <a:lstStyle/>
        <a:p>
          <a:endParaRPr lang="en-US"/>
        </a:p>
      </dgm:t>
    </dgm:pt>
    <dgm:pt modelId="{4E1846EA-733F-43B0-BEEA-7C10E2F37C77}" type="pres">
      <dgm:prSet presAssocID="{9CF011A1-384F-4514-BA37-96D3FD476241}" presName="root" presStyleCnt="0">
        <dgm:presLayoutVars>
          <dgm:dir/>
          <dgm:resizeHandles val="exact"/>
        </dgm:presLayoutVars>
      </dgm:prSet>
      <dgm:spPr/>
    </dgm:pt>
    <dgm:pt modelId="{F4D99A73-5752-4500-90A5-F90AF61413A7}" type="pres">
      <dgm:prSet presAssocID="{AFE2E2DB-6C0D-4A05-808D-B62E7B62975C}" presName="compNode" presStyleCnt="0"/>
      <dgm:spPr/>
    </dgm:pt>
    <dgm:pt modelId="{64D1B6E8-9B04-4C1E-84AE-84BA047B2D4E}" type="pres">
      <dgm:prSet presAssocID="{AFE2E2DB-6C0D-4A05-808D-B62E7B62975C}" presName="iconBgRect" presStyleLbl="bgShp" presStyleIdx="0" presStyleCnt="4"/>
      <dgm:spPr/>
    </dgm:pt>
    <dgm:pt modelId="{9443C5B8-25FF-421C-A802-4AA1325616A9}" type="pres">
      <dgm:prSet presAssocID="{AFE2E2DB-6C0D-4A05-808D-B62E7B62975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a:ext>
      </dgm:extLst>
    </dgm:pt>
    <dgm:pt modelId="{80E60DE8-2FDB-470A-AE35-D8ED96A23272}" type="pres">
      <dgm:prSet presAssocID="{AFE2E2DB-6C0D-4A05-808D-B62E7B62975C}" presName="spaceRect" presStyleCnt="0"/>
      <dgm:spPr/>
    </dgm:pt>
    <dgm:pt modelId="{8961ABBC-7B2C-4B43-813B-4219659752B1}" type="pres">
      <dgm:prSet presAssocID="{AFE2E2DB-6C0D-4A05-808D-B62E7B62975C}" presName="textRect" presStyleLbl="revTx" presStyleIdx="0" presStyleCnt="4">
        <dgm:presLayoutVars>
          <dgm:chMax val="1"/>
          <dgm:chPref val="1"/>
        </dgm:presLayoutVars>
      </dgm:prSet>
      <dgm:spPr/>
    </dgm:pt>
    <dgm:pt modelId="{50B3BBA3-3979-48C1-98B1-AB4A3FF5648C}" type="pres">
      <dgm:prSet presAssocID="{7713E0E0-1E4C-4EA8-BDAE-CFACE622DF91}" presName="sibTrans" presStyleCnt="0"/>
      <dgm:spPr/>
    </dgm:pt>
    <dgm:pt modelId="{70E53AED-364A-4584-92EA-2B8213178FAB}" type="pres">
      <dgm:prSet presAssocID="{FA04549F-9932-4E2E-B246-7B1F88C71CAE}" presName="compNode" presStyleCnt="0"/>
      <dgm:spPr/>
    </dgm:pt>
    <dgm:pt modelId="{4BA93204-F101-4C65-AE10-C5D16734EEA3}" type="pres">
      <dgm:prSet presAssocID="{FA04549F-9932-4E2E-B246-7B1F88C71CAE}" presName="iconBgRect" presStyleLbl="bgShp" presStyleIdx="1" presStyleCnt="4"/>
      <dgm:spPr/>
    </dgm:pt>
    <dgm:pt modelId="{693315CF-7414-47A0-A89A-556ED9C240FE}" type="pres">
      <dgm:prSet presAssocID="{FA04549F-9932-4E2E-B246-7B1F88C71CA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3B43199F-BBF0-4430-AB6A-D8ADB0D4260F}" type="pres">
      <dgm:prSet presAssocID="{FA04549F-9932-4E2E-B246-7B1F88C71CAE}" presName="spaceRect" presStyleCnt="0"/>
      <dgm:spPr/>
    </dgm:pt>
    <dgm:pt modelId="{3B5B79CB-D37B-441A-B2B0-5A6DAC7F3FB0}" type="pres">
      <dgm:prSet presAssocID="{FA04549F-9932-4E2E-B246-7B1F88C71CAE}" presName="textRect" presStyleLbl="revTx" presStyleIdx="1" presStyleCnt="4">
        <dgm:presLayoutVars>
          <dgm:chMax val="1"/>
          <dgm:chPref val="1"/>
        </dgm:presLayoutVars>
      </dgm:prSet>
      <dgm:spPr/>
    </dgm:pt>
    <dgm:pt modelId="{3CB34603-F948-4728-ACBC-390EF49ECAC1}" type="pres">
      <dgm:prSet presAssocID="{89D33323-77BB-4F3D-8F1A-6B7D9CEB4F26}" presName="sibTrans" presStyleCnt="0"/>
      <dgm:spPr/>
    </dgm:pt>
    <dgm:pt modelId="{EDB7687C-1C76-45D0-B8F2-F17A876A3119}" type="pres">
      <dgm:prSet presAssocID="{5992CFB4-0EDD-4C11-AB51-77DC9128B623}" presName="compNode" presStyleCnt="0"/>
      <dgm:spPr/>
    </dgm:pt>
    <dgm:pt modelId="{ACF7D67A-0D06-4788-8F53-E3CA30D4B871}" type="pres">
      <dgm:prSet presAssocID="{5992CFB4-0EDD-4C11-AB51-77DC9128B623}" presName="iconBgRect" presStyleLbl="bgShp" presStyleIdx="2" presStyleCnt="4"/>
      <dgm:spPr/>
    </dgm:pt>
    <dgm:pt modelId="{0A7BA3C8-2705-409A-B37B-1E940B1CACE1}" type="pres">
      <dgm:prSet presAssocID="{5992CFB4-0EDD-4C11-AB51-77DC9128B62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s"/>
        </a:ext>
      </dgm:extLst>
    </dgm:pt>
    <dgm:pt modelId="{2EE72C3D-CF9C-487A-B2ED-716EF9077E45}" type="pres">
      <dgm:prSet presAssocID="{5992CFB4-0EDD-4C11-AB51-77DC9128B623}" presName="spaceRect" presStyleCnt="0"/>
      <dgm:spPr/>
    </dgm:pt>
    <dgm:pt modelId="{934FCDEE-2881-4808-A5DD-71A5EEB76E07}" type="pres">
      <dgm:prSet presAssocID="{5992CFB4-0EDD-4C11-AB51-77DC9128B623}" presName="textRect" presStyleLbl="revTx" presStyleIdx="2" presStyleCnt="4">
        <dgm:presLayoutVars>
          <dgm:chMax val="1"/>
          <dgm:chPref val="1"/>
        </dgm:presLayoutVars>
      </dgm:prSet>
      <dgm:spPr/>
    </dgm:pt>
    <dgm:pt modelId="{BC9C430B-22B2-4807-9253-BAD5FF9B7183}" type="pres">
      <dgm:prSet presAssocID="{BC0F199B-604E-4ACA-9402-AEC043D824E2}" presName="sibTrans" presStyleCnt="0"/>
      <dgm:spPr/>
    </dgm:pt>
    <dgm:pt modelId="{5C1E7E79-B513-4BBE-835A-1819DF6B8DB7}" type="pres">
      <dgm:prSet presAssocID="{3ECFD273-FE8D-4940-8102-76FEC39C1700}" presName="compNode" presStyleCnt="0"/>
      <dgm:spPr/>
    </dgm:pt>
    <dgm:pt modelId="{EC84B7F3-4C58-4A4A-9BB1-B59724AA0567}" type="pres">
      <dgm:prSet presAssocID="{3ECFD273-FE8D-4940-8102-76FEC39C1700}" presName="iconBgRect" presStyleLbl="bgShp" presStyleIdx="3" presStyleCnt="4"/>
      <dgm:spPr/>
    </dgm:pt>
    <dgm:pt modelId="{189946C6-1EE2-4303-BFE8-F0DD6A00F2FC}" type="pres">
      <dgm:prSet presAssocID="{3ECFD273-FE8D-4940-8102-76FEC39C1700}"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E6972D0D-B1A9-45BF-BF18-2F12FCF2BBF2}" type="pres">
      <dgm:prSet presAssocID="{3ECFD273-FE8D-4940-8102-76FEC39C1700}" presName="spaceRect" presStyleCnt="0"/>
      <dgm:spPr/>
    </dgm:pt>
    <dgm:pt modelId="{CAB3E0DD-C30B-46B3-B2A9-76D7D20255D0}" type="pres">
      <dgm:prSet presAssocID="{3ECFD273-FE8D-4940-8102-76FEC39C1700}" presName="textRect" presStyleLbl="revTx" presStyleIdx="3" presStyleCnt="4">
        <dgm:presLayoutVars>
          <dgm:chMax val="1"/>
          <dgm:chPref val="1"/>
        </dgm:presLayoutVars>
      </dgm:prSet>
      <dgm:spPr/>
    </dgm:pt>
  </dgm:ptLst>
  <dgm:cxnLst>
    <dgm:cxn modelId="{F4506D64-DBD8-4181-85EC-E185D8ADBE5D}" type="presOf" srcId="{3ECFD273-FE8D-4940-8102-76FEC39C1700}" destId="{CAB3E0DD-C30B-46B3-B2A9-76D7D20255D0}" srcOrd="0" destOrd="0" presId="urn:microsoft.com/office/officeart/2018/5/layout/IconCircleLabelList"/>
    <dgm:cxn modelId="{AE9C1666-796F-4F91-B09F-8FE32D25DDE9}" type="presOf" srcId="{FA04549F-9932-4E2E-B246-7B1F88C71CAE}" destId="{3B5B79CB-D37B-441A-B2B0-5A6DAC7F3FB0}" srcOrd="0" destOrd="0" presId="urn:microsoft.com/office/officeart/2018/5/layout/IconCircleLabelList"/>
    <dgm:cxn modelId="{E595386C-604D-44FE-8B94-BD081F7D3FB9}" srcId="{9CF011A1-384F-4514-BA37-96D3FD476241}" destId="{3ECFD273-FE8D-4940-8102-76FEC39C1700}" srcOrd="3" destOrd="0" parTransId="{59CD188B-BC52-463E-B20F-B3C12D10DB46}" sibTransId="{72C2F22B-FAD0-4E96-A768-9ABF1DD2290A}"/>
    <dgm:cxn modelId="{3655394C-C531-446D-BD87-4D71D5954582}" type="presOf" srcId="{AFE2E2DB-6C0D-4A05-808D-B62E7B62975C}" destId="{8961ABBC-7B2C-4B43-813B-4219659752B1}" srcOrd="0" destOrd="0" presId="urn:microsoft.com/office/officeart/2018/5/layout/IconCircleLabelList"/>
    <dgm:cxn modelId="{79ECDB7A-0ECA-4567-A614-89F2B2918DC7}" type="presOf" srcId="{5992CFB4-0EDD-4C11-AB51-77DC9128B623}" destId="{934FCDEE-2881-4808-A5DD-71A5EEB76E07}" srcOrd="0" destOrd="0" presId="urn:microsoft.com/office/officeart/2018/5/layout/IconCircleLabelList"/>
    <dgm:cxn modelId="{09190F90-2822-4ABF-A4D0-EB86BDAD9604}" srcId="{9CF011A1-384F-4514-BA37-96D3FD476241}" destId="{FA04549F-9932-4E2E-B246-7B1F88C71CAE}" srcOrd="1" destOrd="0" parTransId="{07CB53A7-8704-4BDC-A731-40C3178F0D83}" sibTransId="{89D33323-77BB-4F3D-8F1A-6B7D9CEB4F26}"/>
    <dgm:cxn modelId="{F0CBCF94-408F-405D-B89A-77DE75B381A9}" srcId="{9CF011A1-384F-4514-BA37-96D3FD476241}" destId="{5992CFB4-0EDD-4C11-AB51-77DC9128B623}" srcOrd="2" destOrd="0" parTransId="{499E9112-FC0F-4E72-BCD1-DF147E36931F}" sibTransId="{BC0F199B-604E-4ACA-9402-AEC043D824E2}"/>
    <dgm:cxn modelId="{7DB8CBEA-5FCA-4A17-BA15-4BC85C95FC28}" srcId="{9CF011A1-384F-4514-BA37-96D3FD476241}" destId="{AFE2E2DB-6C0D-4A05-808D-B62E7B62975C}" srcOrd="0" destOrd="0" parTransId="{CF841054-1595-4133-B71B-205201AFCE44}" sibTransId="{7713E0E0-1E4C-4EA8-BDAE-CFACE622DF91}"/>
    <dgm:cxn modelId="{4AD8E3FA-424B-4A83-90ED-13D4ADFB2C31}" type="presOf" srcId="{9CF011A1-384F-4514-BA37-96D3FD476241}" destId="{4E1846EA-733F-43B0-BEEA-7C10E2F37C77}" srcOrd="0" destOrd="0" presId="urn:microsoft.com/office/officeart/2018/5/layout/IconCircleLabelList"/>
    <dgm:cxn modelId="{6C99D6EC-B344-4C58-A5AC-4EDB595E5677}" type="presParOf" srcId="{4E1846EA-733F-43B0-BEEA-7C10E2F37C77}" destId="{F4D99A73-5752-4500-90A5-F90AF61413A7}" srcOrd="0" destOrd="0" presId="urn:microsoft.com/office/officeart/2018/5/layout/IconCircleLabelList"/>
    <dgm:cxn modelId="{A8C6A84C-44EC-4160-8B15-85057FA04252}" type="presParOf" srcId="{F4D99A73-5752-4500-90A5-F90AF61413A7}" destId="{64D1B6E8-9B04-4C1E-84AE-84BA047B2D4E}" srcOrd="0" destOrd="0" presId="urn:microsoft.com/office/officeart/2018/5/layout/IconCircleLabelList"/>
    <dgm:cxn modelId="{DE1B666D-52C7-4F40-B8C9-2F25DDEA78E7}" type="presParOf" srcId="{F4D99A73-5752-4500-90A5-F90AF61413A7}" destId="{9443C5B8-25FF-421C-A802-4AA1325616A9}" srcOrd="1" destOrd="0" presId="urn:microsoft.com/office/officeart/2018/5/layout/IconCircleLabelList"/>
    <dgm:cxn modelId="{4A385112-B77C-49C3-98FA-77EE3A87A101}" type="presParOf" srcId="{F4D99A73-5752-4500-90A5-F90AF61413A7}" destId="{80E60DE8-2FDB-470A-AE35-D8ED96A23272}" srcOrd="2" destOrd="0" presId="urn:microsoft.com/office/officeart/2018/5/layout/IconCircleLabelList"/>
    <dgm:cxn modelId="{768A3FE9-4EC9-4B8A-9A8C-629418A46BEE}" type="presParOf" srcId="{F4D99A73-5752-4500-90A5-F90AF61413A7}" destId="{8961ABBC-7B2C-4B43-813B-4219659752B1}" srcOrd="3" destOrd="0" presId="urn:microsoft.com/office/officeart/2018/5/layout/IconCircleLabelList"/>
    <dgm:cxn modelId="{FEBC2648-6EAD-44BD-8ED6-9C3A9768D487}" type="presParOf" srcId="{4E1846EA-733F-43B0-BEEA-7C10E2F37C77}" destId="{50B3BBA3-3979-48C1-98B1-AB4A3FF5648C}" srcOrd="1" destOrd="0" presId="urn:microsoft.com/office/officeart/2018/5/layout/IconCircleLabelList"/>
    <dgm:cxn modelId="{A88DD38B-2D23-4653-A028-FDD1512D1F7D}" type="presParOf" srcId="{4E1846EA-733F-43B0-BEEA-7C10E2F37C77}" destId="{70E53AED-364A-4584-92EA-2B8213178FAB}" srcOrd="2" destOrd="0" presId="urn:microsoft.com/office/officeart/2018/5/layout/IconCircleLabelList"/>
    <dgm:cxn modelId="{5CE563EC-AF71-448F-A95C-2A116F941626}" type="presParOf" srcId="{70E53AED-364A-4584-92EA-2B8213178FAB}" destId="{4BA93204-F101-4C65-AE10-C5D16734EEA3}" srcOrd="0" destOrd="0" presId="urn:microsoft.com/office/officeart/2018/5/layout/IconCircleLabelList"/>
    <dgm:cxn modelId="{6DEF2841-0FBF-4295-8B6F-27EE73F9E96F}" type="presParOf" srcId="{70E53AED-364A-4584-92EA-2B8213178FAB}" destId="{693315CF-7414-47A0-A89A-556ED9C240FE}" srcOrd="1" destOrd="0" presId="urn:microsoft.com/office/officeart/2018/5/layout/IconCircleLabelList"/>
    <dgm:cxn modelId="{37C36ED3-AA48-426F-85D4-7CAD7D855DA3}" type="presParOf" srcId="{70E53AED-364A-4584-92EA-2B8213178FAB}" destId="{3B43199F-BBF0-4430-AB6A-D8ADB0D4260F}" srcOrd="2" destOrd="0" presId="urn:microsoft.com/office/officeart/2018/5/layout/IconCircleLabelList"/>
    <dgm:cxn modelId="{EE278688-A3C6-449A-8E6B-BC4CFE0207D8}" type="presParOf" srcId="{70E53AED-364A-4584-92EA-2B8213178FAB}" destId="{3B5B79CB-D37B-441A-B2B0-5A6DAC7F3FB0}" srcOrd="3" destOrd="0" presId="urn:microsoft.com/office/officeart/2018/5/layout/IconCircleLabelList"/>
    <dgm:cxn modelId="{4AE2D954-E393-42C8-AD47-4D10B55F1ECB}" type="presParOf" srcId="{4E1846EA-733F-43B0-BEEA-7C10E2F37C77}" destId="{3CB34603-F948-4728-ACBC-390EF49ECAC1}" srcOrd="3" destOrd="0" presId="urn:microsoft.com/office/officeart/2018/5/layout/IconCircleLabelList"/>
    <dgm:cxn modelId="{C6314F23-87D6-4818-943C-1837D9D32BF9}" type="presParOf" srcId="{4E1846EA-733F-43B0-BEEA-7C10E2F37C77}" destId="{EDB7687C-1C76-45D0-B8F2-F17A876A3119}" srcOrd="4" destOrd="0" presId="urn:microsoft.com/office/officeart/2018/5/layout/IconCircleLabelList"/>
    <dgm:cxn modelId="{82787B9D-0575-4CFB-8D3D-539A333FE5C6}" type="presParOf" srcId="{EDB7687C-1C76-45D0-B8F2-F17A876A3119}" destId="{ACF7D67A-0D06-4788-8F53-E3CA30D4B871}" srcOrd="0" destOrd="0" presId="urn:microsoft.com/office/officeart/2018/5/layout/IconCircleLabelList"/>
    <dgm:cxn modelId="{2C274444-03A4-49BD-9590-F1369E77A952}" type="presParOf" srcId="{EDB7687C-1C76-45D0-B8F2-F17A876A3119}" destId="{0A7BA3C8-2705-409A-B37B-1E940B1CACE1}" srcOrd="1" destOrd="0" presId="urn:microsoft.com/office/officeart/2018/5/layout/IconCircleLabelList"/>
    <dgm:cxn modelId="{1D0E71A2-33D1-4755-9338-3F5AC77AA590}" type="presParOf" srcId="{EDB7687C-1C76-45D0-B8F2-F17A876A3119}" destId="{2EE72C3D-CF9C-487A-B2ED-716EF9077E45}" srcOrd="2" destOrd="0" presId="urn:microsoft.com/office/officeart/2018/5/layout/IconCircleLabelList"/>
    <dgm:cxn modelId="{37A603B5-7F34-42DB-91AC-31E5CF5C9227}" type="presParOf" srcId="{EDB7687C-1C76-45D0-B8F2-F17A876A3119}" destId="{934FCDEE-2881-4808-A5DD-71A5EEB76E07}" srcOrd="3" destOrd="0" presId="urn:microsoft.com/office/officeart/2018/5/layout/IconCircleLabelList"/>
    <dgm:cxn modelId="{B91346C8-B3C4-4439-9342-8F975AB431CB}" type="presParOf" srcId="{4E1846EA-733F-43B0-BEEA-7C10E2F37C77}" destId="{BC9C430B-22B2-4807-9253-BAD5FF9B7183}" srcOrd="5" destOrd="0" presId="urn:microsoft.com/office/officeart/2018/5/layout/IconCircleLabelList"/>
    <dgm:cxn modelId="{D396050E-C4CC-4111-99C8-6144A6554B14}" type="presParOf" srcId="{4E1846EA-733F-43B0-BEEA-7C10E2F37C77}" destId="{5C1E7E79-B513-4BBE-835A-1819DF6B8DB7}" srcOrd="6" destOrd="0" presId="urn:microsoft.com/office/officeart/2018/5/layout/IconCircleLabelList"/>
    <dgm:cxn modelId="{92B28138-59AF-4C1E-9544-17E6FBBA3B87}" type="presParOf" srcId="{5C1E7E79-B513-4BBE-835A-1819DF6B8DB7}" destId="{EC84B7F3-4C58-4A4A-9BB1-B59724AA0567}" srcOrd="0" destOrd="0" presId="urn:microsoft.com/office/officeart/2018/5/layout/IconCircleLabelList"/>
    <dgm:cxn modelId="{0A612923-4210-4102-869B-90E06E95CD71}" type="presParOf" srcId="{5C1E7E79-B513-4BBE-835A-1819DF6B8DB7}" destId="{189946C6-1EE2-4303-BFE8-F0DD6A00F2FC}" srcOrd="1" destOrd="0" presId="urn:microsoft.com/office/officeart/2018/5/layout/IconCircleLabelList"/>
    <dgm:cxn modelId="{896ED435-04FE-478E-AF6D-FACF0223FDDA}" type="presParOf" srcId="{5C1E7E79-B513-4BBE-835A-1819DF6B8DB7}" destId="{E6972D0D-B1A9-45BF-BF18-2F12FCF2BBF2}" srcOrd="2" destOrd="0" presId="urn:microsoft.com/office/officeart/2018/5/layout/IconCircleLabelList"/>
    <dgm:cxn modelId="{FE5D7A1B-3298-4482-BB49-78C514AB7F19}" type="presParOf" srcId="{5C1E7E79-B513-4BBE-835A-1819DF6B8DB7}" destId="{CAB3E0DD-C30B-46B3-B2A9-76D7D20255D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60F1A2-C550-450E-8FC3-7A144E54744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1D9C06EB-4506-47CC-81B4-5CD83D17CABB}">
      <dgm:prSet/>
      <dgm:spPr/>
      <dgm:t>
        <a:bodyPr/>
        <a:lstStyle/>
        <a:p>
          <a:r>
            <a:rPr lang="en-US" b="1"/>
            <a:t>Experiment 1: Perfect Implementation</a:t>
          </a:r>
          <a:endParaRPr lang="en-US"/>
        </a:p>
      </dgm:t>
    </dgm:pt>
    <dgm:pt modelId="{02EBAEC0-2088-41CC-8464-96A57864EF01}" type="parTrans" cxnId="{CAE0E0B0-A9BC-4936-BFDF-7A28F83AC293}">
      <dgm:prSet/>
      <dgm:spPr/>
      <dgm:t>
        <a:bodyPr/>
        <a:lstStyle/>
        <a:p>
          <a:endParaRPr lang="en-US"/>
        </a:p>
      </dgm:t>
    </dgm:pt>
    <dgm:pt modelId="{15A5FA35-79BC-458E-8438-E98984C2B4AB}" type="sibTrans" cxnId="{CAE0E0B0-A9BC-4936-BFDF-7A28F83AC293}">
      <dgm:prSet/>
      <dgm:spPr/>
      <dgm:t>
        <a:bodyPr/>
        <a:lstStyle/>
        <a:p>
          <a:endParaRPr lang="en-US"/>
        </a:p>
      </dgm:t>
    </dgm:pt>
    <dgm:pt modelId="{8F9F7006-CF4A-439F-94B3-164A78CE0034}">
      <dgm:prSet/>
      <dgm:spPr/>
      <dgm:t>
        <a:bodyPr/>
        <a:lstStyle/>
        <a:p>
          <a:r>
            <a:rPr lang="en-US"/>
            <a:t>We conducted a best-case counterfactual simulation to establish the upper bound of achievable implementation performance and outcomes under ideal conditions. </a:t>
          </a:r>
        </a:p>
      </dgm:t>
    </dgm:pt>
    <dgm:pt modelId="{1ECF763A-A94C-477C-BCE7-BB569A8D6A89}" type="parTrans" cxnId="{9975FD1B-E031-4DE9-9E33-2851E633B63E}">
      <dgm:prSet/>
      <dgm:spPr/>
      <dgm:t>
        <a:bodyPr/>
        <a:lstStyle/>
        <a:p>
          <a:endParaRPr lang="en-US"/>
        </a:p>
      </dgm:t>
    </dgm:pt>
    <dgm:pt modelId="{A331C761-6DD2-4245-9455-29759718A059}" type="sibTrans" cxnId="{9975FD1B-E031-4DE9-9E33-2851E633B63E}">
      <dgm:prSet/>
      <dgm:spPr/>
      <dgm:t>
        <a:bodyPr/>
        <a:lstStyle/>
        <a:p>
          <a:endParaRPr lang="en-US"/>
        </a:p>
      </dgm:t>
    </dgm:pt>
    <dgm:pt modelId="{801AB36A-9605-4345-BBDA-8F79B0DE534F}">
      <dgm:prSet/>
      <dgm:spPr/>
      <dgm:t>
        <a:bodyPr/>
        <a:lstStyle/>
        <a:p>
          <a:r>
            <a:rPr lang="en-US" b="1"/>
            <a:t>Experiment 2: Good Implementation Initially, Then Collapse</a:t>
          </a:r>
          <a:endParaRPr lang="en-US"/>
        </a:p>
      </dgm:t>
    </dgm:pt>
    <dgm:pt modelId="{CF1239CB-69F5-4755-9425-583B66207EC4}" type="parTrans" cxnId="{225A20BD-FD3A-4B60-A5FB-C36D6EF5E416}">
      <dgm:prSet/>
      <dgm:spPr/>
      <dgm:t>
        <a:bodyPr/>
        <a:lstStyle/>
        <a:p>
          <a:endParaRPr lang="en-US"/>
        </a:p>
      </dgm:t>
    </dgm:pt>
    <dgm:pt modelId="{A4CF816D-81AF-404C-8B03-6A4C354BEDBC}" type="sibTrans" cxnId="{225A20BD-FD3A-4B60-A5FB-C36D6EF5E416}">
      <dgm:prSet/>
      <dgm:spPr/>
      <dgm:t>
        <a:bodyPr/>
        <a:lstStyle/>
        <a:p>
          <a:endParaRPr lang="en-US"/>
        </a:p>
      </dgm:t>
    </dgm:pt>
    <dgm:pt modelId="{34625765-D066-42E5-9811-2C0E8CB0ED29}">
      <dgm:prSet/>
      <dgm:spPr/>
      <dgm:t>
        <a:bodyPr/>
        <a:lstStyle/>
        <a:p>
          <a:r>
            <a:rPr lang="en-US" dirty="0"/>
            <a:t>We simulated a two-phase trajectory reflecting common real-world implementation patterns:</a:t>
          </a:r>
        </a:p>
      </dgm:t>
    </dgm:pt>
    <dgm:pt modelId="{EAF85887-7BD3-4365-A55B-12A5B27DF153}" type="parTrans" cxnId="{41BF6FF4-DE83-4333-BA4B-DAA0232B559F}">
      <dgm:prSet/>
      <dgm:spPr/>
      <dgm:t>
        <a:bodyPr/>
        <a:lstStyle/>
        <a:p>
          <a:endParaRPr lang="en-US"/>
        </a:p>
      </dgm:t>
    </dgm:pt>
    <dgm:pt modelId="{2D67A2EF-4835-48A3-BE77-D8DA36E87F77}" type="sibTrans" cxnId="{41BF6FF4-DE83-4333-BA4B-DAA0232B559F}">
      <dgm:prSet/>
      <dgm:spPr/>
      <dgm:t>
        <a:bodyPr/>
        <a:lstStyle/>
        <a:p>
          <a:endParaRPr lang="en-US"/>
        </a:p>
      </dgm:t>
    </dgm:pt>
    <dgm:pt modelId="{5FEBFDAB-2345-4BD4-8ABC-055F15AD2EDD}">
      <dgm:prSet/>
      <dgm:spPr/>
      <dgm:t>
        <a:bodyPr/>
        <a:lstStyle/>
        <a:p>
          <a:r>
            <a:rPr lang="en-US" dirty="0"/>
            <a:t>strong early implementation supported by funding and leadership</a:t>
          </a:r>
        </a:p>
      </dgm:t>
    </dgm:pt>
    <dgm:pt modelId="{3ABAF2B8-ADD5-408F-AFE0-2309C16CA5C4}" type="parTrans" cxnId="{5E9D0FF1-BB6B-45A4-B074-06EFA4BDCB25}">
      <dgm:prSet/>
      <dgm:spPr/>
      <dgm:t>
        <a:bodyPr/>
        <a:lstStyle/>
        <a:p>
          <a:endParaRPr lang="en-US"/>
        </a:p>
      </dgm:t>
    </dgm:pt>
    <dgm:pt modelId="{E9836A48-71E4-4EAD-9F43-7D51B89B3FD8}" type="sibTrans" cxnId="{5E9D0FF1-BB6B-45A4-B074-06EFA4BDCB25}">
      <dgm:prSet/>
      <dgm:spPr/>
      <dgm:t>
        <a:bodyPr/>
        <a:lstStyle/>
        <a:p>
          <a:endParaRPr lang="en-US"/>
        </a:p>
      </dgm:t>
    </dgm:pt>
    <dgm:pt modelId="{FF58EA50-C57D-43CA-A797-4FBC517BA217}">
      <dgm:prSet/>
      <dgm:spPr/>
      <dgm:t>
        <a:bodyPr/>
        <a:lstStyle/>
        <a:p>
          <a:r>
            <a:rPr lang="en-US" dirty="0"/>
            <a:t>followed by abrupt collapse at month 60 due to simultaneous funding cuts and leadership turnover.</a:t>
          </a:r>
        </a:p>
      </dgm:t>
    </dgm:pt>
    <dgm:pt modelId="{33BED21A-2E23-4ED0-88E8-7A5C40C72C17}" type="parTrans" cxnId="{E53FF8A0-BBE5-4FCA-9B94-737A169F3B41}">
      <dgm:prSet/>
      <dgm:spPr/>
      <dgm:t>
        <a:bodyPr/>
        <a:lstStyle/>
        <a:p>
          <a:endParaRPr lang="en-US"/>
        </a:p>
      </dgm:t>
    </dgm:pt>
    <dgm:pt modelId="{EB8252AF-127B-4DF0-A9D7-055AE4DAA29C}" type="sibTrans" cxnId="{E53FF8A0-BBE5-4FCA-9B94-737A169F3B41}">
      <dgm:prSet/>
      <dgm:spPr/>
      <dgm:t>
        <a:bodyPr/>
        <a:lstStyle/>
        <a:p>
          <a:endParaRPr lang="en-US"/>
        </a:p>
      </dgm:t>
    </dgm:pt>
    <dgm:pt modelId="{94366149-9081-4DC0-B164-7F40C173A994}" type="pres">
      <dgm:prSet presAssocID="{7760F1A2-C550-450E-8FC3-7A144E547441}" presName="Name0" presStyleCnt="0">
        <dgm:presLayoutVars>
          <dgm:dir/>
          <dgm:animLvl val="lvl"/>
          <dgm:resizeHandles val="exact"/>
        </dgm:presLayoutVars>
      </dgm:prSet>
      <dgm:spPr/>
    </dgm:pt>
    <dgm:pt modelId="{73277E80-8E5F-4738-8780-0BFB930D5E0C}" type="pres">
      <dgm:prSet presAssocID="{1D9C06EB-4506-47CC-81B4-5CD83D17CABB}" presName="composite" presStyleCnt="0"/>
      <dgm:spPr/>
    </dgm:pt>
    <dgm:pt modelId="{65AA6271-DFBC-4810-86A8-917E27D22C09}" type="pres">
      <dgm:prSet presAssocID="{1D9C06EB-4506-47CC-81B4-5CD83D17CABB}" presName="parTx" presStyleLbl="alignNode1" presStyleIdx="0" presStyleCnt="2">
        <dgm:presLayoutVars>
          <dgm:chMax val="0"/>
          <dgm:chPref val="0"/>
          <dgm:bulletEnabled val="1"/>
        </dgm:presLayoutVars>
      </dgm:prSet>
      <dgm:spPr/>
    </dgm:pt>
    <dgm:pt modelId="{99A5E499-4EE3-49CD-8D96-551E633BEEFB}" type="pres">
      <dgm:prSet presAssocID="{1D9C06EB-4506-47CC-81B4-5CD83D17CABB}" presName="desTx" presStyleLbl="alignAccFollowNode1" presStyleIdx="0" presStyleCnt="2">
        <dgm:presLayoutVars>
          <dgm:bulletEnabled val="1"/>
        </dgm:presLayoutVars>
      </dgm:prSet>
      <dgm:spPr/>
    </dgm:pt>
    <dgm:pt modelId="{536D014D-1A1C-481C-AC47-8AA5A5250A1F}" type="pres">
      <dgm:prSet presAssocID="{15A5FA35-79BC-458E-8438-E98984C2B4AB}" presName="space" presStyleCnt="0"/>
      <dgm:spPr/>
    </dgm:pt>
    <dgm:pt modelId="{47605656-76F6-4FC2-B459-1C9E5CF891E4}" type="pres">
      <dgm:prSet presAssocID="{801AB36A-9605-4345-BBDA-8F79B0DE534F}" presName="composite" presStyleCnt="0"/>
      <dgm:spPr/>
    </dgm:pt>
    <dgm:pt modelId="{977CC10E-431F-463F-A0D7-21B5B8A25448}" type="pres">
      <dgm:prSet presAssocID="{801AB36A-9605-4345-BBDA-8F79B0DE534F}" presName="parTx" presStyleLbl="alignNode1" presStyleIdx="1" presStyleCnt="2">
        <dgm:presLayoutVars>
          <dgm:chMax val="0"/>
          <dgm:chPref val="0"/>
          <dgm:bulletEnabled val="1"/>
        </dgm:presLayoutVars>
      </dgm:prSet>
      <dgm:spPr/>
    </dgm:pt>
    <dgm:pt modelId="{E03DD0B2-60DF-4F49-B0F2-2D6F81537FAF}" type="pres">
      <dgm:prSet presAssocID="{801AB36A-9605-4345-BBDA-8F79B0DE534F}" presName="desTx" presStyleLbl="alignAccFollowNode1" presStyleIdx="1" presStyleCnt="2">
        <dgm:presLayoutVars>
          <dgm:bulletEnabled val="1"/>
        </dgm:presLayoutVars>
      </dgm:prSet>
      <dgm:spPr/>
    </dgm:pt>
  </dgm:ptLst>
  <dgm:cxnLst>
    <dgm:cxn modelId="{5411F70F-F23C-47D1-9BF6-F47574630987}" type="presOf" srcId="{7760F1A2-C550-450E-8FC3-7A144E547441}" destId="{94366149-9081-4DC0-B164-7F40C173A994}" srcOrd="0" destOrd="0" presId="urn:microsoft.com/office/officeart/2005/8/layout/hList1"/>
    <dgm:cxn modelId="{85B19615-73B3-4614-BDD9-0D3FB876D2D1}" type="presOf" srcId="{5FEBFDAB-2345-4BD4-8ABC-055F15AD2EDD}" destId="{E03DD0B2-60DF-4F49-B0F2-2D6F81537FAF}" srcOrd="0" destOrd="1" presId="urn:microsoft.com/office/officeart/2005/8/layout/hList1"/>
    <dgm:cxn modelId="{9975FD1B-E031-4DE9-9E33-2851E633B63E}" srcId="{1D9C06EB-4506-47CC-81B4-5CD83D17CABB}" destId="{8F9F7006-CF4A-439F-94B3-164A78CE0034}" srcOrd="0" destOrd="0" parTransId="{1ECF763A-A94C-477C-BCE7-BB569A8D6A89}" sibTransId="{A331C761-6DD2-4245-9455-29759718A059}"/>
    <dgm:cxn modelId="{B11FC86C-FE40-43A5-A7B3-629A1CB2B923}" type="presOf" srcId="{1D9C06EB-4506-47CC-81B4-5CD83D17CABB}" destId="{65AA6271-DFBC-4810-86A8-917E27D22C09}" srcOrd="0" destOrd="0" presId="urn:microsoft.com/office/officeart/2005/8/layout/hList1"/>
    <dgm:cxn modelId="{9D41456D-BE32-43C5-8B37-C757D2669E59}" type="presOf" srcId="{8F9F7006-CF4A-439F-94B3-164A78CE0034}" destId="{99A5E499-4EE3-49CD-8D96-551E633BEEFB}" srcOrd="0" destOrd="0" presId="urn:microsoft.com/office/officeart/2005/8/layout/hList1"/>
    <dgm:cxn modelId="{B1B9E352-3288-4A18-95E3-3449F49B644D}" type="presOf" srcId="{34625765-D066-42E5-9811-2C0E8CB0ED29}" destId="{E03DD0B2-60DF-4F49-B0F2-2D6F81537FAF}" srcOrd="0" destOrd="0" presId="urn:microsoft.com/office/officeart/2005/8/layout/hList1"/>
    <dgm:cxn modelId="{23BEC792-69EC-4569-83F8-7AABD0B28153}" type="presOf" srcId="{FF58EA50-C57D-43CA-A797-4FBC517BA217}" destId="{E03DD0B2-60DF-4F49-B0F2-2D6F81537FAF}" srcOrd="0" destOrd="2" presId="urn:microsoft.com/office/officeart/2005/8/layout/hList1"/>
    <dgm:cxn modelId="{E53FF8A0-BBE5-4FCA-9B94-737A169F3B41}" srcId="{34625765-D066-42E5-9811-2C0E8CB0ED29}" destId="{FF58EA50-C57D-43CA-A797-4FBC517BA217}" srcOrd="1" destOrd="0" parTransId="{33BED21A-2E23-4ED0-88E8-7A5C40C72C17}" sibTransId="{EB8252AF-127B-4DF0-A9D7-055AE4DAA29C}"/>
    <dgm:cxn modelId="{CAE0E0B0-A9BC-4936-BFDF-7A28F83AC293}" srcId="{7760F1A2-C550-450E-8FC3-7A144E547441}" destId="{1D9C06EB-4506-47CC-81B4-5CD83D17CABB}" srcOrd="0" destOrd="0" parTransId="{02EBAEC0-2088-41CC-8464-96A57864EF01}" sibTransId="{15A5FA35-79BC-458E-8438-E98984C2B4AB}"/>
    <dgm:cxn modelId="{225A20BD-FD3A-4B60-A5FB-C36D6EF5E416}" srcId="{7760F1A2-C550-450E-8FC3-7A144E547441}" destId="{801AB36A-9605-4345-BBDA-8F79B0DE534F}" srcOrd="1" destOrd="0" parTransId="{CF1239CB-69F5-4755-9425-583B66207EC4}" sibTransId="{A4CF816D-81AF-404C-8B03-6A4C354BEDBC}"/>
    <dgm:cxn modelId="{C1B779C3-D76D-47B0-834B-3AA0200C0E29}" type="presOf" srcId="{801AB36A-9605-4345-BBDA-8F79B0DE534F}" destId="{977CC10E-431F-463F-A0D7-21B5B8A25448}" srcOrd="0" destOrd="0" presId="urn:microsoft.com/office/officeart/2005/8/layout/hList1"/>
    <dgm:cxn modelId="{5E9D0FF1-BB6B-45A4-B074-06EFA4BDCB25}" srcId="{34625765-D066-42E5-9811-2C0E8CB0ED29}" destId="{5FEBFDAB-2345-4BD4-8ABC-055F15AD2EDD}" srcOrd="0" destOrd="0" parTransId="{3ABAF2B8-ADD5-408F-AFE0-2309C16CA5C4}" sibTransId="{E9836A48-71E4-4EAD-9F43-7D51B89B3FD8}"/>
    <dgm:cxn modelId="{41BF6FF4-DE83-4333-BA4B-DAA0232B559F}" srcId="{801AB36A-9605-4345-BBDA-8F79B0DE534F}" destId="{34625765-D066-42E5-9811-2C0E8CB0ED29}" srcOrd="0" destOrd="0" parTransId="{EAF85887-7BD3-4365-A55B-12A5B27DF153}" sibTransId="{2D67A2EF-4835-48A3-BE77-D8DA36E87F77}"/>
    <dgm:cxn modelId="{45837D22-7820-4CC0-A0A3-D31549FA8D8B}" type="presParOf" srcId="{94366149-9081-4DC0-B164-7F40C173A994}" destId="{73277E80-8E5F-4738-8780-0BFB930D5E0C}" srcOrd="0" destOrd="0" presId="urn:microsoft.com/office/officeart/2005/8/layout/hList1"/>
    <dgm:cxn modelId="{3B00B110-B70B-4E20-9BFE-0404E36FB140}" type="presParOf" srcId="{73277E80-8E5F-4738-8780-0BFB930D5E0C}" destId="{65AA6271-DFBC-4810-86A8-917E27D22C09}" srcOrd="0" destOrd="0" presId="urn:microsoft.com/office/officeart/2005/8/layout/hList1"/>
    <dgm:cxn modelId="{625CF659-F13D-48E2-87BA-D853C73615C4}" type="presParOf" srcId="{73277E80-8E5F-4738-8780-0BFB930D5E0C}" destId="{99A5E499-4EE3-49CD-8D96-551E633BEEFB}" srcOrd="1" destOrd="0" presId="urn:microsoft.com/office/officeart/2005/8/layout/hList1"/>
    <dgm:cxn modelId="{7C79A55B-5A81-4B87-AFC4-D4DEE037FFC8}" type="presParOf" srcId="{94366149-9081-4DC0-B164-7F40C173A994}" destId="{536D014D-1A1C-481C-AC47-8AA5A5250A1F}" srcOrd="1" destOrd="0" presId="urn:microsoft.com/office/officeart/2005/8/layout/hList1"/>
    <dgm:cxn modelId="{E132810E-68B4-4EC4-B4C9-5BFE6823637E}" type="presParOf" srcId="{94366149-9081-4DC0-B164-7F40C173A994}" destId="{47605656-76F6-4FC2-B459-1C9E5CF891E4}" srcOrd="2" destOrd="0" presId="urn:microsoft.com/office/officeart/2005/8/layout/hList1"/>
    <dgm:cxn modelId="{E79605DC-F1D3-4212-BE4C-94A81209031F}" type="presParOf" srcId="{47605656-76F6-4FC2-B459-1C9E5CF891E4}" destId="{977CC10E-431F-463F-A0D7-21B5B8A25448}" srcOrd="0" destOrd="0" presId="urn:microsoft.com/office/officeart/2005/8/layout/hList1"/>
    <dgm:cxn modelId="{FDB665D2-9DE4-47E1-9FB0-2780994D966E}" type="presParOf" srcId="{47605656-76F6-4FC2-B459-1C9E5CF891E4}" destId="{E03DD0B2-60DF-4F49-B0F2-2D6F81537FA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1B6E8-9B04-4C1E-84AE-84BA047B2D4E}">
      <dsp:nvSpPr>
        <dsp:cNvPr id="0" name=""/>
        <dsp:cNvSpPr/>
      </dsp:nvSpPr>
      <dsp:spPr>
        <a:xfrm>
          <a:off x="327659" y="776908"/>
          <a:ext cx="1022941" cy="10229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43C5B8-25FF-421C-A802-4AA1325616A9}">
      <dsp:nvSpPr>
        <dsp:cNvPr id="0" name=""/>
        <dsp:cNvSpPr/>
      </dsp:nvSpPr>
      <dsp:spPr>
        <a:xfrm>
          <a:off x="545663" y="994912"/>
          <a:ext cx="586933" cy="586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961ABBC-7B2C-4B43-813B-4219659752B1}">
      <dsp:nvSpPr>
        <dsp:cNvPr id="0" name=""/>
        <dsp:cNvSpPr/>
      </dsp:nvSpPr>
      <dsp:spPr>
        <a:xfrm>
          <a:off x="653" y="2118470"/>
          <a:ext cx="1676953" cy="67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kern="1200"/>
            <a:t>Population engagement</a:t>
          </a:r>
        </a:p>
      </dsp:txBody>
      <dsp:txXfrm>
        <a:off x="653" y="2118470"/>
        <a:ext cx="1676953" cy="670781"/>
      </dsp:txXfrm>
    </dsp:sp>
    <dsp:sp modelId="{4BA93204-F101-4C65-AE10-C5D16734EEA3}">
      <dsp:nvSpPr>
        <dsp:cNvPr id="0" name=""/>
        <dsp:cNvSpPr/>
      </dsp:nvSpPr>
      <dsp:spPr>
        <a:xfrm>
          <a:off x="2298079" y="776908"/>
          <a:ext cx="1022941" cy="10229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315CF-7414-47A0-A89A-556ED9C240FE}">
      <dsp:nvSpPr>
        <dsp:cNvPr id="0" name=""/>
        <dsp:cNvSpPr/>
      </dsp:nvSpPr>
      <dsp:spPr>
        <a:xfrm>
          <a:off x="2516083" y="994912"/>
          <a:ext cx="586933" cy="586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5B79CB-D37B-441A-B2B0-5A6DAC7F3FB0}">
      <dsp:nvSpPr>
        <dsp:cNvPr id="0" name=""/>
        <dsp:cNvSpPr/>
      </dsp:nvSpPr>
      <dsp:spPr>
        <a:xfrm>
          <a:off x="1971073" y="2118470"/>
          <a:ext cx="1676953" cy="67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kern="1200"/>
            <a:t>Site adoption</a:t>
          </a:r>
        </a:p>
      </dsp:txBody>
      <dsp:txXfrm>
        <a:off x="1971073" y="2118470"/>
        <a:ext cx="1676953" cy="670781"/>
      </dsp:txXfrm>
    </dsp:sp>
    <dsp:sp modelId="{ACF7D67A-0D06-4788-8F53-E3CA30D4B871}">
      <dsp:nvSpPr>
        <dsp:cNvPr id="0" name=""/>
        <dsp:cNvSpPr/>
      </dsp:nvSpPr>
      <dsp:spPr>
        <a:xfrm>
          <a:off x="4268499" y="776908"/>
          <a:ext cx="1022941" cy="10229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7BA3C8-2705-409A-B37B-1E940B1CACE1}">
      <dsp:nvSpPr>
        <dsp:cNvPr id="0" name=""/>
        <dsp:cNvSpPr/>
      </dsp:nvSpPr>
      <dsp:spPr>
        <a:xfrm>
          <a:off x="4486503" y="994912"/>
          <a:ext cx="586933" cy="586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4FCDEE-2881-4808-A5DD-71A5EEB76E07}">
      <dsp:nvSpPr>
        <dsp:cNvPr id="0" name=""/>
        <dsp:cNvSpPr/>
      </dsp:nvSpPr>
      <dsp:spPr>
        <a:xfrm>
          <a:off x="3941493" y="2118470"/>
          <a:ext cx="1676953" cy="67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kern="1200"/>
            <a:t>Workforce capacity</a:t>
          </a:r>
        </a:p>
      </dsp:txBody>
      <dsp:txXfrm>
        <a:off x="3941493" y="2118470"/>
        <a:ext cx="1676953" cy="670781"/>
      </dsp:txXfrm>
    </dsp:sp>
    <dsp:sp modelId="{EC84B7F3-4C58-4A4A-9BB1-B59724AA0567}">
      <dsp:nvSpPr>
        <dsp:cNvPr id="0" name=""/>
        <dsp:cNvSpPr/>
      </dsp:nvSpPr>
      <dsp:spPr>
        <a:xfrm>
          <a:off x="6238919" y="776908"/>
          <a:ext cx="1022941" cy="10229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9946C6-1EE2-4303-BFE8-F0DD6A00F2FC}">
      <dsp:nvSpPr>
        <dsp:cNvPr id="0" name=""/>
        <dsp:cNvSpPr/>
      </dsp:nvSpPr>
      <dsp:spPr>
        <a:xfrm>
          <a:off x="6456923" y="994912"/>
          <a:ext cx="586933" cy="58693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B3E0DD-C30B-46B3-B2A9-76D7D20255D0}">
      <dsp:nvSpPr>
        <dsp:cNvPr id="0" name=""/>
        <dsp:cNvSpPr/>
      </dsp:nvSpPr>
      <dsp:spPr>
        <a:xfrm>
          <a:off x="5911913" y="2118470"/>
          <a:ext cx="1676953" cy="670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cap="all"/>
          </a:pPr>
          <a:r>
            <a:rPr lang="en-US" sz="2100" kern="1200"/>
            <a:t>Outcomes &amp; effectiveness</a:t>
          </a:r>
        </a:p>
      </dsp:txBody>
      <dsp:txXfrm>
        <a:off x="5911913" y="2118470"/>
        <a:ext cx="1676953" cy="6707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AA6271-DFBC-4810-86A8-917E27D22C09}">
      <dsp:nvSpPr>
        <dsp:cNvPr id="0" name=""/>
        <dsp:cNvSpPr/>
      </dsp:nvSpPr>
      <dsp:spPr>
        <a:xfrm>
          <a:off x="34" y="186285"/>
          <a:ext cx="3278977" cy="908798"/>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Experiment 1: Perfect Implementation</a:t>
          </a:r>
          <a:endParaRPr lang="en-US" sz="1800" kern="1200"/>
        </a:p>
      </dsp:txBody>
      <dsp:txXfrm>
        <a:off x="34" y="186285"/>
        <a:ext cx="3278977" cy="908798"/>
      </dsp:txXfrm>
    </dsp:sp>
    <dsp:sp modelId="{99A5E499-4EE3-49CD-8D96-551E633BEEFB}">
      <dsp:nvSpPr>
        <dsp:cNvPr id="0" name=""/>
        <dsp:cNvSpPr/>
      </dsp:nvSpPr>
      <dsp:spPr>
        <a:xfrm>
          <a:off x="34" y="1095084"/>
          <a:ext cx="3278977" cy="3112829"/>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We conducted a best-case counterfactual simulation to establish the upper bound of achievable implementation performance and outcomes under ideal conditions. </a:t>
          </a:r>
        </a:p>
      </dsp:txBody>
      <dsp:txXfrm>
        <a:off x="34" y="1095084"/>
        <a:ext cx="3278977" cy="3112829"/>
      </dsp:txXfrm>
    </dsp:sp>
    <dsp:sp modelId="{977CC10E-431F-463F-A0D7-21B5B8A25448}">
      <dsp:nvSpPr>
        <dsp:cNvPr id="0" name=""/>
        <dsp:cNvSpPr/>
      </dsp:nvSpPr>
      <dsp:spPr>
        <a:xfrm>
          <a:off x="3738068" y="186285"/>
          <a:ext cx="3278977" cy="908798"/>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Experiment 2: Good Implementation Initially, Then Collapse</a:t>
          </a:r>
          <a:endParaRPr lang="en-US" sz="1800" kern="1200"/>
        </a:p>
      </dsp:txBody>
      <dsp:txXfrm>
        <a:off x="3738068" y="186285"/>
        <a:ext cx="3278977" cy="908798"/>
      </dsp:txXfrm>
    </dsp:sp>
    <dsp:sp modelId="{E03DD0B2-60DF-4F49-B0F2-2D6F81537FAF}">
      <dsp:nvSpPr>
        <dsp:cNvPr id="0" name=""/>
        <dsp:cNvSpPr/>
      </dsp:nvSpPr>
      <dsp:spPr>
        <a:xfrm>
          <a:off x="3738068" y="1095084"/>
          <a:ext cx="3278977" cy="311282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We simulated a two-phase trajectory reflecting common real-world implementation patterns:</a:t>
          </a:r>
        </a:p>
        <a:p>
          <a:pPr marL="342900" lvl="2" indent="-171450" algn="l" defTabSz="800100">
            <a:lnSpc>
              <a:spcPct val="90000"/>
            </a:lnSpc>
            <a:spcBef>
              <a:spcPct val="0"/>
            </a:spcBef>
            <a:spcAft>
              <a:spcPct val="15000"/>
            </a:spcAft>
            <a:buChar char="•"/>
          </a:pPr>
          <a:r>
            <a:rPr lang="en-US" sz="1800" kern="1200" dirty="0"/>
            <a:t>strong early implementation supported by funding and leadership</a:t>
          </a:r>
        </a:p>
        <a:p>
          <a:pPr marL="342900" lvl="2" indent="-171450" algn="l" defTabSz="800100">
            <a:lnSpc>
              <a:spcPct val="90000"/>
            </a:lnSpc>
            <a:spcBef>
              <a:spcPct val="0"/>
            </a:spcBef>
            <a:spcAft>
              <a:spcPct val="15000"/>
            </a:spcAft>
            <a:buChar char="•"/>
          </a:pPr>
          <a:r>
            <a:rPr lang="en-US" sz="1800" kern="1200" dirty="0"/>
            <a:t>followed by abrupt collapse at month 60 due to simultaneous funding cuts and leadership turnover.</a:t>
          </a:r>
        </a:p>
      </dsp:txBody>
      <dsp:txXfrm>
        <a:off x="3738068" y="1095084"/>
        <a:ext cx="3278977" cy="3112829"/>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6F261-4D8D-4128-AF7B-87113975F017}" type="datetimeFigureOut">
              <a:rPr lang="en-US" smtClean="0"/>
              <a:t>7/22/2026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111C65-C215-4F36-AFDF-3DEC3BDF1BBC}" type="slidenum">
              <a:rPr lang="en-US" smtClean="0"/>
              <a:t>‹#›</a:t>
            </a:fld>
            <a:endParaRPr lang="en-US"/>
          </a:p>
        </p:txBody>
      </p:sp>
    </p:spTree>
    <p:extLst>
      <p:ext uri="{BB962C8B-B14F-4D97-AF65-F5344CB8AC3E}">
        <p14:creationId xmlns:p14="http://schemas.microsoft.com/office/powerpoint/2010/main" val="2131441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111C65-C215-4F36-AFDF-3DEC3BDF1BBC}" type="slidenum">
              <a:rPr lang="en-US" smtClean="0"/>
              <a:t>13</a:t>
            </a:fld>
            <a:endParaRPr lang="en-US"/>
          </a:p>
        </p:txBody>
      </p:sp>
    </p:spTree>
    <p:extLst>
      <p:ext uri="{BB962C8B-B14F-4D97-AF65-F5344CB8AC3E}">
        <p14:creationId xmlns:p14="http://schemas.microsoft.com/office/powerpoint/2010/main" val="4133505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111C65-C215-4F36-AFDF-3DEC3BDF1BBC}" type="slidenum">
              <a:rPr lang="en-US" smtClean="0"/>
              <a:t>16</a:t>
            </a:fld>
            <a:endParaRPr lang="en-US"/>
          </a:p>
        </p:txBody>
      </p:sp>
    </p:spTree>
    <p:extLst>
      <p:ext uri="{BB962C8B-B14F-4D97-AF65-F5344CB8AC3E}">
        <p14:creationId xmlns:p14="http://schemas.microsoft.com/office/powerpoint/2010/main" val="490332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111C65-C215-4F36-AFDF-3DEC3BDF1BBC}" type="slidenum">
              <a:rPr lang="en-US" smtClean="0"/>
              <a:t>22</a:t>
            </a:fld>
            <a:endParaRPr lang="en-US"/>
          </a:p>
        </p:txBody>
      </p:sp>
    </p:spTree>
    <p:extLst>
      <p:ext uri="{BB962C8B-B14F-4D97-AF65-F5344CB8AC3E}">
        <p14:creationId xmlns:p14="http://schemas.microsoft.com/office/powerpoint/2010/main" val="1319489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111C65-C215-4F36-AFDF-3DEC3BDF1BBC}" type="slidenum">
              <a:rPr lang="en-US" smtClean="0"/>
              <a:t>30</a:t>
            </a:fld>
            <a:endParaRPr lang="en-US"/>
          </a:p>
        </p:txBody>
      </p:sp>
    </p:spTree>
    <p:extLst>
      <p:ext uri="{BB962C8B-B14F-4D97-AF65-F5344CB8AC3E}">
        <p14:creationId xmlns:p14="http://schemas.microsoft.com/office/powerpoint/2010/main" val="248058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0699" y="687480"/>
            <a:ext cx="5605629" cy="994172"/>
          </a:xfrm>
        </p:spPr>
        <p:txBody>
          <a:bodyPr>
            <a:normAutofit fontScale="90000"/>
          </a:bodyPr>
          <a:lstStyle/>
          <a:p>
            <a:pPr>
              <a:lnSpc>
                <a:spcPct val="90000"/>
              </a:lnSpc>
            </a:pPr>
            <a:r>
              <a:rPr lang="en-US" sz="3600" b="1" dirty="0"/>
              <a:t>Operationalizing RE-AIM as a Dynamic System</a:t>
            </a:r>
          </a:p>
        </p:txBody>
      </p:sp>
      <p:sp>
        <p:nvSpPr>
          <p:cNvPr id="3" name="Content Placeholder 2"/>
          <p:cNvSpPr>
            <a:spLocks noGrp="1"/>
          </p:cNvSpPr>
          <p:nvPr>
            <p:ph idx="1"/>
          </p:nvPr>
        </p:nvSpPr>
        <p:spPr>
          <a:xfrm>
            <a:off x="852321" y="2227943"/>
            <a:ext cx="5033221" cy="3788227"/>
          </a:xfrm>
        </p:spPr>
        <p:txBody>
          <a:bodyPr anchor="ctr">
            <a:normAutofit/>
          </a:bodyPr>
          <a:lstStyle/>
          <a:p>
            <a:pPr marL="0" indent="0">
              <a:buNone/>
            </a:pPr>
            <a:endParaRPr lang="en-US" sz="2100" b="1" dirty="0">
              <a:solidFill>
                <a:srgbClr val="0070C0"/>
              </a:solidFill>
            </a:endParaRPr>
          </a:p>
          <a:p>
            <a:pPr marL="0" indent="0">
              <a:buNone/>
            </a:pPr>
            <a:endParaRPr lang="en-US" sz="2100" b="1" dirty="0">
              <a:solidFill>
                <a:srgbClr val="0070C0"/>
              </a:solidFill>
            </a:endParaRPr>
          </a:p>
          <a:p>
            <a:pPr marL="0" indent="0">
              <a:buNone/>
            </a:pPr>
            <a:endParaRPr lang="en-US" sz="2100" b="1" dirty="0">
              <a:solidFill>
                <a:srgbClr val="0070C0"/>
              </a:solidFill>
            </a:endParaRPr>
          </a:p>
          <a:p>
            <a:pPr marL="0" indent="0">
              <a:buNone/>
            </a:pPr>
            <a:r>
              <a:rPr lang="en-US" sz="2100" b="1" dirty="0">
                <a:solidFill>
                  <a:srgbClr val="0070C0"/>
                </a:solidFill>
              </a:rPr>
              <a:t>John Pastor Ansah</a:t>
            </a:r>
            <a:endParaRPr lang="en-US" sz="2100" dirty="0"/>
          </a:p>
          <a:p>
            <a:pPr marL="0" indent="0">
              <a:buNone/>
            </a:pPr>
            <a:r>
              <a:rPr lang="en-US" sz="2100" b="1" dirty="0">
                <a:solidFill>
                  <a:srgbClr val="0070C0"/>
                </a:solidFill>
              </a:rPr>
              <a:t>Jansi Patel</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Bullseye">
            <a:extLst>
              <a:ext uri="{FF2B5EF4-FFF2-40B4-BE49-F238E27FC236}">
                <a16:creationId xmlns:a16="http://schemas.microsoft.com/office/drawing/2014/main" id="{6995509F-A2B0-5B5F-B4C1-23CC505657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603504" y="457200"/>
            <a:ext cx="7934706" cy="1188720"/>
          </a:xfrm>
        </p:spPr>
        <p:txBody>
          <a:bodyPr>
            <a:normAutofit/>
          </a:bodyPr>
          <a:lstStyle/>
          <a:p>
            <a:r>
              <a:rPr lang="en-US" sz="3500" b="1">
                <a:solidFill>
                  <a:schemeClr val="tx2"/>
                </a:solidFill>
              </a:rPr>
              <a:t>RE-AIM Model Overview</a:t>
            </a:r>
          </a:p>
        </p:txBody>
      </p:sp>
      <p:grpSp>
        <p:nvGrpSpPr>
          <p:cNvPr id="27" name="Group 26">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660949" y="-5116"/>
            <a:ext cx="2488985" cy="2490264"/>
            <a:chOff x="-305" y="-1"/>
            <a:chExt cx="3832880" cy="2876136"/>
          </a:xfrm>
        </p:grpSpPr>
        <p:sp>
          <p:nvSpPr>
            <p:cNvPr id="28" name="Freeform: Shape 27">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1954321" cy="2252847"/>
            <a:chOff x="-305" y="-4155"/>
            <a:chExt cx="2514948" cy="2174333"/>
          </a:xfrm>
        </p:grpSpPr>
        <p:sp>
          <p:nvSpPr>
            <p:cNvPr id="34" name="Freeform: Shape 33">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7" name="Freeform: Shape 36">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9" name="Content Placeholder 2">
            <a:extLst>
              <a:ext uri="{FF2B5EF4-FFF2-40B4-BE49-F238E27FC236}">
                <a16:creationId xmlns:a16="http://schemas.microsoft.com/office/drawing/2014/main" id="{0189FB96-0E5F-7DDA-4A41-CECB35487922}"/>
              </a:ext>
            </a:extLst>
          </p:cNvPr>
          <p:cNvGraphicFramePr>
            <a:graphicFrameLocks noGrp="1"/>
          </p:cNvGraphicFramePr>
          <p:nvPr>
            <p:ph idx="1"/>
            <p:extLst>
              <p:ext uri="{D42A27DB-BD31-4B8C-83A1-F6EECF244321}">
                <p14:modId xmlns:p14="http://schemas.microsoft.com/office/powerpoint/2010/main" val="537229593"/>
              </p:ext>
            </p:extLst>
          </p:nvPr>
        </p:nvGraphicFramePr>
        <p:xfrm>
          <a:off x="777240" y="2560320"/>
          <a:ext cx="758952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BD1332-75C0-528B-EE93-5D60FAF845C9}"/>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21CE9E-23F6-68C3-FFBB-65EA97063040}"/>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Population Engagement Sub-Model</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618E82D-53C4-F8EF-79DD-A1420A01714B}"/>
              </a:ext>
            </a:extLst>
          </p:cNvPr>
          <p:cNvPicPr>
            <a:picLocks noChangeAspect="1"/>
          </p:cNvPicPr>
          <p:nvPr/>
        </p:nvPicPr>
        <p:blipFill>
          <a:blip r:embed="rId2"/>
          <a:stretch>
            <a:fillRect/>
          </a:stretch>
        </p:blipFill>
        <p:spPr>
          <a:xfrm>
            <a:off x="482600" y="1609216"/>
            <a:ext cx="8178799" cy="363956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88BEBC-CD25-2776-B319-D2A44C81DC61}"/>
              </a:ext>
            </a:extLst>
          </p:cNvPr>
          <p:cNvPicPr>
            <a:picLocks noChangeAspect="1"/>
          </p:cNvPicPr>
          <p:nvPr/>
        </p:nvPicPr>
        <p:blipFill>
          <a:blip r:embed="rId3"/>
          <a:stretch>
            <a:fillRect/>
          </a:stretch>
        </p:blipFill>
        <p:spPr>
          <a:xfrm>
            <a:off x="482600" y="1486534"/>
            <a:ext cx="8178799" cy="3884930"/>
          </a:xfrm>
          <a:prstGeom prst="rect">
            <a:avLst/>
          </a:prstGeom>
        </p:spPr>
      </p:pic>
      <p:sp>
        <p:nvSpPr>
          <p:cNvPr id="2" name="TextBox 1">
            <a:extLst>
              <a:ext uri="{FF2B5EF4-FFF2-40B4-BE49-F238E27FC236}">
                <a16:creationId xmlns:a16="http://schemas.microsoft.com/office/drawing/2014/main" id="{6DEF0183-78A4-1ED3-5A39-28F8871F3E0B}"/>
              </a:ext>
            </a:extLst>
          </p:cNvPr>
          <p:cNvSpPr txBox="1"/>
          <p:nvPr/>
        </p:nvSpPr>
        <p:spPr>
          <a:xfrm>
            <a:off x="634622" y="5371464"/>
            <a:ext cx="6744092" cy="461665"/>
          </a:xfrm>
          <a:prstGeom prst="rect">
            <a:avLst/>
          </a:prstGeom>
          <a:noFill/>
        </p:spPr>
        <p:txBody>
          <a:bodyPr wrap="square" rtlCol="0">
            <a:spAutoFit/>
          </a:bodyPr>
          <a:lstStyle/>
          <a:p>
            <a:r>
              <a:rPr lang="en-US" sz="1200" b="1" u="sng" dirty="0"/>
              <a:t>EFFECTIVENESS</a:t>
            </a:r>
            <a:r>
              <a:rPr lang="en-US" sz="1200" dirty="0"/>
              <a:t> represents the realized average impact per active participant, given the current system maturity and context. It is a system-adjusted effectiveness, not biological efficacy. </a:t>
            </a:r>
          </a:p>
        </p:txBody>
      </p:sp>
      <p:sp>
        <p:nvSpPr>
          <p:cNvPr id="3" name="TextBox 2">
            <a:extLst>
              <a:ext uri="{FF2B5EF4-FFF2-40B4-BE49-F238E27FC236}">
                <a16:creationId xmlns:a16="http://schemas.microsoft.com/office/drawing/2014/main" id="{91721435-95D2-E694-A634-30A12F7652B6}"/>
              </a:ext>
            </a:extLst>
          </p:cNvPr>
          <p:cNvSpPr txBox="1"/>
          <p:nvPr/>
        </p:nvSpPr>
        <p:spPr>
          <a:xfrm>
            <a:off x="634622" y="5286157"/>
            <a:ext cx="6801133" cy="646331"/>
          </a:xfrm>
          <a:prstGeom prst="rect">
            <a:avLst/>
          </a:prstGeom>
          <a:noFill/>
        </p:spPr>
        <p:txBody>
          <a:bodyPr wrap="square" rtlCol="0">
            <a:spAutoFit/>
          </a:bodyPr>
          <a:lstStyle/>
          <a:p>
            <a:r>
              <a:rPr lang="en-US" sz="1200" b="1" i="1" dirty="0"/>
              <a:t>Context Awareness Factor</a:t>
            </a:r>
            <a:r>
              <a:rPr lang="en-US" sz="1200" i="1" dirty="0"/>
              <a:t>: How well does the intervention ‘fit’ the real-world environment it is being implemented in?</a:t>
            </a:r>
            <a:r>
              <a:rPr lang="en-US" sz="1200" dirty="0"/>
              <a:t> This includes awareness of: (a) patient population needs, (b) cultural norms, (c) workflow realities, (d) resource constraints, and (e) policy and organizational environment</a:t>
            </a:r>
          </a:p>
        </p:txBody>
      </p:sp>
      <p:sp>
        <p:nvSpPr>
          <p:cNvPr id="4" name="TextBox 3">
            <a:extLst>
              <a:ext uri="{FF2B5EF4-FFF2-40B4-BE49-F238E27FC236}">
                <a16:creationId xmlns:a16="http://schemas.microsoft.com/office/drawing/2014/main" id="{DB02851A-93E2-158E-BB9A-8CD986EC7957}"/>
              </a:ext>
            </a:extLst>
          </p:cNvPr>
          <p:cNvSpPr txBox="1"/>
          <p:nvPr/>
        </p:nvSpPr>
        <p:spPr>
          <a:xfrm>
            <a:off x="733669" y="5309909"/>
            <a:ext cx="6545997" cy="523220"/>
          </a:xfrm>
          <a:prstGeom prst="rect">
            <a:avLst/>
          </a:prstGeom>
          <a:noFill/>
        </p:spPr>
        <p:txBody>
          <a:bodyPr wrap="square" rtlCol="0">
            <a:spAutoFit/>
          </a:bodyPr>
          <a:lstStyle/>
          <a:p>
            <a:r>
              <a:rPr lang="en-US" sz="1400" b="1" dirty="0"/>
              <a:t>Enrollment Fraction Effectiveness</a:t>
            </a:r>
            <a:r>
              <a:rPr lang="en-US" sz="1400" dirty="0"/>
              <a:t> is the proportion of enrollment efforts that result in meaningful, appropriate, and high-quality participation in the intervention.</a:t>
            </a:r>
          </a:p>
        </p:txBody>
      </p:sp>
      <p:sp>
        <p:nvSpPr>
          <p:cNvPr id="6" name="TextBox 5">
            <a:extLst>
              <a:ext uri="{FF2B5EF4-FFF2-40B4-BE49-F238E27FC236}">
                <a16:creationId xmlns:a16="http://schemas.microsoft.com/office/drawing/2014/main" id="{CD31D3CA-BF0C-5628-DB4D-9BA16285DF8C}"/>
              </a:ext>
            </a:extLst>
          </p:cNvPr>
          <p:cNvSpPr txBox="1"/>
          <p:nvPr/>
        </p:nvSpPr>
        <p:spPr>
          <a:xfrm>
            <a:off x="634622" y="5297548"/>
            <a:ext cx="7683688" cy="523220"/>
          </a:xfrm>
          <a:prstGeom prst="rect">
            <a:avLst/>
          </a:prstGeom>
          <a:noFill/>
        </p:spPr>
        <p:txBody>
          <a:bodyPr wrap="square" rtlCol="0">
            <a:spAutoFit/>
          </a:bodyPr>
          <a:lstStyle/>
          <a:p>
            <a:r>
              <a:rPr lang="en-US" sz="1400" b="1" dirty="0"/>
              <a:t>Maintenance Engagement Fraction Effectiveness </a:t>
            </a:r>
            <a:r>
              <a:rPr lang="en-US" sz="1400" dirty="0"/>
              <a:t>is the proportion of ongoing engagement efforts that result in sustained, meaningful, and adherent participation during the maintenance phase.</a:t>
            </a:r>
          </a:p>
        </p:txBody>
      </p:sp>
      <p:sp>
        <p:nvSpPr>
          <p:cNvPr id="7" name="TextBox 6">
            <a:extLst>
              <a:ext uri="{FF2B5EF4-FFF2-40B4-BE49-F238E27FC236}">
                <a16:creationId xmlns:a16="http://schemas.microsoft.com/office/drawing/2014/main" id="{88D2748F-7511-3007-B607-8A70BC3C6C1B}"/>
              </a:ext>
            </a:extLst>
          </p:cNvPr>
          <p:cNvSpPr txBox="1"/>
          <p:nvPr/>
        </p:nvSpPr>
        <p:spPr>
          <a:xfrm>
            <a:off x="689880" y="5329282"/>
            <a:ext cx="6917420" cy="523220"/>
          </a:xfrm>
          <a:prstGeom prst="rect">
            <a:avLst/>
          </a:prstGeom>
          <a:noFill/>
        </p:spPr>
        <p:txBody>
          <a:bodyPr wrap="square" rtlCol="0">
            <a:spAutoFit/>
          </a:bodyPr>
          <a:lstStyle/>
          <a:p>
            <a:r>
              <a:rPr lang="en-US" sz="1400" b="1" dirty="0"/>
              <a:t>Enrollment Capacity </a:t>
            </a:r>
            <a:r>
              <a:rPr lang="en-US" sz="1400" dirty="0"/>
              <a:t>is the upper limit on how many participants can be enrolled per unit time, determined by staffing, infrastructure, processes, and operational constraints.</a:t>
            </a:r>
          </a:p>
        </p:txBody>
      </p:sp>
      <p:sp>
        <p:nvSpPr>
          <p:cNvPr id="8" name="TextBox 7">
            <a:extLst>
              <a:ext uri="{FF2B5EF4-FFF2-40B4-BE49-F238E27FC236}">
                <a16:creationId xmlns:a16="http://schemas.microsoft.com/office/drawing/2014/main" id="{5B5D2F6E-7EFE-6575-FA9C-0FECF6521458}"/>
              </a:ext>
            </a:extLst>
          </p:cNvPr>
          <p:cNvSpPr txBox="1"/>
          <p:nvPr/>
        </p:nvSpPr>
        <p:spPr>
          <a:xfrm>
            <a:off x="733669" y="5282644"/>
            <a:ext cx="7141665" cy="738664"/>
          </a:xfrm>
          <a:prstGeom prst="rect">
            <a:avLst/>
          </a:prstGeom>
          <a:noFill/>
        </p:spPr>
        <p:txBody>
          <a:bodyPr wrap="square" rtlCol="0">
            <a:spAutoFit/>
          </a:bodyPr>
          <a:lstStyle/>
          <a:p>
            <a:r>
              <a:rPr lang="en-US" sz="1400" b="1" dirty="0"/>
              <a:t>Benefit decay </a:t>
            </a:r>
            <a:r>
              <a:rPr lang="en-US" sz="1400" dirty="0"/>
              <a:t>is the rate at which the effectiveness or impact of an intervention diminishes over time in the absence of sustained reinforcement or continued engagement. Most interventions do </a:t>
            </a:r>
            <a:r>
              <a:rPr lang="en-US" sz="1400" b="1" dirty="0"/>
              <a:t>not produce permanent effects</a:t>
            </a:r>
            <a:r>
              <a:rPr lang="en-US" sz="1400" dirty="0"/>
              <a:t>—their impact fades unless maintained.</a:t>
            </a:r>
          </a:p>
        </p:txBody>
      </p:sp>
      <p:sp>
        <p:nvSpPr>
          <p:cNvPr id="9" name="TextBox 8">
            <a:extLst>
              <a:ext uri="{FF2B5EF4-FFF2-40B4-BE49-F238E27FC236}">
                <a16:creationId xmlns:a16="http://schemas.microsoft.com/office/drawing/2014/main" id="{06714786-277C-6BBC-75A0-34F655ED2317}"/>
              </a:ext>
            </a:extLst>
          </p:cNvPr>
          <p:cNvSpPr txBox="1"/>
          <p:nvPr/>
        </p:nvSpPr>
        <p:spPr>
          <a:xfrm>
            <a:off x="817400" y="252400"/>
            <a:ext cx="7843999" cy="1569660"/>
          </a:xfrm>
          <a:prstGeom prst="rect">
            <a:avLst/>
          </a:prstGeom>
          <a:noFill/>
        </p:spPr>
        <p:txBody>
          <a:bodyPr wrap="square" rtlCol="0">
            <a:spAutoFit/>
          </a:bodyPr>
          <a:lstStyle/>
          <a:p>
            <a:r>
              <a:rPr lang="en-US" sz="1600" b="1" dirty="0"/>
              <a:t>Completed participants </a:t>
            </a:r>
            <a:r>
              <a:rPr lang="en-US" sz="1600" dirty="0"/>
              <a:t>tell you how many people you served; </a:t>
            </a:r>
            <a:r>
              <a:rPr lang="en-US" sz="1600" b="1" dirty="0"/>
              <a:t>maintained beneficiaries </a:t>
            </a:r>
            <a:r>
              <a:rPr lang="en-US" sz="1600" dirty="0"/>
              <a:t>tell you how many people actually benefited over time. Example DPP: Completed participants are Individuals who finish the 16-week lifestyle program. Maintained beneficiaries are individuals who: (a) continue healthy eating, (b) maintain weight loss, (c) sustain physical activity, and (d) avoid progression to diabetes</a:t>
            </a:r>
          </a:p>
          <a:p>
            <a:endParaRPr lang="en-US" sz="1600" dirty="0"/>
          </a:p>
        </p:txBody>
      </p:sp>
    </p:spTree>
    <p:extLst>
      <p:ext uri="{BB962C8B-B14F-4D97-AF65-F5344CB8AC3E}">
        <p14:creationId xmlns:p14="http://schemas.microsoft.com/office/powerpoint/2010/main" val="156637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6" grpId="0"/>
      <p:bldP spid="6" grpId="1"/>
      <p:bldP spid="7" grpId="0"/>
      <p:bldP spid="7" grpId="1"/>
      <p:bldP spid="8" grpId="0"/>
      <p:bldP spid="8" grpId="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CF4382-25E9-3B40-C68A-6A348E99B494}"/>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C42925-4CB0-3389-4F3C-714FEE7945CA}"/>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Site Adoption Sub-Model</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507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C477752-ACCA-41C1-9B1D-D0CED1F9C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0FE533A-C4C6-0D34-7410-AF3A7B878757}"/>
              </a:ext>
            </a:extLst>
          </p:cNvPr>
          <p:cNvSpPr txBox="1"/>
          <p:nvPr/>
        </p:nvSpPr>
        <p:spPr>
          <a:xfrm>
            <a:off x="679261" y="5053660"/>
            <a:ext cx="7166321" cy="338554"/>
          </a:xfrm>
          <a:prstGeom prst="rect">
            <a:avLst/>
          </a:prstGeom>
          <a:noFill/>
        </p:spPr>
        <p:txBody>
          <a:bodyPr wrap="none" rtlCol="0">
            <a:spAutoFit/>
          </a:bodyPr>
          <a:lstStyle/>
          <a:p>
            <a:r>
              <a:rPr lang="en-US" sz="1600" b="1" dirty="0"/>
              <a:t>Candidate sites </a:t>
            </a:r>
            <a:r>
              <a:rPr lang="en-US" sz="1600" dirty="0"/>
              <a:t>represent organizations that have not yet initiated implementation. </a:t>
            </a:r>
          </a:p>
        </p:txBody>
      </p:sp>
      <p:sp>
        <p:nvSpPr>
          <p:cNvPr id="3" name="TextBox 2">
            <a:extLst>
              <a:ext uri="{FF2B5EF4-FFF2-40B4-BE49-F238E27FC236}">
                <a16:creationId xmlns:a16="http://schemas.microsoft.com/office/drawing/2014/main" id="{B0B73FE0-11A8-B2DE-30EC-3C4CFD7713CD}"/>
              </a:ext>
            </a:extLst>
          </p:cNvPr>
          <p:cNvSpPr txBox="1"/>
          <p:nvPr/>
        </p:nvSpPr>
        <p:spPr>
          <a:xfrm>
            <a:off x="1162108" y="5923128"/>
            <a:ext cx="45719" cy="369332"/>
          </a:xfrm>
          <a:prstGeom prst="rect">
            <a:avLst/>
          </a:prstGeom>
          <a:noFill/>
        </p:spPr>
        <p:txBody>
          <a:bodyPr wrap="square" rtlCol="0">
            <a:spAutoFit/>
          </a:bodyPr>
          <a:lstStyle/>
          <a:p>
            <a:r>
              <a:rPr lang="en-US" dirty="0"/>
              <a:t>   </a:t>
            </a:r>
          </a:p>
        </p:txBody>
      </p:sp>
      <p:sp>
        <p:nvSpPr>
          <p:cNvPr id="4" name="TextBox 3">
            <a:extLst>
              <a:ext uri="{FF2B5EF4-FFF2-40B4-BE49-F238E27FC236}">
                <a16:creationId xmlns:a16="http://schemas.microsoft.com/office/drawing/2014/main" id="{0609605B-92E4-B3E2-0BCB-432C8C2F1936}"/>
              </a:ext>
            </a:extLst>
          </p:cNvPr>
          <p:cNvSpPr txBox="1"/>
          <p:nvPr/>
        </p:nvSpPr>
        <p:spPr>
          <a:xfrm>
            <a:off x="574059" y="4818979"/>
            <a:ext cx="8172595" cy="1077218"/>
          </a:xfrm>
          <a:prstGeom prst="rect">
            <a:avLst/>
          </a:prstGeom>
          <a:noFill/>
        </p:spPr>
        <p:txBody>
          <a:bodyPr wrap="square" rtlCol="0">
            <a:spAutoFit/>
          </a:bodyPr>
          <a:lstStyle/>
          <a:p>
            <a:r>
              <a:rPr lang="en-US" sz="1600" b="1" dirty="0"/>
              <a:t>Adopting sites </a:t>
            </a:r>
            <a:r>
              <a:rPr lang="en-US" sz="1600" dirty="0"/>
              <a:t>represent organizations that have initiated implementation but have not yet achieved high structural fidelity. The transition from adoption to high-fidelity status is governed by the scale-up process. Scaling to high fidelity depends on the scale-up rate, training adequacy, implementation support, and capacity pressure. </a:t>
            </a:r>
          </a:p>
        </p:txBody>
      </p:sp>
      <p:sp>
        <p:nvSpPr>
          <p:cNvPr id="6" name="TextBox 5">
            <a:extLst>
              <a:ext uri="{FF2B5EF4-FFF2-40B4-BE49-F238E27FC236}">
                <a16:creationId xmlns:a16="http://schemas.microsoft.com/office/drawing/2014/main" id="{AF50B24C-67E3-DAB3-9374-5D2E02B99AEB}"/>
              </a:ext>
            </a:extLst>
          </p:cNvPr>
          <p:cNvSpPr txBox="1"/>
          <p:nvPr/>
        </p:nvSpPr>
        <p:spPr>
          <a:xfrm>
            <a:off x="618099" y="4852328"/>
            <a:ext cx="7783187" cy="584775"/>
          </a:xfrm>
          <a:prstGeom prst="rect">
            <a:avLst/>
          </a:prstGeom>
          <a:noFill/>
        </p:spPr>
        <p:txBody>
          <a:bodyPr wrap="square" rtlCol="0">
            <a:spAutoFit/>
          </a:bodyPr>
          <a:lstStyle/>
          <a:p>
            <a:r>
              <a:rPr lang="en-US" sz="1600" b="1" dirty="0"/>
              <a:t>High-fidelity sites </a:t>
            </a:r>
            <a:r>
              <a:rPr lang="en-US" sz="1600" dirty="0"/>
              <a:t>are organizations that deliver the intervention according to protocol and maintain adequate structural integrity. </a:t>
            </a:r>
          </a:p>
        </p:txBody>
      </p:sp>
      <p:sp>
        <p:nvSpPr>
          <p:cNvPr id="7" name="TextBox 6">
            <a:extLst>
              <a:ext uri="{FF2B5EF4-FFF2-40B4-BE49-F238E27FC236}">
                <a16:creationId xmlns:a16="http://schemas.microsoft.com/office/drawing/2014/main" id="{9D10B5DA-EDBC-0425-68EE-8DD8E7D6794E}"/>
              </a:ext>
            </a:extLst>
          </p:cNvPr>
          <p:cNvSpPr txBox="1"/>
          <p:nvPr/>
        </p:nvSpPr>
        <p:spPr>
          <a:xfrm>
            <a:off x="574059" y="4800303"/>
            <a:ext cx="7660865" cy="1077218"/>
          </a:xfrm>
          <a:prstGeom prst="rect">
            <a:avLst/>
          </a:prstGeom>
          <a:noFill/>
        </p:spPr>
        <p:txBody>
          <a:bodyPr wrap="square" rtlCol="0">
            <a:spAutoFit/>
          </a:bodyPr>
          <a:lstStyle/>
          <a:p>
            <a:r>
              <a:rPr lang="en-US" sz="1600" b="1" dirty="0"/>
              <a:t>Maintaining sites </a:t>
            </a:r>
            <a:r>
              <a:rPr lang="en-US" sz="1600" dirty="0"/>
              <a:t>means organizations have institutionalized and retained the operational capability to deliver the intervention. Maintaining sites continues to contribute to service capacity even when demand fluctuates, reflecting retained infrastructure and workforce capability. </a:t>
            </a:r>
          </a:p>
        </p:txBody>
      </p:sp>
      <p:pic>
        <p:nvPicPr>
          <p:cNvPr id="9" name="Picture 8">
            <a:extLst>
              <a:ext uri="{FF2B5EF4-FFF2-40B4-BE49-F238E27FC236}">
                <a16:creationId xmlns:a16="http://schemas.microsoft.com/office/drawing/2014/main" id="{34EEF3D5-D4A3-55B2-3DF7-64F387E8D6F8}"/>
              </a:ext>
            </a:extLst>
          </p:cNvPr>
          <p:cNvPicPr>
            <a:picLocks noChangeAspect="1"/>
          </p:cNvPicPr>
          <p:nvPr/>
        </p:nvPicPr>
        <p:blipFill>
          <a:blip r:embed="rId2"/>
          <a:stretch>
            <a:fillRect/>
          </a:stretch>
        </p:blipFill>
        <p:spPr>
          <a:xfrm>
            <a:off x="1162108" y="1306930"/>
            <a:ext cx="7166321" cy="3248025"/>
          </a:xfrm>
          <a:prstGeom prst="rect">
            <a:avLst/>
          </a:prstGeom>
        </p:spPr>
      </p:pic>
    </p:spTree>
    <p:extLst>
      <p:ext uri="{BB962C8B-B14F-4D97-AF65-F5344CB8AC3E}">
        <p14:creationId xmlns:p14="http://schemas.microsoft.com/office/powerpoint/2010/main" val="292974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6" grpId="0"/>
      <p:bldP spid="6" grpId="1"/>
      <p:bldP spid="7" grpId="0"/>
      <p:bldP spid="7"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F134E5-DA42-01E2-951C-BEDCE693B083}"/>
              </a:ext>
            </a:extLst>
          </p:cNvPr>
          <p:cNvSpPr txBox="1"/>
          <p:nvPr/>
        </p:nvSpPr>
        <p:spPr>
          <a:xfrm>
            <a:off x="675564" y="5084779"/>
            <a:ext cx="8040427" cy="830997"/>
          </a:xfrm>
          <a:prstGeom prst="rect">
            <a:avLst/>
          </a:prstGeom>
          <a:noFill/>
        </p:spPr>
        <p:txBody>
          <a:bodyPr wrap="square" rtlCol="0">
            <a:spAutoFit/>
          </a:bodyPr>
          <a:lstStyle/>
          <a:p>
            <a:r>
              <a:rPr lang="en-US" sz="1600" b="1" dirty="0"/>
              <a:t>Leadership Support Index</a:t>
            </a:r>
            <a:r>
              <a:rPr lang="en-US" sz="1600" dirty="0"/>
              <a:t> is a bounded measure, ranging from 0 to 1, that represents the effective level of leadership commitment available to support implementation after accounting for organizational distractions and leadership instability.</a:t>
            </a:r>
          </a:p>
        </p:txBody>
      </p:sp>
      <p:sp>
        <p:nvSpPr>
          <p:cNvPr id="5" name="TextBox 4">
            <a:extLst>
              <a:ext uri="{FF2B5EF4-FFF2-40B4-BE49-F238E27FC236}">
                <a16:creationId xmlns:a16="http://schemas.microsoft.com/office/drawing/2014/main" id="{E8FD995C-AE15-3194-2208-3A91DAB5710C}"/>
              </a:ext>
            </a:extLst>
          </p:cNvPr>
          <p:cNvSpPr txBox="1"/>
          <p:nvPr/>
        </p:nvSpPr>
        <p:spPr>
          <a:xfrm>
            <a:off x="1278114" y="5841242"/>
            <a:ext cx="45719" cy="369332"/>
          </a:xfrm>
          <a:prstGeom prst="rect">
            <a:avLst/>
          </a:prstGeom>
          <a:noFill/>
        </p:spPr>
        <p:txBody>
          <a:bodyPr wrap="square" rtlCol="0">
            <a:spAutoFit/>
          </a:bodyPr>
          <a:lstStyle/>
          <a:p>
            <a:endParaRPr lang="en-US" dirty="0"/>
          </a:p>
        </p:txBody>
      </p:sp>
      <p:sp>
        <p:nvSpPr>
          <p:cNvPr id="6" name="TextBox 5">
            <a:extLst>
              <a:ext uri="{FF2B5EF4-FFF2-40B4-BE49-F238E27FC236}">
                <a16:creationId xmlns:a16="http://schemas.microsoft.com/office/drawing/2014/main" id="{79055FF5-277F-EC3A-4B1E-EC941F2621E9}"/>
              </a:ext>
            </a:extLst>
          </p:cNvPr>
          <p:cNvSpPr txBox="1"/>
          <p:nvPr/>
        </p:nvSpPr>
        <p:spPr>
          <a:xfrm>
            <a:off x="675564" y="5084778"/>
            <a:ext cx="8784230" cy="830997"/>
          </a:xfrm>
          <a:prstGeom prst="rect">
            <a:avLst/>
          </a:prstGeom>
          <a:noFill/>
        </p:spPr>
        <p:txBody>
          <a:bodyPr wrap="square" rtlCol="0">
            <a:spAutoFit/>
          </a:bodyPr>
          <a:lstStyle/>
          <a:p>
            <a:r>
              <a:rPr lang="en-US" sz="1600" b="1" dirty="0"/>
              <a:t>Readiness Index</a:t>
            </a:r>
            <a:r>
              <a:rPr lang="en-US" sz="1600" dirty="0"/>
              <a:t> is a bounded composite measure of an organization’s </a:t>
            </a:r>
            <a:r>
              <a:rPr lang="en-US" sz="1600" i="1" dirty="0"/>
              <a:t>practical preparedness</a:t>
            </a:r>
            <a:r>
              <a:rPr lang="en-US" sz="1600" dirty="0"/>
              <a:t> to implement an intervention, reflecting baseline readiness enhanced by internal champions and facilitation support, and reduced by competing priorities.</a:t>
            </a:r>
          </a:p>
        </p:txBody>
      </p:sp>
      <p:sp>
        <p:nvSpPr>
          <p:cNvPr id="7" name="TextBox 6">
            <a:extLst>
              <a:ext uri="{FF2B5EF4-FFF2-40B4-BE49-F238E27FC236}">
                <a16:creationId xmlns:a16="http://schemas.microsoft.com/office/drawing/2014/main" id="{F562C43E-31E2-8861-1497-F3DD56CF53B5}"/>
              </a:ext>
            </a:extLst>
          </p:cNvPr>
          <p:cNvSpPr txBox="1"/>
          <p:nvPr/>
        </p:nvSpPr>
        <p:spPr>
          <a:xfrm>
            <a:off x="675564" y="5084777"/>
            <a:ext cx="7529470" cy="830997"/>
          </a:xfrm>
          <a:prstGeom prst="rect">
            <a:avLst/>
          </a:prstGeom>
          <a:noFill/>
        </p:spPr>
        <p:txBody>
          <a:bodyPr wrap="square" rtlCol="0">
            <a:spAutoFit/>
          </a:bodyPr>
          <a:lstStyle/>
          <a:p>
            <a:r>
              <a:rPr lang="en-US" sz="1600" b="1" dirty="0"/>
              <a:t>Implementation Support Index</a:t>
            </a:r>
            <a:r>
              <a:rPr lang="en-US" sz="1600" dirty="0"/>
              <a:t> is a bounded composite measure (0–1) of the </a:t>
            </a:r>
            <a:r>
              <a:rPr lang="en-US" sz="1600" i="1" dirty="0"/>
              <a:t>active support mechanisms</a:t>
            </a:r>
            <a:r>
              <a:rPr lang="en-US" sz="1600" dirty="0"/>
              <a:t> in place to enable effective implementation, combining facilitation, audit &amp; feedback, and reminder systems.</a:t>
            </a:r>
          </a:p>
        </p:txBody>
      </p:sp>
      <p:sp>
        <p:nvSpPr>
          <p:cNvPr id="8" name="TextBox 7">
            <a:extLst>
              <a:ext uri="{FF2B5EF4-FFF2-40B4-BE49-F238E27FC236}">
                <a16:creationId xmlns:a16="http://schemas.microsoft.com/office/drawing/2014/main" id="{5029D9CD-AAE9-370C-F775-6455E0B3D44D}"/>
              </a:ext>
            </a:extLst>
          </p:cNvPr>
          <p:cNvSpPr txBox="1"/>
          <p:nvPr/>
        </p:nvSpPr>
        <p:spPr>
          <a:xfrm>
            <a:off x="675564" y="5084779"/>
            <a:ext cx="8178799" cy="830997"/>
          </a:xfrm>
          <a:prstGeom prst="rect">
            <a:avLst/>
          </a:prstGeom>
          <a:noFill/>
        </p:spPr>
        <p:txBody>
          <a:bodyPr wrap="square" rtlCol="0">
            <a:spAutoFit/>
          </a:bodyPr>
          <a:lstStyle/>
          <a:p>
            <a:r>
              <a:rPr lang="en-US" sz="1600" b="1" dirty="0"/>
              <a:t>Policy Alignment</a:t>
            </a:r>
            <a:r>
              <a:rPr lang="en-US" sz="1600" dirty="0"/>
              <a:t> is a bounded, time-varying measure (0–1) of how well the policy environment supports and reinforces the implementation of an intervention, incorporating both baseline alignment and discrete policy changes over time.</a:t>
            </a:r>
          </a:p>
        </p:txBody>
      </p:sp>
      <p:pic>
        <p:nvPicPr>
          <p:cNvPr id="11" name="Picture 10">
            <a:extLst>
              <a:ext uri="{FF2B5EF4-FFF2-40B4-BE49-F238E27FC236}">
                <a16:creationId xmlns:a16="http://schemas.microsoft.com/office/drawing/2014/main" id="{56473E05-1F03-D17F-8520-4FD7233AA06D}"/>
              </a:ext>
            </a:extLst>
          </p:cNvPr>
          <p:cNvPicPr>
            <a:picLocks noChangeAspect="1"/>
          </p:cNvPicPr>
          <p:nvPr/>
        </p:nvPicPr>
        <p:blipFill>
          <a:blip r:embed="rId3"/>
          <a:stretch>
            <a:fillRect/>
          </a:stretch>
        </p:blipFill>
        <p:spPr>
          <a:xfrm>
            <a:off x="1278114" y="784846"/>
            <a:ext cx="7018161" cy="4005134"/>
          </a:xfrm>
          <a:prstGeom prst="rect">
            <a:avLst/>
          </a:prstGeom>
        </p:spPr>
      </p:pic>
    </p:spTree>
    <p:extLst>
      <p:ext uri="{BB962C8B-B14F-4D97-AF65-F5344CB8AC3E}">
        <p14:creationId xmlns:p14="http://schemas.microsoft.com/office/powerpoint/2010/main" val="29350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P spid="7" grpId="0"/>
      <p:bldP spid="7" grpId="1"/>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EFFA62-DA8B-38D7-1BAF-B29BF007FE10}"/>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1E57E91-51CC-8C2A-4AD1-D219DF4D2095}"/>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Workforce and Capacity Sub-Model</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C90E2C-1B43-7856-7BAB-69D81DC38486}"/>
              </a:ext>
            </a:extLst>
          </p:cNvPr>
          <p:cNvSpPr txBox="1"/>
          <p:nvPr/>
        </p:nvSpPr>
        <p:spPr>
          <a:xfrm>
            <a:off x="520663" y="6230203"/>
            <a:ext cx="45719" cy="369332"/>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E044EFCC-AEAE-B8ED-C2FB-54597553B074}"/>
              </a:ext>
            </a:extLst>
          </p:cNvPr>
          <p:cNvSpPr txBox="1"/>
          <p:nvPr/>
        </p:nvSpPr>
        <p:spPr>
          <a:xfrm>
            <a:off x="420692" y="5870897"/>
            <a:ext cx="8452740" cy="830997"/>
          </a:xfrm>
          <a:prstGeom prst="rect">
            <a:avLst/>
          </a:prstGeom>
          <a:noFill/>
        </p:spPr>
        <p:txBody>
          <a:bodyPr wrap="square" rtlCol="0">
            <a:spAutoFit/>
          </a:bodyPr>
          <a:lstStyle/>
          <a:p>
            <a:r>
              <a:rPr lang="en-US" sz="1600" b="1" dirty="0"/>
              <a:t>Required Implementation Capacity</a:t>
            </a:r>
            <a:r>
              <a:rPr lang="en-US" sz="1600" dirty="0"/>
              <a:t> is the total resource demand needed to support all sites currently adopting, delivering at high fidelity, or maintaining the intervention, based on the requirement per high-fidelity site.</a:t>
            </a:r>
          </a:p>
        </p:txBody>
      </p:sp>
      <p:sp>
        <p:nvSpPr>
          <p:cNvPr id="5" name="TextBox 4">
            <a:extLst>
              <a:ext uri="{FF2B5EF4-FFF2-40B4-BE49-F238E27FC236}">
                <a16:creationId xmlns:a16="http://schemas.microsoft.com/office/drawing/2014/main" id="{4790808F-ED66-9902-0BFD-9E0F3B3E0EAE}"/>
              </a:ext>
            </a:extLst>
          </p:cNvPr>
          <p:cNvSpPr txBox="1"/>
          <p:nvPr/>
        </p:nvSpPr>
        <p:spPr>
          <a:xfrm>
            <a:off x="420692" y="5870897"/>
            <a:ext cx="8064252" cy="830997"/>
          </a:xfrm>
          <a:prstGeom prst="rect">
            <a:avLst/>
          </a:prstGeom>
          <a:noFill/>
        </p:spPr>
        <p:txBody>
          <a:bodyPr wrap="square" rtlCol="0">
            <a:spAutoFit/>
          </a:bodyPr>
          <a:lstStyle/>
          <a:p>
            <a:r>
              <a:rPr lang="en-US" sz="1600" b="1" dirty="0"/>
              <a:t>Implementation Capacity Factor</a:t>
            </a:r>
            <a:r>
              <a:rPr lang="en-US" sz="1600" dirty="0"/>
              <a:t> is a bounded ratio (0–1) that represents the extent to which available implementation capacity is sufficient to support the staffing requirements of high-fidelity sites.</a:t>
            </a:r>
          </a:p>
        </p:txBody>
      </p:sp>
      <p:sp>
        <p:nvSpPr>
          <p:cNvPr id="6" name="TextBox 5">
            <a:extLst>
              <a:ext uri="{FF2B5EF4-FFF2-40B4-BE49-F238E27FC236}">
                <a16:creationId xmlns:a16="http://schemas.microsoft.com/office/drawing/2014/main" id="{A81D0FBB-4F66-5DF0-9AB1-4E4ACD3F55C1}"/>
              </a:ext>
            </a:extLst>
          </p:cNvPr>
          <p:cNvSpPr txBox="1"/>
          <p:nvPr/>
        </p:nvSpPr>
        <p:spPr>
          <a:xfrm>
            <a:off x="420692" y="5815856"/>
            <a:ext cx="7799695" cy="646331"/>
          </a:xfrm>
          <a:prstGeom prst="rect">
            <a:avLst/>
          </a:prstGeom>
          <a:noFill/>
        </p:spPr>
        <p:txBody>
          <a:bodyPr wrap="square" rtlCol="0">
            <a:spAutoFit/>
          </a:bodyPr>
          <a:lstStyle/>
          <a:p>
            <a:r>
              <a:rPr lang="en-US" dirty="0"/>
              <a:t>A</a:t>
            </a:r>
            <a:r>
              <a:rPr lang="en-US" b="1" dirty="0"/>
              <a:t>ssumption</a:t>
            </a:r>
            <a:r>
              <a:rPr lang="en-US" dirty="0"/>
              <a:t>: Maintaining sites still have delivery capacity, but maintaining/completed participants require little or no ongoing service contacts.</a:t>
            </a:r>
          </a:p>
        </p:txBody>
      </p:sp>
      <p:pic>
        <p:nvPicPr>
          <p:cNvPr id="8" name="Picture 7">
            <a:extLst>
              <a:ext uri="{FF2B5EF4-FFF2-40B4-BE49-F238E27FC236}">
                <a16:creationId xmlns:a16="http://schemas.microsoft.com/office/drawing/2014/main" id="{6B1FC89F-627F-3770-F499-3B0887D26826}"/>
              </a:ext>
            </a:extLst>
          </p:cNvPr>
          <p:cNvPicPr>
            <a:picLocks noChangeAspect="1"/>
          </p:cNvPicPr>
          <p:nvPr/>
        </p:nvPicPr>
        <p:blipFill>
          <a:blip r:embed="rId2"/>
          <a:stretch>
            <a:fillRect/>
          </a:stretch>
        </p:blipFill>
        <p:spPr>
          <a:xfrm>
            <a:off x="1774463" y="-46800"/>
            <a:ext cx="5595071" cy="5472752"/>
          </a:xfrm>
          <a:prstGeom prst="rect">
            <a:avLst/>
          </a:prstGeom>
        </p:spPr>
      </p:pic>
      <p:sp>
        <p:nvSpPr>
          <p:cNvPr id="9" name="TextBox 8">
            <a:extLst>
              <a:ext uri="{FF2B5EF4-FFF2-40B4-BE49-F238E27FC236}">
                <a16:creationId xmlns:a16="http://schemas.microsoft.com/office/drawing/2014/main" id="{DDC80D3D-E2FC-7B88-99B6-DF84BC8BC09E}"/>
              </a:ext>
            </a:extLst>
          </p:cNvPr>
          <p:cNvSpPr txBox="1"/>
          <p:nvPr/>
        </p:nvSpPr>
        <p:spPr>
          <a:xfrm>
            <a:off x="420692" y="5870897"/>
            <a:ext cx="7359003" cy="830997"/>
          </a:xfrm>
          <a:prstGeom prst="rect">
            <a:avLst/>
          </a:prstGeom>
          <a:noFill/>
        </p:spPr>
        <p:txBody>
          <a:bodyPr wrap="square" rtlCol="0">
            <a:spAutoFit/>
          </a:bodyPr>
          <a:lstStyle/>
          <a:p>
            <a:r>
              <a:rPr lang="en-US" sz="1600" b="1" dirty="0"/>
              <a:t>Implementation capacity </a:t>
            </a:r>
            <a:r>
              <a:rPr lang="en-US" sz="1600" dirty="0"/>
              <a:t>is the available resources, infrastructure, and capability required to deliver an intervention at scale and with fidelity. It is not a single thing—it’s a </a:t>
            </a:r>
            <a:r>
              <a:rPr lang="en-US" sz="1600" b="1" dirty="0"/>
              <a:t>composite of multiple system elements</a:t>
            </a:r>
            <a:endParaRPr lang="en-US" sz="1600" dirty="0"/>
          </a:p>
        </p:txBody>
      </p:sp>
    </p:spTree>
    <p:extLst>
      <p:ext uri="{BB962C8B-B14F-4D97-AF65-F5344CB8AC3E}">
        <p14:creationId xmlns:p14="http://schemas.microsoft.com/office/powerpoint/2010/main" val="94260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9" grpId="0"/>
      <p:bldP spid="9"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Freeform: Shape 17">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a:solidFill>
                  <a:schemeClr val="tx1"/>
                </a:solidFill>
                <a:latin typeface="+mj-lt"/>
                <a:ea typeface="+mj-ea"/>
                <a:cs typeface="+mj-cs"/>
              </a:rPr>
              <a:t>Effectiveness Sub-Model</a:t>
            </a:r>
          </a:p>
        </p:txBody>
      </p:sp>
      <p:sp>
        <p:nvSpPr>
          <p:cNvPr id="22" name="Rectangle 21">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AF1CC-FA7E-262B-2C11-597A6652F3AC}"/>
              </a:ext>
            </a:extLst>
          </p:cNvPr>
          <p:cNvSpPr>
            <a:spLocks noGrp="1"/>
          </p:cNvSpPr>
          <p:nvPr>
            <p:ph type="title"/>
          </p:nvPr>
        </p:nvSpPr>
        <p:spPr>
          <a:xfrm>
            <a:off x="840699" y="687480"/>
            <a:ext cx="5605629" cy="994172"/>
          </a:xfrm>
        </p:spPr>
        <p:txBody>
          <a:bodyPr>
            <a:normAutofit/>
          </a:bodyPr>
          <a:lstStyle/>
          <a:p>
            <a:r>
              <a:rPr lang="en-US" sz="3850"/>
              <a:t>What is RE-AIM</a:t>
            </a:r>
          </a:p>
        </p:txBody>
      </p:sp>
      <p:sp>
        <p:nvSpPr>
          <p:cNvPr id="3" name="Content Placeholder 2">
            <a:extLst>
              <a:ext uri="{FF2B5EF4-FFF2-40B4-BE49-F238E27FC236}">
                <a16:creationId xmlns:a16="http://schemas.microsoft.com/office/drawing/2014/main" id="{BC4997E9-E697-8FEA-3BD9-B7469B328742}"/>
              </a:ext>
            </a:extLst>
          </p:cNvPr>
          <p:cNvSpPr>
            <a:spLocks noGrp="1"/>
          </p:cNvSpPr>
          <p:nvPr>
            <p:ph idx="1"/>
          </p:nvPr>
        </p:nvSpPr>
        <p:spPr>
          <a:xfrm>
            <a:off x="852321" y="2227943"/>
            <a:ext cx="5033221" cy="3788227"/>
          </a:xfrm>
        </p:spPr>
        <p:txBody>
          <a:bodyPr anchor="ctr">
            <a:normAutofit/>
          </a:bodyPr>
          <a:lstStyle/>
          <a:p>
            <a:r>
              <a:rPr lang="en-US" sz="2100"/>
              <a:t>RE-AIM stands for </a:t>
            </a:r>
            <a:r>
              <a:rPr lang="en-US" sz="2100" b="1"/>
              <a:t>Reach, Effectiveness, Adoption, Implementation, and Maintenance</a:t>
            </a:r>
            <a:r>
              <a:rPr lang="en-US" sz="2100"/>
              <a:t>. </a:t>
            </a:r>
          </a:p>
          <a:p>
            <a:r>
              <a:rPr lang="en-US" sz="2100"/>
              <a:t>Together, these dimensions examine not only whether an intervention works, but also who participates, which organizations adopt it, how consistently it is delivered, and whether its effects are sustained over time.</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Bullseye">
            <a:extLst>
              <a:ext uri="{FF2B5EF4-FFF2-40B4-BE49-F238E27FC236}">
                <a16:creationId xmlns:a16="http://schemas.microsoft.com/office/drawing/2014/main" id="{CF69F16F-ECA1-A2DA-943A-D800E336C4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105226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7D7410-0B89-8427-7AE0-361C13818301}"/>
              </a:ext>
            </a:extLst>
          </p:cNvPr>
          <p:cNvPicPr>
            <a:picLocks noChangeAspect="1"/>
          </p:cNvPicPr>
          <p:nvPr/>
        </p:nvPicPr>
        <p:blipFill>
          <a:blip r:embed="rId2"/>
          <a:stretch>
            <a:fillRect/>
          </a:stretch>
        </p:blipFill>
        <p:spPr>
          <a:xfrm>
            <a:off x="325651" y="634043"/>
            <a:ext cx="8178799" cy="4702809"/>
          </a:xfrm>
          <a:prstGeom prst="rect">
            <a:avLst/>
          </a:prstGeom>
        </p:spPr>
      </p:pic>
      <p:sp>
        <p:nvSpPr>
          <p:cNvPr id="2" name="TextBox 1">
            <a:extLst>
              <a:ext uri="{FF2B5EF4-FFF2-40B4-BE49-F238E27FC236}">
                <a16:creationId xmlns:a16="http://schemas.microsoft.com/office/drawing/2014/main" id="{D4D46211-736F-6B3B-E89A-9AB6C7F30364}"/>
              </a:ext>
            </a:extLst>
          </p:cNvPr>
          <p:cNvSpPr txBox="1"/>
          <p:nvPr/>
        </p:nvSpPr>
        <p:spPr>
          <a:xfrm>
            <a:off x="934873" y="5609230"/>
            <a:ext cx="6585150" cy="738664"/>
          </a:xfrm>
          <a:prstGeom prst="rect">
            <a:avLst/>
          </a:prstGeom>
          <a:noFill/>
        </p:spPr>
        <p:txBody>
          <a:bodyPr wrap="square" rtlCol="0">
            <a:spAutoFit/>
          </a:bodyPr>
          <a:lstStyle/>
          <a:p>
            <a:r>
              <a:rPr lang="en-US" sz="1400" b="1" dirty="0"/>
              <a:t>Intervention Fit </a:t>
            </a:r>
            <a:r>
              <a:rPr lang="en-US" sz="1400" dirty="0"/>
              <a:t>is the extent to which an intervention matches the needs, capacities, workflows, and values of the setting and population, thereby enabling effective adoption, implementation, and sustainment.</a:t>
            </a:r>
          </a:p>
        </p:txBody>
      </p:sp>
    </p:spTree>
    <p:extLst>
      <p:ext uri="{BB962C8B-B14F-4D97-AF65-F5344CB8AC3E}">
        <p14:creationId xmlns:p14="http://schemas.microsoft.com/office/powerpoint/2010/main" val="359365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BF68-A214-CBB8-15B8-14F5BFB9BA70}"/>
              </a:ext>
            </a:extLst>
          </p:cNvPr>
          <p:cNvSpPr>
            <a:spLocks noGrp="1"/>
          </p:cNvSpPr>
          <p:nvPr>
            <p:ph type="title"/>
          </p:nvPr>
        </p:nvSpPr>
        <p:spPr/>
        <p:txBody>
          <a:bodyPr>
            <a:normAutofit/>
          </a:bodyPr>
          <a:lstStyle/>
          <a:p>
            <a:r>
              <a:rPr lang="en-US" sz="5400" b="1" dirty="0"/>
              <a:t>Reach</a:t>
            </a:r>
          </a:p>
        </p:txBody>
      </p:sp>
      <p:sp>
        <p:nvSpPr>
          <p:cNvPr id="3" name="Content Placeholder 2">
            <a:extLst>
              <a:ext uri="{FF2B5EF4-FFF2-40B4-BE49-F238E27FC236}">
                <a16:creationId xmlns:a16="http://schemas.microsoft.com/office/drawing/2014/main" id="{662E3627-5197-37B9-0AF9-6C607505A204}"/>
              </a:ext>
            </a:extLst>
          </p:cNvPr>
          <p:cNvSpPr>
            <a:spLocks noGrp="1"/>
          </p:cNvSpPr>
          <p:nvPr>
            <p:ph idx="1"/>
          </p:nvPr>
        </p:nvSpPr>
        <p:spPr/>
        <p:txBody>
          <a:bodyPr/>
          <a:lstStyle/>
          <a:p>
            <a:pPr marL="0" indent="0">
              <a:buNone/>
            </a:pPr>
            <a:r>
              <a:rPr lang="en-US" sz="2000" b="1" dirty="0"/>
              <a:t>Reach</a:t>
            </a:r>
            <a:r>
              <a:rPr lang="en-US" sz="2000" dirty="0"/>
              <a:t> represents the proportion of the total eligible population that has engaged with the intervention, including individuals who are currently active participants, have completed the program, or are sustaining benefits over time.</a:t>
            </a:r>
          </a:p>
          <a:p>
            <a:endParaRPr lang="en-US" dirty="0"/>
          </a:p>
          <a:p>
            <a:endParaRPr lang="en-US" dirty="0"/>
          </a:p>
        </p:txBody>
      </p:sp>
      <p:pic>
        <p:nvPicPr>
          <p:cNvPr id="5" name="Picture 4">
            <a:extLst>
              <a:ext uri="{FF2B5EF4-FFF2-40B4-BE49-F238E27FC236}">
                <a16:creationId xmlns:a16="http://schemas.microsoft.com/office/drawing/2014/main" id="{7FD6B97F-1308-43D0-A5AA-E6DE1AB3B812}"/>
              </a:ext>
            </a:extLst>
          </p:cNvPr>
          <p:cNvPicPr>
            <a:picLocks noChangeAspect="1"/>
          </p:cNvPicPr>
          <p:nvPr/>
        </p:nvPicPr>
        <p:blipFill>
          <a:blip r:embed="rId2"/>
          <a:stretch>
            <a:fillRect/>
          </a:stretch>
        </p:blipFill>
        <p:spPr>
          <a:xfrm>
            <a:off x="893928" y="2936080"/>
            <a:ext cx="7908878" cy="1642744"/>
          </a:xfrm>
          <a:prstGeom prst="rect">
            <a:avLst/>
          </a:prstGeom>
        </p:spPr>
      </p:pic>
    </p:spTree>
    <p:extLst>
      <p:ext uri="{BB962C8B-B14F-4D97-AF65-F5344CB8AC3E}">
        <p14:creationId xmlns:p14="http://schemas.microsoft.com/office/powerpoint/2010/main" val="190094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65574-857D-055A-FEE2-453F8BF6DBD2}"/>
              </a:ext>
            </a:extLst>
          </p:cNvPr>
          <p:cNvSpPr>
            <a:spLocks noGrp="1"/>
          </p:cNvSpPr>
          <p:nvPr>
            <p:ph type="title"/>
          </p:nvPr>
        </p:nvSpPr>
        <p:spPr/>
        <p:txBody>
          <a:bodyPr/>
          <a:lstStyle/>
          <a:p>
            <a:r>
              <a:rPr lang="en-US" b="1" dirty="0"/>
              <a:t>Effectiveness</a:t>
            </a:r>
          </a:p>
        </p:txBody>
      </p:sp>
      <p:sp>
        <p:nvSpPr>
          <p:cNvPr id="3" name="Content Placeholder 2">
            <a:extLst>
              <a:ext uri="{FF2B5EF4-FFF2-40B4-BE49-F238E27FC236}">
                <a16:creationId xmlns:a16="http://schemas.microsoft.com/office/drawing/2014/main" id="{1AC5CAFA-1EB2-0605-BD72-B49A5400BC24}"/>
              </a:ext>
            </a:extLst>
          </p:cNvPr>
          <p:cNvSpPr>
            <a:spLocks noGrp="1"/>
          </p:cNvSpPr>
          <p:nvPr>
            <p:ph idx="1"/>
          </p:nvPr>
        </p:nvSpPr>
        <p:spPr/>
        <p:txBody>
          <a:bodyPr/>
          <a:lstStyle/>
          <a:p>
            <a:pPr marL="0" indent="0">
              <a:buNone/>
            </a:pPr>
            <a:r>
              <a:rPr lang="en-US" sz="2400" b="1" dirty="0"/>
              <a:t>Effectiveness: </a:t>
            </a:r>
            <a:r>
              <a:rPr lang="en-US" sz="2400" dirty="0"/>
              <a:t>The realized, system-level average impact of the intervention per active participant at a given point in time, after accounting for implementation maturity, contextual conditions, and intervention fit.</a:t>
            </a:r>
          </a:p>
          <a:p>
            <a:pPr marL="0" indent="0">
              <a:buNone/>
            </a:pPr>
            <a:endParaRPr lang="en-US" sz="2400" dirty="0"/>
          </a:p>
          <a:p>
            <a:pPr marL="0" indent="0">
              <a:buNone/>
            </a:pPr>
            <a:endParaRPr lang="en-US" dirty="0"/>
          </a:p>
        </p:txBody>
      </p:sp>
      <p:pic>
        <p:nvPicPr>
          <p:cNvPr id="5" name="Picture 4">
            <a:extLst>
              <a:ext uri="{FF2B5EF4-FFF2-40B4-BE49-F238E27FC236}">
                <a16:creationId xmlns:a16="http://schemas.microsoft.com/office/drawing/2014/main" id="{359DBBDF-5D4F-82B6-816E-5D41E7274248}"/>
              </a:ext>
            </a:extLst>
          </p:cNvPr>
          <p:cNvPicPr>
            <a:picLocks noChangeAspect="1"/>
          </p:cNvPicPr>
          <p:nvPr/>
        </p:nvPicPr>
        <p:blipFill>
          <a:blip r:embed="rId3"/>
          <a:stretch>
            <a:fillRect/>
          </a:stretch>
        </p:blipFill>
        <p:spPr>
          <a:xfrm>
            <a:off x="1091821" y="3863181"/>
            <a:ext cx="7171898" cy="981774"/>
          </a:xfrm>
          <a:prstGeom prst="rect">
            <a:avLst/>
          </a:prstGeom>
        </p:spPr>
      </p:pic>
      <p:sp>
        <p:nvSpPr>
          <p:cNvPr id="4" name="TextBox 3">
            <a:extLst>
              <a:ext uri="{FF2B5EF4-FFF2-40B4-BE49-F238E27FC236}">
                <a16:creationId xmlns:a16="http://schemas.microsoft.com/office/drawing/2014/main" id="{60477485-CF5A-100D-276B-6DB6895693A1}"/>
              </a:ext>
            </a:extLst>
          </p:cNvPr>
          <p:cNvSpPr txBox="1"/>
          <p:nvPr/>
        </p:nvSpPr>
        <p:spPr>
          <a:xfrm>
            <a:off x="696038" y="5257800"/>
            <a:ext cx="6585150" cy="738664"/>
          </a:xfrm>
          <a:prstGeom prst="rect">
            <a:avLst/>
          </a:prstGeom>
          <a:noFill/>
        </p:spPr>
        <p:txBody>
          <a:bodyPr wrap="square" rtlCol="0">
            <a:spAutoFit/>
          </a:bodyPr>
          <a:lstStyle/>
          <a:p>
            <a:r>
              <a:rPr lang="en-US" sz="1400" b="1" dirty="0"/>
              <a:t>Intervention Fit </a:t>
            </a:r>
            <a:r>
              <a:rPr lang="en-US" sz="1400" dirty="0"/>
              <a:t>is the extent to which an intervention matches the needs, capacities, workflows, and values of the setting and population, thereby enabling effective adoption, implementation, and sustainment.</a:t>
            </a:r>
          </a:p>
        </p:txBody>
      </p:sp>
      <p:sp>
        <p:nvSpPr>
          <p:cNvPr id="6" name="TextBox 5">
            <a:extLst>
              <a:ext uri="{FF2B5EF4-FFF2-40B4-BE49-F238E27FC236}">
                <a16:creationId xmlns:a16="http://schemas.microsoft.com/office/drawing/2014/main" id="{294CD675-9B3E-9DEC-2F48-A924D74D1614}"/>
              </a:ext>
            </a:extLst>
          </p:cNvPr>
          <p:cNvSpPr txBox="1"/>
          <p:nvPr/>
        </p:nvSpPr>
        <p:spPr>
          <a:xfrm>
            <a:off x="630074" y="5996464"/>
            <a:ext cx="6585150" cy="523220"/>
          </a:xfrm>
          <a:prstGeom prst="rect">
            <a:avLst/>
          </a:prstGeom>
          <a:noFill/>
        </p:spPr>
        <p:txBody>
          <a:bodyPr wrap="square" rtlCol="0">
            <a:spAutoFit/>
          </a:bodyPr>
          <a:lstStyle/>
          <a:p>
            <a:r>
              <a:rPr lang="en-US" sz="1400" b="1" dirty="0"/>
              <a:t>Context Effect Modifier </a:t>
            </a:r>
            <a:r>
              <a:rPr lang="en-US" sz="1400" dirty="0"/>
              <a:t>accounts for competing pressures, Policy shocks, and Environmental constraints</a:t>
            </a:r>
          </a:p>
        </p:txBody>
      </p:sp>
    </p:spTree>
    <p:extLst>
      <p:ext uri="{BB962C8B-B14F-4D97-AF65-F5344CB8AC3E}">
        <p14:creationId xmlns:p14="http://schemas.microsoft.com/office/powerpoint/2010/main" val="179299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232E7-C764-9879-86C5-2D4057971949}"/>
              </a:ext>
            </a:extLst>
          </p:cNvPr>
          <p:cNvSpPr>
            <a:spLocks noGrp="1"/>
          </p:cNvSpPr>
          <p:nvPr>
            <p:ph type="title"/>
          </p:nvPr>
        </p:nvSpPr>
        <p:spPr/>
        <p:txBody>
          <a:bodyPr>
            <a:normAutofit/>
          </a:bodyPr>
          <a:lstStyle/>
          <a:p>
            <a:r>
              <a:rPr lang="en-US" sz="4800" b="1" dirty="0"/>
              <a:t>Adoption</a:t>
            </a:r>
          </a:p>
        </p:txBody>
      </p:sp>
      <p:sp>
        <p:nvSpPr>
          <p:cNvPr id="3" name="Content Placeholder 2">
            <a:extLst>
              <a:ext uri="{FF2B5EF4-FFF2-40B4-BE49-F238E27FC236}">
                <a16:creationId xmlns:a16="http://schemas.microsoft.com/office/drawing/2014/main" id="{8C09849A-ED9D-F03C-E919-8848C3943439}"/>
              </a:ext>
            </a:extLst>
          </p:cNvPr>
          <p:cNvSpPr>
            <a:spLocks noGrp="1"/>
          </p:cNvSpPr>
          <p:nvPr>
            <p:ph idx="1"/>
          </p:nvPr>
        </p:nvSpPr>
        <p:spPr/>
        <p:txBody>
          <a:bodyPr/>
          <a:lstStyle/>
          <a:p>
            <a:r>
              <a:rPr lang="en-US" sz="2400" b="1" dirty="0"/>
              <a:t>Adoption: </a:t>
            </a:r>
            <a:r>
              <a:rPr lang="en-US" sz="2400" dirty="0"/>
              <a:t>The proportion of eligible sites that have begun or sustained implementation of the intervention. It reflects organizational uptake at the system level.</a:t>
            </a:r>
          </a:p>
          <a:p>
            <a:pPr marL="0" indent="0">
              <a:buNone/>
            </a:pPr>
            <a:endParaRPr lang="en-US" dirty="0"/>
          </a:p>
        </p:txBody>
      </p:sp>
      <p:pic>
        <p:nvPicPr>
          <p:cNvPr id="5" name="Picture 4">
            <a:extLst>
              <a:ext uri="{FF2B5EF4-FFF2-40B4-BE49-F238E27FC236}">
                <a16:creationId xmlns:a16="http://schemas.microsoft.com/office/drawing/2014/main" id="{7A01C854-D3F4-6389-076C-4245DCF1E724}"/>
              </a:ext>
            </a:extLst>
          </p:cNvPr>
          <p:cNvPicPr>
            <a:picLocks noChangeAspect="1"/>
          </p:cNvPicPr>
          <p:nvPr/>
        </p:nvPicPr>
        <p:blipFill>
          <a:blip r:embed="rId2"/>
          <a:stretch>
            <a:fillRect/>
          </a:stretch>
        </p:blipFill>
        <p:spPr>
          <a:xfrm>
            <a:off x="1057701" y="3159918"/>
            <a:ext cx="7014949" cy="681927"/>
          </a:xfrm>
          <a:prstGeom prst="rect">
            <a:avLst/>
          </a:prstGeom>
        </p:spPr>
      </p:pic>
    </p:spTree>
    <p:extLst>
      <p:ext uri="{BB962C8B-B14F-4D97-AF65-F5344CB8AC3E}">
        <p14:creationId xmlns:p14="http://schemas.microsoft.com/office/powerpoint/2010/main" val="3142393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F962B-03AD-5A1B-9F85-C33C7E7BAA63}"/>
              </a:ext>
            </a:extLst>
          </p:cNvPr>
          <p:cNvSpPr>
            <a:spLocks noGrp="1"/>
          </p:cNvSpPr>
          <p:nvPr>
            <p:ph type="title"/>
          </p:nvPr>
        </p:nvSpPr>
        <p:spPr/>
        <p:txBody>
          <a:bodyPr/>
          <a:lstStyle/>
          <a:p>
            <a:r>
              <a:rPr lang="en-US" b="1" dirty="0"/>
              <a:t>Implementation</a:t>
            </a:r>
          </a:p>
        </p:txBody>
      </p:sp>
      <p:sp>
        <p:nvSpPr>
          <p:cNvPr id="3" name="Content Placeholder 2">
            <a:extLst>
              <a:ext uri="{FF2B5EF4-FFF2-40B4-BE49-F238E27FC236}">
                <a16:creationId xmlns:a16="http://schemas.microsoft.com/office/drawing/2014/main" id="{77291123-66CB-D77A-476D-49A49FB0A8FA}"/>
              </a:ext>
            </a:extLst>
          </p:cNvPr>
          <p:cNvSpPr>
            <a:spLocks noGrp="1"/>
          </p:cNvSpPr>
          <p:nvPr>
            <p:ph idx="1"/>
          </p:nvPr>
        </p:nvSpPr>
        <p:spPr/>
        <p:txBody>
          <a:bodyPr/>
          <a:lstStyle/>
          <a:p>
            <a:r>
              <a:rPr lang="en-US" sz="2400" b="1" dirty="0"/>
              <a:t>Implementation: </a:t>
            </a:r>
            <a:r>
              <a:rPr lang="en-US" sz="2400" dirty="0"/>
              <a:t>Implementation represents the structural maturity of intervention delivery across adopting sites. This reflects the proportion of implementing sites that are operating at high fidelity or have institutionalized the intervention.</a:t>
            </a:r>
          </a:p>
          <a:p>
            <a:endParaRPr lang="en-US" dirty="0"/>
          </a:p>
        </p:txBody>
      </p:sp>
      <p:pic>
        <p:nvPicPr>
          <p:cNvPr id="5" name="Picture 4">
            <a:extLst>
              <a:ext uri="{FF2B5EF4-FFF2-40B4-BE49-F238E27FC236}">
                <a16:creationId xmlns:a16="http://schemas.microsoft.com/office/drawing/2014/main" id="{7487516A-9494-BED2-BE38-C5B3E430B01D}"/>
              </a:ext>
            </a:extLst>
          </p:cNvPr>
          <p:cNvPicPr>
            <a:picLocks noChangeAspect="1"/>
          </p:cNvPicPr>
          <p:nvPr/>
        </p:nvPicPr>
        <p:blipFill>
          <a:blip r:embed="rId2"/>
          <a:stretch>
            <a:fillRect/>
          </a:stretch>
        </p:blipFill>
        <p:spPr>
          <a:xfrm>
            <a:off x="771099" y="3773606"/>
            <a:ext cx="7178721" cy="825227"/>
          </a:xfrm>
          <a:prstGeom prst="rect">
            <a:avLst/>
          </a:prstGeom>
        </p:spPr>
      </p:pic>
    </p:spTree>
    <p:extLst>
      <p:ext uri="{BB962C8B-B14F-4D97-AF65-F5344CB8AC3E}">
        <p14:creationId xmlns:p14="http://schemas.microsoft.com/office/powerpoint/2010/main" val="3226204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53A1-091C-BA87-E3FC-BA2CCB19DD1E}"/>
              </a:ext>
            </a:extLst>
          </p:cNvPr>
          <p:cNvSpPr>
            <a:spLocks noGrp="1"/>
          </p:cNvSpPr>
          <p:nvPr>
            <p:ph type="title"/>
          </p:nvPr>
        </p:nvSpPr>
        <p:spPr/>
        <p:txBody>
          <a:bodyPr/>
          <a:lstStyle/>
          <a:p>
            <a:r>
              <a:rPr lang="en-US" b="1" dirty="0"/>
              <a:t>Maintenance - Organization</a:t>
            </a:r>
          </a:p>
        </p:txBody>
      </p:sp>
      <p:sp>
        <p:nvSpPr>
          <p:cNvPr id="3" name="Content Placeholder 2">
            <a:extLst>
              <a:ext uri="{FF2B5EF4-FFF2-40B4-BE49-F238E27FC236}">
                <a16:creationId xmlns:a16="http://schemas.microsoft.com/office/drawing/2014/main" id="{CED98499-1527-390E-34C8-BBF406DFB36F}"/>
              </a:ext>
            </a:extLst>
          </p:cNvPr>
          <p:cNvSpPr>
            <a:spLocks noGrp="1"/>
          </p:cNvSpPr>
          <p:nvPr>
            <p:ph idx="1"/>
          </p:nvPr>
        </p:nvSpPr>
        <p:spPr/>
        <p:txBody>
          <a:bodyPr/>
          <a:lstStyle/>
          <a:p>
            <a:r>
              <a:rPr lang="en-US" sz="2800" b="1" dirty="0"/>
              <a:t>Maintenance – Organization: </a:t>
            </a:r>
            <a:r>
              <a:rPr lang="en-US" sz="2800" dirty="0"/>
              <a:t>Maintenance (organization) is the proportion of eligible sites that have institutionalized and sustained the intervention's delivery over time.</a:t>
            </a:r>
          </a:p>
          <a:p>
            <a:endParaRPr lang="en-US" dirty="0"/>
          </a:p>
        </p:txBody>
      </p:sp>
      <p:pic>
        <p:nvPicPr>
          <p:cNvPr id="5" name="Picture 4">
            <a:extLst>
              <a:ext uri="{FF2B5EF4-FFF2-40B4-BE49-F238E27FC236}">
                <a16:creationId xmlns:a16="http://schemas.microsoft.com/office/drawing/2014/main" id="{2BF9BC06-A857-5F09-062D-0C90AF235B56}"/>
              </a:ext>
            </a:extLst>
          </p:cNvPr>
          <p:cNvPicPr>
            <a:picLocks noChangeAspect="1"/>
          </p:cNvPicPr>
          <p:nvPr/>
        </p:nvPicPr>
        <p:blipFill>
          <a:blip r:embed="rId2"/>
          <a:stretch>
            <a:fillRect/>
          </a:stretch>
        </p:blipFill>
        <p:spPr>
          <a:xfrm>
            <a:off x="777923" y="4057614"/>
            <a:ext cx="6631782" cy="998882"/>
          </a:xfrm>
          <a:prstGeom prst="rect">
            <a:avLst/>
          </a:prstGeom>
        </p:spPr>
      </p:pic>
    </p:spTree>
    <p:extLst>
      <p:ext uri="{BB962C8B-B14F-4D97-AF65-F5344CB8AC3E}">
        <p14:creationId xmlns:p14="http://schemas.microsoft.com/office/powerpoint/2010/main" val="364092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9A89F-3D75-904A-BE07-B051597D06BC}"/>
              </a:ext>
            </a:extLst>
          </p:cNvPr>
          <p:cNvSpPr>
            <a:spLocks noGrp="1"/>
          </p:cNvSpPr>
          <p:nvPr>
            <p:ph type="title"/>
          </p:nvPr>
        </p:nvSpPr>
        <p:spPr/>
        <p:txBody>
          <a:bodyPr/>
          <a:lstStyle/>
          <a:p>
            <a:r>
              <a:rPr lang="en-US" b="1" dirty="0"/>
              <a:t>Maintenance – Individual</a:t>
            </a:r>
            <a:endParaRPr lang="en-US" dirty="0"/>
          </a:p>
        </p:txBody>
      </p:sp>
      <p:sp>
        <p:nvSpPr>
          <p:cNvPr id="3" name="Content Placeholder 2">
            <a:extLst>
              <a:ext uri="{FF2B5EF4-FFF2-40B4-BE49-F238E27FC236}">
                <a16:creationId xmlns:a16="http://schemas.microsoft.com/office/drawing/2014/main" id="{BC8ED053-E668-D42B-C2C3-86976F249554}"/>
              </a:ext>
            </a:extLst>
          </p:cNvPr>
          <p:cNvSpPr>
            <a:spLocks noGrp="1"/>
          </p:cNvSpPr>
          <p:nvPr>
            <p:ph idx="1"/>
          </p:nvPr>
        </p:nvSpPr>
        <p:spPr/>
        <p:txBody>
          <a:bodyPr/>
          <a:lstStyle/>
          <a:p>
            <a:r>
              <a:rPr lang="en-US" sz="2800" b="1" dirty="0"/>
              <a:t>Maintenance – Individual: </a:t>
            </a:r>
            <a:r>
              <a:rPr lang="en-US" sz="2800" dirty="0"/>
              <a:t>Maintenance (individual) represents the proportion of participants who sustain intervention benefits after completing the program.</a:t>
            </a:r>
          </a:p>
          <a:p>
            <a:endParaRPr lang="en-US" dirty="0"/>
          </a:p>
        </p:txBody>
      </p:sp>
      <p:pic>
        <p:nvPicPr>
          <p:cNvPr id="5" name="Picture 4">
            <a:extLst>
              <a:ext uri="{FF2B5EF4-FFF2-40B4-BE49-F238E27FC236}">
                <a16:creationId xmlns:a16="http://schemas.microsoft.com/office/drawing/2014/main" id="{63C22658-A6A9-C711-7501-6EAA1EC7A32B}"/>
              </a:ext>
            </a:extLst>
          </p:cNvPr>
          <p:cNvPicPr>
            <a:picLocks noChangeAspect="1"/>
          </p:cNvPicPr>
          <p:nvPr/>
        </p:nvPicPr>
        <p:blipFill>
          <a:blip r:embed="rId2"/>
          <a:stretch>
            <a:fillRect/>
          </a:stretch>
        </p:blipFill>
        <p:spPr>
          <a:xfrm>
            <a:off x="1597818" y="3980169"/>
            <a:ext cx="5948363" cy="973967"/>
          </a:xfrm>
          <a:prstGeom prst="rect">
            <a:avLst/>
          </a:prstGeom>
        </p:spPr>
      </p:pic>
    </p:spTree>
    <p:extLst>
      <p:ext uri="{BB962C8B-B14F-4D97-AF65-F5344CB8AC3E}">
        <p14:creationId xmlns:p14="http://schemas.microsoft.com/office/powerpoint/2010/main" val="2668232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54D8C3-62CE-7700-E037-F4E0E1F9AB31}"/>
              </a:ext>
            </a:extLst>
          </p:cNvPr>
          <p:cNvSpPr>
            <a:spLocks noGrp="1"/>
          </p:cNvSpPr>
          <p:nvPr>
            <p:ph type="title"/>
          </p:nvPr>
        </p:nvSpPr>
        <p:spPr>
          <a:xfrm>
            <a:off x="891051" y="381935"/>
            <a:ext cx="7017080" cy="1200329"/>
          </a:xfrm>
        </p:spPr>
        <p:txBody>
          <a:bodyPr anchor="t">
            <a:normAutofit/>
          </a:bodyPr>
          <a:lstStyle/>
          <a:p>
            <a:r>
              <a:rPr lang="en-US" sz="7000" b="1"/>
              <a:t>Experiments</a:t>
            </a:r>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45650" y="554152"/>
            <a:ext cx="430632"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16"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13943B9-62B3-F508-0502-2C42AE841A00}"/>
              </a:ext>
            </a:extLst>
          </p:cNvPr>
          <p:cNvGraphicFramePr>
            <a:graphicFrameLocks noGrp="1"/>
          </p:cNvGraphicFramePr>
          <p:nvPr>
            <p:ph idx="1"/>
            <p:extLst>
              <p:ext uri="{D42A27DB-BD31-4B8C-83A1-F6EECF244321}">
                <p14:modId xmlns:p14="http://schemas.microsoft.com/office/powerpoint/2010/main" val="2917971951"/>
              </p:ext>
            </p:extLst>
          </p:nvPr>
        </p:nvGraphicFramePr>
        <p:xfrm>
          <a:off x="891046" y="1825625"/>
          <a:ext cx="7017080"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7468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14F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A4A1B8-2566-987B-9DCF-321083FAF5F5}"/>
              </a:ext>
            </a:extLst>
          </p:cNvPr>
          <p:cNvPicPr>
            <a:picLocks noChangeAspect="1"/>
          </p:cNvPicPr>
          <p:nvPr/>
        </p:nvPicPr>
        <p:blipFill>
          <a:blip r:embed="rId2"/>
          <a:stretch>
            <a:fillRect/>
          </a:stretch>
        </p:blipFill>
        <p:spPr>
          <a:xfrm>
            <a:off x="482600" y="699326"/>
            <a:ext cx="8178799" cy="5459348"/>
          </a:xfrm>
          <a:prstGeom prst="rect">
            <a:avLst/>
          </a:prstGeom>
        </p:spPr>
      </p:pic>
    </p:spTree>
    <p:extLst>
      <p:ext uri="{BB962C8B-B14F-4D97-AF65-F5344CB8AC3E}">
        <p14:creationId xmlns:p14="http://schemas.microsoft.com/office/powerpoint/2010/main" val="436822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2EC2E22-CB98-C5C3-75B1-ACDF54F3507B}"/>
              </a:ext>
            </a:extLst>
          </p:cNvPr>
          <p:cNvPicPr>
            <a:picLocks noChangeAspect="1"/>
          </p:cNvPicPr>
          <p:nvPr/>
        </p:nvPicPr>
        <p:blipFill>
          <a:blip r:embed="rId2"/>
          <a:stretch>
            <a:fillRect/>
          </a:stretch>
        </p:blipFill>
        <p:spPr>
          <a:xfrm>
            <a:off x="609600" y="457200"/>
            <a:ext cx="7924800" cy="5943600"/>
          </a:xfrm>
          <a:prstGeom prst="rect">
            <a:avLst/>
          </a:prstGeom>
        </p:spPr>
      </p:pic>
    </p:spTree>
    <p:extLst>
      <p:ext uri="{BB962C8B-B14F-4D97-AF65-F5344CB8AC3E}">
        <p14:creationId xmlns:p14="http://schemas.microsoft.com/office/powerpoint/2010/main" val="326599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9A9F8-1550-C5FF-F8D6-71C784CCF534}"/>
              </a:ext>
            </a:extLst>
          </p:cNvPr>
          <p:cNvSpPr>
            <a:spLocks noGrp="1"/>
          </p:cNvSpPr>
          <p:nvPr>
            <p:ph type="title"/>
          </p:nvPr>
        </p:nvSpPr>
        <p:spPr/>
        <p:txBody>
          <a:bodyPr/>
          <a:lstStyle/>
          <a:p>
            <a:r>
              <a:rPr lang="en-US" dirty="0"/>
              <a:t>What is RE-AIM</a:t>
            </a:r>
          </a:p>
        </p:txBody>
      </p:sp>
      <p:sp>
        <p:nvSpPr>
          <p:cNvPr id="3" name="Content Placeholder 2">
            <a:extLst>
              <a:ext uri="{FF2B5EF4-FFF2-40B4-BE49-F238E27FC236}">
                <a16:creationId xmlns:a16="http://schemas.microsoft.com/office/drawing/2014/main" id="{ED1DBCA9-36FD-C31B-44B6-C824FAC257D8}"/>
              </a:ext>
            </a:extLst>
          </p:cNvPr>
          <p:cNvSpPr>
            <a:spLocks noGrp="1"/>
          </p:cNvSpPr>
          <p:nvPr>
            <p:ph idx="1"/>
          </p:nvPr>
        </p:nvSpPr>
        <p:spPr/>
        <p:txBody>
          <a:bodyPr>
            <a:normAutofit fontScale="92500" lnSpcReduction="10000"/>
          </a:bodyPr>
          <a:lstStyle/>
          <a:p>
            <a:r>
              <a:rPr lang="en-US" dirty="0"/>
              <a:t>RE-AIM was developed in the late 1990s by </a:t>
            </a:r>
            <a:r>
              <a:rPr lang="en-US" b="1" dirty="0"/>
              <a:t>Russell Glasgow and colleagues</a:t>
            </a:r>
            <a:r>
              <a:rPr lang="en-US" dirty="0"/>
              <a:t> and </a:t>
            </a:r>
          </a:p>
          <a:p>
            <a:r>
              <a:rPr lang="en-US" dirty="0"/>
              <a:t>Formally introduced in 1999. </a:t>
            </a:r>
          </a:p>
          <a:p>
            <a:r>
              <a:rPr lang="en-US" dirty="0"/>
              <a:t>It emerged in response to concerns that many effective interventions produced </a:t>
            </a:r>
          </a:p>
          <a:p>
            <a:pPr lvl="1"/>
            <a:r>
              <a:rPr lang="en-US" dirty="0"/>
              <a:t>limited population-level impact because they were tested under highly controlled conditions, </a:t>
            </a:r>
          </a:p>
          <a:p>
            <a:pPr lvl="1"/>
            <a:r>
              <a:rPr lang="en-US" dirty="0"/>
              <a:t>reached only selected groups, </a:t>
            </a:r>
          </a:p>
          <a:p>
            <a:pPr lvl="1"/>
            <a:r>
              <a:rPr lang="en-US" dirty="0"/>
              <a:t>were difficult to implement and sustain in routine settings.</a:t>
            </a:r>
          </a:p>
        </p:txBody>
      </p:sp>
    </p:spTree>
    <p:extLst>
      <p:ext uri="{BB962C8B-B14F-4D97-AF65-F5344CB8AC3E}">
        <p14:creationId xmlns:p14="http://schemas.microsoft.com/office/powerpoint/2010/main" val="29087877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 y="662169"/>
            <a:ext cx="7716774"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 y="662169"/>
            <a:ext cx="7716774" cy="5694181"/>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A4C0B7-E372-E190-6B14-7DC06123F937}"/>
              </a:ext>
            </a:extLst>
          </p:cNvPr>
          <p:cNvPicPr>
            <a:picLocks noChangeAspect="1"/>
          </p:cNvPicPr>
          <p:nvPr/>
        </p:nvPicPr>
        <p:blipFill>
          <a:blip r:embed="rId3"/>
          <a:srcRect r="-1" b="-1"/>
          <a:stretch>
            <a:fillRect/>
          </a:stretch>
        </p:blipFill>
        <p:spPr>
          <a:xfrm>
            <a:off x="628650" y="233807"/>
            <a:ext cx="7851649" cy="5888737"/>
          </a:xfrm>
          <a:prstGeom prst="rect">
            <a:avLst/>
          </a:prstGeom>
          <a:ln w="28575">
            <a:solidFill>
              <a:schemeClr val="bg1"/>
            </a:solidFill>
          </a:ln>
        </p:spPr>
      </p:pic>
    </p:spTree>
    <p:extLst>
      <p:ext uri="{BB962C8B-B14F-4D97-AF65-F5344CB8AC3E}">
        <p14:creationId xmlns:p14="http://schemas.microsoft.com/office/powerpoint/2010/main" val="1831501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237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EC9CF6A-8F40-01E5-F42B-5A5E6DD6EB1B}"/>
              </a:ext>
            </a:extLst>
          </p:cNvPr>
          <p:cNvPicPr>
            <a:picLocks noChangeAspect="1"/>
          </p:cNvPicPr>
          <p:nvPr/>
        </p:nvPicPr>
        <p:blipFill>
          <a:blip r:embed="rId2"/>
          <a:stretch>
            <a:fillRect/>
          </a:stretch>
        </p:blipFill>
        <p:spPr>
          <a:xfrm>
            <a:off x="857955" y="643467"/>
            <a:ext cx="7428088" cy="5571066"/>
          </a:xfrm>
          <a:prstGeom prst="rect">
            <a:avLst/>
          </a:prstGeom>
        </p:spPr>
      </p:pic>
    </p:spTree>
    <p:extLst>
      <p:ext uri="{BB962C8B-B14F-4D97-AF65-F5344CB8AC3E}">
        <p14:creationId xmlns:p14="http://schemas.microsoft.com/office/powerpoint/2010/main" val="799181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739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17BBD46-011F-8588-6E7E-FB1189396E0F}"/>
              </a:ext>
            </a:extLst>
          </p:cNvPr>
          <p:cNvPicPr>
            <a:picLocks noChangeAspect="1"/>
          </p:cNvPicPr>
          <p:nvPr/>
        </p:nvPicPr>
        <p:blipFill>
          <a:blip r:embed="rId2"/>
          <a:stretch>
            <a:fillRect/>
          </a:stretch>
        </p:blipFill>
        <p:spPr>
          <a:xfrm>
            <a:off x="857955" y="643467"/>
            <a:ext cx="7428088" cy="5571066"/>
          </a:xfrm>
          <a:prstGeom prst="rect">
            <a:avLst/>
          </a:prstGeom>
        </p:spPr>
      </p:pic>
    </p:spTree>
    <p:extLst>
      <p:ext uri="{BB962C8B-B14F-4D97-AF65-F5344CB8AC3E}">
        <p14:creationId xmlns:p14="http://schemas.microsoft.com/office/powerpoint/2010/main" val="2344769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74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A561132-494D-1281-E4A9-BD6828948DE1}"/>
              </a:ext>
            </a:extLst>
          </p:cNvPr>
          <p:cNvPicPr>
            <a:picLocks noChangeAspect="1"/>
          </p:cNvPicPr>
          <p:nvPr/>
        </p:nvPicPr>
        <p:blipFill>
          <a:blip r:embed="rId2"/>
          <a:stretch>
            <a:fillRect/>
          </a:stretch>
        </p:blipFill>
        <p:spPr>
          <a:xfrm>
            <a:off x="857955" y="643467"/>
            <a:ext cx="7428088" cy="5571066"/>
          </a:xfrm>
          <a:prstGeom prst="rect">
            <a:avLst/>
          </a:prstGeom>
        </p:spPr>
      </p:pic>
    </p:spTree>
    <p:extLst>
      <p:ext uri="{BB962C8B-B14F-4D97-AF65-F5344CB8AC3E}">
        <p14:creationId xmlns:p14="http://schemas.microsoft.com/office/powerpoint/2010/main" val="226087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695-CFA1-0625-6A51-D44C3A1C9CDF}"/>
              </a:ext>
            </a:extLst>
          </p:cNvPr>
          <p:cNvSpPr>
            <a:spLocks noGrp="1"/>
          </p:cNvSpPr>
          <p:nvPr>
            <p:ph type="title"/>
          </p:nvPr>
        </p:nvSpPr>
        <p:spPr>
          <a:xfrm>
            <a:off x="840699" y="687480"/>
            <a:ext cx="5605629" cy="994172"/>
          </a:xfrm>
        </p:spPr>
        <p:txBody>
          <a:bodyPr>
            <a:normAutofit fontScale="90000"/>
          </a:bodyPr>
          <a:lstStyle/>
          <a:p>
            <a:pPr>
              <a:lnSpc>
                <a:spcPct val="90000"/>
              </a:lnSpc>
            </a:pPr>
            <a:r>
              <a:rPr lang="en-US" b="1" dirty="0"/>
              <a:t>The Problem: </a:t>
            </a:r>
            <a:br>
              <a:rPr lang="en-US" b="1" dirty="0"/>
            </a:br>
            <a:r>
              <a:rPr lang="en-US" sz="2000" b="1" dirty="0"/>
              <a:t>We know what works…But it does not reach people</a:t>
            </a:r>
            <a:endParaRPr lang="en-US" sz="2700" b="1" dirty="0"/>
          </a:p>
        </p:txBody>
      </p:sp>
      <p:sp>
        <p:nvSpPr>
          <p:cNvPr id="3" name="Content Placeholder 2">
            <a:extLst>
              <a:ext uri="{FF2B5EF4-FFF2-40B4-BE49-F238E27FC236}">
                <a16:creationId xmlns:a16="http://schemas.microsoft.com/office/drawing/2014/main" id="{48C2DB9C-2C3D-C9ED-283B-B0395382B4F2}"/>
              </a:ext>
            </a:extLst>
          </p:cNvPr>
          <p:cNvSpPr>
            <a:spLocks noGrp="1"/>
          </p:cNvSpPr>
          <p:nvPr>
            <p:ph idx="1"/>
          </p:nvPr>
        </p:nvSpPr>
        <p:spPr>
          <a:xfrm>
            <a:off x="852321" y="2227943"/>
            <a:ext cx="5033221" cy="3788227"/>
          </a:xfrm>
        </p:spPr>
        <p:txBody>
          <a:bodyPr anchor="ctr">
            <a:normAutofit/>
          </a:bodyPr>
          <a:lstStyle/>
          <a:p>
            <a:r>
              <a:rPr lang="en-US" sz="2100" dirty="0"/>
              <a:t>Only 17% of evidence-based practices are implemented</a:t>
            </a:r>
          </a:p>
          <a:p>
            <a:r>
              <a:rPr lang="en-US" sz="2100" dirty="0"/>
              <a:t>Average delay: 17 years</a:t>
            </a:r>
          </a:p>
          <a:p>
            <a:r>
              <a:rPr lang="en-US" sz="2100" dirty="0"/>
              <a:t>Massive waste of research investment</a:t>
            </a:r>
          </a:p>
          <a:p>
            <a:r>
              <a:rPr lang="en-US" sz="2100" dirty="0"/>
              <a:t>Persistent disparities despite effective interventions</a:t>
            </a:r>
          </a:p>
          <a:p>
            <a:endParaRPr lang="en-US" sz="2100" dirty="0"/>
          </a:p>
          <a:p>
            <a:pPr marL="0" indent="0" algn="ctr">
              <a:buNone/>
            </a:pPr>
            <a:r>
              <a:rPr lang="en-US" sz="2100" b="1" dirty="0">
                <a:solidFill>
                  <a:srgbClr val="FF0000"/>
                </a:solidFill>
              </a:rPr>
              <a:t>The problem is not knowledge---its implementation</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Stethoscope">
            <a:extLst>
              <a:ext uri="{FF2B5EF4-FFF2-40B4-BE49-F238E27FC236}">
                <a16:creationId xmlns:a16="http://schemas.microsoft.com/office/drawing/2014/main" id="{FF89D411-EDDF-7E0D-16F6-55FAA80D57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063182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2050C-458A-6B81-1AD1-BF11349AD678}"/>
              </a:ext>
            </a:extLst>
          </p:cNvPr>
          <p:cNvSpPr>
            <a:spLocks noGrp="1"/>
          </p:cNvSpPr>
          <p:nvPr>
            <p:ph type="title"/>
          </p:nvPr>
        </p:nvSpPr>
        <p:spPr>
          <a:xfrm>
            <a:off x="840699" y="687480"/>
            <a:ext cx="5605629" cy="994172"/>
          </a:xfrm>
        </p:spPr>
        <p:txBody>
          <a:bodyPr>
            <a:normAutofit/>
          </a:bodyPr>
          <a:lstStyle/>
          <a:p>
            <a:r>
              <a:rPr lang="en-US" sz="3850" b="1" dirty="0"/>
              <a:t>Why Interventions Fails</a:t>
            </a:r>
          </a:p>
        </p:txBody>
      </p:sp>
      <p:sp>
        <p:nvSpPr>
          <p:cNvPr id="3" name="Content Placeholder 2">
            <a:extLst>
              <a:ext uri="{FF2B5EF4-FFF2-40B4-BE49-F238E27FC236}">
                <a16:creationId xmlns:a16="http://schemas.microsoft.com/office/drawing/2014/main" id="{79E7BE63-1EA6-6D43-9864-D3353B2C6C54}"/>
              </a:ext>
            </a:extLst>
          </p:cNvPr>
          <p:cNvSpPr>
            <a:spLocks noGrp="1"/>
          </p:cNvSpPr>
          <p:nvPr>
            <p:ph idx="1"/>
          </p:nvPr>
        </p:nvSpPr>
        <p:spPr>
          <a:xfrm>
            <a:off x="852321" y="2227943"/>
            <a:ext cx="5033221" cy="3788227"/>
          </a:xfrm>
        </p:spPr>
        <p:txBody>
          <a:bodyPr anchor="ctr">
            <a:normAutofit/>
          </a:bodyPr>
          <a:lstStyle/>
          <a:p>
            <a:r>
              <a:rPr lang="en-US" sz="2100" dirty="0"/>
              <a:t>Health systems are complex, not linear</a:t>
            </a:r>
          </a:p>
          <a:p>
            <a:pPr lvl="1"/>
            <a:r>
              <a:rPr lang="en-US" sz="2100" dirty="0"/>
              <a:t>Feedback loops</a:t>
            </a:r>
          </a:p>
          <a:p>
            <a:pPr lvl="1"/>
            <a:r>
              <a:rPr lang="en-US" sz="2100" dirty="0"/>
              <a:t>Resource constraints </a:t>
            </a:r>
          </a:p>
          <a:p>
            <a:pPr lvl="1"/>
            <a:r>
              <a:rPr lang="en-US" sz="2100" dirty="0"/>
              <a:t>Workforce dynamics </a:t>
            </a:r>
          </a:p>
          <a:p>
            <a:pPr lvl="1"/>
            <a:r>
              <a:rPr lang="en-US" sz="2100" dirty="0"/>
              <a:t>Context variability</a:t>
            </a:r>
          </a:p>
          <a:p>
            <a:pPr lvl="1"/>
            <a:r>
              <a:rPr lang="en-US" sz="2100" dirty="0"/>
              <a:t>Policy and incentives</a:t>
            </a:r>
          </a:p>
          <a:p>
            <a:pPr lvl="1"/>
            <a:endParaRPr lang="en-US" sz="2100" dirty="0"/>
          </a:p>
          <a:p>
            <a:pPr marL="457200" lvl="1" indent="0" algn="ctr">
              <a:buNone/>
            </a:pPr>
            <a:r>
              <a:rPr lang="en-US" sz="2100" b="1" dirty="0">
                <a:solidFill>
                  <a:srgbClr val="FF0000"/>
                </a:solidFill>
              </a:rPr>
              <a:t>Interventions interact with systems—not operate in isolation</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Hierarchy">
            <a:extLst>
              <a:ext uri="{FF2B5EF4-FFF2-40B4-BE49-F238E27FC236}">
                <a16:creationId xmlns:a16="http://schemas.microsoft.com/office/drawing/2014/main" id="{7C5C9418-E329-B8F2-8DB2-F5E0906054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279271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0699" y="687480"/>
            <a:ext cx="5605629" cy="994172"/>
          </a:xfrm>
        </p:spPr>
        <p:txBody>
          <a:bodyPr>
            <a:normAutofit/>
          </a:bodyPr>
          <a:lstStyle/>
          <a:p>
            <a:r>
              <a:rPr lang="en-US" sz="3850" b="1" dirty="0"/>
              <a:t>RE-AIM Framework</a:t>
            </a:r>
          </a:p>
        </p:txBody>
      </p:sp>
      <p:sp>
        <p:nvSpPr>
          <p:cNvPr id="3" name="Content Placeholder 2"/>
          <p:cNvSpPr>
            <a:spLocks noGrp="1"/>
          </p:cNvSpPr>
          <p:nvPr>
            <p:ph idx="1"/>
          </p:nvPr>
        </p:nvSpPr>
        <p:spPr>
          <a:xfrm>
            <a:off x="852321" y="2227943"/>
            <a:ext cx="5277246" cy="3788227"/>
          </a:xfrm>
        </p:spPr>
        <p:txBody>
          <a:bodyPr anchor="ctr">
            <a:normAutofit/>
          </a:bodyPr>
          <a:lstStyle/>
          <a:p>
            <a:r>
              <a:rPr lang="en-US" sz="2100" b="1" dirty="0"/>
              <a:t>Reach</a:t>
            </a:r>
            <a:r>
              <a:rPr lang="en-US" sz="2100" dirty="0"/>
              <a:t> – who is affected?</a:t>
            </a:r>
          </a:p>
          <a:p>
            <a:r>
              <a:rPr lang="en-US" sz="2100" b="1" dirty="0"/>
              <a:t>Effectiveness</a:t>
            </a:r>
            <a:r>
              <a:rPr lang="en-US" sz="2100" dirty="0"/>
              <a:t> –does it work?</a:t>
            </a:r>
          </a:p>
          <a:p>
            <a:r>
              <a:rPr lang="en-US" sz="2100" b="1" dirty="0"/>
              <a:t>Adoption</a:t>
            </a:r>
            <a:r>
              <a:rPr lang="en-US" sz="2100" dirty="0"/>
              <a:t>—who delivers it?</a:t>
            </a:r>
          </a:p>
          <a:p>
            <a:r>
              <a:rPr lang="en-US" sz="2100" b="1" dirty="0"/>
              <a:t>Implementation</a:t>
            </a:r>
            <a:r>
              <a:rPr lang="en-US" sz="2100" dirty="0"/>
              <a:t> –how well is it delivered?</a:t>
            </a:r>
          </a:p>
          <a:p>
            <a:r>
              <a:rPr lang="en-US" sz="2100" b="1" dirty="0"/>
              <a:t>Maintenance </a:t>
            </a:r>
            <a:r>
              <a:rPr lang="en-US" sz="2100" dirty="0"/>
              <a:t>–is it sustained? </a:t>
            </a:r>
          </a:p>
          <a:p>
            <a:endParaRPr lang="en-US" sz="2100" dirty="0"/>
          </a:p>
          <a:p>
            <a:pPr marL="0" indent="0" algn="ctr">
              <a:buNone/>
            </a:pPr>
            <a:r>
              <a:rPr lang="en-US" sz="2100" b="1" dirty="0">
                <a:solidFill>
                  <a:srgbClr val="FF0000"/>
                </a:solidFill>
              </a:rPr>
              <a:t>Typically used as measurement, not theory</a:t>
            </a:r>
          </a:p>
        </p:txBody>
      </p:sp>
      <p:sp>
        <p:nvSpPr>
          <p:cNvPr id="24" name="Rectangle 23">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25">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Graphic 20" descr="Workflow">
            <a:extLst>
              <a:ext uri="{FF2B5EF4-FFF2-40B4-BE49-F238E27FC236}">
                <a16:creationId xmlns:a16="http://schemas.microsoft.com/office/drawing/2014/main" id="{B4A94102-7A53-5A66-3755-D9ADE5030A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0699" y="687480"/>
            <a:ext cx="5605629" cy="994172"/>
          </a:xfrm>
        </p:spPr>
        <p:txBody>
          <a:bodyPr>
            <a:normAutofit/>
          </a:bodyPr>
          <a:lstStyle/>
          <a:p>
            <a:r>
              <a:rPr lang="en-US" sz="3850" b="1" dirty="0"/>
              <a:t>Motivation</a:t>
            </a:r>
          </a:p>
        </p:txBody>
      </p:sp>
      <p:sp>
        <p:nvSpPr>
          <p:cNvPr id="3" name="Content Placeholder 2"/>
          <p:cNvSpPr>
            <a:spLocks noGrp="1"/>
          </p:cNvSpPr>
          <p:nvPr>
            <p:ph idx="1"/>
          </p:nvPr>
        </p:nvSpPr>
        <p:spPr>
          <a:xfrm>
            <a:off x="852321" y="2227943"/>
            <a:ext cx="5033221" cy="3788227"/>
          </a:xfrm>
        </p:spPr>
        <p:txBody>
          <a:bodyPr anchor="ctr">
            <a:normAutofit/>
          </a:bodyPr>
          <a:lstStyle/>
          <a:p>
            <a:r>
              <a:rPr lang="en-US" sz="2100" dirty="0"/>
              <a:t>Implementation is a dynamic process</a:t>
            </a:r>
          </a:p>
          <a:p>
            <a:pPr lvl="1"/>
            <a:r>
              <a:rPr lang="en-US" sz="1700" dirty="0"/>
              <a:t>Implementation evolves over time </a:t>
            </a:r>
          </a:p>
          <a:p>
            <a:pPr lvl="1"/>
            <a:r>
              <a:rPr lang="en-US" sz="1700" dirty="0"/>
              <a:t>Outcomes depends on feedback, delays, and capacity</a:t>
            </a:r>
          </a:p>
          <a:p>
            <a:pPr lvl="1"/>
            <a:r>
              <a:rPr lang="en-US" sz="1700" dirty="0"/>
              <a:t>Static evaluation misses' system behavior</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Head with Gears">
            <a:extLst>
              <a:ext uri="{FF2B5EF4-FFF2-40B4-BE49-F238E27FC236}">
                <a16:creationId xmlns:a16="http://schemas.microsoft.com/office/drawing/2014/main" id="{CD3D2CF8-F7A4-2672-45D6-1981DA4BD6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457037" cy="1554480"/>
          </a:xfrm>
        </p:spPr>
        <p:txBody>
          <a:bodyPr anchor="ctr">
            <a:normAutofit/>
          </a:bodyPr>
          <a:lstStyle/>
          <a:p>
            <a:r>
              <a:rPr lang="en-US" sz="4200" b="1" dirty="0"/>
              <a:t>Key Limitation</a:t>
            </a:r>
          </a:p>
        </p:txBody>
      </p:sp>
      <p:sp>
        <p:nvSpPr>
          <p:cNvPr id="3" name="Content Placeholder 2"/>
          <p:cNvSpPr>
            <a:spLocks noGrp="1"/>
          </p:cNvSpPr>
          <p:nvPr>
            <p:ph idx="1"/>
          </p:nvPr>
        </p:nvSpPr>
        <p:spPr>
          <a:xfrm>
            <a:off x="783771" y="3017522"/>
            <a:ext cx="7455989" cy="3124658"/>
          </a:xfrm>
        </p:spPr>
        <p:txBody>
          <a:bodyPr anchor="ctr">
            <a:normAutofit/>
          </a:bodyPr>
          <a:lstStyle/>
          <a:p>
            <a:pPr marL="0" indent="0">
              <a:buNone/>
            </a:pPr>
            <a:r>
              <a:rPr lang="en-US" sz="2100" dirty="0"/>
              <a:t>RE-AIM does not explain:</a:t>
            </a:r>
          </a:p>
          <a:p>
            <a:r>
              <a:rPr lang="en-US" sz="2100" dirty="0"/>
              <a:t>Why adoption stalls</a:t>
            </a:r>
          </a:p>
          <a:p>
            <a:r>
              <a:rPr lang="en-US" sz="2100" dirty="0"/>
              <a:t>Why fidelity declines</a:t>
            </a:r>
          </a:p>
          <a:p>
            <a:r>
              <a:rPr lang="en-US" sz="2100" dirty="0"/>
              <a:t>Why programs collapse</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25" name="Rectangle 2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457037" cy="1554480"/>
          </a:xfrm>
        </p:spPr>
        <p:txBody>
          <a:bodyPr anchor="ctr">
            <a:normAutofit/>
          </a:bodyPr>
          <a:lstStyle/>
          <a:p>
            <a:r>
              <a:rPr lang="en-US" sz="4200" b="1" dirty="0"/>
              <a:t>Study Aims</a:t>
            </a:r>
          </a:p>
        </p:txBody>
      </p:sp>
      <p:sp>
        <p:nvSpPr>
          <p:cNvPr id="3" name="Content Placeholder 2"/>
          <p:cNvSpPr>
            <a:spLocks noGrp="1"/>
          </p:cNvSpPr>
          <p:nvPr>
            <p:ph idx="1"/>
          </p:nvPr>
        </p:nvSpPr>
        <p:spPr>
          <a:xfrm>
            <a:off x="783771" y="3017522"/>
            <a:ext cx="7455989" cy="3124658"/>
          </a:xfrm>
        </p:spPr>
        <p:txBody>
          <a:bodyPr anchor="ctr">
            <a:normAutofit/>
          </a:bodyPr>
          <a:lstStyle/>
          <a:p>
            <a:r>
              <a:rPr lang="en-US" sz="2100" dirty="0"/>
              <a:t>Develop implementation dynamics model based on RE-AIM framework</a:t>
            </a:r>
          </a:p>
          <a:p>
            <a:r>
              <a:rPr lang="en-US" sz="2100" dirty="0"/>
              <a:t>Examine implementation trajectories</a:t>
            </a:r>
          </a:p>
          <a:p>
            <a:r>
              <a:rPr lang="en-US" sz="2100" dirty="0"/>
              <a:t>Create learning laboratory</a:t>
            </a:r>
          </a:p>
        </p:txBody>
      </p:sp>
      <p:cxnSp>
        <p:nvCxnSpPr>
          <p:cNvPr id="31" name="Straight Connector 3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3016</TotalTime>
  <Words>1322</Words>
  <Application>Microsoft Office PowerPoint</Application>
  <PresentationFormat>On-screen Show (4:3)</PresentationFormat>
  <Paragraphs>109</Paragraphs>
  <Slides>33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Aptos</vt:lpstr>
      <vt:lpstr>Arial</vt:lpstr>
      <vt:lpstr>Calibri</vt:lpstr>
      <vt:lpstr>Office Theme</vt:lpstr>
      <vt:lpstr>Operationalizing RE-AIM as a Dynamic System</vt:lpstr>
      <vt:lpstr>What is RE-AIM</vt:lpstr>
      <vt:lpstr>What is RE-AIM</vt:lpstr>
      <vt:lpstr>The Problem:  We know what works…But it does not reach people</vt:lpstr>
      <vt:lpstr>Why Interventions Fails</vt:lpstr>
      <vt:lpstr>RE-AIM Framework</vt:lpstr>
      <vt:lpstr>Motivation</vt:lpstr>
      <vt:lpstr>Key Limitation</vt:lpstr>
      <vt:lpstr>Study Aims</vt:lpstr>
      <vt:lpstr>RE-AIM Model Overview</vt:lpstr>
      <vt:lpstr>Population Engagement Sub-Model</vt:lpstr>
      <vt:lpstr>PowerPoint Presentation</vt:lpstr>
      <vt:lpstr>PowerPoint Presentation</vt:lpstr>
      <vt:lpstr>Site Adoption Sub-Model</vt:lpstr>
      <vt:lpstr>PowerPoint Presentation</vt:lpstr>
      <vt:lpstr>PowerPoint Presentation</vt:lpstr>
      <vt:lpstr>Workforce and Capacity Sub-Model</vt:lpstr>
      <vt:lpstr>PowerPoint Presentation</vt:lpstr>
      <vt:lpstr>Effectiveness Sub-Model</vt:lpstr>
      <vt:lpstr>PowerPoint Presentation</vt:lpstr>
      <vt:lpstr>Reach</vt:lpstr>
      <vt:lpstr>Effectiveness</vt:lpstr>
      <vt:lpstr>Adoption</vt:lpstr>
      <vt:lpstr>Implementation</vt:lpstr>
      <vt:lpstr>Maintenance - Organization</vt:lpstr>
      <vt:lpstr>Maintenance – Individual</vt:lpstr>
      <vt:lpstr>Experiments</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John</dc:creator>
  <cp:keywords/>
  <dc:description>generated using python-pptx</dc:description>
  <cp:lastModifiedBy>John Ansah</cp:lastModifiedBy>
  <cp:revision>7</cp:revision>
  <dcterms:created xsi:type="dcterms:W3CDTF">2013-01-27T09:14:16Z</dcterms:created>
  <dcterms:modified xsi:type="dcterms:W3CDTF">2026-07-22T07:55:40Z</dcterms:modified>
  <cp:category/>
</cp:coreProperties>
</file>