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821" r:id="rId3"/>
    <p:sldId id="822" r:id="rId4"/>
    <p:sldId id="825" r:id="rId5"/>
    <p:sldId id="826" r:id="rId6"/>
    <p:sldId id="827" r:id="rId7"/>
    <p:sldId id="828" r:id="rId8"/>
    <p:sldId id="829" r:id="rId9"/>
    <p:sldId id="830" r:id="rId10"/>
    <p:sldId id="831" r:id="rId11"/>
    <p:sldId id="832" r:id="rId12"/>
    <p:sldId id="833" r:id="rId13"/>
    <p:sldId id="834" r:id="rId14"/>
    <p:sldId id="824" r:id="rId15"/>
    <p:sldId id="835" r:id="rId16"/>
    <p:sldId id="785" r:id="rId17"/>
    <p:sldId id="26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432FF"/>
    <a:srgbClr val="0EE9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03"/>
    <p:restoredTop sz="50000" autoAdjust="0"/>
  </p:normalViewPr>
  <p:slideViewPr>
    <p:cSldViewPr snapToGrid="0" snapToObjects="1">
      <p:cViewPr varScale="1">
        <p:scale>
          <a:sx n="127" d="100"/>
          <a:sy n="127" d="100"/>
        </p:scale>
        <p:origin x="960" y="19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9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5845AE-ACE1-EC44-8625-84E41CDD46BF}" type="datetimeFigureOut">
              <a:rPr lang="en-US" smtClean="0"/>
              <a:t>7/22/26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439650B-C0B8-7C4E-B61C-B8EF4072FA7D}" type="slidenum">
              <a:rPr lang="en-US" smtClean="0"/>
              <a:t>‹#›</a:t>
            </a:fld>
            <a:endParaRPr lang="en-US"/>
          </a:p>
        </p:txBody>
      </p:sp>
    </p:spTree>
    <p:extLst>
      <p:ext uri="{BB962C8B-B14F-4D97-AF65-F5344CB8AC3E}">
        <p14:creationId xmlns:p14="http://schemas.microsoft.com/office/powerpoint/2010/main" val="19628445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B7B6E1-B344-C444-840E-5BCE257718B4}" type="datetimeFigureOut">
              <a:rPr lang="en-US" smtClean="0"/>
              <a:t>7/22/26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818D25-F9F0-6E43-9906-4FDAFD99D1F5}" type="slidenum">
              <a:rPr lang="en-US" smtClean="0"/>
              <a:t>‹#›</a:t>
            </a:fld>
            <a:endParaRPr lang="en-US"/>
          </a:p>
        </p:txBody>
      </p:sp>
    </p:spTree>
    <p:extLst>
      <p:ext uri="{BB962C8B-B14F-4D97-AF65-F5344CB8AC3E}">
        <p14:creationId xmlns:p14="http://schemas.microsoft.com/office/powerpoint/2010/main" val="350272010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a:t>
            </a:fld>
            <a:endParaRPr lang="en-US"/>
          </a:p>
        </p:txBody>
      </p:sp>
    </p:spTree>
    <p:extLst>
      <p:ext uri="{BB962C8B-B14F-4D97-AF65-F5344CB8AC3E}">
        <p14:creationId xmlns:p14="http://schemas.microsoft.com/office/powerpoint/2010/main" val="4075001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10</a:t>
            </a:fld>
            <a:endParaRPr lang="en-US"/>
          </a:p>
        </p:txBody>
      </p:sp>
    </p:spTree>
    <p:extLst>
      <p:ext uri="{BB962C8B-B14F-4D97-AF65-F5344CB8AC3E}">
        <p14:creationId xmlns:p14="http://schemas.microsoft.com/office/powerpoint/2010/main" val="1640905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11</a:t>
            </a:fld>
            <a:endParaRPr lang="en-US"/>
          </a:p>
        </p:txBody>
      </p:sp>
    </p:spTree>
    <p:extLst>
      <p:ext uri="{BB962C8B-B14F-4D97-AF65-F5344CB8AC3E}">
        <p14:creationId xmlns:p14="http://schemas.microsoft.com/office/powerpoint/2010/main" val="1862914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12</a:t>
            </a:fld>
            <a:endParaRPr lang="en-US"/>
          </a:p>
        </p:txBody>
      </p:sp>
    </p:spTree>
    <p:extLst>
      <p:ext uri="{BB962C8B-B14F-4D97-AF65-F5344CB8AC3E}">
        <p14:creationId xmlns:p14="http://schemas.microsoft.com/office/powerpoint/2010/main" val="766465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13</a:t>
            </a:fld>
            <a:endParaRPr lang="en-US"/>
          </a:p>
        </p:txBody>
      </p:sp>
    </p:spTree>
    <p:extLst>
      <p:ext uri="{BB962C8B-B14F-4D97-AF65-F5344CB8AC3E}">
        <p14:creationId xmlns:p14="http://schemas.microsoft.com/office/powerpoint/2010/main" val="1074001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14</a:t>
            </a:fld>
            <a:endParaRPr lang="en-US"/>
          </a:p>
        </p:txBody>
      </p:sp>
    </p:spTree>
    <p:extLst>
      <p:ext uri="{BB962C8B-B14F-4D97-AF65-F5344CB8AC3E}">
        <p14:creationId xmlns:p14="http://schemas.microsoft.com/office/powerpoint/2010/main" val="234178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15</a:t>
            </a:fld>
            <a:endParaRPr lang="en-US"/>
          </a:p>
        </p:txBody>
      </p:sp>
    </p:spTree>
    <p:extLst>
      <p:ext uri="{BB962C8B-B14F-4D97-AF65-F5344CB8AC3E}">
        <p14:creationId xmlns:p14="http://schemas.microsoft.com/office/powerpoint/2010/main" val="2455600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16</a:t>
            </a:fld>
            <a:endParaRPr lang="en-US"/>
          </a:p>
        </p:txBody>
      </p:sp>
    </p:spTree>
    <p:extLst>
      <p:ext uri="{BB962C8B-B14F-4D97-AF65-F5344CB8AC3E}">
        <p14:creationId xmlns:p14="http://schemas.microsoft.com/office/powerpoint/2010/main" val="1253150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2</a:t>
            </a:fld>
            <a:endParaRPr lang="en-US"/>
          </a:p>
        </p:txBody>
      </p:sp>
    </p:spTree>
    <p:extLst>
      <p:ext uri="{BB962C8B-B14F-4D97-AF65-F5344CB8AC3E}">
        <p14:creationId xmlns:p14="http://schemas.microsoft.com/office/powerpoint/2010/main" val="3790350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3</a:t>
            </a:fld>
            <a:endParaRPr lang="en-US"/>
          </a:p>
        </p:txBody>
      </p:sp>
    </p:spTree>
    <p:extLst>
      <p:ext uri="{BB962C8B-B14F-4D97-AF65-F5344CB8AC3E}">
        <p14:creationId xmlns:p14="http://schemas.microsoft.com/office/powerpoint/2010/main" val="3021207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4</a:t>
            </a:fld>
            <a:endParaRPr lang="en-US"/>
          </a:p>
        </p:txBody>
      </p:sp>
    </p:spTree>
    <p:extLst>
      <p:ext uri="{BB962C8B-B14F-4D97-AF65-F5344CB8AC3E}">
        <p14:creationId xmlns:p14="http://schemas.microsoft.com/office/powerpoint/2010/main" val="797991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5</a:t>
            </a:fld>
            <a:endParaRPr lang="en-US"/>
          </a:p>
        </p:txBody>
      </p:sp>
    </p:spTree>
    <p:extLst>
      <p:ext uri="{BB962C8B-B14F-4D97-AF65-F5344CB8AC3E}">
        <p14:creationId xmlns:p14="http://schemas.microsoft.com/office/powerpoint/2010/main" val="2052483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6</a:t>
            </a:fld>
            <a:endParaRPr lang="en-US"/>
          </a:p>
        </p:txBody>
      </p:sp>
    </p:spTree>
    <p:extLst>
      <p:ext uri="{BB962C8B-B14F-4D97-AF65-F5344CB8AC3E}">
        <p14:creationId xmlns:p14="http://schemas.microsoft.com/office/powerpoint/2010/main" val="1519468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7</a:t>
            </a:fld>
            <a:endParaRPr lang="en-US"/>
          </a:p>
        </p:txBody>
      </p:sp>
    </p:spTree>
    <p:extLst>
      <p:ext uri="{BB962C8B-B14F-4D97-AF65-F5344CB8AC3E}">
        <p14:creationId xmlns:p14="http://schemas.microsoft.com/office/powerpoint/2010/main" val="1697682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8</a:t>
            </a:fld>
            <a:endParaRPr lang="en-US"/>
          </a:p>
        </p:txBody>
      </p:sp>
    </p:spTree>
    <p:extLst>
      <p:ext uri="{BB962C8B-B14F-4D97-AF65-F5344CB8AC3E}">
        <p14:creationId xmlns:p14="http://schemas.microsoft.com/office/powerpoint/2010/main" val="1246427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818D25-F9F0-6E43-9906-4FDAFD99D1F5}" type="slidenum">
              <a:rPr lang="en-US" smtClean="0"/>
              <a:t>9</a:t>
            </a:fld>
            <a:endParaRPr lang="en-US"/>
          </a:p>
        </p:txBody>
      </p:sp>
    </p:spTree>
    <p:extLst>
      <p:ext uri="{BB962C8B-B14F-4D97-AF65-F5344CB8AC3E}">
        <p14:creationId xmlns:p14="http://schemas.microsoft.com/office/powerpoint/2010/main" val="3830400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ga-IE"/>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a:t>Click to edit Master subtitle style</a:t>
            </a:r>
            <a:endParaRPr lang="en-US"/>
          </a:p>
        </p:txBody>
      </p:sp>
      <p:sp>
        <p:nvSpPr>
          <p:cNvPr id="5" name="Footer Placeholder 4"/>
          <p:cNvSpPr>
            <a:spLocks noGrp="1"/>
          </p:cNvSpPr>
          <p:nvPr>
            <p:ph type="ftr" sz="quarter" idx="11"/>
          </p:nvPr>
        </p:nvSpPr>
        <p:spPr>
          <a:xfrm>
            <a:off x="3997904" y="6434750"/>
            <a:ext cx="5011541" cy="501650"/>
          </a:xfrm>
          <a:prstGeom prst="rect">
            <a:avLst/>
          </a:prstGeom>
        </p:spPr>
        <p:txBody>
          <a:bodyPr/>
          <a:lstStyle>
            <a:lvl1pPr>
              <a:defRPr sz="1600" i="1"/>
            </a:lvl1pPr>
          </a:lstStyle>
          <a:p>
            <a:endParaRPr lang="en-US" dirty="0"/>
          </a:p>
        </p:txBody>
      </p:sp>
      <p:sp>
        <p:nvSpPr>
          <p:cNvPr id="6" name="Slide Number Placeholder 5"/>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1189332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2103765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ga-IE"/>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329003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mpty">
  <p:cSld name="Empty">
    <p:bg>
      <p:bgPr>
        <a:solidFill>
          <a:schemeClr val="dk2"/>
        </a:solidFill>
        <a:effectLst/>
      </p:bgPr>
    </p:bg>
    <p:spTree>
      <p:nvGrpSpPr>
        <p:cNvPr id="1" name="Shape 24"/>
        <p:cNvGrpSpPr/>
        <p:nvPr/>
      </p:nvGrpSpPr>
      <p:grpSpPr>
        <a:xfrm>
          <a:off x="0" y="0"/>
          <a:ext cx="0" cy="0"/>
          <a:chOff x="0" y="0"/>
          <a:chExt cx="0" cy="0"/>
        </a:xfrm>
      </p:grpSpPr>
    </p:spTree>
    <p:extLst>
      <p:ext uri="{BB962C8B-B14F-4D97-AF65-F5344CB8AC3E}">
        <p14:creationId xmlns:p14="http://schemas.microsoft.com/office/powerpoint/2010/main" val="3649251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2448461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ga-IE"/>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1986212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17679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2177568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166318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602105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ga-IE"/>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3706085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ga-IE"/>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85C893B6-8239-B544-860F-8E6624F3670C}" type="slidenum">
              <a:rPr lang="en-US" smtClean="0"/>
              <a:t>‹#›</a:t>
            </a:fld>
            <a:endParaRPr lang="en-US"/>
          </a:p>
        </p:txBody>
      </p:sp>
    </p:spTree>
    <p:extLst>
      <p:ext uri="{BB962C8B-B14F-4D97-AF65-F5344CB8AC3E}">
        <p14:creationId xmlns:p14="http://schemas.microsoft.com/office/powerpoint/2010/main" val="3200191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ga-IE"/>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US" dirty="0"/>
          </a:p>
        </p:txBody>
      </p:sp>
      <p:sp>
        <p:nvSpPr>
          <p:cNvPr id="6" name="Slide Number Placeholder 5"/>
          <p:cNvSpPr>
            <a:spLocks noGrp="1"/>
          </p:cNvSpPr>
          <p:nvPr>
            <p:ph type="sldNum" sz="quarter" idx="4"/>
          </p:nvPr>
        </p:nvSpPr>
        <p:spPr>
          <a:xfrm>
            <a:off x="11582400" y="6466111"/>
            <a:ext cx="501696" cy="357579"/>
          </a:xfrm>
          <a:prstGeom prst="rect">
            <a:avLst/>
          </a:prstGeom>
        </p:spPr>
        <p:txBody>
          <a:bodyPr vert="horz" lIns="91440" tIns="45720" rIns="91440" bIns="45720" rtlCol="0" anchor="ctr"/>
          <a:lstStyle>
            <a:lvl1pPr algn="r">
              <a:defRPr sz="1200">
                <a:solidFill>
                  <a:schemeClr val="tx1">
                    <a:tint val="75000"/>
                  </a:schemeClr>
                </a:solidFill>
              </a:defRPr>
            </a:lvl1pPr>
          </a:lstStyle>
          <a:p>
            <a:fld id="{85C893B6-8239-B544-860F-8E6624F3670C}" type="slidenum">
              <a:rPr lang="en-US" smtClean="0"/>
              <a:t>‹#›</a:t>
            </a:fld>
            <a:endParaRPr lang="en-US"/>
          </a:p>
        </p:txBody>
      </p:sp>
      <p:pic>
        <p:nvPicPr>
          <p:cNvPr id="4" name="Picture 3" descr="Shape&#10;&#10;Description automatically generated with medium confidence">
            <a:extLst>
              <a:ext uri="{FF2B5EF4-FFF2-40B4-BE49-F238E27FC236}">
                <a16:creationId xmlns:a16="http://schemas.microsoft.com/office/drawing/2014/main" id="{CF8337B6-9ACB-9CEF-1D7B-893242EFA1A9}"/>
              </a:ext>
            </a:extLst>
          </p:cNvPr>
          <p:cNvPicPr>
            <a:picLocks noChangeAspect="1"/>
          </p:cNvPicPr>
          <p:nvPr userDrawn="1"/>
        </p:nvPicPr>
        <p:blipFill>
          <a:blip r:embed="rId14"/>
          <a:stretch>
            <a:fillRect/>
          </a:stretch>
        </p:blipFill>
        <p:spPr>
          <a:xfrm>
            <a:off x="44746" y="6477239"/>
            <a:ext cx="1454546" cy="360000"/>
          </a:xfrm>
          <a:prstGeom prst="rect">
            <a:avLst/>
          </a:prstGeom>
        </p:spPr>
      </p:pic>
    </p:spTree>
    <p:extLst>
      <p:ext uri="{BB962C8B-B14F-4D97-AF65-F5344CB8AC3E}">
        <p14:creationId xmlns:p14="http://schemas.microsoft.com/office/powerpoint/2010/main" val="2111014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github.com/JimDuggan/ISDC-2026-EM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ema.drwhy.ai/featureImportance.html" TargetMode="External"/><Relationship Id="rId4" Type="http://schemas.openxmlformats.org/officeDocument/2006/relationships/image" Target="../media/image24.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hyperlink" Target="https://github.com/JimDuggan/ISDC-2026-EMA"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17.xml"/><Relationship Id="rId16" Type="http://schemas.openxmlformats.org/officeDocument/2006/relationships/image" Target="../media/image44.png"/><Relationship Id="rId1" Type="http://schemas.openxmlformats.org/officeDocument/2006/relationships/slideLayout" Target="../slideLayouts/slideLayout1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ema.drwhy.a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6613F-A28A-45FB-DF7D-DF90CEE5FD1B}"/>
              </a:ext>
            </a:extLst>
          </p:cNvPr>
          <p:cNvSpPr>
            <a:spLocks noGrp="1"/>
          </p:cNvSpPr>
          <p:nvPr>
            <p:ph type="ctrTitle"/>
          </p:nvPr>
        </p:nvSpPr>
        <p:spPr>
          <a:xfrm>
            <a:off x="914399" y="2930415"/>
            <a:ext cx="10363200" cy="1519683"/>
          </a:xfrm>
        </p:spPr>
        <p:txBody>
          <a:bodyPr>
            <a:normAutofit fontScale="90000"/>
          </a:bodyPr>
          <a:lstStyle/>
          <a:p>
            <a:r>
              <a:rPr lang="en-IE" dirty="0"/>
              <a:t>Exploring Loop and Parameters Influence using Sensitivity Analysis with Explanatory Model Analysis </a:t>
            </a:r>
            <a:br>
              <a:rPr lang="en-IE" dirty="0"/>
            </a:br>
            <a:r>
              <a:rPr lang="en-IE" dirty="0"/>
              <a:t> </a:t>
            </a:r>
            <a:br>
              <a:rPr lang="en-IE" dirty="0"/>
            </a:br>
            <a:endParaRPr lang="en-US" dirty="0"/>
          </a:p>
        </p:txBody>
      </p:sp>
      <p:sp>
        <p:nvSpPr>
          <p:cNvPr id="4" name="Subtitle 3">
            <a:extLst>
              <a:ext uri="{FF2B5EF4-FFF2-40B4-BE49-F238E27FC236}">
                <a16:creationId xmlns:a16="http://schemas.microsoft.com/office/drawing/2014/main" id="{43FBB83F-B577-568E-8E8A-CD64D6A3CA1C}"/>
              </a:ext>
            </a:extLst>
          </p:cNvPr>
          <p:cNvSpPr>
            <a:spLocks noGrp="1"/>
          </p:cNvSpPr>
          <p:nvPr>
            <p:ph type="subTitle" idx="1"/>
          </p:nvPr>
        </p:nvSpPr>
        <p:spPr>
          <a:xfrm>
            <a:off x="1828798" y="4191464"/>
            <a:ext cx="8534400" cy="632956"/>
          </a:xfrm>
        </p:spPr>
        <p:txBody>
          <a:bodyPr>
            <a:noAutofit/>
          </a:bodyPr>
          <a:lstStyle/>
          <a:p>
            <a:r>
              <a:rPr lang="en-US" sz="2000" dirty="0">
                <a:solidFill>
                  <a:schemeClr val="tx1"/>
                </a:solidFill>
              </a:rPr>
              <a:t>Jim Duggan</a:t>
            </a:r>
            <a:r>
              <a:rPr lang="en-US" sz="2000" baseline="30000" dirty="0">
                <a:solidFill>
                  <a:schemeClr val="tx1"/>
                </a:solidFill>
              </a:rPr>
              <a:t>1</a:t>
            </a:r>
            <a:r>
              <a:rPr lang="en-US" sz="2000" dirty="0">
                <a:solidFill>
                  <a:schemeClr val="tx1"/>
                </a:solidFill>
              </a:rPr>
              <a:t>, Enda Howley</a:t>
            </a:r>
            <a:r>
              <a:rPr lang="en-US" sz="2000" baseline="30000" dirty="0">
                <a:solidFill>
                  <a:schemeClr val="tx1"/>
                </a:solidFill>
              </a:rPr>
              <a:t>1</a:t>
            </a:r>
            <a:r>
              <a:rPr lang="en-US" sz="2000" dirty="0">
                <a:solidFill>
                  <a:schemeClr val="tx1"/>
                </a:solidFill>
              </a:rPr>
              <a:t>, Martina Curran</a:t>
            </a:r>
            <a:r>
              <a:rPr lang="en-US" sz="2000" baseline="30000" dirty="0">
                <a:solidFill>
                  <a:schemeClr val="tx1"/>
                </a:solidFill>
              </a:rPr>
              <a:t>2</a:t>
            </a:r>
            <a:r>
              <a:rPr lang="en-US" sz="2000" dirty="0">
                <a:solidFill>
                  <a:schemeClr val="tx1"/>
                </a:solidFill>
              </a:rPr>
              <a:t>, and Hamda Ajmal</a:t>
            </a:r>
            <a:r>
              <a:rPr lang="en-US" sz="2000" baseline="30000" dirty="0">
                <a:solidFill>
                  <a:schemeClr val="tx1"/>
                </a:solidFill>
              </a:rPr>
              <a:t>3</a:t>
            </a:r>
            <a:endParaRPr lang="en-US" sz="2000" dirty="0">
              <a:solidFill>
                <a:schemeClr val="tx1"/>
              </a:solidFill>
            </a:endParaRPr>
          </a:p>
          <a:p>
            <a:endParaRPr lang="en-US" sz="2000" dirty="0"/>
          </a:p>
          <a:p>
            <a:endParaRPr lang="en-US" sz="2000" dirty="0"/>
          </a:p>
        </p:txBody>
      </p:sp>
      <p:sp>
        <p:nvSpPr>
          <p:cNvPr id="5" name="Slide Number Placeholder 4"/>
          <p:cNvSpPr>
            <a:spLocks noGrp="1"/>
          </p:cNvSpPr>
          <p:nvPr>
            <p:ph type="sldNum" sz="quarter" idx="12"/>
          </p:nvPr>
        </p:nvSpPr>
        <p:spPr/>
        <p:txBody>
          <a:bodyPr/>
          <a:lstStyle/>
          <a:p>
            <a:fld id="{85C893B6-8239-B544-860F-8E6624F3670C}" type="slidenum">
              <a:rPr lang="en-US" smtClean="0"/>
              <a:t>1</a:t>
            </a:fld>
            <a:endParaRPr lang="en-US"/>
          </a:p>
        </p:txBody>
      </p:sp>
      <p:pic>
        <p:nvPicPr>
          <p:cNvPr id="9" name="Picture 8">
            <a:extLst>
              <a:ext uri="{FF2B5EF4-FFF2-40B4-BE49-F238E27FC236}">
                <a16:creationId xmlns:a16="http://schemas.microsoft.com/office/drawing/2014/main" id="{1A024CFD-F2DF-D263-CA26-D551C53AE63A}"/>
              </a:ext>
            </a:extLst>
          </p:cNvPr>
          <p:cNvPicPr>
            <a:picLocks noChangeAspect="1"/>
          </p:cNvPicPr>
          <p:nvPr/>
        </p:nvPicPr>
        <p:blipFill>
          <a:blip r:embed="rId3"/>
          <a:stretch>
            <a:fillRect/>
          </a:stretch>
        </p:blipFill>
        <p:spPr>
          <a:xfrm>
            <a:off x="4266744" y="543647"/>
            <a:ext cx="3658509" cy="1125695"/>
          </a:xfrm>
          <a:prstGeom prst="rect">
            <a:avLst/>
          </a:prstGeom>
        </p:spPr>
      </p:pic>
      <p:sp>
        <p:nvSpPr>
          <p:cNvPr id="11" name="TextBox 10">
            <a:extLst>
              <a:ext uri="{FF2B5EF4-FFF2-40B4-BE49-F238E27FC236}">
                <a16:creationId xmlns:a16="http://schemas.microsoft.com/office/drawing/2014/main" id="{BBDC9038-C071-9DE9-5780-14AC1DF5A418}"/>
              </a:ext>
            </a:extLst>
          </p:cNvPr>
          <p:cNvSpPr txBox="1"/>
          <p:nvPr/>
        </p:nvSpPr>
        <p:spPr>
          <a:xfrm>
            <a:off x="3936014" y="4824420"/>
            <a:ext cx="4427401" cy="738664"/>
          </a:xfrm>
          <a:prstGeom prst="rect">
            <a:avLst/>
          </a:prstGeom>
          <a:noFill/>
        </p:spPr>
        <p:txBody>
          <a:bodyPr wrap="square">
            <a:spAutoFit/>
          </a:bodyPr>
          <a:lstStyle/>
          <a:p>
            <a:r>
              <a:rPr lang="en-IE" sz="1400" baseline="30000" dirty="0">
                <a:solidFill>
                  <a:schemeClr val="tx1">
                    <a:tint val="75000"/>
                  </a:schemeClr>
                </a:solidFill>
              </a:rPr>
              <a:t>1 </a:t>
            </a:r>
            <a:r>
              <a:rPr lang="en-IE" sz="1400" i="1" dirty="0">
                <a:solidFill>
                  <a:schemeClr val="tx1">
                    <a:tint val="75000"/>
                  </a:schemeClr>
                </a:solidFill>
              </a:rPr>
              <a:t>School of Computer Science, University of Galway, Ireland </a:t>
            </a:r>
          </a:p>
          <a:p>
            <a:r>
              <a:rPr lang="en-IE" sz="1400" baseline="30000" dirty="0">
                <a:solidFill>
                  <a:schemeClr val="tx1">
                    <a:tint val="75000"/>
                  </a:schemeClr>
                </a:solidFill>
              </a:rPr>
              <a:t>2 </a:t>
            </a:r>
            <a:r>
              <a:rPr lang="en-IE" sz="1400" i="1" dirty="0">
                <a:solidFill>
                  <a:schemeClr val="tx1">
                    <a:tint val="75000"/>
                  </a:schemeClr>
                </a:solidFill>
              </a:rPr>
              <a:t>Technological University of the Shannon, Athlone, Ireland </a:t>
            </a:r>
          </a:p>
          <a:p>
            <a:r>
              <a:rPr lang="en-IE" sz="1400" baseline="30000" dirty="0">
                <a:solidFill>
                  <a:schemeClr val="tx1">
                    <a:tint val="75000"/>
                  </a:schemeClr>
                </a:solidFill>
              </a:rPr>
              <a:t>3 </a:t>
            </a:r>
            <a:r>
              <a:rPr lang="en-IE" sz="1400" i="1" dirty="0">
                <a:solidFill>
                  <a:schemeClr val="tx1">
                    <a:tint val="75000"/>
                  </a:schemeClr>
                </a:solidFill>
              </a:rPr>
              <a:t>Central Statistics Office, Dublin, Ireland </a:t>
            </a:r>
            <a:endParaRPr lang="en-US" sz="1400" i="1" dirty="0">
              <a:solidFill>
                <a:schemeClr val="tx1">
                  <a:tint val="75000"/>
                </a:schemeClr>
              </a:solidFill>
            </a:endParaRPr>
          </a:p>
        </p:txBody>
      </p:sp>
      <p:sp>
        <p:nvSpPr>
          <p:cNvPr id="6" name="TextBox 5">
            <a:extLst>
              <a:ext uri="{FF2B5EF4-FFF2-40B4-BE49-F238E27FC236}">
                <a16:creationId xmlns:a16="http://schemas.microsoft.com/office/drawing/2014/main" id="{AE1F81CF-C313-5E75-4B0C-DB840DF75FEB}"/>
              </a:ext>
            </a:extLst>
          </p:cNvPr>
          <p:cNvSpPr txBox="1"/>
          <p:nvPr/>
        </p:nvSpPr>
        <p:spPr>
          <a:xfrm>
            <a:off x="3370456" y="5711147"/>
            <a:ext cx="6094140" cy="369332"/>
          </a:xfrm>
          <a:prstGeom prst="rect">
            <a:avLst/>
          </a:prstGeom>
          <a:noFill/>
        </p:spPr>
        <p:txBody>
          <a:bodyPr wrap="square">
            <a:spAutoFit/>
          </a:bodyPr>
          <a:lstStyle/>
          <a:p>
            <a:r>
              <a:rPr lang="en-US" dirty="0">
                <a:hlinkClick r:id="rId4"/>
              </a:rPr>
              <a:t>https://github.com/JimDuggan/ISDC-2026-EMA</a:t>
            </a:r>
            <a:r>
              <a:rPr lang="en-US" dirty="0"/>
              <a:t> </a:t>
            </a:r>
          </a:p>
        </p:txBody>
      </p:sp>
    </p:spTree>
    <p:extLst>
      <p:ext uri="{BB962C8B-B14F-4D97-AF65-F5344CB8AC3E}">
        <p14:creationId xmlns:p14="http://schemas.microsoft.com/office/powerpoint/2010/main" val="2802745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23F2B95-8AE8-29E7-6F53-9DB18B97EFAB}"/>
              </a:ext>
            </a:extLst>
          </p:cNvPr>
          <p:cNvPicPr>
            <a:picLocks noChangeAspect="1"/>
          </p:cNvPicPr>
          <p:nvPr/>
        </p:nvPicPr>
        <p:blipFill>
          <a:blip r:embed="rId3"/>
          <a:stretch>
            <a:fillRect/>
          </a:stretch>
        </p:blipFill>
        <p:spPr>
          <a:xfrm>
            <a:off x="163169" y="1417638"/>
            <a:ext cx="11920927" cy="4330822"/>
          </a:xfrm>
          <a:prstGeom prst="rect">
            <a:avLst/>
          </a:prstGeom>
        </p:spPr>
      </p:pic>
      <p:sp>
        <p:nvSpPr>
          <p:cNvPr id="2" name="Title 1">
            <a:extLst>
              <a:ext uri="{FF2B5EF4-FFF2-40B4-BE49-F238E27FC236}">
                <a16:creationId xmlns:a16="http://schemas.microsoft.com/office/drawing/2014/main" id="{9C375C32-6FEE-A6B4-7F49-8E98BF2F2446}"/>
              </a:ext>
            </a:extLst>
          </p:cNvPr>
          <p:cNvSpPr>
            <a:spLocks noGrp="1"/>
          </p:cNvSpPr>
          <p:nvPr>
            <p:ph type="title"/>
          </p:nvPr>
        </p:nvSpPr>
        <p:spPr>
          <a:xfrm>
            <a:off x="150725" y="274638"/>
            <a:ext cx="11826910" cy="1143000"/>
          </a:xfrm>
        </p:spPr>
        <p:txBody>
          <a:bodyPr>
            <a:normAutofit fontScale="90000"/>
          </a:bodyPr>
          <a:lstStyle/>
          <a:p>
            <a:r>
              <a:rPr lang="en-US" dirty="0"/>
              <a:t>The </a:t>
            </a:r>
            <a:r>
              <a:rPr lang="en-US" dirty="0" err="1">
                <a:solidFill>
                  <a:srgbClr val="0432FF"/>
                </a:solidFill>
              </a:rPr>
              <a:t>VoI</a:t>
            </a:r>
            <a:r>
              <a:rPr lang="en-US" dirty="0">
                <a:solidFill>
                  <a:srgbClr val="0432FF"/>
                </a:solidFill>
              </a:rPr>
              <a:t> Method </a:t>
            </a:r>
            <a:r>
              <a:rPr lang="en-US" dirty="0"/>
              <a:t>(</a:t>
            </a:r>
            <a:r>
              <a:rPr lang="en-US" dirty="0" err="1"/>
              <a:t>Biecek</a:t>
            </a:r>
            <a:r>
              <a:rPr lang="en-US" dirty="0"/>
              <a:t> and </a:t>
            </a:r>
            <a:r>
              <a:rPr lang="en-US" dirty="0" err="1"/>
              <a:t>Burzykowski</a:t>
            </a:r>
            <a:r>
              <a:rPr lang="en-US" dirty="0"/>
              <a:t> 2021, p194) </a:t>
            </a:r>
          </a:p>
        </p:txBody>
      </p:sp>
      <p:sp>
        <p:nvSpPr>
          <p:cNvPr id="3" name="Slide Number Placeholder 2">
            <a:extLst>
              <a:ext uri="{FF2B5EF4-FFF2-40B4-BE49-F238E27FC236}">
                <a16:creationId xmlns:a16="http://schemas.microsoft.com/office/drawing/2014/main" id="{6243DADD-3B62-3723-5624-DA438CEBB6CA}"/>
              </a:ext>
            </a:extLst>
          </p:cNvPr>
          <p:cNvSpPr>
            <a:spLocks noGrp="1"/>
          </p:cNvSpPr>
          <p:nvPr>
            <p:ph type="sldNum" sz="quarter" idx="12"/>
          </p:nvPr>
        </p:nvSpPr>
        <p:spPr/>
        <p:txBody>
          <a:bodyPr/>
          <a:lstStyle/>
          <a:p>
            <a:fld id="{85C893B6-8239-B544-860F-8E6624F3670C}" type="slidenum">
              <a:rPr lang="en-US" smtClean="0"/>
              <a:t>10</a:t>
            </a:fld>
            <a:endParaRPr lang="en-US"/>
          </a:p>
        </p:txBody>
      </p:sp>
      <p:pic>
        <p:nvPicPr>
          <p:cNvPr id="6" name="Picture 5">
            <a:extLst>
              <a:ext uri="{FF2B5EF4-FFF2-40B4-BE49-F238E27FC236}">
                <a16:creationId xmlns:a16="http://schemas.microsoft.com/office/drawing/2014/main" id="{FCEFFDD1-E0E1-7C30-0598-00572C40AB2E}"/>
              </a:ext>
            </a:extLst>
          </p:cNvPr>
          <p:cNvPicPr>
            <a:picLocks noChangeAspect="1"/>
          </p:cNvPicPr>
          <p:nvPr/>
        </p:nvPicPr>
        <p:blipFill>
          <a:blip r:embed="rId4"/>
          <a:stretch>
            <a:fillRect/>
          </a:stretch>
        </p:blipFill>
        <p:spPr>
          <a:xfrm>
            <a:off x="8603368" y="2971731"/>
            <a:ext cx="3229880" cy="1660560"/>
          </a:xfrm>
          <a:prstGeom prst="rect">
            <a:avLst/>
          </a:prstGeom>
        </p:spPr>
      </p:pic>
      <p:sp>
        <p:nvSpPr>
          <p:cNvPr id="7" name="TextBox 6">
            <a:extLst>
              <a:ext uri="{FF2B5EF4-FFF2-40B4-BE49-F238E27FC236}">
                <a16:creationId xmlns:a16="http://schemas.microsoft.com/office/drawing/2014/main" id="{F9CBB5BF-F2F3-275A-1E8A-6CD9BFF09511}"/>
              </a:ext>
            </a:extLst>
          </p:cNvPr>
          <p:cNvSpPr txBox="1"/>
          <p:nvPr/>
        </p:nvSpPr>
        <p:spPr>
          <a:xfrm rot="19520910">
            <a:off x="10266369" y="3862033"/>
            <a:ext cx="1182631" cy="369332"/>
          </a:xfrm>
          <a:prstGeom prst="rect">
            <a:avLst/>
          </a:prstGeom>
          <a:noFill/>
        </p:spPr>
        <p:txBody>
          <a:bodyPr wrap="none" rtlCol="0">
            <a:spAutoFit/>
          </a:bodyPr>
          <a:lstStyle/>
          <a:p>
            <a:r>
              <a:rPr lang="en-US" dirty="0"/>
              <a:t>RESAMPLE</a:t>
            </a:r>
          </a:p>
        </p:txBody>
      </p:sp>
      <p:sp>
        <p:nvSpPr>
          <p:cNvPr id="8" name="Rounded Rectangle 7">
            <a:extLst>
              <a:ext uri="{FF2B5EF4-FFF2-40B4-BE49-F238E27FC236}">
                <a16:creationId xmlns:a16="http://schemas.microsoft.com/office/drawing/2014/main" id="{4E7CF3FC-5CD0-D735-6506-C02386483136}"/>
              </a:ext>
            </a:extLst>
          </p:cNvPr>
          <p:cNvSpPr/>
          <p:nvPr/>
        </p:nvSpPr>
        <p:spPr>
          <a:xfrm>
            <a:off x="9887578" y="3305908"/>
            <a:ext cx="612949" cy="1326383"/>
          </a:xfrm>
          <a:prstGeom prst="round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BE9101C-2781-7263-2837-88A3C8E368F3}"/>
              </a:ext>
            </a:extLst>
          </p:cNvPr>
          <p:cNvSpPr/>
          <p:nvPr/>
        </p:nvSpPr>
        <p:spPr>
          <a:xfrm>
            <a:off x="10500527" y="3299426"/>
            <a:ext cx="612949" cy="1326383"/>
          </a:xfrm>
          <a:prstGeom prst="round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5EDFEA69-5996-ADD3-A7B5-D8EAD3A9D974}"/>
              </a:ext>
            </a:extLst>
          </p:cNvPr>
          <p:cNvSpPr/>
          <p:nvPr/>
        </p:nvSpPr>
        <p:spPr>
          <a:xfrm>
            <a:off x="11142640" y="3305908"/>
            <a:ext cx="612949" cy="1326383"/>
          </a:xfrm>
          <a:prstGeom prst="round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2E77A01-2636-E0B6-A23B-6293F8FB981E}"/>
              </a:ext>
            </a:extLst>
          </p:cNvPr>
          <p:cNvSpPr txBox="1"/>
          <p:nvPr/>
        </p:nvSpPr>
        <p:spPr>
          <a:xfrm>
            <a:off x="7466537" y="2222084"/>
            <a:ext cx="1227131" cy="338554"/>
          </a:xfrm>
          <a:prstGeom prst="rect">
            <a:avLst/>
          </a:prstGeom>
          <a:noFill/>
        </p:spPr>
        <p:txBody>
          <a:bodyPr wrap="none" rtlCol="0">
            <a:spAutoFit/>
          </a:bodyPr>
          <a:lstStyle/>
          <a:p>
            <a:r>
              <a:rPr lang="en-US" sz="1600" dirty="0">
                <a:solidFill>
                  <a:srgbClr val="FF0000"/>
                </a:solidFill>
              </a:rPr>
              <a:t>(resampling)</a:t>
            </a:r>
          </a:p>
        </p:txBody>
      </p:sp>
      <p:sp>
        <p:nvSpPr>
          <p:cNvPr id="11" name="TextBox 10">
            <a:extLst>
              <a:ext uri="{FF2B5EF4-FFF2-40B4-BE49-F238E27FC236}">
                <a16:creationId xmlns:a16="http://schemas.microsoft.com/office/drawing/2014/main" id="{BCD1380B-5490-AD54-E5D7-5F4B8DA615C6}"/>
              </a:ext>
            </a:extLst>
          </p:cNvPr>
          <p:cNvSpPr txBox="1"/>
          <p:nvPr/>
        </p:nvSpPr>
        <p:spPr>
          <a:xfrm>
            <a:off x="1046212" y="1856130"/>
            <a:ext cx="2030236" cy="338554"/>
          </a:xfrm>
          <a:prstGeom prst="rect">
            <a:avLst/>
          </a:prstGeom>
          <a:noFill/>
        </p:spPr>
        <p:txBody>
          <a:bodyPr wrap="none" rtlCol="0">
            <a:spAutoFit/>
          </a:bodyPr>
          <a:lstStyle/>
          <a:p>
            <a:r>
              <a:rPr lang="en-US" sz="1600" dirty="0">
                <a:solidFill>
                  <a:srgbClr val="FF0000"/>
                </a:solidFill>
              </a:rPr>
              <a:t>(SD model parameter)</a:t>
            </a:r>
          </a:p>
        </p:txBody>
      </p:sp>
      <p:sp>
        <p:nvSpPr>
          <p:cNvPr id="15" name="TextBox 14">
            <a:extLst>
              <a:ext uri="{FF2B5EF4-FFF2-40B4-BE49-F238E27FC236}">
                <a16:creationId xmlns:a16="http://schemas.microsoft.com/office/drawing/2014/main" id="{224DD5B7-CED8-CCF6-1C16-E952FAEA35FC}"/>
              </a:ext>
            </a:extLst>
          </p:cNvPr>
          <p:cNvSpPr txBox="1"/>
          <p:nvPr/>
        </p:nvSpPr>
        <p:spPr>
          <a:xfrm>
            <a:off x="3429001" y="6001718"/>
            <a:ext cx="6094324" cy="369332"/>
          </a:xfrm>
          <a:prstGeom prst="rect">
            <a:avLst/>
          </a:prstGeom>
          <a:noFill/>
        </p:spPr>
        <p:txBody>
          <a:bodyPr wrap="square">
            <a:spAutoFit/>
          </a:bodyPr>
          <a:lstStyle/>
          <a:p>
            <a:r>
              <a:rPr lang="en-US" dirty="0">
                <a:hlinkClick r:id="rId5"/>
              </a:rPr>
              <a:t>https://ema.drwhy.ai/featureImportance.html</a:t>
            </a:r>
            <a:r>
              <a:rPr lang="en-US" dirty="0"/>
              <a:t> </a:t>
            </a:r>
          </a:p>
        </p:txBody>
      </p:sp>
    </p:spTree>
    <p:extLst>
      <p:ext uri="{BB962C8B-B14F-4D97-AF65-F5344CB8AC3E}">
        <p14:creationId xmlns:p14="http://schemas.microsoft.com/office/powerpoint/2010/main" val="2758003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7F3F1-9B01-2858-41F6-0F0EAFA94C7D}"/>
              </a:ext>
            </a:extLst>
          </p:cNvPr>
          <p:cNvSpPr>
            <a:spLocks noGrp="1"/>
          </p:cNvSpPr>
          <p:nvPr>
            <p:ph type="title"/>
          </p:nvPr>
        </p:nvSpPr>
        <p:spPr/>
        <p:txBody>
          <a:bodyPr/>
          <a:lstStyle/>
          <a:p>
            <a:r>
              <a:rPr lang="en-US" dirty="0"/>
              <a:t>VOI Results</a:t>
            </a:r>
          </a:p>
        </p:txBody>
      </p:sp>
      <p:sp>
        <p:nvSpPr>
          <p:cNvPr id="3" name="Slide Number Placeholder 2">
            <a:extLst>
              <a:ext uri="{FF2B5EF4-FFF2-40B4-BE49-F238E27FC236}">
                <a16:creationId xmlns:a16="http://schemas.microsoft.com/office/drawing/2014/main" id="{A7676D6C-908C-98B6-998E-2CCCCB03D7C8}"/>
              </a:ext>
            </a:extLst>
          </p:cNvPr>
          <p:cNvSpPr>
            <a:spLocks noGrp="1"/>
          </p:cNvSpPr>
          <p:nvPr>
            <p:ph type="sldNum" sz="quarter" idx="12"/>
          </p:nvPr>
        </p:nvSpPr>
        <p:spPr/>
        <p:txBody>
          <a:bodyPr/>
          <a:lstStyle/>
          <a:p>
            <a:fld id="{85C893B6-8239-B544-860F-8E6624F3670C}" type="slidenum">
              <a:rPr lang="en-US" smtClean="0"/>
              <a:t>11</a:t>
            </a:fld>
            <a:endParaRPr lang="en-US"/>
          </a:p>
        </p:txBody>
      </p:sp>
      <p:pic>
        <p:nvPicPr>
          <p:cNvPr id="4" name="Picture 3">
            <a:extLst>
              <a:ext uri="{FF2B5EF4-FFF2-40B4-BE49-F238E27FC236}">
                <a16:creationId xmlns:a16="http://schemas.microsoft.com/office/drawing/2014/main" id="{EF74B79F-087C-69C2-BF9E-82002C6D59F9}"/>
              </a:ext>
            </a:extLst>
          </p:cNvPr>
          <p:cNvPicPr>
            <a:picLocks noChangeAspect="1"/>
          </p:cNvPicPr>
          <p:nvPr/>
        </p:nvPicPr>
        <p:blipFill>
          <a:blip r:embed="rId3"/>
          <a:stretch>
            <a:fillRect/>
          </a:stretch>
        </p:blipFill>
        <p:spPr>
          <a:xfrm>
            <a:off x="285678" y="1417638"/>
            <a:ext cx="6001718" cy="4862582"/>
          </a:xfrm>
          <a:prstGeom prst="rect">
            <a:avLst/>
          </a:prstGeom>
        </p:spPr>
      </p:pic>
      <p:pic>
        <p:nvPicPr>
          <p:cNvPr id="6" name="Picture 5">
            <a:extLst>
              <a:ext uri="{FF2B5EF4-FFF2-40B4-BE49-F238E27FC236}">
                <a16:creationId xmlns:a16="http://schemas.microsoft.com/office/drawing/2014/main" id="{FD58942D-C5FF-4CF2-DDB0-90EBF8CD92FF}"/>
              </a:ext>
            </a:extLst>
          </p:cNvPr>
          <p:cNvPicPr>
            <a:picLocks noChangeAspect="1"/>
          </p:cNvPicPr>
          <p:nvPr/>
        </p:nvPicPr>
        <p:blipFill>
          <a:blip r:embed="rId4"/>
          <a:stretch>
            <a:fillRect/>
          </a:stretch>
        </p:blipFill>
        <p:spPr>
          <a:xfrm>
            <a:off x="6400801" y="4501849"/>
            <a:ext cx="4638628" cy="1877026"/>
          </a:xfrm>
          <a:prstGeom prst="rect">
            <a:avLst/>
          </a:prstGeom>
        </p:spPr>
      </p:pic>
      <p:pic>
        <p:nvPicPr>
          <p:cNvPr id="8" name="Picture 7">
            <a:extLst>
              <a:ext uri="{FF2B5EF4-FFF2-40B4-BE49-F238E27FC236}">
                <a16:creationId xmlns:a16="http://schemas.microsoft.com/office/drawing/2014/main" id="{D358CEBC-196E-442B-1939-773059E91F2F}"/>
              </a:ext>
            </a:extLst>
          </p:cNvPr>
          <p:cNvPicPr>
            <a:picLocks noChangeAspect="1"/>
          </p:cNvPicPr>
          <p:nvPr/>
        </p:nvPicPr>
        <p:blipFill>
          <a:blip r:embed="rId5"/>
          <a:stretch>
            <a:fillRect/>
          </a:stretch>
        </p:blipFill>
        <p:spPr>
          <a:xfrm>
            <a:off x="6287396" y="1417638"/>
            <a:ext cx="5486347" cy="842613"/>
          </a:xfrm>
          <a:prstGeom prst="rect">
            <a:avLst/>
          </a:prstGeom>
        </p:spPr>
      </p:pic>
      <p:pic>
        <p:nvPicPr>
          <p:cNvPr id="10" name="Picture 9">
            <a:extLst>
              <a:ext uri="{FF2B5EF4-FFF2-40B4-BE49-F238E27FC236}">
                <a16:creationId xmlns:a16="http://schemas.microsoft.com/office/drawing/2014/main" id="{54637DCE-75A6-AB1B-6586-2EF916BD245E}"/>
              </a:ext>
            </a:extLst>
          </p:cNvPr>
          <p:cNvPicPr>
            <a:picLocks noChangeAspect="1"/>
          </p:cNvPicPr>
          <p:nvPr/>
        </p:nvPicPr>
        <p:blipFill>
          <a:blip r:embed="rId6"/>
          <a:stretch>
            <a:fillRect/>
          </a:stretch>
        </p:blipFill>
        <p:spPr>
          <a:xfrm>
            <a:off x="6287396" y="2962557"/>
            <a:ext cx="5231163" cy="836986"/>
          </a:xfrm>
          <a:prstGeom prst="rect">
            <a:avLst/>
          </a:prstGeom>
        </p:spPr>
      </p:pic>
    </p:spTree>
    <p:extLst>
      <p:ext uri="{BB962C8B-B14F-4D97-AF65-F5344CB8AC3E}">
        <p14:creationId xmlns:p14="http://schemas.microsoft.com/office/powerpoint/2010/main" val="3975301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6787B6-F7EB-98E5-ADAA-8F43F9CFC86C}"/>
              </a:ext>
            </a:extLst>
          </p:cNvPr>
          <p:cNvSpPr>
            <a:spLocks noGrp="1"/>
          </p:cNvSpPr>
          <p:nvPr>
            <p:ph type="sldNum" sz="quarter" idx="12"/>
          </p:nvPr>
        </p:nvSpPr>
        <p:spPr/>
        <p:txBody>
          <a:bodyPr/>
          <a:lstStyle/>
          <a:p>
            <a:fld id="{85C893B6-8239-B544-860F-8E6624F3670C}" type="slidenum">
              <a:rPr lang="en-US" smtClean="0"/>
              <a:t>12</a:t>
            </a:fld>
            <a:endParaRPr lang="en-US"/>
          </a:p>
        </p:txBody>
      </p:sp>
      <p:pic>
        <p:nvPicPr>
          <p:cNvPr id="3" name="Picture 2">
            <a:extLst>
              <a:ext uri="{FF2B5EF4-FFF2-40B4-BE49-F238E27FC236}">
                <a16:creationId xmlns:a16="http://schemas.microsoft.com/office/drawing/2014/main" id="{85AF16A6-05E8-2DD9-6D24-4450281636FE}"/>
              </a:ext>
            </a:extLst>
          </p:cNvPr>
          <p:cNvPicPr>
            <a:picLocks noChangeAspect="1"/>
          </p:cNvPicPr>
          <p:nvPr/>
        </p:nvPicPr>
        <p:blipFill rotWithShape="1">
          <a:blip r:embed="rId3"/>
          <a:srcRect t="1445"/>
          <a:stretch>
            <a:fillRect/>
          </a:stretch>
        </p:blipFill>
        <p:spPr bwMode="auto">
          <a:xfrm>
            <a:off x="973602" y="199965"/>
            <a:ext cx="10039392" cy="62661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74371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84A9DC-6C2B-070A-D2AD-67349B63741E}"/>
              </a:ext>
            </a:extLst>
          </p:cNvPr>
          <p:cNvSpPr>
            <a:spLocks noGrp="1"/>
          </p:cNvSpPr>
          <p:nvPr>
            <p:ph type="sldNum" sz="quarter" idx="12"/>
          </p:nvPr>
        </p:nvSpPr>
        <p:spPr/>
        <p:txBody>
          <a:bodyPr/>
          <a:lstStyle/>
          <a:p>
            <a:fld id="{85C893B6-8239-B544-860F-8E6624F3670C}" type="slidenum">
              <a:rPr lang="en-US" smtClean="0"/>
              <a:t>13</a:t>
            </a:fld>
            <a:endParaRPr lang="en-US"/>
          </a:p>
        </p:txBody>
      </p:sp>
      <p:pic>
        <p:nvPicPr>
          <p:cNvPr id="3" name="Picture 2" descr="A graph with blue and white bars&#10;&#10;AI-generated content may be incorrect.">
            <a:extLst>
              <a:ext uri="{FF2B5EF4-FFF2-40B4-BE49-F238E27FC236}">
                <a16:creationId xmlns:a16="http://schemas.microsoft.com/office/drawing/2014/main" id="{FCE15D14-B8A2-EC4A-9676-56AF9730FD15}"/>
              </a:ext>
            </a:extLst>
          </p:cNvPr>
          <p:cNvPicPr>
            <a:picLocks noChangeAspect="1"/>
          </p:cNvPicPr>
          <p:nvPr/>
        </p:nvPicPr>
        <p:blipFill>
          <a:blip r:embed="rId3"/>
          <a:stretch>
            <a:fillRect/>
          </a:stretch>
        </p:blipFill>
        <p:spPr>
          <a:xfrm>
            <a:off x="228973" y="265840"/>
            <a:ext cx="5164370" cy="5900783"/>
          </a:xfrm>
          <a:prstGeom prst="rect">
            <a:avLst/>
          </a:prstGeom>
        </p:spPr>
      </p:pic>
      <p:pic>
        <p:nvPicPr>
          <p:cNvPr id="4" name="Picture 3" descr="A graph of a bar graph&#10;&#10;AI-generated content may be incorrect.">
            <a:extLst>
              <a:ext uri="{FF2B5EF4-FFF2-40B4-BE49-F238E27FC236}">
                <a16:creationId xmlns:a16="http://schemas.microsoft.com/office/drawing/2014/main" id="{11A94B0C-3013-DA52-30B0-610314DF667B}"/>
              </a:ext>
            </a:extLst>
          </p:cNvPr>
          <p:cNvPicPr>
            <a:picLocks noChangeAspect="1"/>
          </p:cNvPicPr>
          <p:nvPr/>
        </p:nvPicPr>
        <p:blipFill>
          <a:blip r:embed="rId4"/>
          <a:stretch>
            <a:fillRect/>
          </a:stretch>
        </p:blipFill>
        <p:spPr>
          <a:xfrm>
            <a:off x="5324627" y="691377"/>
            <a:ext cx="6759469" cy="5582183"/>
          </a:xfrm>
          <a:prstGeom prst="rect">
            <a:avLst/>
          </a:prstGeom>
        </p:spPr>
      </p:pic>
    </p:spTree>
    <p:extLst>
      <p:ext uri="{BB962C8B-B14F-4D97-AF65-F5344CB8AC3E}">
        <p14:creationId xmlns:p14="http://schemas.microsoft.com/office/powerpoint/2010/main" val="3740238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D6DFD5-DCD6-392A-5DBC-7CEDA2A93882}"/>
              </a:ext>
            </a:extLst>
          </p:cNvPr>
          <p:cNvSpPr>
            <a:spLocks noGrp="1"/>
          </p:cNvSpPr>
          <p:nvPr>
            <p:ph type="title"/>
          </p:nvPr>
        </p:nvSpPr>
        <p:spPr/>
        <p:txBody>
          <a:bodyPr/>
          <a:lstStyle/>
          <a:p>
            <a:r>
              <a:rPr lang="en-US" dirty="0"/>
              <a:t>SD-EMA Process</a:t>
            </a:r>
          </a:p>
        </p:txBody>
      </p:sp>
      <p:sp>
        <p:nvSpPr>
          <p:cNvPr id="3" name="Content Placeholder 2">
            <a:extLst>
              <a:ext uri="{FF2B5EF4-FFF2-40B4-BE49-F238E27FC236}">
                <a16:creationId xmlns:a16="http://schemas.microsoft.com/office/drawing/2014/main" id="{1BAA1292-642B-4A96-00C6-053AAB6D7409}"/>
              </a:ext>
            </a:extLst>
          </p:cNvPr>
          <p:cNvSpPr>
            <a:spLocks noGrp="1"/>
          </p:cNvSpPr>
          <p:nvPr>
            <p:ph idx="1"/>
          </p:nvPr>
        </p:nvSpPr>
        <p:spPr>
          <a:xfrm>
            <a:off x="609600" y="1417639"/>
            <a:ext cx="10972800" cy="5048472"/>
          </a:xfrm>
        </p:spPr>
        <p:txBody>
          <a:bodyPr>
            <a:normAutofit fontScale="70000" lnSpcReduction="20000"/>
          </a:bodyPr>
          <a:lstStyle/>
          <a:p>
            <a:pPr marL="514350" lvl="0" indent="-514350">
              <a:buFont typeface="+mj-lt"/>
              <a:buAutoNum type="arabicPeriod"/>
            </a:pPr>
            <a:r>
              <a:rPr lang="en-IE" dirty="0"/>
              <a:t>Augment a system dynamics model</a:t>
            </a:r>
          </a:p>
          <a:p>
            <a:pPr marL="914400" lvl="1" indent="-514350"/>
            <a:r>
              <a:rPr lang="en-IE" dirty="0"/>
              <a:t>Identify a model </a:t>
            </a:r>
            <a:r>
              <a:rPr lang="en-IE" b="1" dirty="0">
                <a:solidFill>
                  <a:srgbClr val="0432FF"/>
                </a:solidFill>
              </a:rPr>
              <a:t>payoff variable</a:t>
            </a:r>
            <a:r>
              <a:rPr lang="en-IE" dirty="0"/>
              <a:t>, which captures a value that indicates the overall result of the simulation output – a form of </a:t>
            </a:r>
            <a:r>
              <a:rPr lang="en-IE" i="1" dirty="0"/>
              <a:t>key performance indicator</a:t>
            </a:r>
            <a:r>
              <a:rPr lang="en-IE" dirty="0"/>
              <a:t> for the model. </a:t>
            </a:r>
          </a:p>
          <a:p>
            <a:pPr marL="914400" lvl="1" indent="-514350"/>
            <a:r>
              <a:rPr lang="en-IE" dirty="0"/>
              <a:t>Add flags (variables that can be 0 or 1) to activate/deactivate prioritised feedback loops, a process that is similar in intent to loop knockout analysis (Sterman, 2000).</a:t>
            </a:r>
          </a:p>
          <a:p>
            <a:pPr marL="914400" lvl="1" indent="-514350"/>
            <a:r>
              <a:rPr lang="en-IE" dirty="0"/>
              <a:t>Identify sensitivity parameters, their ranges, and the statistical distributions to sample from (e.g. uniform, normal, etc).</a:t>
            </a:r>
          </a:p>
          <a:p>
            <a:pPr marL="514350" lvl="0" indent="-514350">
              <a:buFont typeface="+mj-lt"/>
              <a:buAutoNum type="arabicPeriod"/>
            </a:pPr>
            <a:r>
              <a:rPr lang="en-IE" dirty="0"/>
              <a:t>Generate a single sensitivity dataset that samples from the flags (0 or 1) and the range of sensitivity parameters, and output the final result based on the payoff variable. </a:t>
            </a:r>
          </a:p>
          <a:p>
            <a:pPr marL="514350" lvl="0" indent="-514350">
              <a:buFont typeface="+mj-lt"/>
              <a:buAutoNum type="arabicPeriod"/>
            </a:pPr>
            <a:r>
              <a:rPr lang="en-IE" dirty="0"/>
              <a:t>Using the sensitivity dataset, build a </a:t>
            </a:r>
            <a:r>
              <a:rPr lang="en-IE" dirty="0">
                <a:solidFill>
                  <a:srgbClr val="0432FF"/>
                </a:solidFill>
              </a:rPr>
              <a:t>supervised statistical learning regression model </a:t>
            </a:r>
            <a:r>
              <a:rPr lang="en-IE" dirty="0"/>
              <a:t>(e.g. random forest regression). Test this across a range of model hyperparameters, and, following cross validation,  select a model with the lowest root mean squared error. </a:t>
            </a:r>
          </a:p>
          <a:p>
            <a:pPr marL="514350" lvl="0" indent="-514350">
              <a:buFont typeface="+mj-lt"/>
              <a:buAutoNum type="arabicPeriod"/>
            </a:pPr>
            <a:r>
              <a:rPr lang="en-IE" dirty="0"/>
              <a:t>Perform </a:t>
            </a:r>
            <a:r>
              <a:rPr lang="en-IE" dirty="0">
                <a:solidFill>
                  <a:srgbClr val="0432FF"/>
                </a:solidFill>
              </a:rPr>
              <a:t>explanatory model analysis</a:t>
            </a:r>
            <a:r>
              <a:rPr lang="en-IE" dirty="0"/>
              <a:t>, which can include instance and dataset level computations (e.g. VOI, PDP, SHAP, Ceteris Paribus)</a:t>
            </a:r>
          </a:p>
          <a:p>
            <a:pPr marL="514350" lvl="0" indent="-514350">
              <a:buFont typeface="+mj-lt"/>
              <a:buAutoNum type="arabicPeriod"/>
            </a:pPr>
            <a:r>
              <a:rPr lang="en-IE" dirty="0"/>
              <a:t>Communicate insights as part of the model building process, and refine/update system dynamics model as appropriate.</a:t>
            </a:r>
          </a:p>
          <a:p>
            <a:endParaRPr lang="en-US" dirty="0"/>
          </a:p>
        </p:txBody>
      </p:sp>
      <p:sp>
        <p:nvSpPr>
          <p:cNvPr id="4" name="Slide Number Placeholder 3">
            <a:extLst>
              <a:ext uri="{FF2B5EF4-FFF2-40B4-BE49-F238E27FC236}">
                <a16:creationId xmlns:a16="http://schemas.microsoft.com/office/drawing/2014/main" id="{31369F91-1A2E-B8FC-7B35-6310A7F27A63}"/>
              </a:ext>
            </a:extLst>
          </p:cNvPr>
          <p:cNvSpPr>
            <a:spLocks noGrp="1"/>
          </p:cNvSpPr>
          <p:nvPr>
            <p:ph type="sldNum" sz="quarter" idx="12"/>
          </p:nvPr>
        </p:nvSpPr>
        <p:spPr/>
        <p:txBody>
          <a:bodyPr/>
          <a:lstStyle/>
          <a:p>
            <a:fld id="{85C893B6-8239-B544-860F-8E6624F3670C}" type="slidenum">
              <a:rPr lang="en-US" smtClean="0"/>
              <a:t>14</a:t>
            </a:fld>
            <a:endParaRPr lang="en-US"/>
          </a:p>
        </p:txBody>
      </p:sp>
    </p:spTree>
    <p:extLst>
      <p:ext uri="{BB962C8B-B14F-4D97-AF65-F5344CB8AC3E}">
        <p14:creationId xmlns:p14="http://schemas.microsoft.com/office/powerpoint/2010/main" val="230410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313B-CF46-D534-08DD-E6182A7FE3B5}"/>
              </a:ext>
            </a:extLst>
          </p:cNvPr>
          <p:cNvSpPr>
            <a:spLocks noGrp="1"/>
          </p:cNvSpPr>
          <p:nvPr>
            <p:ph type="title"/>
          </p:nvPr>
        </p:nvSpPr>
        <p:spPr/>
        <p:txBody>
          <a:bodyPr/>
          <a:lstStyle/>
          <a:p>
            <a:r>
              <a:rPr lang="en-US" dirty="0"/>
              <a:t>Conclusion</a:t>
            </a:r>
          </a:p>
        </p:txBody>
      </p:sp>
      <p:sp>
        <p:nvSpPr>
          <p:cNvPr id="6" name="Text Placeholder 5">
            <a:extLst>
              <a:ext uri="{FF2B5EF4-FFF2-40B4-BE49-F238E27FC236}">
                <a16:creationId xmlns:a16="http://schemas.microsoft.com/office/drawing/2014/main" id="{6AACD3A6-6A63-78FC-1489-3C59BA7101E6}"/>
              </a:ext>
            </a:extLst>
          </p:cNvPr>
          <p:cNvSpPr>
            <a:spLocks noGrp="1"/>
          </p:cNvSpPr>
          <p:nvPr>
            <p:ph type="body" idx="1"/>
          </p:nvPr>
        </p:nvSpPr>
        <p:spPr/>
        <p:txBody>
          <a:bodyPr/>
          <a:lstStyle/>
          <a:p>
            <a:r>
              <a:rPr lang="en-US" dirty="0">
                <a:solidFill>
                  <a:srgbClr val="00B050"/>
                </a:solidFill>
              </a:rPr>
              <a:t>Advantages</a:t>
            </a:r>
          </a:p>
        </p:txBody>
      </p:sp>
      <p:sp>
        <p:nvSpPr>
          <p:cNvPr id="7" name="Content Placeholder 6">
            <a:extLst>
              <a:ext uri="{FF2B5EF4-FFF2-40B4-BE49-F238E27FC236}">
                <a16:creationId xmlns:a16="http://schemas.microsoft.com/office/drawing/2014/main" id="{A9247A98-2478-CFA3-BD75-A4DBFEF67DC6}"/>
              </a:ext>
            </a:extLst>
          </p:cNvPr>
          <p:cNvSpPr>
            <a:spLocks noGrp="1"/>
          </p:cNvSpPr>
          <p:nvPr>
            <p:ph sz="half" idx="2"/>
          </p:nvPr>
        </p:nvSpPr>
        <p:spPr/>
        <p:txBody>
          <a:bodyPr>
            <a:normAutofit fontScale="92500" lnSpcReduction="10000"/>
          </a:bodyPr>
          <a:lstStyle/>
          <a:p>
            <a:r>
              <a:rPr lang="en-US" dirty="0"/>
              <a:t>Integrates SD/ML modelling </a:t>
            </a:r>
          </a:p>
          <a:p>
            <a:r>
              <a:rPr lang="en-US" dirty="0"/>
              <a:t>Open source tools (R and Python) with well-defined APIs</a:t>
            </a:r>
          </a:p>
          <a:p>
            <a:r>
              <a:rPr lang="en-US" dirty="0"/>
              <a:t>Model agnostic (can be any type of regression model)</a:t>
            </a:r>
          </a:p>
          <a:p>
            <a:r>
              <a:rPr lang="en-US" dirty="0"/>
              <a:t>Ease of integration with existing SD Software (that supports sensitivity </a:t>
            </a:r>
            <a:r>
              <a:rPr lang="en-US"/>
              <a:t>analysis)</a:t>
            </a:r>
            <a:endParaRPr lang="en-US" dirty="0"/>
          </a:p>
        </p:txBody>
      </p:sp>
      <p:sp>
        <p:nvSpPr>
          <p:cNvPr id="8" name="Text Placeholder 7">
            <a:extLst>
              <a:ext uri="{FF2B5EF4-FFF2-40B4-BE49-F238E27FC236}">
                <a16:creationId xmlns:a16="http://schemas.microsoft.com/office/drawing/2014/main" id="{9709BCC3-6CB2-0FE1-D456-C9CB54E4414A}"/>
              </a:ext>
            </a:extLst>
          </p:cNvPr>
          <p:cNvSpPr>
            <a:spLocks noGrp="1"/>
          </p:cNvSpPr>
          <p:nvPr>
            <p:ph type="body" sz="quarter" idx="3"/>
          </p:nvPr>
        </p:nvSpPr>
        <p:spPr/>
        <p:txBody>
          <a:bodyPr/>
          <a:lstStyle/>
          <a:p>
            <a:r>
              <a:rPr lang="en-US" dirty="0">
                <a:solidFill>
                  <a:srgbClr val="FF0000"/>
                </a:solidFill>
              </a:rPr>
              <a:t>Disadvantages</a:t>
            </a:r>
          </a:p>
        </p:txBody>
      </p:sp>
      <p:sp>
        <p:nvSpPr>
          <p:cNvPr id="9" name="Content Placeholder 8">
            <a:extLst>
              <a:ext uri="{FF2B5EF4-FFF2-40B4-BE49-F238E27FC236}">
                <a16:creationId xmlns:a16="http://schemas.microsoft.com/office/drawing/2014/main" id="{46635B2E-DDC0-6BE3-A4D2-A8FE18AB783A}"/>
              </a:ext>
            </a:extLst>
          </p:cNvPr>
          <p:cNvSpPr>
            <a:spLocks noGrp="1"/>
          </p:cNvSpPr>
          <p:nvPr>
            <p:ph sz="quarter" idx="4"/>
          </p:nvPr>
        </p:nvSpPr>
        <p:spPr>
          <a:xfrm>
            <a:off x="6193368" y="2174875"/>
            <a:ext cx="5389033" cy="4145538"/>
          </a:xfrm>
        </p:spPr>
        <p:txBody>
          <a:bodyPr>
            <a:normAutofit fontScale="92500" lnSpcReduction="10000"/>
          </a:bodyPr>
          <a:lstStyle/>
          <a:p>
            <a:r>
              <a:rPr lang="en-US" dirty="0"/>
              <a:t>No evidence yet on how this approach would enhance the SD model building process</a:t>
            </a:r>
          </a:p>
          <a:p>
            <a:r>
              <a:rPr lang="en-US" dirty="0"/>
              <a:t>Needs an agreed-on and well-defined payoff variable(s)</a:t>
            </a:r>
          </a:p>
          <a:p>
            <a:r>
              <a:rPr lang="en-US" dirty="0"/>
              <a:t>ML model focused on the SD final output (does not consider </a:t>
            </a:r>
            <a:r>
              <a:rPr lang="en-US" dirty="0" err="1"/>
              <a:t>behaviour</a:t>
            </a:r>
            <a:r>
              <a:rPr lang="en-US" dirty="0"/>
              <a:t> over time).</a:t>
            </a:r>
          </a:p>
          <a:p>
            <a:r>
              <a:rPr lang="en-US" dirty="0"/>
              <a:t>Reliant on a well-tested/calibrated model with plausible parameter ranges.</a:t>
            </a:r>
          </a:p>
          <a:p>
            <a:r>
              <a:rPr lang="en-US" dirty="0"/>
              <a:t>Requires skills in R/Python, although tidy modelling package in R has a nice supporting workflow</a:t>
            </a:r>
          </a:p>
        </p:txBody>
      </p:sp>
      <p:sp>
        <p:nvSpPr>
          <p:cNvPr id="5" name="Slide Number Placeholder 4">
            <a:extLst>
              <a:ext uri="{FF2B5EF4-FFF2-40B4-BE49-F238E27FC236}">
                <a16:creationId xmlns:a16="http://schemas.microsoft.com/office/drawing/2014/main" id="{35886E90-5A1F-E432-E6AF-66936D7284BB}"/>
              </a:ext>
            </a:extLst>
          </p:cNvPr>
          <p:cNvSpPr>
            <a:spLocks noGrp="1"/>
          </p:cNvSpPr>
          <p:nvPr>
            <p:ph type="sldNum" sz="quarter" idx="12"/>
          </p:nvPr>
        </p:nvSpPr>
        <p:spPr/>
        <p:txBody>
          <a:bodyPr/>
          <a:lstStyle/>
          <a:p>
            <a:fld id="{85C893B6-8239-B544-860F-8E6624F3670C}" type="slidenum">
              <a:rPr lang="en-US" smtClean="0"/>
              <a:t>15</a:t>
            </a:fld>
            <a:endParaRPr lang="en-US"/>
          </a:p>
        </p:txBody>
      </p:sp>
      <p:pic>
        <p:nvPicPr>
          <p:cNvPr id="11" name="Picture 10">
            <a:extLst>
              <a:ext uri="{FF2B5EF4-FFF2-40B4-BE49-F238E27FC236}">
                <a16:creationId xmlns:a16="http://schemas.microsoft.com/office/drawing/2014/main" id="{7C2A0639-4D1F-2B45-D899-B0C0896B21BA}"/>
              </a:ext>
            </a:extLst>
          </p:cNvPr>
          <p:cNvPicPr>
            <a:picLocks noChangeAspect="1" noChangeArrowheads="1"/>
          </p:cNvPicPr>
          <p:nvPr/>
        </p:nvPicPr>
        <p:blipFill>
          <a:blip r:embed="rId3" cstate="print"/>
          <a:srcRect/>
          <a:stretch>
            <a:fillRect/>
          </a:stretch>
        </p:blipFill>
        <p:spPr bwMode="auto">
          <a:xfrm>
            <a:off x="1201428" y="154639"/>
            <a:ext cx="1887460" cy="1382998"/>
          </a:xfrm>
          <a:prstGeom prst="rect">
            <a:avLst/>
          </a:prstGeom>
          <a:noFill/>
          <a:ln w="9525">
            <a:noFill/>
            <a:miter lim="800000"/>
            <a:headEnd/>
            <a:tailEnd/>
          </a:ln>
          <a:effectLst/>
        </p:spPr>
      </p:pic>
      <p:pic>
        <p:nvPicPr>
          <p:cNvPr id="12" name="Picture 11" descr="A graph with blue and white bars&#10;&#10;AI-generated content may be incorrect.">
            <a:extLst>
              <a:ext uri="{FF2B5EF4-FFF2-40B4-BE49-F238E27FC236}">
                <a16:creationId xmlns:a16="http://schemas.microsoft.com/office/drawing/2014/main" id="{A9829C12-9192-179F-64C6-AD430D04B2D1}"/>
              </a:ext>
            </a:extLst>
          </p:cNvPr>
          <p:cNvPicPr>
            <a:picLocks noChangeAspect="1"/>
          </p:cNvPicPr>
          <p:nvPr/>
        </p:nvPicPr>
        <p:blipFill>
          <a:blip r:embed="rId4"/>
          <a:srcRect b="48326"/>
          <a:stretch>
            <a:fillRect/>
          </a:stretch>
        </p:blipFill>
        <p:spPr>
          <a:xfrm>
            <a:off x="9015343" y="274638"/>
            <a:ext cx="2567057" cy="1515639"/>
          </a:xfrm>
          <a:prstGeom prst="rect">
            <a:avLst/>
          </a:prstGeom>
        </p:spPr>
      </p:pic>
    </p:spTree>
    <p:extLst>
      <p:ext uri="{BB962C8B-B14F-4D97-AF65-F5344CB8AC3E}">
        <p14:creationId xmlns:p14="http://schemas.microsoft.com/office/powerpoint/2010/main" val="60903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805E4-073D-C026-2EAA-C02FBC235156}"/>
              </a:ext>
            </a:extLst>
          </p:cNvPr>
          <p:cNvSpPr>
            <a:spLocks noGrp="1"/>
          </p:cNvSpPr>
          <p:nvPr>
            <p:ph type="title"/>
          </p:nvPr>
        </p:nvSpPr>
        <p:spPr/>
        <p:txBody>
          <a:bodyPr/>
          <a:lstStyle/>
          <a:p>
            <a:r>
              <a:rPr lang="en-US" dirty="0"/>
              <a:t>Conference Workshop (08.30 24/7/2026)</a:t>
            </a:r>
          </a:p>
        </p:txBody>
      </p:sp>
      <p:sp>
        <p:nvSpPr>
          <p:cNvPr id="3" name="Slide Number Placeholder 2">
            <a:extLst>
              <a:ext uri="{FF2B5EF4-FFF2-40B4-BE49-F238E27FC236}">
                <a16:creationId xmlns:a16="http://schemas.microsoft.com/office/drawing/2014/main" id="{B2ABE929-E6EA-B78A-8C7E-33302964DE54}"/>
              </a:ext>
            </a:extLst>
          </p:cNvPr>
          <p:cNvSpPr>
            <a:spLocks noGrp="1"/>
          </p:cNvSpPr>
          <p:nvPr>
            <p:ph type="sldNum" sz="quarter" idx="12"/>
          </p:nvPr>
        </p:nvSpPr>
        <p:spPr/>
        <p:txBody>
          <a:bodyPr/>
          <a:lstStyle/>
          <a:p>
            <a:fld id="{85C893B6-8239-B544-860F-8E6624F3670C}" type="slidenum">
              <a:rPr lang="en-US" smtClean="0"/>
              <a:t>16</a:t>
            </a:fld>
            <a:endParaRPr lang="en-US"/>
          </a:p>
        </p:txBody>
      </p:sp>
      <p:sp>
        <p:nvSpPr>
          <p:cNvPr id="5" name="TextBox 4">
            <a:extLst>
              <a:ext uri="{FF2B5EF4-FFF2-40B4-BE49-F238E27FC236}">
                <a16:creationId xmlns:a16="http://schemas.microsoft.com/office/drawing/2014/main" id="{D98E37A8-36A5-3DA9-74F0-C754CA13553C}"/>
              </a:ext>
            </a:extLst>
          </p:cNvPr>
          <p:cNvSpPr txBox="1"/>
          <p:nvPr/>
        </p:nvSpPr>
        <p:spPr>
          <a:xfrm>
            <a:off x="3562142" y="2007266"/>
            <a:ext cx="6099348" cy="369332"/>
          </a:xfrm>
          <a:prstGeom prst="rect">
            <a:avLst/>
          </a:prstGeom>
          <a:noFill/>
        </p:spPr>
        <p:txBody>
          <a:bodyPr wrap="square">
            <a:spAutoFit/>
          </a:bodyPr>
          <a:lstStyle/>
          <a:p>
            <a:r>
              <a:rPr lang="en-US" sz="1800" dirty="0">
                <a:hlinkClick r:id="rId3"/>
              </a:rPr>
              <a:t>https://github.com/JimDuggan/ISDC-2026-EMA</a:t>
            </a:r>
            <a:r>
              <a:rPr lang="en-US" sz="1800" dirty="0"/>
              <a:t> </a:t>
            </a:r>
          </a:p>
        </p:txBody>
      </p:sp>
      <p:pic>
        <p:nvPicPr>
          <p:cNvPr id="7" name="Picture 6">
            <a:extLst>
              <a:ext uri="{FF2B5EF4-FFF2-40B4-BE49-F238E27FC236}">
                <a16:creationId xmlns:a16="http://schemas.microsoft.com/office/drawing/2014/main" id="{FB27C80C-D445-714B-CF25-CEC377EA4766}"/>
              </a:ext>
            </a:extLst>
          </p:cNvPr>
          <p:cNvPicPr>
            <a:picLocks noChangeAspect="1"/>
          </p:cNvPicPr>
          <p:nvPr/>
        </p:nvPicPr>
        <p:blipFill>
          <a:blip r:embed="rId4"/>
          <a:stretch>
            <a:fillRect/>
          </a:stretch>
        </p:blipFill>
        <p:spPr>
          <a:xfrm>
            <a:off x="323480" y="2988835"/>
            <a:ext cx="11545040" cy="1019032"/>
          </a:xfrm>
          <a:prstGeom prst="rect">
            <a:avLst/>
          </a:prstGeom>
        </p:spPr>
      </p:pic>
    </p:spTree>
    <p:extLst>
      <p:ext uri="{BB962C8B-B14F-4D97-AF65-F5344CB8AC3E}">
        <p14:creationId xmlns:p14="http://schemas.microsoft.com/office/powerpoint/2010/main" val="1814805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8"/>
          <p:cNvSpPr/>
          <p:nvPr/>
        </p:nvSpPr>
        <p:spPr>
          <a:xfrm>
            <a:off x="944624" y="4709222"/>
            <a:ext cx="4301933" cy="901613"/>
          </a:xfrm>
          <a:custGeom>
            <a:avLst/>
            <a:gdLst/>
            <a:ahLst/>
            <a:cxnLst/>
            <a:rect l="l" t="t" r="r" b="b"/>
            <a:pathLst>
              <a:path w="6452899" h="1352420" extrusionOk="0">
                <a:moveTo>
                  <a:pt x="0" y="0"/>
                </a:moveTo>
                <a:lnTo>
                  <a:pt x="6452899" y="0"/>
                </a:lnTo>
                <a:lnTo>
                  <a:pt x="6452899" y="1352420"/>
                </a:lnTo>
                <a:lnTo>
                  <a:pt x="0" y="135242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chemeClr val="lt1"/>
              </a:solidFill>
              <a:latin typeface="DM Sans"/>
              <a:ea typeface="DM Sans"/>
              <a:cs typeface="DM Sans"/>
              <a:sym typeface="DM Sans"/>
            </a:endParaRPr>
          </a:p>
        </p:txBody>
      </p:sp>
      <p:sp>
        <p:nvSpPr>
          <p:cNvPr id="324" name="Google Shape;324;p28"/>
          <p:cNvSpPr/>
          <p:nvPr/>
        </p:nvSpPr>
        <p:spPr>
          <a:xfrm>
            <a:off x="182337" y="417555"/>
            <a:ext cx="2137811" cy="2044863"/>
          </a:xfrm>
          <a:custGeom>
            <a:avLst/>
            <a:gdLst/>
            <a:ahLst/>
            <a:cxnLst/>
            <a:rect l="l" t="t" r="r" b="b"/>
            <a:pathLst>
              <a:path w="3206716" h="3067294" extrusionOk="0">
                <a:moveTo>
                  <a:pt x="0" y="0"/>
                </a:moveTo>
                <a:lnTo>
                  <a:pt x="3206716" y="0"/>
                </a:lnTo>
                <a:lnTo>
                  <a:pt x="3206716" y="3067294"/>
                </a:lnTo>
                <a:lnTo>
                  <a:pt x="0" y="306729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chemeClr val="lt1"/>
              </a:solidFill>
              <a:latin typeface="DM Sans"/>
              <a:ea typeface="DM Sans"/>
              <a:cs typeface="DM Sans"/>
              <a:sym typeface="DM Sans"/>
            </a:endParaRPr>
          </a:p>
        </p:txBody>
      </p:sp>
      <p:sp>
        <p:nvSpPr>
          <p:cNvPr id="325" name="Google Shape;325;p28"/>
          <p:cNvSpPr txBox="1"/>
          <p:nvPr/>
        </p:nvSpPr>
        <p:spPr>
          <a:xfrm>
            <a:off x="1806360" y="3385179"/>
            <a:ext cx="6243213" cy="417294"/>
          </a:xfrm>
          <a:prstGeom prst="rect">
            <a:avLst/>
          </a:prstGeom>
          <a:noFill/>
          <a:ln>
            <a:noFill/>
          </a:ln>
        </p:spPr>
        <p:txBody>
          <a:bodyPr spcFirstLastPara="1" wrap="square" lIns="0" tIns="0" rIns="0" bIns="0" anchor="t" anchorCtr="0">
            <a:spAutoFit/>
          </a:bodyPr>
          <a:lstStyle/>
          <a:p>
            <a:pPr marL="0" marR="0" lvl="0" indent="0" algn="l" rtl="0">
              <a:lnSpc>
                <a:spcPct val="137987"/>
              </a:lnSpc>
              <a:spcBef>
                <a:spcPts val="0"/>
              </a:spcBef>
              <a:spcAft>
                <a:spcPts val="0"/>
              </a:spcAft>
              <a:buClr>
                <a:srgbClr val="000000"/>
              </a:buClr>
              <a:buSzPts val="2464"/>
              <a:buFont typeface="Arial"/>
              <a:buNone/>
            </a:pPr>
            <a:r>
              <a:rPr lang="en-US" sz="2464" b="1" i="0" u="none" strike="noStrike" cap="none">
                <a:solidFill>
                  <a:srgbClr val="00B99D"/>
                </a:solidFill>
                <a:latin typeface="DM Sans"/>
                <a:ea typeface="DM Sans"/>
                <a:cs typeface="DM Sans"/>
                <a:sym typeface="DM Sans"/>
              </a:rPr>
              <a:t>Any questions?</a:t>
            </a:r>
            <a:endParaRPr sz="1400" b="0" i="0" u="none" strike="noStrike" cap="none">
              <a:solidFill>
                <a:srgbClr val="000000"/>
              </a:solidFill>
              <a:latin typeface="Arial"/>
              <a:ea typeface="Arial"/>
              <a:cs typeface="Arial"/>
              <a:sym typeface="Arial"/>
            </a:endParaRPr>
          </a:p>
        </p:txBody>
      </p:sp>
      <p:sp>
        <p:nvSpPr>
          <p:cNvPr id="326" name="Google Shape;326;p28"/>
          <p:cNvSpPr txBox="1"/>
          <p:nvPr/>
        </p:nvSpPr>
        <p:spPr>
          <a:xfrm>
            <a:off x="1806363" y="2472367"/>
            <a:ext cx="6956596" cy="827214"/>
          </a:xfrm>
          <a:prstGeom prst="rect">
            <a:avLst/>
          </a:prstGeom>
          <a:noFill/>
          <a:ln>
            <a:noFill/>
          </a:ln>
        </p:spPr>
        <p:txBody>
          <a:bodyPr spcFirstLastPara="1" wrap="square" lIns="0" tIns="0" rIns="0" bIns="0" anchor="t" anchorCtr="0">
            <a:spAutoFit/>
          </a:bodyPr>
          <a:lstStyle/>
          <a:p>
            <a:pPr marL="0" marR="0" lvl="0" indent="0" algn="l" rtl="0">
              <a:lnSpc>
                <a:spcPct val="140039"/>
              </a:lnSpc>
              <a:spcBef>
                <a:spcPts val="0"/>
              </a:spcBef>
              <a:spcAft>
                <a:spcPts val="0"/>
              </a:spcAft>
              <a:buClr>
                <a:srgbClr val="000000"/>
              </a:buClr>
              <a:buSzPts val="5020"/>
              <a:buFont typeface="Arial"/>
              <a:buNone/>
            </a:pPr>
            <a:r>
              <a:rPr lang="en-US" sz="5020" b="1" i="0" u="none" strike="noStrike" cap="none">
                <a:solidFill>
                  <a:srgbClr val="FFFFFF"/>
                </a:solidFill>
                <a:latin typeface="Raleway Black"/>
                <a:ea typeface="Raleway Black"/>
                <a:cs typeface="Raleway Black"/>
                <a:sym typeface="Raleway Black"/>
              </a:rPr>
              <a:t>Thank you </a:t>
            </a:r>
            <a:endParaRPr sz="1400" b="0" i="0" u="none" strike="noStrike" cap="none">
              <a:solidFill>
                <a:srgbClr val="000000"/>
              </a:solidFill>
              <a:latin typeface="Arial"/>
              <a:ea typeface="Arial"/>
              <a:cs typeface="Arial"/>
              <a:sym typeface="Arial"/>
            </a:endParaRPr>
          </a:p>
        </p:txBody>
      </p:sp>
      <p:sp>
        <p:nvSpPr>
          <p:cNvPr id="327" name="Google Shape;327;p28"/>
          <p:cNvSpPr txBox="1"/>
          <p:nvPr/>
        </p:nvSpPr>
        <p:spPr>
          <a:xfrm>
            <a:off x="2387333" y="802571"/>
            <a:ext cx="4832052" cy="961802"/>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Clr>
                <a:srgbClr val="000000"/>
              </a:buClr>
              <a:buSzPts val="6268"/>
              <a:buFont typeface="Arial"/>
              <a:buNone/>
            </a:pPr>
            <a:r>
              <a:rPr lang="en-US" sz="6268" b="0" i="0" u="none" strike="noStrike" cap="none" dirty="0">
                <a:solidFill>
                  <a:srgbClr val="D8D8D8"/>
                </a:solidFill>
                <a:latin typeface="Raleway Light"/>
                <a:ea typeface="Raleway Light"/>
                <a:cs typeface="Raleway Light"/>
                <a:sym typeface="Raleway Light"/>
              </a:rPr>
              <a:t>RAPIDE</a:t>
            </a:r>
            <a:endParaRPr sz="1400" b="0" i="0" u="none" strike="noStrike" cap="none" dirty="0">
              <a:solidFill>
                <a:srgbClr val="000000"/>
              </a:solidFill>
              <a:latin typeface="Arial"/>
              <a:ea typeface="Arial"/>
              <a:cs typeface="Arial"/>
              <a:sym typeface="Arial"/>
            </a:endParaRPr>
          </a:p>
        </p:txBody>
      </p:sp>
      <p:sp>
        <p:nvSpPr>
          <p:cNvPr id="328" name="Google Shape;328;p28"/>
          <p:cNvSpPr txBox="1"/>
          <p:nvPr/>
        </p:nvSpPr>
        <p:spPr>
          <a:xfrm>
            <a:off x="982724" y="5674338"/>
            <a:ext cx="3853968" cy="766107"/>
          </a:xfrm>
          <a:prstGeom prst="rect">
            <a:avLst/>
          </a:prstGeom>
          <a:noFill/>
          <a:ln>
            <a:noFill/>
          </a:ln>
        </p:spPr>
        <p:txBody>
          <a:bodyPr spcFirstLastPara="1" wrap="square" lIns="0" tIns="0" rIns="0" bIns="0" anchor="t" anchorCtr="0">
            <a:spAutoFit/>
          </a:bodyPr>
          <a:lstStyle/>
          <a:p>
            <a:pPr marL="0" marR="0" lvl="0" indent="0" algn="l" rtl="0">
              <a:lnSpc>
                <a:spcPct val="125860"/>
              </a:lnSpc>
              <a:spcBef>
                <a:spcPts val="0"/>
              </a:spcBef>
              <a:spcAft>
                <a:spcPts val="0"/>
              </a:spcAft>
              <a:buClr>
                <a:srgbClr val="000000"/>
              </a:buClr>
              <a:buSzPts val="959"/>
              <a:buFont typeface="Arial"/>
              <a:buNone/>
            </a:pPr>
            <a:r>
              <a:rPr lang="en-US" sz="959" b="0" i="0" u="none" strike="noStrike" cap="none">
                <a:solidFill>
                  <a:srgbClr val="FFFFFF"/>
                </a:solidFill>
                <a:latin typeface="DM Sans"/>
                <a:ea typeface="DM Sans"/>
                <a:cs typeface="DM Sans"/>
                <a:sym typeface="DM Sans"/>
              </a:rPr>
              <a:t>Funded by the European Union. Views and opinions expressed are however those of the author(s) only and do not necessarily reflect those of the European Union or the Health and Digital Executive Agency. Neither the European Union nor the granting authority can be held responsible for them.</a:t>
            </a:r>
            <a:endParaRPr sz="1400" b="0" i="0" u="none" strike="noStrike" cap="none">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BA76DCA2-190E-EC55-EE66-1E4DB380D26D}"/>
              </a:ext>
            </a:extLst>
          </p:cNvPr>
          <p:cNvPicPr>
            <a:picLocks noChangeAspect="1"/>
          </p:cNvPicPr>
          <p:nvPr/>
        </p:nvPicPr>
        <p:blipFill>
          <a:blip r:embed="rId5"/>
          <a:stretch>
            <a:fillRect/>
          </a:stretch>
        </p:blipFill>
        <p:spPr>
          <a:xfrm>
            <a:off x="5911431" y="419876"/>
            <a:ext cx="5837426" cy="2052491"/>
          </a:xfrm>
          <a:prstGeom prst="rect">
            <a:avLst/>
          </a:prstGeom>
        </p:spPr>
      </p:pic>
      <p:grpSp>
        <p:nvGrpSpPr>
          <p:cNvPr id="36" name="Group 3">
            <a:extLst>
              <a:ext uri="{FF2B5EF4-FFF2-40B4-BE49-F238E27FC236}">
                <a16:creationId xmlns:a16="http://schemas.microsoft.com/office/drawing/2014/main" id="{80562C12-5F37-8A23-F529-C5C9B551171C}"/>
              </a:ext>
            </a:extLst>
          </p:cNvPr>
          <p:cNvGrpSpPr/>
          <p:nvPr/>
        </p:nvGrpSpPr>
        <p:grpSpPr>
          <a:xfrm>
            <a:off x="5911431" y="3062823"/>
            <a:ext cx="5837426" cy="2992606"/>
            <a:chOff x="0" y="0"/>
            <a:chExt cx="4999658" cy="904888"/>
          </a:xfrm>
        </p:grpSpPr>
        <p:sp>
          <p:nvSpPr>
            <p:cNvPr id="37" name="Freeform 4">
              <a:extLst>
                <a:ext uri="{FF2B5EF4-FFF2-40B4-BE49-F238E27FC236}">
                  <a16:creationId xmlns:a16="http://schemas.microsoft.com/office/drawing/2014/main" id="{DCD0328E-A36F-763E-D80B-7E0FC1E63BC4}"/>
                </a:ext>
              </a:extLst>
            </p:cNvPr>
            <p:cNvSpPr/>
            <p:nvPr/>
          </p:nvSpPr>
          <p:spPr>
            <a:xfrm>
              <a:off x="0" y="0"/>
              <a:ext cx="4999658" cy="904888"/>
            </a:xfrm>
            <a:custGeom>
              <a:avLst/>
              <a:gdLst/>
              <a:ahLst/>
              <a:cxnLst/>
              <a:rect l="l" t="t" r="r" b="b"/>
              <a:pathLst>
                <a:path w="4999658" h="904888">
                  <a:moveTo>
                    <a:pt x="0" y="0"/>
                  </a:moveTo>
                  <a:lnTo>
                    <a:pt x="4999658" y="0"/>
                  </a:lnTo>
                  <a:lnTo>
                    <a:pt x="4999658" y="904888"/>
                  </a:lnTo>
                  <a:lnTo>
                    <a:pt x="0" y="904888"/>
                  </a:lnTo>
                  <a:close/>
                </a:path>
              </a:pathLst>
            </a:custGeom>
            <a:solidFill>
              <a:srgbClr val="FFFFFF"/>
            </a:solidFill>
          </p:spPr>
          <p:txBody>
            <a:bodyPr/>
            <a:lstStyle/>
            <a:p>
              <a:endParaRPr lang="en-US" sz="1200" dirty="0"/>
            </a:p>
          </p:txBody>
        </p:sp>
        <p:sp>
          <p:nvSpPr>
            <p:cNvPr id="38" name="TextBox 5">
              <a:extLst>
                <a:ext uri="{FF2B5EF4-FFF2-40B4-BE49-F238E27FC236}">
                  <a16:creationId xmlns:a16="http://schemas.microsoft.com/office/drawing/2014/main" id="{E7F6B676-BA54-958C-D8E1-677153ECF1D5}"/>
                </a:ext>
              </a:extLst>
            </p:cNvPr>
            <p:cNvSpPr txBox="1"/>
            <p:nvPr/>
          </p:nvSpPr>
          <p:spPr>
            <a:xfrm>
              <a:off x="0" y="-38100"/>
              <a:ext cx="4999658" cy="942988"/>
            </a:xfrm>
            <a:prstGeom prst="rect">
              <a:avLst/>
            </a:prstGeom>
          </p:spPr>
          <p:txBody>
            <a:bodyPr lIns="33867" tIns="33867" rIns="33867" bIns="33867" rtlCol="0" anchor="ctr"/>
            <a:lstStyle/>
            <a:p>
              <a:pPr algn="ctr">
                <a:lnSpc>
                  <a:spcPts val="1737"/>
                </a:lnSpc>
              </a:pPr>
              <a:endParaRPr sz="1200"/>
            </a:p>
          </p:txBody>
        </p:sp>
      </p:grpSp>
      <p:sp>
        <p:nvSpPr>
          <p:cNvPr id="33" name="Freeform 7">
            <a:extLst>
              <a:ext uri="{FF2B5EF4-FFF2-40B4-BE49-F238E27FC236}">
                <a16:creationId xmlns:a16="http://schemas.microsoft.com/office/drawing/2014/main" id="{9A127EC1-3D4D-3639-3B59-0EC2B33FDEF8}"/>
              </a:ext>
            </a:extLst>
          </p:cNvPr>
          <p:cNvSpPr/>
          <p:nvPr/>
        </p:nvSpPr>
        <p:spPr>
          <a:xfrm>
            <a:off x="5988061" y="3205352"/>
            <a:ext cx="1715775" cy="554767"/>
          </a:xfrm>
          <a:custGeom>
            <a:avLst/>
            <a:gdLst/>
            <a:ahLst/>
            <a:cxnLst/>
            <a:rect l="l" t="t" r="r" b="b"/>
            <a:pathLst>
              <a:path w="2573662" h="832151">
                <a:moveTo>
                  <a:pt x="0" y="0"/>
                </a:moveTo>
                <a:lnTo>
                  <a:pt x="2573662" y="0"/>
                </a:lnTo>
                <a:lnTo>
                  <a:pt x="2573662" y="832150"/>
                </a:lnTo>
                <a:lnTo>
                  <a:pt x="0" y="832150"/>
                </a:lnTo>
                <a:lnTo>
                  <a:pt x="0" y="0"/>
                </a:lnTo>
                <a:close/>
              </a:path>
            </a:pathLst>
          </a:custGeom>
          <a:blipFill>
            <a:blip r:embed="rId6"/>
            <a:stretch>
              <a:fillRect/>
            </a:stretch>
          </a:blipFill>
        </p:spPr>
        <p:txBody>
          <a:bodyPr/>
          <a:lstStyle/>
          <a:p>
            <a:endParaRPr lang="en-US" sz="1200"/>
          </a:p>
        </p:txBody>
      </p:sp>
      <p:sp>
        <p:nvSpPr>
          <p:cNvPr id="35" name="Freeform 15">
            <a:extLst>
              <a:ext uri="{FF2B5EF4-FFF2-40B4-BE49-F238E27FC236}">
                <a16:creationId xmlns:a16="http://schemas.microsoft.com/office/drawing/2014/main" id="{658CEDA0-8A32-6CB6-4B47-40EE92675E3B}"/>
              </a:ext>
            </a:extLst>
          </p:cNvPr>
          <p:cNvSpPr/>
          <p:nvPr/>
        </p:nvSpPr>
        <p:spPr>
          <a:xfrm>
            <a:off x="7842969" y="3144471"/>
            <a:ext cx="736165" cy="646763"/>
          </a:xfrm>
          <a:custGeom>
            <a:avLst/>
            <a:gdLst/>
            <a:ahLst/>
            <a:cxnLst/>
            <a:rect l="l" t="t" r="r" b="b"/>
            <a:pathLst>
              <a:path w="1104248" h="970144">
                <a:moveTo>
                  <a:pt x="0" y="0"/>
                </a:moveTo>
                <a:lnTo>
                  <a:pt x="1104248" y="0"/>
                </a:lnTo>
                <a:lnTo>
                  <a:pt x="1104248" y="970144"/>
                </a:lnTo>
                <a:lnTo>
                  <a:pt x="0" y="970144"/>
                </a:lnTo>
                <a:lnTo>
                  <a:pt x="0" y="0"/>
                </a:lnTo>
                <a:close/>
              </a:path>
            </a:pathLst>
          </a:custGeom>
          <a:blipFill>
            <a:blip r:embed="rId7"/>
            <a:stretch>
              <a:fillRect l="-44560" r="-34736"/>
            </a:stretch>
          </a:blipFill>
        </p:spPr>
        <p:txBody>
          <a:bodyPr/>
          <a:lstStyle/>
          <a:p>
            <a:endParaRPr lang="en-US" sz="1200"/>
          </a:p>
        </p:txBody>
      </p:sp>
      <p:sp>
        <p:nvSpPr>
          <p:cNvPr id="34" name="Freeform 8">
            <a:extLst>
              <a:ext uri="{FF2B5EF4-FFF2-40B4-BE49-F238E27FC236}">
                <a16:creationId xmlns:a16="http://schemas.microsoft.com/office/drawing/2014/main" id="{16BCA2B2-D701-DCD1-A430-9476A5D2AA88}"/>
              </a:ext>
            </a:extLst>
          </p:cNvPr>
          <p:cNvSpPr/>
          <p:nvPr/>
        </p:nvSpPr>
        <p:spPr>
          <a:xfrm>
            <a:off x="8762959" y="3174644"/>
            <a:ext cx="1105188" cy="552594"/>
          </a:xfrm>
          <a:custGeom>
            <a:avLst/>
            <a:gdLst/>
            <a:ahLst/>
            <a:cxnLst/>
            <a:rect l="l" t="t" r="r" b="b"/>
            <a:pathLst>
              <a:path w="1657782" h="828891">
                <a:moveTo>
                  <a:pt x="0" y="0"/>
                </a:moveTo>
                <a:lnTo>
                  <a:pt x="1657782" y="0"/>
                </a:lnTo>
                <a:lnTo>
                  <a:pt x="1657782" y="828890"/>
                </a:lnTo>
                <a:lnTo>
                  <a:pt x="0" y="828890"/>
                </a:lnTo>
                <a:lnTo>
                  <a:pt x="0" y="0"/>
                </a:lnTo>
                <a:close/>
              </a:path>
            </a:pathLst>
          </a:custGeom>
          <a:blipFill>
            <a:blip r:embed="rId8"/>
            <a:stretch>
              <a:fillRect/>
            </a:stretch>
          </a:blipFill>
        </p:spPr>
        <p:txBody>
          <a:bodyPr/>
          <a:lstStyle/>
          <a:p>
            <a:endParaRPr lang="en-US" sz="1200"/>
          </a:p>
        </p:txBody>
      </p:sp>
      <p:sp>
        <p:nvSpPr>
          <p:cNvPr id="39" name="Freeform 17">
            <a:extLst>
              <a:ext uri="{FF2B5EF4-FFF2-40B4-BE49-F238E27FC236}">
                <a16:creationId xmlns:a16="http://schemas.microsoft.com/office/drawing/2014/main" id="{FE8DC8D1-1684-94F0-C67C-0A3CF19218CF}"/>
              </a:ext>
            </a:extLst>
          </p:cNvPr>
          <p:cNvSpPr/>
          <p:nvPr/>
        </p:nvSpPr>
        <p:spPr>
          <a:xfrm>
            <a:off x="7703836" y="3872881"/>
            <a:ext cx="1680983" cy="735430"/>
          </a:xfrm>
          <a:custGeom>
            <a:avLst/>
            <a:gdLst/>
            <a:ahLst/>
            <a:cxnLst/>
            <a:rect l="l" t="t" r="r" b="b"/>
            <a:pathLst>
              <a:path w="2521474" h="1103145">
                <a:moveTo>
                  <a:pt x="0" y="0"/>
                </a:moveTo>
                <a:lnTo>
                  <a:pt x="2521474" y="0"/>
                </a:lnTo>
                <a:lnTo>
                  <a:pt x="2521474" y="1103145"/>
                </a:lnTo>
                <a:lnTo>
                  <a:pt x="0" y="1103145"/>
                </a:lnTo>
                <a:lnTo>
                  <a:pt x="0" y="0"/>
                </a:lnTo>
                <a:close/>
              </a:path>
            </a:pathLst>
          </a:custGeom>
          <a:blipFill>
            <a:blip r:embed="rId9"/>
            <a:stretch>
              <a:fillRect l="-6116" r="-6116"/>
            </a:stretch>
          </a:blipFill>
        </p:spPr>
        <p:txBody>
          <a:bodyPr/>
          <a:lstStyle/>
          <a:p>
            <a:endParaRPr lang="en-US" sz="1200"/>
          </a:p>
        </p:txBody>
      </p:sp>
      <p:sp>
        <p:nvSpPr>
          <p:cNvPr id="40" name="Freeform 18">
            <a:extLst>
              <a:ext uri="{FF2B5EF4-FFF2-40B4-BE49-F238E27FC236}">
                <a16:creationId xmlns:a16="http://schemas.microsoft.com/office/drawing/2014/main" id="{9251F43F-23BF-0B71-3635-551375873C1D}"/>
              </a:ext>
            </a:extLst>
          </p:cNvPr>
          <p:cNvSpPr/>
          <p:nvPr/>
        </p:nvSpPr>
        <p:spPr>
          <a:xfrm>
            <a:off x="9741666" y="4000351"/>
            <a:ext cx="1787843" cy="443981"/>
          </a:xfrm>
          <a:custGeom>
            <a:avLst/>
            <a:gdLst/>
            <a:ahLst/>
            <a:cxnLst/>
            <a:rect l="l" t="t" r="r" b="b"/>
            <a:pathLst>
              <a:path w="2681764" h="665971">
                <a:moveTo>
                  <a:pt x="0" y="0"/>
                </a:moveTo>
                <a:lnTo>
                  <a:pt x="2681763" y="0"/>
                </a:lnTo>
                <a:lnTo>
                  <a:pt x="2681763" y="665971"/>
                </a:lnTo>
                <a:lnTo>
                  <a:pt x="0" y="665971"/>
                </a:lnTo>
                <a:lnTo>
                  <a:pt x="0" y="0"/>
                </a:lnTo>
                <a:close/>
              </a:path>
            </a:pathLst>
          </a:custGeom>
          <a:blipFill>
            <a:blip r:embed="rId10"/>
            <a:stretch>
              <a:fillRect/>
            </a:stretch>
          </a:blipFill>
        </p:spPr>
        <p:txBody>
          <a:bodyPr/>
          <a:lstStyle/>
          <a:p>
            <a:endParaRPr lang="en-US" sz="1200"/>
          </a:p>
        </p:txBody>
      </p:sp>
      <p:sp>
        <p:nvSpPr>
          <p:cNvPr id="41" name="Freeform 20">
            <a:extLst>
              <a:ext uri="{FF2B5EF4-FFF2-40B4-BE49-F238E27FC236}">
                <a16:creationId xmlns:a16="http://schemas.microsoft.com/office/drawing/2014/main" id="{DFFB0F0E-81D4-F2DB-5728-EC4789A3EA31}"/>
              </a:ext>
            </a:extLst>
          </p:cNvPr>
          <p:cNvSpPr/>
          <p:nvPr/>
        </p:nvSpPr>
        <p:spPr>
          <a:xfrm>
            <a:off x="10587594" y="3264155"/>
            <a:ext cx="1056711" cy="206059"/>
          </a:xfrm>
          <a:custGeom>
            <a:avLst/>
            <a:gdLst/>
            <a:ahLst/>
            <a:cxnLst/>
            <a:rect l="l" t="t" r="r" b="b"/>
            <a:pathLst>
              <a:path w="1585067" h="309088">
                <a:moveTo>
                  <a:pt x="0" y="0"/>
                </a:moveTo>
                <a:lnTo>
                  <a:pt x="1585067" y="0"/>
                </a:lnTo>
                <a:lnTo>
                  <a:pt x="1585067" y="309088"/>
                </a:lnTo>
                <a:lnTo>
                  <a:pt x="0" y="309088"/>
                </a:lnTo>
                <a:lnTo>
                  <a:pt x="0" y="0"/>
                </a:lnTo>
                <a:close/>
              </a:path>
            </a:pathLst>
          </a:custGeom>
          <a:blipFill>
            <a:blip r:embed="rId11"/>
            <a:stretch>
              <a:fillRect/>
            </a:stretch>
          </a:blipFill>
        </p:spPr>
        <p:txBody>
          <a:bodyPr/>
          <a:lstStyle/>
          <a:p>
            <a:endParaRPr lang="en-US" sz="1200"/>
          </a:p>
        </p:txBody>
      </p:sp>
      <p:sp>
        <p:nvSpPr>
          <p:cNvPr id="42" name="Freeform 21">
            <a:extLst>
              <a:ext uri="{FF2B5EF4-FFF2-40B4-BE49-F238E27FC236}">
                <a16:creationId xmlns:a16="http://schemas.microsoft.com/office/drawing/2014/main" id="{5D504EA6-B79B-1B16-4691-992D17048172}"/>
              </a:ext>
            </a:extLst>
          </p:cNvPr>
          <p:cNvSpPr/>
          <p:nvPr/>
        </p:nvSpPr>
        <p:spPr>
          <a:xfrm>
            <a:off x="6170925" y="3823121"/>
            <a:ext cx="1050582" cy="798442"/>
          </a:xfrm>
          <a:custGeom>
            <a:avLst/>
            <a:gdLst/>
            <a:ahLst/>
            <a:cxnLst/>
            <a:rect l="l" t="t" r="r" b="b"/>
            <a:pathLst>
              <a:path w="1575873" h="1197663">
                <a:moveTo>
                  <a:pt x="0" y="0"/>
                </a:moveTo>
                <a:lnTo>
                  <a:pt x="1575873" y="0"/>
                </a:lnTo>
                <a:lnTo>
                  <a:pt x="1575873" y="1197663"/>
                </a:lnTo>
                <a:lnTo>
                  <a:pt x="0" y="1197663"/>
                </a:lnTo>
                <a:lnTo>
                  <a:pt x="0" y="0"/>
                </a:lnTo>
                <a:close/>
              </a:path>
            </a:pathLst>
          </a:custGeom>
          <a:blipFill>
            <a:blip r:embed="rId12"/>
            <a:stretch>
              <a:fillRect/>
            </a:stretch>
          </a:blipFill>
        </p:spPr>
        <p:txBody>
          <a:bodyPr/>
          <a:lstStyle/>
          <a:p>
            <a:endParaRPr lang="en-US" sz="1200"/>
          </a:p>
        </p:txBody>
      </p:sp>
      <p:sp>
        <p:nvSpPr>
          <p:cNvPr id="43" name="Freeform 16">
            <a:extLst>
              <a:ext uri="{FF2B5EF4-FFF2-40B4-BE49-F238E27FC236}">
                <a16:creationId xmlns:a16="http://schemas.microsoft.com/office/drawing/2014/main" id="{131AE28B-AE4F-6261-C80F-71D60CD329C6}"/>
              </a:ext>
            </a:extLst>
          </p:cNvPr>
          <p:cNvSpPr/>
          <p:nvPr/>
        </p:nvSpPr>
        <p:spPr>
          <a:xfrm>
            <a:off x="10694857" y="5160028"/>
            <a:ext cx="656405" cy="664127"/>
          </a:xfrm>
          <a:custGeom>
            <a:avLst/>
            <a:gdLst/>
            <a:ahLst/>
            <a:cxnLst/>
            <a:rect l="l" t="t" r="r" b="b"/>
            <a:pathLst>
              <a:path w="1212969" h="1227239">
                <a:moveTo>
                  <a:pt x="0" y="0"/>
                </a:moveTo>
                <a:lnTo>
                  <a:pt x="1212969" y="0"/>
                </a:lnTo>
                <a:lnTo>
                  <a:pt x="1212969" y="1227239"/>
                </a:lnTo>
                <a:lnTo>
                  <a:pt x="0" y="1227239"/>
                </a:lnTo>
                <a:lnTo>
                  <a:pt x="0" y="0"/>
                </a:lnTo>
                <a:close/>
              </a:path>
            </a:pathLst>
          </a:custGeom>
          <a:blipFill>
            <a:blip r:embed="rId13"/>
            <a:stretch>
              <a:fillRect/>
            </a:stretch>
          </a:blipFill>
        </p:spPr>
        <p:txBody>
          <a:bodyPr/>
          <a:lstStyle/>
          <a:p>
            <a:endParaRPr lang="en-US" sz="1200"/>
          </a:p>
        </p:txBody>
      </p:sp>
      <p:sp>
        <p:nvSpPr>
          <p:cNvPr id="44" name="Freeform 19">
            <a:extLst>
              <a:ext uri="{FF2B5EF4-FFF2-40B4-BE49-F238E27FC236}">
                <a16:creationId xmlns:a16="http://schemas.microsoft.com/office/drawing/2014/main" id="{E2C6F608-B6A1-854A-A3D6-47661CF5A118}"/>
              </a:ext>
            </a:extLst>
          </p:cNvPr>
          <p:cNvSpPr/>
          <p:nvPr/>
        </p:nvSpPr>
        <p:spPr>
          <a:xfrm>
            <a:off x="5950205" y="4634573"/>
            <a:ext cx="1676812" cy="402435"/>
          </a:xfrm>
          <a:custGeom>
            <a:avLst/>
            <a:gdLst/>
            <a:ahLst/>
            <a:cxnLst/>
            <a:rect l="l" t="t" r="r" b="b"/>
            <a:pathLst>
              <a:path w="2515218" h="603652">
                <a:moveTo>
                  <a:pt x="0" y="0"/>
                </a:moveTo>
                <a:lnTo>
                  <a:pt x="2515218" y="0"/>
                </a:lnTo>
                <a:lnTo>
                  <a:pt x="2515218" y="603653"/>
                </a:lnTo>
                <a:lnTo>
                  <a:pt x="0" y="603653"/>
                </a:lnTo>
                <a:lnTo>
                  <a:pt x="0" y="0"/>
                </a:lnTo>
                <a:close/>
              </a:path>
            </a:pathLst>
          </a:custGeom>
          <a:blipFill>
            <a:blip r:embed="rId14"/>
            <a:stretch>
              <a:fillRect/>
            </a:stretch>
          </a:blipFill>
        </p:spPr>
        <p:txBody>
          <a:bodyPr/>
          <a:lstStyle/>
          <a:p>
            <a:endParaRPr lang="en-US" sz="1200"/>
          </a:p>
        </p:txBody>
      </p:sp>
      <p:sp>
        <p:nvSpPr>
          <p:cNvPr id="45" name="Freeform 22">
            <a:extLst>
              <a:ext uri="{FF2B5EF4-FFF2-40B4-BE49-F238E27FC236}">
                <a16:creationId xmlns:a16="http://schemas.microsoft.com/office/drawing/2014/main" id="{05FFC5D6-0CEB-B543-7681-6632FF765A24}"/>
              </a:ext>
            </a:extLst>
          </p:cNvPr>
          <p:cNvSpPr/>
          <p:nvPr/>
        </p:nvSpPr>
        <p:spPr>
          <a:xfrm>
            <a:off x="10094625" y="4697483"/>
            <a:ext cx="1211366" cy="269529"/>
          </a:xfrm>
          <a:custGeom>
            <a:avLst/>
            <a:gdLst/>
            <a:ahLst/>
            <a:cxnLst/>
            <a:rect l="l" t="t" r="r" b="b"/>
            <a:pathLst>
              <a:path w="1817049" h="404293">
                <a:moveTo>
                  <a:pt x="0" y="0"/>
                </a:moveTo>
                <a:lnTo>
                  <a:pt x="1817049" y="0"/>
                </a:lnTo>
                <a:lnTo>
                  <a:pt x="1817049" y="404293"/>
                </a:lnTo>
                <a:lnTo>
                  <a:pt x="0" y="404293"/>
                </a:lnTo>
                <a:lnTo>
                  <a:pt x="0" y="0"/>
                </a:lnTo>
                <a:close/>
              </a:path>
            </a:pathLst>
          </a:custGeom>
          <a:blipFill>
            <a:blip r:embed="rId15"/>
            <a:stretch>
              <a:fillRect/>
            </a:stretch>
          </a:blipFill>
        </p:spPr>
        <p:txBody>
          <a:bodyPr/>
          <a:lstStyle/>
          <a:p>
            <a:endParaRPr lang="en-US" sz="1200"/>
          </a:p>
        </p:txBody>
      </p:sp>
      <p:sp>
        <p:nvSpPr>
          <p:cNvPr id="46" name="Freeform 23">
            <a:extLst>
              <a:ext uri="{FF2B5EF4-FFF2-40B4-BE49-F238E27FC236}">
                <a16:creationId xmlns:a16="http://schemas.microsoft.com/office/drawing/2014/main" id="{89AD3570-11DF-8E56-AD35-A123B6831153}"/>
              </a:ext>
            </a:extLst>
          </p:cNvPr>
          <p:cNvSpPr/>
          <p:nvPr/>
        </p:nvSpPr>
        <p:spPr>
          <a:xfrm>
            <a:off x="6244244" y="5340680"/>
            <a:ext cx="1189128" cy="389439"/>
          </a:xfrm>
          <a:custGeom>
            <a:avLst/>
            <a:gdLst/>
            <a:ahLst/>
            <a:cxnLst/>
            <a:rect l="l" t="t" r="r" b="b"/>
            <a:pathLst>
              <a:path w="1783692" h="584159">
                <a:moveTo>
                  <a:pt x="0" y="0"/>
                </a:moveTo>
                <a:lnTo>
                  <a:pt x="1783692" y="0"/>
                </a:lnTo>
                <a:lnTo>
                  <a:pt x="1783692" y="584160"/>
                </a:lnTo>
                <a:lnTo>
                  <a:pt x="0" y="584160"/>
                </a:lnTo>
                <a:lnTo>
                  <a:pt x="0" y="0"/>
                </a:lnTo>
                <a:close/>
              </a:path>
            </a:pathLst>
          </a:custGeom>
          <a:blipFill>
            <a:blip r:embed="rId16"/>
            <a:stretch>
              <a:fillRect/>
            </a:stretch>
          </a:blipFill>
        </p:spPr>
        <p:txBody>
          <a:bodyPr/>
          <a:lstStyle/>
          <a:p>
            <a:endParaRPr lang="en-US" sz="1200"/>
          </a:p>
        </p:txBody>
      </p:sp>
      <p:sp>
        <p:nvSpPr>
          <p:cNvPr id="47" name="Freeform 24">
            <a:extLst>
              <a:ext uri="{FF2B5EF4-FFF2-40B4-BE49-F238E27FC236}">
                <a16:creationId xmlns:a16="http://schemas.microsoft.com/office/drawing/2014/main" id="{F32BEC1C-17EE-C84A-6726-CC91D14AC39B}"/>
              </a:ext>
            </a:extLst>
          </p:cNvPr>
          <p:cNvSpPr/>
          <p:nvPr/>
        </p:nvSpPr>
        <p:spPr>
          <a:xfrm>
            <a:off x="8049573" y="5324952"/>
            <a:ext cx="1913167" cy="420897"/>
          </a:xfrm>
          <a:custGeom>
            <a:avLst/>
            <a:gdLst/>
            <a:ahLst/>
            <a:cxnLst/>
            <a:rect l="l" t="t" r="r" b="b"/>
            <a:pathLst>
              <a:path w="2869750" h="631345">
                <a:moveTo>
                  <a:pt x="0" y="0"/>
                </a:moveTo>
                <a:lnTo>
                  <a:pt x="2869751" y="0"/>
                </a:lnTo>
                <a:lnTo>
                  <a:pt x="2869751" y="631345"/>
                </a:lnTo>
                <a:lnTo>
                  <a:pt x="0" y="631345"/>
                </a:lnTo>
                <a:lnTo>
                  <a:pt x="0" y="0"/>
                </a:lnTo>
                <a:close/>
              </a:path>
            </a:pathLst>
          </a:custGeom>
          <a:blipFill>
            <a:blip r:embed="rId17"/>
            <a:stretch>
              <a:fillRect/>
            </a:stretch>
          </a:blipFill>
        </p:spPr>
        <p:txBody>
          <a:bodyPr/>
          <a:lstStyle/>
          <a:p>
            <a:endParaRPr lang="en-US" sz="1200"/>
          </a:p>
        </p:txBody>
      </p:sp>
      <p:pic>
        <p:nvPicPr>
          <p:cNvPr id="48" name="Picture 2">
            <a:extLst>
              <a:ext uri="{FF2B5EF4-FFF2-40B4-BE49-F238E27FC236}">
                <a16:creationId xmlns:a16="http://schemas.microsoft.com/office/drawing/2014/main" id="{A9508047-354E-FAE1-9550-E4B4817CA97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760966" y="4654328"/>
            <a:ext cx="2003985" cy="3074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2A3D434-F317-F3AC-2445-4170EE87594D}"/>
              </a:ext>
            </a:extLst>
          </p:cNvPr>
          <p:cNvSpPr/>
          <p:nvPr/>
        </p:nvSpPr>
        <p:spPr>
          <a:xfrm>
            <a:off x="200722" y="2509025"/>
            <a:ext cx="1918010" cy="2163336"/>
          </a:xfrm>
          <a:custGeom>
            <a:avLst/>
            <a:gdLst>
              <a:gd name="csX0" fmla="*/ 613317 w 1918010"/>
              <a:gd name="csY0" fmla="*/ 33453 h 2163336"/>
              <a:gd name="csX1" fmla="*/ 613317 w 1918010"/>
              <a:gd name="csY1" fmla="*/ 33453 h 2163336"/>
              <a:gd name="csX2" fmla="*/ 512956 w 1918010"/>
              <a:gd name="csY2" fmla="*/ 78058 h 2163336"/>
              <a:gd name="csX3" fmla="*/ 468352 w 1918010"/>
              <a:gd name="csY3" fmla="*/ 100361 h 2163336"/>
              <a:gd name="csX4" fmla="*/ 0 w 1918010"/>
              <a:gd name="csY4" fmla="*/ 702527 h 2163336"/>
              <a:gd name="csX5" fmla="*/ 334537 w 1918010"/>
              <a:gd name="csY5" fmla="*/ 1851102 h 2163336"/>
              <a:gd name="csX6" fmla="*/ 1170878 w 1918010"/>
              <a:gd name="csY6" fmla="*/ 2163336 h 2163336"/>
              <a:gd name="csX7" fmla="*/ 1918010 w 1918010"/>
              <a:gd name="csY7" fmla="*/ 1605775 h 2163336"/>
              <a:gd name="csX8" fmla="*/ 1594625 w 1918010"/>
              <a:gd name="csY8" fmla="*/ 423746 h 2163336"/>
              <a:gd name="csX9" fmla="*/ 1248937 w 1918010"/>
              <a:gd name="csY9" fmla="*/ 0 h 2163336"/>
              <a:gd name="csX10" fmla="*/ 613317 w 1918010"/>
              <a:gd name="csY10" fmla="*/ 33453 h 21633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918010" h="2163336">
                <a:moveTo>
                  <a:pt x="613317" y="33453"/>
                </a:moveTo>
                <a:lnTo>
                  <a:pt x="613317" y="33453"/>
                </a:lnTo>
                <a:lnTo>
                  <a:pt x="512956" y="78058"/>
                </a:lnTo>
                <a:cubicBezTo>
                  <a:pt x="497863" y="85024"/>
                  <a:pt x="468352" y="100361"/>
                  <a:pt x="468352" y="100361"/>
                </a:cubicBezTo>
                <a:lnTo>
                  <a:pt x="0" y="702527"/>
                </a:lnTo>
                <a:lnTo>
                  <a:pt x="334537" y="1851102"/>
                </a:lnTo>
                <a:lnTo>
                  <a:pt x="1170878" y="2163336"/>
                </a:lnTo>
                <a:lnTo>
                  <a:pt x="1918010" y="1605775"/>
                </a:lnTo>
                <a:lnTo>
                  <a:pt x="1594625" y="423746"/>
                </a:lnTo>
                <a:lnTo>
                  <a:pt x="1248937" y="0"/>
                </a:lnTo>
                <a:lnTo>
                  <a:pt x="613317" y="33453"/>
                </a:lnTo>
                <a:close/>
              </a:path>
            </a:pathLst>
          </a:custGeom>
          <a:gradFill>
            <a:gsLst>
              <a:gs pos="0">
                <a:schemeClr val="accent1">
                  <a:tint val="100000"/>
                  <a:shade val="100000"/>
                  <a:satMod val="130000"/>
                  <a:alpha val="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016F1-B223-9AB6-D1F2-1406E88FB01F}"/>
              </a:ext>
            </a:extLst>
          </p:cNvPr>
          <p:cNvSpPr>
            <a:spLocks noGrp="1"/>
          </p:cNvSpPr>
          <p:nvPr>
            <p:ph type="title"/>
          </p:nvPr>
        </p:nvSpPr>
        <p:spPr>
          <a:xfrm>
            <a:off x="691376" y="-38823"/>
            <a:ext cx="10972800" cy="1143000"/>
          </a:xfrm>
        </p:spPr>
        <p:txBody>
          <a:bodyPr/>
          <a:lstStyle/>
          <a:p>
            <a:r>
              <a:rPr lang="en-US" dirty="0"/>
              <a:t>Overall Goal – Generate SD Model Insights</a:t>
            </a:r>
          </a:p>
        </p:txBody>
      </p:sp>
      <p:sp>
        <p:nvSpPr>
          <p:cNvPr id="3" name="Slide Number Placeholder 2">
            <a:extLst>
              <a:ext uri="{FF2B5EF4-FFF2-40B4-BE49-F238E27FC236}">
                <a16:creationId xmlns:a16="http://schemas.microsoft.com/office/drawing/2014/main" id="{96774F60-FBC4-DC46-820B-AAAF21B318D3}"/>
              </a:ext>
            </a:extLst>
          </p:cNvPr>
          <p:cNvSpPr>
            <a:spLocks noGrp="1"/>
          </p:cNvSpPr>
          <p:nvPr>
            <p:ph type="sldNum" sz="quarter" idx="12"/>
          </p:nvPr>
        </p:nvSpPr>
        <p:spPr/>
        <p:txBody>
          <a:bodyPr/>
          <a:lstStyle/>
          <a:p>
            <a:fld id="{85C893B6-8239-B544-860F-8E6624F3670C}" type="slidenum">
              <a:rPr lang="en-US" smtClean="0"/>
              <a:t>2</a:t>
            </a:fld>
            <a:endParaRPr lang="en-US"/>
          </a:p>
        </p:txBody>
      </p:sp>
      <p:pic>
        <p:nvPicPr>
          <p:cNvPr id="4" name="Picture 3">
            <a:extLst>
              <a:ext uri="{FF2B5EF4-FFF2-40B4-BE49-F238E27FC236}">
                <a16:creationId xmlns:a16="http://schemas.microsoft.com/office/drawing/2014/main" id="{6A6017A2-CEB7-0560-0A3D-52E5B77E0910}"/>
              </a:ext>
            </a:extLst>
          </p:cNvPr>
          <p:cNvPicPr>
            <a:picLocks noChangeAspect="1" noChangeArrowheads="1"/>
          </p:cNvPicPr>
          <p:nvPr/>
        </p:nvPicPr>
        <p:blipFill>
          <a:blip r:embed="rId3" cstate="print"/>
          <a:srcRect/>
          <a:stretch>
            <a:fillRect/>
          </a:stretch>
        </p:blipFill>
        <p:spPr bwMode="auto">
          <a:xfrm>
            <a:off x="500336" y="1807931"/>
            <a:ext cx="3737128" cy="2738306"/>
          </a:xfrm>
          <a:prstGeom prst="rect">
            <a:avLst/>
          </a:prstGeom>
          <a:noFill/>
          <a:ln w="9525">
            <a:noFill/>
            <a:miter lim="800000"/>
            <a:headEnd/>
            <a:tailEnd/>
          </a:ln>
          <a:effectLst/>
        </p:spPr>
      </p:pic>
      <p:grpSp>
        <p:nvGrpSpPr>
          <p:cNvPr id="38" name="Group 37">
            <a:extLst>
              <a:ext uri="{FF2B5EF4-FFF2-40B4-BE49-F238E27FC236}">
                <a16:creationId xmlns:a16="http://schemas.microsoft.com/office/drawing/2014/main" id="{E8336283-58F9-7D90-CDF2-AC32730A2859}"/>
              </a:ext>
            </a:extLst>
          </p:cNvPr>
          <p:cNvGrpSpPr/>
          <p:nvPr/>
        </p:nvGrpSpPr>
        <p:grpSpPr>
          <a:xfrm>
            <a:off x="2368899" y="1280533"/>
            <a:ext cx="4372014" cy="1896551"/>
            <a:chOff x="2368899" y="1280533"/>
            <a:chExt cx="4372014" cy="1896551"/>
          </a:xfrm>
        </p:grpSpPr>
        <p:sp>
          <p:nvSpPr>
            <p:cNvPr id="7" name="Snip Single Corner of Rectangle 6">
              <a:extLst>
                <a:ext uri="{FF2B5EF4-FFF2-40B4-BE49-F238E27FC236}">
                  <a16:creationId xmlns:a16="http://schemas.microsoft.com/office/drawing/2014/main" id="{3145503B-F26C-31AF-5A6F-5072322166D3}"/>
                </a:ext>
              </a:extLst>
            </p:cNvPr>
            <p:cNvSpPr/>
            <p:nvPr/>
          </p:nvSpPr>
          <p:spPr>
            <a:xfrm>
              <a:off x="5224348" y="2426235"/>
              <a:ext cx="1170878" cy="591015"/>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Sim Data</a:t>
              </a:r>
              <a:r>
                <a:rPr lang="en-US" baseline="-25000" dirty="0"/>
                <a:t>1</a:t>
              </a:r>
              <a:endParaRPr lang="en-US" dirty="0"/>
            </a:p>
          </p:txBody>
        </p:sp>
        <p:sp>
          <p:nvSpPr>
            <p:cNvPr id="6" name="Snip Single Corner of Rectangle 5">
              <a:extLst>
                <a:ext uri="{FF2B5EF4-FFF2-40B4-BE49-F238E27FC236}">
                  <a16:creationId xmlns:a16="http://schemas.microsoft.com/office/drawing/2014/main" id="{8B627A4D-ECDA-5DA6-6954-3E10BE179AB7}"/>
                </a:ext>
              </a:extLst>
            </p:cNvPr>
            <p:cNvSpPr/>
            <p:nvPr/>
          </p:nvSpPr>
          <p:spPr>
            <a:xfrm>
              <a:off x="5163016" y="2586069"/>
              <a:ext cx="1170878" cy="591015"/>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Sim Data</a:t>
              </a:r>
              <a:r>
                <a:rPr lang="en-US" baseline="-25000" dirty="0"/>
                <a:t>1</a:t>
              </a:r>
              <a:endParaRPr lang="en-US" dirty="0"/>
            </a:p>
          </p:txBody>
        </p:sp>
        <p:sp>
          <p:nvSpPr>
            <p:cNvPr id="8" name="Snip Single Corner of Rectangle 7">
              <a:extLst>
                <a:ext uri="{FF2B5EF4-FFF2-40B4-BE49-F238E27FC236}">
                  <a16:creationId xmlns:a16="http://schemas.microsoft.com/office/drawing/2014/main" id="{E7C69522-DCD8-502F-E8BA-7AF79572CA7A}"/>
                </a:ext>
              </a:extLst>
            </p:cNvPr>
            <p:cNvSpPr/>
            <p:nvPr/>
          </p:nvSpPr>
          <p:spPr>
            <a:xfrm>
              <a:off x="5570035" y="1755303"/>
              <a:ext cx="1170878" cy="591015"/>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Sim Data</a:t>
              </a:r>
              <a:r>
                <a:rPr lang="en-US" baseline="-25000" dirty="0"/>
                <a:t>N</a:t>
              </a:r>
              <a:endParaRPr lang="en-US" dirty="0"/>
            </a:p>
          </p:txBody>
        </p:sp>
        <p:sp>
          <p:nvSpPr>
            <p:cNvPr id="9" name="TextBox 8">
              <a:extLst>
                <a:ext uri="{FF2B5EF4-FFF2-40B4-BE49-F238E27FC236}">
                  <a16:creationId xmlns:a16="http://schemas.microsoft.com/office/drawing/2014/main" id="{85CD542A-F805-7263-CAF0-E68A8F22568F}"/>
                </a:ext>
              </a:extLst>
            </p:cNvPr>
            <p:cNvSpPr txBox="1"/>
            <p:nvPr/>
          </p:nvSpPr>
          <p:spPr>
            <a:xfrm rot="1938246">
              <a:off x="5303906" y="2005232"/>
              <a:ext cx="247184" cy="369332"/>
            </a:xfrm>
            <a:prstGeom prst="rect">
              <a:avLst/>
            </a:prstGeom>
            <a:noFill/>
          </p:spPr>
          <p:txBody>
            <a:bodyPr wrap="none" rtlCol="0">
              <a:spAutoFit/>
            </a:bodyPr>
            <a:lstStyle/>
            <a:p>
              <a:r>
                <a:rPr lang="en-US" dirty="0"/>
                <a:t>:</a:t>
              </a:r>
            </a:p>
          </p:txBody>
        </p:sp>
        <p:sp>
          <p:nvSpPr>
            <p:cNvPr id="11" name="TextBox 10">
              <a:extLst>
                <a:ext uri="{FF2B5EF4-FFF2-40B4-BE49-F238E27FC236}">
                  <a16:creationId xmlns:a16="http://schemas.microsoft.com/office/drawing/2014/main" id="{79AC18C6-9A38-6D38-C086-4C536EF8F3E0}"/>
                </a:ext>
              </a:extLst>
            </p:cNvPr>
            <p:cNvSpPr txBox="1"/>
            <p:nvPr/>
          </p:nvSpPr>
          <p:spPr>
            <a:xfrm rot="1938246">
              <a:off x="6414825" y="2335689"/>
              <a:ext cx="229458" cy="369332"/>
            </a:xfrm>
            <a:prstGeom prst="rect">
              <a:avLst/>
            </a:prstGeom>
            <a:noFill/>
          </p:spPr>
          <p:txBody>
            <a:bodyPr wrap="square" rtlCol="0">
              <a:spAutoFit/>
            </a:bodyPr>
            <a:lstStyle/>
            <a:p>
              <a:r>
                <a:rPr lang="en-US" dirty="0"/>
                <a:t>:</a:t>
              </a:r>
            </a:p>
          </p:txBody>
        </p:sp>
        <p:cxnSp>
          <p:nvCxnSpPr>
            <p:cNvPr id="22" name="Curved Connector 21">
              <a:extLst>
                <a:ext uri="{FF2B5EF4-FFF2-40B4-BE49-F238E27FC236}">
                  <a16:creationId xmlns:a16="http://schemas.microsoft.com/office/drawing/2014/main" id="{49B7C437-E411-BC9B-E454-7F5B1F51A6FC}"/>
                </a:ext>
              </a:extLst>
            </p:cNvPr>
            <p:cNvCxnSpPr>
              <a:stCxn id="4" idx="0"/>
              <a:endCxn id="9" idx="1"/>
            </p:cNvCxnSpPr>
            <p:nvPr/>
          </p:nvCxnSpPr>
          <p:spPr>
            <a:xfrm rot="16200000" flipH="1">
              <a:off x="3688008" y="488823"/>
              <a:ext cx="315918" cy="2954135"/>
            </a:xfrm>
            <a:prstGeom prst="curvedConnector4">
              <a:avLst>
                <a:gd name="adj1" fmla="val -72361"/>
                <a:gd name="adj2" fmla="val 8130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36072331-EE7B-9D28-BD52-6A42CA0A265F}"/>
                </a:ext>
              </a:extLst>
            </p:cNvPr>
            <p:cNvSpPr txBox="1"/>
            <p:nvPr/>
          </p:nvSpPr>
          <p:spPr>
            <a:xfrm>
              <a:off x="2941962" y="1280533"/>
              <a:ext cx="2343911" cy="276999"/>
            </a:xfrm>
            <a:prstGeom prst="rect">
              <a:avLst/>
            </a:prstGeom>
            <a:noFill/>
          </p:spPr>
          <p:txBody>
            <a:bodyPr wrap="none" rtlCol="0">
              <a:spAutoFit/>
            </a:bodyPr>
            <a:lstStyle/>
            <a:p>
              <a:r>
                <a:rPr lang="en-US" sz="1200" dirty="0">
                  <a:solidFill>
                    <a:srgbClr val="0432FF"/>
                  </a:solidFill>
                </a:rPr>
                <a:t>1: Sensitivity Analysis (with Payoff)</a:t>
              </a:r>
            </a:p>
          </p:txBody>
        </p:sp>
      </p:grpSp>
      <p:grpSp>
        <p:nvGrpSpPr>
          <p:cNvPr id="10" name="Group 9">
            <a:extLst>
              <a:ext uri="{FF2B5EF4-FFF2-40B4-BE49-F238E27FC236}">
                <a16:creationId xmlns:a16="http://schemas.microsoft.com/office/drawing/2014/main" id="{2678E7F0-7097-04A4-3910-DB72FE01D24B}"/>
              </a:ext>
            </a:extLst>
          </p:cNvPr>
          <p:cNvGrpSpPr/>
          <p:nvPr/>
        </p:nvGrpSpPr>
        <p:grpSpPr>
          <a:xfrm>
            <a:off x="5748455" y="3629133"/>
            <a:ext cx="5600033" cy="2976446"/>
            <a:chOff x="5748455" y="3629133"/>
            <a:chExt cx="5600033" cy="2976446"/>
          </a:xfrm>
        </p:grpSpPr>
        <p:pic>
          <p:nvPicPr>
            <p:cNvPr id="30" name="Picture 29" descr="A graph with blue and white bars&#10;&#10;AI-generated content may be incorrect.">
              <a:extLst>
                <a:ext uri="{FF2B5EF4-FFF2-40B4-BE49-F238E27FC236}">
                  <a16:creationId xmlns:a16="http://schemas.microsoft.com/office/drawing/2014/main" id="{4289C5DB-B507-20EF-1B06-4E756DC3FD1D}"/>
                </a:ext>
              </a:extLst>
            </p:cNvPr>
            <p:cNvPicPr>
              <a:picLocks noChangeAspect="1"/>
            </p:cNvPicPr>
            <p:nvPr/>
          </p:nvPicPr>
          <p:blipFill>
            <a:blip r:embed="rId4"/>
            <a:srcRect b="48326"/>
            <a:stretch>
              <a:fillRect/>
            </a:stretch>
          </p:blipFill>
          <p:spPr>
            <a:xfrm>
              <a:off x="5748455" y="4546237"/>
              <a:ext cx="3204007" cy="1891706"/>
            </a:xfrm>
            <a:prstGeom prst="rect">
              <a:avLst/>
            </a:prstGeom>
          </p:spPr>
        </p:pic>
        <p:pic>
          <p:nvPicPr>
            <p:cNvPr id="31" name="Picture 30" descr="A graph of a bar graph&#10;&#10;AI-generated content may be incorrect.">
              <a:extLst>
                <a:ext uri="{FF2B5EF4-FFF2-40B4-BE49-F238E27FC236}">
                  <a16:creationId xmlns:a16="http://schemas.microsoft.com/office/drawing/2014/main" id="{82F09150-6CE9-1E66-EE66-3DBCC4DD9D17}"/>
                </a:ext>
              </a:extLst>
            </p:cNvPr>
            <p:cNvPicPr>
              <a:picLocks noChangeAspect="1"/>
            </p:cNvPicPr>
            <p:nvPr/>
          </p:nvPicPr>
          <p:blipFill>
            <a:blip r:embed="rId5"/>
            <a:stretch>
              <a:fillRect/>
            </a:stretch>
          </p:blipFill>
          <p:spPr>
            <a:xfrm>
              <a:off x="9057819" y="4713872"/>
              <a:ext cx="2290669" cy="1891707"/>
            </a:xfrm>
            <a:prstGeom prst="rect">
              <a:avLst/>
            </a:prstGeom>
          </p:spPr>
        </p:pic>
        <p:cxnSp>
          <p:nvCxnSpPr>
            <p:cNvPr id="33" name="Curved Connector 32">
              <a:extLst>
                <a:ext uri="{FF2B5EF4-FFF2-40B4-BE49-F238E27FC236}">
                  <a16:creationId xmlns:a16="http://schemas.microsoft.com/office/drawing/2014/main" id="{522BF44B-83A1-B973-FB15-27C1182E3212}"/>
                </a:ext>
              </a:extLst>
            </p:cNvPr>
            <p:cNvCxnSpPr>
              <a:stCxn id="24" idx="2"/>
              <a:endCxn id="30" idx="0"/>
            </p:cNvCxnSpPr>
            <p:nvPr/>
          </p:nvCxnSpPr>
          <p:spPr>
            <a:xfrm rot="5400000">
              <a:off x="8434937" y="2544655"/>
              <a:ext cx="917104" cy="3086060"/>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03D5F387-7043-9B0C-C82F-7D9F10C78E23}"/>
                </a:ext>
              </a:extLst>
            </p:cNvPr>
            <p:cNvSpPr txBox="1"/>
            <p:nvPr/>
          </p:nvSpPr>
          <p:spPr>
            <a:xfrm>
              <a:off x="6529554" y="3654856"/>
              <a:ext cx="3640330" cy="276999"/>
            </a:xfrm>
            <a:prstGeom prst="rect">
              <a:avLst/>
            </a:prstGeom>
            <a:noFill/>
          </p:spPr>
          <p:txBody>
            <a:bodyPr wrap="square" rtlCol="0">
              <a:spAutoFit/>
            </a:bodyPr>
            <a:lstStyle/>
            <a:p>
              <a:r>
                <a:rPr lang="en-US" sz="1200" dirty="0">
                  <a:solidFill>
                    <a:srgbClr val="0432FF"/>
                  </a:solidFill>
                </a:rPr>
                <a:t>3: Explanatory Model Analysis (Dataset &amp; Instance)</a:t>
              </a:r>
            </a:p>
          </p:txBody>
        </p:sp>
      </p:grpSp>
      <p:grpSp>
        <p:nvGrpSpPr>
          <p:cNvPr id="41" name="Group 40">
            <a:extLst>
              <a:ext uri="{FF2B5EF4-FFF2-40B4-BE49-F238E27FC236}">
                <a16:creationId xmlns:a16="http://schemas.microsoft.com/office/drawing/2014/main" id="{F2BF0B0B-FC03-6FC4-7993-4ADE8F340E32}"/>
              </a:ext>
            </a:extLst>
          </p:cNvPr>
          <p:cNvGrpSpPr/>
          <p:nvPr/>
        </p:nvGrpSpPr>
        <p:grpSpPr>
          <a:xfrm>
            <a:off x="1522686" y="4546238"/>
            <a:ext cx="4225770" cy="1280280"/>
            <a:chOff x="1522686" y="4546238"/>
            <a:chExt cx="4225770" cy="1280280"/>
          </a:xfrm>
        </p:grpSpPr>
        <p:cxnSp>
          <p:nvCxnSpPr>
            <p:cNvPr id="36" name="Curved Connector 35">
              <a:extLst>
                <a:ext uri="{FF2B5EF4-FFF2-40B4-BE49-F238E27FC236}">
                  <a16:creationId xmlns:a16="http://schemas.microsoft.com/office/drawing/2014/main" id="{CCC789A2-DB96-25C0-5DD8-62CAAF616775}"/>
                </a:ext>
              </a:extLst>
            </p:cNvPr>
            <p:cNvCxnSpPr>
              <a:stCxn id="30" idx="1"/>
              <a:endCxn id="4" idx="2"/>
            </p:cNvCxnSpPr>
            <p:nvPr/>
          </p:nvCxnSpPr>
          <p:spPr>
            <a:xfrm rot="10800000">
              <a:off x="2368901" y="4546238"/>
              <a:ext cx="3379555" cy="945853"/>
            </a:xfrm>
            <a:prstGeom prst="curved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CB9ABC59-0431-161F-CB81-1E1B4A14D0EA}"/>
                </a:ext>
              </a:extLst>
            </p:cNvPr>
            <p:cNvSpPr txBox="1"/>
            <p:nvPr/>
          </p:nvSpPr>
          <p:spPr>
            <a:xfrm>
              <a:off x="1522686" y="5549519"/>
              <a:ext cx="3640330" cy="276999"/>
            </a:xfrm>
            <a:prstGeom prst="rect">
              <a:avLst/>
            </a:prstGeom>
            <a:noFill/>
          </p:spPr>
          <p:txBody>
            <a:bodyPr wrap="square" rtlCol="0">
              <a:spAutoFit/>
            </a:bodyPr>
            <a:lstStyle/>
            <a:p>
              <a:r>
                <a:rPr lang="en-US" sz="1200" dirty="0">
                  <a:solidFill>
                    <a:srgbClr val="0432FF"/>
                  </a:solidFill>
                </a:rPr>
                <a:t>4: Modelling Insights and Validation Information</a:t>
              </a:r>
            </a:p>
          </p:txBody>
        </p:sp>
      </p:grpSp>
      <p:grpSp>
        <p:nvGrpSpPr>
          <p:cNvPr id="13" name="Group 12">
            <a:extLst>
              <a:ext uri="{FF2B5EF4-FFF2-40B4-BE49-F238E27FC236}">
                <a16:creationId xmlns:a16="http://schemas.microsoft.com/office/drawing/2014/main" id="{6511EE85-6AF9-AC57-EEC1-5D0A7DFDE03A}"/>
              </a:ext>
            </a:extLst>
          </p:cNvPr>
          <p:cNvGrpSpPr/>
          <p:nvPr/>
        </p:nvGrpSpPr>
        <p:grpSpPr>
          <a:xfrm>
            <a:off x="6740913" y="1198274"/>
            <a:ext cx="4697163" cy="2430859"/>
            <a:chOff x="6740913" y="1198274"/>
            <a:chExt cx="4697163" cy="2430859"/>
          </a:xfrm>
        </p:grpSpPr>
        <p:grpSp>
          <p:nvGrpSpPr>
            <p:cNvPr id="12" name="Group 11">
              <a:extLst>
                <a:ext uri="{FF2B5EF4-FFF2-40B4-BE49-F238E27FC236}">
                  <a16:creationId xmlns:a16="http://schemas.microsoft.com/office/drawing/2014/main" id="{A517E1E7-6704-B093-E576-1245C8239327}"/>
                </a:ext>
              </a:extLst>
            </p:cNvPr>
            <p:cNvGrpSpPr/>
            <p:nvPr/>
          </p:nvGrpSpPr>
          <p:grpSpPr>
            <a:xfrm>
              <a:off x="6740913" y="1198274"/>
              <a:ext cx="4697163" cy="2430859"/>
              <a:chOff x="6740913" y="1198274"/>
              <a:chExt cx="4697163" cy="2430859"/>
            </a:xfrm>
          </p:grpSpPr>
          <p:grpSp>
            <p:nvGrpSpPr>
              <p:cNvPr id="39" name="Group 38">
                <a:extLst>
                  <a:ext uri="{FF2B5EF4-FFF2-40B4-BE49-F238E27FC236}">
                    <a16:creationId xmlns:a16="http://schemas.microsoft.com/office/drawing/2014/main" id="{E64ED9C7-DE9B-9E4C-206F-C12A32BB455C}"/>
                  </a:ext>
                </a:extLst>
              </p:cNvPr>
              <p:cNvGrpSpPr/>
              <p:nvPr/>
            </p:nvGrpSpPr>
            <p:grpSpPr>
              <a:xfrm>
                <a:off x="6740913" y="1198274"/>
                <a:ext cx="4697163" cy="2430859"/>
                <a:chOff x="6740913" y="1198274"/>
                <a:chExt cx="4697163" cy="2430859"/>
              </a:xfrm>
            </p:grpSpPr>
            <p:pic>
              <p:nvPicPr>
                <p:cNvPr id="24" name="Picture 23" descr="A graph with blue and red dots&#10;&#10;AI-generated content may be incorrect.">
                  <a:extLst>
                    <a:ext uri="{FF2B5EF4-FFF2-40B4-BE49-F238E27FC236}">
                      <a16:creationId xmlns:a16="http://schemas.microsoft.com/office/drawing/2014/main" id="{B74E69A5-F842-839F-3443-24EB0715A1CC}"/>
                    </a:ext>
                  </a:extLst>
                </p:cNvPr>
                <p:cNvPicPr>
                  <a:picLocks noChangeAspect="1"/>
                </p:cNvPicPr>
                <p:nvPr/>
              </p:nvPicPr>
              <p:blipFill>
                <a:blip r:embed="rId6"/>
                <a:srcRect r="13139"/>
                <a:stretch>
                  <a:fillRect/>
                </a:stretch>
              </p:blipFill>
              <p:spPr>
                <a:xfrm>
                  <a:off x="9434961" y="1846371"/>
                  <a:ext cx="2003115" cy="1782762"/>
                </a:xfrm>
                <a:prstGeom prst="rect">
                  <a:avLst/>
                </a:prstGeom>
              </p:spPr>
            </p:pic>
            <p:cxnSp>
              <p:nvCxnSpPr>
                <p:cNvPr id="26" name="Curved Connector 25">
                  <a:extLst>
                    <a:ext uri="{FF2B5EF4-FFF2-40B4-BE49-F238E27FC236}">
                      <a16:creationId xmlns:a16="http://schemas.microsoft.com/office/drawing/2014/main" id="{658F528C-0020-D533-B92C-5A83C86E633B}"/>
                    </a:ext>
                  </a:extLst>
                </p:cNvPr>
                <p:cNvCxnSpPr>
                  <a:stCxn id="8" idx="0"/>
                  <a:endCxn id="24" idx="0"/>
                </p:cNvCxnSpPr>
                <p:nvPr/>
              </p:nvCxnSpPr>
              <p:spPr>
                <a:xfrm flipV="1">
                  <a:off x="6740913" y="1846371"/>
                  <a:ext cx="3695606" cy="204440"/>
                </a:xfrm>
                <a:prstGeom prst="curvedConnector4">
                  <a:avLst>
                    <a:gd name="adj1" fmla="val 27698"/>
                    <a:gd name="adj2" fmla="val 256363"/>
                  </a:avLst>
                </a:prstGeom>
                <a:ln>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F344F879-02E9-75C8-04C4-EFA8441FD0E6}"/>
                    </a:ext>
                  </a:extLst>
                </p:cNvPr>
                <p:cNvSpPr txBox="1"/>
                <p:nvPr/>
              </p:nvSpPr>
              <p:spPr>
                <a:xfrm>
                  <a:off x="6986956" y="1198274"/>
                  <a:ext cx="3930088" cy="276999"/>
                </a:xfrm>
                <a:prstGeom prst="rect">
                  <a:avLst/>
                </a:prstGeom>
                <a:noFill/>
              </p:spPr>
              <p:txBody>
                <a:bodyPr wrap="square" rtlCol="0">
                  <a:spAutoFit/>
                </a:bodyPr>
                <a:lstStyle/>
                <a:p>
                  <a:r>
                    <a:rPr lang="en-US" sz="1200" dirty="0">
                      <a:solidFill>
                        <a:srgbClr val="0432FF"/>
                      </a:solidFill>
                    </a:rPr>
                    <a:t>2: Regression model – Supervised learning Y = f(X) +⍷ </a:t>
                  </a:r>
                </a:p>
              </p:txBody>
            </p:sp>
          </p:grpSp>
          <p:pic>
            <p:nvPicPr>
              <p:cNvPr id="43" name="Picture 42">
                <a:extLst>
                  <a:ext uri="{FF2B5EF4-FFF2-40B4-BE49-F238E27FC236}">
                    <a16:creationId xmlns:a16="http://schemas.microsoft.com/office/drawing/2014/main" id="{F525CAE8-2156-9F39-2D64-92D2AA096A16}"/>
                  </a:ext>
                </a:extLst>
              </p:cNvPr>
              <p:cNvPicPr>
                <a:picLocks noChangeAspect="1"/>
              </p:cNvPicPr>
              <p:nvPr/>
            </p:nvPicPr>
            <p:blipFill>
              <a:blip r:embed="rId7"/>
              <a:stretch>
                <a:fillRect/>
              </a:stretch>
            </p:blipFill>
            <p:spPr>
              <a:xfrm>
                <a:off x="7061923" y="2302958"/>
                <a:ext cx="2239547" cy="918789"/>
              </a:xfrm>
              <a:prstGeom prst="rect">
                <a:avLst/>
              </a:prstGeom>
            </p:spPr>
          </p:pic>
        </p:grpSp>
        <p:sp>
          <p:nvSpPr>
            <p:cNvPr id="45" name="TextBox 44">
              <a:extLst>
                <a:ext uri="{FF2B5EF4-FFF2-40B4-BE49-F238E27FC236}">
                  <a16:creationId xmlns:a16="http://schemas.microsoft.com/office/drawing/2014/main" id="{B3E948DB-866D-40A2-4C18-C8E578B44D6B}"/>
                </a:ext>
              </a:extLst>
            </p:cNvPr>
            <p:cNvSpPr txBox="1"/>
            <p:nvPr/>
          </p:nvSpPr>
          <p:spPr>
            <a:xfrm>
              <a:off x="7595834" y="2078967"/>
              <a:ext cx="1718547" cy="276999"/>
            </a:xfrm>
            <a:prstGeom prst="rect">
              <a:avLst/>
            </a:prstGeom>
            <a:noFill/>
          </p:spPr>
          <p:txBody>
            <a:bodyPr wrap="none" rtlCol="0">
              <a:spAutoFit/>
            </a:bodyPr>
            <a:lstStyle/>
            <a:p>
              <a:r>
                <a:rPr lang="en-US" sz="1200" dirty="0">
                  <a:solidFill>
                    <a:srgbClr val="FF0000"/>
                  </a:solidFill>
                </a:rPr>
                <a:t>Y           X</a:t>
              </a:r>
              <a:r>
                <a:rPr lang="en-US" sz="1200" baseline="-25000" dirty="0">
                  <a:solidFill>
                    <a:srgbClr val="FF0000"/>
                  </a:solidFill>
                </a:rPr>
                <a:t>1.             </a:t>
              </a:r>
              <a:r>
                <a:rPr lang="en-US" sz="1200" dirty="0">
                  <a:solidFill>
                    <a:srgbClr val="FF0000"/>
                  </a:solidFill>
                </a:rPr>
                <a:t>X</a:t>
              </a:r>
              <a:r>
                <a:rPr lang="en-US" sz="1200" baseline="-25000" dirty="0">
                  <a:solidFill>
                    <a:srgbClr val="FF0000"/>
                  </a:solidFill>
                </a:rPr>
                <a:t>2            </a:t>
              </a:r>
              <a:r>
                <a:rPr lang="en-US" sz="1200" dirty="0">
                  <a:solidFill>
                    <a:srgbClr val="FF0000"/>
                  </a:solidFill>
                </a:rPr>
                <a:t>X</a:t>
              </a:r>
              <a:r>
                <a:rPr lang="en-US" sz="1200" baseline="-25000" dirty="0">
                  <a:solidFill>
                    <a:srgbClr val="FF0000"/>
                  </a:solidFill>
                </a:rPr>
                <a:t>M</a:t>
              </a:r>
              <a:endParaRPr lang="en-US" sz="1200" dirty="0">
                <a:solidFill>
                  <a:srgbClr val="FF0000"/>
                </a:solidFill>
              </a:endParaRPr>
            </a:p>
          </p:txBody>
        </p:sp>
      </p:grpSp>
      <p:cxnSp>
        <p:nvCxnSpPr>
          <p:cNvPr id="15" name="Straight Connector 14">
            <a:extLst>
              <a:ext uri="{FF2B5EF4-FFF2-40B4-BE49-F238E27FC236}">
                <a16:creationId xmlns:a16="http://schemas.microsoft.com/office/drawing/2014/main" id="{990E7129-1160-4B40-86FE-06DBC6CFA00C}"/>
              </a:ext>
            </a:extLst>
          </p:cNvPr>
          <p:cNvCxnSpPr>
            <a:cxnSpLocks/>
          </p:cNvCxnSpPr>
          <p:nvPr/>
        </p:nvCxnSpPr>
        <p:spPr>
          <a:xfrm flipH="1">
            <a:off x="4047893" y="747132"/>
            <a:ext cx="4159405" cy="5718979"/>
          </a:xfrm>
          <a:prstGeom prst="line">
            <a:avLst/>
          </a:prstGeom>
          <a:ln w="44450">
            <a:solidFill>
              <a:srgbClr val="00B05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755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BCAB6-A988-59B5-8AB7-D79D8A52390E}"/>
              </a:ext>
            </a:extLst>
          </p:cNvPr>
          <p:cNvSpPr>
            <a:spLocks noGrp="1"/>
          </p:cNvSpPr>
          <p:nvPr>
            <p:ph type="title"/>
          </p:nvPr>
        </p:nvSpPr>
        <p:spPr>
          <a:xfrm>
            <a:off x="609600" y="34310"/>
            <a:ext cx="10972800" cy="1143000"/>
          </a:xfrm>
        </p:spPr>
        <p:txBody>
          <a:bodyPr/>
          <a:lstStyle/>
          <a:p>
            <a:pPr algn="l"/>
            <a:r>
              <a:rPr lang="en-US" dirty="0"/>
              <a:t>Supply Chain Model Example (BD, p688)</a:t>
            </a:r>
          </a:p>
        </p:txBody>
      </p:sp>
      <p:sp>
        <p:nvSpPr>
          <p:cNvPr id="3" name="Slide Number Placeholder 2">
            <a:extLst>
              <a:ext uri="{FF2B5EF4-FFF2-40B4-BE49-F238E27FC236}">
                <a16:creationId xmlns:a16="http://schemas.microsoft.com/office/drawing/2014/main" id="{2F04C5DF-E269-6788-F668-F2C5F6B9502B}"/>
              </a:ext>
            </a:extLst>
          </p:cNvPr>
          <p:cNvSpPr>
            <a:spLocks noGrp="1"/>
          </p:cNvSpPr>
          <p:nvPr>
            <p:ph type="sldNum" sz="quarter" idx="12"/>
          </p:nvPr>
        </p:nvSpPr>
        <p:spPr/>
        <p:txBody>
          <a:bodyPr/>
          <a:lstStyle/>
          <a:p>
            <a:fld id="{85C893B6-8239-B544-860F-8E6624F3670C}" type="slidenum">
              <a:rPr lang="en-US" smtClean="0"/>
              <a:t>3</a:t>
            </a:fld>
            <a:endParaRPr lang="en-US"/>
          </a:p>
        </p:txBody>
      </p:sp>
      <p:pic>
        <p:nvPicPr>
          <p:cNvPr id="4" name="Picture 3">
            <a:extLst>
              <a:ext uri="{FF2B5EF4-FFF2-40B4-BE49-F238E27FC236}">
                <a16:creationId xmlns:a16="http://schemas.microsoft.com/office/drawing/2014/main" id="{1AB4E663-D751-0B65-B5AD-F13C6D2C0C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17342" y="119554"/>
            <a:ext cx="1303847" cy="1709245"/>
          </a:xfrm>
          <a:prstGeom prst="rect">
            <a:avLst/>
          </a:prstGeom>
        </p:spPr>
      </p:pic>
      <p:pic>
        <p:nvPicPr>
          <p:cNvPr id="7" name="Picture 6">
            <a:extLst>
              <a:ext uri="{FF2B5EF4-FFF2-40B4-BE49-F238E27FC236}">
                <a16:creationId xmlns:a16="http://schemas.microsoft.com/office/drawing/2014/main" id="{65BA589A-F63E-54EA-E00B-54B207996227}"/>
              </a:ext>
            </a:extLst>
          </p:cNvPr>
          <p:cNvPicPr>
            <a:picLocks noChangeAspect="1"/>
          </p:cNvPicPr>
          <p:nvPr/>
        </p:nvPicPr>
        <p:blipFill>
          <a:blip r:embed="rId4"/>
          <a:stretch>
            <a:fillRect/>
          </a:stretch>
        </p:blipFill>
        <p:spPr>
          <a:xfrm>
            <a:off x="470811" y="930386"/>
            <a:ext cx="8943060" cy="5535725"/>
          </a:xfrm>
          <a:prstGeom prst="rect">
            <a:avLst/>
          </a:prstGeom>
        </p:spPr>
      </p:pic>
    </p:spTree>
    <p:extLst>
      <p:ext uri="{BB962C8B-B14F-4D97-AF65-F5344CB8AC3E}">
        <p14:creationId xmlns:p14="http://schemas.microsoft.com/office/powerpoint/2010/main" val="1249147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9A914-4EA9-2B3D-0794-9BEE22C28049}"/>
              </a:ext>
            </a:extLst>
          </p:cNvPr>
          <p:cNvSpPr>
            <a:spLocks noGrp="1"/>
          </p:cNvSpPr>
          <p:nvPr>
            <p:ph type="title"/>
          </p:nvPr>
        </p:nvSpPr>
        <p:spPr>
          <a:xfrm>
            <a:off x="688365" y="54009"/>
            <a:ext cx="10972800" cy="1143000"/>
          </a:xfrm>
        </p:spPr>
        <p:txBody>
          <a:bodyPr/>
          <a:lstStyle/>
          <a:p>
            <a:r>
              <a:rPr lang="en-US" dirty="0"/>
              <a:t>Sensitivity Analysis</a:t>
            </a:r>
          </a:p>
        </p:txBody>
      </p:sp>
      <p:sp>
        <p:nvSpPr>
          <p:cNvPr id="3" name="Slide Number Placeholder 2">
            <a:extLst>
              <a:ext uri="{FF2B5EF4-FFF2-40B4-BE49-F238E27FC236}">
                <a16:creationId xmlns:a16="http://schemas.microsoft.com/office/drawing/2014/main" id="{20B2CFBB-BC73-DFCC-5F49-84B672DCC8F1}"/>
              </a:ext>
            </a:extLst>
          </p:cNvPr>
          <p:cNvSpPr>
            <a:spLocks noGrp="1"/>
          </p:cNvSpPr>
          <p:nvPr>
            <p:ph type="sldNum" sz="quarter" idx="12"/>
          </p:nvPr>
        </p:nvSpPr>
        <p:spPr/>
        <p:txBody>
          <a:bodyPr/>
          <a:lstStyle/>
          <a:p>
            <a:fld id="{85C893B6-8239-B544-860F-8E6624F3670C}" type="slidenum">
              <a:rPr lang="en-US" smtClean="0"/>
              <a:t>4</a:t>
            </a:fld>
            <a:endParaRPr lang="en-US"/>
          </a:p>
        </p:txBody>
      </p:sp>
      <p:pic>
        <p:nvPicPr>
          <p:cNvPr id="7" name="Picture 6">
            <a:extLst>
              <a:ext uri="{FF2B5EF4-FFF2-40B4-BE49-F238E27FC236}">
                <a16:creationId xmlns:a16="http://schemas.microsoft.com/office/drawing/2014/main" id="{65B700A1-814E-8DB9-DBB0-70CF8D4B52C4}"/>
              </a:ext>
            </a:extLst>
          </p:cNvPr>
          <p:cNvPicPr>
            <a:picLocks noChangeAspect="1"/>
          </p:cNvPicPr>
          <p:nvPr/>
        </p:nvPicPr>
        <p:blipFill>
          <a:blip r:embed="rId3"/>
          <a:stretch>
            <a:fillRect/>
          </a:stretch>
        </p:blipFill>
        <p:spPr>
          <a:xfrm>
            <a:off x="205364" y="970978"/>
            <a:ext cx="11986636" cy="5495133"/>
          </a:xfrm>
          <a:prstGeom prst="rect">
            <a:avLst/>
          </a:prstGeom>
        </p:spPr>
      </p:pic>
    </p:spTree>
    <p:extLst>
      <p:ext uri="{BB962C8B-B14F-4D97-AF65-F5344CB8AC3E}">
        <p14:creationId xmlns:p14="http://schemas.microsoft.com/office/powerpoint/2010/main" val="118546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07723-A1A1-40C9-3BBE-A5D952C64EBD}"/>
              </a:ext>
            </a:extLst>
          </p:cNvPr>
          <p:cNvSpPr>
            <a:spLocks noGrp="1"/>
          </p:cNvSpPr>
          <p:nvPr>
            <p:ph type="title"/>
          </p:nvPr>
        </p:nvSpPr>
        <p:spPr/>
        <p:txBody>
          <a:bodyPr/>
          <a:lstStyle/>
          <a:p>
            <a:r>
              <a:rPr lang="en-US" dirty="0"/>
              <a:t>Exploratory Analysis – Sensitivity Data</a:t>
            </a:r>
          </a:p>
        </p:txBody>
      </p:sp>
      <p:sp>
        <p:nvSpPr>
          <p:cNvPr id="3" name="Slide Number Placeholder 2">
            <a:extLst>
              <a:ext uri="{FF2B5EF4-FFF2-40B4-BE49-F238E27FC236}">
                <a16:creationId xmlns:a16="http://schemas.microsoft.com/office/drawing/2014/main" id="{C9F463F9-84C1-757B-8F74-567878326299}"/>
              </a:ext>
            </a:extLst>
          </p:cNvPr>
          <p:cNvSpPr>
            <a:spLocks noGrp="1"/>
          </p:cNvSpPr>
          <p:nvPr>
            <p:ph type="sldNum" sz="quarter" idx="12"/>
          </p:nvPr>
        </p:nvSpPr>
        <p:spPr/>
        <p:txBody>
          <a:bodyPr/>
          <a:lstStyle/>
          <a:p>
            <a:fld id="{85C893B6-8239-B544-860F-8E6624F3670C}" type="slidenum">
              <a:rPr lang="en-US" smtClean="0"/>
              <a:t>5</a:t>
            </a:fld>
            <a:endParaRPr lang="en-US"/>
          </a:p>
        </p:txBody>
      </p:sp>
      <p:pic>
        <p:nvPicPr>
          <p:cNvPr id="5" name="Picture 4">
            <a:extLst>
              <a:ext uri="{FF2B5EF4-FFF2-40B4-BE49-F238E27FC236}">
                <a16:creationId xmlns:a16="http://schemas.microsoft.com/office/drawing/2014/main" id="{9C881164-E06D-F760-BA0B-97F340875621}"/>
              </a:ext>
            </a:extLst>
          </p:cNvPr>
          <p:cNvPicPr>
            <a:picLocks noChangeAspect="1"/>
          </p:cNvPicPr>
          <p:nvPr/>
        </p:nvPicPr>
        <p:blipFill>
          <a:blip r:embed="rId3"/>
          <a:stretch>
            <a:fillRect/>
          </a:stretch>
        </p:blipFill>
        <p:spPr>
          <a:xfrm>
            <a:off x="359007" y="1556218"/>
            <a:ext cx="7491452" cy="4445135"/>
          </a:xfrm>
          <a:prstGeom prst="rect">
            <a:avLst/>
          </a:prstGeom>
        </p:spPr>
      </p:pic>
      <p:pic>
        <p:nvPicPr>
          <p:cNvPr id="6" name="Picture 5">
            <a:extLst>
              <a:ext uri="{FF2B5EF4-FFF2-40B4-BE49-F238E27FC236}">
                <a16:creationId xmlns:a16="http://schemas.microsoft.com/office/drawing/2014/main" id="{F8A72167-5D47-16F6-30FD-5C0021C230F7}"/>
              </a:ext>
            </a:extLst>
          </p:cNvPr>
          <p:cNvPicPr>
            <a:picLocks noChangeAspect="1"/>
          </p:cNvPicPr>
          <p:nvPr/>
        </p:nvPicPr>
        <p:blipFill>
          <a:blip r:embed="rId4"/>
          <a:stretch>
            <a:fillRect/>
          </a:stretch>
        </p:blipFill>
        <p:spPr>
          <a:xfrm>
            <a:off x="8200781" y="1960519"/>
            <a:ext cx="3754876" cy="3962710"/>
          </a:xfrm>
          <a:prstGeom prst="rect">
            <a:avLst/>
          </a:prstGeom>
        </p:spPr>
      </p:pic>
    </p:spTree>
    <p:extLst>
      <p:ext uri="{BB962C8B-B14F-4D97-AF65-F5344CB8AC3E}">
        <p14:creationId xmlns:p14="http://schemas.microsoft.com/office/powerpoint/2010/main" val="2133738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D08F9-1FC2-2CDA-7013-2EE4A59FE8B5}"/>
              </a:ext>
            </a:extLst>
          </p:cNvPr>
          <p:cNvSpPr>
            <a:spLocks noGrp="1"/>
          </p:cNvSpPr>
          <p:nvPr>
            <p:ph type="title"/>
          </p:nvPr>
        </p:nvSpPr>
        <p:spPr/>
        <p:txBody>
          <a:bodyPr/>
          <a:lstStyle/>
          <a:p>
            <a:pPr algn="l"/>
            <a:r>
              <a:rPr lang="en-US" dirty="0"/>
              <a:t>Random Forest Regression</a:t>
            </a:r>
          </a:p>
        </p:txBody>
      </p:sp>
      <p:sp>
        <p:nvSpPr>
          <p:cNvPr id="4" name="Content Placeholder 3">
            <a:extLst>
              <a:ext uri="{FF2B5EF4-FFF2-40B4-BE49-F238E27FC236}">
                <a16:creationId xmlns:a16="http://schemas.microsoft.com/office/drawing/2014/main" id="{A5AFEF8C-FA9F-6492-DF02-DB89E7EAD8C3}"/>
              </a:ext>
            </a:extLst>
          </p:cNvPr>
          <p:cNvSpPr>
            <a:spLocks noGrp="1"/>
          </p:cNvSpPr>
          <p:nvPr>
            <p:ph sz="half" idx="1"/>
          </p:nvPr>
        </p:nvSpPr>
        <p:spPr/>
        <p:txBody>
          <a:bodyPr>
            <a:normAutofit fontScale="92500" lnSpcReduction="10000"/>
          </a:bodyPr>
          <a:lstStyle/>
          <a:p>
            <a:r>
              <a:rPr lang="en-US" dirty="0"/>
              <a:t>Tree-based methods segment the predictor space into a number of simple regions</a:t>
            </a:r>
          </a:p>
          <a:p>
            <a:r>
              <a:rPr lang="en-US" dirty="0"/>
              <a:t>Prediction based on the mean/mode response for the region to which the observation belongs</a:t>
            </a:r>
          </a:p>
          <a:p>
            <a:r>
              <a:rPr lang="en-US" dirty="0"/>
              <a:t>Ensemble-based methods (with multiple trees) improves accuracy</a:t>
            </a:r>
          </a:p>
          <a:p>
            <a:r>
              <a:rPr lang="en-US" dirty="0">
                <a:solidFill>
                  <a:srgbClr val="0432FF"/>
                </a:solidFill>
              </a:rPr>
              <a:t>Random Forest Regression </a:t>
            </a:r>
            <a:r>
              <a:rPr lang="en-US" dirty="0"/>
              <a:t>is an ensemble-based method</a:t>
            </a:r>
          </a:p>
        </p:txBody>
      </p:sp>
      <p:sp>
        <p:nvSpPr>
          <p:cNvPr id="3" name="Slide Number Placeholder 2">
            <a:extLst>
              <a:ext uri="{FF2B5EF4-FFF2-40B4-BE49-F238E27FC236}">
                <a16:creationId xmlns:a16="http://schemas.microsoft.com/office/drawing/2014/main" id="{14A124C0-78AF-41BC-BA05-450D62BA747F}"/>
              </a:ext>
            </a:extLst>
          </p:cNvPr>
          <p:cNvSpPr>
            <a:spLocks noGrp="1"/>
          </p:cNvSpPr>
          <p:nvPr>
            <p:ph type="sldNum" sz="quarter" idx="12"/>
          </p:nvPr>
        </p:nvSpPr>
        <p:spPr/>
        <p:txBody>
          <a:bodyPr/>
          <a:lstStyle/>
          <a:p>
            <a:fld id="{85C893B6-8239-B544-860F-8E6624F3670C}" type="slidenum">
              <a:rPr lang="en-US" smtClean="0"/>
              <a:t>6</a:t>
            </a:fld>
            <a:endParaRPr lang="en-US"/>
          </a:p>
        </p:txBody>
      </p:sp>
      <p:pic>
        <p:nvPicPr>
          <p:cNvPr id="7" name="Picture 6">
            <a:extLst>
              <a:ext uri="{FF2B5EF4-FFF2-40B4-BE49-F238E27FC236}">
                <a16:creationId xmlns:a16="http://schemas.microsoft.com/office/drawing/2014/main" id="{CD730FAA-2F39-41D3-1D6F-6817799406F5}"/>
              </a:ext>
            </a:extLst>
          </p:cNvPr>
          <p:cNvPicPr>
            <a:picLocks noChangeAspect="1"/>
          </p:cNvPicPr>
          <p:nvPr/>
        </p:nvPicPr>
        <p:blipFill>
          <a:blip r:embed="rId3"/>
          <a:stretch>
            <a:fillRect/>
          </a:stretch>
        </p:blipFill>
        <p:spPr>
          <a:xfrm>
            <a:off x="6378494" y="1584616"/>
            <a:ext cx="2038849" cy="2077137"/>
          </a:xfrm>
          <a:prstGeom prst="rect">
            <a:avLst/>
          </a:prstGeom>
        </p:spPr>
      </p:pic>
      <p:pic>
        <p:nvPicPr>
          <p:cNvPr id="9" name="Picture 8">
            <a:extLst>
              <a:ext uri="{FF2B5EF4-FFF2-40B4-BE49-F238E27FC236}">
                <a16:creationId xmlns:a16="http://schemas.microsoft.com/office/drawing/2014/main" id="{EDC0F82E-01AC-55B9-EE71-D3F6284EE24D}"/>
              </a:ext>
            </a:extLst>
          </p:cNvPr>
          <p:cNvPicPr>
            <a:picLocks noChangeAspect="1"/>
          </p:cNvPicPr>
          <p:nvPr/>
        </p:nvPicPr>
        <p:blipFill>
          <a:blip r:embed="rId4"/>
          <a:stretch>
            <a:fillRect/>
          </a:stretch>
        </p:blipFill>
        <p:spPr>
          <a:xfrm>
            <a:off x="6197602" y="3661753"/>
            <a:ext cx="2708195" cy="3029269"/>
          </a:xfrm>
          <a:prstGeom prst="rect">
            <a:avLst/>
          </a:prstGeom>
        </p:spPr>
      </p:pic>
      <p:pic>
        <p:nvPicPr>
          <p:cNvPr id="14" name="Picture 13">
            <a:extLst>
              <a:ext uri="{FF2B5EF4-FFF2-40B4-BE49-F238E27FC236}">
                <a16:creationId xmlns:a16="http://schemas.microsoft.com/office/drawing/2014/main" id="{A0BD7C1E-9561-A7FD-8618-FED670A5D8EF}"/>
              </a:ext>
            </a:extLst>
          </p:cNvPr>
          <p:cNvPicPr>
            <a:picLocks noChangeAspect="1"/>
          </p:cNvPicPr>
          <p:nvPr/>
        </p:nvPicPr>
        <p:blipFill>
          <a:blip r:embed="rId5"/>
          <a:stretch>
            <a:fillRect/>
          </a:stretch>
        </p:blipFill>
        <p:spPr>
          <a:xfrm>
            <a:off x="9370625" y="1584616"/>
            <a:ext cx="2211775" cy="2310075"/>
          </a:xfrm>
          <a:prstGeom prst="rect">
            <a:avLst/>
          </a:prstGeom>
        </p:spPr>
      </p:pic>
      <p:pic>
        <p:nvPicPr>
          <p:cNvPr id="12" name="Picture 11">
            <a:extLst>
              <a:ext uri="{FF2B5EF4-FFF2-40B4-BE49-F238E27FC236}">
                <a16:creationId xmlns:a16="http://schemas.microsoft.com/office/drawing/2014/main" id="{A2B6EE22-2CD9-8AE1-C691-1093BD0377B8}"/>
              </a:ext>
            </a:extLst>
          </p:cNvPr>
          <p:cNvPicPr>
            <a:picLocks noChangeAspect="1"/>
          </p:cNvPicPr>
          <p:nvPr/>
        </p:nvPicPr>
        <p:blipFill>
          <a:blip r:embed="rId6"/>
          <a:stretch>
            <a:fillRect/>
          </a:stretch>
        </p:blipFill>
        <p:spPr>
          <a:xfrm>
            <a:off x="11043139" y="98475"/>
            <a:ext cx="1040958" cy="1747514"/>
          </a:xfrm>
          <a:prstGeom prst="rect">
            <a:avLst/>
          </a:prstGeom>
        </p:spPr>
      </p:pic>
      <p:pic>
        <p:nvPicPr>
          <p:cNvPr id="16" name="Picture 15">
            <a:extLst>
              <a:ext uri="{FF2B5EF4-FFF2-40B4-BE49-F238E27FC236}">
                <a16:creationId xmlns:a16="http://schemas.microsoft.com/office/drawing/2014/main" id="{7A435D61-2A81-BC14-504D-2937E3D49834}"/>
              </a:ext>
            </a:extLst>
          </p:cNvPr>
          <p:cNvPicPr>
            <a:picLocks noChangeAspect="1"/>
          </p:cNvPicPr>
          <p:nvPr/>
        </p:nvPicPr>
        <p:blipFill>
          <a:blip r:embed="rId7"/>
          <a:stretch>
            <a:fillRect/>
          </a:stretch>
        </p:blipFill>
        <p:spPr>
          <a:xfrm>
            <a:off x="9006781" y="4220307"/>
            <a:ext cx="2575619" cy="2135271"/>
          </a:xfrm>
          <a:prstGeom prst="rect">
            <a:avLst/>
          </a:prstGeom>
        </p:spPr>
      </p:pic>
      <p:pic>
        <p:nvPicPr>
          <p:cNvPr id="18" name="Picture 17">
            <a:extLst>
              <a:ext uri="{FF2B5EF4-FFF2-40B4-BE49-F238E27FC236}">
                <a16:creationId xmlns:a16="http://schemas.microsoft.com/office/drawing/2014/main" id="{78941B3E-58EF-4C5A-2653-7AB89826A4AA}"/>
              </a:ext>
            </a:extLst>
          </p:cNvPr>
          <p:cNvPicPr>
            <a:picLocks noChangeAspect="1"/>
          </p:cNvPicPr>
          <p:nvPr/>
        </p:nvPicPr>
        <p:blipFill>
          <a:blip r:embed="rId8"/>
          <a:stretch>
            <a:fillRect/>
          </a:stretch>
        </p:blipFill>
        <p:spPr>
          <a:xfrm>
            <a:off x="7946687" y="668624"/>
            <a:ext cx="1845188" cy="790795"/>
          </a:xfrm>
          <a:prstGeom prst="rect">
            <a:avLst/>
          </a:prstGeom>
        </p:spPr>
      </p:pic>
      <p:sp>
        <p:nvSpPr>
          <p:cNvPr id="19" name="TextBox 18">
            <a:extLst>
              <a:ext uri="{FF2B5EF4-FFF2-40B4-BE49-F238E27FC236}">
                <a16:creationId xmlns:a16="http://schemas.microsoft.com/office/drawing/2014/main" id="{8459B367-4802-44D5-1AF1-B5A7C9038B1A}"/>
              </a:ext>
            </a:extLst>
          </p:cNvPr>
          <p:cNvSpPr txBox="1"/>
          <p:nvPr/>
        </p:nvSpPr>
        <p:spPr>
          <a:xfrm>
            <a:off x="7789492" y="92075"/>
            <a:ext cx="2434577" cy="646331"/>
          </a:xfrm>
          <a:prstGeom prst="rect">
            <a:avLst/>
          </a:prstGeom>
          <a:noFill/>
        </p:spPr>
        <p:txBody>
          <a:bodyPr wrap="none" rtlCol="0">
            <a:spAutoFit/>
          </a:bodyPr>
          <a:lstStyle/>
          <a:p>
            <a:r>
              <a:rPr lang="en-US" dirty="0" err="1">
                <a:solidFill>
                  <a:srgbClr val="0432FF"/>
                </a:solidFill>
              </a:rPr>
              <a:t>Minimise</a:t>
            </a:r>
            <a:r>
              <a:rPr lang="en-US" dirty="0">
                <a:solidFill>
                  <a:srgbClr val="0432FF"/>
                </a:solidFill>
              </a:rPr>
              <a:t> Residual Sum</a:t>
            </a:r>
          </a:p>
          <a:p>
            <a:r>
              <a:rPr lang="en-US" dirty="0">
                <a:solidFill>
                  <a:srgbClr val="0432FF"/>
                </a:solidFill>
              </a:rPr>
              <a:t>Of Squares for </a:t>
            </a:r>
            <a:r>
              <a:rPr lang="en-US" i="1" dirty="0">
                <a:solidFill>
                  <a:srgbClr val="0432FF"/>
                </a:solidFill>
              </a:rPr>
              <a:t>J </a:t>
            </a:r>
            <a:r>
              <a:rPr lang="en-US" dirty="0">
                <a:solidFill>
                  <a:srgbClr val="0432FF"/>
                </a:solidFill>
              </a:rPr>
              <a:t>Regions</a:t>
            </a:r>
          </a:p>
        </p:txBody>
      </p:sp>
    </p:spTree>
    <p:extLst>
      <p:ext uri="{BB962C8B-B14F-4D97-AF65-F5344CB8AC3E}">
        <p14:creationId xmlns:p14="http://schemas.microsoft.com/office/powerpoint/2010/main" val="291703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E49B2-0D31-A0E9-F840-829705FA1385}"/>
              </a:ext>
            </a:extLst>
          </p:cNvPr>
          <p:cNvSpPr>
            <a:spLocks noGrp="1"/>
          </p:cNvSpPr>
          <p:nvPr>
            <p:ph type="title"/>
          </p:nvPr>
        </p:nvSpPr>
        <p:spPr>
          <a:xfrm>
            <a:off x="609600" y="164482"/>
            <a:ext cx="10972800" cy="1143000"/>
          </a:xfrm>
        </p:spPr>
        <p:txBody>
          <a:bodyPr/>
          <a:lstStyle/>
          <a:p>
            <a:r>
              <a:rPr lang="en-US" dirty="0"/>
              <a:t>Random Forest Model Building</a:t>
            </a:r>
          </a:p>
        </p:txBody>
      </p:sp>
      <p:sp>
        <p:nvSpPr>
          <p:cNvPr id="3" name="Slide Number Placeholder 2">
            <a:extLst>
              <a:ext uri="{FF2B5EF4-FFF2-40B4-BE49-F238E27FC236}">
                <a16:creationId xmlns:a16="http://schemas.microsoft.com/office/drawing/2014/main" id="{E7637B83-2FB3-3C97-9E2E-AE8509023CA0}"/>
              </a:ext>
            </a:extLst>
          </p:cNvPr>
          <p:cNvSpPr>
            <a:spLocks noGrp="1"/>
          </p:cNvSpPr>
          <p:nvPr>
            <p:ph type="sldNum" sz="quarter" idx="12"/>
          </p:nvPr>
        </p:nvSpPr>
        <p:spPr/>
        <p:txBody>
          <a:bodyPr/>
          <a:lstStyle/>
          <a:p>
            <a:fld id="{85C893B6-8239-B544-860F-8E6624F3670C}" type="slidenum">
              <a:rPr lang="en-US" smtClean="0"/>
              <a:t>7</a:t>
            </a:fld>
            <a:endParaRPr lang="en-US"/>
          </a:p>
        </p:txBody>
      </p:sp>
      <p:sp>
        <p:nvSpPr>
          <p:cNvPr id="4" name="TextBox 3">
            <a:extLst>
              <a:ext uri="{FF2B5EF4-FFF2-40B4-BE49-F238E27FC236}">
                <a16:creationId xmlns:a16="http://schemas.microsoft.com/office/drawing/2014/main" id="{52445C19-A1FB-5CBB-21ED-508265638A34}"/>
              </a:ext>
            </a:extLst>
          </p:cNvPr>
          <p:cNvSpPr txBox="1"/>
          <p:nvPr/>
        </p:nvSpPr>
        <p:spPr>
          <a:xfrm>
            <a:off x="4272681" y="1708219"/>
            <a:ext cx="1823320" cy="369332"/>
          </a:xfrm>
          <a:prstGeom prst="rect">
            <a:avLst/>
          </a:prstGeom>
          <a:noFill/>
        </p:spPr>
        <p:txBody>
          <a:bodyPr wrap="none" rtlCol="0">
            <a:spAutoFit/>
          </a:bodyPr>
          <a:lstStyle/>
          <a:p>
            <a:r>
              <a:rPr lang="en-US" dirty="0">
                <a:solidFill>
                  <a:srgbClr val="FF0000"/>
                </a:solidFill>
              </a:rPr>
              <a:t>Hyperparameters</a:t>
            </a:r>
          </a:p>
        </p:txBody>
      </p:sp>
      <p:cxnSp>
        <p:nvCxnSpPr>
          <p:cNvPr id="6" name="Straight Arrow Connector 5">
            <a:extLst>
              <a:ext uri="{FF2B5EF4-FFF2-40B4-BE49-F238E27FC236}">
                <a16:creationId xmlns:a16="http://schemas.microsoft.com/office/drawing/2014/main" id="{C7996623-F605-6723-7BBB-9BBF4AD65932}"/>
              </a:ext>
            </a:extLst>
          </p:cNvPr>
          <p:cNvCxnSpPr>
            <a:cxnSpLocks/>
          </p:cNvCxnSpPr>
          <p:nvPr/>
        </p:nvCxnSpPr>
        <p:spPr>
          <a:xfrm flipH="1">
            <a:off x="3748035" y="2077551"/>
            <a:ext cx="753627" cy="6556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FE6B2720-6765-60A2-D881-91B3D7098376}"/>
              </a:ext>
            </a:extLst>
          </p:cNvPr>
          <p:cNvPicPr>
            <a:picLocks noChangeAspect="1"/>
          </p:cNvPicPr>
          <p:nvPr/>
        </p:nvPicPr>
        <p:blipFill>
          <a:blip r:embed="rId3"/>
          <a:stretch>
            <a:fillRect/>
          </a:stretch>
        </p:blipFill>
        <p:spPr>
          <a:xfrm>
            <a:off x="197942" y="1002329"/>
            <a:ext cx="11796115" cy="5463782"/>
          </a:xfrm>
          <a:prstGeom prst="rect">
            <a:avLst/>
          </a:prstGeom>
        </p:spPr>
      </p:pic>
    </p:spTree>
    <p:extLst>
      <p:ext uri="{BB962C8B-B14F-4D97-AF65-F5344CB8AC3E}">
        <p14:creationId xmlns:p14="http://schemas.microsoft.com/office/powerpoint/2010/main" val="3879428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72E4C-27A5-B280-B248-47CA4A07C3AE}"/>
              </a:ext>
            </a:extLst>
          </p:cNvPr>
          <p:cNvSpPr>
            <a:spLocks noGrp="1"/>
          </p:cNvSpPr>
          <p:nvPr>
            <p:ph type="title"/>
          </p:nvPr>
        </p:nvSpPr>
        <p:spPr/>
        <p:txBody>
          <a:bodyPr/>
          <a:lstStyle/>
          <a:p>
            <a:r>
              <a:rPr lang="en-US" dirty="0"/>
              <a:t>Model Fitting</a:t>
            </a:r>
          </a:p>
        </p:txBody>
      </p:sp>
      <p:sp>
        <p:nvSpPr>
          <p:cNvPr id="3" name="Slide Number Placeholder 2">
            <a:extLst>
              <a:ext uri="{FF2B5EF4-FFF2-40B4-BE49-F238E27FC236}">
                <a16:creationId xmlns:a16="http://schemas.microsoft.com/office/drawing/2014/main" id="{29B39EDB-1528-A62A-8B1D-6318C99ECD0E}"/>
              </a:ext>
            </a:extLst>
          </p:cNvPr>
          <p:cNvSpPr>
            <a:spLocks noGrp="1"/>
          </p:cNvSpPr>
          <p:nvPr>
            <p:ph type="sldNum" sz="quarter" idx="12"/>
          </p:nvPr>
        </p:nvSpPr>
        <p:spPr/>
        <p:txBody>
          <a:bodyPr/>
          <a:lstStyle/>
          <a:p>
            <a:fld id="{85C893B6-8239-B544-860F-8E6624F3670C}" type="slidenum">
              <a:rPr lang="en-US" smtClean="0"/>
              <a:t>8</a:t>
            </a:fld>
            <a:endParaRPr lang="en-US"/>
          </a:p>
        </p:txBody>
      </p:sp>
      <p:pic>
        <p:nvPicPr>
          <p:cNvPr id="4" name="Picture 3">
            <a:extLst>
              <a:ext uri="{FF2B5EF4-FFF2-40B4-BE49-F238E27FC236}">
                <a16:creationId xmlns:a16="http://schemas.microsoft.com/office/drawing/2014/main" id="{8CDC1FD8-449D-9B4E-EC3F-BAA7374A53BD}"/>
              </a:ext>
            </a:extLst>
          </p:cNvPr>
          <p:cNvPicPr>
            <a:picLocks noChangeAspect="1"/>
          </p:cNvPicPr>
          <p:nvPr/>
        </p:nvPicPr>
        <p:blipFill>
          <a:blip r:embed="rId3"/>
          <a:stretch>
            <a:fillRect/>
          </a:stretch>
        </p:blipFill>
        <p:spPr>
          <a:xfrm>
            <a:off x="82888" y="1417638"/>
            <a:ext cx="7403211" cy="4736730"/>
          </a:xfrm>
          <a:prstGeom prst="rect">
            <a:avLst/>
          </a:prstGeom>
        </p:spPr>
      </p:pic>
      <p:pic>
        <p:nvPicPr>
          <p:cNvPr id="5" name="Picture 4">
            <a:extLst>
              <a:ext uri="{FF2B5EF4-FFF2-40B4-BE49-F238E27FC236}">
                <a16:creationId xmlns:a16="http://schemas.microsoft.com/office/drawing/2014/main" id="{B07F5397-7382-D956-5A09-5C17EEEBDD0C}"/>
              </a:ext>
            </a:extLst>
          </p:cNvPr>
          <p:cNvPicPr>
            <a:picLocks noChangeAspect="1"/>
          </p:cNvPicPr>
          <p:nvPr/>
        </p:nvPicPr>
        <p:blipFill>
          <a:blip r:embed="rId4"/>
          <a:srcRect r="45586"/>
          <a:stretch>
            <a:fillRect/>
          </a:stretch>
        </p:blipFill>
        <p:spPr>
          <a:xfrm>
            <a:off x="7828003" y="1616712"/>
            <a:ext cx="3843135" cy="4000965"/>
          </a:xfrm>
          <a:prstGeom prst="rect">
            <a:avLst/>
          </a:prstGeom>
        </p:spPr>
      </p:pic>
    </p:spTree>
    <p:extLst>
      <p:ext uri="{BB962C8B-B14F-4D97-AF65-F5344CB8AC3E}">
        <p14:creationId xmlns:p14="http://schemas.microsoft.com/office/powerpoint/2010/main" val="1902737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324E-6872-DD4F-52A3-328CAB55F8B6}"/>
              </a:ext>
            </a:extLst>
          </p:cNvPr>
          <p:cNvSpPr>
            <a:spLocks noGrp="1"/>
          </p:cNvSpPr>
          <p:nvPr>
            <p:ph type="title"/>
          </p:nvPr>
        </p:nvSpPr>
        <p:spPr/>
        <p:txBody>
          <a:bodyPr/>
          <a:lstStyle/>
          <a:p>
            <a:r>
              <a:rPr lang="en-US" dirty="0"/>
              <a:t>Explanatory Model Analysis</a:t>
            </a:r>
          </a:p>
        </p:txBody>
      </p:sp>
      <p:sp>
        <p:nvSpPr>
          <p:cNvPr id="3" name="Content Placeholder 2">
            <a:extLst>
              <a:ext uri="{FF2B5EF4-FFF2-40B4-BE49-F238E27FC236}">
                <a16:creationId xmlns:a16="http://schemas.microsoft.com/office/drawing/2014/main" id="{DB79A12B-E0AB-664C-B966-26347A67FF86}"/>
              </a:ext>
            </a:extLst>
          </p:cNvPr>
          <p:cNvSpPr>
            <a:spLocks noGrp="1"/>
          </p:cNvSpPr>
          <p:nvPr>
            <p:ph sz="half" idx="1"/>
          </p:nvPr>
        </p:nvSpPr>
        <p:spPr>
          <a:xfrm>
            <a:off x="358752" y="1600201"/>
            <a:ext cx="4659297" cy="4525963"/>
          </a:xfrm>
        </p:spPr>
        <p:txBody>
          <a:bodyPr/>
          <a:lstStyle/>
          <a:p>
            <a:pPr marL="0" indent="0">
              <a:buNone/>
            </a:pPr>
            <a:r>
              <a:rPr lang="en-US" i="1" dirty="0">
                <a:solidFill>
                  <a:srgbClr val="0432FF"/>
                </a:solidFill>
              </a:rPr>
              <a:t>Variable-importance</a:t>
            </a:r>
            <a:r>
              <a:rPr lang="en-US" i="1" dirty="0"/>
              <a:t> purposes</a:t>
            </a:r>
            <a:r>
              <a:rPr lang="en-US" i="1" dirty="0">
                <a:solidFill>
                  <a:srgbClr val="0432FF"/>
                </a:solidFill>
              </a:rPr>
              <a:t>:</a:t>
            </a:r>
          </a:p>
          <a:p>
            <a:r>
              <a:rPr lang="en-US" dirty="0"/>
              <a:t>Model simplification</a:t>
            </a:r>
          </a:p>
          <a:p>
            <a:r>
              <a:rPr lang="en-US" dirty="0"/>
              <a:t>Model exploration</a:t>
            </a:r>
          </a:p>
          <a:p>
            <a:r>
              <a:rPr lang="en-US" dirty="0">
                <a:solidFill>
                  <a:srgbClr val="0432FF"/>
                </a:solidFill>
              </a:rPr>
              <a:t>Domain-knowledge-based model validation</a:t>
            </a:r>
          </a:p>
          <a:p>
            <a:r>
              <a:rPr lang="en-US" dirty="0"/>
              <a:t>Knowledge generation</a:t>
            </a:r>
          </a:p>
        </p:txBody>
      </p:sp>
      <p:sp>
        <p:nvSpPr>
          <p:cNvPr id="5" name="Slide Number Placeholder 4">
            <a:extLst>
              <a:ext uri="{FF2B5EF4-FFF2-40B4-BE49-F238E27FC236}">
                <a16:creationId xmlns:a16="http://schemas.microsoft.com/office/drawing/2014/main" id="{C8ECB8FE-88A5-2173-465F-56EA2A6E0252}"/>
              </a:ext>
            </a:extLst>
          </p:cNvPr>
          <p:cNvSpPr>
            <a:spLocks noGrp="1"/>
          </p:cNvSpPr>
          <p:nvPr>
            <p:ph type="sldNum" sz="quarter" idx="12"/>
          </p:nvPr>
        </p:nvSpPr>
        <p:spPr/>
        <p:txBody>
          <a:bodyPr/>
          <a:lstStyle/>
          <a:p>
            <a:fld id="{85C893B6-8239-B544-860F-8E6624F3670C}" type="slidenum">
              <a:rPr lang="en-US" smtClean="0"/>
              <a:t>9</a:t>
            </a:fld>
            <a:endParaRPr lang="en-US"/>
          </a:p>
        </p:txBody>
      </p:sp>
      <p:pic>
        <p:nvPicPr>
          <p:cNvPr id="7" name="Picture 6" descr="Model exploration methods presented in the book. The left-hand side (corresponding to the second part of the book) focuses on instance-level exploration, while the right-hand side (corresponding to the third part of the book) focuses on dataset-level exploration. Consecutive layers of the stack are linked with a deeper level of model exploration. The layers are linked with laws of model exploration introduced in Section 1.2.">
            <a:extLst>
              <a:ext uri="{FF2B5EF4-FFF2-40B4-BE49-F238E27FC236}">
                <a16:creationId xmlns:a16="http://schemas.microsoft.com/office/drawing/2014/main" id="{F413C84A-AA17-399E-4DC4-CAD7E6307D6C}"/>
              </a:ext>
            </a:extLst>
          </p:cNvPr>
          <p:cNvPicPr>
            <a:picLocks noChangeAspect="1"/>
          </p:cNvPicPr>
          <p:nvPr/>
        </p:nvPicPr>
        <p:blipFill>
          <a:blip r:embed="rId3"/>
          <a:stretch>
            <a:fillRect/>
          </a:stretch>
        </p:blipFill>
        <p:spPr>
          <a:xfrm>
            <a:off x="5415323" y="1508919"/>
            <a:ext cx="6417925" cy="4708526"/>
          </a:xfrm>
          <a:prstGeom prst="rect">
            <a:avLst/>
          </a:prstGeom>
        </p:spPr>
      </p:pic>
      <p:sp>
        <p:nvSpPr>
          <p:cNvPr id="8" name="Rounded Rectangle 7">
            <a:extLst>
              <a:ext uri="{FF2B5EF4-FFF2-40B4-BE49-F238E27FC236}">
                <a16:creationId xmlns:a16="http://schemas.microsoft.com/office/drawing/2014/main" id="{6F4BCAC0-2368-EDD6-26A1-C82AB5EECB3E}"/>
              </a:ext>
            </a:extLst>
          </p:cNvPr>
          <p:cNvSpPr/>
          <p:nvPr/>
        </p:nvSpPr>
        <p:spPr>
          <a:xfrm>
            <a:off x="8624285" y="2966224"/>
            <a:ext cx="3352125" cy="896958"/>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0EE0B5D4-1FD2-74E0-0369-0573BFBD0CF3}"/>
              </a:ext>
            </a:extLst>
          </p:cNvPr>
          <p:cNvSpPr/>
          <p:nvPr/>
        </p:nvSpPr>
        <p:spPr>
          <a:xfrm flipH="1">
            <a:off x="5687122" y="2051824"/>
            <a:ext cx="2937163" cy="4165621"/>
          </a:xfrm>
          <a:prstGeom prst="rtTriangle">
            <a:avLst/>
          </a:prstGeom>
          <a:solidFill>
            <a:schemeClr val="bg1">
              <a:lumMod val="85000"/>
              <a:alpha val="6272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FE8D87CD-113F-2265-0400-2A0CCBE45DDC}"/>
              </a:ext>
            </a:extLst>
          </p:cNvPr>
          <p:cNvCxnSpPr/>
          <p:nvPr/>
        </p:nvCxnSpPr>
        <p:spPr>
          <a:xfrm>
            <a:off x="9857433" y="6126164"/>
            <a:ext cx="130628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357FBC4D-4349-9256-4AFF-140C0D5D6692}"/>
              </a:ext>
            </a:extLst>
          </p:cNvPr>
          <p:cNvSpPr txBox="1"/>
          <p:nvPr/>
        </p:nvSpPr>
        <p:spPr>
          <a:xfrm>
            <a:off x="7385826" y="6374037"/>
            <a:ext cx="2476918" cy="369332"/>
          </a:xfrm>
          <a:prstGeom prst="rect">
            <a:avLst/>
          </a:prstGeom>
          <a:noFill/>
        </p:spPr>
        <p:txBody>
          <a:bodyPr wrap="square">
            <a:spAutoFit/>
          </a:bodyPr>
          <a:lstStyle/>
          <a:p>
            <a:r>
              <a:rPr lang="en-US" dirty="0">
                <a:hlinkClick r:id="rId4"/>
              </a:rPr>
              <a:t>https://ema.drwhy.ai</a:t>
            </a:r>
            <a:r>
              <a:rPr lang="en-US" dirty="0"/>
              <a:t> </a:t>
            </a:r>
          </a:p>
        </p:txBody>
      </p:sp>
    </p:spTree>
    <p:extLst>
      <p:ext uri="{BB962C8B-B14F-4D97-AF65-F5344CB8AC3E}">
        <p14:creationId xmlns:p14="http://schemas.microsoft.com/office/powerpoint/2010/main" val="2185550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62627</TotalTime>
  <Words>701</Words>
  <Application>Microsoft Macintosh PowerPoint</Application>
  <PresentationFormat>Widescreen</PresentationFormat>
  <Paragraphs>102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DM Sans</vt:lpstr>
      <vt:lpstr>Raleway Black</vt:lpstr>
      <vt:lpstr>Raleway Light</vt:lpstr>
      <vt:lpstr>Office Theme</vt:lpstr>
      <vt:lpstr>Exploring Loop and Parameters Influence using Sensitivity Analysis with Explanatory Model Analysis    </vt:lpstr>
      <vt:lpstr>Overall Goal – Generate SD Model Insights</vt:lpstr>
      <vt:lpstr>Supply Chain Model Example (BD, p688)</vt:lpstr>
      <vt:lpstr>Sensitivity Analysis</vt:lpstr>
      <vt:lpstr>Exploratory Analysis – Sensitivity Data</vt:lpstr>
      <vt:lpstr>Random Forest Regression</vt:lpstr>
      <vt:lpstr>Random Forest Model Building</vt:lpstr>
      <vt:lpstr>Model Fitting</vt:lpstr>
      <vt:lpstr>Explanatory Model Analysis</vt:lpstr>
      <vt:lpstr>The VoI Method (Biecek and Burzykowski 2021, p194) </vt:lpstr>
      <vt:lpstr>VOI Results</vt:lpstr>
      <vt:lpstr>PowerPoint Presentation</vt:lpstr>
      <vt:lpstr>PowerPoint Presentation</vt:lpstr>
      <vt:lpstr>SD-EMA Process</vt:lpstr>
      <vt:lpstr>Conclusion</vt:lpstr>
      <vt:lpstr>Conference Workshop (08.30 24/7/2026)</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dc:creator>
  <cp:lastModifiedBy>Duggan, James</cp:lastModifiedBy>
  <cp:revision>794</cp:revision>
  <cp:lastPrinted>2026-07-21T05:39:50Z</cp:lastPrinted>
  <dcterms:created xsi:type="dcterms:W3CDTF">2016-06-27T07:49:28Z</dcterms:created>
  <dcterms:modified xsi:type="dcterms:W3CDTF">2026-07-22T05:55:00Z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92e4bf-1f60-4796-a90f-2b1633f88872_Enabled">
    <vt:lpwstr>true</vt:lpwstr>
  </property>
  <property fmtid="{D5CDD505-2E9C-101B-9397-08002B2CF9AE}" pid="3" name="MSIP_Label_3c92e4bf-1f60-4796-a90f-2b1633f88872_SetDate">
    <vt:lpwstr>2026-07-21T20:13:57Z</vt:lpwstr>
  </property>
  <property fmtid="{D5CDD505-2E9C-101B-9397-08002B2CF9AE}" pid="4" name="MSIP_Label_3c92e4bf-1f60-4796-a90f-2b1633f88872_Method">
    <vt:lpwstr>Standard</vt:lpwstr>
  </property>
  <property fmtid="{D5CDD505-2E9C-101B-9397-08002B2CF9AE}" pid="5" name="MSIP_Label_3c92e4bf-1f60-4796-a90f-2b1633f88872_Name">
    <vt:lpwstr>University of Galway - Controlled</vt:lpwstr>
  </property>
  <property fmtid="{D5CDD505-2E9C-101B-9397-08002B2CF9AE}" pid="6" name="MSIP_Label_3c92e4bf-1f60-4796-a90f-2b1633f88872_SiteId">
    <vt:lpwstr>13e3b186-c446-4aab-9c6d-9ab9bb76816c</vt:lpwstr>
  </property>
  <property fmtid="{D5CDD505-2E9C-101B-9397-08002B2CF9AE}" pid="7" name="MSIP_Label_3c92e4bf-1f60-4796-a90f-2b1633f88872_ActionId">
    <vt:lpwstr>36be60a1-7a80-43f0-8bce-fd4f2d62b522</vt:lpwstr>
  </property>
  <property fmtid="{D5CDD505-2E9C-101B-9397-08002B2CF9AE}" pid="8" name="MSIP_Label_3c92e4bf-1f60-4796-a90f-2b1633f88872_ContentBits">
    <vt:lpwstr>0</vt:lpwstr>
  </property>
  <property fmtid="{D5CDD505-2E9C-101B-9397-08002B2CF9AE}" pid="9" name="MSIP_Label_3c92e4bf-1f60-4796-a90f-2b1633f88872_Tag">
    <vt:lpwstr>50, 3, 0, 1</vt:lpwstr>
  </property>
</Properties>
</file>