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8" r:id="rId3"/>
    <p:sldId id="360" r:id="rId4"/>
    <p:sldId id="358" r:id="rId5"/>
    <p:sldId id="260" r:id="rId6"/>
    <p:sldId id="359" r:id="rId7"/>
    <p:sldId id="25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34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7DD133-A830-4984-A780-9D6FC1FEB703}"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BE5A93-C7AD-48BB-838B-9F2C05507C76}" type="slidenum">
              <a:rPr lang="en-US" smtClean="0"/>
              <a:t>‹#›</a:t>
            </a:fld>
            <a:endParaRPr lang="en-US"/>
          </a:p>
        </p:txBody>
      </p:sp>
    </p:spTree>
    <p:extLst>
      <p:ext uri="{BB962C8B-B14F-4D97-AF65-F5344CB8AC3E}">
        <p14:creationId xmlns:p14="http://schemas.microsoft.com/office/powerpoint/2010/main" val="3317667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a time that contracts were assumed by these process levels</a:t>
            </a:r>
          </a:p>
        </p:txBody>
      </p:sp>
      <p:sp>
        <p:nvSpPr>
          <p:cNvPr id="4" name="Slide Number Placeholder 3"/>
          <p:cNvSpPr>
            <a:spLocks noGrp="1"/>
          </p:cNvSpPr>
          <p:nvPr>
            <p:ph type="sldNum" sz="quarter" idx="5"/>
          </p:nvPr>
        </p:nvSpPr>
        <p:spPr/>
        <p:txBody>
          <a:bodyPr/>
          <a:lstStyle/>
          <a:p>
            <a:fld id="{5C9D902C-823F-4F5F-82CC-25E324374049}" type="slidenum">
              <a:rPr lang="en-US" smtClean="0"/>
              <a:t>4</a:t>
            </a:fld>
            <a:endParaRPr lang="en-US"/>
          </a:p>
        </p:txBody>
      </p:sp>
    </p:spTree>
    <p:extLst>
      <p:ext uri="{BB962C8B-B14F-4D97-AF65-F5344CB8AC3E}">
        <p14:creationId xmlns:p14="http://schemas.microsoft.com/office/powerpoint/2010/main" val="1199089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BE5A93-C7AD-48BB-838B-9F2C05507C76}" type="slidenum">
              <a:rPr lang="en-US" smtClean="0"/>
              <a:t>6</a:t>
            </a:fld>
            <a:endParaRPr lang="en-US"/>
          </a:p>
        </p:txBody>
      </p:sp>
    </p:spTree>
    <p:extLst>
      <p:ext uri="{BB962C8B-B14F-4D97-AF65-F5344CB8AC3E}">
        <p14:creationId xmlns:p14="http://schemas.microsoft.com/office/powerpoint/2010/main" val="1080706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B509F5-63E1-4037-96A0-4330DA8D2E75}" type="datetimeFigureOut">
              <a:rPr lang="en-US" smtClean="0"/>
              <a:t>7/7/2026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9256CD31-6730-4F58-8CDD-B4AB4604A2B3}"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71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B509F5-63E1-4037-96A0-4330DA8D2E75}"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6CD31-6730-4F58-8CDD-B4AB4604A2B3}"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9979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B509F5-63E1-4037-96A0-4330DA8D2E75}"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6CD31-6730-4F58-8CDD-B4AB4604A2B3}"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1469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B509F5-63E1-4037-96A0-4330DA8D2E75}"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6CD31-6730-4F58-8CDD-B4AB4604A2B3}"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1914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B509F5-63E1-4037-96A0-4330DA8D2E75}"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6CD31-6730-4F58-8CDD-B4AB4604A2B3}"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31705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B509F5-63E1-4037-96A0-4330DA8D2E75}"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6CD31-6730-4F58-8CDD-B4AB4604A2B3}"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5357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B509F5-63E1-4037-96A0-4330DA8D2E75}"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56CD31-6730-4F58-8CDD-B4AB4604A2B3}"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4993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B509F5-63E1-4037-96A0-4330DA8D2E75}"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56CD31-6730-4F58-8CDD-B4AB4604A2B3}"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6303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B509F5-63E1-4037-96A0-4330DA8D2E75}"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56CD31-6730-4F58-8CDD-B4AB4604A2B3}" type="slidenum">
              <a:rPr lang="en-US" smtClean="0"/>
              <a:t>‹#›</a:t>
            </a:fld>
            <a:endParaRPr lang="en-US"/>
          </a:p>
        </p:txBody>
      </p:sp>
    </p:spTree>
    <p:extLst>
      <p:ext uri="{BB962C8B-B14F-4D97-AF65-F5344CB8AC3E}">
        <p14:creationId xmlns:p14="http://schemas.microsoft.com/office/powerpoint/2010/main" val="1713810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B509F5-63E1-4037-96A0-4330DA8D2E75}"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6CD31-6730-4F58-8CDD-B4AB4604A2B3}"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812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3B509F5-63E1-4037-96A0-4330DA8D2E75}" type="datetimeFigureOut">
              <a:rPr lang="en-US" smtClean="0"/>
              <a:t>7/7/2026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9256CD31-6730-4F58-8CDD-B4AB4604A2B3}"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130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3B509F5-63E1-4037-96A0-4330DA8D2E75}" type="datetimeFigureOut">
              <a:rPr lang="en-US" smtClean="0"/>
              <a:t>7/7/2026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256CD31-6730-4F58-8CDD-B4AB4604A2B3}"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342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EEA869E1-F851-4A52-92F5-77E592B76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6" name="Picture 45">
            <a:extLst>
              <a:ext uri="{FF2B5EF4-FFF2-40B4-BE49-F238E27FC236}">
                <a16:creationId xmlns:a16="http://schemas.microsoft.com/office/drawing/2014/main" id="{B083AD55-8296-44BD-8E14-DD2DDBC351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8" name="Straight Connector 47">
            <a:extLst>
              <a:ext uri="{FF2B5EF4-FFF2-40B4-BE49-F238E27FC236}">
                <a16:creationId xmlns:a16="http://schemas.microsoft.com/office/drawing/2014/main" id="{2BF46B26-15FC-4C5A-94FA-AE9ED64B5C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ADF1045-FC61-45F9-B214-2286C9675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2" name="Rectangle 51">
            <a:extLst>
              <a:ext uri="{FF2B5EF4-FFF2-40B4-BE49-F238E27FC236}">
                <a16:creationId xmlns:a16="http://schemas.microsoft.com/office/drawing/2014/main" id="{742C14A9-3617-46DD-9FC4-ED828A7D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a:extLst>
              <a:ext uri="{FF2B5EF4-FFF2-40B4-BE49-F238E27FC236}">
                <a16:creationId xmlns:a16="http://schemas.microsoft.com/office/drawing/2014/main" id="{19AB0109-1C89-41F0-9EDF-3DE017BE3F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C1020A5B-41D6-55DC-C517-6368BE782CA7}"/>
              </a:ext>
            </a:extLst>
          </p:cNvPr>
          <p:cNvSpPr>
            <a:spLocks noGrp="1"/>
          </p:cNvSpPr>
          <p:nvPr>
            <p:ph type="ctrTitle"/>
          </p:nvPr>
        </p:nvSpPr>
        <p:spPr>
          <a:xfrm>
            <a:off x="1452737" y="152852"/>
            <a:ext cx="5550357" cy="1630601"/>
          </a:xfrm>
        </p:spPr>
        <p:txBody>
          <a:bodyPr vert="horz" lIns="91440" tIns="45720" rIns="91440" bIns="45720" rtlCol="0" anchor="t">
            <a:normAutofit/>
          </a:bodyPr>
          <a:lstStyle/>
          <a:p>
            <a:r>
              <a:rPr lang="en-US" sz="2800" dirty="0"/>
              <a:t>Operationalizing Model Conceptualization: From Tacit Expertise to Structured Practice</a:t>
            </a:r>
          </a:p>
        </p:txBody>
      </p:sp>
      <p:sp>
        <p:nvSpPr>
          <p:cNvPr id="56" name="Rectangle 55">
            <a:extLst>
              <a:ext uri="{FF2B5EF4-FFF2-40B4-BE49-F238E27FC236}">
                <a16:creationId xmlns:a16="http://schemas.microsoft.com/office/drawing/2014/main" id="{19E5CB6C-D5A1-44AB-BAD0-E76C67ED2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Subtitle 2">
            <a:extLst>
              <a:ext uri="{FF2B5EF4-FFF2-40B4-BE49-F238E27FC236}">
                <a16:creationId xmlns:a16="http://schemas.microsoft.com/office/drawing/2014/main" id="{6DC1E286-84D9-C63C-5FD0-1F65A8637AE2}"/>
              </a:ext>
            </a:extLst>
          </p:cNvPr>
          <p:cNvSpPr>
            <a:spLocks noGrp="1"/>
          </p:cNvSpPr>
          <p:nvPr>
            <p:ph type="subTitle" idx="1"/>
          </p:nvPr>
        </p:nvSpPr>
        <p:spPr>
          <a:xfrm>
            <a:off x="1175866" y="3195450"/>
            <a:ext cx="6287561" cy="2003818"/>
          </a:xfrm>
          <a:effectLst>
            <a:softEdge rad="698500"/>
          </a:effectLst>
        </p:spPr>
        <p:txBody>
          <a:bodyPr vert="horz" lIns="91440" tIns="45720" rIns="91440" bIns="45720" rtlCol="0" anchor="t">
            <a:normAutofit/>
          </a:bodyPr>
          <a:lstStyle/>
          <a:p>
            <a:r>
              <a:rPr lang="en-US" sz="1600" dirty="0"/>
              <a:t>Mehdi Moghadam Manesh, Washington State University</a:t>
            </a:r>
          </a:p>
          <a:p>
            <a:r>
              <a:rPr lang="en-US" sz="1600" dirty="0"/>
              <a:t>Leonard Malczynski, </a:t>
            </a:r>
            <a:r>
              <a:rPr lang="en-US" sz="1600" dirty="0" err="1"/>
              <a:t>Mindseye</a:t>
            </a:r>
            <a:r>
              <a:rPr lang="en-US" sz="1600" dirty="0"/>
              <a:t> Computing</a:t>
            </a:r>
          </a:p>
          <a:p>
            <a:r>
              <a:rPr lang="en-US" sz="1600" b="1" dirty="0"/>
              <a:t>2026 International Conference of the System Dynamics Society</a:t>
            </a:r>
          </a:p>
          <a:p>
            <a:r>
              <a:rPr lang="en-US" sz="1600" b="1" dirty="0"/>
              <a:t>20 to 24 July 2026 Delft, The Netherlands</a:t>
            </a:r>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65F510DC-CA8A-5866-6A3C-F08356BC437B}"/>
              </a:ext>
            </a:extLst>
          </p:cNvPr>
          <p:cNvPicPr>
            <a:picLocks noChangeAspect="1"/>
          </p:cNvPicPr>
          <p:nvPr/>
        </p:nvPicPr>
        <p:blipFill>
          <a:blip r:embed="rId3"/>
          <a:stretch>
            <a:fillRect/>
          </a:stretch>
        </p:blipFill>
        <p:spPr>
          <a:xfrm>
            <a:off x="7343776" y="310699"/>
            <a:ext cx="4320882" cy="5205884"/>
          </a:xfrm>
          <a:prstGeom prst="rect">
            <a:avLst/>
          </a:prstGeom>
        </p:spPr>
      </p:pic>
      <p:pic>
        <p:nvPicPr>
          <p:cNvPr id="58" name="Picture 57">
            <a:extLst>
              <a:ext uri="{FF2B5EF4-FFF2-40B4-BE49-F238E27FC236}">
                <a16:creationId xmlns:a16="http://schemas.microsoft.com/office/drawing/2014/main" id="{D5A16967-5C32-4A48-9F02-4F0228AC8D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0" name="Straight Connector 59">
            <a:extLst>
              <a:ext uri="{FF2B5EF4-FFF2-40B4-BE49-F238E27FC236}">
                <a16:creationId xmlns:a16="http://schemas.microsoft.com/office/drawing/2014/main" id="{942D078B-EF20-4DB1-AA1B-87F212C56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476334B-C662-5425-E1F2-EF3305134A96}"/>
              </a:ext>
            </a:extLst>
          </p:cNvPr>
          <p:cNvPicPr>
            <a:picLocks noChangeAspect="1"/>
          </p:cNvPicPr>
          <p:nvPr/>
        </p:nvPicPr>
        <p:blipFill>
          <a:blip r:embed="rId4"/>
          <a:stretch>
            <a:fillRect/>
          </a:stretch>
        </p:blipFill>
        <p:spPr>
          <a:xfrm>
            <a:off x="135664" y="152852"/>
            <a:ext cx="1180254" cy="1176284"/>
          </a:xfrm>
          <a:prstGeom prst="rect">
            <a:avLst/>
          </a:prstGeom>
        </p:spPr>
      </p:pic>
    </p:spTree>
    <p:extLst>
      <p:ext uri="{BB962C8B-B14F-4D97-AF65-F5344CB8AC3E}">
        <p14:creationId xmlns:p14="http://schemas.microsoft.com/office/powerpoint/2010/main" val="333646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977DC-67D5-13F3-4A31-AB5D85EB27D6}"/>
              </a:ext>
            </a:extLst>
          </p:cNvPr>
          <p:cNvSpPr>
            <a:spLocks noGrp="1"/>
          </p:cNvSpPr>
          <p:nvPr>
            <p:ph type="title"/>
          </p:nvPr>
        </p:nvSpPr>
        <p:spPr/>
        <p:txBody>
          <a:bodyPr/>
          <a:lstStyle/>
          <a:p>
            <a:r>
              <a:rPr lang="en-US" dirty="0"/>
              <a:t>Problem definition, Model conceptualization, model construction </a:t>
            </a:r>
          </a:p>
        </p:txBody>
      </p:sp>
      <p:sp>
        <p:nvSpPr>
          <p:cNvPr id="3" name="Content Placeholder 2">
            <a:extLst>
              <a:ext uri="{FF2B5EF4-FFF2-40B4-BE49-F238E27FC236}">
                <a16:creationId xmlns:a16="http://schemas.microsoft.com/office/drawing/2014/main" id="{7F47EBE8-AA7E-937B-264E-79AFCA78DC22}"/>
              </a:ext>
            </a:extLst>
          </p:cNvPr>
          <p:cNvSpPr>
            <a:spLocks noGrp="1"/>
          </p:cNvSpPr>
          <p:nvPr>
            <p:ph idx="1"/>
          </p:nvPr>
        </p:nvSpPr>
        <p:spPr/>
        <p:txBody>
          <a:bodyPr>
            <a:normAutofit/>
          </a:bodyPr>
          <a:lstStyle/>
          <a:p>
            <a:r>
              <a:rPr lang="en-US" dirty="0"/>
              <a:t>Translating qualitative problem descriptions into coherent model structures remains less proceduralized than other stages of the modeling process; e.g. problem definition and construction</a:t>
            </a:r>
          </a:p>
          <a:p>
            <a:r>
              <a:rPr lang="en-US" dirty="0"/>
              <a:t>We propose a structured </a:t>
            </a:r>
            <a:r>
              <a:rPr lang="en-US" i="1" u="sng" dirty="0"/>
              <a:t>procedural</a:t>
            </a:r>
            <a:r>
              <a:rPr lang="en-US" dirty="0"/>
              <a:t> framework that organizes insights from SD literature into an explicit sequence of reasoning steps for model conceptualization</a:t>
            </a:r>
          </a:p>
          <a:p>
            <a:r>
              <a:rPr lang="en-US" dirty="0"/>
              <a:t>The core process combines grounded theory with a divergent–convergent reasoning approach and is complemented by perspectives such as stakeholder analysis, sector-based reasoning, generic structures and archetypes, and insights from prior SD studies</a:t>
            </a:r>
          </a:p>
        </p:txBody>
      </p:sp>
    </p:spTree>
    <p:extLst>
      <p:ext uri="{BB962C8B-B14F-4D97-AF65-F5344CB8AC3E}">
        <p14:creationId xmlns:p14="http://schemas.microsoft.com/office/powerpoint/2010/main" val="292166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5F8D2-82E9-A0DA-77AE-835EC8313344}"/>
              </a:ext>
            </a:extLst>
          </p:cNvPr>
          <p:cNvSpPr>
            <a:spLocks noGrp="1"/>
          </p:cNvSpPr>
          <p:nvPr>
            <p:ph type="title"/>
          </p:nvPr>
        </p:nvSpPr>
        <p:spPr/>
        <p:txBody>
          <a:bodyPr/>
          <a:lstStyle/>
          <a:p>
            <a:r>
              <a:rPr lang="en-US" dirty="0"/>
              <a:t>Motivation and references</a:t>
            </a:r>
          </a:p>
        </p:txBody>
      </p:sp>
      <p:sp>
        <p:nvSpPr>
          <p:cNvPr id="3" name="Content Placeholder 2">
            <a:extLst>
              <a:ext uri="{FF2B5EF4-FFF2-40B4-BE49-F238E27FC236}">
                <a16:creationId xmlns:a16="http://schemas.microsoft.com/office/drawing/2014/main" id="{A1549EB8-7B23-3E94-F41C-99ED21B8DF74}"/>
              </a:ext>
            </a:extLst>
          </p:cNvPr>
          <p:cNvSpPr>
            <a:spLocks noGrp="1"/>
          </p:cNvSpPr>
          <p:nvPr>
            <p:ph idx="1"/>
          </p:nvPr>
        </p:nvSpPr>
        <p:spPr/>
        <p:txBody>
          <a:bodyPr>
            <a:normAutofit fontScale="92500" lnSpcReduction="20000"/>
          </a:bodyPr>
          <a:lstStyle/>
          <a:p>
            <a:r>
              <a:rPr lang="en-US" dirty="0"/>
              <a:t>No existing comprehensive collection of cradle-to-grave, birth-to-earth processes for system dynamics modeling writ large *</a:t>
            </a:r>
          </a:p>
          <a:p>
            <a:r>
              <a:rPr lang="en-US" dirty="0"/>
              <a:t>72 references encompassing:</a:t>
            </a:r>
          </a:p>
          <a:p>
            <a:pPr lvl="1"/>
            <a:r>
              <a:rPr lang="en-US" dirty="0"/>
              <a:t>Steps in system dynamics modeling</a:t>
            </a:r>
          </a:p>
          <a:p>
            <a:pPr lvl="1"/>
            <a:r>
              <a:rPr lang="en-US" dirty="0"/>
              <a:t>Causal loop diagram (CLD) design</a:t>
            </a:r>
          </a:p>
          <a:p>
            <a:pPr lvl="1"/>
            <a:r>
              <a:rPr lang="en-US" dirty="0"/>
              <a:t>Stock and flow diagram (SFD) design</a:t>
            </a:r>
          </a:p>
          <a:p>
            <a:pPr lvl="1"/>
            <a:r>
              <a:rPr lang="en-US" dirty="0"/>
              <a:t>Personal experiences in qualitative and quantitative modeling</a:t>
            </a:r>
          </a:p>
          <a:p>
            <a:pPr lvl="1"/>
            <a:r>
              <a:rPr lang="en-US" dirty="0"/>
              <a:t>Archetypes</a:t>
            </a:r>
          </a:p>
          <a:p>
            <a:pPr lvl="1"/>
            <a:r>
              <a:rPr lang="en-US" dirty="0"/>
              <a:t>Model review processes</a:t>
            </a:r>
          </a:p>
          <a:p>
            <a:pPr lvl="1"/>
            <a:r>
              <a:rPr lang="en-US" dirty="0"/>
              <a:t>Model construction processes</a:t>
            </a:r>
          </a:p>
        </p:txBody>
      </p:sp>
      <p:sp>
        <p:nvSpPr>
          <p:cNvPr id="4" name="TextBox 3">
            <a:extLst>
              <a:ext uri="{FF2B5EF4-FFF2-40B4-BE49-F238E27FC236}">
                <a16:creationId xmlns:a16="http://schemas.microsoft.com/office/drawing/2014/main" id="{D201906D-5370-9C64-5E4B-694AD4AA6F7F}"/>
              </a:ext>
            </a:extLst>
          </p:cNvPr>
          <p:cNvSpPr txBox="1"/>
          <p:nvPr/>
        </p:nvSpPr>
        <p:spPr>
          <a:xfrm>
            <a:off x="1451579" y="6196012"/>
            <a:ext cx="8663269" cy="461665"/>
          </a:xfrm>
          <a:prstGeom prst="rect">
            <a:avLst/>
          </a:prstGeom>
          <a:noFill/>
        </p:spPr>
        <p:txBody>
          <a:bodyPr wrap="none" rtlCol="0">
            <a:spAutoFit/>
          </a:bodyPr>
          <a:lstStyle/>
          <a:p>
            <a:r>
              <a:rPr lang="en-US" sz="2400" dirty="0">
                <a:solidFill>
                  <a:srgbClr val="FFFF00"/>
                </a:solidFill>
              </a:rPr>
              <a:t>* Models never die; they continue to enlighten, inspire, and excite us.</a:t>
            </a:r>
          </a:p>
        </p:txBody>
      </p:sp>
    </p:spTree>
    <p:extLst>
      <p:ext uri="{BB962C8B-B14F-4D97-AF65-F5344CB8AC3E}">
        <p14:creationId xmlns:p14="http://schemas.microsoft.com/office/powerpoint/2010/main" val="3988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 calcmode="lin" valueType="num">
                                      <p:cBhvr additive="base">
                                        <p:cTn id="5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10225-F194-41B6-ADA9-BB2663296EBE}"/>
              </a:ext>
            </a:extLst>
          </p:cNvPr>
          <p:cNvSpPr>
            <a:spLocks noGrp="1"/>
          </p:cNvSpPr>
          <p:nvPr>
            <p:ph type="title"/>
          </p:nvPr>
        </p:nvSpPr>
        <p:spPr>
          <a:xfrm>
            <a:off x="913775" y="267547"/>
            <a:ext cx="10364451" cy="1596177"/>
          </a:xfrm>
        </p:spPr>
        <p:txBody>
          <a:bodyPr/>
          <a:lstStyle/>
          <a:p>
            <a:r>
              <a:rPr lang="en-US" dirty="0"/>
              <a:t>What other professions do: How software engineering organizations look at capability, </a:t>
            </a:r>
            <a:r>
              <a:rPr lang="en-US" cap="none" dirty="0"/>
              <a:t>i.e.</a:t>
            </a:r>
            <a:r>
              <a:rPr lang="en-US" dirty="0"/>
              <a:t> quality assurance</a:t>
            </a:r>
          </a:p>
        </p:txBody>
      </p:sp>
      <p:pic>
        <p:nvPicPr>
          <p:cNvPr id="6" name="Content Placeholder 5" descr="A screenshot of a cell phone&#10;&#10;Description automatically generated">
            <a:extLst>
              <a:ext uri="{FF2B5EF4-FFF2-40B4-BE49-F238E27FC236}">
                <a16:creationId xmlns:a16="http://schemas.microsoft.com/office/drawing/2014/main" id="{C107814E-5B3C-4682-8878-C48DE02515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8808" y="1962150"/>
            <a:ext cx="6932510" cy="4459915"/>
          </a:xfrm>
        </p:spPr>
      </p:pic>
      <p:sp>
        <p:nvSpPr>
          <p:cNvPr id="3" name="TextBox 2">
            <a:extLst>
              <a:ext uri="{FF2B5EF4-FFF2-40B4-BE49-F238E27FC236}">
                <a16:creationId xmlns:a16="http://schemas.microsoft.com/office/drawing/2014/main" id="{CE83DC2A-A4BA-E6DD-7FAA-54A547CB3A61}"/>
              </a:ext>
            </a:extLst>
          </p:cNvPr>
          <p:cNvSpPr txBox="1"/>
          <p:nvPr/>
        </p:nvSpPr>
        <p:spPr>
          <a:xfrm>
            <a:off x="7821514" y="1786087"/>
            <a:ext cx="3538331" cy="3970318"/>
          </a:xfrm>
          <a:prstGeom prst="rect">
            <a:avLst/>
          </a:prstGeom>
          <a:noFill/>
        </p:spPr>
        <p:txBody>
          <a:bodyPr wrap="square" rtlCol="0">
            <a:spAutoFit/>
          </a:bodyPr>
          <a:lstStyle/>
          <a:p>
            <a:r>
              <a:rPr lang="en-US" sz="2800" dirty="0"/>
              <a:t>They key word is ‘</a:t>
            </a:r>
            <a:r>
              <a:rPr lang="en-US" sz="2800" b="1" i="1" u="sng" dirty="0"/>
              <a:t>process</a:t>
            </a:r>
            <a:r>
              <a:rPr lang="en-US" sz="2800" dirty="0"/>
              <a:t>’.</a:t>
            </a:r>
          </a:p>
          <a:p>
            <a:endParaRPr lang="en-US" sz="2800" dirty="0"/>
          </a:p>
          <a:p>
            <a:r>
              <a:rPr lang="en-US" sz="2800" dirty="0"/>
              <a:t>Do you have a </a:t>
            </a:r>
            <a:r>
              <a:rPr lang="en-US" sz="2800" b="1" dirty="0"/>
              <a:t>process</a:t>
            </a:r>
            <a:r>
              <a:rPr lang="en-US" sz="2800" dirty="0"/>
              <a:t> that you, your course, your organization, your company, your university uses when building models?</a:t>
            </a:r>
          </a:p>
        </p:txBody>
      </p:sp>
      <p:sp>
        <p:nvSpPr>
          <p:cNvPr id="5" name="Rectangle 4">
            <a:extLst>
              <a:ext uri="{FF2B5EF4-FFF2-40B4-BE49-F238E27FC236}">
                <a16:creationId xmlns:a16="http://schemas.microsoft.com/office/drawing/2014/main" id="{D112DC56-D57C-B4B9-2509-E2DB5F9903C5}"/>
              </a:ext>
            </a:extLst>
          </p:cNvPr>
          <p:cNvSpPr/>
          <p:nvPr/>
        </p:nvSpPr>
        <p:spPr>
          <a:xfrm>
            <a:off x="288808" y="4601817"/>
            <a:ext cx="1420722" cy="1820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C7874E0-CB03-1D82-3E23-9F2BCD8F6CF8}"/>
              </a:ext>
            </a:extLst>
          </p:cNvPr>
          <p:cNvSpPr/>
          <p:nvPr/>
        </p:nvSpPr>
        <p:spPr>
          <a:xfrm>
            <a:off x="1673660" y="4098231"/>
            <a:ext cx="1420722" cy="2323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F949A7-1C0A-3B80-C296-F1F9D204113A}"/>
              </a:ext>
            </a:extLst>
          </p:cNvPr>
          <p:cNvSpPr/>
          <p:nvPr/>
        </p:nvSpPr>
        <p:spPr>
          <a:xfrm>
            <a:off x="3018753" y="3614526"/>
            <a:ext cx="1420722" cy="28075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4D122F8-631E-A007-706B-33694C711D7F}"/>
              </a:ext>
            </a:extLst>
          </p:cNvPr>
          <p:cNvSpPr/>
          <p:nvPr/>
        </p:nvSpPr>
        <p:spPr>
          <a:xfrm>
            <a:off x="4439475" y="3061246"/>
            <a:ext cx="1384852" cy="3360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AF370D-C3BC-BE36-F414-53A3F7FB9D68}"/>
              </a:ext>
            </a:extLst>
          </p:cNvPr>
          <p:cNvSpPr/>
          <p:nvPr/>
        </p:nvSpPr>
        <p:spPr>
          <a:xfrm>
            <a:off x="5824326" y="2607359"/>
            <a:ext cx="1384852" cy="381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88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 calcmode="lin" valueType="num">
                                      <p:cBhvr additive="base">
                                        <p:cTn id="3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Effect transition="in" filter="fade">
                                      <p:cBhvr>
                                        <p:cTn id="38" dur="1000"/>
                                        <p:tgtEl>
                                          <p:spTgt spid="3">
                                            <p:txEl>
                                              <p:pRg st="2" end="2"/>
                                            </p:txEl>
                                          </p:spTgt>
                                        </p:tgtEl>
                                      </p:cBhvr>
                                    </p:animEffect>
                                    <p:anim calcmode="lin" valueType="num">
                                      <p:cBhvr>
                                        <p:cTn id="3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2" name="Picture 11">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4" name="Straight Connector 13">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62C9703D-C8F9-44AD-A7C0-C2F3871F8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601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143E569-3946-7D21-6689-7382AF6179D5}"/>
              </a:ext>
            </a:extLst>
          </p:cNvPr>
          <p:cNvPicPr>
            <a:picLocks noGrp="1" noChangeAspect="1"/>
          </p:cNvPicPr>
          <p:nvPr>
            <p:ph idx="1"/>
          </p:nvPr>
        </p:nvPicPr>
        <p:blipFill>
          <a:blip r:embed="rId3"/>
          <a:stretch>
            <a:fillRect/>
          </a:stretch>
        </p:blipFill>
        <p:spPr>
          <a:xfrm>
            <a:off x="6469960" y="96928"/>
            <a:ext cx="4996820" cy="6020267"/>
          </a:xfrm>
          <a:prstGeom prst="rect">
            <a:avLst/>
          </a:prstGeom>
        </p:spPr>
      </p:pic>
      <p:sp>
        <p:nvSpPr>
          <p:cNvPr id="7" name="TextBox 6">
            <a:extLst>
              <a:ext uri="{FF2B5EF4-FFF2-40B4-BE49-F238E27FC236}">
                <a16:creationId xmlns:a16="http://schemas.microsoft.com/office/drawing/2014/main" id="{8F884829-251E-33F7-99B1-9BB4E8EE8789}"/>
              </a:ext>
            </a:extLst>
          </p:cNvPr>
          <p:cNvSpPr txBox="1"/>
          <p:nvPr/>
        </p:nvSpPr>
        <p:spPr>
          <a:xfrm>
            <a:off x="273786" y="812778"/>
            <a:ext cx="5963728" cy="489364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We propose five major phases comprising 20 steps in total. The five major phases are: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(1) Problem Definition and Information Gathering</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(2) Converting Textual Data to CLD</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(3) Converting the CLD to SFD</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(4) Boundary Refinement and Model Simplification</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(5) Conceptualization from Complementary Methods and Synthesis</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Phase (6) Identifying Potential Mistakes</a:t>
            </a:r>
            <a:endParaRPr lang="en-US"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E23FB01-90D6-5CE1-0B27-E7CEAB047FD4}"/>
              </a:ext>
            </a:extLst>
          </p:cNvPr>
          <p:cNvSpPr/>
          <p:nvPr/>
        </p:nvSpPr>
        <p:spPr>
          <a:xfrm>
            <a:off x="6467092" y="104492"/>
            <a:ext cx="4980168" cy="766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E1252F-BBD7-5E09-9F26-6F525CF5221E}"/>
              </a:ext>
            </a:extLst>
          </p:cNvPr>
          <p:cNvSpPr/>
          <p:nvPr/>
        </p:nvSpPr>
        <p:spPr>
          <a:xfrm>
            <a:off x="6467092" y="871267"/>
            <a:ext cx="4980168" cy="140297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6CDB98A-6F16-B125-908F-A07F52F87CDB}"/>
              </a:ext>
            </a:extLst>
          </p:cNvPr>
          <p:cNvSpPr/>
          <p:nvPr/>
        </p:nvSpPr>
        <p:spPr>
          <a:xfrm>
            <a:off x="6467092" y="2275304"/>
            <a:ext cx="4980168" cy="766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46D36FB-390F-FBE5-61C1-079685A9D4BB}"/>
              </a:ext>
            </a:extLst>
          </p:cNvPr>
          <p:cNvSpPr/>
          <p:nvPr/>
        </p:nvSpPr>
        <p:spPr>
          <a:xfrm>
            <a:off x="6467092" y="3043143"/>
            <a:ext cx="4980168" cy="100264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67501A2-5096-836A-E024-93573CF47FFB}"/>
              </a:ext>
            </a:extLst>
          </p:cNvPr>
          <p:cNvSpPr/>
          <p:nvPr/>
        </p:nvSpPr>
        <p:spPr>
          <a:xfrm>
            <a:off x="6467092" y="5364637"/>
            <a:ext cx="4980168" cy="76677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891C643-1A55-A783-A7E5-0AC4341CB519}"/>
              </a:ext>
            </a:extLst>
          </p:cNvPr>
          <p:cNvSpPr/>
          <p:nvPr/>
        </p:nvSpPr>
        <p:spPr>
          <a:xfrm>
            <a:off x="6467092" y="4040930"/>
            <a:ext cx="4980168" cy="131548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397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100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100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 calcmode="lin" valueType="num">
                                      <p:cBhvr additive="base">
                                        <p:cTn id="2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0" nodeType="clickEffect">
                                  <p:stCondLst>
                                    <p:cond delay="1000"/>
                                  </p:stCondLst>
                                  <p:childTnLst>
                                    <p:set>
                                      <p:cBhvr>
                                        <p:cTn id="32" dur="1" fill="hold">
                                          <p:stCondLst>
                                            <p:cond delay="0"/>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anim calcmode="lin" valueType="num">
                                      <p:cBhvr additive="base">
                                        <p:cTn id="4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xEl>
                                              <p:pRg st="6" end="6"/>
                                            </p:txEl>
                                          </p:spTgt>
                                        </p:tgtEl>
                                        <p:attrNameLst>
                                          <p:attrName>style.visibility</p:attrName>
                                        </p:attrNameLst>
                                      </p:cBhvr>
                                      <p:to>
                                        <p:strVal val="visible"/>
                                      </p:to>
                                    </p:set>
                                    <p:anim calcmode="lin" valueType="num">
                                      <p:cBhvr additive="base">
                                        <p:cTn id="5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8" grpId="0" animBg="1"/>
      <p:bldP spid="2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50395-6B40-96A9-0943-6E8057D2DD67}"/>
              </a:ext>
            </a:extLst>
          </p:cNvPr>
          <p:cNvSpPr>
            <a:spLocks noGrp="1"/>
          </p:cNvSpPr>
          <p:nvPr>
            <p:ph type="title"/>
          </p:nvPr>
        </p:nvSpPr>
        <p:spPr/>
        <p:txBody>
          <a:bodyPr/>
          <a:lstStyle/>
          <a:p>
            <a:r>
              <a:rPr lang="en-US" dirty="0"/>
              <a:t>Process, procedure, algorithm =</a:t>
            </a:r>
            <a:br>
              <a:rPr lang="en-US" dirty="0"/>
            </a:br>
            <a:r>
              <a:rPr lang="en-US" dirty="0"/>
              <a:t>good practices</a:t>
            </a:r>
          </a:p>
        </p:txBody>
      </p:sp>
      <p:sp>
        <p:nvSpPr>
          <p:cNvPr id="3" name="Content Placeholder 2">
            <a:extLst>
              <a:ext uri="{FF2B5EF4-FFF2-40B4-BE49-F238E27FC236}">
                <a16:creationId xmlns:a16="http://schemas.microsoft.com/office/drawing/2014/main" id="{603D0589-C047-254D-21FF-9265527A5383}"/>
              </a:ext>
            </a:extLst>
          </p:cNvPr>
          <p:cNvSpPr>
            <a:spLocks noGrp="1"/>
          </p:cNvSpPr>
          <p:nvPr>
            <p:ph idx="1"/>
          </p:nvPr>
        </p:nvSpPr>
        <p:spPr/>
        <p:txBody>
          <a:bodyPr>
            <a:normAutofit fontScale="92500"/>
          </a:bodyPr>
          <a:lstStyle/>
          <a:p>
            <a:r>
              <a:rPr lang="en-US" dirty="0"/>
              <a:t>This study addresses a persistent challenge in system dynamics (SD) modeling: the difficulty of learning and practicing model conceptualization</a:t>
            </a:r>
          </a:p>
          <a:p>
            <a:r>
              <a:rPr lang="en-US" dirty="0"/>
              <a:t>It proposes a structured procedural framework that organizes insights from the system dynamics literature into an explicit sequence of reasoning steps for model conceptualization</a:t>
            </a:r>
          </a:p>
          <a:p>
            <a:r>
              <a:rPr lang="en-US" dirty="0"/>
              <a:t>A central feature of the framework is its emphasis on progressive formalization</a:t>
            </a:r>
          </a:p>
          <a:p>
            <a:r>
              <a:rPr lang="en-US" dirty="0"/>
              <a:t>The primary contribution of this study is therefore to translate high-level guidance on model conceptualization into a more operational procedural workflow that can be more readily applied by novice modelers</a:t>
            </a:r>
          </a:p>
        </p:txBody>
      </p:sp>
      <p:sp>
        <p:nvSpPr>
          <p:cNvPr id="5" name="TextBox 4">
            <a:extLst>
              <a:ext uri="{FF2B5EF4-FFF2-40B4-BE49-F238E27FC236}">
                <a16:creationId xmlns:a16="http://schemas.microsoft.com/office/drawing/2014/main" id="{85D335FC-DD21-C334-6E65-75EAAFCA4712}"/>
              </a:ext>
            </a:extLst>
          </p:cNvPr>
          <p:cNvSpPr txBox="1"/>
          <p:nvPr/>
        </p:nvSpPr>
        <p:spPr>
          <a:xfrm>
            <a:off x="2178924" y="5279183"/>
            <a:ext cx="7879476" cy="1323439"/>
          </a:xfrm>
          <a:prstGeom prst="rect">
            <a:avLst/>
          </a:prstGeom>
          <a:solidFill>
            <a:schemeClr val="bg1">
              <a:lumMod val="75000"/>
            </a:schemeClr>
          </a:solidFill>
        </p:spPr>
        <p:txBody>
          <a:bodyPr wrap="square">
            <a:spAutoFit/>
          </a:bodyPr>
          <a:lstStyle/>
          <a:p>
            <a:pPr>
              <a:buNone/>
            </a:pPr>
            <a:r>
              <a:rPr lang="en-US" sz="2000" b="1" spc="-25"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Some would say that a best practices guide just stifles creativity.  We say that it liberates creativity in that it simplifies mundane modeling tasks, makes models done by other modelers more accessible, and prolongs the useful life of models</a:t>
            </a:r>
            <a:r>
              <a:rPr lang="en-US" sz="2000" b="1" spc="-25"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endParaRPr lang="en-US" sz="20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7842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63584-4C2C-8BEB-F610-F69A1F711691}"/>
              </a:ext>
            </a:extLst>
          </p:cNvPr>
          <p:cNvSpPr>
            <a:spLocks noGrp="1"/>
          </p:cNvSpPr>
          <p:nvPr>
            <p:ph type="title"/>
          </p:nvPr>
        </p:nvSpPr>
        <p:spPr/>
        <p:txBody>
          <a:bodyPr/>
          <a:lstStyle/>
          <a:p>
            <a:r>
              <a:rPr lang="en-US" dirty="0"/>
              <a:t>QUESTIONS and comments</a:t>
            </a:r>
          </a:p>
        </p:txBody>
      </p:sp>
      <p:sp>
        <p:nvSpPr>
          <p:cNvPr id="3" name="Content Placeholder 2">
            <a:extLst>
              <a:ext uri="{FF2B5EF4-FFF2-40B4-BE49-F238E27FC236}">
                <a16:creationId xmlns:a16="http://schemas.microsoft.com/office/drawing/2014/main" id="{DFE123C4-DE08-750E-40FF-837B526CB6DF}"/>
              </a:ext>
            </a:extLst>
          </p:cNvPr>
          <p:cNvSpPr>
            <a:spLocks noGrp="1"/>
          </p:cNvSpPr>
          <p:nvPr>
            <p:ph idx="1"/>
          </p:nvPr>
        </p:nvSpPr>
        <p:spPr/>
        <p:txBody>
          <a:bodyPr/>
          <a:lstStyle/>
          <a:p>
            <a:endParaRPr lang="en-US"/>
          </a:p>
        </p:txBody>
      </p:sp>
      <p:sp>
        <p:nvSpPr>
          <p:cNvPr id="4" name="Star: 32 Points 3">
            <a:extLst>
              <a:ext uri="{FF2B5EF4-FFF2-40B4-BE49-F238E27FC236}">
                <a16:creationId xmlns:a16="http://schemas.microsoft.com/office/drawing/2014/main" id="{B80FA603-F659-0C4F-F261-78F674367CE2}"/>
              </a:ext>
            </a:extLst>
          </p:cNvPr>
          <p:cNvSpPr/>
          <p:nvPr/>
        </p:nvSpPr>
        <p:spPr>
          <a:xfrm>
            <a:off x="1035169" y="3429000"/>
            <a:ext cx="1889185" cy="914400"/>
          </a:xfrm>
          <a:prstGeom prst="star32">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AGREE</a:t>
            </a:r>
          </a:p>
        </p:txBody>
      </p:sp>
      <p:sp>
        <p:nvSpPr>
          <p:cNvPr id="5" name="Oval 4">
            <a:extLst>
              <a:ext uri="{FF2B5EF4-FFF2-40B4-BE49-F238E27FC236}">
                <a16:creationId xmlns:a16="http://schemas.microsoft.com/office/drawing/2014/main" id="{A114E3D8-A012-689E-CDD0-4A97D9C50498}"/>
              </a:ext>
            </a:extLst>
          </p:cNvPr>
          <p:cNvSpPr/>
          <p:nvPr/>
        </p:nvSpPr>
        <p:spPr>
          <a:xfrm>
            <a:off x="7936301" y="2363638"/>
            <a:ext cx="1768415" cy="914400"/>
          </a:xfrm>
          <a:prstGeom prst="ellips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DISAGREE</a:t>
            </a:r>
          </a:p>
        </p:txBody>
      </p:sp>
      <p:sp>
        <p:nvSpPr>
          <p:cNvPr id="6" name="Wave 5">
            <a:extLst>
              <a:ext uri="{FF2B5EF4-FFF2-40B4-BE49-F238E27FC236}">
                <a16:creationId xmlns:a16="http://schemas.microsoft.com/office/drawing/2014/main" id="{E1E77EA3-1D57-D910-0EB3-53A8BBEFC476}"/>
              </a:ext>
            </a:extLst>
          </p:cNvPr>
          <p:cNvSpPr/>
          <p:nvPr/>
        </p:nvSpPr>
        <p:spPr>
          <a:xfrm>
            <a:off x="5365630" y="4554747"/>
            <a:ext cx="2743200" cy="1498734"/>
          </a:xfrm>
          <a:prstGeom prst="wav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SUGGESTIONS</a:t>
            </a:r>
          </a:p>
        </p:txBody>
      </p:sp>
      <p:sp>
        <p:nvSpPr>
          <p:cNvPr id="7" name="Flowchart: Document 6">
            <a:extLst>
              <a:ext uri="{FF2B5EF4-FFF2-40B4-BE49-F238E27FC236}">
                <a16:creationId xmlns:a16="http://schemas.microsoft.com/office/drawing/2014/main" id="{A7E9954A-9496-0E64-6071-03BCAC397EA8}"/>
              </a:ext>
            </a:extLst>
          </p:cNvPr>
          <p:cNvSpPr/>
          <p:nvPr/>
        </p:nvSpPr>
        <p:spPr>
          <a:xfrm>
            <a:off x="4088921" y="1406106"/>
            <a:ext cx="2007079" cy="1406105"/>
          </a:xfrm>
          <a:prstGeom prst="flowChartDocumen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REFERENCES</a:t>
            </a:r>
          </a:p>
        </p:txBody>
      </p:sp>
    </p:spTree>
    <p:extLst>
      <p:ext uri="{BB962C8B-B14F-4D97-AF65-F5344CB8AC3E}">
        <p14:creationId xmlns:p14="http://schemas.microsoft.com/office/powerpoint/2010/main" val="65864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10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1" nodeType="afterEffect">
                                  <p:stCondLst>
                                    <p:cond delay="10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grpId="1" nodeType="afterEffect">
                                  <p:stCondLst>
                                    <p:cond delay="100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1" animBg="1"/>
      <p:bldP spid="6" grpId="1" animBg="1"/>
      <p:bldP spid="7" grpId="1" animBg="1"/>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1212</TotalTime>
  <Words>487</Words>
  <Application>Microsoft Office PowerPoint</Application>
  <PresentationFormat>Widescreen</PresentationFormat>
  <Paragraphs>45</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Gill Sans MT</vt:lpstr>
      <vt:lpstr>Gallery</vt:lpstr>
      <vt:lpstr>Operationalizing Model Conceptualization: From Tacit Expertise to Structured Practice</vt:lpstr>
      <vt:lpstr>Problem definition, Model conceptualization, model construction </vt:lpstr>
      <vt:lpstr>Motivation and references</vt:lpstr>
      <vt:lpstr>What other professions do: How software engineering organizations look at capability, i.e. quality assurance</vt:lpstr>
      <vt:lpstr>PowerPoint Presentation</vt:lpstr>
      <vt:lpstr>Process, procedure, algorithm = good practices</vt:lpstr>
      <vt:lpstr>QUESTIONS and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Leonard Malczynski</dc:creator>
  <cp:lastModifiedBy>Leonard Malczynski</cp:lastModifiedBy>
  <cp:revision>4</cp:revision>
  <dcterms:created xsi:type="dcterms:W3CDTF">2026-07-07T20:48:21Z</dcterms:created>
  <dcterms:modified xsi:type="dcterms:W3CDTF">2026-07-08T17:01:17Z</dcterms:modified>
</cp:coreProperties>
</file>