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4" r:id="rId6"/>
    <p:sldId id="295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4" r:id="rId16"/>
    <p:sldId id="286" r:id="rId17"/>
    <p:sldId id="285" r:id="rId18"/>
    <p:sldId id="271" r:id="rId19"/>
    <p:sldId id="270" r:id="rId20"/>
    <p:sldId id="272" r:id="rId21"/>
    <p:sldId id="273" r:id="rId22"/>
    <p:sldId id="274" r:id="rId23"/>
    <p:sldId id="277" r:id="rId24"/>
    <p:sldId id="276" r:id="rId25"/>
    <p:sldId id="290" r:id="rId26"/>
    <p:sldId id="280" r:id="rId27"/>
    <p:sldId id="281" r:id="rId28"/>
    <p:sldId id="282" r:id="rId29"/>
    <p:sldId id="283" r:id="rId30"/>
    <p:sldId id="292" r:id="rId31"/>
    <p:sldId id="293" r:id="rId32"/>
    <p:sldId id="261" r:id="rId33"/>
    <p:sldId id="269" r:id="rId34"/>
  </p:sldIdLst>
  <p:sldSz cx="18288000" cy="10287000"/>
  <p:notesSz cx="6858000" cy="9144000"/>
  <p:embeddedFontLst>
    <p:embeddedFont>
      <p:font typeface="Arimo" panose="020B0604020202020204" charset="0"/>
      <p:regular r:id="rId35"/>
    </p:embeddedFont>
    <p:embeddedFont>
      <p:font typeface="Arimo Bold" panose="020B0604020202020204" charset="0"/>
      <p:regular r:id="rId36"/>
    </p:embeddedFont>
    <p:embeddedFont>
      <p:font typeface="Arimo Bold Italics" panose="020B0604020202020204" charset="0"/>
      <p:regular r:id="rId37"/>
    </p:embeddedFont>
    <p:embeddedFont>
      <p:font typeface="Arimo Italics" panose="020B0604020202020204" charset="0"/>
      <p:regular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Open Sans Bold" panose="020B080603050402020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Research Gap &amp; Study Objective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602513" y="2324100"/>
            <a:ext cx="8541487" cy="5613593"/>
            <a:chOff x="0" y="0"/>
            <a:chExt cx="2249610" cy="14784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49610" cy="1478477"/>
            </a:xfrm>
            <a:custGeom>
              <a:avLst/>
              <a:gdLst/>
              <a:ahLst/>
              <a:cxnLst/>
              <a:rect l="l" t="t" r="r" b="b"/>
              <a:pathLst>
                <a:path w="2249610" h="1478477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432251"/>
                  </a:lnTo>
                  <a:cubicBezTo>
                    <a:pt x="2249610" y="1457781"/>
                    <a:pt x="2228914" y="1478477"/>
                    <a:pt x="2203384" y="1478477"/>
                  </a:cubicBezTo>
                  <a:lnTo>
                    <a:pt x="46226" y="1478477"/>
                  </a:lnTo>
                  <a:cubicBezTo>
                    <a:pt x="33966" y="1478477"/>
                    <a:pt x="22208" y="1473607"/>
                    <a:pt x="13539" y="1464938"/>
                  </a:cubicBezTo>
                  <a:cubicBezTo>
                    <a:pt x="4870" y="1456269"/>
                    <a:pt x="0" y="1444511"/>
                    <a:pt x="0" y="1432251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249610" cy="14975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359"/>
                </a:lnSpc>
              </a:pPr>
              <a:endParaRPr/>
            </a:p>
            <a:p>
              <a:pPr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11358" y="2324100"/>
            <a:ext cx="8541487" cy="5613593"/>
            <a:chOff x="0" y="0"/>
            <a:chExt cx="2249610" cy="147847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9610" cy="1478477"/>
            </a:xfrm>
            <a:custGeom>
              <a:avLst/>
              <a:gdLst/>
              <a:ahLst/>
              <a:cxnLst/>
              <a:rect l="l" t="t" r="r" b="b"/>
              <a:pathLst>
                <a:path w="2249610" h="1478477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432251"/>
                  </a:lnTo>
                  <a:cubicBezTo>
                    <a:pt x="2249610" y="1457781"/>
                    <a:pt x="2228914" y="1478477"/>
                    <a:pt x="2203384" y="1478477"/>
                  </a:cubicBezTo>
                  <a:lnTo>
                    <a:pt x="46226" y="1478477"/>
                  </a:lnTo>
                  <a:cubicBezTo>
                    <a:pt x="33966" y="1478477"/>
                    <a:pt x="22208" y="1473607"/>
                    <a:pt x="13539" y="1464938"/>
                  </a:cubicBezTo>
                  <a:cubicBezTo>
                    <a:pt x="4870" y="1456269"/>
                    <a:pt x="0" y="1444511"/>
                    <a:pt x="0" y="1432251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249610" cy="14975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359"/>
                </a:lnSpc>
              </a:pPr>
              <a:endParaRPr/>
            </a:p>
            <a:p>
              <a:pPr>
                <a:lnSpc>
                  <a:spcPts val="13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00"/>
                </a:lnSpc>
              </a:pPr>
              <a:r>
                <a:rPr lang="en-US" sz="2000" spc="428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CLOSING THE LOOP BETWEEN BESS DIFFUSION THEORY AND COLOMBIA'S ENERGY TRANSITION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857133" y="2441557"/>
            <a:ext cx="2032248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The Gap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4024" y="3087563"/>
            <a:ext cx="8218465" cy="341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SD and diffusion models have effectively captured BESS adoption elsewhere — Australia, Hungary, Latvia, China</a:t>
            </a: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Colombian studies have addressed renewable diffusion, but no BESS penetration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11358" y="3087563"/>
            <a:ext cx="8268161" cy="5114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Develop an SD model of BESS–PV co-diffusion in Colombia through 2050</a:t>
            </a: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Integrate Bass-type diffusion with techno-economic learning and profitability dynamics</a:t>
            </a:r>
          </a:p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Assess how subsidies and revenue-based mechanisms shape BESS deployment</a:t>
            </a:r>
          </a:p>
          <a:p>
            <a:pPr>
              <a:lnSpc>
                <a:spcPts val="4200"/>
              </a:lnSpc>
            </a:pPr>
            <a:endParaRPr lang="en-US" sz="3200" dirty="0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230795" y="2441557"/>
            <a:ext cx="3331071" cy="655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The Objective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Methodological Approach: Why System Dynamics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602513" y="2105858"/>
            <a:ext cx="8541487" cy="6955375"/>
            <a:chOff x="0" y="0"/>
            <a:chExt cx="2249610" cy="18318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49610" cy="1831868"/>
            </a:xfrm>
            <a:custGeom>
              <a:avLst/>
              <a:gdLst/>
              <a:ahLst/>
              <a:cxnLst/>
              <a:rect l="l" t="t" r="r" b="b"/>
              <a:pathLst>
                <a:path w="2249610" h="1831868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785643"/>
                  </a:lnTo>
                  <a:cubicBezTo>
                    <a:pt x="2249610" y="1797902"/>
                    <a:pt x="2244739" y="1809660"/>
                    <a:pt x="2236070" y="1818329"/>
                  </a:cubicBezTo>
                  <a:cubicBezTo>
                    <a:pt x="2227401" y="1826998"/>
                    <a:pt x="2215644" y="1831868"/>
                    <a:pt x="2203384" y="1831868"/>
                  </a:cubicBezTo>
                  <a:lnTo>
                    <a:pt x="46226" y="1831868"/>
                  </a:lnTo>
                  <a:cubicBezTo>
                    <a:pt x="20696" y="1831868"/>
                    <a:pt x="0" y="1811172"/>
                    <a:pt x="0" y="1785643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249610" cy="185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359"/>
                </a:lnSpc>
              </a:pPr>
              <a:endParaRPr/>
            </a:p>
            <a:p>
              <a:pPr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11358" y="2105858"/>
            <a:ext cx="8541487" cy="6955375"/>
            <a:chOff x="0" y="0"/>
            <a:chExt cx="2249610" cy="18318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9610" cy="1831868"/>
            </a:xfrm>
            <a:custGeom>
              <a:avLst/>
              <a:gdLst/>
              <a:ahLst/>
              <a:cxnLst/>
              <a:rect l="l" t="t" r="r" b="b"/>
              <a:pathLst>
                <a:path w="2249610" h="1831868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785643"/>
                  </a:lnTo>
                  <a:cubicBezTo>
                    <a:pt x="2249610" y="1797902"/>
                    <a:pt x="2244739" y="1809660"/>
                    <a:pt x="2236070" y="1818329"/>
                  </a:cubicBezTo>
                  <a:cubicBezTo>
                    <a:pt x="2227401" y="1826998"/>
                    <a:pt x="2215644" y="1831868"/>
                    <a:pt x="2203384" y="1831868"/>
                  </a:cubicBezTo>
                  <a:lnTo>
                    <a:pt x="46226" y="1831868"/>
                  </a:lnTo>
                  <a:cubicBezTo>
                    <a:pt x="20696" y="1831868"/>
                    <a:pt x="0" y="1811172"/>
                    <a:pt x="0" y="1785643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249610" cy="1850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00"/>
                </a:lnSpc>
              </a:pPr>
              <a:r>
                <a:rPr lang="en-US" sz="2000" spc="428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CAPTURING FEEDBACK-DRIVEN DIFFUSION WHERE STATIC METHODS FALL SHORT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334895" y="2223315"/>
            <a:ext cx="3076724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The Problem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4024" y="2859796"/>
            <a:ext cx="8218465" cy="6163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BESS diffusion depends on feedback linking costs, revenues, and investment decisions — plus delays in learning and policy implementation</a:t>
            </a:r>
          </a:p>
          <a:p>
            <a:pPr marL="777238" lvl="1" indent="-388619">
              <a:lnSpc>
                <a:spcPts val="5039"/>
              </a:lnSpc>
              <a:buFont typeface="Arial"/>
              <a:buChar char="•"/>
            </a:pPr>
            <a:r>
              <a:rPr lang="en-US" sz="35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Static optimization or econometric regressions aren't built to capture these non-linear interactions and path dependencies</a:t>
            </a:r>
          </a:p>
          <a:p>
            <a:pPr>
              <a:lnSpc>
                <a:spcPts val="3220"/>
              </a:lnSpc>
            </a:pPr>
            <a:endParaRPr lang="en-US" sz="35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411358" y="2869321"/>
            <a:ext cx="8268161" cy="6297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Explicitly represents feedback-driven systems evolving over time</a:t>
            </a:r>
          </a:p>
          <a:p>
            <a:pPr marL="690881" lvl="1" indent="-345440" algn="just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Integrates stocks (e.g., installed BESS capacity), flows (installations/retirements), and feedback mechanisms (learning, profitability-driven adoption)</a:t>
            </a:r>
          </a:p>
          <a:p>
            <a:pPr marL="690881" lvl="1" indent="-345440" algn="just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Well suited to emerging technologies with limited historical data — emphasizes causal structure and pattern reproduction over short-term statistical fit</a:t>
            </a:r>
          </a:p>
          <a:p>
            <a:pPr algn="just">
              <a:lnSpc>
                <a:spcPts val="4480"/>
              </a:lnSpc>
            </a:pPr>
            <a:endParaRPr lang="en-US" sz="3200" dirty="0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774860" y="2223315"/>
            <a:ext cx="4242941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The SD Approach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Model Scope &amp; Boundaries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9869" y="2160475"/>
            <a:ext cx="8711054" cy="5223013"/>
            <a:chOff x="0" y="0"/>
            <a:chExt cx="2294269" cy="13756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4269" cy="1375608"/>
            </a:xfrm>
            <a:custGeom>
              <a:avLst/>
              <a:gdLst/>
              <a:ahLst/>
              <a:cxnLst/>
              <a:rect l="l" t="t" r="r" b="b"/>
              <a:pathLst>
                <a:path w="2294269" h="1375608">
                  <a:moveTo>
                    <a:pt x="45326" y="0"/>
                  </a:moveTo>
                  <a:lnTo>
                    <a:pt x="2248943" y="0"/>
                  </a:lnTo>
                  <a:cubicBezTo>
                    <a:pt x="2260965" y="0"/>
                    <a:pt x="2272493" y="4775"/>
                    <a:pt x="2280994" y="13276"/>
                  </a:cubicBezTo>
                  <a:cubicBezTo>
                    <a:pt x="2289494" y="21776"/>
                    <a:pt x="2294269" y="33305"/>
                    <a:pt x="2294269" y="45326"/>
                  </a:cubicBezTo>
                  <a:lnTo>
                    <a:pt x="2294269" y="1330282"/>
                  </a:lnTo>
                  <a:cubicBezTo>
                    <a:pt x="2294269" y="1342304"/>
                    <a:pt x="2289494" y="1353832"/>
                    <a:pt x="2280994" y="1362333"/>
                  </a:cubicBezTo>
                  <a:cubicBezTo>
                    <a:pt x="2272493" y="1370833"/>
                    <a:pt x="2260965" y="1375608"/>
                    <a:pt x="2248943" y="1375608"/>
                  </a:cubicBezTo>
                  <a:lnTo>
                    <a:pt x="45326" y="1375608"/>
                  </a:lnTo>
                  <a:cubicBezTo>
                    <a:pt x="33305" y="1375608"/>
                    <a:pt x="21776" y="1370833"/>
                    <a:pt x="13276" y="1362333"/>
                  </a:cubicBezTo>
                  <a:cubicBezTo>
                    <a:pt x="4775" y="1353832"/>
                    <a:pt x="0" y="1342304"/>
                    <a:pt x="0" y="1330282"/>
                  </a:cubicBezTo>
                  <a:lnTo>
                    <a:pt x="0" y="45326"/>
                  </a:lnTo>
                  <a:cubicBezTo>
                    <a:pt x="0" y="33305"/>
                    <a:pt x="4775" y="21776"/>
                    <a:pt x="13276" y="13276"/>
                  </a:cubicBezTo>
                  <a:cubicBezTo>
                    <a:pt x="21776" y="4775"/>
                    <a:pt x="33305" y="0"/>
                    <a:pt x="453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294269" cy="139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2930651" cy="7720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200" spc="47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POLICY-RELEVANT STRUCTURE — NOT A FULL ELECTRICITY-SYSTEM MODEL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93820" y="2160475"/>
            <a:ext cx="8598994" cy="5223013"/>
            <a:chOff x="0" y="0"/>
            <a:chExt cx="2264756" cy="13756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64756" cy="1375608"/>
            </a:xfrm>
            <a:custGeom>
              <a:avLst/>
              <a:gdLst/>
              <a:ahLst/>
              <a:cxnLst/>
              <a:rect l="l" t="t" r="r" b="b"/>
              <a:pathLst>
                <a:path w="2264756" h="1375608">
                  <a:moveTo>
                    <a:pt x="45917" y="0"/>
                  </a:moveTo>
                  <a:lnTo>
                    <a:pt x="2218839" y="0"/>
                  </a:lnTo>
                  <a:cubicBezTo>
                    <a:pt x="2231017" y="0"/>
                    <a:pt x="2242696" y="4838"/>
                    <a:pt x="2251307" y="13449"/>
                  </a:cubicBezTo>
                  <a:cubicBezTo>
                    <a:pt x="2259918" y="22060"/>
                    <a:pt x="2264756" y="33739"/>
                    <a:pt x="2264756" y="45917"/>
                  </a:cubicBezTo>
                  <a:lnTo>
                    <a:pt x="2264756" y="1329692"/>
                  </a:lnTo>
                  <a:cubicBezTo>
                    <a:pt x="2264756" y="1341870"/>
                    <a:pt x="2259918" y="1353549"/>
                    <a:pt x="2251307" y="1362160"/>
                  </a:cubicBezTo>
                  <a:cubicBezTo>
                    <a:pt x="2242696" y="1370771"/>
                    <a:pt x="2231017" y="1375608"/>
                    <a:pt x="2218839" y="1375608"/>
                  </a:cubicBezTo>
                  <a:lnTo>
                    <a:pt x="45917" y="1375608"/>
                  </a:lnTo>
                  <a:cubicBezTo>
                    <a:pt x="33739" y="1375608"/>
                    <a:pt x="22060" y="1370771"/>
                    <a:pt x="13449" y="1362160"/>
                  </a:cubicBezTo>
                  <a:cubicBezTo>
                    <a:pt x="4838" y="1353549"/>
                    <a:pt x="0" y="1341870"/>
                    <a:pt x="0" y="1329692"/>
                  </a:cubicBezTo>
                  <a:lnTo>
                    <a:pt x="0" y="45917"/>
                  </a:lnTo>
                  <a:cubicBezTo>
                    <a:pt x="0" y="33739"/>
                    <a:pt x="4838" y="22060"/>
                    <a:pt x="13449" y="13449"/>
                  </a:cubicBezTo>
                  <a:cubicBezTo>
                    <a:pt x="22060" y="4838"/>
                    <a:pt x="33739" y="0"/>
                    <a:pt x="45917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2264756" cy="1394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265493" y="2292692"/>
            <a:ext cx="4759808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In Scope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3298" y="2827410"/>
            <a:ext cx="8278905" cy="4409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0" lvl="1" indent="-302255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Horizon 2023 to 2050 with a monthly time step</a:t>
            </a:r>
          </a:p>
          <a:p>
            <a:pPr marL="604510" lvl="1" indent="-302255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Key endogenous variables: installed BESS capacity, adoption/retirement flows, cumulative experience driving cost reductions, arbitrage revenue streams</a:t>
            </a:r>
          </a:p>
          <a:p>
            <a:pPr marL="604510" lvl="1" indent="-302255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Exogenous inputs: PV deployment trajectories, price spreads between charging/discharging periods, policy/regulatory parameters</a:t>
            </a:r>
          </a:p>
          <a:p>
            <a:pPr algn="just">
              <a:lnSpc>
                <a:spcPts val="3359"/>
              </a:lnSpc>
            </a:pPr>
            <a:endParaRPr lang="en-US" sz="27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633789" y="2944837"/>
            <a:ext cx="8319055" cy="450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68" lvl="1" indent="-345434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Detailed operational constraints and network-level dispatch</a:t>
            </a:r>
          </a:p>
          <a:p>
            <a:pPr marL="690868" lvl="1" indent="-345434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Full representation of the entire electricity system</a:t>
            </a:r>
          </a:p>
          <a:p>
            <a:pPr marL="690868" lvl="1" indent="-345434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The model prioritizes economic and technological dynamics over grid-operation detail</a:t>
            </a:r>
          </a:p>
          <a:p>
            <a:pPr>
              <a:lnSpc>
                <a:spcPts val="3919"/>
              </a:lnSpc>
            </a:pPr>
            <a:endParaRPr lang="en-US" sz="31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413413" y="2292692"/>
            <a:ext cx="4759808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Out of Scope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3298" y="7469213"/>
            <a:ext cx="17699485" cy="169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Rather than modeling the whole power system, the framework isolates the dominant drivers of BESS diffusion, enabling exploration of alternative regulatory and economic scenarios.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Projecting Photovoltaic Capacity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PV EXPANSION IS THE EXOGENOUS DRIVER THAT SETS THE CEILING FOR BESS POTENTIAL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69015" y="1990682"/>
            <a:ext cx="17149970" cy="2164260"/>
            <a:chOff x="0" y="0"/>
            <a:chExt cx="4516864" cy="5700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16865" cy="570011"/>
            </a:xfrm>
            <a:custGeom>
              <a:avLst/>
              <a:gdLst/>
              <a:ahLst/>
              <a:cxnLst/>
              <a:rect l="l" t="t" r="r" b="b"/>
              <a:pathLst>
                <a:path w="4516865" h="570011">
                  <a:moveTo>
                    <a:pt x="23023" y="0"/>
                  </a:moveTo>
                  <a:lnTo>
                    <a:pt x="4493842" y="0"/>
                  </a:lnTo>
                  <a:cubicBezTo>
                    <a:pt x="4499948" y="0"/>
                    <a:pt x="4505804" y="2426"/>
                    <a:pt x="4510122" y="6743"/>
                  </a:cubicBezTo>
                  <a:cubicBezTo>
                    <a:pt x="4514439" y="11061"/>
                    <a:pt x="4516865" y="16917"/>
                    <a:pt x="4516865" y="23023"/>
                  </a:cubicBezTo>
                  <a:lnTo>
                    <a:pt x="4516865" y="546988"/>
                  </a:lnTo>
                  <a:cubicBezTo>
                    <a:pt x="4516865" y="553094"/>
                    <a:pt x="4514439" y="558950"/>
                    <a:pt x="4510122" y="563268"/>
                  </a:cubicBezTo>
                  <a:cubicBezTo>
                    <a:pt x="4505804" y="567585"/>
                    <a:pt x="4499948" y="570011"/>
                    <a:pt x="4493842" y="570011"/>
                  </a:cubicBezTo>
                  <a:lnTo>
                    <a:pt x="23023" y="570011"/>
                  </a:lnTo>
                  <a:cubicBezTo>
                    <a:pt x="16917" y="570011"/>
                    <a:pt x="11061" y="567585"/>
                    <a:pt x="6743" y="563268"/>
                  </a:cubicBezTo>
                  <a:cubicBezTo>
                    <a:pt x="2426" y="558950"/>
                    <a:pt x="0" y="553094"/>
                    <a:pt x="0" y="546988"/>
                  </a:cubicBezTo>
                  <a:lnTo>
                    <a:pt x="0" y="23023"/>
                  </a:lnTo>
                  <a:cubicBezTo>
                    <a:pt x="0" y="16917"/>
                    <a:pt x="2426" y="11061"/>
                    <a:pt x="6743" y="6743"/>
                  </a:cubicBezTo>
                  <a:cubicBezTo>
                    <a:pt x="11061" y="2426"/>
                    <a:pt x="16917" y="0"/>
                    <a:pt x="23023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516864" cy="598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399"/>
                </a:lnSpc>
              </a:pPr>
              <a:r>
                <a:rPr lang="en-US" sz="6999" b="1" i="1">
                  <a:solidFill>
                    <a:srgbClr val="FFB93E"/>
                  </a:solidFill>
                  <a:latin typeface="Arimo Bold Italics"/>
                  <a:ea typeface="Arimo Bold Italics"/>
                  <a:cs typeface="Arimo Bold Italics"/>
                  <a:sym typeface="Arimo Bold Italics"/>
                </a:rPr>
                <a:t>20%</a:t>
              </a:r>
            </a:p>
            <a:p>
              <a:pPr algn="ctr">
                <a:lnSpc>
                  <a:spcPts val="3120"/>
                </a:lnSpc>
              </a:pPr>
              <a:r>
                <a:rPr lang="en-US" sz="2600" i="1">
                  <a:solidFill>
                    <a:srgbClr val="0B0B0B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Of total PV capacity is assumed as the maximum installable BESS potential (informed by IRENA's ~11% storage-to-renewable ratio for the 2030 tripling target, adjusted upward for storage's growing flexibility role)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9600" y="4440692"/>
            <a:ext cx="7790795" cy="4538231"/>
            <a:chOff x="0" y="0"/>
            <a:chExt cx="3042874" cy="177251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42874" cy="1772511"/>
            </a:xfrm>
            <a:custGeom>
              <a:avLst/>
              <a:gdLst/>
              <a:ahLst/>
              <a:cxnLst/>
              <a:rect l="l" t="t" r="r" b="b"/>
              <a:pathLst>
                <a:path w="3042874" h="1772511">
                  <a:moveTo>
                    <a:pt x="50680" y="0"/>
                  </a:moveTo>
                  <a:lnTo>
                    <a:pt x="2992194" y="0"/>
                  </a:lnTo>
                  <a:cubicBezTo>
                    <a:pt x="3020184" y="0"/>
                    <a:pt x="3042874" y="22690"/>
                    <a:pt x="3042874" y="50680"/>
                  </a:cubicBezTo>
                  <a:lnTo>
                    <a:pt x="3042874" y="1721831"/>
                  </a:lnTo>
                  <a:cubicBezTo>
                    <a:pt x="3042874" y="1749820"/>
                    <a:pt x="3020184" y="1772511"/>
                    <a:pt x="2992194" y="1772511"/>
                  </a:cubicBezTo>
                  <a:lnTo>
                    <a:pt x="50680" y="1772511"/>
                  </a:lnTo>
                  <a:cubicBezTo>
                    <a:pt x="22690" y="1772511"/>
                    <a:pt x="0" y="1749820"/>
                    <a:pt x="0" y="1721831"/>
                  </a:cubicBezTo>
                  <a:lnTo>
                    <a:pt x="0" y="50680"/>
                  </a:lnTo>
                  <a:cubicBezTo>
                    <a:pt x="0" y="22690"/>
                    <a:pt x="22690" y="0"/>
                    <a:pt x="50680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3042874" cy="17915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19616" y="5208124"/>
            <a:ext cx="7452824" cy="404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Based on the portfolio of projects with confirmed entry into the SIN, as reported by XM (Colombia's system operator)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Reflects projects in advanced development stages, realistic under current market conditions</a:t>
            </a:r>
          </a:p>
          <a:p>
            <a:pPr algn="just">
              <a:lnSpc>
                <a:spcPts val="4000"/>
              </a:lnSpc>
            </a:pPr>
            <a:endParaRPr lang="en-US" sz="2857" b="1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14682" y="4589565"/>
            <a:ext cx="4580632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Near term (2023–2030)</a:t>
            </a:r>
          </a:p>
        </p:txBody>
      </p:sp>
      <p:sp>
        <p:nvSpPr>
          <p:cNvPr id="19" name="TextBox 19"/>
          <p:cNvSpPr txBox="1"/>
          <p:nvPr/>
        </p:nvSpPr>
        <p:spPr>
          <a:xfrm rot="-5400000">
            <a:off x="6256200" y="6431398"/>
            <a:ext cx="5728906" cy="616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497" b="1" i="1">
                <a:solidFill>
                  <a:srgbClr val="FFB93E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Two-phase Projection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9926635" y="4440692"/>
            <a:ext cx="7792350" cy="4597433"/>
            <a:chOff x="0" y="0"/>
            <a:chExt cx="3043481" cy="17956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043481" cy="1795633"/>
            </a:xfrm>
            <a:custGeom>
              <a:avLst/>
              <a:gdLst/>
              <a:ahLst/>
              <a:cxnLst/>
              <a:rect l="l" t="t" r="r" b="b"/>
              <a:pathLst>
                <a:path w="3043481" h="1795633">
                  <a:moveTo>
                    <a:pt x="50670" y="0"/>
                  </a:moveTo>
                  <a:lnTo>
                    <a:pt x="2992812" y="0"/>
                  </a:lnTo>
                  <a:cubicBezTo>
                    <a:pt x="3006250" y="0"/>
                    <a:pt x="3019138" y="5338"/>
                    <a:pt x="3028641" y="14841"/>
                  </a:cubicBezTo>
                  <a:cubicBezTo>
                    <a:pt x="3038143" y="24343"/>
                    <a:pt x="3043481" y="37231"/>
                    <a:pt x="3043481" y="50670"/>
                  </a:cubicBezTo>
                  <a:lnTo>
                    <a:pt x="3043481" y="1744963"/>
                  </a:lnTo>
                  <a:cubicBezTo>
                    <a:pt x="3043481" y="1758402"/>
                    <a:pt x="3038143" y="1771290"/>
                    <a:pt x="3028641" y="1780792"/>
                  </a:cubicBezTo>
                  <a:cubicBezTo>
                    <a:pt x="3019138" y="1790295"/>
                    <a:pt x="3006250" y="1795633"/>
                    <a:pt x="2992812" y="1795633"/>
                  </a:cubicBezTo>
                  <a:lnTo>
                    <a:pt x="50670" y="1795633"/>
                  </a:lnTo>
                  <a:cubicBezTo>
                    <a:pt x="37231" y="1795633"/>
                    <a:pt x="24343" y="1790295"/>
                    <a:pt x="14841" y="1780792"/>
                  </a:cubicBezTo>
                  <a:cubicBezTo>
                    <a:pt x="5338" y="1771290"/>
                    <a:pt x="0" y="1758402"/>
                    <a:pt x="0" y="1744963"/>
                  </a:cubicBezTo>
                  <a:lnTo>
                    <a:pt x="0" y="50670"/>
                  </a:lnTo>
                  <a:cubicBezTo>
                    <a:pt x="0" y="37231"/>
                    <a:pt x="5338" y="24343"/>
                    <a:pt x="14841" y="14841"/>
                  </a:cubicBezTo>
                  <a:cubicBezTo>
                    <a:pt x="24343" y="5338"/>
                    <a:pt x="37231" y="0"/>
                    <a:pt x="5067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3043481" cy="1814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926635" y="5208124"/>
            <a:ext cx="7687521" cy="3892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Based on solar targets from Colombia's National Energy Plan 2020–2050: 24–32 GW of installed solar capacity by 2050</a:t>
            </a:r>
          </a:p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Temporal evolution follows growth trajectories from Parra-Rodas et al. (2025), an SD-based framework for Colombia's electricity sector</a:t>
            </a:r>
          </a:p>
          <a:p>
            <a:pPr algn="just">
              <a:lnSpc>
                <a:spcPts val="3860"/>
              </a:lnSpc>
            </a:pPr>
            <a:endParaRPr lang="en-US" sz="2757" b="1">
              <a:solidFill>
                <a:srgbClr val="0B0B0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485092" y="4589565"/>
            <a:ext cx="4675436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Long term (2030–2050)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Calculating Arbitrage Revenues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A STYLIZED DAILY CYCLE, GROUNDED IN THREE YEARS OF COLOMBIAN PRICE DATA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12273" y="2270469"/>
            <a:ext cx="8531727" cy="4017982"/>
            <a:chOff x="0" y="0"/>
            <a:chExt cx="3332262" cy="15693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2262" cy="1569315"/>
            </a:xfrm>
            <a:custGeom>
              <a:avLst/>
              <a:gdLst/>
              <a:ahLst/>
              <a:cxnLst/>
              <a:rect l="l" t="t" r="r" b="b"/>
              <a:pathLst>
                <a:path w="3332262" h="1569315">
                  <a:moveTo>
                    <a:pt x="46279" y="0"/>
                  </a:moveTo>
                  <a:lnTo>
                    <a:pt x="3285983" y="0"/>
                  </a:lnTo>
                  <a:cubicBezTo>
                    <a:pt x="3298257" y="0"/>
                    <a:pt x="3310029" y="4876"/>
                    <a:pt x="3318708" y="13555"/>
                  </a:cubicBezTo>
                  <a:cubicBezTo>
                    <a:pt x="3327386" y="22234"/>
                    <a:pt x="3332262" y="34005"/>
                    <a:pt x="3332262" y="46279"/>
                  </a:cubicBezTo>
                  <a:lnTo>
                    <a:pt x="3332262" y="1523036"/>
                  </a:lnTo>
                  <a:cubicBezTo>
                    <a:pt x="3332262" y="1535310"/>
                    <a:pt x="3327386" y="1547082"/>
                    <a:pt x="3318708" y="1555761"/>
                  </a:cubicBezTo>
                  <a:cubicBezTo>
                    <a:pt x="3310029" y="1564439"/>
                    <a:pt x="3298257" y="1569315"/>
                    <a:pt x="3285983" y="1569315"/>
                  </a:cubicBezTo>
                  <a:lnTo>
                    <a:pt x="46279" y="1569315"/>
                  </a:lnTo>
                  <a:cubicBezTo>
                    <a:pt x="34005" y="1569315"/>
                    <a:pt x="22234" y="1564439"/>
                    <a:pt x="13555" y="1555761"/>
                  </a:cubicBezTo>
                  <a:cubicBezTo>
                    <a:pt x="4876" y="1547082"/>
                    <a:pt x="0" y="1535310"/>
                    <a:pt x="0" y="1523036"/>
                  </a:cubicBezTo>
                  <a:lnTo>
                    <a:pt x="0" y="46279"/>
                  </a:lnTo>
                  <a:cubicBezTo>
                    <a:pt x="0" y="34005"/>
                    <a:pt x="4876" y="22234"/>
                    <a:pt x="13555" y="13555"/>
                  </a:cubicBezTo>
                  <a:cubicBezTo>
                    <a:pt x="22234" y="4876"/>
                    <a:pt x="34005" y="0"/>
                    <a:pt x="46279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3332262" cy="1588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26397" y="2209693"/>
            <a:ext cx="8189915" cy="4078758"/>
            <a:chOff x="0" y="0"/>
            <a:chExt cx="3198760" cy="15930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98760" cy="1593053"/>
            </a:xfrm>
            <a:custGeom>
              <a:avLst/>
              <a:gdLst/>
              <a:ahLst/>
              <a:cxnLst/>
              <a:rect l="l" t="t" r="r" b="b"/>
              <a:pathLst>
                <a:path w="3198760" h="1593053">
                  <a:moveTo>
                    <a:pt x="48210" y="0"/>
                  </a:moveTo>
                  <a:lnTo>
                    <a:pt x="3150550" y="0"/>
                  </a:lnTo>
                  <a:cubicBezTo>
                    <a:pt x="3177175" y="0"/>
                    <a:pt x="3198760" y="21584"/>
                    <a:pt x="3198760" y="48210"/>
                  </a:cubicBezTo>
                  <a:lnTo>
                    <a:pt x="3198760" y="1544842"/>
                  </a:lnTo>
                  <a:cubicBezTo>
                    <a:pt x="3198760" y="1571468"/>
                    <a:pt x="3177175" y="1593053"/>
                    <a:pt x="3150550" y="1593053"/>
                  </a:cubicBezTo>
                  <a:lnTo>
                    <a:pt x="48210" y="1593053"/>
                  </a:lnTo>
                  <a:cubicBezTo>
                    <a:pt x="35424" y="1593053"/>
                    <a:pt x="23162" y="1587973"/>
                    <a:pt x="14120" y="1578932"/>
                  </a:cubicBezTo>
                  <a:cubicBezTo>
                    <a:pt x="5079" y="1569891"/>
                    <a:pt x="0" y="1557629"/>
                    <a:pt x="0" y="1544842"/>
                  </a:cubicBezTo>
                  <a:lnTo>
                    <a:pt x="0" y="48210"/>
                  </a:lnTo>
                  <a:cubicBezTo>
                    <a:pt x="0" y="21584"/>
                    <a:pt x="21584" y="0"/>
                    <a:pt x="4821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198760" cy="16121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aphicFrame>
        <p:nvGraphicFramePr>
          <p:cNvPr id="15" name="Table 15"/>
          <p:cNvGraphicFramePr>
            <a:graphicFrameLocks noGrp="1"/>
          </p:cNvGraphicFramePr>
          <p:nvPr/>
        </p:nvGraphicFramePr>
        <p:xfrm>
          <a:off x="438338" y="6978302"/>
          <a:ext cx="17678208" cy="2038350"/>
        </p:xfrm>
        <a:graphic>
          <a:graphicData uri="http://schemas.openxmlformats.org/drawingml/2006/table">
            <a:tbl>
              <a:tblPr/>
              <a:tblGrid>
                <a:gridCol w="1473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4731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1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JAN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FEB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DEC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NOV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MAR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APR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SEP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JUN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MAY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OCT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AUG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JUL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1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0.21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0.21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0.26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0.96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0.31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FF3E3E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0.15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0.33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0.22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0.19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1">
                          <a:solidFill>
                            <a:srgbClr val="02E805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0.98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0.64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0.31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38338" y="2831882"/>
            <a:ext cx="8531727" cy="353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Uses historical hourly price data (2021–2023), spanning both La Niña (2021-22) and El Niño (late 2023) phases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Stylized cycle: charge 12:00–14:00 (peak solar) → discharge 18:00–20:00 (demand peak) — one full cycle/day</a:t>
            </a:r>
          </a:p>
          <a:p>
            <a:pPr algn="just">
              <a:lnSpc>
                <a:spcPts val="4000"/>
              </a:lnSpc>
            </a:pPr>
            <a:endParaRPr lang="en-US" sz="2857" b="1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634740" y="2308573"/>
            <a:ext cx="2803773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Methodology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777594" y="2881875"/>
            <a:ext cx="7687521" cy="3256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0.40</a:t>
            </a:r>
            <a:r>
              <a:rPr lang="en-US" sz="3057" b="1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 USD/kW/month (average)</a:t>
            </a:r>
          </a:p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0.15 USD/kW in April (min) to 0.98 USD/kW in October (max)</a:t>
            </a:r>
          </a:p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Strong seasonal variability across the Colombian market</a:t>
            </a:r>
          </a:p>
          <a:p>
            <a:pPr algn="just">
              <a:lnSpc>
                <a:spcPts val="4280"/>
              </a:lnSpc>
            </a:pPr>
            <a:endParaRPr lang="en-US" sz="3057" b="1">
              <a:solidFill>
                <a:srgbClr val="0B0B0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777149" y="2308573"/>
            <a:ext cx="2085975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Key result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179266" y="6331168"/>
            <a:ext cx="12060734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Table 1 simplified, monthly margin </a:t>
            </a:r>
            <a:r>
              <a:rPr lang="en-US" sz="3397" i="1" dirty="0">
                <a:solidFill>
                  <a:srgbClr val="FFB93E"/>
                </a:solidFill>
                <a:latin typeface="Arimo Italics"/>
                <a:ea typeface="Arimo Italics"/>
                <a:cs typeface="Arimo Italics"/>
                <a:sym typeface="Arimo Italics"/>
              </a:rPr>
              <a:t>(USD per kW per month)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239E2-FE97-D2EF-4FEB-8824EAEEE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965198"/>
            <a:ext cx="11613587" cy="9174733"/>
          </a:xfrm>
          <a:prstGeom prst="rect">
            <a:avLst/>
          </a:prstGeom>
        </p:spPr>
      </p:pic>
      <p:grpSp>
        <p:nvGrpSpPr>
          <p:cNvPr id="6" name="Group 3">
            <a:extLst>
              <a:ext uri="{FF2B5EF4-FFF2-40B4-BE49-F238E27FC236}">
                <a16:creationId xmlns:a16="http://schemas.microsoft.com/office/drawing/2014/main" id="{35761381-13B3-30DC-E2F8-DF0703936AF3}"/>
              </a:ext>
            </a:extLst>
          </p:cNvPr>
          <p:cNvGrpSpPr/>
          <p:nvPr/>
        </p:nvGrpSpPr>
        <p:grpSpPr>
          <a:xfrm>
            <a:off x="304800" y="-38100"/>
            <a:ext cx="18214037" cy="1124496"/>
            <a:chOff x="0" y="0"/>
            <a:chExt cx="24285382" cy="1499328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E7701AB1-53D1-FEC5-2FD0-CBD11BFC39F0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81969C3-38B7-31A3-4613-1D78FEAB3164}"/>
                </a:ext>
              </a:extLst>
            </p:cNvPr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Causal Loop Diagram: The Feedback Mechanisms Driving Diffusion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94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06A83-D712-2865-0312-E07251A5F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E85D0C54-E02C-32BC-2089-99D057E8ABAA}"/>
              </a:ext>
            </a:extLst>
          </p:cNvPr>
          <p:cNvGrpSpPr/>
          <p:nvPr/>
        </p:nvGrpSpPr>
        <p:grpSpPr>
          <a:xfrm>
            <a:off x="217160" y="-190500"/>
            <a:ext cx="18214037" cy="1124496"/>
            <a:chOff x="0" y="0"/>
            <a:chExt cx="24285382" cy="1499328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7556ECF2-BD8F-F1D9-E8DA-112D33AB5955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FE40A2CE-9258-9EA9-F5B5-EF347E21EF2C}"/>
                </a:ext>
              </a:extLst>
            </p:cNvPr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Stock-Flow Structure of the BESS Diffusion Model</a:t>
              </a:r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D461B54C-DF1A-ED15-539F-31C32E84021C}"/>
              </a:ext>
            </a:extLst>
          </p:cNvPr>
          <p:cNvGrpSpPr/>
          <p:nvPr/>
        </p:nvGrpSpPr>
        <p:grpSpPr>
          <a:xfrm>
            <a:off x="152400" y="651607"/>
            <a:ext cx="17197988" cy="564778"/>
            <a:chOff x="0" y="0"/>
            <a:chExt cx="22930651" cy="753037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0332FE1-9E0C-B9F6-E377-4EE8BCA3EB42}"/>
                </a:ext>
              </a:extLst>
            </p:cNvPr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D5553F98-65AC-0600-83AF-13250065C92C}"/>
                </a:ext>
              </a:extLst>
            </p:cNvPr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TWO CORE STOCKS, ONE INFLOW, ONE OUTFLOW — FORMALIZING THE DYNAMIC HYPOTHESIS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81B94DB-1C0C-98FD-3F4B-B1C51BF5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917" b="42009"/>
          <a:stretch>
            <a:fillRect/>
          </a:stretch>
        </p:blipFill>
        <p:spPr>
          <a:xfrm>
            <a:off x="-1371600" y="1797463"/>
            <a:ext cx="20347351" cy="733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70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BF47-3309-93F4-9BF4-3BE607E0C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FBC6C-0A6B-80F9-6F63-44DCC996F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63482"/>
            <a:ext cx="10439400" cy="10160036"/>
          </a:xfrm>
          <a:prstGeom prst="rect">
            <a:avLst/>
          </a:prstGeom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60B8A042-D3D4-1FC4-9B97-9EF32B4BC476}"/>
              </a:ext>
            </a:extLst>
          </p:cNvPr>
          <p:cNvGrpSpPr/>
          <p:nvPr/>
        </p:nvGrpSpPr>
        <p:grpSpPr>
          <a:xfrm>
            <a:off x="217155" y="-190500"/>
            <a:ext cx="18214037" cy="1421174"/>
            <a:chOff x="-7" y="0"/>
            <a:chExt cx="24285382" cy="1894898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2DCD9F30-7688-1F0D-1D7F-05A0895C0013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49775A79-98E7-3344-A028-B3EC259B04C5}"/>
                </a:ext>
              </a:extLst>
            </p:cNvPr>
            <p:cNvSpPr txBox="1"/>
            <p:nvPr/>
          </p:nvSpPr>
          <p:spPr>
            <a:xfrm>
              <a:off x="-7" y="376519"/>
              <a:ext cx="24285382" cy="15183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Stock-Flow Structure </a:t>
              </a:r>
            </a:p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BESS Diffusion Model</a:t>
              </a:r>
            </a:p>
          </p:txBody>
        </p:sp>
      </p:grpSp>
      <p:sp>
        <p:nvSpPr>
          <p:cNvPr id="12" name="Freeform 7">
            <a:extLst>
              <a:ext uri="{FF2B5EF4-FFF2-40B4-BE49-F238E27FC236}">
                <a16:creationId xmlns:a16="http://schemas.microsoft.com/office/drawing/2014/main" id="{26E14BFC-5AD9-51ED-AE72-DD4C05B8B05C}"/>
              </a:ext>
            </a:extLst>
          </p:cNvPr>
          <p:cNvSpPr/>
          <p:nvPr/>
        </p:nvSpPr>
        <p:spPr>
          <a:xfrm>
            <a:off x="217155" y="948284"/>
            <a:ext cx="17197987" cy="564778"/>
          </a:xfrm>
          <a:custGeom>
            <a:avLst/>
            <a:gdLst/>
            <a:ahLst/>
            <a:cxnLst/>
            <a:rect l="l" t="t" r="r" b="b"/>
            <a:pathLst>
              <a:path w="22930650" h="753037">
                <a:moveTo>
                  <a:pt x="0" y="0"/>
                </a:moveTo>
                <a:lnTo>
                  <a:pt x="22930650" y="0"/>
                </a:lnTo>
                <a:lnTo>
                  <a:pt x="22930650" y="753037"/>
                </a:lnTo>
                <a:lnTo>
                  <a:pt x="0" y="753037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511354" r="8394" b="-475705"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1452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Selected Model Equations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E93CB6-F27A-0D71-312D-08CF3BB84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611" y="1708294"/>
            <a:ext cx="13641704" cy="6077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948767-FC72-3A69-E761-ADEFE13D8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714" y="7786092"/>
            <a:ext cx="13479756" cy="11907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2E527E-9F6A-0344-5AD3-EFA0FA99F131}"/>
              </a:ext>
            </a:extLst>
          </p:cNvPr>
          <p:cNvSpPr/>
          <p:nvPr/>
        </p:nvSpPr>
        <p:spPr>
          <a:xfrm>
            <a:off x="-5" y="1562100"/>
            <a:ext cx="18288005" cy="2743200"/>
          </a:xfrm>
          <a:prstGeom prst="rect">
            <a:avLst/>
          </a:prstGeom>
          <a:solidFill>
            <a:schemeClr val="accent3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STOCKS</a:t>
            </a:r>
          </a:p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0FB0CC-62DB-2AAD-C693-1C203CF2D21F}"/>
              </a:ext>
            </a:extLst>
          </p:cNvPr>
          <p:cNvSpPr/>
          <p:nvPr/>
        </p:nvSpPr>
        <p:spPr>
          <a:xfrm>
            <a:off x="0" y="4305300"/>
            <a:ext cx="18288005" cy="3480738"/>
          </a:xfrm>
          <a:prstGeom prst="rect">
            <a:avLst/>
          </a:prstGeom>
          <a:solidFill>
            <a:schemeClr val="accent3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FLOWS</a:t>
            </a:r>
          </a:p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CB29F5-EC8E-8EF3-F413-99B2DDD85370}"/>
              </a:ext>
            </a:extLst>
          </p:cNvPr>
          <p:cNvSpPr/>
          <p:nvPr/>
        </p:nvSpPr>
        <p:spPr>
          <a:xfrm>
            <a:off x="0" y="7786038"/>
            <a:ext cx="18288005" cy="1371600"/>
          </a:xfrm>
          <a:prstGeom prst="rect">
            <a:avLst/>
          </a:prstGeom>
          <a:solidFill>
            <a:schemeClr val="accent3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ARBITRAGE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4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Stock-Flow Structure of the BESS Diffusion Model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TWO CORE STOCKS, ONE INFLOW, ONE OUTFLOW — FORMALIZING THE DYNAMIC HYPOTHESIS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15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9600" y="2274029"/>
            <a:ext cx="8288768" cy="5383057"/>
            <a:chOff x="0" y="0"/>
            <a:chExt cx="3237369" cy="210247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37369" cy="2102477"/>
            </a:xfrm>
            <a:custGeom>
              <a:avLst/>
              <a:gdLst/>
              <a:ahLst/>
              <a:cxnLst/>
              <a:rect l="l" t="t" r="r" b="b"/>
              <a:pathLst>
                <a:path w="3237369" h="2102477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054842"/>
                  </a:lnTo>
                  <a:cubicBezTo>
                    <a:pt x="3237369" y="2067475"/>
                    <a:pt x="3232350" y="2079591"/>
                    <a:pt x="3223417" y="2088525"/>
                  </a:cubicBezTo>
                  <a:cubicBezTo>
                    <a:pt x="3214484" y="2097458"/>
                    <a:pt x="3202368" y="2102477"/>
                    <a:pt x="3189734" y="2102477"/>
                  </a:cubicBezTo>
                  <a:lnTo>
                    <a:pt x="47635" y="2102477"/>
                  </a:lnTo>
                  <a:cubicBezTo>
                    <a:pt x="35002" y="2102477"/>
                    <a:pt x="22885" y="2097458"/>
                    <a:pt x="13952" y="2088525"/>
                  </a:cubicBezTo>
                  <a:cubicBezTo>
                    <a:pt x="5019" y="2079591"/>
                    <a:pt x="0" y="2067475"/>
                    <a:pt x="0" y="2054842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37369" cy="21215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19616" y="3041461"/>
            <a:ext cx="7452824" cy="5052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 algn="l">
              <a:lnSpc>
                <a:spcPts val="4000"/>
              </a:lnSpc>
              <a:buAutoNum type="arabicPeriod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Installable BESS potential: remaining capacity available for deployment (shrinks as capacity is installed)</a:t>
            </a:r>
          </a:p>
          <a:p>
            <a:pPr marL="617007" lvl="1" indent="-308504" algn="l">
              <a:lnSpc>
                <a:spcPts val="4000"/>
              </a:lnSpc>
              <a:buAutoNum type="arabicPeriod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Installed BESS capacity: cumulative adoption (the model's central output)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These two stocks directly implement the B1 balancing loop from the CLD: as installed capacity grows, remaining potential declines</a:t>
            </a:r>
          </a:p>
          <a:p>
            <a:pPr algn="just">
              <a:lnSpc>
                <a:spcPts val="4000"/>
              </a:lnSpc>
            </a:pPr>
            <a:endParaRPr lang="en-US" sz="2857" b="1" dirty="0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335312" y="2422903"/>
            <a:ext cx="2421434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 The Stocks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353850" y="2274029"/>
            <a:ext cx="8365134" cy="5383057"/>
            <a:chOff x="0" y="0"/>
            <a:chExt cx="3267196" cy="210247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67196" cy="2102477"/>
            </a:xfrm>
            <a:custGeom>
              <a:avLst/>
              <a:gdLst/>
              <a:ahLst/>
              <a:cxnLst/>
              <a:rect l="l" t="t" r="r" b="b"/>
              <a:pathLst>
                <a:path w="3267196" h="2102477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055276"/>
                  </a:lnTo>
                  <a:cubicBezTo>
                    <a:pt x="3267196" y="2081344"/>
                    <a:pt x="3246063" y="2102477"/>
                    <a:pt x="3219995" y="2102477"/>
                  </a:cubicBezTo>
                  <a:lnTo>
                    <a:pt x="47200" y="2102477"/>
                  </a:lnTo>
                  <a:cubicBezTo>
                    <a:pt x="34682" y="2102477"/>
                    <a:pt x="22676" y="2097504"/>
                    <a:pt x="13825" y="2088652"/>
                  </a:cubicBezTo>
                  <a:cubicBezTo>
                    <a:pt x="4973" y="2079800"/>
                    <a:pt x="0" y="2067795"/>
                    <a:pt x="0" y="2055276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3267196" cy="21215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353850" y="3336707"/>
            <a:ext cx="7985695" cy="3032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>
              <a:lnSpc>
                <a:spcPts val="4000"/>
              </a:lnSpc>
              <a:buFont typeface="Arial"/>
              <a:buChar char="•"/>
            </a:pPr>
            <a:r>
              <a:rPr lang="en-US" sz="28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Inflow — New BESS capacity installations: combined effect of innovation and imitation adoption (Bass-type structure)</a:t>
            </a:r>
          </a:p>
          <a:p>
            <a:pPr marL="617007" lvl="1" indent="-308504">
              <a:lnSpc>
                <a:spcPts val="4000"/>
              </a:lnSpc>
              <a:buFont typeface="Arial"/>
              <a:buChar char="•"/>
            </a:pPr>
            <a:r>
              <a:rPr lang="en-US" sz="28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Outflow — ESS retirements: asset turnover dynamics (B6), driven by technical lifetime</a:t>
            </a:r>
          </a:p>
          <a:p>
            <a:pPr algn="just">
              <a:lnSpc>
                <a:spcPts val="4000"/>
              </a:lnSpc>
            </a:pPr>
            <a:endParaRPr lang="en-US" sz="2857" b="1" dirty="0">
              <a:solidFill>
                <a:srgbClr val="0B0B0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768214" y="2422903"/>
            <a:ext cx="2184474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The Flows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609600" y="7942837"/>
            <a:ext cx="17149970" cy="1127631"/>
            <a:chOff x="0" y="0"/>
            <a:chExt cx="4516864" cy="29698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16865" cy="296989"/>
            </a:xfrm>
            <a:custGeom>
              <a:avLst/>
              <a:gdLst/>
              <a:ahLst/>
              <a:cxnLst/>
              <a:rect l="l" t="t" r="r" b="b"/>
              <a:pathLst>
                <a:path w="4516865" h="296989">
                  <a:moveTo>
                    <a:pt x="23023" y="0"/>
                  </a:moveTo>
                  <a:lnTo>
                    <a:pt x="4493842" y="0"/>
                  </a:lnTo>
                  <a:cubicBezTo>
                    <a:pt x="4499948" y="0"/>
                    <a:pt x="4505804" y="2426"/>
                    <a:pt x="4510122" y="6743"/>
                  </a:cubicBezTo>
                  <a:cubicBezTo>
                    <a:pt x="4514439" y="11061"/>
                    <a:pt x="4516865" y="16917"/>
                    <a:pt x="4516865" y="23023"/>
                  </a:cubicBezTo>
                  <a:lnTo>
                    <a:pt x="4516865" y="273967"/>
                  </a:lnTo>
                  <a:cubicBezTo>
                    <a:pt x="4516865" y="280073"/>
                    <a:pt x="4514439" y="285929"/>
                    <a:pt x="4510122" y="290246"/>
                  </a:cubicBezTo>
                  <a:cubicBezTo>
                    <a:pt x="4505804" y="294564"/>
                    <a:pt x="4499948" y="296989"/>
                    <a:pt x="4493842" y="296989"/>
                  </a:cubicBezTo>
                  <a:lnTo>
                    <a:pt x="23023" y="296989"/>
                  </a:lnTo>
                  <a:cubicBezTo>
                    <a:pt x="16917" y="296989"/>
                    <a:pt x="11061" y="294564"/>
                    <a:pt x="6743" y="290246"/>
                  </a:cubicBezTo>
                  <a:cubicBezTo>
                    <a:pt x="2426" y="285929"/>
                    <a:pt x="0" y="280073"/>
                    <a:pt x="0" y="273967"/>
                  </a:cubicBezTo>
                  <a:lnTo>
                    <a:pt x="0" y="23023"/>
                  </a:lnTo>
                  <a:cubicBezTo>
                    <a:pt x="0" y="16917"/>
                    <a:pt x="2426" y="11061"/>
                    <a:pt x="6743" y="6743"/>
                  </a:cubicBezTo>
                  <a:cubicBezTo>
                    <a:pt x="11061" y="2426"/>
                    <a:pt x="16917" y="0"/>
                    <a:pt x="23023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4516864" cy="306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 i="1">
                  <a:solidFill>
                    <a:srgbClr val="0B0B0B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The arbitrage revenue loop (R1) links installed capacity, utilization, and revenues to profitability, which then drives adoption via imitation — closing the model's main reinforcing loop.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9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28694" y="1444844"/>
            <a:ext cx="16344906" cy="6048812"/>
            <a:chOff x="-449096" y="-28575"/>
            <a:chExt cx="21793207" cy="8065083"/>
          </a:xfrm>
        </p:grpSpPr>
        <p:sp>
          <p:nvSpPr>
            <p:cNvPr id="4" name="Freeform 4"/>
            <p:cNvSpPr/>
            <p:nvPr/>
          </p:nvSpPr>
          <p:spPr>
            <a:xfrm>
              <a:off x="-449096" y="3018301"/>
              <a:ext cx="20742618" cy="5018207"/>
            </a:xfrm>
            <a:custGeom>
              <a:avLst/>
              <a:gdLst/>
              <a:ahLst/>
              <a:cxnLst/>
              <a:rect l="l" t="t" r="r" b="b"/>
              <a:pathLst>
                <a:path w="20742618" h="5018207">
                  <a:moveTo>
                    <a:pt x="0" y="0"/>
                  </a:moveTo>
                  <a:lnTo>
                    <a:pt x="20742618" y="0"/>
                  </a:lnTo>
                  <a:lnTo>
                    <a:pt x="20742618" y="5018207"/>
                  </a:lnTo>
                  <a:lnTo>
                    <a:pt x="0" y="5018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878" r="20276" b="16458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449096" y="-28575"/>
              <a:ext cx="21793207" cy="50467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839"/>
                </a:lnSpc>
              </a:pPr>
              <a:r>
                <a:rPr lang="en-US" sz="5400" b="1" dirty="0">
                  <a:solidFill>
                    <a:srgbClr val="06784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System dynamics modeling of energy storage systems diffusion in grid-connected photovoltaic</a:t>
              </a:r>
            </a:p>
            <a:p>
              <a:pPr algn="ctr">
                <a:lnSpc>
                  <a:spcPts val="6839"/>
                </a:lnSpc>
              </a:pPr>
              <a:r>
                <a:rPr lang="en-US" sz="5400" b="1" dirty="0">
                  <a:solidFill>
                    <a:srgbClr val="06784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systems in Colombia</a:t>
              </a:r>
            </a:p>
          </p:txBody>
        </p:sp>
      </p:grpSp>
      <p:sp>
        <p:nvSpPr>
          <p:cNvPr id="6" name="AutoShape 6"/>
          <p:cNvSpPr/>
          <p:nvPr/>
        </p:nvSpPr>
        <p:spPr>
          <a:xfrm>
            <a:off x="3321181" y="5234693"/>
            <a:ext cx="11645637" cy="25407"/>
          </a:xfrm>
          <a:prstGeom prst="line">
            <a:avLst/>
          </a:prstGeom>
          <a:ln w="9525" cap="rnd">
            <a:solidFill>
              <a:srgbClr val="0678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7" name="Group 7"/>
          <p:cNvGrpSpPr/>
          <p:nvPr/>
        </p:nvGrpSpPr>
        <p:grpSpPr>
          <a:xfrm>
            <a:off x="1028706" y="5724297"/>
            <a:ext cx="16313505" cy="1857603"/>
            <a:chOff x="0" y="-536575"/>
            <a:chExt cx="21751340" cy="24768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40792" cy="1940229"/>
            </a:xfrm>
            <a:custGeom>
              <a:avLst/>
              <a:gdLst/>
              <a:ahLst/>
              <a:cxnLst/>
              <a:rect l="l" t="t" r="r" b="b"/>
              <a:pathLst>
                <a:path w="21640792" h="1940229">
                  <a:moveTo>
                    <a:pt x="0" y="0"/>
                  </a:moveTo>
                  <a:lnTo>
                    <a:pt x="21640792" y="0"/>
                  </a:lnTo>
                  <a:lnTo>
                    <a:pt x="21640792" y="1940229"/>
                  </a:lnTo>
                  <a:lnTo>
                    <a:pt x="0" y="194022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6072" r="23585" b="-116072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0540" y="-536575"/>
              <a:ext cx="21640800" cy="19688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Amaya de Miguel Mediavilla</a:t>
              </a:r>
            </a:p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 Veronica Valencia Hernandez</a:t>
              </a:r>
            </a:p>
            <a:p>
              <a:pPr algn="ctr">
                <a:lnSpc>
                  <a:spcPts val="4320"/>
                </a:lnSpc>
              </a:pPr>
              <a:r>
                <a:rPr lang="en-US" sz="3600" b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Santiago Arango-Aramburo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9600" y="9467850"/>
            <a:ext cx="6050280" cy="55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 dirty="0" err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</a:t>
            </a:r>
            <a:r>
              <a:rPr lang="en-US" sz="18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  de Minas</a:t>
            </a:r>
          </a:p>
          <a:p>
            <a:pPr algn="l">
              <a:lnSpc>
                <a:spcPts val="2160"/>
              </a:lnSpc>
            </a:pPr>
            <a:r>
              <a:rPr lang="en-US" sz="1800" i="1" dirty="0" err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</a:t>
            </a:r>
            <a:r>
              <a:rPr lang="en-US" sz="18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 Medellin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9600" y="141184"/>
            <a:ext cx="145273" cy="349284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E5F90BFE-087E-CB1C-64CB-E3FED32D0025}"/>
              </a:ext>
            </a:extLst>
          </p:cNvPr>
          <p:cNvSpPr txBox="1"/>
          <p:nvPr/>
        </p:nvSpPr>
        <p:spPr>
          <a:xfrm>
            <a:off x="6407169" y="9393822"/>
            <a:ext cx="6050280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s-CO" sz="2400" b="1" dirty="0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International </a:t>
            </a:r>
            <a:r>
              <a:rPr lang="es-CO" sz="2400" b="1" dirty="0" err="1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System</a:t>
            </a:r>
            <a:r>
              <a:rPr lang="es-CO" sz="2400" b="1" dirty="0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 Dynamics </a:t>
            </a:r>
            <a:r>
              <a:rPr lang="es-CO" sz="2400" b="1" dirty="0" err="1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Conference</a:t>
            </a:r>
            <a:endParaRPr lang="es-CO" sz="2400" b="1" dirty="0">
              <a:solidFill>
                <a:srgbClr val="F8ECCD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Italics"/>
            </a:endParaRPr>
          </a:p>
          <a:p>
            <a:pPr algn="ctr">
              <a:lnSpc>
                <a:spcPts val="2160"/>
              </a:lnSpc>
            </a:pPr>
            <a:r>
              <a:rPr lang="es-CO" sz="2400" b="1" dirty="0" err="1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July</a:t>
            </a:r>
            <a:r>
              <a:rPr lang="es-CO" sz="2400" b="1" dirty="0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 23th, TU Delft, </a:t>
            </a:r>
            <a:r>
              <a:rPr lang="es-CO" sz="2400" b="1" dirty="0" err="1">
                <a:solidFill>
                  <a:srgbClr val="F8ECCD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Italics"/>
              </a:rPr>
              <a:t>Netherlands</a:t>
            </a:r>
            <a:endParaRPr lang="en-US" sz="2400" b="1" dirty="0">
              <a:solidFill>
                <a:srgbClr val="F8ECCD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Itali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Model Validation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2528" y="2235250"/>
            <a:ext cx="8711054" cy="4083754"/>
            <a:chOff x="0" y="0"/>
            <a:chExt cx="2294269" cy="10755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4269" cy="1075557"/>
            </a:xfrm>
            <a:custGeom>
              <a:avLst/>
              <a:gdLst/>
              <a:ahLst/>
              <a:cxnLst/>
              <a:rect l="l" t="t" r="r" b="b"/>
              <a:pathLst>
                <a:path w="2294269" h="1075557">
                  <a:moveTo>
                    <a:pt x="45326" y="0"/>
                  </a:moveTo>
                  <a:lnTo>
                    <a:pt x="2248943" y="0"/>
                  </a:lnTo>
                  <a:cubicBezTo>
                    <a:pt x="2260965" y="0"/>
                    <a:pt x="2272493" y="4775"/>
                    <a:pt x="2280994" y="13276"/>
                  </a:cubicBezTo>
                  <a:cubicBezTo>
                    <a:pt x="2289494" y="21776"/>
                    <a:pt x="2294269" y="33305"/>
                    <a:pt x="2294269" y="45326"/>
                  </a:cubicBezTo>
                  <a:lnTo>
                    <a:pt x="2294269" y="1030231"/>
                  </a:lnTo>
                  <a:cubicBezTo>
                    <a:pt x="2294269" y="1042252"/>
                    <a:pt x="2289494" y="1053781"/>
                    <a:pt x="2280994" y="1062281"/>
                  </a:cubicBezTo>
                  <a:cubicBezTo>
                    <a:pt x="2272493" y="1070781"/>
                    <a:pt x="2260965" y="1075557"/>
                    <a:pt x="2248943" y="1075557"/>
                  </a:cubicBezTo>
                  <a:lnTo>
                    <a:pt x="45326" y="1075557"/>
                  </a:lnTo>
                  <a:cubicBezTo>
                    <a:pt x="33305" y="1075557"/>
                    <a:pt x="21776" y="1070781"/>
                    <a:pt x="13276" y="1062281"/>
                  </a:cubicBezTo>
                  <a:cubicBezTo>
                    <a:pt x="4775" y="1053781"/>
                    <a:pt x="0" y="1042252"/>
                    <a:pt x="0" y="1030231"/>
                  </a:cubicBezTo>
                  <a:lnTo>
                    <a:pt x="0" y="45326"/>
                  </a:lnTo>
                  <a:cubicBezTo>
                    <a:pt x="0" y="33305"/>
                    <a:pt x="4775" y="21776"/>
                    <a:pt x="13276" y="13276"/>
                  </a:cubicBezTo>
                  <a:cubicBezTo>
                    <a:pt x="21776" y="4775"/>
                    <a:pt x="33305" y="0"/>
                    <a:pt x="453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294269" cy="1094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359"/>
                </a:lnSpc>
              </a:pPr>
              <a:endParaRPr/>
            </a:p>
            <a:p>
              <a:pPr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2930651" cy="7720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200" spc="471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STRUCTURAL AND BEHAVIORAL TESTS, FOLLOWING ESTABLISHED SD PROTOCOLS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46478" y="2235250"/>
            <a:ext cx="8598994" cy="4083754"/>
            <a:chOff x="0" y="0"/>
            <a:chExt cx="2264756" cy="10755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64756" cy="1075557"/>
            </a:xfrm>
            <a:custGeom>
              <a:avLst/>
              <a:gdLst/>
              <a:ahLst/>
              <a:cxnLst/>
              <a:rect l="l" t="t" r="r" b="b"/>
              <a:pathLst>
                <a:path w="2264756" h="1075557">
                  <a:moveTo>
                    <a:pt x="45917" y="0"/>
                  </a:moveTo>
                  <a:lnTo>
                    <a:pt x="2218839" y="0"/>
                  </a:lnTo>
                  <a:cubicBezTo>
                    <a:pt x="2231017" y="0"/>
                    <a:pt x="2242696" y="4838"/>
                    <a:pt x="2251307" y="13449"/>
                  </a:cubicBezTo>
                  <a:cubicBezTo>
                    <a:pt x="2259918" y="22060"/>
                    <a:pt x="2264756" y="33739"/>
                    <a:pt x="2264756" y="45917"/>
                  </a:cubicBezTo>
                  <a:lnTo>
                    <a:pt x="2264756" y="1029640"/>
                  </a:lnTo>
                  <a:cubicBezTo>
                    <a:pt x="2264756" y="1041818"/>
                    <a:pt x="2259918" y="1053497"/>
                    <a:pt x="2251307" y="1062108"/>
                  </a:cubicBezTo>
                  <a:cubicBezTo>
                    <a:pt x="2242696" y="1070719"/>
                    <a:pt x="2231017" y="1075557"/>
                    <a:pt x="2218839" y="1075557"/>
                  </a:cubicBezTo>
                  <a:lnTo>
                    <a:pt x="45917" y="1075557"/>
                  </a:lnTo>
                  <a:cubicBezTo>
                    <a:pt x="33739" y="1075557"/>
                    <a:pt x="22060" y="1070719"/>
                    <a:pt x="13449" y="1062108"/>
                  </a:cubicBezTo>
                  <a:cubicBezTo>
                    <a:pt x="4838" y="1053497"/>
                    <a:pt x="0" y="1041818"/>
                    <a:pt x="0" y="1029640"/>
                  </a:cubicBezTo>
                  <a:lnTo>
                    <a:pt x="0" y="45917"/>
                  </a:lnTo>
                  <a:cubicBezTo>
                    <a:pt x="0" y="33739"/>
                    <a:pt x="4838" y="22060"/>
                    <a:pt x="13449" y="13449"/>
                  </a:cubicBezTo>
                  <a:cubicBezTo>
                    <a:pt x="22060" y="4838"/>
                    <a:pt x="33739" y="0"/>
                    <a:pt x="45917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2264756" cy="1094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05462" y="2366670"/>
            <a:ext cx="4759808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Structural tests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58602" y="2930008"/>
            <a:ext cx="8278905" cy="3193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78" lvl="1" indent="-334639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Grounded in established formulations (Bass model, learning curves)</a:t>
            </a:r>
          </a:p>
          <a:p>
            <a:pPr marL="669278" lvl="1" indent="-334639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Dimensional consistency checks</a:t>
            </a:r>
          </a:p>
          <a:p>
            <a:pPr marL="669278" lvl="1" indent="-334639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Extreme-condition and numerical-sensitivity tests confirm stable, plausible behavior</a:t>
            </a:r>
          </a:p>
          <a:p>
            <a:pPr algn="just">
              <a:lnSpc>
                <a:spcPts val="3779"/>
              </a:lnSpc>
            </a:pPr>
            <a:endParaRPr lang="en-US" sz="30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586447" y="2796658"/>
            <a:ext cx="8319055" cy="3107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099" lvl="1" indent="-313050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 historical BESS data for Colombia — validation focuses on plausibility, not point-prediction</a:t>
            </a:r>
          </a:p>
          <a:p>
            <a:pPr marL="626099" lvl="1" indent="-313050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Baseline shows a gradual take-off (early S-curve); </a:t>
            </a:r>
          </a:p>
          <a:p>
            <a:pPr marL="626099" lvl="1" indent="-313050">
              <a:lnSpc>
                <a:spcPts val="4059"/>
              </a:lnSpc>
              <a:buFont typeface="Arial"/>
              <a:buChar char="•"/>
            </a:pPr>
            <a:r>
              <a:rPr lang="en-US" sz="28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Sensitivity analysis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6028" y="2292976"/>
            <a:ext cx="4759808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Behavioral tests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5944" y="6760236"/>
            <a:ext cx="17699485" cy="110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BESS diffusion in Colombia has no historical precedent, we focus validation on the system structure.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Sensitivity Analysis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TESTING THE MODEL'S NON-OBSERVABLE PARAMETERS UNDER ±50% VARIATION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09600" y="2274029"/>
            <a:ext cx="8288768" cy="6724840"/>
            <a:chOff x="0" y="0"/>
            <a:chExt cx="3237369" cy="26265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37369" cy="2626541"/>
            </a:xfrm>
            <a:custGeom>
              <a:avLst/>
              <a:gdLst/>
              <a:ahLst/>
              <a:cxnLst/>
              <a:rect l="l" t="t" r="r" b="b"/>
              <a:pathLst>
                <a:path w="3237369" h="2626541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578906"/>
                  </a:lnTo>
                  <a:cubicBezTo>
                    <a:pt x="3237369" y="2591539"/>
                    <a:pt x="3232350" y="2603655"/>
                    <a:pt x="3223417" y="2612589"/>
                  </a:cubicBezTo>
                  <a:cubicBezTo>
                    <a:pt x="3214484" y="2621522"/>
                    <a:pt x="3202368" y="2626541"/>
                    <a:pt x="3189734" y="2626541"/>
                  </a:cubicBezTo>
                  <a:lnTo>
                    <a:pt x="47635" y="2626541"/>
                  </a:lnTo>
                  <a:cubicBezTo>
                    <a:pt x="35002" y="2626541"/>
                    <a:pt x="22885" y="2621522"/>
                    <a:pt x="13952" y="2612589"/>
                  </a:cubicBezTo>
                  <a:cubicBezTo>
                    <a:pt x="5019" y="2603655"/>
                    <a:pt x="0" y="2591539"/>
                    <a:pt x="0" y="2578906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3237369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19616" y="2921171"/>
            <a:ext cx="8078752" cy="6446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Innovation (p) and imitation (q) coefficients, plus CAPEX/OPEX/lifetime learning rates, are not directly observable</a:t>
            </a:r>
          </a:p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No historical BESS diffusion data exists in Colombia to calibrate them empirically</a:t>
            </a:r>
          </a:p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Each parameter was varied independently by ±50% around its baseline value</a:t>
            </a:r>
          </a:p>
          <a:p>
            <a:pPr algn="just">
              <a:lnSpc>
                <a:spcPts val="4700"/>
              </a:lnSpc>
            </a:pPr>
            <a:endParaRPr lang="en-US" sz="3257" b="1" dirty="0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9353850" y="2274029"/>
            <a:ext cx="8365134" cy="6724840"/>
            <a:chOff x="0" y="0"/>
            <a:chExt cx="3267196" cy="26265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267196" cy="2626541"/>
            </a:xfrm>
            <a:custGeom>
              <a:avLst/>
              <a:gdLst/>
              <a:ahLst/>
              <a:cxnLst/>
              <a:rect l="l" t="t" r="r" b="b"/>
              <a:pathLst>
                <a:path w="3267196" h="2626541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579340"/>
                  </a:lnTo>
                  <a:cubicBezTo>
                    <a:pt x="3267196" y="2605408"/>
                    <a:pt x="3246063" y="2626541"/>
                    <a:pt x="3219995" y="2626541"/>
                  </a:cubicBezTo>
                  <a:lnTo>
                    <a:pt x="47200" y="2626541"/>
                  </a:lnTo>
                  <a:cubicBezTo>
                    <a:pt x="34682" y="2626541"/>
                    <a:pt x="22676" y="2621568"/>
                    <a:pt x="13825" y="2612716"/>
                  </a:cubicBezTo>
                  <a:cubicBezTo>
                    <a:pt x="4973" y="2603864"/>
                    <a:pt x="0" y="2591859"/>
                    <a:pt x="0" y="2579340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267196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83240" y="2407387"/>
            <a:ext cx="3541360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Why this matters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70122" y="2422903"/>
            <a:ext cx="6222478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Table 3 — summary of results</a:t>
            </a:r>
          </a:p>
        </p:txBody>
      </p:sp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9520436" y="3102146"/>
          <a:ext cx="8185340" cy="5172971"/>
        </p:xfrm>
        <a:graphic>
          <a:graphicData uri="http://schemas.openxmlformats.org/drawingml/2006/table">
            <a:tbl>
              <a:tblPr/>
              <a:tblGrid>
                <a:gridCol w="2089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421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P95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VARIABLE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Mean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P05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11.74 - 12.43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Installed BEES capacity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9.98 - 10.13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8.37 - 9.95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0.023 - 0.046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Immitation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 adoption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0.020-0.023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0.015 - 0.020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0.0166 - 0.0116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Innovation adoption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0.0113 - 0.0115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0.0064 - 0.0115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0.143 - 0.153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Expected profitability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0.126 - 0.141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0.126 - 0.129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Scenario &amp; Policy Design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THREE MARKET SCENARIOS × FOUR POLICY CONFIGURATIONS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9600" y="2085932"/>
            <a:ext cx="8288768" cy="5856905"/>
            <a:chOff x="0" y="0"/>
            <a:chExt cx="3237369" cy="22875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37369" cy="2287549"/>
            </a:xfrm>
            <a:custGeom>
              <a:avLst/>
              <a:gdLst/>
              <a:ahLst/>
              <a:cxnLst/>
              <a:rect l="l" t="t" r="r" b="b"/>
              <a:pathLst>
                <a:path w="3237369" h="2287549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239914"/>
                  </a:lnTo>
                  <a:cubicBezTo>
                    <a:pt x="3237369" y="2252547"/>
                    <a:pt x="3232350" y="2264664"/>
                    <a:pt x="3223417" y="2273597"/>
                  </a:cubicBezTo>
                  <a:cubicBezTo>
                    <a:pt x="3214484" y="2282530"/>
                    <a:pt x="3202368" y="2287549"/>
                    <a:pt x="3189734" y="2287549"/>
                  </a:cubicBezTo>
                  <a:lnTo>
                    <a:pt x="47635" y="2287549"/>
                  </a:lnTo>
                  <a:cubicBezTo>
                    <a:pt x="35002" y="2287549"/>
                    <a:pt x="22885" y="2282530"/>
                    <a:pt x="13952" y="2273597"/>
                  </a:cubicBezTo>
                  <a:cubicBezTo>
                    <a:pt x="5019" y="2264664"/>
                    <a:pt x="0" y="2252547"/>
                    <a:pt x="0" y="2239914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37369" cy="2306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09600" y="2689319"/>
            <a:ext cx="8078752" cy="5084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>
              <a:lnSpc>
                <a:spcPts val="4000"/>
              </a:lnSpc>
              <a:buAutoNum type="arabicPeriod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BAU (Business-as-usual): Baseline PV projections (Parra-Rodas et al. 2025), central diffusion parameters (p, q) and learning rates</a:t>
            </a:r>
          </a:p>
          <a:p>
            <a:pPr marL="617007" lvl="1" indent="-308504">
              <a:lnSpc>
                <a:spcPts val="4000"/>
              </a:lnSpc>
              <a:buAutoNum type="arabicPeriod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Optimistic: Higher PV penetration, aggressive diffusion parameters, faster cost reductions, gradually widening arbitrage margins</a:t>
            </a:r>
          </a:p>
          <a:p>
            <a:pPr marL="617007" lvl="1" indent="-308504">
              <a:lnSpc>
                <a:spcPts val="4000"/>
              </a:lnSpc>
              <a:buAutoNum type="arabicPeriod"/>
            </a:pPr>
            <a:r>
              <a:rPr lang="en-US" sz="2857" b="1" dirty="0">
                <a:solidFill>
                  <a:srgbClr val="EDEAE4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Pessimistic: Lower PV expansion, more conservative diffusion parameters, slower learning rates</a:t>
            </a:r>
          </a:p>
          <a:p>
            <a:pPr algn="just">
              <a:lnSpc>
                <a:spcPts val="4000"/>
              </a:lnSpc>
            </a:pPr>
            <a:endParaRPr lang="en-US" sz="2857" b="1" dirty="0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099462" y="2166011"/>
            <a:ext cx="3377538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Three scenarios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353850" y="2085932"/>
            <a:ext cx="8365134" cy="5856905"/>
            <a:chOff x="0" y="0"/>
            <a:chExt cx="3267196" cy="22875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67196" cy="2287549"/>
            </a:xfrm>
            <a:custGeom>
              <a:avLst/>
              <a:gdLst/>
              <a:ahLst/>
              <a:cxnLst/>
              <a:rect l="l" t="t" r="r" b="b"/>
              <a:pathLst>
                <a:path w="3267196" h="2287549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240349"/>
                  </a:lnTo>
                  <a:cubicBezTo>
                    <a:pt x="3267196" y="2266417"/>
                    <a:pt x="3246063" y="2287549"/>
                    <a:pt x="3219995" y="2287549"/>
                  </a:cubicBezTo>
                  <a:lnTo>
                    <a:pt x="47200" y="2287549"/>
                  </a:lnTo>
                  <a:cubicBezTo>
                    <a:pt x="34682" y="2287549"/>
                    <a:pt x="22676" y="2282576"/>
                    <a:pt x="13825" y="2273724"/>
                  </a:cubicBezTo>
                  <a:cubicBezTo>
                    <a:pt x="4973" y="2264872"/>
                    <a:pt x="0" y="2252867"/>
                    <a:pt x="0" y="2240349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3267196" cy="2306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543570" y="2772231"/>
            <a:ext cx="7985695" cy="436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No policy applied — baseline conditions</a:t>
            </a:r>
          </a:p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Investment subsidy: 15% reduction in upfront CAPEX</a:t>
            </a:r>
          </a:p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Reliability/ancillary services charge: 10% increase in arbitrage revenues</a:t>
            </a:r>
          </a:p>
          <a:p>
            <a:pPr marL="660186" lvl="1" indent="-330093" algn="just">
              <a:lnSpc>
                <a:spcPts val="4280"/>
              </a:lnSpc>
              <a:buFont typeface="Arial"/>
              <a:buChar char="•"/>
            </a:pPr>
            <a:r>
              <a:rPr lang="en-US" sz="3057" b="1" dirty="0">
                <a:solidFill>
                  <a:srgbClr val="0B0B0B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Combined: both instruments applied together</a:t>
            </a:r>
          </a:p>
          <a:p>
            <a:pPr algn="just">
              <a:lnSpc>
                <a:spcPts val="4280"/>
              </a:lnSpc>
            </a:pPr>
            <a:endParaRPr lang="en-US" sz="3057" b="1" dirty="0">
              <a:solidFill>
                <a:srgbClr val="0B0B0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067474" y="2166011"/>
            <a:ext cx="5560368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Four policy configurations 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609600" y="8038087"/>
            <a:ext cx="17149970" cy="1127631"/>
            <a:chOff x="0" y="0"/>
            <a:chExt cx="4516864" cy="29698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16865" cy="296989"/>
            </a:xfrm>
            <a:custGeom>
              <a:avLst/>
              <a:gdLst/>
              <a:ahLst/>
              <a:cxnLst/>
              <a:rect l="l" t="t" r="r" b="b"/>
              <a:pathLst>
                <a:path w="4516865" h="296989">
                  <a:moveTo>
                    <a:pt x="23023" y="0"/>
                  </a:moveTo>
                  <a:lnTo>
                    <a:pt x="4493842" y="0"/>
                  </a:lnTo>
                  <a:cubicBezTo>
                    <a:pt x="4499948" y="0"/>
                    <a:pt x="4505804" y="2426"/>
                    <a:pt x="4510122" y="6743"/>
                  </a:cubicBezTo>
                  <a:cubicBezTo>
                    <a:pt x="4514439" y="11061"/>
                    <a:pt x="4516865" y="16917"/>
                    <a:pt x="4516865" y="23023"/>
                  </a:cubicBezTo>
                  <a:lnTo>
                    <a:pt x="4516865" y="273967"/>
                  </a:lnTo>
                  <a:cubicBezTo>
                    <a:pt x="4516865" y="280073"/>
                    <a:pt x="4514439" y="285929"/>
                    <a:pt x="4510122" y="290246"/>
                  </a:cubicBezTo>
                  <a:cubicBezTo>
                    <a:pt x="4505804" y="294564"/>
                    <a:pt x="4499948" y="296989"/>
                    <a:pt x="4493842" y="296989"/>
                  </a:cubicBezTo>
                  <a:lnTo>
                    <a:pt x="23023" y="296989"/>
                  </a:lnTo>
                  <a:cubicBezTo>
                    <a:pt x="16917" y="296989"/>
                    <a:pt x="11061" y="294564"/>
                    <a:pt x="6743" y="290246"/>
                  </a:cubicBezTo>
                  <a:cubicBezTo>
                    <a:pt x="2426" y="285929"/>
                    <a:pt x="0" y="280073"/>
                    <a:pt x="0" y="273967"/>
                  </a:cubicBezTo>
                  <a:lnTo>
                    <a:pt x="0" y="23023"/>
                  </a:lnTo>
                  <a:cubicBezTo>
                    <a:pt x="0" y="16917"/>
                    <a:pt x="2426" y="11061"/>
                    <a:pt x="6743" y="6743"/>
                  </a:cubicBezTo>
                  <a:cubicBezTo>
                    <a:pt x="11061" y="2426"/>
                    <a:pt x="16917" y="0"/>
                    <a:pt x="23023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4516864" cy="306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 i="1" dirty="0">
                  <a:solidFill>
                    <a:srgbClr val="0B0B0B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This 3×4 design (3 scenarios × 4 policy cases) produces 12 simulation paths</a:t>
              </a:r>
            </a:p>
            <a:p>
              <a:pPr algn="ctr">
                <a:lnSpc>
                  <a:spcPts val="3599"/>
                </a:lnSpc>
              </a:pPr>
              <a:r>
                <a:rPr lang="en-US" sz="2999" i="1" dirty="0">
                  <a:solidFill>
                    <a:srgbClr val="0B0B0B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for installed BESS capacity in 2030 and 2050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Diffusion Trajectories by Scenario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51B773-EBD1-272D-1727-9C6E4B600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075" y="1409700"/>
            <a:ext cx="13413125" cy="763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Installed BESS Capacity: 2030 vs. 2050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257" y="2019300"/>
            <a:ext cx="17699485" cy="8008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800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By 2030: All scenarios remain closely clustered at 5–6 MW</a:t>
            </a:r>
          </a:p>
          <a:p>
            <a:pPr marL="1143000" lvl="1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The market is still too young for significant scenario or policy differences to emerge</a:t>
            </a:r>
          </a:p>
          <a:p>
            <a:pPr marL="685800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By 2050: Scenario differences become substantial</a:t>
            </a:r>
          </a:p>
          <a:p>
            <a:pPr marL="1143000" lvl="1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Optimistic + combined policies: 39.6 MW</a:t>
            </a:r>
          </a:p>
          <a:p>
            <a:pPr marL="1143000" lvl="1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Pessimistic + combined policies: 5.7 MW</a:t>
            </a:r>
          </a:p>
          <a:p>
            <a:pPr marL="1143000" lvl="1" indent="-685800">
              <a:lnSpc>
                <a:spcPts val="6299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Nearly a 7-fold difference</a:t>
            </a:r>
          </a:p>
          <a:p>
            <a:pPr algn="ctr">
              <a:lnSpc>
                <a:spcPts val="6299"/>
              </a:lnSpc>
            </a:pPr>
            <a:r>
              <a:rPr lang="en-US" sz="4400" b="1" i="1" dirty="0">
                <a:solidFill>
                  <a:srgbClr val="FFB93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Policy effects compound over time, with limited short-term impact but significant long-term effects.</a:t>
            </a:r>
          </a:p>
          <a:p>
            <a:pPr algn="ctr">
              <a:lnSpc>
                <a:spcPts val="6299"/>
              </a:lnSpc>
            </a:pPr>
            <a:endParaRPr lang="en-US" sz="4400" b="1" dirty="0">
              <a:solidFill>
                <a:srgbClr val="FFB93E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MODEST EARLY GAINS, SHARPLY DIVERGING LONG-TERM TRAJECTORIES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7DCDA-B973-30A7-8F52-EB2414190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1A0E8F-1504-3522-6618-EEFBA1AB964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3C11A11-C1F8-8BD7-B581-17F64DE92EA6}"/>
              </a:ext>
            </a:extLst>
          </p:cNvPr>
          <p:cNvGrpSpPr/>
          <p:nvPr/>
        </p:nvGrpSpPr>
        <p:grpSpPr>
          <a:xfrm>
            <a:off x="76200" y="583797"/>
            <a:ext cx="18957448" cy="1283103"/>
            <a:chOff x="-991221" y="0"/>
            <a:chExt cx="25276596" cy="171080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292C7E9-3E51-C2BC-319F-0F14BE001A12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E6444B9-2C95-6A47-EE23-CCCFE06AD5A5}"/>
                </a:ext>
              </a:extLst>
            </p:cNvPr>
            <p:cNvSpPr txBox="1"/>
            <p:nvPr/>
          </p:nvSpPr>
          <p:spPr>
            <a:xfrm>
              <a:off x="-991221" y="192424"/>
              <a:ext cx="24285381" cy="15183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32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Dynamics of the arbitrage experiment (BAU, no policy, spread widening 50% by 2050). </a:t>
              </a:r>
            </a:p>
            <a:p>
              <a:pPr algn="l">
                <a:lnSpc>
                  <a:spcPts val="5148"/>
                </a:lnSpc>
              </a:pPr>
              <a:r>
                <a:rPr lang="en-US" sz="3200" b="1" i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(a)</a:t>
              </a:r>
              <a:r>
                <a:rPr lang="en-US" sz="32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 Expected profitability r for each arbitrage multiplier k, (r = 1 break-even) </a:t>
              </a:r>
              <a:r>
                <a:rPr lang="en-US" sz="3200" b="1" i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(b)</a:t>
              </a:r>
              <a:r>
                <a:rPr lang="en-US" sz="32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 Installed capacity</a:t>
              </a:r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82EA1F8-29D5-065D-0931-FBF4DD5F50AE}"/>
              </a:ext>
            </a:extLst>
          </p:cNvPr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EA1F3B7-0200-5504-DED6-3C86827C7130}"/>
              </a:ext>
            </a:extLst>
          </p:cNvPr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B8B895-CD01-52AF-1F4B-878A05A8E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467" y="2295127"/>
            <a:ext cx="14574933" cy="66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6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Conclusions &amp; Key Findings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856" y="1512469"/>
            <a:ext cx="17533144" cy="564778"/>
            <a:chOff x="0" y="0"/>
            <a:chExt cx="23377525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377523" cy="753037"/>
            </a:xfrm>
            <a:custGeom>
              <a:avLst/>
              <a:gdLst/>
              <a:ahLst/>
              <a:cxnLst/>
              <a:rect l="l" t="t" r="r" b="b"/>
              <a:pathLst>
                <a:path w="23377523" h="753037">
                  <a:moveTo>
                    <a:pt x="0" y="0"/>
                  </a:moveTo>
                  <a:lnTo>
                    <a:pt x="23377523" y="0"/>
                  </a:lnTo>
                  <a:lnTo>
                    <a:pt x="23377523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10145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3377525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WHAT THE MODEL TELLS US ABOUT BESS DIFFUSION IN COLOMBIA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12327" y="2077247"/>
            <a:ext cx="8249112" cy="3444927"/>
            <a:chOff x="0" y="0"/>
            <a:chExt cx="3221880" cy="13454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21880" cy="1345495"/>
            </a:xfrm>
            <a:custGeom>
              <a:avLst/>
              <a:gdLst/>
              <a:ahLst/>
              <a:cxnLst/>
              <a:rect l="l" t="t" r="r" b="b"/>
              <a:pathLst>
                <a:path w="3221880" h="1345495">
                  <a:moveTo>
                    <a:pt x="47864" y="0"/>
                  </a:moveTo>
                  <a:lnTo>
                    <a:pt x="3174016" y="0"/>
                  </a:lnTo>
                  <a:cubicBezTo>
                    <a:pt x="3200451" y="0"/>
                    <a:pt x="3221880" y="21430"/>
                    <a:pt x="3221880" y="47864"/>
                  </a:cubicBezTo>
                  <a:lnTo>
                    <a:pt x="3221880" y="1297631"/>
                  </a:lnTo>
                  <a:cubicBezTo>
                    <a:pt x="3221880" y="1310326"/>
                    <a:pt x="3216838" y="1322500"/>
                    <a:pt x="3207861" y="1331476"/>
                  </a:cubicBezTo>
                  <a:cubicBezTo>
                    <a:pt x="3198885" y="1340453"/>
                    <a:pt x="3186711" y="1345495"/>
                    <a:pt x="3174016" y="1345495"/>
                  </a:cubicBezTo>
                  <a:lnTo>
                    <a:pt x="47864" y="1345495"/>
                  </a:lnTo>
                  <a:cubicBezTo>
                    <a:pt x="35170" y="1345495"/>
                    <a:pt x="22995" y="1340453"/>
                    <a:pt x="14019" y="1331476"/>
                  </a:cubicBezTo>
                  <a:cubicBezTo>
                    <a:pt x="5043" y="1322500"/>
                    <a:pt x="0" y="1310326"/>
                    <a:pt x="0" y="1297631"/>
                  </a:cubicBezTo>
                  <a:lnTo>
                    <a:pt x="0" y="47864"/>
                  </a:lnTo>
                  <a:cubicBezTo>
                    <a:pt x="0" y="35170"/>
                    <a:pt x="5043" y="22995"/>
                    <a:pt x="14019" y="14019"/>
                  </a:cubicBezTo>
                  <a:cubicBezTo>
                    <a:pt x="22995" y="5043"/>
                    <a:pt x="35170" y="0"/>
                    <a:pt x="47864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3221880" cy="1364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73256" y="2102962"/>
            <a:ext cx="5063282" cy="66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6"/>
              </a:lnSpc>
            </a:pPr>
            <a:r>
              <a:rPr lang="en-US" sz="37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Limited BAU diffusion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84752" y="5617424"/>
            <a:ext cx="8276687" cy="3444927"/>
            <a:chOff x="0" y="0"/>
            <a:chExt cx="3232650" cy="134549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232651" cy="1345495"/>
            </a:xfrm>
            <a:custGeom>
              <a:avLst/>
              <a:gdLst/>
              <a:ahLst/>
              <a:cxnLst/>
              <a:rect l="l" t="t" r="r" b="b"/>
              <a:pathLst>
                <a:path w="3232651" h="1345495">
                  <a:moveTo>
                    <a:pt x="47705" y="0"/>
                  </a:moveTo>
                  <a:lnTo>
                    <a:pt x="3184946" y="0"/>
                  </a:lnTo>
                  <a:cubicBezTo>
                    <a:pt x="3211292" y="0"/>
                    <a:pt x="3232651" y="21358"/>
                    <a:pt x="3232651" y="47705"/>
                  </a:cubicBezTo>
                  <a:lnTo>
                    <a:pt x="3232651" y="1297791"/>
                  </a:lnTo>
                  <a:cubicBezTo>
                    <a:pt x="3232651" y="1324137"/>
                    <a:pt x="3211292" y="1345495"/>
                    <a:pt x="3184946" y="1345495"/>
                  </a:cubicBezTo>
                  <a:lnTo>
                    <a:pt x="47705" y="1345495"/>
                  </a:lnTo>
                  <a:cubicBezTo>
                    <a:pt x="35053" y="1345495"/>
                    <a:pt x="22919" y="1340469"/>
                    <a:pt x="13972" y="1331523"/>
                  </a:cubicBezTo>
                  <a:cubicBezTo>
                    <a:pt x="5026" y="1322577"/>
                    <a:pt x="0" y="1310443"/>
                    <a:pt x="0" y="1297791"/>
                  </a:cubicBezTo>
                  <a:lnTo>
                    <a:pt x="0" y="47705"/>
                  </a:lnTo>
                  <a:cubicBezTo>
                    <a:pt x="0" y="21358"/>
                    <a:pt x="21358" y="0"/>
                    <a:pt x="47705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3232650" cy="1364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1428" y="2077247"/>
            <a:ext cx="8424862" cy="3444927"/>
            <a:chOff x="0" y="0"/>
            <a:chExt cx="3290524" cy="134549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90524" cy="1345495"/>
            </a:xfrm>
            <a:custGeom>
              <a:avLst/>
              <a:gdLst/>
              <a:ahLst/>
              <a:cxnLst/>
              <a:rect l="l" t="t" r="r" b="b"/>
              <a:pathLst>
                <a:path w="3290524" h="1345495">
                  <a:moveTo>
                    <a:pt x="46866" y="0"/>
                  </a:moveTo>
                  <a:lnTo>
                    <a:pt x="3243658" y="0"/>
                  </a:lnTo>
                  <a:cubicBezTo>
                    <a:pt x="3269541" y="0"/>
                    <a:pt x="3290524" y="20983"/>
                    <a:pt x="3290524" y="46866"/>
                  </a:cubicBezTo>
                  <a:lnTo>
                    <a:pt x="3290524" y="1298630"/>
                  </a:lnTo>
                  <a:cubicBezTo>
                    <a:pt x="3290524" y="1311059"/>
                    <a:pt x="3285586" y="1322980"/>
                    <a:pt x="3276797" y="1331769"/>
                  </a:cubicBezTo>
                  <a:cubicBezTo>
                    <a:pt x="3268008" y="1340558"/>
                    <a:pt x="3256087" y="1345495"/>
                    <a:pt x="3243658" y="1345495"/>
                  </a:cubicBezTo>
                  <a:lnTo>
                    <a:pt x="46866" y="1345495"/>
                  </a:lnTo>
                  <a:cubicBezTo>
                    <a:pt x="34436" y="1345495"/>
                    <a:pt x="22516" y="1340558"/>
                    <a:pt x="13727" y="1331769"/>
                  </a:cubicBezTo>
                  <a:cubicBezTo>
                    <a:pt x="4938" y="1322980"/>
                    <a:pt x="0" y="1311059"/>
                    <a:pt x="0" y="1298630"/>
                  </a:cubicBezTo>
                  <a:lnTo>
                    <a:pt x="0" y="46866"/>
                  </a:lnTo>
                  <a:cubicBezTo>
                    <a:pt x="0" y="34436"/>
                    <a:pt x="4938" y="22516"/>
                    <a:pt x="13727" y="13727"/>
                  </a:cubicBezTo>
                  <a:cubicBezTo>
                    <a:pt x="22516" y="4938"/>
                    <a:pt x="34436" y="0"/>
                    <a:pt x="4686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3290524" cy="1364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1428" y="5617424"/>
            <a:ext cx="8424862" cy="3444927"/>
            <a:chOff x="0" y="0"/>
            <a:chExt cx="3290524" cy="134549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90524" cy="1345495"/>
            </a:xfrm>
            <a:custGeom>
              <a:avLst/>
              <a:gdLst/>
              <a:ahLst/>
              <a:cxnLst/>
              <a:rect l="l" t="t" r="r" b="b"/>
              <a:pathLst>
                <a:path w="3290524" h="1345495">
                  <a:moveTo>
                    <a:pt x="46866" y="0"/>
                  </a:moveTo>
                  <a:lnTo>
                    <a:pt x="3243658" y="0"/>
                  </a:lnTo>
                  <a:cubicBezTo>
                    <a:pt x="3269541" y="0"/>
                    <a:pt x="3290524" y="20983"/>
                    <a:pt x="3290524" y="46866"/>
                  </a:cubicBezTo>
                  <a:lnTo>
                    <a:pt x="3290524" y="1298630"/>
                  </a:lnTo>
                  <a:cubicBezTo>
                    <a:pt x="3290524" y="1311059"/>
                    <a:pt x="3285586" y="1322980"/>
                    <a:pt x="3276797" y="1331769"/>
                  </a:cubicBezTo>
                  <a:cubicBezTo>
                    <a:pt x="3268008" y="1340558"/>
                    <a:pt x="3256087" y="1345495"/>
                    <a:pt x="3243658" y="1345495"/>
                  </a:cubicBezTo>
                  <a:lnTo>
                    <a:pt x="46866" y="1345495"/>
                  </a:lnTo>
                  <a:cubicBezTo>
                    <a:pt x="34436" y="1345495"/>
                    <a:pt x="22516" y="1340558"/>
                    <a:pt x="13727" y="1331769"/>
                  </a:cubicBezTo>
                  <a:cubicBezTo>
                    <a:pt x="4938" y="1322980"/>
                    <a:pt x="0" y="1311059"/>
                    <a:pt x="0" y="1298630"/>
                  </a:cubicBezTo>
                  <a:lnTo>
                    <a:pt x="0" y="46866"/>
                  </a:lnTo>
                  <a:cubicBezTo>
                    <a:pt x="0" y="34436"/>
                    <a:pt x="4938" y="22516"/>
                    <a:pt x="13727" y="13727"/>
                  </a:cubicBezTo>
                  <a:cubicBezTo>
                    <a:pt x="22516" y="4938"/>
                    <a:pt x="34436" y="0"/>
                    <a:pt x="4686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3290524" cy="1364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00112" y="2835186"/>
            <a:ext cx="7454348" cy="183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BESS diffusion remains at an early stage even by 2050 (13.4 MW) — well below the system's potential.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88287" y="5550749"/>
            <a:ext cx="7433221" cy="665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Learning helps, but isn't enough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8287" y="6319734"/>
            <a:ext cx="7454348" cy="1869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9"/>
              </a:lnSpc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Cost learning alone can not unlock large-scale diffusion without explicit remuneration for system services.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692878" y="2112487"/>
            <a:ext cx="8081962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The profitability–imitation loop dominates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804952" y="2736057"/>
            <a:ext cx="7969888" cy="241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Adoption accelerates when returns improve — but the cycle weakens if profitability gains fall short and retirements catch up.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589194" y="5674505"/>
            <a:ext cx="6670105" cy="620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6"/>
              </a:lnSpc>
            </a:pPr>
            <a:r>
              <a:rPr lang="en-US" sz="37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Two interchangeable levers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804952" y="6319734"/>
            <a:ext cx="7969888" cy="244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Cost reduction and revenue growth work through the same channel: closing the gap needs a 2–3x improvement in income-to-cost ratio.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Policy Implications, Limitations &amp; Future Research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7612" y="1409700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FROM SHORT-TERM INCENTIVES TO LONG-TERM MARKET DESIGN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09600" y="2085933"/>
            <a:ext cx="8288768" cy="5419768"/>
            <a:chOff x="0" y="0"/>
            <a:chExt cx="3237369" cy="22875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37369" cy="2287549"/>
            </a:xfrm>
            <a:custGeom>
              <a:avLst/>
              <a:gdLst/>
              <a:ahLst/>
              <a:cxnLst/>
              <a:rect l="l" t="t" r="r" b="b"/>
              <a:pathLst>
                <a:path w="3237369" h="2287549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239914"/>
                  </a:lnTo>
                  <a:cubicBezTo>
                    <a:pt x="3237369" y="2252547"/>
                    <a:pt x="3232350" y="2264664"/>
                    <a:pt x="3223417" y="2273597"/>
                  </a:cubicBezTo>
                  <a:cubicBezTo>
                    <a:pt x="3214484" y="2282530"/>
                    <a:pt x="3202368" y="2287549"/>
                    <a:pt x="3189734" y="2287549"/>
                  </a:cubicBezTo>
                  <a:lnTo>
                    <a:pt x="47635" y="2287549"/>
                  </a:lnTo>
                  <a:cubicBezTo>
                    <a:pt x="35002" y="2287549"/>
                    <a:pt x="22885" y="2282530"/>
                    <a:pt x="13952" y="2273597"/>
                  </a:cubicBezTo>
                  <a:cubicBezTo>
                    <a:pt x="5019" y="2264664"/>
                    <a:pt x="0" y="2252547"/>
                    <a:pt x="0" y="2239914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 sz="16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237369" cy="2306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 sz="1600"/>
            </a:p>
            <a:p>
              <a:pPr algn="ctr">
                <a:lnSpc>
                  <a:spcPts val="1320"/>
                </a:lnSpc>
              </a:pPr>
              <a:endParaRPr sz="16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09600" y="3042310"/>
            <a:ext cx="8078752" cy="4691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3365" lvl="1" indent="-351682" algn="l">
              <a:lnSpc>
                <a:spcPts val="4560"/>
              </a:lnSpc>
              <a:buFont typeface="Arial"/>
              <a:buChar char="•"/>
            </a:pPr>
            <a:r>
              <a:rPr lang="en-US" sz="2800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Short term: targeted subsidies help trigger early adoption</a:t>
            </a:r>
          </a:p>
          <a:p>
            <a:pPr marL="703365" lvl="1" indent="-351682" algn="l">
              <a:lnSpc>
                <a:spcPts val="4560"/>
              </a:lnSpc>
              <a:buFont typeface="Arial"/>
              <a:buChar char="•"/>
            </a:pPr>
            <a:r>
              <a:rPr lang="en-US" sz="2800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Medium/long term: priority shifts to rewarding flexibility and ancillary services</a:t>
            </a:r>
          </a:p>
          <a:p>
            <a:pPr marL="703365" lvl="1" indent="-351682" algn="l">
              <a:lnSpc>
                <a:spcPts val="4560"/>
              </a:lnSpc>
              <a:buFont typeface="Arial"/>
              <a:buChar char="•"/>
            </a:pPr>
            <a:r>
              <a:rPr lang="en-US" sz="2800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Consistent with revenue stacking: storage needs multiple income streams beyond arbitrage</a:t>
            </a:r>
          </a:p>
          <a:p>
            <a:pPr algn="just">
              <a:lnSpc>
                <a:spcPts val="4980"/>
              </a:lnSpc>
            </a:pPr>
            <a:endParaRPr lang="en-US" sz="2800" b="1" dirty="0">
              <a:solidFill>
                <a:srgbClr val="EDEAE4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800168" y="2166011"/>
            <a:ext cx="4134032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Policy implications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353850" y="2085933"/>
            <a:ext cx="8365134" cy="5419768"/>
            <a:chOff x="0" y="0"/>
            <a:chExt cx="3267196" cy="22875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67196" cy="2287549"/>
            </a:xfrm>
            <a:custGeom>
              <a:avLst/>
              <a:gdLst/>
              <a:ahLst/>
              <a:cxnLst/>
              <a:rect l="l" t="t" r="r" b="b"/>
              <a:pathLst>
                <a:path w="3267196" h="2287549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240349"/>
                  </a:lnTo>
                  <a:cubicBezTo>
                    <a:pt x="3267196" y="2266417"/>
                    <a:pt x="3246063" y="2287549"/>
                    <a:pt x="3219995" y="2287549"/>
                  </a:cubicBezTo>
                  <a:lnTo>
                    <a:pt x="47200" y="2287549"/>
                  </a:lnTo>
                  <a:cubicBezTo>
                    <a:pt x="34682" y="2287549"/>
                    <a:pt x="22676" y="2282576"/>
                    <a:pt x="13825" y="2273724"/>
                  </a:cubicBezTo>
                  <a:cubicBezTo>
                    <a:pt x="4973" y="2264872"/>
                    <a:pt x="0" y="2252867"/>
                    <a:pt x="0" y="2240349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3267196" cy="2306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543569" y="3052879"/>
            <a:ext cx="7985695" cy="424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6544" lvl="1" indent="-373272">
              <a:lnSpc>
                <a:spcPts val="4840"/>
              </a:lnSpc>
              <a:buFont typeface="Arial"/>
              <a:buChar char="•"/>
            </a:pPr>
            <a:r>
              <a:rPr lang="en-US" sz="2800" dirty="0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No historical BESS data in Colombia limits empirical calibration</a:t>
            </a:r>
          </a:p>
          <a:p>
            <a:pPr marL="746544" lvl="1" indent="-373272">
              <a:lnSpc>
                <a:spcPts val="4840"/>
              </a:lnSpc>
              <a:buFont typeface="Arial"/>
              <a:buChar char="•"/>
            </a:pPr>
            <a:r>
              <a:rPr lang="en-US" sz="2800" dirty="0">
                <a:solidFill>
                  <a:srgbClr val="0B0B0B"/>
                </a:solidFill>
                <a:latin typeface="Arimo Bold"/>
                <a:ea typeface="Arimo Bold"/>
                <a:cs typeface="Arimo Bold"/>
                <a:sym typeface="Arimo Bold"/>
              </a:rPr>
              <a:t>Future work: stochastic prices, endogenous PV, multiple revenue streams, technology portfolios (e.g., long-duration storage)</a:t>
            </a:r>
          </a:p>
          <a:p>
            <a:pPr>
              <a:lnSpc>
                <a:spcPts val="4840"/>
              </a:lnSpc>
            </a:pPr>
            <a:endParaRPr lang="en-US" sz="2800" dirty="0">
              <a:solidFill>
                <a:srgbClr val="0B0B0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0851152" y="2166011"/>
            <a:ext cx="6217648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Limitations &amp; future research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69014" y="7808660"/>
            <a:ext cx="17149970" cy="1127631"/>
            <a:chOff x="0" y="0"/>
            <a:chExt cx="4516864" cy="29698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16865" cy="296989"/>
            </a:xfrm>
            <a:custGeom>
              <a:avLst/>
              <a:gdLst/>
              <a:ahLst/>
              <a:cxnLst/>
              <a:rect l="l" t="t" r="r" b="b"/>
              <a:pathLst>
                <a:path w="4516865" h="296989">
                  <a:moveTo>
                    <a:pt x="23023" y="0"/>
                  </a:moveTo>
                  <a:lnTo>
                    <a:pt x="4493842" y="0"/>
                  </a:lnTo>
                  <a:cubicBezTo>
                    <a:pt x="4499948" y="0"/>
                    <a:pt x="4505804" y="2426"/>
                    <a:pt x="4510122" y="6743"/>
                  </a:cubicBezTo>
                  <a:cubicBezTo>
                    <a:pt x="4514439" y="11061"/>
                    <a:pt x="4516865" y="16917"/>
                    <a:pt x="4516865" y="23023"/>
                  </a:cubicBezTo>
                  <a:lnTo>
                    <a:pt x="4516865" y="273967"/>
                  </a:lnTo>
                  <a:cubicBezTo>
                    <a:pt x="4516865" y="280073"/>
                    <a:pt x="4514439" y="285929"/>
                    <a:pt x="4510122" y="290246"/>
                  </a:cubicBezTo>
                  <a:cubicBezTo>
                    <a:pt x="4505804" y="294564"/>
                    <a:pt x="4499948" y="296989"/>
                    <a:pt x="4493842" y="296989"/>
                  </a:cubicBezTo>
                  <a:lnTo>
                    <a:pt x="23023" y="296989"/>
                  </a:lnTo>
                  <a:cubicBezTo>
                    <a:pt x="16917" y="296989"/>
                    <a:pt x="11061" y="294564"/>
                    <a:pt x="6743" y="290246"/>
                  </a:cubicBezTo>
                  <a:cubicBezTo>
                    <a:pt x="2426" y="285929"/>
                    <a:pt x="0" y="280073"/>
                    <a:pt x="0" y="273967"/>
                  </a:cubicBezTo>
                  <a:lnTo>
                    <a:pt x="0" y="23023"/>
                  </a:lnTo>
                  <a:cubicBezTo>
                    <a:pt x="0" y="16917"/>
                    <a:pt x="2426" y="11061"/>
                    <a:pt x="6743" y="6743"/>
                  </a:cubicBezTo>
                  <a:cubicBezTo>
                    <a:pt x="11061" y="2426"/>
                    <a:pt x="16917" y="0"/>
                    <a:pt x="23023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 sz="20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4516864" cy="306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3200" i="1" dirty="0">
                  <a:solidFill>
                    <a:srgbClr val="0B0B0B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Unlocking large-scale BESS deployment in Colombia requires both targeted policy support and robust market frameworks that ensure access to reliable, diversified revenue streams.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7141959" y="1067238"/>
            <a:ext cx="4004081" cy="799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4"/>
              </a:lnSpc>
            </a:pPr>
            <a:r>
              <a:rPr lang="en-US" sz="64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Gracias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02513" y="36109"/>
            <a:ext cx="4267200" cy="547688"/>
            <a:chOff x="0" y="0"/>
            <a:chExt cx="5689600" cy="7302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689600" cy="730251"/>
            </a:xfrm>
            <a:custGeom>
              <a:avLst/>
              <a:gdLst/>
              <a:ahLst/>
              <a:cxnLst/>
              <a:rect l="l" t="t" r="r" b="b"/>
              <a:pathLst>
                <a:path w="5689600" h="730251">
                  <a:moveTo>
                    <a:pt x="0" y="0"/>
                  </a:moveTo>
                  <a:lnTo>
                    <a:pt x="5689600" y="0"/>
                  </a:lnTo>
                  <a:lnTo>
                    <a:pt x="5689600" y="730251"/>
                  </a:lnTo>
                  <a:lnTo>
                    <a:pt x="0" y="7302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1813" b="-101813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5689600" cy="7493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8D8D8E"/>
                  </a:solidFill>
                  <a:latin typeface="Arimo"/>
                  <a:ea typeface="Arimo"/>
                  <a:cs typeface="Arimo"/>
                  <a:sym typeface="Arimo"/>
                </a:rPr>
                <a:t>6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27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7F73B79C-DD40-FAE4-92C5-6C4AA8A6AD50}"/>
              </a:ext>
            </a:extLst>
          </p:cNvPr>
          <p:cNvSpPr txBox="1"/>
          <p:nvPr/>
        </p:nvSpPr>
        <p:spPr>
          <a:xfrm>
            <a:off x="685800" y="3108960"/>
            <a:ext cx="170688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3200" i="1" dirty="0">
              <a:solidFill>
                <a:srgbClr val="F8ECCD"/>
              </a:solidFill>
              <a:latin typeface="Arimo Italics"/>
              <a:ea typeface="Arimo Italics"/>
              <a:cs typeface="Arimo Italics"/>
            </a:endParaRPr>
          </a:p>
          <a:p>
            <a:pPr algn="ctr"/>
            <a:r>
              <a:rPr lang="en-US" sz="32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</a:rPr>
              <a:t>This presentation was partially supported by the </a:t>
            </a:r>
            <a:r>
              <a:rPr lang="en-US" sz="3200" b="1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</a:rPr>
              <a:t>RESET Network</a:t>
            </a:r>
            <a:r>
              <a:rPr lang="en-US" sz="32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</a:rPr>
              <a:t>, an international non-profit research network coordinated by the Environmental Defense Fund (EDF), and by the project “Advancing Energy Storage for a Just and Flexible Energy Transition in Colombia,” funded by the </a:t>
            </a:r>
            <a:r>
              <a:rPr lang="en-US" sz="3200" b="1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</a:rPr>
              <a:t>Pooled Fund on International Energy (PIE).</a:t>
            </a:r>
          </a:p>
          <a:p>
            <a:pPr algn="ctr"/>
            <a:endParaRPr lang="en-US" sz="3200" i="1" dirty="0">
              <a:solidFill>
                <a:srgbClr val="F8ECCD"/>
              </a:solidFill>
              <a:latin typeface="Arimo Italics"/>
              <a:ea typeface="Arimo Italics"/>
              <a:cs typeface="Arimo Italics"/>
            </a:endParaRPr>
          </a:p>
          <a:p>
            <a:pPr algn="ctr"/>
            <a:r>
              <a:rPr lang="en-US" sz="3200" i="1" dirty="0">
                <a:solidFill>
                  <a:srgbClr val="F8ECCD"/>
                </a:solidFill>
                <a:latin typeface="Arimo Italics"/>
                <a:ea typeface="Arimo Italics"/>
                <a:cs typeface="Arimo Italics"/>
              </a:rPr>
              <a:t>We gratefully acknowledge their support and contribution to advancing research on a just and flexible energy transition in Colombia.</a:t>
            </a:r>
            <a:endParaRPr lang="en-US" sz="3200" i="1" dirty="0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F93AA-4ED6-73A7-2194-7F2E1BB0CAE4}"/>
              </a:ext>
            </a:extLst>
          </p:cNvPr>
          <p:cNvSpPr txBox="1"/>
          <p:nvPr/>
        </p:nvSpPr>
        <p:spPr>
          <a:xfrm>
            <a:off x="1111611" y="1609497"/>
            <a:ext cx="16230600" cy="147660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4320"/>
              </a:lnSpc>
            </a:pPr>
            <a:endParaRPr lang="en-US" sz="3600" dirty="0">
              <a:solidFill>
                <a:srgbClr val="06784F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chemeClr val="bg2"/>
                </a:solidFill>
                <a:latin typeface="Arimo"/>
                <a:ea typeface="Arimo"/>
                <a:cs typeface="Arimo"/>
                <a:sym typeface="Arimo"/>
              </a:rPr>
              <a:t>Santiago Arango-Aramburo</a:t>
            </a:r>
          </a:p>
          <a:p>
            <a:pPr algn="ctr">
              <a:lnSpc>
                <a:spcPts val="4320"/>
              </a:lnSpc>
            </a:pPr>
            <a:r>
              <a:rPr lang="en-US" sz="3600" b="1" dirty="0">
                <a:solidFill>
                  <a:schemeClr val="bg2"/>
                </a:solidFill>
                <a:latin typeface="Arimo"/>
                <a:ea typeface="Arimo"/>
                <a:cs typeface="Arimo"/>
                <a:sym typeface="Arimo"/>
              </a:rPr>
              <a:t>saarango@unal.edu.co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E9F5-6FDA-3BAA-C1BA-1CD2ECE97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433E8FD-A1D6-FBF0-7F78-007B47E6E1C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97DDF15-F08F-5E3E-7B2E-40765D667276}"/>
              </a:ext>
            </a:extLst>
          </p:cNvPr>
          <p:cNvGrpSpPr/>
          <p:nvPr/>
        </p:nvGrpSpPr>
        <p:grpSpPr>
          <a:xfrm>
            <a:off x="1028694" y="1444844"/>
            <a:ext cx="15893791" cy="6048812"/>
            <a:chOff x="-449096" y="-28575"/>
            <a:chExt cx="21191721" cy="8065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6E4E030-F81F-9C6E-40B7-D3D0E0291B26}"/>
                </a:ext>
              </a:extLst>
            </p:cNvPr>
            <p:cNvSpPr/>
            <p:nvPr/>
          </p:nvSpPr>
          <p:spPr>
            <a:xfrm>
              <a:off x="-449096" y="3018301"/>
              <a:ext cx="20742618" cy="5018207"/>
            </a:xfrm>
            <a:custGeom>
              <a:avLst/>
              <a:gdLst/>
              <a:ahLst/>
              <a:cxnLst/>
              <a:rect l="l" t="t" r="r" b="b"/>
              <a:pathLst>
                <a:path w="20742618" h="5018207">
                  <a:moveTo>
                    <a:pt x="0" y="0"/>
                  </a:moveTo>
                  <a:lnTo>
                    <a:pt x="20742618" y="0"/>
                  </a:lnTo>
                  <a:lnTo>
                    <a:pt x="20742618" y="5018207"/>
                  </a:lnTo>
                  <a:lnTo>
                    <a:pt x="0" y="5018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878" r="20276" b="16458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EE96AB-355B-D98C-B9E3-318AAABAB392}"/>
                </a:ext>
              </a:extLst>
            </p:cNvPr>
            <p:cNvSpPr txBox="1"/>
            <p:nvPr/>
          </p:nvSpPr>
          <p:spPr>
            <a:xfrm>
              <a:off x="0" y="-28575"/>
              <a:ext cx="20742625" cy="50467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839"/>
                </a:lnSpc>
              </a:pPr>
              <a:r>
                <a:rPr lang="en-US" sz="5699" b="1" dirty="0">
                  <a:solidFill>
                    <a:srgbClr val="06784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System dynamics modeling of energy storage systems diffusion in grid-connected photovoltaic</a:t>
              </a:r>
            </a:p>
            <a:p>
              <a:pPr algn="ctr">
                <a:lnSpc>
                  <a:spcPts val="6839"/>
                </a:lnSpc>
              </a:pPr>
              <a:r>
                <a:rPr lang="en-US" sz="5699" b="1" dirty="0">
                  <a:solidFill>
                    <a:srgbClr val="06784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systems in Colombia</a:t>
              </a:r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4E5E3FE8-15A8-3225-1CC1-C2C86644E74F}"/>
              </a:ext>
            </a:extLst>
          </p:cNvPr>
          <p:cNvSpPr/>
          <p:nvPr/>
        </p:nvSpPr>
        <p:spPr>
          <a:xfrm>
            <a:off x="3321181" y="5234693"/>
            <a:ext cx="11645637" cy="25407"/>
          </a:xfrm>
          <a:prstGeom prst="line">
            <a:avLst/>
          </a:prstGeom>
          <a:ln w="9525" cap="rnd">
            <a:solidFill>
              <a:srgbClr val="0678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33842A1-F3AB-5248-BCE7-632F91E7C5EA}"/>
              </a:ext>
            </a:extLst>
          </p:cNvPr>
          <p:cNvGrpSpPr/>
          <p:nvPr/>
        </p:nvGrpSpPr>
        <p:grpSpPr>
          <a:xfrm>
            <a:off x="1028706" y="6126728"/>
            <a:ext cx="16230600" cy="1455172"/>
            <a:chOff x="0" y="0"/>
            <a:chExt cx="21640800" cy="1940229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C75B24B-C2D5-C805-2EEF-7290D86A8ED8}"/>
                </a:ext>
              </a:extLst>
            </p:cNvPr>
            <p:cNvSpPr/>
            <p:nvPr/>
          </p:nvSpPr>
          <p:spPr>
            <a:xfrm>
              <a:off x="0" y="0"/>
              <a:ext cx="21640792" cy="1940229"/>
            </a:xfrm>
            <a:custGeom>
              <a:avLst/>
              <a:gdLst/>
              <a:ahLst/>
              <a:cxnLst/>
              <a:rect l="l" t="t" r="r" b="b"/>
              <a:pathLst>
                <a:path w="21640792" h="1940229">
                  <a:moveTo>
                    <a:pt x="0" y="0"/>
                  </a:moveTo>
                  <a:lnTo>
                    <a:pt x="21640792" y="0"/>
                  </a:lnTo>
                  <a:lnTo>
                    <a:pt x="21640792" y="1940229"/>
                  </a:lnTo>
                  <a:lnTo>
                    <a:pt x="0" y="194022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6072" r="23585" b="-116072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3B73B3D-78FD-23A8-4FAB-DACFD58D6DEF}"/>
                </a:ext>
              </a:extLst>
            </p:cNvPr>
            <p:cNvSpPr txBox="1"/>
            <p:nvPr/>
          </p:nvSpPr>
          <p:spPr>
            <a:xfrm>
              <a:off x="0" y="-28575"/>
              <a:ext cx="21640800" cy="19688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Amaya de Miguel Mediavilla</a:t>
              </a:r>
            </a:p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 Veronica Valencia Hernandez</a:t>
              </a:r>
            </a:p>
            <a:p>
              <a:pPr algn="ctr">
                <a:lnSpc>
                  <a:spcPts val="4320"/>
                </a:lnSpc>
              </a:pPr>
              <a:r>
                <a:rPr lang="en-US" sz="3600" b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Santiago Arango-Aramburo</a:t>
              </a:r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D0B53C71-95ED-ECCC-49A7-E145CBE11193}"/>
              </a:ext>
            </a:extLst>
          </p:cNvPr>
          <p:cNvSpPr txBox="1"/>
          <p:nvPr/>
        </p:nvSpPr>
        <p:spPr>
          <a:xfrm>
            <a:off x="609600" y="9467850"/>
            <a:ext cx="6050280" cy="55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563AB94-37FF-5F78-886F-E0951B75359C}"/>
              </a:ext>
            </a:extLst>
          </p:cNvPr>
          <p:cNvSpPr txBox="1"/>
          <p:nvPr/>
        </p:nvSpPr>
        <p:spPr>
          <a:xfrm>
            <a:off x="609600" y="141184"/>
            <a:ext cx="145273" cy="349284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9409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954748" y="805287"/>
            <a:ext cx="13219624" cy="1177539"/>
            <a:chOff x="0" y="0"/>
            <a:chExt cx="17626165" cy="1570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626160" cy="1570056"/>
            </a:xfrm>
            <a:custGeom>
              <a:avLst/>
              <a:gdLst/>
              <a:ahLst/>
              <a:cxnLst/>
              <a:rect l="l" t="t" r="r" b="b"/>
              <a:pathLst>
                <a:path w="17626160" h="1570056">
                  <a:moveTo>
                    <a:pt x="0" y="0"/>
                  </a:moveTo>
                  <a:lnTo>
                    <a:pt x="17626160" y="0"/>
                  </a:lnTo>
                  <a:lnTo>
                    <a:pt x="17626160" y="1570056"/>
                  </a:lnTo>
                  <a:lnTo>
                    <a:pt x="0" y="157005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1000" b="-16649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626165" cy="159862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947"/>
                </a:lnSpc>
              </a:pPr>
              <a:r>
                <a:rPr lang="en-US" sz="5789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Agenda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54748" y="1982826"/>
            <a:ext cx="14089527" cy="564778"/>
            <a:chOff x="0" y="0"/>
            <a:chExt cx="18786035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86035" cy="753037"/>
            </a:xfrm>
            <a:custGeom>
              <a:avLst/>
              <a:gdLst/>
              <a:ahLst/>
              <a:cxnLst/>
              <a:rect l="l" t="t" r="r" b="b"/>
              <a:pathLst>
                <a:path w="18786035" h="753037">
                  <a:moveTo>
                    <a:pt x="0" y="0"/>
                  </a:moveTo>
                  <a:lnTo>
                    <a:pt x="18786035" y="0"/>
                  </a:lnTo>
                  <a:lnTo>
                    <a:pt x="18786035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-11815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8786035" cy="7720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799" spc="599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SIX PARTS, FROM MOTIVATION TO POLICY IMPLICATIONS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3437570"/>
            <a:ext cx="7210839" cy="1098274"/>
            <a:chOff x="0" y="0"/>
            <a:chExt cx="1899151" cy="28925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Introduction &amp; Context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09600" y="9467850"/>
            <a:ext cx="6050280" cy="55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5185726"/>
            <a:ext cx="7210839" cy="1098274"/>
            <a:chOff x="0" y="0"/>
            <a:chExt cx="1899151" cy="28925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Theoretical Framework &amp; Objective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6931700"/>
            <a:ext cx="7210839" cy="1098274"/>
            <a:chOff x="0" y="0"/>
            <a:chExt cx="1899151" cy="28925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Methodology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048461" y="3438661"/>
            <a:ext cx="7210839" cy="1098274"/>
            <a:chOff x="0" y="0"/>
            <a:chExt cx="1899151" cy="2892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Model Structure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048461" y="5186817"/>
            <a:ext cx="7210839" cy="1098274"/>
            <a:chOff x="0" y="0"/>
            <a:chExt cx="1899151" cy="2892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Results &amp; Scenarios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048461" y="6932791"/>
            <a:ext cx="7210839" cy="1098274"/>
            <a:chOff x="0" y="0"/>
            <a:chExt cx="1899151" cy="2892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899151" cy="289257"/>
            </a:xfrm>
            <a:custGeom>
              <a:avLst/>
              <a:gdLst/>
              <a:ahLst/>
              <a:cxnLst/>
              <a:rect l="l" t="t" r="r" b="b"/>
              <a:pathLst>
                <a:path w="1899151" h="289257">
                  <a:moveTo>
                    <a:pt x="54756" y="0"/>
                  </a:moveTo>
                  <a:lnTo>
                    <a:pt x="1844395" y="0"/>
                  </a:lnTo>
                  <a:cubicBezTo>
                    <a:pt x="1858917" y="0"/>
                    <a:pt x="1872845" y="5769"/>
                    <a:pt x="1883113" y="16038"/>
                  </a:cubicBezTo>
                  <a:cubicBezTo>
                    <a:pt x="1893382" y="26306"/>
                    <a:pt x="1899151" y="40234"/>
                    <a:pt x="1899151" y="54756"/>
                  </a:cubicBezTo>
                  <a:lnTo>
                    <a:pt x="1899151" y="234501"/>
                  </a:lnTo>
                  <a:cubicBezTo>
                    <a:pt x="1899151" y="249023"/>
                    <a:pt x="1893382" y="262951"/>
                    <a:pt x="1883113" y="273220"/>
                  </a:cubicBezTo>
                  <a:cubicBezTo>
                    <a:pt x="1872845" y="283488"/>
                    <a:pt x="1858917" y="289257"/>
                    <a:pt x="1844395" y="289257"/>
                  </a:cubicBezTo>
                  <a:lnTo>
                    <a:pt x="54756" y="289257"/>
                  </a:lnTo>
                  <a:cubicBezTo>
                    <a:pt x="40234" y="289257"/>
                    <a:pt x="26306" y="283488"/>
                    <a:pt x="16038" y="273220"/>
                  </a:cubicBezTo>
                  <a:cubicBezTo>
                    <a:pt x="5769" y="262951"/>
                    <a:pt x="0" y="249023"/>
                    <a:pt x="0" y="234501"/>
                  </a:cubicBezTo>
                  <a:lnTo>
                    <a:pt x="0" y="54756"/>
                  </a:lnTo>
                  <a:cubicBezTo>
                    <a:pt x="0" y="40234"/>
                    <a:pt x="5769" y="26306"/>
                    <a:pt x="16038" y="16038"/>
                  </a:cubicBezTo>
                  <a:cubicBezTo>
                    <a:pt x="26306" y="5769"/>
                    <a:pt x="40234" y="0"/>
                    <a:pt x="5475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1899151" cy="3083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34642" lvl="1" algn="ctr">
                <a:lnSpc>
                  <a:spcPts val="3719"/>
                </a:lnSpc>
              </a:pPr>
              <a:r>
                <a:rPr lang="en-US" sz="3099" i="1" dirty="0">
                  <a:solidFill>
                    <a:srgbClr val="FFFFFF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Conclusions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2271-275F-CF28-E94E-0F840D9B7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9BD925-F16C-76B5-0428-6D37E84C475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7C9104-1EF5-9523-9932-A2517C969C5D}"/>
              </a:ext>
            </a:extLst>
          </p:cNvPr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ABA6D72-B90D-24B2-9966-C40B0B796B3C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109D247-8F92-CBEF-07A0-C4BEB5FFFC2D}"/>
                </a:ext>
              </a:extLst>
            </p:cNvPr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Profitability Threshold: The Arbitrage Experiment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5A06FB9-E6CB-3906-8BBE-4A42A391033F}"/>
              </a:ext>
            </a:extLst>
          </p:cNvPr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3F603CA-A35A-0521-DBD2-C17625098ED8}"/>
                </a:ext>
              </a:extLst>
            </p:cNvPr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6A8CCCA-14E6-9A5C-2610-93F92F94F97F}"/>
                </a:ext>
              </a:extLst>
            </p:cNvPr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HOW MUCH HIGHER WOULD ARBITRAGE REVENUES NEED TO BE FOR STORAGE TO PAY OFF?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7CE5D08-3A4E-069B-CDC3-8B3442A69D2A}"/>
              </a:ext>
            </a:extLst>
          </p:cNvPr>
          <p:cNvGrpSpPr/>
          <p:nvPr/>
        </p:nvGrpSpPr>
        <p:grpSpPr>
          <a:xfrm>
            <a:off x="609600" y="2274029"/>
            <a:ext cx="8288768" cy="6724840"/>
            <a:chOff x="0" y="0"/>
            <a:chExt cx="3237369" cy="2626541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E09D834-143A-CD80-77BF-89FBA04C3B5D}"/>
                </a:ext>
              </a:extLst>
            </p:cNvPr>
            <p:cNvSpPr/>
            <p:nvPr/>
          </p:nvSpPr>
          <p:spPr>
            <a:xfrm>
              <a:off x="0" y="0"/>
              <a:ext cx="3237369" cy="2626541"/>
            </a:xfrm>
            <a:custGeom>
              <a:avLst/>
              <a:gdLst/>
              <a:ahLst/>
              <a:cxnLst/>
              <a:rect l="l" t="t" r="r" b="b"/>
              <a:pathLst>
                <a:path w="3237369" h="2626541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578906"/>
                  </a:lnTo>
                  <a:cubicBezTo>
                    <a:pt x="3237369" y="2591539"/>
                    <a:pt x="3232350" y="2603655"/>
                    <a:pt x="3223417" y="2612589"/>
                  </a:cubicBezTo>
                  <a:cubicBezTo>
                    <a:pt x="3214484" y="2621522"/>
                    <a:pt x="3202368" y="2626541"/>
                    <a:pt x="3189734" y="2626541"/>
                  </a:cubicBezTo>
                  <a:lnTo>
                    <a:pt x="47635" y="2626541"/>
                  </a:lnTo>
                  <a:cubicBezTo>
                    <a:pt x="35002" y="2626541"/>
                    <a:pt x="22885" y="2621522"/>
                    <a:pt x="13952" y="2612589"/>
                  </a:cubicBezTo>
                  <a:cubicBezTo>
                    <a:pt x="5019" y="2603655"/>
                    <a:pt x="0" y="2591539"/>
                    <a:pt x="0" y="2578906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EE6175A-979C-7BAC-E386-9BBC15DE339E}"/>
                </a:ext>
              </a:extLst>
            </p:cNvPr>
            <p:cNvSpPr txBox="1"/>
            <p:nvPr/>
          </p:nvSpPr>
          <p:spPr>
            <a:xfrm>
              <a:off x="0" y="-19050"/>
              <a:ext cx="3237369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0ACB33B-2804-1F1E-7D74-C4FBD3720916}"/>
              </a:ext>
            </a:extLst>
          </p:cNvPr>
          <p:cNvGrpSpPr/>
          <p:nvPr/>
        </p:nvGrpSpPr>
        <p:grpSpPr>
          <a:xfrm>
            <a:off x="9353850" y="2274029"/>
            <a:ext cx="8365134" cy="6724840"/>
            <a:chOff x="0" y="0"/>
            <a:chExt cx="3267196" cy="262654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418EC0D-3775-A226-C9A9-8EDB1D3468B5}"/>
                </a:ext>
              </a:extLst>
            </p:cNvPr>
            <p:cNvSpPr/>
            <p:nvPr/>
          </p:nvSpPr>
          <p:spPr>
            <a:xfrm>
              <a:off x="0" y="0"/>
              <a:ext cx="3267196" cy="2626541"/>
            </a:xfrm>
            <a:custGeom>
              <a:avLst/>
              <a:gdLst/>
              <a:ahLst/>
              <a:cxnLst/>
              <a:rect l="l" t="t" r="r" b="b"/>
              <a:pathLst>
                <a:path w="3267196" h="2626541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579340"/>
                  </a:lnTo>
                  <a:cubicBezTo>
                    <a:pt x="3267196" y="2605408"/>
                    <a:pt x="3246063" y="2626541"/>
                    <a:pt x="3219995" y="2626541"/>
                  </a:cubicBezTo>
                  <a:lnTo>
                    <a:pt x="47200" y="2626541"/>
                  </a:lnTo>
                  <a:cubicBezTo>
                    <a:pt x="34682" y="2626541"/>
                    <a:pt x="22676" y="2621568"/>
                    <a:pt x="13825" y="2612716"/>
                  </a:cubicBezTo>
                  <a:cubicBezTo>
                    <a:pt x="4973" y="2603864"/>
                    <a:pt x="0" y="2591859"/>
                    <a:pt x="0" y="2579340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896F417E-BF6E-7B8E-0AE9-E574AE500647}"/>
                </a:ext>
              </a:extLst>
            </p:cNvPr>
            <p:cNvSpPr txBox="1"/>
            <p:nvPr/>
          </p:nvSpPr>
          <p:spPr>
            <a:xfrm>
              <a:off x="0" y="-19050"/>
              <a:ext cx="3267196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EDC8A61B-9223-2E07-794B-F3FD1F2D5FA6}"/>
              </a:ext>
            </a:extLst>
          </p:cNvPr>
          <p:cNvGraphicFramePr>
            <a:graphicFrameLocks noGrp="1"/>
          </p:cNvGraphicFramePr>
          <p:nvPr/>
        </p:nvGraphicFramePr>
        <p:xfrm>
          <a:off x="9533644" y="3325776"/>
          <a:ext cx="8185340" cy="5019675"/>
        </p:xfrm>
        <a:graphic>
          <a:graphicData uri="http://schemas.openxmlformats.org/drawingml/2006/table">
            <a:tbl>
              <a:tblPr/>
              <a:tblGrid>
                <a:gridCol w="2089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Capacity 2050(MW)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Break-even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Take-off(&gt;50MW)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1.0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16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2.0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67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2.5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185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3.0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704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5.0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8117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2039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2038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6">
            <a:extLst>
              <a:ext uri="{FF2B5EF4-FFF2-40B4-BE49-F238E27FC236}">
                <a16:creationId xmlns:a16="http://schemas.microsoft.com/office/drawing/2014/main" id="{FB33D579-1A4D-E591-599A-016E7C9BE341}"/>
              </a:ext>
            </a:extLst>
          </p:cNvPr>
          <p:cNvSpPr txBox="1"/>
          <p:nvPr/>
        </p:nvSpPr>
        <p:spPr>
          <a:xfrm>
            <a:off x="819616" y="2921171"/>
            <a:ext cx="8078752" cy="6307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BAU scenario, no policy, so the effect of arbitrage level can be isolated</a:t>
            </a:r>
          </a:p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Arbitrage margin multiplied by a factor k, ranging from 1 (current level) to 5</a:t>
            </a:r>
          </a:p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All dynamics stay active: cost learning, gradual "duck curve" widening, diffusion feedbacks</a:t>
            </a:r>
          </a:p>
          <a:p>
            <a:pPr marL="703365" lvl="1" indent="-351682" algn="l">
              <a:lnSpc>
                <a:spcPts val="4560"/>
              </a:lnSpc>
              <a:buAutoNum type="arabicPeriod"/>
            </a:pPr>
            <a:r>
              <a:rPr lang="en-US" sz="32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Two indicators tracked: break-even (year rESS first reaches 1) and take-off (year capacity first exceeds 50 MW)</a:t>
            </a:r>
          </a:p>
          <a:p>
            <a:pPr algn="just">
              <a:lnSpc>
                <a:spcPts val="4700"/>
              </a:lnSpc>
            </a:pPr>
            <a:endParaRPr lang="en-US" sz="3257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E006666-41D8-D581-7951-0BAD2C7E0615}"/>
              </a:ext>
            </a:extLst>
          </p:cNvPr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5F11D65-BE6A-971D-139B-0A490CCB4B24}"/>
              </a:ext>
            </a:extLst>
          </p:cNvPr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23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0CF9D71-924C-CEFE-1FF1-BAEA92C61B85}"/>
              </a:ext>
            </a:extLst>
          </p:cNvPr>
          <p:cNvSpPr txBox="1"/>
          <p:nvPr/>
        </p:nvSpPr>
        <p:spPr>
          <a:xfrm>
            <a:off x="3921999" y="2407387"/>
            <a:ext cx="1198364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Setup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5D56B7D-F463-B7D7-D9B5-87DD5AA93AB9}"/>
              </a:ext>
            </a:extLst>
          </p:cNvPr>
          <p:cNvSpPr txBox="1"/>
          <p:nvPr/>
        </p:nvSpPr>
        <p:spPr>
          <a:xfrm>
            <a:off x="11225313" y="2449041"/>
            <a:ext cx="5310087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Table 6 — key values of k</a:t>
            </a:r>
          </a:p>
        </p:txBody>
      </p:sp>
    </p:spTree>
    <p:extLst>
      <p:ext uri="{BB962C8B-B14F-4D97-AF65-F5344CB8AC3E}">
        <p14:creationId xmlns:p14="http://schemas.microsoft.com/office/powerpoint/2010/main" val="3134049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5CF9-AC31-0D37-E818-BCA323F22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DFBBA5-064B-DF64-222E-C69261FCBCB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813E3F3-C70C-9A66-48B9-4083FBBBE2D9}"/>
              </a:ext>
            </a:extLst>
          </p:cNvPr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2239DE-C0DF-3E9E-CFB1-570141DB2E7A}"/>
                </a:ext>
              </a:extLst>
            </p:cNvPr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336A98-AF77-275B-87DB-28E2AACE0641}"/>
                </a:ext>
              </a:extLst>
            </p:cNvPr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Profitability Threshold: The Cost-Reduction Experiment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435B739-37FC-0978-F1C1-1C295C52131F}"/>
              </a:ext>
            </a:extLst>
          </p:cNvPr>
          <p:cNvGrpSpPr/>
          <p:nvPr/>
        </p:nvGrpSpPr>
        <p:grpSpPr>
          <a:xfrm>
            <a:off x="754856" y="1512469"/>
            <a:ext cx="17533144" cy="564778"/>
            <a:chOff x="0" y="0"/>
            <a:chExt cx="23377525" cy="75303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00C1788-2CDA-F468-659E-8B6FCF69AA37}"/>
                </a:ext>
              </a:extLst>
            </p:cNvPr>
            <p:cNvSpPr/>
            <p:nvPr/>
          </p:nvSpPr>
          <p:spPr>
            <a:xfrm>
              <a:off x="0" y="0"/>
              <a:ext cx="23377523" cy="753037"/>
            </a:xfrm>
            <a:custGeom>
              <a:avLst/>
              <a:gdLst/>
              <a:ahLst/>
              <a:cxnLst/>
              <a:rect l="l" t="t" r="r" b="b"/>
              <a:pathLst>
                <a:path w="23377523" h="753037">
                  <a:moveTo>
                    <a:pt x="0" y="0"/>
                  </a:moveTo>
                  <a:lnTo>
                    <a:pt x="23377523" y="0"/>
                  </a:lnTo>
                  <a:lnTo>
                    <a:pt x="23377523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10145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320DB3C-3805-553D-68E0-21032AA27C51}"/>
                </a:ext>
              </a:extLst>
            </p:cNvPr>
            <p:cNvSpPr txBox="1"/>
            <p:nvPr/>
          </p:nvSpPr>
          <p:spPr>
            <a:xfrm>
              <a:off x="0" y="-9525"/>
              <a:ext cx="23377525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THE SAME QUESTION, FROM THE COST SIDE — AND WHY THE TWO LEVERS ARE MIRROR IMAGES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8C6615F7-C218-73A2-EB1F-F916B61B5DD6}"/>
              </a:ext>
            </a:extLst>
          </p:cNvPr>
          <p:cNvGrpSpPr/>
          <p:nvPr/>
        </p:nvGrpSpPr>
        <p:grpSpPr>
          <a:xfrm>
            <a:off x="609600" y="2274029"/>
            <a:ext cx="8288768" cy="6724840"/>
            <a:chOff x="0" y="0"/>
            <a:chExt cx="3237369" cy="2626541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46DC9A3-9D5F-D2B5-D6D7-AAF27F9E650D}"/>
                </a:ext>
              </a:extLst>
            </p:cNvPr>
            <p:cNvSpPr/>
            <p:nvPr/>
          </p:nvSpPr>
          <p:spPr>
            <a:xfrm>
              <a:off x="0" y="0"/>
              <a:ext cx="3237369" cy="2626541"/>
            </a:xfrm>
            <a:custGeom>
              <a:avLst/>
              <a:gdLst/>
              <a:ahLst/>
              <a:cxnLst/>
              <a:rect l="l" t="t" r="r" b="b"/>
              <a:pathLst>
                <a:path w="3237369" h="2626541">
                  <a:moveTo>
                    <a:pt x="47635" y="0"/>
                  </a:moveTo>
                  <a:lnTo>
                    <a:pt x="3189734" y="0"/>
                  </a:lnTo>
                  <a:cubicBezTo>
                    <a:pt x="3202368" y="0"/>
                    <a:pt x="3214484" y="5019"/>
                    <a:pt x="3223417" y="13952"/>
                  </a:cubicBezTo>
                  <a:cubicBezTo>
                    <a:pt x="3232350" y="22885"/>
                    <a:pt x="3237369" y="35002"/>
                    <a:pt x="3237369" y="47635"/>
                  </a:cubicBezTo>
                  <a:lnTo>
                    <a:pt x="3237369" y="2578906"/>
                  </a:lnTo>
                  <a:cubicBezTo>
                    <a:pt x="3237369" y="2591539"/>
                    <a:pt x="3232350" y="2603655"/>
                    <a:pt x="3223417" y="2612589"/>
                  </a:cubicBezTo>
                  <a:cubicBezTo>
                    <a:pt x="3214484" y="2621522"/>
                    <a:pt x="3202368" y="2626541"/>
                    <a:pt x="3189734" y="2626541"/>
                  </a:cubicBezTo>
                  <a:lnTo>
                    <a:pt x="47635" y="2626541"/>
                  </a:lnTo>
                  <a:cubicBezTo>
                    <a:pt x="35002" y="2626541"/>
                    <a:pt x="22885" y="2621522"/>
                    <a:pt x="13952" y="2612589"/>
                  </a:cubicBezTo>
                  <a:cubicBezTo>
                    <a:pt x="5019" y="2603655"/>
                    <a:pt x="0" y="2591539"/>
                    <a:pt x="0" y="2578906"/>
                  </a:cubicBezTo>
                  <a:lnTo>
                    <a:pt x="0" y="47635"/>
                  </a:lnTo>
                  <a:cubicBezTo>
                    <a:pt x="0" y="35002"/>
                    <a:pt x="5019" y="22885"/>
                    <a:pt x="13952" y="13952"/>
                  </a:cubicBezTo>
                  <a:cubicBezTo>
                    <a:pt x="22885" y="5019"/>
                    <a:pt x="35002" y="0"/>
                    <a:pt x="47635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5680B92-3BF9-5194-8E9A-98C2FE0B64EA}"/>
                </a:ext>
              </a:extLst>
            </p:cNvPr>
            <p:cNvSpPr txBox="1"/>
            <p:nvPr/>
          </p:nvSpPr>
          <p:spPr>
            <a:xfrm>
              <a:off x="0" y="-19050"/>
              <a:ext cx="3237369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D484BF3-F8EB-6709-4564-6EA092883D76}"/>
              </a:ext>
            </a:extLst>
          </p:cNvPr>
          <p:cNvGrpSpPr/>
          <p:nvPr/>
        </p:nvGrpSpPr>
        <p:grpSpPr>
          <a:xfrm>
            <a:off x="9353850" y="2274029"/>
            <a:ext cx="8365134" cy="6724840"/>
            <a:chOff x="0" y="0"/>
            <a:chExt cx="3267196" cy="262654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FA8093-9D90-9F4B-92D8-E2D302B9EBB7}"/>
                </a:ext>
              </a:extLst>
            </p:cNvPr>
            <p:cNvSpPr/>
            <p:nvPr/>
          </p:nvSpPr>
          <p:spPr>
            <a:xfrm>
              <a:off x="0" y="0"/>
              <a:ext cx="3267196" cy="2626541"/>
            </a:xfrm>
            <a:custGeom>
              <a:avLst/>
              <a:gdLst/>
              <a:ahLst/>
              <a:cxnLst/>
              <a:rect l="l" t="t" r="r" b="b"/>
              <a:pathLst>
                <a:path w="3267196" h="2626541">
                  <a:moveTo>
                    <a:pt x="47200" y="0"/>
                  </a:moveTo>
                  <a:lnTo>
                    <a:pt x="3219995" y="0"/>
                  </a:lnTo>
                  <a:cubicBezTo>
                    <a:pt x="3232514" y="0"/>
                    <a:pt x="3244519" y="4973"/>
                    <a:pt x="3253371" y="13825"/>
                  </a:cubicBezTo>
                  <a:cubicBezTo>
                    <a:pt x="3262223" y="22676"/>
                    <a:pt x="3267196" y="34682"/>
                    <a:pt x="3267196" y="47200"/>
                  </a:cubicBezTo>
                  <a:lnTo>
                    <a:pt x="3267196" y="2579340"/>
                  </a:lnTo>
                  <a:cubicBezTo>
                    <a:pt x="3267196" y="2605408"/>
                    <a:pt x="3246063" y="2626541"/>
                    <a:pt x="3219995" y="2626541"/>
                  </a:cubicBezTo>
                  <a:lnTo>
                    <a:pt x="47200" y="2626541"/>
                  </a:lnTo>
                  <a:cubicBezTo>
                    <a:pt x="34682" y="2626541"/>
                    <a:pt x="22676" y="2621568"/>
                    <a:pt x="13825" y="2612716"/>
                  </a:cubicBezTo>
                  <a:cubicBezTo>
                    <a:pt x="4973" y="2603864"/>
                    <a:pt x="0" y="2591859"/>
                    <a:pt x="0" y="2579340"/>
                  </a:cubicBezTo>
                  <a:lnTo>
                    <a:pt x="0" y="47200"/>
                  </a:lnTo>
                  <a:cubicBezTo>
                    <a:pt x="0" y="34682"/>
                    <a:pt x="4973" y="22676"/>
                    <a:pt x="13825" y="13825"/>
                  </a:cubicBezTo>
                  <a:cubicBezTo>
                    <a:pt x="22676" y="4973"/>
                    <a:pt x="34682" y="0"/>
                    <a:pt x="4720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55F4C28-00D8-B7F9-B98A-F7F6EACA6AEE}"/>
                </a:ext>
              </a:extLst>
            </p:cNvPr>
            <p:cNvSpPr txBox="1"/>
            <p:nvPr/>
          </p:nvSpPr>
          <p:spPr>
            <a:xfrm>
              <a:off x="0" y="-19050"/>
              <a:ext cx="3267196" cy="2645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E98B007E-3FD6-F21E-C615-356D22E56109}"/>
              </a:ext>
            </a:extLst>
          </p:cNvPr>
          <p:cNvGraphicFramePr>
            <a:graphicFrameLocks noGrp="1"/>
          </p:cNvGraphicFramePr>
          <p:nvPr/>
        </p:nvGraphicFramePr>
        <p:xfrm>
          <a:off x="9533644" y="3325776"/>
          <a:ext cx="8185340" cy="5019675"/>
        </p:xfrm>
        <a:graphic>
          <a:graphicData uri="http://schemas.openxmlformats.org/drawingml/2006/table">
            <a:tbl>
              <a:tblPr/>
              <a:tblGrid>
                <a:gridCol w="2089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Cost Reduction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Capacity 2050(MW)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Break-even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Take-off(&gt;50MW)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16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40%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39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50%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67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&gt;2050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57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60%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185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2046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80%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8117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2039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2038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6">
            <a:extLst>
              <a:ext uri="{FF2B5EF4-FFF2-40B4-BE49-F238E27FC236}">
                <a16:creationId xmlns:a16="http://schemas.microsoft.com/office/drawing/2014/main" id="{55102E53-1680-CB2D-6F26-6294E6230212}"/>
              </a:ext>
            </a:extLst>
          </p:cNvPr>
          <p:cNvSpPr txBox="1"/>
          <p:nvPr/>
        </p:nvSpPr>
        <p:spPr>
          <a:xfrm>
            <a:off x="819616" y="2921171"/>
            <a:ext cx="8078752" cy="5923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954" lvl="1" indent="-362477" algn="l">
              <a:lnSpc>
                <a:spcPts val="4700"/>
              </a:lnSpc>
              <a:buAutoNum type="arabicPeriod"/>
            </a:pPr>
            <a:r>
              <a:rPr lang="en-US" sz="33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Same BAU scenario, no policy; arbitrage held at current level, duck-curve assumption unchanged</a:t>
            </a:r>
          </a:p>
          <a:p>
            <a:pPr marL="724954" lvl="1" indent="-362477" algn="l">
              <a:lnSpc>
                <a:spcPts val="4700"/>
              </a:lnSpc>
              <a:buAutoNum type="arabicPeriod"/>
            </a:pPr>
            <a:r>
              <a:rPr lang="en-US" sz="33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Unit BESS cost multiplied by a factor below 1 (i.e., cost reduction), instead of raising revenues</a:t>
            </a:r>
          </a:p>
          <a:p>
            <a:pPr marL="724954" lvl="1" indent="-362477" algn="l">
              <a:lnSpc>
                <a:spcPts val="4700"/>
              </a:lnSpc>
              <a:buAutoNum type="arabicPeriod"/>
            </a:pPr>
            <a:r>
              <a:rPr lang="en-US" sz="3357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Same two indicators: break-even (rESS ≥ 1) and take-off (capacity ≥ 50 MW)</a:t>
            </a:r>
          </a:p>
          <a:p>
            <a:pPr algn="just">
              <a:lnSpc>
                <a:spcPts val="4840"/>
              </a:lnSpc>
            </a:pPr>
            <a:endParaRPr lang="en-US" sz="3357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406E4A1-B7BC-0891-1F52-BCAE0ABCF711}"/>
              </a:ext>
            </a:extLst>
          </p:cNvPr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C227EEC-2E6F-0020-608C-BAEC7717DD86}"/>
              </a:ext>
            </a:extLst>
          </p:cNvPr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24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76D0E8CC-03D1-49BE-AF80-7AEEB842FA88}"/>
              </a:ext>
            </a:extLst>
          </p:cNvPr>
          <p:cNvSpPr txBox="1"/>
          <p:nvPr/>
        </p:nvSpPr>
        <p:spPr>
          <a:xfrm>
            <a:off x="3921999" y="2407387"/>
            <a:ext cx="1198364" cy="599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Setup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A3B03A6-83F7-09F3-3E38-9754A5FD0FCC}"/>
              </a:ext>
            </a:extLst>
          </p:cNvPr>
          <p:cNvSpPr txBox="1"/>
          <p:nvPr/>
        </p:nvSpPr>
        <p:spPr>
          <a:xfrm>
            <a:off x="11668671" y="2422903"/>
            <a:ext cx="5019129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Table 7 — key values</a:t>
            </a:r>
          </a:p>
        </p:txBody>
      </p:sp>
    </p:spTree>
    <p:extLst>
      <p:ext uri="{BB962C8B-B14F-4D97-AF65-F5344CB8AC3E}">
        <p14:creationId xmlns:p14="http://schemas.microsoft.com/office/powerpoint/2010/main" val="228825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Regional Benchmark: The Gap with Chile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602513" y="2105858"/>
            <a:ext cx="8541487" cy="6763578"/>
            <a:chOff x="0" y="0"/>
            <a:chExt cx="2249610" cy="1781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49610" cy="1781354"/>
            </a:xfrm>
            <a:custGeom>
              <a:avLst/>
              <a:gdLst/>
              <a:ahLst/>
              <a:cxnLst/>
              <a:rect l="l" t="t" r="r" b="b"/>
              <a:pathLst>
                <a:path w="2249610" h="1781354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735128"/>
                  </a:lnTo>
                  <a:cubicBezTo>
                    <a:pt x="2249610" y="1760658"/>
                    <a:pt x="2228914" y="1781354"/>
                    <a:pt x="2203384" y="1781354"/>
                  </a:cubicBezTo>
                  <a:lnTo>
                    <a:pt x="46226" y="1781354"/>
                  </a:lnTo>
                  <a:cubicBezTo>
                    <a:pt x="33966" y="1781354"/>
                    <a:pt x="22208" y="1776484"/>
                    <a:pt x="13539" y="1767815"/>
                  </a:cubicBezTo>
                  <a:cubicBezTo>
                    <a:pt x="4870" y="1759146"/>
                    <a:pt x="0" y="1747388"/>
                    <a:pt x="0" y="1735128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249610" cy="1800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11358" y="2105858"/>
            <a:ext cx="8541487" cy="6763578"/>
            <a:chOff x="0" y="0"/>
            <a:chExt cx="2249610" cy="17813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49610" cy="1781354"/>
            </a:xfrm>
            <a:custGeom>
              <a:avLst/>
              <a:gdLst/>
              <a:ahLst/>
              <a:cxnLst/>
              <a:rect l="l" t="t" r="r" b="b"/>
              <a:pathLst>
                <a:path w="2249610" h="1781354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735128"/>
                  </a:lnTo>
                  <a:cubicBezTo>
                    <a:pt x="2249610" y="1760658"/>
                    <a:pt x="2228914" y="1781354"/>
                    <a:pt x="2203384" y="1781354"/>
                  </a:cubicBezTo>
                  <a:lnTo>
                    <a:pt x="46226" y="1781354"/>
                  </a:lnTo>
                  <a:cubicBezTo>
                    <a:pt x="33966" y="1781354"/>
                    <a:pt x="22208" y="1776484"/>
                    <a:pt x="13539" y="1767815"/>
                  </a:cubicBezTo>
                  <a:cubicBezTo>
                    <a:pt x="4870" y="1759146"/>
                    <a:pt x="0" y="1747388"/>
                    <a:pt x="0" y="1735128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249610" cy="1800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3359"/>
                </a:lnSpc>
              </a:pPr>
              <a:endParaRPr/>
            </a:p>
            <a:p>
              <a:pPr>
                <a:lnSpc>
                  <a:spcPts val="13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20"/>
                </a:lnSpc>
              </a:pPr>
              <a:r>
                <a:rPr lang="en-US" sz="2100" spc="45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A MATURE REGULATORY FRAMEWORK MAKES THE DIFFERENCE IN DEPLOYMENT SPEED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716118" y="2223315"/>
            <a:ext cx="2314277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Colombia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4024" y="2869321"/>
            <a:ext cx="8218465" cy="4972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>
              <a:lnSpc>
                <a:spcPts val="4899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15–20 MW installed (≈0.1% of the SIN)</a:t>
            </a:r>
          </a:p>
          <a:p>
            <a:pPr marL="755649" lvl="1" indent="-377824">
              <a:lnSpc>
                <a:spcPts val="4899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 large-scale BESS project currently in operation</a:t>
            </a:r>
          </a:p>
          <a:p>
            <a:pPr marL="755649" lvl="1" indent="-377824">
              <a:lnSpc>
                <a:spcPts val="4899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Regulatory framework still under development (draft resolutions)</a:t>
            </a:r>
          </a:p>
          <a:p>
            <a:pPr marL="755649" lvl="1" indent="-377824">
              <a:lnSpc>
                <a:spcPts val="4899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Remuneration for arbitrage and ancillary services not yet clearly defined</a:t>
            </a:r>
          </a:p>
          <a:p>
            <a:pPr>
              <a:lnSpc>
                <a:spcPts val="4899"/>
              </a:lnSpc>
            </a:pPr>
            <a:endParaRPr lang="en-US" sz="34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548021" y="2888371"/>
            <a:ext cx="8268161" cy="6262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b="1" i="1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Surpassed </a:t>
            </a:r>
            <a:r>
              <a:rPr lang="en-US" sz="2900" b="1" i="1" dirty="0" err="1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aprox</a:t>
            </a:r>
            <a:r>
              <a:rPr lang="en-US" sz="2900" b="1" i="1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. 1.7 GW by 2025, with a project pipeline of ≈ 4 GW across various stages of development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"BESS del Desierto" (2025) 200 MW (</a:t>
            </a:r>
            <a:r>
              <a:rPr lang="en-US" sz="2900" dirty="0" err="1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aprox</a:t>
            </a:r>
            <a:r>
              <a:rPr lang="en-US" sz="29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.  800 MWh): largest stand-alone storage system in the region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Regulatory framework allows independent                                        systems to earn revenue from arbitrage and reserve capacity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Undisputed regional leader in energy storage solutions</a:t>
            </a:r>
          </a:p>
          <a:p>
            <a:pPr>
              <a:lnSpc>
                <a:spcPts val="4060"/>
              </a:lnSpc>
            </a:pPr>
            <a:endParaRPr lang="en-US" sz="2900" dirty="0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275345" y="2223315"/>
            <a:ext cx="1241971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Chile</a:t>
            </a:r>
          </a:p>
        </p:txBody>
      </p:sp>
    </p:spTree>
    <p:extLst>
      <p:ext uri="{BB962C8B-B14F-4D97-AF65-F5344CB8AC3E}">
        <p14:creationId xmlns:p14="http://schemas.microsoft.com/office/powerpoint/2010/main" val="3350824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914400" y="852601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Causal Loop Diagram: The Feedback Mechanisms Driving Diffusion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2610" y="3777920"/>
            <a:ext cx="17197988" cy="564778"/>
            <a:chOff x="0" y="0"/>
            <a:chExt cx="22930651" cy="7530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2930651" cy="7625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00"/>
                </a:lnSpc>
              </a:pPr>
              <a:r>
                <a:rPr lang="en-US" sz="2000" spc="428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FOUR REINFORCING LOOPS ACCELERATE ADOPTION; SIX BALANCING LOOPS KEEP IT BOUNDED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12273" y="1990682"/>
            <a:ext cx="8531727" cy="7055877"/>
            <a:chOff x="0" y="0"/>
            <a:chExt cx="3332262" cy="27558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2262" cy="2755835"/>
            </a:xfrm>
            <a:custGeom>
              <a:avLst/>
              <a:gdLst/>
              <a:ahLst/>
              <a:cxnLst/>
              <a:rect l="l" t="t" r="r" b="b"/>
              <a:pathLst>
                <a:path w="3332262" h="2755835">
                  <a:moveTo>
                    <a:pt x="46279" y="0"/>
                  </a:moveTo>
                  <a:lnTo>
                    <a:pt x="3285983" y="0"/>
                  </a:lnTo>
                  <a:cubicBezTo>
                    <a:pt x="3298257" y="0"/>
                    <a:pt x="3310029" y="4876"/>
                    <a:pt x="3318708" y="13555"/>
                  </a:cubicBezTo>
                  <a:cubicBezTo>
                    <a:pt x="3327386" y="22234"/>
                    <a:pt x="3332262" y="34005"/>
                    <a:pt x="3332262" y="46279"/>
                  </a:cubicBezTo>
                  <a:lnTo>
                    <a:pt x="3332262" y="2709557"/>
                  </a:lnTo>
                  <a:cubicBezTo>
                    <a:pt x="3332262" y="2721830"/>
                    <a:pt x="3327386" y="2733602"/>
                    <a:pt x="3318708" y="2742280"/>
                  </a:cubicBezTo>
                  <a:cubicBezTo>
                    <a:pt x="3310029" y="2750959"/>
                    <a:pt x="3298257" y="2755835"/>
                    <a:pt x="3285983" y="2755835"/>
                  </a:cubicBezTo>
                  <a:lnTo>
                    <a:pt x="46279" y="2755835"/>
                  </a:lnTo>
                  <a:cubicBezTo>
                    <a:pt x="34005" y="2755835"/>
                    <a:pt x="22234" y="2750959"/>
                    <a:pt x="13555" y="2742280"/>
                  </a:cubicBezTo>
                  <a:cubicBezTo>
                    <a:pt x="4876" y="2733602"/>
                    <a:pt x="0" y="2721830"/>
                    <a:pt x="0" y="2709557"/>
                  </a:cubicBezTo>
                  <a:lnTo>
                    <a:pt x="0" y="46279"/>
                  </a:lnTo>
                  <a:cubicBezTo>
                    <a:pt x="0" y="34005"/>
                    <a:pt x="4876" y="22234"/>
                    <a:pt x="13555" y="13555"/>
                  </a:cubicBezTo>
                  <a:cubicBezTo>
                    <a:pt x="22234" y="4876"/>
                    <a:pt x="34005" y="0"/>
                    <a:pt x="46279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3332262" cy="2774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26397" y="1990682"/>
            <a:ext cx="8189915" cy="7055877"/>
            <a:chOff x="0" y="0"/>
            <a:chExt cx="3198760" cy="27558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98760" cy="2755835"/>
            </a:xfrm>
            <a:custGeom>
              <a:avLst/>
              <a:gdLst/>
              <a:ahLst/>
              <a:cxnLst/>
              <a:rect l="l" t="t" r="r" b="b"/>
              <a:pathLst>
                <a:path w="3198760" h="2755835">
                  <a:moveTo>
                    <a:pt x="48210" y="0"/>
                  </a:moveTo>
                  <a:lnTo>
                    <a:pt x="3150550" y="0"/>
                  </a:lnTo>
                  <a:cubicBezTo>
                    <a:pt x="3177175" y="0"/>
                    <a:pt x="3198760" y="21584"/>
                    <a:pt x="3198760" y="48210"/>
                  </a:cubicBezTo>
                  <a:lnTo>
                    <a:pt x="3198760" y="2707625"/>
                  </a:lnTo>
                  <a:cubicBezTo>
                    <a:pt x="3198760" y="2734251"/>
                    <a:pt x="3177175" y="2755835"/>
                    <a:pt x="3150550" y="2755835"/>
                  </a:cubicBezTo>
                  <a:lnTo>
                    <a:pt x="48210" y="2755835"/>
                  </a:lnTo>
                  <a:cubicBezTo>
                    <a:pt x="21584" y="2755835"/>
                    <a:pt x="0" y="2734251"/>
                    <a:pt x="0" y="2707625"/>
                  </a:cubicBezTo>
                  <a:lnTo>
                    <a:pt x="0" y="48210"/>
                  </a:lnTo>
                  <a:cubicBezTo>
                    <a:pt x="0" y="21584"/>
                    <a:pt x="21584" y="0"/>
                    <a:pt x="4821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198760" cy="2774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8338" y="2574990"/>
            <a:ext cx="8531727" cy="7292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R1 — Arbitrage revenue: </a:t>
            </a:r>
            <a:r>
              <a:rPr lang="en-US" sz="2757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Higher installed capacity increases utilization and arbitrage revenue, improving profitability and stimulating further adoption</a:t>
            </a:r>
          </a:p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R2 — CAPEX learning: </a:t>
            </a:r>
            <a:r>
              <a:rPr lang="en-US" sz="2757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Cumulative installed capacity drives learning-by-doing, lowering CAPEX and improving project economics</a:t>
            </a:r>
          </a:p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R3 — OPEX learning: </a:t>
            </a:r>
            <a:r>
              <a:rPr lang="en-US" sz="2757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Cumulative installed capacity reduces OPEX through the same learning mechanism</a:t>
            </a:r>
          </a:p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r>
              <a:rPr lang="en-US" sz="2757" b="1" dirty="0">
                <a:solidFill>
                  <a:srgbClr val="EDEAE4"/>
                </a:solidFill>
                <a:latin typeface="Arimo Bold"/>
                <a:ea typeface="Arimo Bold"/>
                <a:cs typeface="Arimo Bold"/>
                <a:sym typeface="Arimo Bold"/>
              </a:rPr>
              <a:t>R4 — Lifetime learning: </a:t>
            </a:r>
            <a:r>
              <a:rPr lang="en-US" sz="2757" dirty="0">
                <a:solidFill>
                  <a:srgbClr val="EDEAE4"/>
                </a:solidFill>
                <a:latin typeface="Arimo"/>
                <a:ea typeface="Arimo"/>
                <a:cs typeface="Arimo"/>
                <a:sym typeface="Arimo"/>
              </a:rPr>
              <a:t>Cumulative capacity extends technical lifetime, further enhancing economic performance</a:t>
            </a:r>
          </a:p>
          <a:p>
            <a:pPr marL="595418" lvl="1" indent="-297709" algn="just">
              <a:lnSpc>
                <a:spcPts val="3860"/>
              </a:lnSpc>
              <a:buFont typeface="Arial"/>
              <a:buChar char="•"/>
            </a:pPr>
            <a:endParaRPr lang="en-US" sz="2757" dirty="0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  <a:p>
            <a:pPr algn="just">
              <a:lnSpc>
                <a:spcPts val="3860"/>
              </a:lnSpc>
            </a:pPr>
            <a:endParaRPr lang="en-US" sz="2757" dirty="0">
              <a:solidFill>
                <a:srgbClr val="EDEAE4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685376" y="2051682"/>
            <a:ext cx="4401223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Reinforcing loops (R)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77594" y="2691964"/>
            <a:ext cx="7687521" cy="656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B1 — Potential-installation equilibrium: </a:t>
            </a:r>
            <a:r>
              <a:rPr lang="en-US" sz="285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As installed capacity rises, remaining installable potential shrinks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B2 / B3 — Innovation / imitation adoption: </a:t>
            </a:r>
            <a:r>
              <a:rPr lang="en-US" sz="285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Classic Bass-model saturation dynamics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B4 / B5 — CAPEX / OPEX drag: </a:t>
            </a:r>
            <a:r>
              <a:rPr lang="en-US" sz="285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Higher costs reduce expected returns, dampening investment</a:t>
            </a:r>
          </a:p>
          <a:p>
            <a:pPr marL="617007" lvl="1" indent="-308504" algn="just">
              <a:lnSpc>
                <a:spcPts val="4000"/>
              </a:lnSpc>
              <a:buFont typeface="Arial"/>
              <a:buChar char="•"/>
            </a:pPr>
            <a:r>
              <a:rPr lang="en-US" sz="2857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B6 — Retirement (aging): </a:t>
            </a:r>
            <a:r>
              <a:rPr lang="en-US" sz="2857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Aging infrastructure exits the system, partially offsetting new installations</a:t>
            </a:r>
          </a:p>
          <a:p>
            <a:pPr algn="just">
              <a:lnSpc>
                <a:spcPts val="4000"/>
              </a:lnSpc>
            </a:pPr>
            <a:endParaRPr lang="en-US" sz="2857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596100" y="2051682"/>
            <a:ext cx="4253499" cy="560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6"/>
              </a:lnSpc>
            </a:pPr>
            <a:r>
              <a:rPr lang="en-US" sz="3397" b="1" dirty="0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Balancing loops (B)</a:t>
            </a:r>
          </a:p>
        </p:txBody>
      </p:sp>
    </p:spTree>
    <p:extLst>
      <p:ext uri="{BB962C8B-B14F-4D97-AF65-F5344CB8AC3E}">
        <p14:creationId xmlns:p14="http://schemas.microsoft.com/office/powerpoint/2010/main" val="213416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609600" y="9467850"/>
            <a:ext cx="6050280" cy="55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54748" y="801851"/>
            <a:ext cx="16897102" cy="1124496"/>
            <a:chOff x="0" y="0"/>
            <a:chExt cx="22529469" cy="149932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529464" cy="1499332"/>
            </a:xfrm>
            <a:custGeom>
              <a:avLst/>
              <a:gdLst/>
              <a:ahLst/>
              <a:cxnLst/>
              <a:rect l="l" t="t" r="r" b="b"/>
              <a:pathLst>
                <a:path w="22529464" h="1499332">
                  <a:moveTo>
                    <a:pt x="0" y="0"/>
                  </a:moveTo>
                  <a:lnTo>
                    <a:pt x="22529464" y="0"/>
                  </a:lnTo>
                  <a:lnTo>
                    <a:pt x="22529464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1763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2529469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The Global Rise of Energy Storage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4748" y="1729295"/>
            <a:ext cx="17333252" cy="564778"/>
            <a:chOff x="0" y="0"/>
            <a:chExt cx="23111003" cy="75303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11002" cy="753037"/>
            </a:xfrm>
            <a:custGeom>
              <a:avLst/>
              <a:gdLst/>
              <a:ahLst/>
              <a:cxnLst/>
              <a:rect l="l" t="t" r="r" b="b"/>
              <a:pathLst>
                <a:path w="23111002" h="753037">
                  <a:moveTo>
                    <a:pt x="0" y="0"/>
                  </a:moveTo>
                  <a:lnTo>
                    <a:pt x="23111002" y="0"/>
                  </a:lnTo>
                  <a:lnTo>
                    <a:pt x="23111002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9109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3111003" cy="7720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799" spc="599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SOLAR'S GROWTH DEMANDS AN EQUALLY FAST FLEXIBILITY RESPONSE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pic>
        <p:nvPicPr>
          <p:cNvPr id="20" name="Google Shape;1363;p135">
            <a:extLst>
              <a:ext uri="{FF2B5EF4-FFF2-40B4-BE49-F238E27FC236}">
                <a16:creationId xmlns:a16="http://schemas.microsoft.com/office/drawing/2014/main" id="{B4F0ACA3-DE53-5E7F-6950-DB356C3BE1D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9617" y="2777281"/>
            <a:ext cx="8189252" cy="5413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364;p135">
            <a:extLst>
              <a:ext uri="{FF2B5EF4-FFF2-40B4-BE49-F238E27FC236}">
                <a16:creationId xmlns:a16="http://schemas.microsoft.com/office/drawing/2014/main" id="{1F4319F2-2849-CF75-249E-C2265B17838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96400" y="2857500"/>
            <a:ext cx="8555446" cy="592058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16">
            <a:extLst>
              <a:ext uri="{FF2B5EF4-FFF2-40B4-BE49-F238E27FC236}">
                <a16:creationId xmlns:a16="http://schemas.microsoft.com/office/drawing/2014/main" id="{A35DD06A-B9CD-7461-96F2-7B86124F5037}"/>
              </a:ext>
            </a:extLst>
          </p:cNvPr>
          <p:cNvSpPr txBox="1"/>
          <p:nvPr/>
        </p:nvSpPr>
        <p:spPr>
          <a:xfrm>
            <a:off x="1295400" y="8524192"/>
            <a:ext cx="8709064" cy="387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(IEA, 2024)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5E5CB-38C7-475C-8A07-88379CA5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BB81DA-5090-DB88-2F50-02F6E2C7EB99}"/>
              </a:ext>
            </a:extLst>
          </p:cNvPr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B4139B1-8CD4-1457-47CA-EAF8BC0DFBAF}"/>
              </a:ext>
            </a:extLst>
          </p:cNvPr>
          <p:cNvSpPr txBox="1"/>
          <p:nvPr/>
        </p:nvSpPr>
        <p:spPr>
          <a:xfrm>
            <a:off x="609600" y="9467850"/>
            <a:ext cx="6050280" cy="55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2099DE6-0FA8-E66D-9BAA-B5D920212346}"/>
              </a:ext>
            </a:extLst>
          </p:cNvPr>
          <p:cNvGrpSpPr/>
          <p:nvPr/>
        </p:nvGrpSpPr>
        <p:grpSpPr>
          <a:xfrm>
            <a:off x="954748" y="801851"/>
            <a:ext cx="16897102" cy="1124496"/>
            <a:chOff x="0" y="0"/>
            <a:chExt cx="22529469" cy="149932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73D9E9C-B1A9-66FD-F990-9B46FEEB85ED}"/>
                </a:ext>
              </a:extLst>
            </p:cNvPr>
            <p:cNvSpPr/>
            <p:nvPr/>
          </p:nvSpPr>
          <p:spPr>
            <a:xfrm>
              <a:off x="0" y="0"/>
              <a:ext cx="22529464" cy="1499332"/>
            </a:xfrm>
            <a:custGeom>
              <a:avLst/>
              <a:gdLst/>
              <a:ahLst/>
              <a:cxnLst/>
              <a:rect l="l" t="t" r="r" b="b"/>
              <a:pathLst>
                <a:path w="22529464" h="1499332">
                  <a:moveTo>
                    <a:pt x="0" y="0"/>
                  </a:moveTo>
                  <a:lnTo>
                    <a:pt x="22529464" y="0"/>
                  </a:lnTo>
                  <a:lnTo>
                    <a:pt x="22529464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1763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2632210-413F-9855-B059-1505CB139BED}"/>
                </a:ext>
              </a:extLst>
            </p:cNvPr>
            <p:cNvSpPr txBox="1"/>
            <p:nvPr/>
          </p:nvSpPr>
          <p:spPr>
            <a:xfrm>
              <a:off x="0" y="-19050"/>
              <a:ext cx="22529469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What for? </a:t>
              </a:r>
            </a:p>
            <a:p>
              <a:pPr algn="l">
                <a:lnSpc>
                  <a:spcPts val="5148"/>
                </a:lnSpc>
              </a:pPr>
              <a:r>
                <a:rPr lang="en-US" sz="4290" b="1" i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Energy transition with a lot of Solar PV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F471F302-004B-7707-38CD-DC84BFC52587}"/>
              </a:ext>
            </a:extLst>
          </p:cNvPr>
          <p:cNvSpPr/>
          <p:nvPr/>
        </p:nvSpPr>
        <p:spPr>
          <a:xfrm>
            <a:off x="954748" y="1729295"/>
            <a:ext cx="17333251" cy="564778"/>
          </a:xfrm>
          <a:custGeom>
            <a:avLst/>
            <a:gdLst/>
            <a:ahLst/>
            <a:cxnLst/>
            <a:rect l="l" t="t" r="r" b="b"/>
            <a:pathLst>
              <a:path w="23111002" h="753037">
                <a:moveTo>
                  <a:pt x="0" y="0"/>
                </a:moveTo>
                <a:lnTo>
                  <a:pt x="23111002" y="0"/>
                </a:lnTo>
                <a:lnTo>
                  <a:pt x="23111002" y="753037"/>
                </a:lnTo>
                <a:lnTo>
                  <a:pt x="0" y="753037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511354" r="9109" b="-475705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A611F3A4-D005-711A-BF21-0F5BA4348775}"/>
              </a:ext>
            </a:extLst>
          </p:cNvPr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pic>
        <p:nvPicPr>
          <p:cNvPr id="4" name="Google Shape;1433;p142">
            <a:extLst>
              <a:ext uri="{FF2B5EF4-FFF2-40B4-BE49-F238E27FC236}">
                <a16:creationId xmlns:a16="http://schemas.microsoft.com/office/drawing/2014/main" id="{206B857D-F3F6-DFCB-E500-B251A32758B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3236" y="2178724"/>
            <a:ext cx="14481527" cy="6774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9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B2A8-4D32-8CDA-CE5C-D5C2F4DFD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>
            <a:extLst>
              <a:ext uri="{FF2B5EF4-FFF2-40B4-BE49-F238E27FC236}">
                <a16:creationId xmlns:a16="http://schemas.microsoft.com/office/drawing/2014/main" id="{732480ED-8806-F5F0-B9C9-E5C2A62AECCE}"/>
              </a:ext>
            </a:extLst>
          </p:cNvPr>
          <p:cNvGrpSpPr/>
          <p:nvPr/>
        </p:nvGrpSpPr>
        <p:grpSpPr>
          <a:xfrm>
            <a:off x="304800" y="141184"/>
            <a:ext cx="17547046" cy="1785166"/>
            <a:chOff x="-866597" y="-880889"/>
            <a:chExt cx="23396061" cy="2380221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E8DF684-44C9-C69B-5A16-6C29A67D6769}"/>
                </a:ext>
              </a:extLst>
            </p:cNvPr>
            <p:cNvSpPr/>
            <p:nvPr/>
          </p:nvSpPr>
          <p:spPr>
            <a:xfrm>
              <a:off x="0" y="0"/>
              <a:ext cx="22529464" cy="1499332"/>
            </a:xfrm>
            <a:custGeom>
              <a:avLst/>
              <a:gdLst/>
              <a:ahLst/>
              <a:cxnLst/>
              <a:rect l="l" t="t" r="r" b="b"/>
              <a:pathLst>
                <a:path w="22529464" h="1499332">
                  <a:moveTo>
                    <a:pt x="0" y="0"/>
                  </a:moveTo>
                  <a:lnTo>
                    <a:pt x="22529464" y="0"/>
                  </a:lnTo>
                  <a:lnTo>
                    <a:pt x="22529464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9066" r="21763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7F4DE30E-2E81-6AB6-206E-C9C2194957FC}"/>
                </a:ext>
              </a:extLst>
            </p:cNvPr>
            <p:cNvSpPr txBox="1"/>
            <p:nvPr/>
          </p:nvSpPr>
          <p:spPr>
            <a:xfrm>
              <a:off x="-866597" y="-880889"/>
              <a:ext cx="22529469" cy="15183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What for? </a:t>
              </a:r>
            </a:p>
            <a:p>
              <a:pPr algn="l">
                <a:lnSpc>
                  <a:spcPts val="5148"/>
                </a:lnSpc>
              </a:pPr>
              <a:r>
                <a:rPr lang="en-US" sz="4290" b="1" i="1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Other services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C4BEE3F5-00BB-BF9B-E6E0-620E34516E1C}"/>
              </a:ext>
            </a:extLst>
          </p:cNvPr>
          <p:cNvSpPr/>
          <p:nvPr/>
        </p:nvSpPr>
        <p:spPr>
          <a:xfrm>
            <a:off x="954748" y="1729295"/>
            <a:ext cx="17333251" cy="564778"/>
          </a:xfrm>
          <a:custGeom>
            <a:avLst/>
            <a:gdLst/>
            <a:ahLst/>
            <a:cxnLst/>
            <a:rect l="l" t="t" r="r" b="b"/>
            <a:pathLst>
              <a:path w="23111002" h="753037">
                <a:moveTo>
                  <a:pt x="0" y="0"/>
                </a:moveTo>
                <a:lnTo>
                  <a:pt x="23111002" y="0"/>
                </a:lnTo>
                <a:lnTo>
                  <a:pt x="23111002" y="753037"/>
                </a:lnTo>
                <a:lnTo>
                  <a:pt x="0" y="753037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511354" r="9109" b="-475705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0E4E0CF-8260-6736-913C-12C8104F3B91}"/>
              </a:ext>
            </a:extLst>
          </p:cNvPr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pic>
        <p:nvPicPr>
          <p:cNvPr id="5" name="Google Shape;1390;p138">
            <a:extLst>
              <a:ext uri="{FF2B5EF4-FFF2-40B4-BE49-F238E27FC236}">
                <a16:creationId xmlns:a16="http://schemas.microsoft.com/office/drawing/2014/main" id="{63B94301-9094-EA21-1B2B-70979A6B79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0200" y="-38100"/>
            <a:ext cx="12496800" cy="10412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5735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304339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The Colombian Challenge: Hydropower-Dominated, Storage Still Incipient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602513" y="1708293"/>
            <a:ext cx="8541487" cy="7161143"/>
            <a:chOff x="0" y="0"/>
            <a:chExt cx="2249610" cy="18860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49610" cy="1886062"/>
            </a:xfrm>
            <a:custGeom>
              <a:avLst/>
              <a:gdLst/>
              <a:ahLst/>
              <a:cxnLst/>
              <a:rect l="l" t="t" r="r" b="b"/>
              <a:pathLst>
                <a:path w="2249610" h="1886062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1839837"/>
                  </a:lnTo>
                  <a:cubicBezTo>
                    <a:pt x="2249610" y="1865366"/>
                    <a:pt x="2228914" y="1886062"/>
                    <a:pt x="2203384" y="1886062"/>
                  </a:cubicBezTo>
                  <a:lnTo>
                    <a:pt x="46226" y="1886062"/>
                  </a:lnTo>
                  <a:cubicBezTo>
                    <a:pt x="20696" y="1886062"/>
                    <a:pt x="0" y="1865366"/>
                    <a:pt x="0" y="1839837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249610" cy="1905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09600" y="1829125"/>
            <a:ext cx="8100194" cy="735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The National Interconnected System relies on hydropower</a:t>
            </a:r>
            <a:r>
              <a:rPr lang="en-US" sz="2800" b="1" i="1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, exposed to climate variability (e. g. El Niño).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Increase of Solar PV, expected rapid growth.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 large-scale BESS projects are currently operating in the SIN; the first utility-scale initiative awarded in 2021 failed to materialize due to financial and regulatory barriers.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280609" lvl="1">
              <a:lnSpc>
                <a:spcPts val="3639"/>
              </a:lnSpc>
            </a:pPr>
            <a:r>
              <a:rPr lang="en-US" sz="2800" b="1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CHILE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Surpassed </a:t>
            </a:r>
            <a:r>
              <a:rPr lang="en-US" sz="28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aprox</a:t>
            </a: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1.7 GW by 2025, with a project pipeline of ≈ 4 GW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"BESS del Desierto" (2025) 200 MW (</a:t>
            </a:r>
            <a:r>
              <a:rPr lang="en-US" sz="28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aprox</a:t>
            </a: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 800 MWh)</a:t>
            </a:r>
          </a:p>
          <a:p>
            <a:pPr marL="561219" lvl="1" indent="-280610">
              <a:lnSpc>
                <a:spcPts val="363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Appropriate regulatory framework</a:t>
            </a:r>
          </a:p>
          <a:p>
            <a:pPr>
              <a:lnSpc>
                <a:spcPts val="3639"/>
              </a:lnSpc>
            </a:pPr>
            <a:endParaRPr lang="en-US" sz="28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9411358" y="1708293"/>
            <a:ext cx="8541487" cy="2669264"/>
            <a:chOff x="0" y="0"/>
            <a:chExt cx="2249610" cy="7030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49610" cy="703016"/>
            </a:xfrm>
            <a:custGeom>
              <a:avLst/>
              <a:gdLst/>
              <a:ahLst/>
              <a:cxnLst/>
              <a:rect l="l" t="t" r="r" b="b"/>
              <a:pathLst>
                <a:path w="2249610" h="703016">
                  <a:moveTo>
                    <a:pt x="46226" y="0"/>
                  </a:moveTo>
                  <a:lnTo>
                    <a:pt x="2203384" y="0"/>
                  </a:lnTo>
                  <a:cubicBezTo>
                    <a:pt x="2215644" y="0"/>
                    <a:pt x="2227401" y="4870"/>
                    <a:pt x="2236070" y="13539"/>
                  </a:cubicBezTo>
                  <a:cubicBezTo>
                    <a:pt x="2244739" y="22208"/>
                    <a:pt x="2249610" y="33966"/>
                    <a:pt x="2249610" y="46226"/>
                  </a:cubicBezTo>
                  <a:lnTo>
                    <a:pt x="2249610" y="656790"/>
                  </a:lnTo>
                  <a:cubicBezTo>
                    <a:pt x="2249610" y="682320"/>
                    <a:pt x="2228914" y="703016"/>
                    <a:pt x="2203384" y="703016"/>
                  </a:cubicBezTo>
                  <a:lnTo>
                    <a:pt x="46226" y="703016"/>
                  </a:lnTo>
                  <a:cubicBezTo>
                    <a:pt x="33966" y="703016"/>
                    <a:pt x="22208" y="698146"/>
                    <a:pt x="13539" y="689477"/>
                  </a:cubicBezTo>
                  <a:cubicBezTo>
                    <a:pt x="4870" y="680808"/>
                    <a:pt x="0" y="669050"/>
                    <a:pt x="0" y="656790"/>
                  </a:cubicBezTo>
                  <a:lnTo>
                    <a:pt x="0" y="46226"/>
                  </a:lnTo>
                  <a:cubicBezTo>
                    <a:pt x="0" y="33966"/>
                    <a:pt x="4870" y="22208"/>
                    <a:pt x="13539" y="13539"/>
                  </a:cubicBezTo>
                  <a:cubicBezTo>
                    <a:pt x="22208" y="4870"/>
                    <a:pt x="33966" y="0"/>
                    <a:pt x="46226" y="0"/>
                  </a:cubicBezTo>
                  <a:close/>
                </a:path>
              </a:pathLst>
            </a:custGeom>
            <a:solidFill>
              <a:srgbClr val="06784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2249610" cy="72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411358" y="1770122"/>
            <a:ext cx="8541487" cy="1139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15–20 MW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411358" y="2824224"/>
            <a:ext cx="8541487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0.1% of Colombia's installed capacity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43780" y="4549007"/>
            <a:ext cx="8709064" cy="4311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Most relevant operating projects.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Termozipa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(Enel) — 3.9 MWh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Celsia Palmira 2 — 2 MWh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Martina (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Erco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Energía) — 6.9 MWh</a:t>
            </a:r>
          </a:p>
          <a:p>
            <a:pPr algn="ctr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Regulatory milestones</a:t>
            </a:r>
          </a:p>
          <a:p>
            <a:pPr marL="518165" lvl="1" indent="-259082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Resolution 098 of 2019 — formally recognized storage as a system resource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CREG Draft Resolution 701 103 of 2025, and Decree 0393 of 2026 — define stand-alone BESS market participation</a:t>
            </a:r>
          </a:p>
          <a:p>
            <a:pPr algn="ctr">
              <a:lnSpc>
                <a:spcPts val="3220"/>
              </a:lnSpc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124496"/>
            <a:chOff x="0" y="0"/>
            <a:chExt cx="24285382" cy="14993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4285382" cy="15183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29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Literature Review: Three Research Threads on BESS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3298" y="2160475"/>
            <a:ext cx="5659139" cy="6763578"/>
            <a:chOff x="0" y="0"/>
            <a:chExt cx="1490473" cy="17813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90473" cy="1781354"/>
            </a:xfrm>
            <a:custGeom>
              <a:avLst/>
              <a:gdLst/>
              <a:ahLst/>
              <a:cxnLst/>
              <a:rect l="l" t="t" r="r" b="b"/>
              <a:pathLst>
                <a:path w="1490473" h="1781354">
                  <a:moveTo>
                    <a:pt x="69770" y="0"/>
                  </a:moveTo>
                  <a:lnTo>
                    <a:pt x="1420703" y="0"/>
                  </a:lnTo>
                  <a:cubicBezTo>
                    <a:pt x="1439207" y="0"/>
                    <a:pt x="1456953" y="7351"/>
                    <a:pt x="1470038" y="20435"/>
                  </a:cubicBezTo>
                  <a:cubicBezTo>
                    <a:pt x="1483122" y="33520"/>
                    <a:pt x="1490473" y="51266"/>
                    <a:pt x="1490473" y="69770"/>
                  </a:cubicBezTo>
                  <a:lnTo>
                    <a:pt x="1490473" y="1711584"/>
                  </a:lnTo>
                  <a:cubicBezTo>
                    <a:pt x="1490473" y="1730088"/>
                    <a:pt x="1483122" y="1747834"/>
                    <a:pt x="1470038" y="1760919"/>
                  </a:cubicBezTo>
                  <a:cubicBezTo>
                    <a:pt x="1456953" y="1774003"/>
                    <a:pt x="1439207" y="1781354"/>
                    <a:pt x="1420703" y="1781354"/>
                  </a:cubicBezTo>
                  <a:lnTo>
                    <a:pt x="69770" y="1781354"/>
                  </a:lnTo>
                  <a:cubicBezTo>
                    <a:pt x="51266" y="1781354"/>
                    <a:pt x="33520" y="1774003"/>
                    <a:pt x="20435" y="1760919"/>
                  </a:cubicBezTo>
                  <a:cubicBezTo>
                    <a:pt x="7351" y="1747834"/>
                    <a:pt x="0" y="1730088"/>
                    <a:pt x="0" y="1711584"/>
                  </a:cubicBezTo>
                  <a:lnTo>
                    <a:pt x="0" y="69770"/>
                  </a:lnTo>
                  <a:cubicBezTo>
                    <a:pt x="0" y="51266"/>
                    <a:pt x="7351" y="33520"/>
                    <a:pt x="20435" y="20435"/>
                  </a:cubicBezTo>
                  <a:cubicBezTo>
                    <a:pt x="33520" y="7351"/>
                    <a:pt x="51266" y="0"/>
                    <a:pt x="6977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490473" cy="1800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4856" y="1425904"/>
            <a:ext cx="17197988" cy="564778"/>
            <a:chOff x="0" y="0"/>
            <a:chExt cx="22930651" cy="7530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30650" cy="753037"/>
            </a:xfrm>
            <a:custGeom>
              <a:avLst/>
              <a:gdLst/>
              <a:ahLst/>
              <a:cxnLst/>
              <a:rect l="l" t="t" r="r" b="b"/>
              <a:pathLst>
                <a:path w="22930650" h="753037">
                  <a:moveTo>
                    <a:pt x="0" y="0"/>
                  </a:moveTo>
                  <a:lnTo>
                    <a:pt x="22930650" y="0"/>
                  </a:lnTo>
                  <a:lnTo>
                    <a:pt x="22930650" y="753037"/>
                  </a:lnTo>
                  <a:lnTo>
                    <a:pt x="0" y="75303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1354" r="8394" b="-47570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2930651" cy="77208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60"/>
                </a:lnSpc>
              </a:pPr>
              <a:r>
                <a:rPr lang="en-US" sz="2300" spc="492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TECHNOLOGY, TECHNO-ECONOMICS, AND SYSTEM PLANNING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14431" y="2105858"/>
            <a:ext cx="5659139" cy="6763578"/>
            <a:chOff x="0" y="0"/>
            <a:chExt cx="1490473" cy="17813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90473" cy="1781354"/>
            </a:xfrm>
            <a:custGeom>
              <a:avLst/>
              <a:gdLst/>
              <a:ahLst/>
              <a:cxnLst/>
              <a:rect l="l" t="t" r="r" b="b"/>
              <a:pathLst>
                <a:path w="1490473" h="1781354">
                  <a:moveTo>
                    <a:pt x="69770" y="0"/>
                  </a:moveTo>
                  <a:lnTo>
                    <a:pt x="1420703" y="0"/>
                  </a:lnTo>
                  <a:cubicBezTo>
                    <a:pt x="1439207" y="0"/>
                    <a:pt x="1456953" y="7351"/>
                    <a:pt x="1470038" y="20435"/>
                  </a:cubicBezTo>
                  <a:cubicBezTo>
                    <a:pt x="1483122" y="33520"/>
                    <a:pt x="1490473" y="51266"/>
                    <a:pt x="1490473" y="69770"/>
                  </a:cubicBezTo>
                  <a:lnTo>
                    <a:pt x="1490473" y="1711584"/>
                  </a:lnTo>
                  <a:cubicBezTo>
                    <a:pt x="1490473" y="1730088"/>
                    <a:pt x="1483122" y="1747834"/>
                    <a:pt x="1470038" y="1760919"/>
                  </a:cubicBezTo>
                  <a:cubicBezTo>
                    <a:pt x="1456953" y="1774003"/>
                    <a:pt x="1439207" y="1781354"/>
                    <a:pt x="1420703" y="1781354"/>
                  </a:cubicBezTo>
                  <a:lnTo>
                    <a:pt x="69770" y="1781354"/>
                  </a:lnTo>
                  <a:cubicBezTo>
                    <a:pt x="51266" y="1781354"/>
                    <a:pt x="33520" y="1774003"/>
                    <a:pt x="20435" y="1760919"/>
                  </a:cubicBezTo>
                  <a:cubicBezTo>
                    <a:pt x="7351" y="1747834"/>
                    <a:pt x="0" y="1730088"/>
                    <a:pt x="0" y="1711584"/>
                  </a:cubicBezTo>
                  <a:lnTo>
                    <a:pt x="0" y="69770"/>
                  </a:lnTo>
                  <a:cubicBezTo>
                    <a:pt x="0" y="51266"/>
                    <a:pt x="7351" y="33520"/>
                    <a:pt x="20435" y="20435"/>
                  </a:cubicBezTo>
                  <a:cubicBezTo>
                    <a:pt x="33520" y="7351"/>
                    <a:pt x="51266" y="0"/>
                    <a:pt x="6977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490473" cy="1800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392669" y="2105858"/>
            <a:ext cx="5659139" cy="6763578"/>
            <a:chOff x="0" y="0"/>
            <a:chExt cx="1490473" cy="178135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90473" cy="1781354"/>
            </a:xfrm>
            <a:custGeom>
              <a:avLst/>
              <a:gdLst/>
              <a:ahLst/>
              <a:cxnLst/>
              <a:rect l="l" t="t" r="r" b="b"/>
              <a:pathLst>
                <a:path w="1490473" h="1781354">
                  <a:moveTo>
                    <a:pt x="69770" y="0"/>
                  </a:moveTo>
                  <a:lnTo>
                    <a:pt x="1420703" y="0"/>
                  </a:lnTo>
                  <a:cubicBezTo>
                    <a:pt x="1439207" y="0"/>
                    <a:pt x="1456953" y="7351"/>
                    <a:pt x="1470038" y="20435"/>
                  </a:cubicBezTo>
                  <a:cubicBezTo>
                    <a:pt x="1483122" y="33520"/>
                    <a:pt x="1490473" y="51266"/>
                    <a:pt x="1490473" y="69770"/>
                  </a:cubicBezTo>
                  <a:lnTo>
                    <a:pt x="1490473" y="1711584"/>
                  </a:lnTo>
                  <a:cubicBezTo>
                    <a:pt x="1490473" y="1730088"/>
                    <a:pt x="1483122" y="1747834"/>
                    <a:pt x="1470038" y="1760919"/>
                  </a:cubicBezTo>
                  <a:cubicBezTo>
                    <a:pt x="1456953" y="1774003"/>
                    <a:pt x="1439207" y="1781354"/>
                    <a:pt x="1420703" y="1781354"/>
                  </a:cubicBezTo>
                  <a:lnTo>
                    <a:pt x="69770" y="1781354"/>
                  </a:lnTo>
                  <a:cubicBezTo>
                    <a:pt x="51266" y="1781354"/>
                    <a:pt x="33520" y="1774003"/>
                    <a:pt x="20435" y="1760919"/>
                  </a:cubicBezTo>
                  <a:cubicBezTo>
                    <a:pt x="7351" y="1747834"/>
                    <a:pt x="0" y="1730088"/>
                    <a:pt x="0" y="1711584"/>
                  </a:cubicBezTo>
                  <a:lnTo>
                    <a:pt x="0" y="69770"/>
                  </a:lnTo>
                  <a:cubicBezTo>
                    <a:pt x="0" y="51266"/>
                    <a:pt x="7351" y="33520"/>
                    <a:pt x="20435" y="20435"/>
                  </a:cubicBezTo>
                  <a:cubicBezTo>
                    <a:pt x="33520" y="7351"/>
                    <a:pt x="51266" y="0"/>
                    <a:pt x="69770" y="0"/>
                  </a:cubicBezTo>
                  <a:close/>
                </a:path>
              </a:pathLst>
            </a:custGeom>
            <a:solidFill>
              <a:srgbClr val="EDEAE4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490473" cy="1800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359"/>
                </a:lnSpc>
              </a:pPr>
              <a:endParaRPr/>
            </a:p>
            <a:p>
              <a:pPr algn="ctr">
                <a:lnSpc>
                  <a:spcPts val="132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4249785" y="7641105"/>
            <a:ext cx="1492986" cy="960604"/>
          </a:xfrm>
          <a:custGeom>
            <a:avLst/>
            <a:gdLst/>
            <a:ahLst/>
            <a:cxnLst/>
            <a:rect l="l" t="t" r="r" b="b"/>
            <a:pathLst>
              <a:path w="1492986" h="960604">
                <a:moveTo>
                  <a:pt x="0" y="0"/>
                </a:moveTo>
                <a:lnTo>
                  <a:pt x="1492987" y="0"/>
                </a:lnTo>
                <a:lnTo>
                  <a:pt x="1492987" y="960603"/>
                </a:lnTo>
                <a:lnTo>
                  <a:pt x="0" y="960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Freeform 19"/>
          <p:cNvSpPr/>
          <p:nvPr/>
        </p:nvSpPr>
        <p:spPr>
          <a:xfrm>
            <a:off x="10619817" y="7525599"/>
            <a:ext cx="1135450" cy="1191615"/>
          </a:xfrm>
          <a:custGeom>
            <a:avLst/>
            <a:gdLst/>
            <a:ahLst/>
            <a:cxnLst/>
            <a:rect l="l" t="t" r="r" b="b"/>
            <a:pathLst>
              <a:path w="1135450" h="1191615">
                <a:moveTo>
                  <a:pt x="0" y="0"/>
                </a:moveTo>
                <a:lnTo>
                  <a:pt x="1135450" y="0"/>
                </a:lnTo>
                <a:lnTo>
                  <a:pt x="1135450" y="1191615"/>
                </a:lnTo>
                <a:lnTo>
                  <a:pt x="0" y="11916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16402694" y="7756610"/>
            <a:ext cx="1517508" cy="960604"/>
          </a:xfrm>
          <a:custGeom>
            <a:avLst/>
            <a:gdLst/>
            <a:ahLst/>
            <a:cxnLst/>
            <a:rect l="l" t="t" r="r" b="b"/>
            <a:pathLst>
              <a:path w="1517508" h="960604">
                <a:moveTo>
                  <a:pt x="0" y="0"/>
                </a:moveTo>
                <a:lnTo>
                  <a:pt x="1517508" y="0"/>
                </a:lnTo>
                <a:lnTo>
                  <a:pt x="1517508" y="960604"/>
                </a:lnTo>
                <a:lnTo>
                  <a:pt x="0" y="9606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307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TextBox 21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82963" y="2206500"/>
            <a:ext cx="4759808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Technology Development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33298" y="3363469"/>
            <a:ext cx="5440836" cy="5281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89" lvl="1" indent="-323844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Focus on hardware components and power-tracking/control methods that balance supply and demand</a:t>
            </a:r>
          </a:p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Battery lifetime hinges on thermal control and degradation-aware operation</a:t>
            </a:r>
          </a:p>
          <a:p>
            <a:pPr algn="just">
              <a:lnSpc>
                <a:spcPts val="3639"/>
              </a:lnSpc>
            </a:pPr>
            <a:endParaRPr lang="en-US" sz="29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314431" y="3682755"/>
            <a:ext cx="5440836" cy="450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68" lvl="1" indent="-345434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Reviews assess economic and grid </a:t>
            </a:r>
            <a:r>
              <a:rPr lang="en-US" sz="3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performance</a:t>
            </a: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of battery-connected hybrid systems</a:t>
            </a:r>
          </a:p>
          <a:p>
            <a:pPr marL="690868" lvl="1" indent="-345434" algn="just">
              <a:lnSpc>
                <a:spcPts val="4479"/>
              </a:lnSpc>
              <a:buFont typeface="Arial"/>
              <a:buChar char="•"/>
            </a:pPr>
            <a:r>
              <a:rPr lang="en-US" sz="3199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Hybrid renewable + BESS systems excel in remote or unreliable-grid regions</a:t>
            </a:r>
          </a:p>
          <a:p>
            <a:pPr algn="just">
              <a:lnSpc>
                <a:spcPts val="3919"/>
              </a:lnSpc>
            </a:pPr>
            <a:endParaRPr lang="en-US" sz="3199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654945" y="2301750"/>
            <a:ext cx="4759808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Techno-Economic Viability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87969" y="2301750"/>
            <a:ext cx="4759808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B93E"/>
                </a:solidFill>
                <a:latin typeface="Arimo Bold"/>
                <a:ea typeface="Arimo Bold"/>
                <a:cs typeface="Arimo Bold"/>
                <a:sym typeface="Arimo Bold"/>
              </a:rPr>
              <a:t>Planning &amp; Market Integration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392669" y="3504320"/>
            <a:ext cx="5440836" cy="4864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78" lvl="1" indent="-334639">
              <a:lnSpc>
                <a:spcPts val="4339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BESS flexibility enables participation in multiple services — not just arbitrage</a:t>
            </a:r>
          </a:p>
          <a:p>
            <a:pPr marL="669278" lvl="1" indent="-334639">
              <a:lnSpc>
                <a:spcPts val="4339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Most utility-scale projects are more viable in ancillary-service markets than through arbitrage alone</a:t>
            </a:r>
          </a:p>
          <a:p>
            <a:pPr>
              <a:lnSpc>
                <a:spcPts val="3779"/>
              </a:lnSpc>
            </a:pPr>
            <a:endParaRPr lang="en-US" sz="30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819616" y="583797"/>
            <a:ext cx="18214037" cy="1359303"/>
            <a:chOff x="0" y="0"/>
            <a:chExt cx="24285382" cy="1812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85375" cy="1499332"/>
            </a:xfrm>
            <a:custGeom>
              <a:avLst/>
              <a:gdLst/>
              <a:ahLst/>
              <a:cxnLst/>
              <a:rect l="l" t="t" r="r" b="b"/>
              <a:pathLst>
                <a:path w="24285375" h="1499332">
                  <a:moveTo>
                    <a:pt x="0" y="0"/>
                  </a:moveTo>
                  <a:lnTo>
                    <a:pt x="24285375" y="0"/>
                  </a:lnTo>
                  <a:lnTo>
                    <a:pt x="24285375" y="1499332"/>
                  </a:lnTo>
                  <a:lnTo>
                    <a:pt x="0" y="14993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9066" r="27420" b="-17906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94025"/>
              <a:ext cx="24285382" cy="15183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48"/>
                </a:lnSpc>
              </a:pPr>
              <a:r>
                <a:rPr lang="en-US" sz="4800" dirty="0">
                  <a:solidFill>
                    <a:srgbClr val="06784F"/>
                  </a:solidFill>
                  <a:latin typeface="Arimo"/>
                  <a:ea typeface="Arimo"/>
                  <a:cs typeface="Arimo"/>
                  <a:sym typeface="Arimo"/>
                </a:rPr>
                <a:t>System Dynamics Applications to BESS Diffusion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9600" y="9467850"/>
            <a:ext cx="6050280" cy="819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Facultad de Minas</a:t>
            </a:r>
          </a:p>
          <a:p>
            <a:pPr algn="l">
              <a:lnSpc>
                <a:spcPts val="2160"/>
              </a:lnSpc>
            </a:pPr>
            <a:r>
              <a:rPr lang="en-US" sz="1800" i="1">
                <a:solidFill>
                  <a:srgbClr val="F8ECCD"/>
                </a:solidFill>
                <a:latin typeface="Arimo Italics"/>
                <a:ea typeface="Arimo Italics"/>
                <a:cs typeface="Arimo Italics"/>
                <a:sym typeface="Arimo Italics"/>
              </a:rPr>
              <a:t>Sede Medellin</a:t>
            </a:r>
          </a:p>
          <a:p>
            <a:pPr algn="l">
              <a:lnSpc>
                <a:spcPts val="2160"/>
              </a:lnSpc>
            </a:pPr>
            <a:endParaRPr lang="en-US" sz="1800" i="1">
              <a:solidFill>
                <a:srgbClr val="F8ECCD"/>
              </a:solidFill>
              <a:latin typeface="Arimo Italics"/>
              <a:ea typeface="Arimo Italics"/>
              <a:cs typeface="Arimo Italics"/>
              <a:sym typeface="Arimo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9600" y="141184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D8D8E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9615" y="2349561"/>
            <a:ext cx="16865871" cy="6608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3485" lvl="1" indent="-271742" algn="just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Queensland, Australia (Agnew et al. 2018): Causal loop modeling of residential solar-plus-battery adoption; shows how cost/adoption/grid-independence feedback can challenge incumbent utilities</a:t>
            </a:r>
          </a:p>
          <a:p>
            <a:pPr marL="543485" lvl="1" indent="-271742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Hungary (Hartvig &amp; Szabó 2025): Regional Bass diffusion approach integrating financial and non-financial factors under alternative subsidy schemes</a:t>
            </a:r>
          </a:p>
          <a:p>
            <a:pPr marL="543485" lvl="1" indent="-271742" algn="just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Latvia (</a:t>
            </a:r>
            <a:r>
              <a:rPr lang="en-US" sz="40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Gravelsins</a:t>
            </a:r>
            <a:r>
              <a:rPr lang="en-US" sz="4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et al. 2023): Household-level SD model showing how subsidies and price trajectories influence PV-battery penetration</a:t>
            </a:r>
          </a:p>
          <a:p>
            <a:pPr marL="543485" lvl="1" indent="-271742" algn="just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China (Liu et al. 2024): Innovation diffusion theory applied to the "utility death spiral" mechanism under different tariff structures</a:t>
            </a:r>
          </a:p>
          <a:p>
            <a:pPr algn="just">
              <a:lnSpc>
                <a:spcPts val="3524"/>
              </a:lnSpc>
            </a:pPr>
            <a:endParaRPr lang="en-US" sz="40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4517</TotalTime>
  <Words>2698</Words>
  <Application>Microsoft Office PowerPoint</Application>
  <PresentationFormat>Custom</PresentationFormat>
  <Paragraphs>417</Paragraphs>
  <Slides>33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Arimo Bold</vt:lpstr>
      <vt:lpstr>Calibri</vt:lpstr>
      <vt:lpstr>Open Sans Bold</vt:lpstr>
      <vt:lpstr>Arimo</vt:lpstr>
      <vt:lpstr>Arimo Bold Italics</vt:lpstr>
      <vt:lpstr>Arimo Italics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20240716_Presentacion_Modelo_Verde_V2.pptx</dc:title>
  <dc:creator>Felipe Vélez Fernández</dc:creator>
  <cp:lastModifiedBy>Santiago Arango</cp:lastModifiedBy>
  <cp:revision>26</cp:revision>
  <dcterms:created xsi:type="dcterms:W3CDTF">2006-08-16T00:00:00Z</dcterms:created>
  <dcterms:modified xsi:type="dcterms:W3CDTF">2026-07-23T11:14:57Z</dcterms:modified>
  <dc:identifier>DAHPNHt7wZc</dc:identifier>
</cp:coreProperties>
</file>