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64" r:id="rId5"/>
    <p:sldId id="261" r:id="rId6"/>
    <p:sldId id="262" r:id="rId7"/>
    <p:sldId id="265" r:id="rId8"/>
    <p:sldId id="259" r:id="rId9"/>
    <p:sldId id="260"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5" d="100"/>
          <a:sy n="55" d="100"/>
        </p:scale>
        <p:origin x="744" y="3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ata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svg"/><Relationship Id="rId1"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57281005-C9B7-44AA-8D87-3F0749A8481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7999272-BAD5-4256-9B8C-47DCBEF51372}">
      <dgm:prSet/>
      <dgm:spPr/>
      <dgm:t>
        <a:bodyPr/>
        <a:lstStyle/>
        <a:p>
          <a:r>
            <a:rPr lang="en-US"/>
            <a:t>Operational thinking is widely recognized as foundational to system dynamics (SD) modeling, yet it is often treated as an implicit competency expected to emerge from general guidance rather than structured instruction. </a:t>
          </a:r>
        </a:p>
      </dgm:t>
    </dgm:pt>
    <dgm:pt modelId="{A512D80B-5D76-40B7-B796-F19EFB05B1CF}" type="parTrans" cxnId="{59338C19-855C-42B0-8BAE-E1B193E73499}">
      <dgm:prSet/>
      <dgm:spPr/>
      <dgm:t>
        <a:bodyPr/>
        <a:lstStyle/>
        <a:p>
          <a:endParaRPr lang="en-US"/>
        </a:p>
      </dgm:t>
    </dgm:pt>
    <dgm:pt modelId="{43101F47-9EAF-41A7-8A08-C1FA6C049E94}" type="sibTrans" cxnId="{59338C19-855C-42B0-8BAE-E1B193E73499}">
      <dgm:prSet/>
      <dgm:spPr/>
      <dgm:t>
        <a:bodyPr/>
        <a:lstStyle/>
        <a:p>
          <a:endParaRPr lang="en-US"/>
        </a:p>
      </dgm:t>
    </dgm:pt>
    <dgm:pt modelId="{0F29117F-6AF4-421C-8C12-370C94178924}">
      <dgm:prSet/>
      <dgm:spPr/>
      <dgm:t>
        <a:bodyPr/>
        <a:lstStyle/>
        <a:p>
          <a:r>
            <a:rPr lang="en-US"/>
            <a:t>Consequently, many conceptual models—particularly those developed by less experienced practitioners—exhibit structural deficiencies that undermine credibility and become apparent only during formulation or validation. </a:t>
          </a:r>
        </a:p>
      </dgm:t>
    </dgm:pt>
    <dgm:pt modelId="{A75288D2-8BB3-43CA-9762-50EC50D65D56}" type="parTrans" cxnId="{16F9D90B-6839-4F8B-AD1C-4F6F6B50CCAF}">
      <dgm:prSet/>
      <dgm:spPr/>
      <dgm:t>
        <a:bodyPr/>
        <a:lstStyle/>
        <a:p>
          <a:endParaRPr lang="en-US"/>
        </a:p>
      </dgm:t>
    </dgm:pt>
    <dgm:pt modelId="{C08952FD-7CE8-4C92-856E-E9B1C99B36B1}" type="sibTrans" cxnId="{16F9D90B-6839-4F8B-AD1C-4F6F6B50CCAF}">
      <dgm:prSet/>
      <dgm:spPr/>
      <dgm:t>
        <a:bodyPr/>
        <a:lstStyle/>
        <a:p>
          <a:endParaRPr lang="en-US"/>
        </a:p>
      </dgm:t>
    </dgm:pt>
    <dgm:pt modelId="{0E304FFF-FE21-43DB-B915-2F167DEFE9E5}">
      <dgm:prSet/>
      <dgm:spPr/>
      <dgm:t>
        <a:bodyPr/>
        <a:lstStyle/>
        <a:p>
          <a:r>
            <a:rPr lang="en-US"/>
            <a:t>Despite its importance, systematic approaches for cultivating operational thinking during conceptualization remain limited.</a:t>
          </a:r>
        </a:p>
      </dgm:t>
    </dgm:pt>
    <dgm:pt modelId="{CF4B1A71-7170-498F-BBB7-CA2C2ACCC798}" type="parTrans" cxnId="{9CCB7FBE-0F73-4C48-9334-99754F0D83C2}">
      <dgm:prSet/>
      <dgm:spPr/>
      <dgm:t>
        <a:bodyPr/>
        <a:lstStyle/>
        <a:p>
          <a:endParaRPr lang="en-US"/>
        </a:p>
      </dgm:t>
    </dgm:pt>
    <dgm:pt modelId="{6354C3EA-4A74-4D12-8258-4A304F16B78F}" type="sibTrans" cxnId="{9CCB7FBE-0F73-4C48-9334-99754F0D83C2}">
      <dgm:prSet/>
      <dgm:spPr/>
      <dgm:t>
        <a:bodyPr/>
        <a:lstStyle/>
        <a:p>
          <a:endParaRPr lang="en-US"/>
        </a:p>
      </dgm:t>
    </dgm:pt>
    <dgm:pt modelId="{6F49E882-4D79-4F7D-AE41-8CE8333E51C2}" type="pres">
      <dgm:prSet presAssocID="{57281005-C9B7-44AA-8D87-3F0749A84812}" presName="root" presStyleCnt="0">
        <dgm:presLayoutVars>
          <dgm:dir/>
          <dgm:resizeHandles val="exact"/>
        </dgm:presLayoutVars>
      </dgm:prSet>
      <dgm:spPr/>
    </dgm:pt>
    <dgm:pt modelId="{A991A1E4-DAF9-429E-AF28-FE8FEAF7AAD1}" type="pres">
      <dgm:prSet presAssocID="{87999272-BAD5-4256-9B8C-47DCBEF51372}" presName="compNode" presStyleCnt="0"/>
      <dgm:spPr/>
    </dgm:pt>
    <dgm:pt modelId="{946E1121-DB74-494B-902F-34A5AA2223BB}" type="pres">
      <dgm:prSet presAssocID="{87999272-BAD5-4256-9B8C-47DCBEF51372}" presName="bgRect" presStyleLbl="bgShp" presStyleIdx="0" presStyleCnt="3"/>
      <dgm:spPr/>
    </dgm:pt>
    <dgm:pt modelId="{C2EA61B1-1B0E-4CA5-9648-818B0375BABE}" type="pres">
      <dgm:prSet presAssocID="{87999272-BAD5-4256-9B8C-47DCBEF5137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ears"/>
        </a:ext>
      </dgm:extLst>
    </dgm:pt>
    <dgm:pt modelId="{EC0E702D-04AC-4703-8C93-05B31EF783FB}" type="pres">
      <dgm:prSet presAssocID="{87999272-BAD5-4256-9B8C-47DCBEF51372}" presName="spaceRect" presStyleCnt="0"/>
      <dgm:spPr/>
    </dgm:pt>
    <dgm:pt modelId="{EC83DAE4-20F2-4B68-9932-D2EDD50F82CA}" type="pres">
      <dgm:prSet presAssocID="{87999272-BAD5-4256-9B8C-47DCBEF51372}" presName="parTx" presStyleLbl="revTx" presStyleIdx="0" presStyleCnt="3">
        <dgm:presLayoutVars>
          <dgm:chMax val="0"/>
          <dgm:chPref val="0"/>
        </dgm:presLayoutVars>
      </dgm:prSet>
      <dgm:spPr/>
    </dgm:pt>
    <dgm:pt modelId="{96348173-2DD7-422F-B7CE-C6AD5478EBB8}" type="pres">
      <dgm:prSet presAssocID="{43101F47-9EAF-41A7-8A08-C1FA6C049E94}" presName="sibTrans" presStyleCnt="0"/>
      <dgm:spPr/>
    </dgm:pt>
    <dgm:pt modelId="{BCDBAA03-28CF-40C9-96FF-09A1EED709C9}" type="pres">
      <dgm:prSet presAssocID="{0F29117F-6AF4-421C-8C12-370C94178924}" presName="compNode" presStyleCnt="0"/>
      <dgm:spPr/>
    </dgm:pt>
    <dgm:pt modelId="{B3134BE1-BFB7-4E20-A4C3-1604EC4D5CCB}" type="pres">
      <dgm:prSet presAssocID="{0F29117F-6AF4-421C-8C12-370C94178924}" presName="bgRect" presStyleLbl="bgShp" presStyleIdx="1" presStyleCnt="3"/>
      <dgm:spPr/>
    </dgm:pt>
    <dgm:pt modelId="{1618E875-9D76-46EE-84A3-6CEA0EB4E413}" type="pres">
      <dgm:prSet presAssocID="{0F29117F-6AF4-421C-8C12-370C9417892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972DE343-2742-440F-8A75-CA6ADFCEE48E}" type="pres">
      <dgm:prSet presAssocID="{0F29117F-6AF4-421C-8C12-370C94178924}" presName="spaceRect" presStyleCnt="0"/>
      <dgm:spPr/>
    </dgm:pt>
    <dgm:pt modelId="{C8C58870-BFDC-48AB-BEA0-FC748EE6597D}" type="pres">
      <dgm:prSet presAssocID="{0F29117F-6AF4-421C-8C12-370C94178924}" presName="parTx" presStyleLbl="revTx" presStyleIdx="1" presStyleCnt="3">
        <dgm:presLayoutVars>
          <dgm:chMax val="0"/>
          <dgm:chPref val="0"/>
        </dgm:presLayoutVars>
      </dgm:prSet>
      <dgm:spPr/>
    </dgm:pt>
    <dgm:pt modelId="{B9E12814-24DA-4EAA-A904-2292D907C9D6}" type="pres">
      <dgm:prSet presAssocID="{C08952FD-7CE8-4C92-856E-E9B1C99B36B1}" presName="sibTrans" presStyleCnt="0"/>
      <dgm:spPr/>
    </dgm:pt>
    <dgm:pt modelId="{2F7A8D7E-D050-4B14-901D-1733D7E67737}" type="pres">
      <dgm:prSet presAssocID="{0E304FFF-FE21-43DB-B915-2F167DEFE9E5}" presName="compNode" presStyleCnt="0"/>
      <dgm:spPr/>
    </dgm:pt>
    <dgm:pt modelId="{74463051-C294-44AA-A373-52BE2073EF6A}" type="pres">
      <dgm:prSet presAssocID="{0E304FFF-FE21-43DB-B915-2F167DEFE9E5}" presName="bgRect" presStyleLbl="bgShp" presStyleIdx="2" presStyleCnt="3"/>
      <dgm:spPr/>
    </dgm:pt>
    <dgm:pt modelId="{7B5757DB-A884-4B26-8950-D4CCDE62FA2E}" type="pres">
      <dgm:prSet presAssocID="{0E304FFF-FE21-43DB-B915-2F167DEFE9E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erson with Idea"/>
        </a:ext>
      </dgm:extLst>
    </dgm:pt>
    <dgm:pt modelId="{4CCCD3DC-FCAA-4D3B-90A0-20FFD72C82CA}" type="pres">
      <dgm:prSet presAssocID="{0E304FFF-FE21-43DB-B915-2F167DEFE9E5}" presName="spaceRect" presStyleCnt="0"/>
      <dgm:spPr/>
    </dgm:pt>
    <dgm:pt modelId="{ABCE6445-A11C-4682-A978-CB19718B6671}" type="pres">
      <dgm:prSet presAssocID="{0E304FFF-FE21-43DB-B915-2F167DEFE9E5}" presName="parTx" presStyleLbl="revTx" presStyleIdx="2" presStyleCnt="3">
        <dgm:presLayoutVars>
          <dgm:chMax val="0"/>
          <dgm:chPref val="0"/>
        </dgm:presLayoutVars>
      </dgm:prSet>
      <dgm:spPr/>
    </dgm:pt>
  </dgm:ptLst>
  <dgm:cxnLst>
    <dgm:cxn modelId="{16F9D90B-6839-4F8B-AD1C-4F6F6B50CCAF}" srcId="{57281005-C9B7-44AA-8D87-3F0749A84812}" destId="{0F29117F-6AF4-421C-8C12-370C94178924}" srcOrd="1" destOrd="0" parTransId="{A75288D2-8BB3-43CA-9762-50EC50D65D56}" sibTransId="{C08952FD-7CE8-4C92-856E-E9B1C99B36B1}"/>
    <dgm:cxn modelId="{59338C19-855C-42B0-8BAE-E1B193E73499}" srcId="{57281005-C9B7-44AA-8D87-3F0749A84812}" destId="{87999272-BAD5-4256-9B8C-47DCBEF51372}" srcOrd="0" destOrd="0" parTransId="{A512D80B-5D76-40B7-B796-F19EFB05B1CF}" sibTransId="{43101F47-9EAF-41A7-8A08-C1FA6C049E94}"/>
    <dgm:cxn modelId="{43935364-FE9F-483A-86D9-0B3C8273FC30}" type="presOf" srcId="{57281005-C9B7-44AA-8D87-3F0749A84812}" destId="{6F49E882-4D79-4F7D-AE41-8CE8333E51C2}" srcOrd="0" destOrd="0" presId="urn:microsoft.com/office/officeart/2018/2/layout/IconVerticalSolidList"/>
    <dgm:cxn modelId="{55AD1167-DC65-4BF9-B9D1-9D0178093BB8}" type="presOf" srcId="{0F29117F-6AF4-421C-8C12-370C94178924}" destId="{C8C58870-BFDC-48AB-BEA0-FC748EE6597D}" srcOrd="0" destOrd="0" presId="urn:microsoft.com/office/officeart/2018/2/layout/IconVerticalSolidList"/>
    <dgm:cxn modelId="{DF168198-BBA4-4E20-9931-51F3962C01E1}" type="presOf" srcId="{87999272-BAD5-4256-9B8C-47DCBEF51372}" destId="{EC83DAE4-20F2-4B68-9932-D2EDD50F82CA}" srcOrd="0" destOrd="0" presId="urn:microsoft.com/office/officeart/2018/2/layout/IconVerticalSolidList"/>
    <dgm:cxn modelId="{90493DB3-0B3D-4381-9840-843213F36634}" type="presOf" srcId="{0E304FFF-FE21-43DB-B915-2F167DEFE9E5}" destId="{ABCE6445-A11C-4682-A978-CB19718B6671}" srcOrd="0" destOrd="0" presId="urn:microsoft.com/office/officeart/2018/2/layout/IconVerticalSolidList"/>
    <dgm:cxn modelId="{9CCB7FBE-0F73-4C48-9334-99754F0D83C2}" srcId="{57281005-C9B7-44AA-8D87-3F0749A84812}" destId="{0E304FFF-FE21-43DB-B915-2F167DEFE9E5}" srcOrd="2" destOrd="0" parTransId="{CF4B1A71-7170-498F-BBB7-CA2C2ACCC798}" sibTransId="{6354C3EA-4A74-4D12-8258-4A304F16B78F}"/>
    <dgm:cxn modelId="{A47144F7-7666-4C59-A911-442A79C01CFE}" type="presParOf" srcId="{6F49E882-4D79-4F7D-AE41-8CE8333E51C2}" destId="{A991A1E4-DAF9-429E-AF28-FE8FEAF7AAD1}" srcOrd="0" destOrd="0" presId="urn:microsoft.com/office/officeart/2018/2/layout/IconVerticalSolidList"/>
    <dgm:cxn modelId="{989111DF-9B9A-41AE-B820-B5A7380BEFA6}" type="presParOf" srcId="{A991A1E4-DAF9-429E-AF28-FE8FEAF7AAD1}" destId="{946E1121-DB74-494B-902F-34A5AA2223BB}" srcOrd="0" destOrd="0" presId="urn:microsoft.com/office/officeart/2018/2/layout/IconVerticalSolidList"/>
    <dgm:cxn modelId="{D6AEB818-C482-4A9F-A29A-B869A3479665}" type="presParOf" srcId="{A991A1E4-DAF9-429E-AF28-FE8FEAF7AAD1}" destId="{C2EA61B1-1B0E-4CA5-9648-818B0375BABE}" srcOrd="1" destOrd="0" presId="urn:microsoft.com/office/officeart/2018/2/layout/IconVerticalSolidList"/>
    <dgm:cxn modelId="{DFE86A01-45AB-4E6F-BE5E-7733DADDC25F}" type="presParOf" srcId="{A991A1E4-DAF9-429E-AF28-FE8FEAF7AAD1}" destId="{EC0E702D-04AC-4703-8C93-05B31EF783FB}" srcOrd="2" destOrd="0" presId="urn:microsoft.com/office/officeart/2018/2/layout/IconVerticalSolidList"/>
    <dgm:cxn modelId="{BD853B6E-E014-4E04-A369-9610534FF134}" type="presParOf" srcId="{A991A1E4-DAF9-429E-AF28-FE8FEAF7AAD1}" destId="{EC83DAE4-20F2-4B68-9932-D2EDD50F82CA}" srcOrd="3" destOrd="0" presId="urn:microsoft.com/office/officeart/2018/2/layout/IconVerticalSolidList"/>
    <dgm:cxn modelId="{56106660-25F7-4068-A3E4-BBCC6A4840FD}" type="presParOf" srcId="{6F49E882-4D79-4F7D-AE41-8CE8333E51C2}" destId="{96348173-2DD7-422F-B7CE-C6AD5478EBB8}" srcOrd="1" destOrd="0" presId="urn:microsoft.com/office/officeart/2018/2/layout/IconVerticalSolidList"/>
    <dgm:cxn modelId="{46F6E99E-03C3-4BC9-99F1-430A669094D3}" type="presParOf" srcId="{6F49E882-4D79-4F7D-AE41-8CE8333E51C2}" destId="{BCDBAA03-28CF-40C9-96FF-09A1EED709C9}" srcOrd="2" destOrd="0" presId="urn:microsoft.com/office/officeart/2018/2/layout/IconVerticalSolidList"/>
    <dgm:cxn modelId="{E7B27910-B082-4C24-95CC-EA536BB61FD2}" type="presParOf" srcId="{BCDBAA03-28CF-40C9-96FF-09A1EED709C9}" destId="{B3134BE1-BFB7-4E20-A4C3-1604EC4D5CCB}" srcOrd="0" destOrd="0" presId="urn:microsoft.com/office/officeart/2018/2/layout/IconVerticalSolidList"/>
    <dgm:cxn modelId="{EAF89DBE-FD86-4E29-97ED-7DD76CF81B04}" type="presParOf" srcId="{BCDBAA03-28CF-40C9-96FF-09A1EED709C9}" destId="{1618E875-9D76-46EE-84A3-6CEA0EB4E413}" srcOrd="1" destOrd="0" presId="urn:microsoft.com/office/officeart/2018/2/layout/IconVerticalSolidList"/>
    <dgm:cxn modelId="{72FC5B54-A3DE-4006-AC8A-59786EA89FD1}" type="presParOf" srcId="{BCDBAA03-28CF-40C9-96FF-09A1EED709C9}" destId="{972DE343-2742-440F-8A75-CA6ADFCEE48E}" srcOrd="2" destOrd="0" presId="urn:microsoft.com/office/officeart/2018/2/layout/IconVerticalSolidList"/>
    <dgm:cxn modelId="{5C9F6707-3471-44CD-9656-4EFDAA23524B}" type="presParOf" srcId="{BCDBAA03-28CF-40C9-96FF-09A1EED709C9}" destId="{C8C58870-BFDC-48AB-BEA0-FC748EE6597D}" srcOrd="3" destOrd="0" presId="urn:microsoft.com/office/officeart/2018/2/layout/IconVerticalSolidList"/>
    <dgm:cxn modelId="{BB403CDC-62EF-47CF-A466-10CAC23AA6D6}" type="presParOf" srcId="{6F49E882-4D79-4F7D-AE41-8CE8333E51C2}" destId="{B9E12814-24DA-4EAA-A904-2292D907C9D6}" srcOrd="3" destOrd="0" presId="urn:microsoft.com/office/officeart/2018/2/layout/IconVerticalSolidList"/>
    <dgm:cxn modelId="{A50AA388-C4BB-4DB5-A566-F4AA793FF90E}" type="presParOf" srcId="{6F49E882-4D79-4F7D-AE41-8CE8333E51C2}" destId="{2F7A8D7E-D050-4B14-901D-1733D7E67737}" srcOrd="4" destOrd="0" presId="urn:microsoft.com/office/officeart/2018/2/layout/IconVerticalSolidList"/>
    <dgm:cxn modelId="{FBD2A5BA-AC12-46B8-B6BE-4090D801625D}" type="presParOf" srcId="{2F7A8D7E-D050-4B14-901D-1733D7E67737}" destId="{74463051-C294-44AA-A373-52BE2073EF6A}" srcOrd="0" destOrd="0" presId="urn:microsoft.com/office/officeart/2018/2/layout/IconVerticalSolidList"/>
    <dgm:cxn modelId="{A36EFA4A-A5DC-41C7-A92F-3451372B476D}" type="presParOf" srcId="{2F7A8D7E-D050-4B14-901D-1733D7E67737}" destId="{7B5757DB-A884-4B26-8950-D4CCDE62FA2E}" srcOrd="1" destOrd="0" presId="urn:microsoft.com/office/officeart/2018/2/layout/IconVerticalSolidList"/>
    <dgm:cxn modelId="{4BD413B2-C703-4422-BD3C-5F26EA3F686D}" type="presParOf" srcId="{2F7A8D7E-D050-4B14-901D-1733D7E67737}" destId="{4CCCD3DC-FCAA-4D3B-90A0-20FFD72C82CA}" srcOrd="2" destOrd="0" presId="urn:microsoft.com/office/officeart/2018/2/layout/IconVerticalSolidList"/>
    <dgm:cxn modelId="{032C6525-5240-451F-B9A0-5D5DC4762515}" type="presParOf" srcId="{2F7A8D7E-D050-4B14-901D-1733D7E67737}" destId="{ABCE6445-A11C-4682-A978-CB19718B667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680162-619F-49DE-8747-65C3C99A807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2EEA6E2-8900-4840-A9C7-71698F5CC919}">
      <dgm:prSet/>
      <dgm:spPr/>
      <dgm:t>
        <a:bodyPr/>
        <a:lstStyle/>
        <a:p>
          <a:r>
            <a:rPr lang="en-US"/>
            <a:t>This study introduces the Kissing Fishes Diagram (KFD), a structured adaptation of the Fishbone Diagram that embeds operational reasoning within the conceptualization phase of system dynamics modeling. </a:t>
          </a:r>
        </a:p>
      </dgm:t>
    </dgm:pt>
    <dgm:pt modelId="{05934300-C238-4A15-BB22-43704371D010}" type="parTrans" cxnId="{84E25062-8C94-4269-A4D7-F561AF3C53CE}">
      <dgm:prSet/>
      <dgm:spPr/>
      <dgm:t>
        <a:bodyPr/>
        <a:lstStyle/>
        <a:p>
          <a:endParaRPr lang="en-US"/>
        </a:p>
      </dgm:t>
    </dgm:pt>
    <dgm:pt modelId="{E96E8B69-55F7-483F-ACD1-92C29397CBEA}" type="sibTrans" cxnId="{84E25062-8C94-4269-A4D7-F561AF3C53CE}">
      <dgm:prSet/>
      <dgm:spPr/>
      <dgm:t>
        <a:bodyPr/>
        <a:lstStyle/>
        <a:p>
          <a:endParaRPr lang="en-US"/>
        </a:p>
      </dgm:t>
    </dgm:pt>
    <dgm:pt modelId="{5DE82E8C-033D-4111-AF78-9BB66292B46B}">
      <dgm:prSet/>
      <dgm:spPr/>
      <dgm:t>
        <a:bodyPr/>
        <a:lstStyle/>
        <a:p>
          <a:r>
            <a:rPr lang="en-US"/>
            <a:t>The KFD promotes quantitative thinking in qualitative model construction, making explicit and teachable a reasoning process experts apply implicitly. </a:t>
          </a:r>
        </a:p>
      </dgm:t>
    </dgm:pt>
    <dgm:pt modelId="{E9DAC5FE-33F6-4D99-A679-5EB12474BD36}" type="parTrans" cxnId="{C05E7AF0-836A-47B2-B85C-B29A0306E760}">
      <dgm:prSet/>
      <dgm:spPr/>
      <dgm:t>
        <a:bodyPr/>
        <a:lstStyle/>
        <a:p>
          <a:endParaRPr lang="en-US"/>
        </a:p>
      </dgm:t>
    </dgm:pt>
    <dgm:pt modelId="{6B62DCB4-18E9-4D87-851E-DD8B2CFBDEC5}" type="sibTrans" cxnId="{C05E7AF0-836A-47B2-B85C-B29A0306E760}">
      <dgm:prSet/>
      <dgm:spPr/>
      <dgm:t>
        <a:bodyPr/>
        <a:lstStyle/>
        <a:p>
          <a:endParaRPr lang="en-US"/>
        </a:p>
      </dgm:t>
    </dgm:pt>
    <dgm:pt modelId="{519740BE-86D0-48B6-A5E8-37CCE9DF8820}">
      <dgm:prSet/>
      <dgm:spPr/>
      <dgm:t>
        <a:bodyPr/>
        <a:lstStyle/>
        <a:p>
          <a:r>
            <a:rPr lang="en-US"/>
            <a:t>Grounded in equation-based articulation and structured “how” questions, the framework guides functional specification of causal relationships and strengthens structural validity for improved model performance.</a:t>
          </a:r>
        </a:p>
      </dgm:t>
    </dgm:pt>
    <dgm:pt modelId="{77CD42AF-3CA7-42F5-B6A1-7D0ED944E047}" type="parTrans" cxnId="{F460476F-846D-4C81-AE70-A17CEC631F24}">
      <dgm:prSet/>
      <dgm:spPr/>
      <dgm:t>
        <a:bodyPr/>
        <a:lstStyle/>
        <a:p>
          <a:endParaRPr lang="en-US"/>
        </a:p>
      </dgm:t>
    </dgm:pt>
    <dgm:pt modelId="{771A4194-FF36-4867-8494-37727452F03D}" type="sibTrans" cxnId="{F460476F-846D-4C81-AE70-A17CEC631F24}">
      <dgm:prSet/>
      <dgm:spPr/>
      <dgm:t>
        <a:bodyPr/>
        <a:lstStyle/>
        <a:p>
          <a:endParaRPr lang="en-US"/>
        </a:p>
      </dgm:t>
    </dgm:pt>
    <dgm:pt modelId="{3EC64891-17CA-4959-9955-183A5890DEE0}" type="pres">
      <dgm:prSet presAssocID="{3C680162-619F-49DE-8747-65C3C99A8079}" presName="root" presStyleCnt="0">
        <dgm:presLayoutVars>
          <dgm:dir/>
          <dgm:resizeHandles val="exact"/>
        </dgm:presLayoutVars>
      </dgm:prSet>
      <dgm:spPr/>
    </dgm:pt>
    <dgm:pt modelId="{861F48CC-E2FA-4AD4-BCDE-0CA7A9B47CCF}" type="pres">
      <dgm:prSet presAssocID="{22EEA6E2-8900-4840-A9C7-71698F5CC919}" presName="compNode" presStyleCnt="0"/>
      <dgm:spPr/>
    </dgm:pt>
    <dgm:pt modelId="{11ACAE5E-E7E7-4B22-9E26-8DB8DA02BB2D}" type="pres">
      <dgm:prSet presAssocID="{22EEA6E2-8900-4840-A9C7-71698F5CC919}" presName="bgRect" presStyleLbl="bgShp" presStyleIdx="0" presStyleCnt="3"/>
      <dgm:spPr/>
    </dgm:pt>
    <dgm:pt modelId="{6BBDD8F4-7C6D-419B-B3AC-5F7E8E3940D6}" type="pres">
      <dgm:prSet presAssocID="{22EEA6E2-8900-4840-A9C7-71698F5CC91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rab"/>
        </a:ext>
      </dgm:extLst>
    </dgm:pt>
    <dgm:pt modelId="{6115300F-8AED-4C49-94BE-257CA9B18DF3}" type="pres">
      <dgm:prSet presAssocID="{22EEA6E2-8900-4840-A9C7-71698F5CC919}" presName="spaceRect" presStyleCnt="0"/>
      <dgm:spPr/>
    </dgm:pt>
    <dgm:pt modelId="{51A6E3A9-42A5-42E6-B334-CF62AFB748ED}" type="pres">
      <dgm:prSet presAssocID="{22EEA6E2-8900-4840-A9C7-71698F5CC919}" presName="parTx" presStyleLbl="revTx" presStyleIdx="0" presStyleCnt="3">
        <dgm:presLayoutVars>
          <dgm:chMax val="0"/>
          <dgm:chPref val="0"/>
        </dgm:presLayoutVars>
      </dgm:prSet>
      <dgm:spPr/>
    </dgm:pt>
    <dgm:pt modelId="{1E691B24-BD40-4FAC-89EF-C6B34307C534}" type="pres">
      <dgm:prSet presAssocID="{E96E8B69-55F7-483F-ACD1-92C29397CBEA}" presName="sibTrans" presStyleCnt="0"/>
      <dgm:spPr/>
    </dgm:pt>
    <dgm:pt modelId="{893E968C-3B33-4360-A0DB-59418594BAEE}" type="pres">
      <dgm:prSet presAssocID="{5DE82E8C-033D-4111-AF78-9BB66292B46B}" presName="compNode" presStyleCnt="0"/>
      <dgm:spPr/>
    </dgm:pt>
    <dgm:pt modelId="{53182118-DB35-4AA2-B21D-9AB07D6DC075}" type="pres">
      <dgm:prSet presAssocID="{5DE82E8C-033D-4111-AF78-9BB66292B46B}" presName="bgRect" presStyleLbl="bgShp" presStyleIdx="1" presStyleCnt="3"/>
      <dgm:spPr/>
    </dgm:pt>
    <dgm:pt modelId="{2209D8C7-2469-4EBF-A4AF-7F8228976D13}" type="pres">
      <dgm:prSet presAssocID="{5DE82E8C-033D-4111-AF78-9BB66292B46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06EAE403-C769-4D9D-982E-67A10E5CEE79}" type="pres">
      <dgm:prSet presAssocID="{5DE82E8C-033D-4111-AF78-9BB66292B46B}" presName="spaceRect" presStyleCnt="0"/>
      <dgm:spPr/>
    </dgm:pt>
    <dgm:pt modelId="{16706F59-2009-4062-A57F-2328851DED7A}" type="pres">
      <dgm:prSet presAssocID="{5DE82E8C-033D-4111-AF78-9BB66292B46B}" presName="parTx" presStyleLbl="revTx" presStyleIdx="1" presStyleCnt="3">
        <dgm:presLayoutVars>
          <dgm:chMax val="0"/>
          <dgm:chPref val="0"/>
        </dgm:presLayoutVars>
      </dgm:prSet>
      <dgm:spPr/>
    </dgm:pt>
    <dgm:pt modelId="{AC6BDCD5-3F94-4225-A82A-1807D38CF766}" type="pres">
      <dgm:prSet presAssocID="{6B62DCB4-18E9-4D87-851E-DD8B2CFBDEC5}" presName="sibTrans" presStyleCnt="0"/>
      <dgm:spPr/>
    </dgm:pt>
    <dgm:pt modelId="{22049DD6-E0D5-4433-A2CB-5FE492FEDFDA}" type="pres">
      <dgm:prSet presAssocID="{519740BE-86D0-48B6-A5E8-37CCE9DF8820}" presName="compNode" presStyleCnt="0"/>
      <dgm:spPr/>
    </dgm:pt>
    <dgm:pt modelId="{E0A8FE20-264F-4AB7-AE3B-F836BA2FAE9F}" type="pres">
      <dgm:prSet presAssocID="{519740BE-86D0-48B6-A5E8-37CCE9DF8820}" presName="bgRect" presStyleLbl="bgShp" presStyleIdx="2" presStyleCnt="3"/>
      <dgm:spPr/>
    </dgm:pt>
    <dgm:pt modelId="{8E68BBE8-1065-4A28-8BC6-D10A5FFA8025}" type="pres">
      <dgm:prSet presAssocID="{519740BE-86D0-48B6-A5E8-37CCE9DF882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ranching Diagram"/>
        </a:ext>
      </dgm:extLst>
    </dgm:pt>
    <dgm:pt modelId="{7808A3B8-184D-4C48-A631-80BE1AADDB6F}" type="pres">
      <dgm:prSet presAssocID="{519740BE-86D0-48B6-A5E8-37CCE9DF8820}" presName="spaceRect" presStyleCnt="0"/>
      <dgm:spPr/>
    </dgm:pt>
    <dgm:pt modelId="{D72940E6-4551-4F33-A1FC-6E59ACAA8A08}" type="pres">
      <dgm:prSet presAssocID="{519740BE-86D0-48B6-A5E8-37CCE9DF8820}" presName="parTx" presStyleLbl="revTx" presStyleIdx="2" presStyleCnt="3">
        <dgm:presLayoutVars>
          <dgm:chMax val="0"/>
          <dgm:chPref val="0"/>
        </dgm:presLayoutVars>
      </dgm:prSet>
      <dgm:spPr/>
    </dgm:pt>
  </dgm:ptLst>
  <dgm:cxnLst>
    <dgm:cxn modelId="{84E25062-8C94-4269-A4D7-F561AF3C53CE}" srcId="{3C680162-619F-49DE-8747-65C3C99A8079}" destId="{22EEA6E2-8900-4840-A9C7-71698F5CC919}" srcOrd="0" destOrd="0" parTransId="{05934300-C238-4A15-BB22-43704371D010}" sibTransId="{E96E8B69-55F7-483F-ACD1-92C29397CBEA}"/>
    <dgm:cxn modelId="{F460476F-846D-4C81-AE70-A17CEC631F24}" srcId="{3C680162-619F-49DE-8747-65C3C99A8079}" destId="{519740BE-86D0-48B6-A5E8-37CCE9DF8820}" srcOrd="2" destOrd="0" parTransId="{77CD42AF-3CA7-42F5-B6A1-7D0ED944E047}" sibTransId="{771A4194-FF36-4867-8494-37727452F03D}"/>
    <dgm:cxn modelId="{20EA46B8-0FE6-418C-A2AA-EF8582CBAFB6}" type="presOf" srcId="{519740BE-86D0-48B6-A5E8-37CCE9DF8820}" destId="{D72940E6-4551-4F33-A1FC-6E59ACAA8A08}" srcOrd="0" destOrd="0" presId="urn:microsoft.com/office/officeart/2018/2/layout/IconVerticalSolidList"/>
    <dgm:cxn modelId="{3A8B6DBA-B569-4DAB-8742-F139868C6EDB}" type="presOf" srcId="{5DE82E8C-033D-4111-AF78-9BB66292B46B}" destId="{16706F59-2009-4062-A57F-2328851DED7A}" srcOrd="0" destOrd="0" presId="urn:microsoft.com/office/officeart/2018/2/layout/IconVerticalSolidList"/>
    <dgm:cxn modelId="{D8C387C0-8E5F-4C34-9A38-0871E96D1F6A}" type="presOf" srcId="{22EEA6E2-8900-4840-A9C7-71698F5CC919}" destId="{51A6E3A9-42A5-42E6-B334-CF62AFB748ED}" srcOrd="0" destOrd="0" presId="urn:microsoft.com/office/officeart/2018/2/layout/IconVerticalSolidList"/>
    <dgm:cxn modelId="{417A33C4-38E7-46B3-A258-BAC6A04F3CDD}" type="presOf" srcId="{3C680162-619F-49DE-8747-65C3C99A8079}" destId="{3EC64891-17CA-4959-9955-183A5890DEE0}" srcOrd="0" destOrd="0" presId="urn:microsoft.com/office/officeart/2018/2/layout/IconVerticalSolidList"/>
    <dgm:cxn modelId="{C05E7AF0-836A-47B2-B85C-B29A0306E760}" srcId="{3C680162-619F-49DE-8747-65C3C99A8079}" destId="{5DE82E8C-033D-4111-AF78-9BB66292B46B}" srcOrd="1" destOrd="0" parTransId="{E9DAC5FE-33F6-4D99-A679-5EB12474BD36}" sibTransId="{6B62DCB4-18E9-4D87-851E-DD8B2CFBDEC5}"/>
    <dgm:cxn modelId="{49729CF4-350A-4875-A108-42D0622036A7}" type="presParOf" srcId="{3EC64891-17CA-4959-9955-183A5890DEE0}" destId="{861F48CC-E2FA-4AD4-BCDE-0CA7A9B47CCF}" srcOrd="0" destOrd="0" presId="urn:microsoft.com/office/officeart/2018/2/layout/IconVerticalSolidList"/>
    <dgm:cxn modelId="{F7E8006F-5047-4F09-B3FB-3AC4BCBA7CB2}" type="presParOf" srcId="{861F48CC-E2FA-4AD4-BCDE-0CA7A9B47CCF}" destId="{11ACAE5E-E7E7-4B22-9E26-8DB8DA02BB2D}" srcOrd="0" destOrd="0" presId="urn:microsoft.com/office/officeart/2018/2/layout/IconVerticalSolidList"/>
    <dgm:cxn modelId="{45C8E527-8F42-4D60-9366-D59352441F48}" type="presParOf" srcId="{861F48CC-E2FA-4AD4-BCDE-0CA7A9B47CCF}" destId="{6BBDD8F4-7C6D-419B-B3AC-5F7E8E3940D6}" srcOrd="1" destOrd="0" presId="urn:microsoft.com/office/officeart/2018/2/layout/IconVerticalSolidList"/>
    <dgm:cxn modelId="{A94D7102-7F4E-4119-B704-A16E7775C41C}" type="presParOf" srcId="{861F48CC-E2FA-4AD4-BCDE-0CA7A9B47CCF}" destId="{6115300F-8AED-4C49-94BE-257CA9B18DF3}" srcOrd="2" destOrd="0" presId="urn:microsoft.com/office/officeart/2018/2/layout/IconVerticalSolidList"/>
    <dgm:cxn modelId="{05552149-A91F-4F07-B641-F103486809D5}" type="presParOf" srcId="{861F48CC-E2FA-4AD4-BCDE-0CA7A9B47CCF}" destId="{51A6E3A9-42A5-42E6-B334-CF62AFB748ED}" srcOrd="3" destOrd="0" presId="urn:microsoft.com/office/officeart/2018/2/layout/IconVerticalSolidList"/>
    <dgm:cxn modelId="{E682B462-1989-4D87-90FF-EA5A34BA0FDE}" type="presParOf" srcId="{3EC64891-17CA-4959-9955-183A5890DEE0}" destId="{1E691B24-BD40-4FAC-89EF-C6B34307C534}" srcOrd="1" destOrd="0" presId="urn:microsoft.com/office/officeart/2018/2/layout/IconVerticalSolidList"/>
    <dgm:cxn modelId="{01E71BE7-9594-4A05-9AA1-8FD04577A33F}" type="presParOf" srcId="{3EC64891-17CA-4959-9955-183A5890DEE0}" destId="{893E968C-3B33-4360-A0DB-59418594BAEE}" srcOrd="2" destOrd="0" presId="urn:microsoft.com/office/officeart/2018/2/layout/IconVerticalSolidList"/>
    <dgm:cxn modelId="{5A70F2FF-24B4-40E2-A0C3-6B8D8C534EE2}" type="presParOf" srcId="{893E968C-3B33-4360-A0DB-59418594BAEE}" destId="{53182118-DB35-4AA2-B21D-9AB07D6DC075}" srcOrd="0" destOrd="0" presId="urn:microsoft.com/office/officeart/2018/2/layout/IconVerticalSolidList"/>
    <dgm:cxn modelId="{765AE1DA-B8EC-4A34-BBD8-25ABE0FFC752}" type="presParOf" srcId="{893E968C-3B33-4360-A0DB-59418594BAEE}" destId="{2209D8C7-2469-4EBF-A4AF-7F8228976D13}" srcOrd="1" destOrd="0" presId="urn:microsoft.com/office/officeart/2018/2/layout/IconVerticalSolidList"/>
    <dgm:cxn modelId="{5518E566-52A5-4F60-A376-C9EAEB7706A8}" type="presParOf" srcId="{893E968C-3B33-4360-A0DB-59418594BAEE}" destId="{06EAE403-C769-4D9D-982E-67A10E5CEE79}" srcOrd="2" destOrd="0" presId="urn:microsoft.com/office/officeart/2018/2/layout/IconVerticalSolidList"/>
    <dgm:cxn modelId="{C212CB10-14BC-47D7-A4B4-EC0AD1B3E6C0}" type="presParOf" srcId="{893E968C-3B33-4360-A0DB-59418594BAEE}" destId="{16706F59-2009-4062-A57F-2328851DED7A}" srcOrd="3" destOrd="0" presId="urn:microsoft.com/office/officeart/2018/2/layout/IconVerticalSolidList"/>
    <dgm:cxn modelId="{40673F24-429C-4D99-A700-4D5DD60989A0}" type="presParOf" srcId="{3EC64891-17CA-4959-9955-183A5890DEE0}" destId="{AC6BDCD5-3F94-4225-A82A-1807D38CF766}" srcOrd="3" destOrd="0" presId="urn:microsoft.com/office/officeart/2018/2/layout/IconVerticalSolidList"/>
    <dgm:cxn modelId="{90782BE7-DFA9-4DE3-89BA-1F3C5505CDFB}" type="presParOf" srcId="{3EC64891-17CA-4959-9955-183A5890DEE0}" destId="{22049DD6-E0D5-4433-A2CB-5FE492FEDFDA}" srcOrd="4" destOrd="0" presId="urn:microsoft.com/office/officeart/2018/2/layout/IconVerticalSolidList"/>
    <dgm:cxn modelId="{AD9FCBC1-3235-4FE4-AB0D-68E2E91541A5}" type="presParOf" srcId="{22049DD6-E0D5-4433-A2CB-5FE492FEDFDA}" destId="{E0A8FE20-264F-4AB7-AE3B-F836BA2FAE9F}" srcOrd="0" destOrd="0" presId="urn:microsoft.com/office/officeart/2018/2/layout/IconVerticalSolidList"/>
    <dgm:cxn modelId="{C5116864-7982-495A-9317-5E0851308142}" type="presParOf" srcId="{22049DD6-E0D5-4433-A2CB-5FE492FEDFDA}" destId="{8E68BBE8-1065-4A28-8BC6-D10A5FFA8025}" srcOrd="1" destOrd="0" presId="urn:microsoft.com/office/officeart/2018/2/layout/IconVerticalSolidList"/>
    <dgm:cxn modelId="{277C5069-7E7A-46C1-A18E-330CD1760ACF}" type="presParOf" srcId="{22049DD6-E0D5-4433-A2CB-5FE492FEDFDA}" destId="{7808A3B8-184D-4C48-A631-80BE1AADDB6F}" srcOrd="2" destOrd="0" presId="urn:microsoft.com/office/officeart/2018/2/layout/IconVerticalSolidList"/>
    <dgm:cxn modelId="{1EF12277-C8B5-49BD-AE2F-FB15BE536409}" type="presParOf" srcId="{22049DD6-E0D5-4433-A2CB-5FE492FEDFDA}" destId="{D72940E6-4551-4F33-A1FC-6E59ACAA8A0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E1121-DB74-494B-902F-34A5AA2223BB}">
      <dsp:nvSpPr>
        <dsp:cNvPr id="0" name=""/>
        <dsp:cNvSpPr/>
      </dsp:nvSpPr>
      <dsp:spPr>
        <a:xfrm>
          <a:off x="0" y="566"/>
          <a:ext cx="5913437" cy="132455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EA61B1-1B0E-4CA5-9648-818B0375BABE}">
      <dsp:nvSpPr>
        <dsp:cNvPr id="0" name=""/>
        <dsp:cNvSpPr/>
      </dsp:nvSpPr>
      <dsp:spPr>
        <a:xfrm>
          <a:off x="400679" y="298591"/>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83DAE4-20F2-4B68-9932-D2EDD50F82CA}">
      <dsp:nvSpPr>
        <dsp:cNvPr id="0" name=""/>
        <dsp:cNvSpPr/>
      </dsp:nvSpPr>
      <dsp:spPr>
        <a:xfrm>
          <a:off x="1529865" y="566"/>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US" sz="1500" kern="1200"/>
            <a:t>Operational thinking is widely recognized as foundational to system dynamics (SD) modeling, yet it is often treated as an implicit competency expected to emerge from general guidance rather than structured instruction. </a:t>
          </a:r>
        </a:p>
      </dsp:txBody>
      <dsp:txXfrm>
        <a:off x="1529865" y="566"/>
        <a:ext cx="4383571" cy="1324558"/>
      </dsp:txXfrm>
    </dsp:sp>
    <dsp:sp modelId="{B3134BE1-BFB7-4E20-A4C3-1604EC4D5CCB}">
      <dsp:nvSpPr>
        <dsp:cNvPr id="0" name=""/>
        <dsp:cNvSpPr/>
      </dsp:nvSpPr>
      <dsp:spPr>
        <a:xfrm>
          <a:off x="0" y="1656264"/>
          <a:ext cx="5913437" cy="132455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18E875-9D76-46EE-84A3-6CEA0EB4E413}">
      <dsp:nvSpPr>
        <dsp:cNvPr id="0" name=""/>
        <dsp:cNvSpPr/>
      </dsp:nvSpPr>
      <dsp:spPr>
        <a:xfrm>
          <a:off x="400679" y="1954290"/>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C58870-BFDC-48AB-BEA0-FC748EE6597D}">
      <dsp:nvSpPr>
        <dsp:cNvPr id="0" name=""/>
        <dsp:cNvSpPr/>
      </dsp:nvSpPr>
      <dsp:spPr>
        <a:xfrm>
          <a:off x="1529865" y="1656264"/>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US" sz="1500" kern="1200"/>
            <a:t>Consequently, many conceptual models—particularly those developed by less experienced practitioners—exhibit structural deficiencies that undermine credibility and become apparent only during formulation or validation. </a:t>
          </a:r>
        </a:p>
      </dsp:txBody>
      <dsp:txXfrm>
        <a:off x="1529865" y="1656264"/>
        <a:ext cx="4383571" cy="1324558"/>
      </dsp:txXfrm>
    </dsp:sp>
    <dsp:sp modelId="{74463051-C294-44AA-A373-52BE2073EF6A}">
      <dsp:nvSpPr>
        <dsp:cNvPr id="0" name=""/>
        <dsp:cNvSpPr/>
      </dsp:nvSpPr>
      <dsp:spPr>
        <a:xfrm>
          <a:off x="0" y="3311963"/>
          <a:ext cx="5913437" cy="132455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5757DB-A884-4B26-8950-D4CCDE62FA2E}">
      <dsp:nvSpPr>
        <dsp:cNvPr id="0" name=""/>
        <dsp:cNvSpPr/>
      </dsp:nvSpPr>
      <dsp:spPr>
        <a:xfrm>
          <a:off x="400679" y="3609988"/>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CE6445-A11C-4682-A978-CB19718B6671}">
      <dsp:nvSpPr>
        <dsp:cNvPr id="0" name=""/>
        <dsp:cNvSpPr/>
      </dsp:nvSpPr>
      <dsp:spPr>
        <a:xfrm>
          <a:off x="1529865" y="3311963"/>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US" sz="1500" kern="1200"/>
            <a:t>Despite its importance, systematic approaches for cultivating operational thinking during conceptualization remain limited.</a:t>
          </a:r>
        </a:p>
      </dsp:txBody>
      <dsp:txXfrm>
        <a:off x="1529865" y="3311963"/>
        <a:ext cx="4383571" cy="1324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ACAE5E-E7E7-4B22-9E26-8DB8DA02BB2D}">
      <dsp:nvSpPr>
        <dsp:cNvPr id="0" name=""/>
        <dsp:cNvSpPr/>
      </dsp:nvSpPr>
      <dsp:spPr>
        <a:xfrm>
          <a:off x="0" y="566"/>
          <a:ext cx="5913437" cy="132455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BDD8F4-7C6D-419B-B3AC-5F7E8E3940D6}">
      <dsp:nvSpPr>
        <dsp:cNvPr id="0" name=""/>
        <dsp:cNvSpPr/>
      </dsp:nvSpPr>
      <dsp:spPr>
        <a:xfrm>
          <a:off x="400679" y="298591"/>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A6E3A9-42A5-42E6-B334-CF62AFB748ED}">
      <dsp:nvSpPr>
        <dsp:cNvPr id="0" name=""/>
        <dsp:cNvSpPr/>
      </dsp:nvSpPr>
      <dsp:spPr>
        <a:xfrm>
          <a:off x="1529865" y="566"/>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US" sz="1500" kern="1200"/>
            <a:t>This study introduces the Kissing Fishes Diagram (KFD), a structured adaptation of the Fishbone Diagram that embeds operational reasoning within the conceptualization phase of system dynamics modeling. </a:t>
          </a:r>
        </a:p>
      </dsp:txBody>
      <dsp:txXfrm>
        <a:off x="1529865" y="566"/>
        <a:ext cx="4383571" cy="1324558"/>
      </dsp:txXfrm>
    </dsp:sp>
    <dsp:sp modelId="{53182118-DB35-4AA2-B21D-9AB07D6DC075}">
      <dsp:nvSpPr>
        <dsp:cNvPr id="0" name=""/>
        <dsp:cNvSpPr/>
      </dsp:nvSpPr>
      <dsp:spPr>
        <a:xfrm>
          <a:off x="0" y="1656264"/>
          <a:ext cx="5913437" cy="132455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09D8C7-2469-4EBF-A4AF-7F8228976D13}">
      <dsp:nvSpPr>
        <dsp:cNvPr id="0" name=""/>
        <dsp:cNvSpPr/>
      </dsp:nvSpPr>
      <dsp:spPr>
        <a:xfrm>
          <a:off x="400679" y="1954290"/>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706F59-2009-4062-A57F-2328851DED7A}">
      <dsp:nvSpPr>
        <dsp:cNvPr id="0" name=""/>
        <dsp:cNvSpPr/>
      </dsp:nvSpPr>
      <dsp:spPr>
        <a:xfrm>
          <a:off x="1529865" y="1656264"/>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US" sz="1500" kern="1200"/>
            <a:t>The KFD promotes quantitative thinking in qualitative model construction, making explicit and teachable a reasoning process experts apply implicitly. </a:t>
          </a:r>
        </a:p>
      </dsp:txBody>
      <dsp:txXfrm>
        <a:off x="1529865" y="1656264"/>
        <a:ext cx="4383571" cy="1324558"/>
      </dsp:txXfrm>
    </dsp:sp>
    <dsp:sp modelId="{E0A8FE20-264F-4AB7-AE3B-F836BA2FAE9F}">
      <dsp:nvSpPr>
        <dsp:cNvPr id="0" name=""/>
        <dsp:cNvSpPr/>
      </dsp:nvSpPr>
      <dsp:spPr>
        <a:xfrm>
          <a:off x="0" y="3311963"/>
          <a:ext cx="5913437" cy="132455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68BBE8-1065-4A28-8BC6-D10A5FFA8025}">
      <dsp:nvSpPr>
        <dsp:cNvPr id="0" name=""/>
        <dsp:cNvSpPr/>
      </dsp:nvSpPr>
      <dsp:spPr>
        <a:xfrm>
          <a:off x="400679" y="3609988"/>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2940E6-4551-4F33-A1FC-6E59ACAA8A08}">
      <dsp:nvSpPr>
        <dsp:cNvPr id="0" name=""/>
        <dsp:cNvSpPr/>
      </dsp:nvSpPr>
      <dsp:spPr>
        <a:xfrm>
          <a:off x="1529865" y="3311963"/>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US" sz="1500" kern="1200"/>
            <a:t>Grounded in equation-based articulation and structured “how” questions, the framework guides functional specification of causal relationships and strengthens structural validity for improved model performance.</a:t>
          </a:r>
        </a:p>
      </dsp:txBody>
      <dsp:txXfrm>
        <a:off x="1529865" y="3311963"/>
        <a:ext cx="4383571" cy="132455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A81245-6716-4B96-9070-C1BFA4813F96}"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07F1E7-1298-466E-B8F0-54A3BEF2033E}" type="slidenum">
              <a:rPr lang="en-US" smtClean="0"/>
              <a:t>‹#›</a:t>
            </a:fld>
            <a:endParaRPr lang="en-US"/>
          </a:p>
        </p:txBody>
      </p:sp>
    </p:spTree>
    <p:extLst>
      <p:ext uri="{BB962C8B-B14F-4D97-AF65-F5344CB8AC3E}">
        <p14:creationId xmlns:p14="http://schemas.microsoft.com/office/powerpoint/2010/main" val="1215455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and move through the diagram</a:t>
            </a:r>
          </a:p>
        </p:txBody>
      </p:sp>
      <p:sp>
        <p:nvSpPr>
          <p:cNvPr id="4" name="Slide Number Placeholder 3"/>
          <p:cNvSpPr>
            <a:spLocks noGrp="1"/>
          </p:cNvSpPr>
          <p:nvPr>
            <p:ph type="sldNum" sz="quarter" idx="5"/>
          </p:nvPr>
        </p:nvSpPr>
        <p:spPr/>
        <p:txBody>
          <a:bodyPr/>
          <a:lstStyle/>
          <a:p>
            <a:fld id="{6B07F1E7-1298-466E-B8F0-54A3BEF2033E}" type="slidenum">
              <a:rPr lang="en-US" smtClean="0"/>
              <a:t>7</a:t>
            </a:fld>
            <a:endParaRPr lang="en-US"/>
          </a:p>
        </p:txBody>
      </p:sp>
    </p:spTree>
    <p:extLst>
      <p:ext uri="{BB962C8B-B14F-4D97-AF65-F5344CB8AC3E}">
        <p14:creationId xmlns:p14="http://schemas.microsoft.com/office/powerpoint/2010/main" val="2132330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8DE0B5-789A-407D-A9AB-2B0427CC57B6}" type="datetimeFigureOut">
              <a:rPr lang="en-US" smtClean="0"/>
              <a:t>7/9/2026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39372E39-A3F8-4185-9FFF-932E18171726}"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5981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8DE0B5-789A-407D-A9AB-2B0427CC57B6}"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372E39-A3F8-4185-9FFF-932E18171726}"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705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8DE0B5-789A-407D-A9AB-2B0427CC57B6}"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372E39-A3F8-4185-9FFF-932E18171726}"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3420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8DE0B5-789A-407D-A9AB-2B0427CC57B6}"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372E39-A3F8-4185-9FFF-932E18171726}"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2333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8DE0B5-789A-407D-A9AB-2B0427CC57B6}"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372E39-A3F8-4185-9FFF-932E18171726}"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3114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8DE0B5-789A-407D-A9AB-2B0427CC57B6}"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372E39-A3F8-4185-9FFF-932E18171726}"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04505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8DE0B5-789A-407D-A9AB-2B0427CC57B6}"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372E39-A3F8-4185-9FFF-932E18171726}"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11691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8DE0B5-789A-407D-A9AB-2B0427CC57B6}"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372E39-A3F8-4185-9FFF-932E18171726}"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4537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8DE0B5-789A-407D-A9AB-2B0427CC57B6}"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372E39-A3F8-4185-9FFF-932E18171726}" type="slidenum">
              <a:rPr lang="en-US" smtClean="0"/>
              <a:t>‹#›</a:t>
            </a:fld>
            <a:endParaRPr lang="en-US"/>
          </a:p>
        </p:txBody>
      </p:sp>
    </p:spTree>
    <p:extLst>
      <p:ext uri="{BB962C8B-B14F-4D97-AF65-F5344CB8AC3E}">
        <p14:creationId xmlns:p14="http://schemas.microsoft.com/office/powerpoint/2010/main" val="2105599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8DE0B5-789A-407D-A9AB-2B0427CC57B6}"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372E39-A3F8-4185-9FFF-932E18171726}"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8658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A8DE0B5-789A-407D-A9AB-2B0427CC57B6}" type="datetimeFigureOut">
              <a:rPr lang="en-US" smtClean="0"/>
              <a:t>7/9/2026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39372E39-A3F8-4185-9FFF-932E18171726}"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3072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A8DE0B5-789A-407D-A9AB-2B0427CC57B6}" type="datetimeFigureOut">
              <a:rPr lang="en-US" smtClean="0"/>
              <a:t>7/9/2026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9372E39-A3F8-4185-9FFF-932E18171726}"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1241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svgsilh.com/de/image/157202.htm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20A5B-41D6-55DC-C517-6368BE782CA7}"/>
              </a:ext>
            </a:extLst>
          </p:cNvPr>
          <p:cNvSpPr>
            <a:spLocks noGrp="1"/>
          </p:cNvSpPr>
          <p:nvPr>
            <p:ph type="ctrTitle"/>
          </p:nvPr>
        </p:nvSpPr>
        <p:spPr>
          <a:xfrm>
            <a:off x="1221563" y="152852"/>
            <a:ext cx="7191964" cy="3098061"/>
          </a:xfrm>
        </p:spPr>
        <p:txBody>
          <a:bodyPr vert="horz" lIns="91440" tIns="45720" rIns="91440" bIns="45720" rtlCol="0" anchor="b">
            <a:noAutofit/>
          </a:bodyPr>
          <a:lstStyle/>
          <a:p>
            <a:r>
              <a:rPr lang="en-US" sz="4000" dirty="0"/>
              <a:t>The Kissing Fishes Diagram:</a:t>
            </a:r>
            <a:br>
              <a:rPr lang="en-US" sz="4000" dirty="0"/>
            </a:br>
            <a:r>
              <a:rPr lang="en-US" sz="4000" dirty="0"/>
              <a:t>A Structured Approach to Fostering Operational Thinking in Model Conceptualization</a:t>
            </a:r>
            <a:endParaRPr lang="en-US" sz="2400" dirty="0"/>
          </a:p>
        </p:txBody>
      </p:sp>
      <p:sp>
        <p:nvSpPr>
          <p:cNvPr id="3" name="Subtitle 2">
            <a:extLst>
              <a:ext uri="{FF2B5EF4-FFF2-40B4-BE49-F238E27FC236}">
                <a16:creationId xmlns:a16="http://schemas.microsoft.com/office/drawing/2014/main" id="{6DC1E286-84D9-C63C-5FD0-1F65A8637AE2}"/>
              </a:ext>
            </a:extLst>
          </p:cNvPr>
          <p:cNvSpPr>
            <a:spLocks noGrp="1"/>
          </p:cNvSpPr>
          <p:nvPr>
            <p:ph type="subTitle" idx="1"/>
          </p:nvPr>
        </p:nvSpPr>
        <p:spPr>
          <a:xfrm>
            <a:off x="2794642" y="3839055"/>
            <a:ext cx="6806558" cy="1996969"/>
          </a:xfrm>
        </p:spPr>
        <p:txBody>
          <a:bodyPr vert="horz" lIns="91440" tIns="45720" rIns="91440" bIns="45720" rtlCol="0" anchor="t">
            <a:normAutofit/>
          </a:bodyPr>
          <a:lstStyle/>
          <a:p>
            <a:pPr algn="l"/>
            <a:r>
              <a:rPr lang="en-US" sz="1400" b="1" dirty="0">
                <a:latin typeface="Arial" panose="020B0604020202020204" pitchFamily="34" charset="0"/>
                <a:cs typeface="Arial" panose="020B0604020202020204" pitchFamily="34" charset="0"/>
              </a:rPr>
              <a:t>Mehdi Moghadam Manesh, Washington State University</a:t>
            </a:r>
          </a:p>
          <a:p>
            <a:pPr algn="l"/>
            <a:r>
              <a:rPr lang="en-US" sz="1400" b="1" dirty="0">
                <a:latin typeface="Arial" panose="020B0604020202020204" pitchFamily="34" charset="0"/>
                <a:cs typeface="Arial" panose="020B0604020202020204" pitchFamily="34" charset="0"/>
              </a:rPr>
              <a:t>Leonard Malczynski, </a:t>
            </a:r>
            <a:r>
              <a:rPr lang="en-US" sz="1400" b="1" dirty="0" err="1">
                <a:latin typeface="Arial" panose="020B0604020202020204" pitchFamily="34" charset="0"/>
                <a:cs typeface="Arial" panose="020B0604020202020204" pitchFamily="34" charset="0"/>
              </a:rPr>
              <a:t>Mindseye</a:t>
            </a:r>
            <a:r>
              <a:rPr lang="en-US" sz="1400" b="1" dirty="0">
                <a:latin typeface="Arial" panose="020B0604020202020204" pitchFamily="34" charset="0"/>
                <a:cs typeface="Arial" panose="020B0604020202020204" pitchFamily="34" charset="0"/>
              </a:rPr>
              <a:t> Computing</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2026 International Conference of the System Dynamics Society</a:t>
            </a:r>
          </a:p>
          <a:p>
            <a:pPr algn="l"/>
            <a:r>
              <a:rPr lang="en-US" sz="1400" b="1" dirty="0">
                <a:latin typeface="Arial" panose="020B0604020202020204" pitchFamily="34" charset="0"/>
                <a:cs typeface="Arial" panose="020B0604020202020204" pitchFamily="34" charset="0"/>
              </a:rPr>
              <a:t>20 to 24 July 2026 Delft, The Netherlands</a:t>
            </a:r>
          </a:p>
        </p:txBody>
      </p:sp>
      <p:pic>
        <p:nvPicPr>
          <p:cNvPr id="9" name="Picture 8">
            <a:extLst>
              <a:ext uri="{FF2B5EF4-FFF2-40B4-BE49-F238E27FC236}">
                <a16:creationId xmlns:a16="http://schemas.microsoft.com/office/drawing/2014/main" id="{5476334B-C662-5425-E1F2-EF3305134A96}"/>
              </a:ext>
            </a:extLst>
          </p:cNvPr>
          <p:cNvPicPr>
            <a:picLocks noChangeAspect="1"/>
          </p:cNvPicPr>
          <p:nvPr/>
        </p:nvPicPr>
        <p:blipFill>
          <a:blip r:embed="rId2"/>
          <a:stretch>
            <a:fillRect/>
          </a:stretch>
        </p:blipFill>
        <p:spPr>
          <a:xfrm>
            <a:off x="135664" y="152852"/>
            <a:ext cx="1180254" cy="1176284"/>
          </a:xfrm>
          <a:prstGeom prst="rect">
            <a:avLst/>
          </a:prstGeom>
        </p:spPr>
      </p:pic>
      <p:pic>
        <p:nvPicPr>
          <p:cNvPr id="15" name="Graphic 14">
            <a:extLst>
              <a:ext uri="{FF2B5EF4-FFF2-40B4-BE49-F238E27FC236}">
                <a16:creationId xmlns:a16="http://schemas.microsoft.com/office/drawing/2014/main" id="{915C8916-D9F9-9E5D-5825-E91643844380}"/>
              </a:ext>
            </a:extLst>
          </p:cNvPr>
          <p:cNvPicPr>
            <a:picLocks noChangeAspect="1"/>
          </p:cNvPicPr>
          <p:nvPr/>
        </p:nvPicPr>
        <p:blipFill>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rcRect t="41923" b="-44331"/>
          <a:stretch>
            <a:fillRect/>
          </a:stretch>
        </p:blipFill>
        <p:spPr>
          <a:xfrm>
            <a:off x="8924080" y="1144736"/>
            <a:ext cx="2976296" cy="2194560"/>
          </a:xfrm>
          <a:prstGeom prst="rect">
            <a:avLst/>
          </a:prstGeom>
        </p:spPr>
      </p:pic>
    </p:spTree>
    <p:extLst>
      <p:ext uri="{BB962C8B-B14F-4D97-AF65-F5344CB8AC3E}">
        <p14:creationId xmlns:p14="http://schemas.microsoft.com/office/powerpoint/2010/main" val="2862205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4454C-05D8-20B5-9081-18726BBCC6C5}"/>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18F8BE30-0CD8-B202-2256-97D4AABCE7A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7825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FDAD122A-125A-C3A5-D73C-63ED51A28199}"/>
              </a:ext>
            </a:extLst>
          </p:cNvPr>
          <p:cNvSpPr>
            <a:spLocks noGrp="1"/>
          </p:cNvSpPr>
          <p:nvPr>
            <p:ph type="title"/>
          </p:nvPr>
        </p:nvSpPr>
        <p:spPr>
          <a:xfrm>
            <a:off x="1451579" y="2303047"/>
            <a:ext cx="3272093" cy="2674198"/>
          </a:xfrm>
        </p:spPr>
        <p:txBody>
          <a:bodyPr anchor="t">
            <a:normAutofit/>
          </a:bodyPr>
          <a:lstStyle/>
          <a:p>
            <a:r>
              <a:rPr lang="en-US" sz="3000"/>
              <a:t>introduction</a:t>
            </a:r>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C5C25A4-92E2-0390-62D2-1730C8EB3B09}"/>
              </a:ext>
            </a:extLst>
          </p:cNvPr>
          <p:cNvGraphicFramePr>
            <a:graphicFrameLocks noGrp="1"/>
          </p:cNvGraphicFramePr>
          <p:nvPr>
            <p:ph idx="1"/>
            <p:extLst>
              <p:ext uri="{D42A27DB-BD31-4B8C-83A1-F6EECF244321}">
                <p14:modId xmlns:p14="http://schemas.microsoft.com/office/powerpoint/2010/main" val="172095142"/>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162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54D01749-7643-5BDE-066B-6FCEC3F3F8E2}"/>
              </a:ext>
            </a:extLst>
          </p:cNvPr>
          <p:cNvSpPr>
            <a:spLocks noGrp="1"/>
          </p:cNvSpPr>
          <p:nvPr>
            <p:ph type="title"/>
          </p:nvPr>
        </p:nvSpPr>
        <p:spPr>
          <a:xfrm>
            <a:off x="1451579" y="2303047"/>
            <a:ext cx="3272093" cy="2674198"/>
          </a:xfrm>
        </p:spPr>
        <p:txBody>
          <a:bodyPr anchor="t">
            <a:normAutofit/>
          </a:bodyPr>
          <a:lstStyle/>
          <a:p>
            <a:r>
              <a:rPr lang="en-US" dirty="0"/>
              <a:t>Approach</a:t>
            </a:r>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C73EA9B-3EFA-96F5-E682-84CCFFC45766}"/>
              </a:ext>
            </a:extLst>
          </p:cNvPr>
          <p:cNvGraphicFramePr>
            <a:graphicFrameLocks noGrp="1"/>
          </p:cNvGraphicFramePr>
          <p:nvPr>
            <p:ph idx="1"/>
            <p:extLst>
              <p:ext uri="{D42A27DB-BD31-4B8C-83A1-F6EECF244321}">
                <p14:modId xmlns:p14="http://schemas.microsoft.com/office/powerpoint/2010/main" val="3053625178"/>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451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43E05E3B-D709-B33D-6FD7-E75DBB1A9889}"/>
              </a:ext>
            </a:extLst>
          </p:cNvPr>
          <p:cNvSpPr>
            <a:spLocks noGrp="1"/>
          </p:cNvSpPr>
          <p:nvPr>
            <p:ph type="title"/>
          </p:nvPr>
        </p:nvSpPr>
        <p:spPr>
          <a:xfrm>
            <a:off x="659301" y="1474969"/>
            <a:ext cx="2823919" cy="1868760"/>
          </a:xfrm>
        </p:spPr>
        <p:txBody>
          <a:bodyPr vert="horz" lIns="91440" tIns="45720" rIns="91440" bIns="0" rtlCol="0" anchor="b">
            <a:normAutofit/>
          </a:bodyPr>
          <a:lstStyle/>
          <a:p>
            <a:r>
              <a:rPr lang="en-US" sz="3300" dirty="0"/>
              <a:t>Ishikawa </a:t>
            </a:r>
            <a:r>
              <a:rPr lang="en-US" sz="3300" cap="none" dirty="0"/>
              <a:t>aka</a:t>
            </a:r>
            <a:r>
              <a:rPr lang="en-US" sz="3300" dirty="0"/>
              <a:t> fishbone diagram</a:t>
            </a:r>
          </a:p>
        </p:txBody>
      </p:sp>
      <p:cxnSp>
        <p:nvCxnSpPr>
          <p:cNvPr id="22" name="Straight Connector 21">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4" name="Group 23">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5" name="Rectangle 24">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129347D-AD1A-991F-FEAE-0A05B9EF57C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21903" y="1116345"/>
            <a:ext cx="3875861" cy="3866172"/>
          </a:xfrm>
          <a:prstGeom prst="rect">
            <a:avLst/>
          </a:prstGeom>
        </p:spPr>
      </p:pic>
      <p:pic>
        <p:nvPicPr>
          <p:cNvPr id="30" name="Picture 29">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2" name="Straight Connector 31">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BC5E04F-CC85-EE84-DF82-FA78100183EF}"/>
              </a:ext>
            </a:extLst>
          </p:cNvPr>
          <p:cNvSpPr txBox="1"/>
          <p:nvPr/>
        </p:nvSpPr>
        <p:spPr>
          <a:xfrm>
            <a:off x="134661" y="3738909"/>
            <a:ext cx="3525951" cy="1569660"/>
          </a:xfrm>
          <a:prstGeom prst="rect">
            <a:avLst/>
          </a:prstGeom>
          <a:noFill/>
        </p:spPr>
        <p:txBody>
          <a:bodyPr wrap="square" rtlCol="0">
            <a:spAutoFit/>
          </a:bodyPr>
          <a:lstStyle/>
          <a:p>
            <a:r>
              <a:rPr lang="en-US" sz="2400" dirty="0"/>
              <a:t>The fish head represents the problem</a:t>
            </a:r>
          </a:p>
          <a:p>
            <a:r>
              <a:rPr lang="en-US" sz="2400" dirty="0"/>
              <a:t>The bones represent major cause categories</a:t>
            </a:r>
          </a:p>
        </p:txBody>
      </p:sp>
      <p:cxnSp>
        <p:nvCxnSpPr>
          <p:cNvPr id="8" name="Straight Arrow Connector 7">
            <a:extLst>
              <a:ext uri="{FF2B5EF4-FFF2-40B4-BE49-F238E27FC236}">
                <a16:creationId xmlns:a16="http://schemas.microsoft.com/office/drawing/2014/main" id="{DDA98CD0-099A-1879-CC13-4A8D95CD3854}"/>
              </a:ext>
            </a:extLst>
          </p:cNvPr>
          <p:cNvCxnSpPr/>
          <p:nvPr/>
        </p:nvCxnSpPr>
        <p:spPr>
          <a:xfrm flipV="1">
            <a:off x="3483220" y="2604655"/>
            <a:ext cx="4898780" cy="12884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4407010-EAD5-4A51-18DD-F1689A12917C}"/>
              </a:ext>
            </a:extLst>
          </p:cNvPr>
          <p:cNvCxnSpPr>
            <a:cxnSpLocks/>
          </p:cNvCxnSpPr>
          <p:nvPr/>
        </p:nvCxnSpPr>
        <p:spPr>
          <a:xfrm>
            <a:off x="3467003" y="3893127"/>
            <a:ext cx="5064387" cy="16545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25385F2-E9FE-0DD4-6DDE-28E206F0B41F}"/>
              </a:ext>
            </a:extLst>
          </p:cNvPr>
          <p:cNvCxnSpPr>
            <a:cxnSpLocks/>
          </p:cNvCxnSpPr>
          <p:nvPr/>
        </p:nvCxnSpPr>
        <p:spPr>
          <a:xfrm flipV="1">
            <a:off x="3148226" y="2593225"/>
            <a:ext cx="3668210" cy="2203033"/>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6E66BBD-CC13-F370-B1AE-28654CF890CD}"/>
              </a:ext>
            </a:extLst>
          </p:cNvPr>
          <p:cNvCxnSpPr>
            <a:cxnSpLocks/>
          </p:cNvCxnSpPr>
          <p:nvPr/>
        </p:nvCxnSpPr>
        <p:spPr>
          <a:xfrm flipV="1">
            <a:off x="3164443" y="4288307"/>
            <a:ext cx="3332342" cy="494893"/>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19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02934-70FE-8CFB-1E63-03075CBF2F64}"/>
              </a:ext>
            </a:extLst>
          </p:cNvPr>
          <p:cNvSpPr>
            <a:spLocks noGrp="1"/>
          </p:cNvSpPr>
          <p:nvPr>
            <p:ph type="title"/>
          </p:nvPr>
        </p:nvSpPr>
        <p:spPr/>
        <p:txBody>
          <a:bodyPr/>
          <a:lstStyle/>
          <a:p>
            <a:r>
              <a:rPr lang="en-US" dirty="0"/>
              <a:t>How is it accomplished?</a:t>
            </a:r>
          </a:p>
        </p:txBody>
      </p:sp>
      <p:sp>
        <p:nvSpPr>
          <p:cNvPr id="3" name="Content Placeholder 2">
            <a:extLst>
              <a:ext uri="{FF2B5EF4-FFF2-40B4-BE49-F238E27FC236}">
                <a16:creationId xmlns:a16="http://schemas.microsoft.com/office/drawing/2014/main" id="{DDFDEC32-D8FB-48EF-0749-581016C0C1C6}"/>
              </a:ext>
            </a:extLst>
          </p:cNvPr>
          <p:cNvSpPr>
            <a:spLocks noGrp="1"/>
          </p:cNvSpPr>
          <p:nvPr>
            <p:ph idx="1"/>
          </p:nvPr>
        </p:nvSpPr>
        <p:spPr/>
        <p:txBody>
          <a:bodyPr>
            <a:normAutofit fontScale="92500"/>
          </a:bodyPr>
          <a:lstStyle/>
          <a:p>
            <a:r>
              <a:rPr lang="en-US" sz="2800" dirty="0"/>
              <a:t>Step 1: Extracting Problem-Relevant Variables and Causal Relationships from Text</a:t>
            </a:r>
          </a:p>
          <a:p>
            <a:r>
              <a:rPr lang="en-US" sz="2800" dirty="0"/>
              <a:t>Step 2: Constructing the Kissing Fishes Diagram</a:t>
            </a:r>
          </a:p>
          <a:p>
            <a:pPr lvl="1"/>
            <a:r>
              <a:rPr lang="en-US" sz="2400" dirty="0"/>
              <a:t>Choose the problem variable</a:t>
            </a:r>
          </a:p>
          <a:p>
            <a:pPr lvl="1"/>
            <a:r>
              <a:rPr lang="en-US" sz="2400" dirty="0"/>
              <a:t>Add the flows that alter it</a:t>
            </a:r>
          </a:p>
          <a:p>
            <a:r>
              <a:rPr lang="en-US" sz="2800" dirty="0"/>
              <a:t>Step 3: Expanding the Model Through Chains of “How” Questions</a:t>
            </a:r>
          </a:p>
          <a:p>
            <a:endParaRPr lang="en-US" dirty="0"/>
          </a:p>
          <a:p>
            <a:endParaRPr lang="en-US" dirty="0"/>
          </a:p>
        </p:txBody>
      </p:sp>
    </p:spTree>
    <p:extLst>
      <p:ext uri="{BB962C8B-B14F-4D97-AF65-F5344CB8AC3E}">
        <p14:creationId xmlns:p14="http://schemas.microsoft.com/office/powerpoint/2010/main" val="173361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6BB83-477B-2DB9-363E-13F2BD653FE1}"/>
              </a:ext>
            </a:extLst>
          </p:cNvPr>
          <p:cNvSpPr>
            <a:spLocks noGrp="1"/>
          </p:cNvSpPr>
          <p:nvPr>
            <p:ph type="title"/>
          </p:nvPr>
        </p:nvSpPr>
        <p:spPr/>
        <p:txBody>
          <a:bodyPr/>
          <a:lstStyle/>
          <a:p>
            <a:r>
              <a:rPr lang="en-US" dirty="0"/>
              <a:t>An example* groundwater resources and large-scale agriculture</a:t>
            </a:r>
          </a:p>
        </p:txBody>
      </p:sp>
      <p:sp>
        <p:nvSpPr>
          <p:cNvPr id="3" name="Content Placeholder 2">
            <a:extLst>
              <a:ext uri="{FF2B5EF4-FFF2-40B4-BE49-F238E27FC236}">
                <a16:creationId xmlns:a16="http://schemas.microsoft.com/office/drawing/2014/main" id="{FF86B9BD-38D0-8CF1-0B21-A820BCF128A1}"/>
              </a:ext>
            </a:extLst>
          </p:cNvPr>
          <p:cNvSpPr>
            <a:spLocks noGrp="1"/>
          </p:cNvSpPr>
          <p:nvPr>
            <p:ph idx="1"/>
          </p:nvPr>
        </p:nvSpPr>
        <p:spPr>
          <a:xfrm>
            <a:off x="942114" y="4105696"/>
            <a:ext cx="10535525" cy="1892366"/>
          </a:xfrm>
        </p:spPr>
        <p:txBody>
          <a:bodyPr>
            <a:noAutofit/>
          </a:bodyPr>
          <a:lstStyle/>
          <a:p>
            <a:r>
              <a:rPr lang="en-US" sz="2400" dirty="0"/>
              <a:t>If someone asked you to estimate X, how would you calculate it?</a:t>
            </a:r>
          </a:p>
          <a:p>
            <a:pPr lvl="1"/>
            <a:r>
              <a:rPr lang="en-US" sz="2000" dirty="0"/>
              <a:t>How is the amount of groundwater withdrawal calculated?</a:t>
            </a:r>
          </a:p>
          <a:p>
            <a:pPr lvl="1"/>
            <a:r>
              <a:rPr lang="en-US" sz="2000" dirty="0"/>
              <a:t>How is groundwater recharge estimated?</a:t>
            </a:r>
          </a:p>
          <a:p>
            <a:r>
              <a:rPr lang="en-US" sz="2400" dirty="0"/>
              <a:t>Each answer introduces new variables that are subsequently added to the model.</a:t>
            </a:r>
          </a:p>
        </p:txBody>
      </p:sp>
      <p:sp>
        <p:nvSpPr>
          <p:cNvPr id="5" name="TextBox 4">
            <a:extLst>
              <a:ext uri="{FF2B5EF4-FFF2-40B4-BE49-F238E27FC236}">
                <a16:creationId xmlns:a16="http://schemas.microsoft.com/office/drawing/2014/main" id="{3C208EBD-6BA9-CB8C-D0A7-1DBFF9545113}"/>
              </a:ext>
            </a:extLst>
          </p:cNvPr>
          <p:cNvSpPr txBox="1"/>
          <p:nvPr/>
        </p:nvSpPr>
        <p:spPr>
          <a:xfrm>
            <a:off x="190947" y="6214851"/>
            <a:ext cx="12167308" cy="584775"/>
          </a:xfrm>
          <a:prstGeom prst="rect">
            <a:avLst/>
          </a:prstGeom>
          <a:noFill/>
        </p:spPr>
        <p:txBody>
          <a:bodyPr wrap="square">
            <a:spAutoFit/>
          </a:bodyPr>
          <a:lstStyle/>
          <a:p>
            <a:pPr algn="l"/>
            <a:r>
              <a:rPr lang="en-US" sz="1600" b="1" i="0" u="none" strike="noStrike" baseline="0" dirty="0">
                <a:solidFill>
                  <a:srgbClr val="FFFF00"/>
                </a:solidFill>
                <a:latin typeface="Arial" panose="020B0604020202020204" pitchFamily="34" charset="0"/>
                <a:cs typeface="Arial" panose="020B0604020202020204" pitchFamily="34" charset="0"/>
              </a:rPr>
              <a:t>* Akhavan, A., &amp; Gonçalves, P. (2021). Managing the trade-off between groundwater resources and large-scale agriculture: The case of pistachio production in Iran. System Dynamics Review, 37(2–3), 155–196. https://doi.org/10.1002/sdr.1689</a:t>
            </a:r>
            <a:endParaRPr lang="en-US" sz="1600" b="1" dirty="0">
              <a:solidFill>
                <a:srgbClr val="FFFF00"/>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8F24A59-D284-0B3A-F576-8F882693DE21}"/>
              </a:ext>
            </a:extLst>
          </p:cNvPr>
          <p:cNvPicPr>
            <a:picLocks noChangeAspect="1"/>
          </p:cNvPicPr>
          <p:nvPr/>
        </p:nvPicPr>
        <p:blipFill>
          <a:blip r:embed="rId2"/>
          <a:stretch>
            <a:fillRect/>
          </a:stretch>
        </p:blipFill>
        <p:spPr>
          <a:xfrm>
            <a:off x="1652690" y="1969753"/>
            <a:ext cx="9409524" cy="2066667"/>
          </a:xfrm>
          <a:prstGeom prst="rect">
            <a:avLst/>
          </a:prstGeom>
        </p:spPr>
      </p:pic>
    </p:spTree>
    <p:extLst>
      <p:ext uri="{BB962C8B-B14F-4D97-AF65-F5344CB8AC3E}">
        <p14:creationId xmlns:p14="http://schemas.microsoft.com/office/powerpoint/2010/main" val="228049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6F0CDA55-E585-F2F0-66EC-DD9850B8BA82}"/>
              </a:ext>
            </a:extLst>
          </p:cNvPr>
          <p:cNvSpPr>
            <a:spLocks noGrp="1"/>
          </p:cNvSpPr>
          <p:nvPr>
            <p:ph type="title"/>
          </p:nvPr>
        </p:nvSpPr>
        <p:spPr>
          <a:xfrm>
            <a:off x="1452616" y="962902"/>
            <a:ext cx="4176384" cy="2380828"/>
          </a:xfrm>
        </p:spPr>
        <p:txBody>
          <a:bodyPr vert="horz" lIns="91440" tIns="45720" rIns="91440" bIns="0" rtlCol="0" anchor="b">
            <a:normAutofit/>
          </a:bodyPr>
          <a:lstStyle/>
          <a:p>
            <a:r>
              <a:rPr lang="en-US" sz="4800" dirty="0"/>
              <a:t>Following through to conclusion</a:t>
            </a:r>
          </a:p>
        </p:txBody>
      </p:sp>
      <p:cxnSp>
        <p:nvCxnSpPr>
          <p:cNvPr id="22" name="Straight Connector 21">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Content Placeholder 4">
            <a:extLst>
              <a:ext uri="{FF2B5EF4-FFF2-40B4-BE49-F238E27FC236}">
                <a16:creationId xmlns:a16="http://schemas.microsoft.com/office/drawing/2014/main" id="{808B55DE-5077-5D26-2AAD-6B5D846889A6}"/>
              </a:ext>
            </a:extLst>
          </p:cNvPr>
          <p:cNvPicPr>
            <a:picLocks noGrp="1" noChangeAspect="1"/>
          </p:cNvPicPr>
          <p:nvPr>
            <p:ph idx="1"/>
          </p:nvPr>
        </p:nvPicPr>
        <p:blipFill>
          <a:blip r:embed="rId4"/>
          <a:stretch>
            <a:fillRect/>
          </a:stretch>
        </p:blipFill>
        <p:spPr>
          <a:xfrm>
            <a:off x="7501789" y="150980"/>
            <a:ext cx="3553063" cy="5964070"/>
          </a:xfrm>
          <a:prstGeom prst="rect">
            <a:avLst/>
          </a:prstGeom>
        </p:spPr>
      </p:pic>
      <p:pic>
        <p:nvPicPr>
          <p:cNvPr id="24" name="Picture 23">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550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8D215-9BAC-F668-2AA6-C29C6F257E7A}"/>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66AC5336-540F-A543-F187-FAFFFB849F6B}"/>
              </a:ext>
            </a:extLst>
          </p:cNvPr>
          <p:cNvSpPr>
            <a:spLocks noGrp="1"/>
          </p:cNvSpPr>
          <p:nvPr>
            <p:ph idx="1"/>
          </p:nvPr>
        </p:nvSpPr>
        <p:spPr/>
        <p:txBody>
          <a:bodyPr>
            <a:normAutofit/>
          </a:bodyPr>
          <a:lstStyle/>
          <a:p>
            <a:r>
              <a:rPr lang="en-US" sz="2400" dirty="0"/>
              <a:t>The Kissing Fishes Diagram (KFD) functions as a “</a:t>
            </a:r>
            <a:r>
              <a:rPr lang="en-US" sz="2400" b="1" i="1" dirty="0"/>
              <a:t>training wheel</a:t>
            </a:r>
            <a:r>
              <a:rPr lang="en-US" sz="2400" dirty="0"/>
              <a:t>” for operational thinking—a temporary scaffold that supports early-stage rigor while fostering durable modeling judgment. </a:t>
            </a:r>
          </a:p>
          <a:p>
            <a:r>
              <a:rPr lang="en-US" sz="2400" dirty="0"/>
              <a:t>By making causal relationships explicit and equation-consistent, the framework improves conceptual clarity, reduces structural ambiguity, and supports more systematic development of model structure during conceptualization.</a:t>
            </a:r>
          </a:p>
        </p:txBody>
      </p:sp>
    </p:spTree>
    <p:extLst>
      <p:ext uri="{BB962C8B-B14F-4D97-AF65-F5344CB8AC3E}">
        <p14:creationId xmlns:p14="http://schemas.microsoft.com/office/powerpoint/2010/main" val="293626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E9FC4-2AAD-7E0D-4F1E-8661899370CF}"/>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95BAD427-8E00-C499-EB63-EF23FAC4C516}"/>
              </a:ext>
            </a:extLst>
          </p:cNvPr>
          <p:cNvSpPr>
            <a:spLocks noGrp="1"/>
          </p:cNvSpPr>
          <p:nvPr>
            <p:ph idx="1"/>
          </p:nvPr>
        </p:nvSpPr>
        <p:spPr/>
        <p:txBody>
          <a:bodyPr>
            <a:noAutofit/>
          </a:bodyPr>
          <a:lstStyle/>
          <a:p>
            <a:r>
              <a:rPr lang="en-US" sz="2400" dirty="0"/>
              <a:t>By providing a structured mechanism for operational reasoning, the KFD advances conceptual rigor and methodological practice in system dynamics. </a:t>
            </a:r>
          </a:p>
          <a:p>
            <a:r>
              <a:rPr lang="en-US" sz="2400" dirty="0"/>
              <a:t>The approach supports the development and internalization of mechanistic thinking, particularly for novice modelers, while clarifying causal structure. </a:t>
            </a:r>
          </a:p>
          <a:p>
            <a:r>
              <a:rPr lang="en-US" sz="2400" dirty="0"/>
              <a:t>Its pedagogical and methodological implications suggest opportunities for improving model quality and strengthening SD modeling practice.</a:t>
            </a:r>
          </a:p>
        </p:txBody>
      </p:sp>
    </p:spTree>
    <p:extLst>
      <p:ext uri="{BB962C8B-B14F-4D97-AF65-F5344CB8AC3E}">
        <p14:creationId xmlns:p14="http://schemas.microsoft.com/office/powerpoint/2010/main" val="16258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1332</TotalTime>
  <Words>501</Words>
  <Application>Microsoft Office PowerPoint</Application>
  <PresentationFormat>Widescreen</PresentationFormat>
  <Paragraphs>40</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Arial</vt:lpstr>
      <vt:lpstr>Gill Sans MT</vt:lpstr>
      <vt:lpstr>Gallery</vt:lpstr>
      <vt:lpstr>The Kissing Fishes Diagram: A Structured Approach to Fostering Operational Thinking in Model Conceptualization</vt:lpstr>
      <vt:lpstr>introduction</vt:lpstr>
      <vt:lpstr>Approach</vt:lpstr>
      <vt:lpstr>Ishikawa aka fishbone diagram</vt:lpstr>
      <vt:lpstr>How is it accomplished?</vt:lpstr>
      <vt:lpstr>An example* groundwater resources and large-scale agriculture</vt:lpstr>
      <vt:lpstr>Following through to conclusion</vt:lpstr>
      <vt:lpstr>results</vt:lpstr>
      <vt:lpstr>discussion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Leonard Malczynski</dc:creator>
  <cp:lastModifiedBy>Leonard Malczynski</cp:lastModifiedBy>
  <cp:revision>6</cp:revision>
  <dcterms:created xsi:type="dcterms:W3CDTF">2026-07-08T17:05:43Z</dcterms:created>
  <dcterms:modified xsi:type="dcterms:W3CDTF">2026-07-09T21:03:52Z</dcterms:modified>
</cp:coreProperties>
</file>