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23"/>
  </p:notesMasterIdLst>
  <p:sldIdLst>
    <p:sldId id="256" r:id="rId2"/>
    <p:sldId id="257" r:id="rId3"/>
    <p:sldId id="259" r:id="rId4"/>
    <p:sldId id="363" r:id="rId5"/>
    <p:sldId id="364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365" r:id="rId16"/>
    <p:sldId id="281" r:id="rId17"/>
    <p:sldId id="282" r:id="rId18"/>
    <p:sldId id="283" r:id="rId19"/>
    <p:sldId id="279" r:id="rId20"/>
    <p:sldId id="362" r:id="rId21"/>
    <p:sldId id="275" r:id="rId22"/>
  </p:sldIdLst>
  <p:sldSz cx="12192000" cy="6858000"/>
  <p:notesSz cx="6858000" cy="9144000"/>
  <p:embeddedFontLst>
    <p:embeddedFont>
      <p:font typeface="Georgia" panose="02040502050405020303" pitchFamily="18" charset="0"/>
      <p:regular r:id="rId24"/>
      <p:bold r:id="rId25"/>
      <p:italic r:id="rId26"/>
      <p:boldItalic r:id="rId27"/>
    </p:embeddedFont>
    <p:embeddedFont>
      <p:font typeface="Open Sans Light" panose="020B0306030504020204" pitchFamily="34" charset="0"/>
      <p:regular r:id="rId28"/>
      <p:italic r:id="rId29"/>
    </p:embeddedFont>
    <p:embeddedFont>
      <p:font typeface="Roboto" panose="020000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34CD72-1A16-4377-8117-B7DEEFA0E789}">
  <a:tblStyle styleId="{0D34CD72-1A16-4377-8117-B7DEEFA0E78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1"/>
    <p:restoredTop sz="94673"/>
  </p:normalViewPr>
  <p:slideViewPr>
    <p:cSldViewPr snapToGrid="0">
      <p:cViewPr varScale="1">
        <p:scale>
          <a:sx n="129" d="100"/>
          <a:sy n="129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c86b39acd2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3c86b39acd2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c86b39acd2_1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3c86b39acd2_1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c86b39acd2_1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g3c86b39acd2_1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>
          <a:extLst>
            <a:ext uri="{FF2B5EF4-FFF2-40B4-BE49-F238E27FC236}">
              <a16:creationId xmlns:a16="http://schemas.microsoft.com/office/drawing/2014/main" id="{CFDA1375-229B-BD12-52B4-3AAACBC12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c86b39acd2_1_61:notes">
            <a:extLst>
              <a:ext uri="{FF2B5EF4-FFF2-40B4-BE49-F238E27FC236}">
                <a16:creationId xmlns:a16="http://schemas.microsoft.com/office/drawing/2014/main" id="{52ADBAEA-40C5-1951-F35F-09E84C712D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3c86b39acd2_1_61:notes">
            <a:extLst>
              <a:ext uri="{FF2B5EF4-FFF2-40B4-BE49-F238E27FC236}">
                <a16:creationId xmlns:a16="http://schemas.microsoft.com/office/drawing/2014/main" id="{0A897FEE-2CAA-C267-17E2-AB4BDAD77B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0115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c86b39acd2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c86b39acd2_3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c86b39acd2_3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D1262-F142-2274-8757-6ADB99C54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01EB9-728F-7C14-8464-40F2FD8D3B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53DF52-3E66-5E8C-1C58-7FEB4AA27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865C3-A63F-F4BF-0DD0-ED4A0F154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7F62C-F9FC-D845-901A-08AF311C62B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293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c86b39acd2_1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3c86b39acd2_1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c86b39acd2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3c86b39acd2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c86b39acd2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g3c86b39acd2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86b39acd2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3c86b39acd2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c86b39acd2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c86b39acd2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c86b39acd2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g3c86b39acd2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c86b39acd2_1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3c86b39acd2_1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c86b39acd2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3c86b39acd2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c86b39acd2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3c86b39acd2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" y="0"/>
            <a:ext cx="12188950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"/>
          <p:cNvSpPr txBox="1">
            <a:spLocks noGrp="1"/>
          </p:cNvSpPr>
          <p:nvPr>
            <p:ph type="body" idx="1"/>
          </p:nvPr>
        </p:nvSpPr>
        <p:spPr>
          <a:xfrm>
            <a:off x="658368" y="3968498"/>
            <a:ext cx="6638544" cy="1650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0" i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58368" y="1490472"/>
            <a:ext cx="6638544" cy="2386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Arial"/>
              <a:buNone/>
              <a:defRPr sz="4500" b="1" i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" name="Google Shape;2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224" y="5366672"/>
            <a:ext cx="9080717" cy="972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5015" y="5618879"/>
            <a:ext cx="4699219" cy="807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FF2F5F3-9350-95CF-2B8C-9E47A752953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96305" y="5771198"/>
            <a:ext cx="1990863" cy="6556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1 Column Text">
  <p:cSld name="5_1 Column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4299585" y="1713774"/>
            <a:ext cx="3676437" cy="462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rgbClr val="333333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 sz="1800">
                <a:solidFill>
                  <a:srgbClr val="333333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Font typeface="Arial"/>
              <a:buChar char="•"/>
              <a:defRPr sz="1600">
                <a:solidFill>
                  <a:srgbClr val="333333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Char char="•"/>
              <a:defRPr sz="12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8336282" y="1690959"/>
            <a:ext cx="3676437" cy="462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rgbClr val="333333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 sz="1800">
                <a:solidFill>
                  <a:srgbClr val="333333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Font typeface="Arial"/>
              <a:buChar char="•"/>
              <a:defRPr sz="1600">
                <a:solidFill>
                  <a:srgbClr val="333333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Char char="•"/>
              <a:defRPr sz="12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3"/>
          </p:nvPr>
        </p:nvSpPr>
        <p:spPr>
          <a:xfrm>
            <a:off x="4299838" y="1096872"/>
            <a:ext cx="3677031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Arial"/>
              <a:buNone/>
              <a:defRPr sz="2800" b="0" i="0" u="sng">
                <a:solidFill>
                  <a:srgbClr val="005B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Font typeface="Arial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4"/>
          </p:nvPr>
        </p:nvSpPr>
        <p:spPr>
          <a:xfrm>
            <a:off x="8335687" y="1073694"/>
            <a:ext cx="3677031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Arial"/>
              <a:buNone/>
              <a:defRPr sz="2800" b="0" i="0" u="sng">
                <a:solidFill>
                  <a:srgbClr val="005B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Font typeface="Arial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5"/>
          </p:nvPr>
        </p:nvSpPr>
        <p:spPr>
          <a:xfrm>
            <a:off x="265144" y="1713774"/>
            <a:ext cx="3676437" cy="462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rgbClr val="333333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 sz="1800">
                <a:solidFill>
                  <a:srgbClr val="333333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Font typeface="Arial"/>
              <a:buChar char="•"/>
              <a:defRPr sz="1600">
                <a:solidFill>
                  <a:srgbClr val="333333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Char char="•"/>
              <a:defRPr sz="12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6"/>
          </p:nvPr>
        </p:nvSpPr>
        <p:spPr>
          <a:xfrm>
            <a:off x="265397" y="1096872"/>
            <a:ext cx="3677031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Arial"/>
              <a:buNone/>
              <a:defRPr sz="2800" b="0" i="0" u="sng">
                <a:solidFill>
                  <a:srgbClr val="005B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Font typeface="Arial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6022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1 Column Text">
  <p:cSld name="3_1 Column 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>
            <a:off x="422832" y="881531"/>
            <a:ext cx="11346333" cy="721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Width Photo">
  <p:cSld name="Full Width Photo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>
            <a:spLocks noGrp="1"/>
          </p:cNvSpPr>
          <p:nvPr>
            <p:ph type="pic" idx="2"/>
          </p:nvPr>
        </p:nvSpPr>
        <p:spPr>
          <a:xfrm>
            <a:off x="0" y="883920"/>
            <a:ext cx="12192000" cy="597408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4342011" y="115577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Arial"/>
              <a:buNone/>
              <a:defRPr sz="26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900"/>
            </a:lvl1pPr>
            <a:lvl2pPr marL="914400" lvl="1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916A3-4A88-48B0-84BF-AE4624236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7436"/>
            <a:ext cx="10515600" cy="52071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 i="0">
                <a:solidFill>
                  <a:srgbClr val="003366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>
              <a:defRPr sz="2400" b="0" i="0">
                <a:solidFill>
                  <a:srgbClr val="003366"/>
                </a:solidFill>
                <a:latin typeface="Open Sans Light" charset="0"/>
                <a:ea typeface="Open Sans Light" charset="0"/>
                <a:cs typeface="Open Sans Light" charset="0"/>
              </a:defRPr>
            </a:lvl2pPr>
            <a:lvl3pPr>
              <a:defRPr sz="2400" b="0" i="0">
                <a:solidFill>
                  <a:srgbClr val="003366"/>
                </a:solidFill>
                <a:latin typeface="Open Sans Light" charset="0"/>
                <a:ea typeface="Open Sans Light" charset="0"/>
                <a:cs typeface="Open Sans Light" charset="0"/>
              </a:defRPr>
            </a:lvl3pPr>
            <a:lvl4pPr>
              <a:defRPr sz="2400" b="0" i="0">
                <a:solidFill>
                  <a:srgbClr val="003366"/>
                </a:solidFill>
                <a:latin typeface="Open Sans Light" charset="0"/>
                <a:ea typeface="Open Sans Light" charset="0"/>
                <a:cs typeface="Open Sans Light" charset="0"/>
              </a:defRPr>
            </a:lvl4pPr>
            <a:lvl5pPr>
              <a:defRPr sz="2400" b="0" i="0">
                <a:solidFill>
                  <a:srgbClr val="003366"/>
                </a:solidFill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2B015-A419-4E19-9906-9EA09F58A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73BFB-703C-44F4-B0D2-F73B8377D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fld id="{3A553A72-1B92-4E37-AE31-ED20886488C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BFD0C22-ACF3-4349-8B9E-4F7126F4B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7" y="119631"/>
            <a:ext cx="10502153" cy="414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134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422832" y="881531"/>
            <a:ext cx="11346333" cy="721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1"/>
          </p:nvPr>
        </p:nvSpPr>
        <p:spPr>
          <a:xfrm>
            <a:off x="929639" y="1768744"/>
            <a:ext cx="10839527" cy="42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6022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95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658368" y="3968498"/>
            <a:ext cx="6638544" cy="1650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0" i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ctrTitle"/>
          </p:nvPr>
        </p:nvSpPr>
        <p:spPr>
          <a:xfrm>
            <a:off x="658368" y="1490472"/>
            <a:ext cx="6638544" cy="2386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5" name="Google Shape;3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368" y="5643411"/>
            <a:ext cx="4533288" cy="779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" y="0"/>
            <a:ext cx="12188950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658368" y="3968498"/>
            <a:ext cx="6638544" cy="1650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0" i="0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ctrTitle"/>
          </p:nvPr>
        </p:nvSpPr>
        <p:spPr>
          <a:xfrm>
            <a:off x="658368" y="1490472"/>
            <a:ext cx="6638544" cy="2386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Arial"/>
              <a:buNone/>
              <a:defRPr sz="4500" b="1" i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0" name="Google Shape;4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224" y="5366672"/>
            <a:ext cx="9080717" cy="972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" y="0"/>
            <a:ext cx="1218895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58368" y="3968498"/>
            <a:ext cx="6638544" cy="1650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0" i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ctrTitle"/>
          </p:nvPr>
        </p:nvSpPr>
        <p:spPr>
          <a:xfrm>
            <a:off x="658368" y="1490472"/>
            <a:ext cx="6638544" cy="2386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Text">
  <p:cSld name="1 Column 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22832" y="881531"/>
            <a:ext cx="11346333" cy="721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1096434" y="1828800"/>
            <a:ext cx="9999133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00"/>
              <a:buChar char="•"/>
              <a:defRPr>
                <a:solidFill>
                  <a:srgbClr val="333333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Char char="•"/>
              <a:defRPr>
                <a:solidFill>
                  <a:srgbClr val="333333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Char char="•"/>
              <a:defRPr>
                <a:solidFill>
                  <a:srgbClr val="333333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•"/>
              <a:defRPr sz="1600">
                <a:solidFill>
                  <a:srgbClr val="333333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6022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 Text">
  <p:cSld name="1_1 Column 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422832" y="881531"/>
            <a:ext cx="11346333" cy="721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895274" y="1828800"/>
            <a:ext cx="5246447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00"/>
              <a:buChar char="•"/>
              <a:defRPr>
                <a:solidFill>
                  <a:srgbClr val="333333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Char char="•"/>
              <a:defRPr>
                <a:solidFill>
                  <a:srgbClr val="333333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Char char="•"/>
              <a:defRPr>
                <a:solidFill>
                  <a:srgbClr val="333333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•"/>
              <a:defRPr sz="1600">
                <a:solidFill>
                  <a:srgbClr val="333333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2"/>
          </p:nvPr>
        </p:nvSpPr>
        <p:spPr>
          <a:xfrm>
            <a:off x="6522719" y="1828800"/>
            <a:ext cx="5246447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00"/>
              <a:buChar char="•"/>
              <a:defRPr>
                <a:solidFill>
                  <a:srgbClr val="333333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Char char="•"/>
              <a:defRPr>
                <a:solidFill>
                  <a:srgbClr val="333333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Char char="•"/>
              <a:defRPr>
                <a:solidFill>
                  <a:srgbClr val="333333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•"/>
              <a:defRPr sz="1600">
                <a:solidFill>
                  <a:srgbClr val="333333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6022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1 Column Text">
  <p:cSld name="2_1 Column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22832" y="881531"/>
            <a:ext cx="11346333" cy="721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895274" y="2377440"/>
            <a:ext cx="5246447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00"/>
              <a:buChar char="•"/>
              <a:defRPr>
                <a:solidFill>
                  <a:srgbClr val="333333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Char char="•"/>
              <a:defRPr>
                <a:solidFill>
                  <a:srgbClr val="333333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Char char="•"/>
              <a:defRPr>
                <a:solidFill>
                  <a:srgbClr val="333333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•"/>
              <a:defRPr sz="1600">
                <a:solidFill>
                  <a:srgbClr val="333333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522719" y="2377440"/>
            <a:ext cx="5246447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00"/>
              <a:buChar char="•"/>
              <a:defRPr>
                <a:solidFill>
                  <a:srgbClr val="333333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Char char="•"/>
              <a:defRPr>
                <a:solidFill>
                  <a:srgbClr val="333333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Char char="•"/>
              <a:defRPr>
                <a:solidFill>
                  <a:srgbClr val="333333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•"/>
              <a:defRPr sz="1600">
                <a:solidFill>
                  <a:srgbClr val="333333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3"/>
          </p:nvPr>
        </p:nvSpPr>
        <p:spPr>
          <a:xfrm>
            <a:off x="895274" y="1760538"/>
            <a:ext cx="5247293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Arial"/>
              <a:buNone/>
              <a:defRPr sz="2800" b="0" i="0" u="sng">
                <a:solidFill>
                  <a:srgbClr val="005B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Font typeface="Arial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4"/>
          </p:nvPr>
        </p:nvSpPr>
        <p:spPr>
          <a:xfrm>
            <a:off x="6521872" y="1760175"/>
            <a:ext cx="5247293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Arial"/>
              <a:buNone/>
              <a:defRPr sz="2800" b="0" i="0" u="sng">
                <a:solidFill>
                  <a:srgbClr val="005B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Font typeface="Arial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6022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1 Column Text">
  <p:cSld name="4_1 Column 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396241" y="1668372"/>
            <a:ext cx="5532120" cy="47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00"/>
              <a:buChar char="•"/>
              <a:defRPr>
                <a:solidFill>
                  <a:srgbClr val="333333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Char char="•"/>
              <a:defRPr>
                <a:solidFill>
                  <a:srgbClr val="333333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Char char="•"/>
              <a:defRPr>
                <a:solidFill>
                  <a:srgbClr val="333333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•"/>
              <a:defRPr sz="1600">
                <a:solidFill>
                  <a:srgbClr val="333333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2"/>
          </p:nvPr>
        </p:nvSpPr>
        <p:spPr>
          <a:xfrm>
            <a:off x="6237047" y="1668780"/>
            <a:ext cx="5532120" cy="47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00"/>
              <a:buChar char="•"/>
              <a:defRPr>
                <a:solidFill>
                  <a:srgbClr val="333333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Char char="•"/>
              <a:defRPr>
                <a:solidFill>
                  <a:srgbClr val="333333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Char char="•"/>
              <a:defRPr>
                <a:solidFill>
                  <a:srgbClr val="333333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•"/>
              <a:defRPr sz="1600">
                <a:solidFill>
                  <a:srgbClr val="333333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•"/>
              <a:defRPr sz="14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3"/>
          </p:nvPr>
        </p:nvSpPr>
        <p:spPr>
          <a:xfrm>
            <a:off x="396194" y="1051470"/>
            <a:ext cx="5533013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Arial"/>
              <a:buNone/>
              <a:defRPr sz="2800" b="0" i="0" u="sng">
                <a:solidFill>
                  <a:srgbClr val="005B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Font typeface="Arial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4"/>
          </p:nvPr>
        </p:nvSpPr>
        <p:spPr>
          <a:xfrm>
            <a:off x="6236152" y="1051515"/>
            <a:ext cx="5533013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Arial"/>
              <a:buNone/>
              <a:defRPr sz="2800" b="0" i="0" u="sng">
                <a:solidFill>
                  <a:srgbClr val="005B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Font typeface="Arial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Font typeface="Arial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-1" y="0"/>
            <a:ext cx="12188950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/>
        </p:nvSpPr>
        <p:spPr>
          <a:xfrm>
            <a:off x="2045779" y="1023930"/>
            <a:ext cx="8557756" cy="1402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" name="Google Shape;12;p1"/>
          <p:cNvSpPr txBox="1"/>
          <p:nvPr/>
        </p:nvSpPr>
        <p:spPr>
          <a:xfrm>
            <a:off x="2045779" y="2555890"/>
            <a:ext cx="8557756" cy="3078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383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8283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929639" y="1768744"/>
            <a:ext cx="10839527" cy="42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5BBB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5BBB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5BBB"/>
              </a:buClr>
              <a:buSzPts val="1800"/>
              <a:buFont typeface="Merriweather Sans"/>
              <a:buChar char="-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5BBB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5BBB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title"/>
          </p:nvPr>
        </p:nvSpPr>
        <p:spPr>
          <a:xfrm>
            <a:off x="422832" y="881531"/>
            <a:ext cx="11346333" cy="721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Georgia"/>
              <a:buNone/>
              <a:defRPr sz="3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dt" idx="10"/>
          </p:nvPr>
        </p:nvSpPr>
        <p:spPr>
          <a:xfrm>
            <a:off x="2428736" y="6356350"/>
            <a:ext cx="115266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Google Shape;16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6022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" name="Google Shape;18;p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82895" y="216862"/>
            <a:ext cx="3853809" cy="662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9C1E75CE-AD67-F25A-2D95-2F71ED4181C1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011665" y="6290490"/>
            <a:ext cx="1342135" cy="44292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BE24D0E-D270-5AE9-54EB-FC61ED1846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18936" y="6129404"/>
            <a:ext cx="1990863" cy="655616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80">
          <p15:clr>
            <a:srgbClr val="F26B43"/>
          </p15:clr>
        </p15:guide>
        <p15:guide id="2" pos="312">
          <p15:clr>
            <a:srgbClr val="F26B43"/>
          </p15:clr>
        </p15:guide>
        <p15:guide id="3" orient="horz" pos="4016">
          <p15:clr>
            <a:srgbClr val="F26B43"/>
          </p15:clr>
        </p15:guide>
        <p15:guide id="4" pos="5544">
          <p15:clr>
            <a:srgbClr val="F26B43"/>
          </p15:clr>
        </p15:guide>
        <p15:guide id="5" pos="216">
          <p15:clr>
            <a:srgbClr val="F26B43"/>
          </p15:clr>
        </p15:guide>
        <p15:guide id="6" pos="3348">
          <p15:clr>
            <a:srgbClr val="F26B43"/>
          </p15:clr>
        </p15:guide>
        <p15:guide id="7" pos="3528">
          <p15:clr>
            <a:srgbClr val="F26B43"/>
          </p15:clr>
        </p15:guide>
        <p15:guide id="8" pos="3384">
          <p15:clr>
            <a:srgbClr val="F26B43"/>
          </p15:clr>
        </p15:guide>
        <p15:guide id="9" orient="horz" pos="1848">
          <p15:clr>
            <a:srgbClr val="F26B43"/>
          </p15:clr>
        </p15:guide>
        <p15:guide id="10" orient="horz" pos="1896">
          <p15:clr>
            <a:srgbClr val="F26B43"/>
          </p15:clr>
        </p15:guide>
        <p15:guide id="11" orient="horz" pos="2880">
          <p15:clr>
            <a:srgbClr val="F26B43"/>
          </p15:clr>
        </p15:guide>
        <p15:guide id="12" orient="horz" pos="28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BEAMSinitiative" TargetMode="External"/><Relationship Id="rId3" Type="http://schemas.openxmlformats.org/officeDocument/2006/relationships/hyperlink" Target="https://systemdynamics.org/ai-in-sd-education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ub-iad.github.io/sd-ai/" TargetMode="External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658368" y="3968498"/>
            <a:ext cx="6638544" cy="1650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An overview of what tools and capabilities are available in the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sd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-ai platform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By: Billy Schoenberg &amp; Sara Metcalf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658368" y="1490472"/>
            <a:ext cx="8531352" cy="2241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lvl="0" indent="0" algn="l" rtl="0">
              <a:lnSpc>
                <a:spcPct val="96666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Arial"/>
              <a:buNone/>
            </a:pPr>
            <a:r>
              <a:rPr lang="en-US" dirty="0"/>
              <a:t>Open Source Tools for AI Supported System Dynamics Modeling &amp; Analysis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/>
              <a:t>Quantitative Engine</a:t>
            </a:r>
            <a:endParaRPr sz="2800"/>
          </a:p>
        </p:txBody>
      </p:sp>
      <p:sp>
        <p:nvSpPr>
          <p:cNvPr id="168" name="Google Shape;168;p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1900" dirty="0"/>
              <a:t>Author: Billy Schoenberg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</a:pPr>
            <a:r>
              <a:rPr lang="en-US" sz="1900" dirty="0"/>
              <a:t>Purpose: Generates </a:t>
            </a:r>
            <a:r>
              <a:rPr lang="en-US" dirty="0"/>
              <a:t>Simulating</a:t>
            </a:r>
            <a:r>
              <a:rPr lang="en-US" sz="1900" dirty="0"/>
              <a:t> Stock‑Flow Diagrams (SFDs) — the platform’s quantitative modeling engine.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</a:pPr>
            <a:r>
              <a:rPr lang="en-US" sz="1900" dirty="0"/>
              <a:t>How It Works</a:t>
            </a:r>
            <a:endParaRPr sz="1900" dirty="0"/>
          </a:p>
          <a:p>
            <a:pPr lvl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Identify system variables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Define causal relationships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Assign variable types (stock / flow / auxiliary)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Generate XMILE equations for each variable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Based on background information and problem statement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Supports iterative model development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</a:pPr>
            <a:r>
              <a:rPr lang="en-US" sz="1900" dirty="0"/>
              <a:t>Supports modules &amp; arrays!</a:t>
            </a:r>
            <a:endParaRPr sz="1900" dirty="0"/>
          </a:p>
        </p:txBody>
      </p:sp>
      <p:sp>
        <p:nvSpPr>
          <p:cNvPr id="169" name="Google Shape;169;p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/>
              <a:t>Example of the Quantitative Engine</a:t>
            </a:r>
            <a:endParaRPr sz="2800"/>
          </a:p>
        </p:txBody>
      </p:sp>
      <p:pic>
        <p:nvPicPr>
          <p:cNvPr id="175" name="Google Shape;175;p27" title="Screenshot 2026-02-15 at 11.12.01 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1069000"/>
            <a:ext cx="9036610" cy="567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/>
              <a:t>Qualitative Engine</a:t>
            </a:r>
            <a:endParaRPr sz="2800"/>
          </a:p>
        </p:txBody>
      </p:sp>
      <p:sp>
        <p:nvSpPr>
          <p:cNvPr id="182" name="Google Shape;182;p2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900" dirty="0"/>
              <a:t>Author: Billy Schoenberg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None/>
            </a:pPr>
            <a:r>
              <a:rPr lang="en-US" sz="1900" dirty="0"/>
              <a:t>Purpose: Generates Causal Loop Diagrams (CLDs) - high-level qualitative relationships showing cause-and-effect chains. This is </a:t>
            </a:r>
            <a:r>
              <a:rPr lang="en-US" sz="1900" dirty="0" err="1"/>
              <a:t>sd</a:t>
            </a:r>
            <a:r>
              <a:rPr lang="en-US" sz="1900" dirty="0"/>
              <a:t>-ai’s original engine for qualitative modeling 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900" dirty="0"/>
              <a:t>How It Works</a:t>
            </a:r>
            <a:endParaRPr sz="1900" dirty="0"/>
          </a:p>
          <a:p>
            <a:pPr lvl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Identify variables with cause-and-effect relationships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Assign polarity to each relationship (+/- representing correlation direction)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Provides detailed examples of polarity logic and relationship reasoning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Converts identified relationships to variables (extracting unique from/to values)</a:t>
            </a:r>
            <a:endParaRPr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Based on background information and problem statement</a:t>
            </a:r>
            <a:endParaRPr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Supports iterative model development</a:t>
            </a:r>
            <a:endParaRPr sz="1900" dirty="0"/>
          </a:p>
        </p:txBody>
      </p:sp>
      <p:sp>
        <p:nvSpPr>
          <p:cNvPr id="183" name="Google Shape;183;p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/>
              <a:t>Example of the Qualitative Engine</a:t>
            </a:r>
            <a:endParaRPr sz="2800"/>
          </a:p>
        </p:txBody>
      </p:sp>
      <p:sp>
        <p:nvSpPr>
          <p:cNvPr id="189" name="Google Shape;189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190" name="Google Shape;190;p29" title="Screenshot 2026-02-15 at 11.14.50 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2575" y="1120225"/>
            <a:ext cx="9076252" cy="566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2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/>
              <a:t>Causal Decoder Engine</a:t>
            </a:r>
            <a:endParaRPr sz="2800"/>
          </a:p>
        </p:txBody>
      </p:sp>
      <p:sp>
        <p:nvSpPr>
          <p:cNvPr id="210" name="Google Shape;210;p3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1900" dirty="0"/>
              <a:t>Author: Aritra Majumdar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</a:pPr>
            <a:r>
              <a:rPr lang="en-US" sz="1900" dirty="0"/>
              <a:t>Purpose: Generate CLDs without using external LLM.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</a:pPr>
            <a:r>
              <a:rPr lang="en-US" sz="1900" dirty="0"/>
              <a:t>How it Works</a:t>
            </a:r>
            <a:endParaRPr sz="1900" dirty="0"/>
          </a:p>
          <a:p>
            <a:pPr lvl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Fine-tuned small language model for causal relationship extraction. Uses Qwen2.5-1.5B (1.5 billion parameters) fine-tuned via </a:t>
            </a:r>
            <a:r>
              <a:rPr lang="en-US" dirty="0" err="1"/>
              <a:t>PyTorch</a:t>
            </a:r>
            <a:r>
              <a:rPr lang="en-US" dirty="0"/>
              <a:t>. Alternative to cloud LLMs - runs locally with minimal resources.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Works best with structured input like "more x leads to more y"</a:t>
            </a:r>
            <a:endParaRPr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dirty="0"/>
              <a:t>Supports iterative model development</a:t>
            </a:r>
            <a:endParaRPr dirty="0"/>
          </a:p>
        </p:txBody>
      </p:sp>
      <p:sp>
        <p:nvSpPr>
          <p:cNvPr id="211" name="Google Shape;211;p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A6731-06A4-F0FE-41FB-18ED7EF49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76CEF-DF5A-9154-6596-15A04CAC04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B73E7B2-D674-A80D-16A5-E84A088880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2282" b="9804"/>
          <a:stretch>
            <a:fillRect/>
          </a:stretch>
        </p:blipFill>
        <p:spPr>
          <a:xfrm>
            <a:off x="528761" y="1401417"/>
            <a:ext cx="10830339" cy="4746632"/>
          </a:xfrm>
          <a:prstGeom prst="rect">
            <a:avLst/>
          </a:prstGeom>
        </p:spPr>
      </p:pic>
      <p:sp>
        <p:nvSpPr>
          <p:cNvPr id="5" name="Google Shape;125;p20">
            <a:extLst>
              <a:ext uri="{FF2B5EF4-FFF2-40B4-BE49-F238E27FC236}">
                <a16:creationId xmlns:a16="http://schemas.microsoft.com/office/drawing/2014/main" id="{DBFFCA11-8A10-8DEB-E21C-D51969DD09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 dirty="0"/>
              <a:t>From Engines to Agents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1074759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457E8-DD8C-B764-3B0E-6EDEAE49B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349" y="136525"/>
            <a:ext cx="7102549" cy="721754"/>
          </a:xfrm>
        </p:spPr>
        <p:txBody>
          <a:bodyPr>
            <a:noAutofit/>
          </a:bodyPr>
          <a:lstStyle/>
          <a:p>
            <a:r>
              <a:rPr lang="en-US" sz="2800" kern="1200" spc="-100" dirty="0">
                <a:latin typeface="+mj-lt"/>
              </a:rPr>
              <a:t>Single-Shot Engines to Agentic Workflows</a:t>
            </a:r>
            <a:endParaRPr lang="en-US" sz="2800" dirty="0"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CEEAA3-FC73-ECF0-679E-0111211FF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3303" y="1195790"/>
            <a:ext cx="10839527" cy="4823049"/>
          </a:xfrm>
        </p:spPr>
        <p:txBody>
          <a:bodyPr/>
          <a:lstStyle/>
          <a:p>
            <a:r>
              <a:rPr lang="en-US" dirty="0"/>
              <a:t>Engines operate by generating content (a model/analysis) from a prompt, leaving workflow control to users.</a:t>
            </a:r>
          </a:p>
          <a:p>
            <a:r>
              <a:rPr lang="en-US" dirty="0"/>
              <a:t>Agentic systems plan and execute iterative actions like simulation, analysis, and revision autonomously.</a:t>
            </a:r>
          </a:p>
          <a:p>
            <a:r>
              <a:rPr lang="en-US" dirty="0"/>
              <a:t>Key idea: the SD method of modeling is embedded in the AI</a:t>
            </a:r>
          </a:p>
          <a:p>
            <a:pPr lvl="1"/>
            <a:r>
              <a:rPr lang="en-US" dirty="0"/>
              <a:t>Result: lower barrier to entry</a:t>
            </a:r>
          </a:p>
          <a:p>
            <a:pPr lvl="1"/>
            <a:r>
              <a:rPr lang="en-US" dirty="0"/>
              <a:t>More people can explore complex systems</a:t>
            </a:r>
          </a:p>
          <a:p>
            <a:r>
              <a:rPr lang="en-US" dirty="0"/>
              <a:t>But still transparent:</a:t>
            </a:r>
          </a:p>
          <a:p>
            <a:pPr lvl="1"/>
            <a:r>
              <a:rPr lang="en-US" dirty="0"/>
              <a:t>All results come from clear, inspectable models</a:t>
            </a:r>
          </a:p>
          <a:p>
            <a:r>
              <a:rPr lang="en-US" dirty="0"/>
              <a:t>Impact: focus shifts from “how to model” → “what we learn”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DC0AD-2111-9DEF-65A8-C8ED71FC30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58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9E635-67ED-69F0-4825-EC644741D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7CA17-31B1-C493-F585-5B258912C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349" y="136525"/>
            <a:ext cx="7102549" cy="721754"/>
          </a:xfrm>
        </p:spPr>
        <p:txBody>
          <a:bodyPr>
            <a:noAutofit/>
          </a:bodyPr>
          <a:lstStyle/>
          <a:p>
            <a:r>
              <a:rPr lang="en-US" sz="2800" kern="1200" spc="-100" dirty="0">
                <a:latin typeface="+mj-lt"/>
              </a:rPr>
              <a:t>How do the Agents work?</a:t>
            </a:r>
            <a:endParaRPr lang="en-US" sz="2800" dirty="0"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C747C6-CF6A-326B-C268-518EE1B8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3303" y="1195790"/>
            <a:ext cx="10839527" cy="4823049"/>
          </a:xfrm>
        </p:spPr>
        <p:txBody>
          <a:bodyPr>
            <a:noAutofit/>
          </a:bodyPr>
          <a:lstStyle/>
          <a:p>
            <a:r>
              <a:rPr lang="en-US" dirty="0"/>
              <a:t>Agent = LLM + tools + control loop</a:t>
            </a:r>
          </a:p>
          <a:p>
            <a:pPr lvl="1"/>
            <a:r>
              <a:rPr lang="en-US" sz="2400" dirty="0"/>
              <a:t>Repeatedly decides: </a:t>
            </a:r>
            <a:r>
              <a:rPr lang="en-US" sz="2400" i="1" dirty="0"/>
              <a:t>call a tool</a:t>
            </a:r>
            <a:r>
              <a:rPr lang="en-US" sz="2400" dirty="0"/>
              <a:t> or </a:t>
            </a:r>
            <a:r>
              <a:rPr lang="en-US" sz="2400" i="1" dirty="0"/>
              <a:t>respond</a:t>
            </a:r>
            <a:r>
              <a:rPr lang="en-US" sz="2400" dirty="0"/>
              <a:t>, then uses results to continue </a:t>
            </a:r>
          </a:p>
          <a:p>
            <a:r>
              <a:rPr lang="en-US" dirty="0"/>
              <a:t>Tool calling is the core mechanism</a:t>
            </a:r>
          </a:p>
          <a:p>
            <a:pPr lvl="1"/>
            <a:r>
              <a:rPr lang="en-US" sz="2400" dirty="0" err="1"/>
              <a:t>generate_quantitative_model</a:t>
            </a:r>
            <a:r>
              <a:rPr lang="en-US" sz="2400" dirty="0"/>
              <a:t>  or </a:t>
            </a:r>
            <a:r>
              <a:rPr lang="en-US" sz="2400" dirty="0" err="1"/>
              <a:t>generate_qualitative_model</a:t>
            </a:r>
            <a:r>
              <a:rPr lang="en-US" sz="2400" dirty="0"/>
              <a:t> - Quantitative engine or Qualitative engine</a:t>
            </a:r>
          </a:p>
          <a:p>
            <a:pPr lvl="1"/>
            <a:r>
              <a:rPr lang="en-US" sz="2400" dirty="0" err="1"/>
              <a:t>discuss_with_seldon</a:t>
            </a:r>
            <a:r>
              <a:rPr lang="en-US" sz="2400" dirty="0"/>
              <a:t> - Seldon - Discussion engine</a:t>
            </a:r>
          </a:p>
          <a:p>
            <a:pPr lvl="2"/>
            <a:r>
              <a:rPr lang="en-US" sz="2400" dirty="0"/>
              <a:t>Interprets results and explains behavior using feedback loops &amp; LTM™</a:t>
            </a:r>
          </a:p>
          <a:p>
            <a:r>
              <a:rPr lang="en-US" dirty="0"/>
              <a:t>Iterative loop = build → simulate → explain → revise</a:t>
            </a:r>
          </a:p>
          <a:p>
            <a:pPr lvl="1"/>
            <a:r>
              <a:rPr lang="en-US" sz="2400" dirty="0"/>
              <a:t>Agent keeps improving the model until it makes sense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7C0829-0D78-2C29-6D90-A8502B314C2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09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>
          <a:extLst>
            <a:ext uri="{FF2B5EF4-FFF2-40B4-BE49-F238E27FC236}">
              <a16:creationId xmlns:a16="http://schemas.microsoft.com/office/drawing/2014/main" id="{D3EDBC9E-6998-7188-CBBC-937920C9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>
            <a:extLst>
              <a:ext uri="{FF2B5EF4-FFF2-40B4-BE49-F238E27FC236}">
                <a16:creationId xmlns:a16="http://schemas.microsoft.com/office/drawing/2014/main" id="{F450C16D-E4B0-3153-65D1-D93CD63AEE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 dirty="0"/>
              <a:t>Example Agent Output</a:t>
            </a:r>
            <a:endParaRPr sz="2800" dirty="0"/>
          </a:p>
        </p:txBody>
      </p:sp>
      <p:sp>
        <p:nvSpPr>
          <p:cNvPr id="189" name="Google Shape;189;p29">
            <a:extLst>
              <a:ext uri="{FF2B5EF4-FFF2-40B4-BE49-F238E27FC236}">
                <a16:creationId xmlns:a16="http://schemas.microsoft.com/office/drawing/2014/main" id="{B730DC62-76D4-457B-7499-7D47D874AD4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pic>
        <p:nvPicPr>
          <p:cNvPr id="190" name="Google Shape;190;p29">
            <a:extLst>
              <a:ext uri="{FF2B5EF4-FFF2-40B4-BE49-F238E27FC236}">
                <a16:creationId xmlns:a16="http://schemas.microsoft.com/office/drawing/2014/main" id="{C450B894-AD98-F567-4283-3B8E72ACD4D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t="2454"/>
          <a:stretch>
            <a:fillRect/>
          </a:stretch>
        </p:blipFill>
        <p:spPr>
          <a:xfrm>
            <a:off x="1557874" y="1201782"/>
            <a:ext cx="9076252" cy="4865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105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9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Conclusions</a:t>
            </a:r>
            <a:endParaRPr sz="2800"/>
          </a:p>
        </p:txBody>
      </p:sp>
      <p:sp>
        <p:nvSpPr>
          <p:cNvPr id="261" name="Google Shape;261;p39"/>
          <p:cNvSpPr txBox="1">
            <a:spLocks noGrp="1"/>
          </p:cNvSpPr>
          <p:nvPr>
            <p:ph type="body" idx="1"/>
          </p:nvPr>
        </p:nvSpPr>
        <p:spPr>
          <a:xfrm>
            <a:off x="415600" y="1204225"/>
            <a:ext cx="11360700" cy="517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lvl="0" indent="-3479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80"/>
              <a:buChar char="●"/>
            </a:pPr>
            <a:r>
              <a:rPr lang="en-US" sz="1530" b="1" dirty="0" err="1"/>
              <a:t>sd</a:t>
            </a:r>
            <a:r>
              <a:rPr lang="en-US" sz="1530" b="1" dirty="0"/>
              <a:t>-ai enabled modeling tools mark the start of a “third age” of System Dynamics implementation.</a:t>
            </a:r>
            <a:endParaRPr sz="1530" b="1" dirty="0"/>
          </a:p>
          <a:p>
            <a:pPr marL="914400" lvl="1" indent="-32575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30"/>
              <a:buChar char="○"/>
            </a:pPr>
            <a:r>
              <a:rPr lang="en-US" sz="1530" dirty="0"/>
              <a:t>These tools represent the dawn of a new era where humans focus on framing, validation, and interpretation, while AI handles technical implementation and explanation. Similar to shift from DYNAMO -&gt; STELLA</a:t>
            </a:r>
            <a:endParaRPr sz="1530" dirty="0"/>
          </a:p>
          <a:p>
            <a:pPr marL="45720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1530" dirty="0"/>
          </a:p>
          <a:p>
            <a:pPr marL="457200" lvl="0" indent="-3479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80"/>
              <a:buChar char="●"/>
            </a:pPr>
            <a:r>
              <a:rPr lang="en-US" sz="1530" b="1" dirty="0"/>
              <a:t>AI can accelerate modeling but cannot replace SD thinking.</a:t>
            </a:r>
            <a:endParaRPr sz="1530" b="1" dirty="0"/>
          </a:p>
          <a:p>
            <a:pPr marL="914400" lvl="1" indent="-32575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30"/>
              <a:buChar char="○"/>
            </a:pPr>
            <a:r>
              <a:rPr lang="en-US" sz="1530" dirty="0"/>
              <a:t>These tools replicate core SD phases (problem definition, formulation, explanation, policy design) much faster, yet still require human judgment to ensure structural and behavioral validity.</a:t>
            </a:r>
            <a:endParaRPr sz="1530" dirty="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1530" dirty="0"/>
          </a:p>
          <a:p>
            <a:pPr marL="457200" lvl="0" indent="-3479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80"/>
              <a:buChar char="●"/>
            </a:pPr>
            <a:r>
              <a:rPr lang="en-US" sz="1530" b="1" dirty="0"/>
              <a:t>There are serious risks to rigor and learning.</a:t>
            </a:r>
            <a:endParaRPr sz="1530" b="1" dirty="0"/>
          </a:p>
          <a:p>
            <a:pPr marL="914400" lvl="1" indent="-32575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30"/>
              <a:buChar char="○"/>
            </a:pPr>
            <a:r>
              <a:rPr lang="en-US" sz="1530" dirty="0"/>
              <a:t>Over-automation may erode systems thinking, propagate biased or fabricated content from training data, and encourage superficial or uncritical model use.</a:t>
            </a:r>
            <a:endParaRPr sz="1530" dirty="0"/>
          </a:p>
          <a:p>
            <a:pPr marL="45720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1530" dirty="0"/>
          </a:p>
          <a:p>
            <a:pPr marL="457200" lvl="0" indent="-3479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80"/>
              <a:buChar char="●"/>
            </a:pPr>
            <a:r>
              <a:rPr lang="en-US" sz="1530" b="1" dirty="0"/>
              <a:t>Opacity and non-determinism must be managed.</a:t>
            </a:r>
            <a:endParaRPr sz="1530" b="1" dirty="0"/>
          </a:p>
          <a:p>
            <a:pPr marL="914400" lvl="1" indent="-32575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30"/>
              <a:buChar char="○"/>
            </a:pPr>
            <a:r>
              <a:rPr lang="en-US" sz="1530" dirty="0"/>
              <a:t>Because LLMs are stochastic and not transparent in their reasoning, users must expect variability, audit results carefully, and avoid treating AI outputs as authoritative.</a:t>
            </a:r>
            <a:endParaRPr sz="1530" dirty="0"/>
          </a:p>
          <a:p>
            <a:pPr marL="45720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1530" dirty="0"/>
          </a:p>
          <a:p>
            <a:pPr marL="457200" lvl="0" indent="-3479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80"/>
              <a:buChar char="●"/>
            </a:pPr>
            <a:r>
              <a:rPr lang="en-US" sz="1530" b="1" dirty="0"/>
              <a:t>Future work must define guardrails and evaluation standards.</a:t>
            </a:r>
            <a:endParaRPr sz="1530" b="1" dirty="0"/>
          </a:p>
          <a:p>
            <a:pPr marL="914400" lvl="1" indent="-32575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30"/>
              <a:buChar char="○"/>
            </a:pPr>
            <a:r>
              <a:rPr lang="en-US" sz="1530" dirty="0"/>
              <a:t>Systematic benchmarking, workflow design, and educational scaffolds (e.g., through initiatives like BEAMS) are needed to ensure AI augments, rather than weakens, causal understanding and model quality.</a:t>
            </a:r>
            <a:endParaRPr sz="1530" dirty="0"/>
          </a:p>
        </p:txBody>
      </p:sp>
      <p:sp>
        <p:nvSpPr>
          <p:cNvPr id="262" name="Google Shape;262;p3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 dirty="0"/>
              <a:t>Potential for AI in SD…</a:t>
            </a:r>
            <a:endParaRPr sz="2800" dirty="0"/>
          </a:p>
        </p:txBody>
      </p:sp>
      <p:sp>
        <p:nvSpPr>
          <p:cNvPr id="105" name="Google Shape;105;p17"/>
          <p:cNvSpPr txBox="1">
            <a:spLocks noGrp="1"/>
          </p:cNvSpPr>
          <p:nvPr>
            <p:ph type="body" idx="1"/>
          </p:nvPr>
        </p:nvSpPr>
        <p:spPr>
          <a:xfrm>
            <a:off x="415600" y="1377607"/>
            <a:ext cx="518013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2500" lnSpcReduction="10000"/>
          </a:bodyPr>
          <a:lstStyle/>
          <a:p>
            <a:pPr marL="495300" indent="-342900"/>
            <a:r>
              <a:rPr lang="en-US" sz="2400" dirty="0"/>
              <a:t>Lower the barriers to entry</a:t>
            </a:r>
            <a:endParaRPr sz="2400" dirty="0"/>
          </a:p>
          <a:p>
            <a:pPr marL="495300" indent="-342900"/>
            <a:r>
              <a:rPr lang="en-US" sz="2400" dirty="0"/>
              <a:t>Automate model formulation</a:t>
            </a:r>
            <a:endParaRPr sz="2400" dirty="0"/>
          </a:p>
          <a:p>
            <a:pPr marL="495300" indent="-342900"/>
            <a:r>
              <a:rPr lang="en-US" sz="2400" dirty="0"/>
              <a:t>Support iterative development</a:t>
            </a:r>
            <a:endParaRPr sz="2400" dirty="0"/>
          </a:p>
          <a:p>
            <a:pPr marL="495300" indent="-342900"/>
            <a:r>
              <a:rPr lang="en-US" sz="2400" dirty="0"/>
              <a:t>Explain model behavior in natural language</a:t>
            </a:r>
            <a:endParaRPr sz="2400" dirty="0"/>
          </a:p>
          <a:p>
            <a:pPr marL="495300" indent="-342900"/>
            <a:r>
              <a:rPr lang="en-US" sz="2400" dirty="0"/>
              <a:t>Critique models for scope, realism, and applicability</a:t>
            </a:r>
            <a:endParaRPr sz="2400" dirty="0"/>
          </a:p>
          <a:p>
            <a:pPr marL="495300" indent="-342900"/>
            <a:r>
              <a:rPr lang="en-US" sz="2400" dirty="0"/>
              <a:t>Identify limitations of models</a:t>
            </a:r>
            <a:endParaRPr sz="2400" dirty="0"/>
          </a:p>
          <a:p>
            <a:pPr marL="495300" indent="-342900"/>
            <a:r>
              <a:rPr lang="en-US" sz="2400" dirty="0"/>
              <a:t>Assist with policy design and scenario ideation</a:t>
            </a:r>
            <a:endParaRPr sz="2400" dirty="0"/>
          </a:p>
          <a:p>
            <a:pPr marL="495300" indent="-342900"/>
            <a:r>
              <a:rPr lang="en-US" sz="2400" dirty="0"/>
              <a:t>Shift human effort to “higher-value” work</a:t>
            </a:r>
            <a:endParaRPr sz="2400" dirty="0"/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" name="Google Shape;112;p18">
            <a:extLst>
              <a:ext uri="{FF2B5EF4-FFF2-40B4-BE49-F238E27FC236}">
                <a16:creationId xmlns:a16="http://schemas.microsoft.com/office/drawing/2014/main" id="{BABA524E-75DC-AEE5-D5F2-9574CAA45FAB}"/>
              </a:ext>
            </a:extLst>
          </p:cNvPr>
          <p:cNvSpPr txBox="1">
            <a:spLocks/>
          </p:cNvSpPr>
          <p:nvPr/>
        </p:nvSpPr>
        <p:spPr>
          <a:xfrm>
            <a:off x="5734878" y="1373037"/>
            <a:ext cx="6041522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BBB"/>
              </a:buClr>
              <a:buSzPts val="2400"/>
              <a:buFont typeface="Arial"/>
              <a:buChar char="●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BBB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BBB"/>
              </a:buClr>
              <a:buSzPts val="1900"/>
              <a:buFont typeface="Merriweather Sans"/>
              <a:buChar char="■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BBB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5BBB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09600" indent="-457200"/>
            <a:r>
              <a:rPr lang="en-US" sz="2200" dirty="0"/>
              <a:t>Erosion of system thinking skills</a:t>
            </a:r>
          </a:p>
          <a:p>
            <a:pPr marL="609600" indent="-457200"/>
            <a:r>
              <a:rPr lang="en-US" sz="2200" dirty="0"/>
              <a:t>Loss of methodological rigor</a:t>
            </a:r>
          </a:p>
          <a:p>
            <a:pPr marL="609600" indent="-457200"/>
            <a:r>
              <a:rPr lang="en-US" sz="2200" dirty="0"/>
              <a:t>Superficial learning</a:t>
            </a:r>
          </a:p>
          <a:p>
            <a:pPr marL="609600" indent="-457200"/>
            <a:r>
              <a:rPr lang="en-US" sz="2200" dirty="0"/>
              <a:t>Opacity of reasoning</a:t>
            </a:r>
          </a:p>
          <a:p>
            <a:pPr marL="609600" indent="-457200"/>
            <a:r>
              <a:rPr lang="en-US" sz="2200" dirty="0"/>
              <a:t>Non-determinism &amp; reproducibility problems</a:t>
            </a:r>
          </a:p>
          <a:p>
            <a:pPr marL="609600" indent="-457200"/>
            <a:r>
              <a:rPr lang="en-US" sz="2200" dirty="0"/>
              <a:t>Overconfidence</a:t>
            </a:r>
          </a:p>
          <a:p>
            <a:pPr marL="609600" indent="-457200"/>
            <a:r>
              <a:rPr lang="en-US" sz="2200" dirty="0"/>
              <a:t>Misinterpretation</a:t>
            </a:r>
          </a:p>
          <a:p>
            <a:pPr marL="609600" indent="-457200"/>
            <a:r>
              <a:rPr lang="en-US" sz="2200" dirty="0"/>
              <a:t>Educational misuse</a:t>
            </a:r>
          </a:p>
          <a:p>
            <a:pPr marL="609600" indent="-457200"/>
            <a:r>
              <a:rPr lang="en-US" sz="2200" dirty="0"/>
              <a:t>Failure blindness</a:t>
            </a:r>
          </a:p>
          <a:p>
            <a:pPr marL="609600" indent="-457200"/>
            <a:r>
              <a:rPr lang="en-US" sz="2200" dirty="0"/>
              <a:t>Blinding to bias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37F2A9-3EE2-A23C-1661-8C8AA5D71D8A}"/>
              </a:ext>
            </a:extLst>
          </p:cNvPr>
          <p:cNvSpPr txBox="1"/>
          <p:nvPr/>
        </p:nvSpPr>
        <p:spPr>
          <a:xfrm>
            <a:off x="1856830" y="1034483"/>
            <a:ext cx="1483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</a:rPr>
              <a:t>Benefits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56FBB0-C6EF-FDD4-BECA-C5BA1537E520}"/>
              </a:ext>
            </a:extLst>
          </p:cNvPr>
          <p:cNvSpPr txBox="1"/>
          <p:nvPr/>
        </p:nvSpPr>
        <p:spPr>
          <a:xfrm>
            <a:off x="7504774" y="1034483"/>
            <a:ext cx="1063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</a:rPr>
              <a:t>Risks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DB954-B00C-9AD9-1112-D41A345AF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632733-CF62-0EBC-40E0-E42B85181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023" y="119630"/>
            <a:ext cx="7100777" cy="799313"/>
          </a:xfrm>
        </p:spPr>
        <p:txBody>
          <a:bodyPr/>
          <a:lstStyle/>
          <a:p>
            <a:r>
              <a:rPr lang="en-US" sz="2800" dirty="0">
                <a:latin typeface="+mj-lt"/>
              </a:rPr>
              <a:t>Questions &amp; Useful Resources…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44A841-D89A-AFDD-EA57-B9310081119A}"/>
              </a:ext>
            </a:extLst>
          </p:cNvPr>
          <p:cNvSpPr txBox="1"/>
          <p:nvPr/>
        </p:nvSpPr>
        <p:spPr>
          <a:xfrm>
            <a:off x="7466697" y="3942590"/>
            <a:ext cx="47253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+mn-lt"/>
                <a:hlinkClick r:id="rId3"/>
              </a:rPr>
              <a:t>https://</a:t>
            </a:r>
            <a:r>
              <a:rPr lang="en-US" sz="1600" dirty="0" err="1">
                <a:latin typeface="+mn-lt"/>
                <a:hlinkClick r:id="rId3"/>
              </a:rPr>
              <a:t>systemdynamics.org</a:t>
            </a:r>
            <a:r>
              <a:rPr lang="en-US" sz="1600" dirty="0">
                <a:latin typeface="+mn-lt"/>
                <a:hlinkClick r:id="rId3"/>
              </a:rPr>
              <a:t>/ai-in-</a:t>
            </a:r>
            <a:r>
              <a:rPr lang="en-US" sz="1600" dirty="0" err="1">
                <a:latin typeface="+mn-lt"/>
                <a:hlinkClick r:id="rId3"/>
              </a:rPr>
              <a:t>sd</a:t>
            </a:r>
            <a:r>
              <a:rPr lang="en-US" sz="1600" dirty="0">
                <a:latin typeface="+mn-lt"/>
                <a:hlinkClick r:id="rId3"/>
              </a:rPr>
              <a:t>-education</a:t>
            </a:r>
            <a:endParaRPr lang="en-US" sz="1600" dirty="0">
              <a:latin typeface="+mn-lt"/>
            </a:endParaRPr>
          </a:p>
        </p:txBody>
      </p:sp>
      <p:pic>
        <p:nvPicPr>
          <p:cNvPr id="11" name="Picture 10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88859F1D-87CA-596B-912E-582E05CE3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638" y="4373232"/>
            <a:ext cx="1391419" cy="1391419"/>
          </a:xfrm>
          <a:prstGeom prst="rect">
            <a:avLst/>
          </a:prstGeom>
        </p:spPr>
      </p:pic>
      <p:pic>
        <p:nvPicPr>
          <p:cNvPr id="13" name="Picture 12" descr="A screenshot of a website&#10;&#10;AI-generated content may be incorrect.">
            <a:extLst>
              <a:ext uri="{FF2B5EF4-FFF2-40B4-BE49-F238E27FC236}">
                <a16:creationId xmlns:a16="http://schemas.microsoft.com/office/drawing/2014/main" id="{7705254D-8BFE-0D6B-54CA-502258B9E7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4"/>
          <a:stretch>
            <a:fillRect/>
          </a:stretch>
        </p:blipFill>
        <p:spPr>
          <a:xfrm>
            <a:off x="8272657" y="1696039"/>
            <a:ext cx="3113382" cy="20659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06FCA3-CB38-6B5B-40E2-2089C9094CD8}"/>
              </a:ext>
            </a:extLst>
          </p:cNvPr>
          <p:cNvSpPr txBox="1"/>
          <p:nvPr/>
        </p:nvSpPr>
        <p:spPr>
          <a:xfrm>
            <a:off x="8221883" y="1323058"/>
            <a:ext cx="3339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AI in SD Education Task Force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FE378E-2C50-4CED-9843-579F8D1A11F8}"/>
              </a:ext>
            </a:extLst>
          </p:cNvPr>
          <p:cNvSpPr txBox="1"/>
          <p:nvPr/>
        </p:nvSpPr>
        <p:spPr>
          <a:xfrm>
            <a:off x="853699" y="4026389"/>
            <a:ext cx="27638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https://</a:t>
            </a:r>
            <a:r>
              <a:rPr lang="en-US" sz="1600" dirty="0" err="1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ub-iad.github.io</a:t>
            </a:r>
            <a:r>
              <a:rPr lang="en-US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/</a:t>
            </a:r>
            <a:r>
              <a:rPr lang="en-US" sz="1600" dirty="0" err="1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sd</a:t>
            </a:r>
            <a:r>
              <a:rPr lang="en-US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-ai/</a:t>
            </a:r>
            <a:endParaRPr lang="en-US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0FEF11-5C3C-746C-B81D-03162AE0470C}"/>
              </a:ext>
            </a:extLst>
          </p:cNvPr>
          <p:cNvSpPr txBox="1"/>
          <p:nvPr/>
        </p:nvSpPr>
        <p:spPr>
          <a:xfrm>
            <a:off x="820342" y="1323058"/>
            <a:ext cx="2903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err="1"/>
              <a:t>sd</a:t>
            </a:r>
            <a:r>
              <a:rPr lang="en-US" sz="1800" dirty="0"/>
              <a:t>-ai Open-Source Project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A2DF12-1016-4BAD-15CF-BC0D32ED4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" r="1584"/>
          <a:stretch/>
        </p:blipFill>
        <p:spPr bwMode="auto">
          <a:xfrm>
            <a:off x="4361871" y="1696039"/>
            <a:ext cx="3104826" cy="217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CAE1E38-9527-8189-1F40-56627DDDF823}"/>
              </a:ext>
            </a:extLst>
          </p:cNvPr>
          <p:cNvSpPr txBox="1"/>
          <p:nvPr/>
        </p:nvSpPr>
        <p:spPr>
          <a:xfrm>
            <a:off x="4525802" y="3942590"/>
            <a:ext cx="27959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https://</a:t>
            </a:r>
            <a:r>
              <a:rPr lang="en-US" sz="1600" dirty="0" err="1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bit.ly</a:t>
            </a:r>
            <a:r>
              <a:rPr lang="en-US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/</a:t>
            </a:r>
            <a:r>
              <a:rPr lang="en-US" sz="1600" dirty="0" err="1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BEAMSinitiative</a:t>
            </a:r>
            <a:r>
              <a:rPr lang="en-US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 </a:t>
            </a:r>
            <a:endParaRPr lang="en-US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F22155-88CC-F414-F02B-109A5B04FDA8}"/>
              </a:ext>
            </a:extLst>
          </p:cNvPr>
          <p:cNvSpPr txBox="1"/>
          <p:nvPr/>
        </p:nvSpPr>
        <p:spPr>
          <a:xfrm>
            <a:off x="4794132" y="1323058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The BEAMS Initiative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702017D3-9A2D-5C9F-2420-BB6A84E63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076" y="4500237"/>
            <a:ext cx="1137411" cy="113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70BDACB6-92B9-667E-43A4-A772E5256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943" y="4500237"/>
            <a:ext cx="1137411" cy="113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9A05AA-A990-8E99-7D1B-3E18DDDAED8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178" y="1664611"/>
            <a:ext cx="3310940" cy="233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46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5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 dirty="0"/>
              <a:t>“-Experimental” Engines</a:t>
            </a:r>
            <a:endParaRPr sz="2800" dirty="0"/>
          </a:p>
        </p:txBody>
      </p:sp>
      <p:sp>
        <p:nvSpPr>
          <p:cNvPr id="231" name="Google Shape;231;p3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1900" dirty="0"/>
              <a:t>Purpose: Experimental versions of Quantitative and Quantitative engines with full customization capabilities. Designed for users who want to experiment with LLM prompts and underlying model selection.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</a:pPr>
            <a:r>
              <a:rPr lang="en-US" sz="1900" dirty="0"/>
              <a:t>Engines with Experimental capabilities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Quantitative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Qualitative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Seldon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</a:pPr>
            <a:r>
              <a:rPr lang="en-US" sz="1900" dirty="0"/>
              <a:t>How It Works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Exposes all prompts for end users to </a:t>
            </a:r>
            <a:r>
              <a:rPr lang="en-US" dirty="0"/>
              <a:t>modify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Exposes underlying LLM for end users to </a:t>
            </a:r>
            <a:r>
              <a:rPr lang="en-US" dirty="0"/>
              <a:t>modify</a:t>
            </a:r>
            <a:endParaRPr sz="1900" dirty="0"/>
          </a:p>
        </p:txBody>
      </p:sp>
      <p:sp>
        <p:nvSpPr>
          <p:cNvPr id="232" name="Google Shape;232;p3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/>
              <a:t>What is the sd-ai project?</a:t>
            </a:r>
            <a:endParaRPr sz="2800"/>
          </a:p>
        </p:txBody>
      </p:sp>
      <p:sp>
        <p:nvSpPr>
          <p:cNvPr id="119" name="Google Shape;119;p1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Open-source platform for AI-powered system dynamics modeling </a:t>
            </a:r>
            <a:endParaRPr sz="24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Modular engine architecture for collaborative innovation </a:t>
            </a:r>
            <a:endParaRPr sz="24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REST-based API for universal accessibility</a:t>
            </a:r>
            <a:endParaRPr sz="24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Automated generation of causal loop diagrams, stock-flow diagrams and model explanations</a:t>
            </a:r>
            <a:endParaRPr sz="24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Built-in evaluation framework for measuring performance of these tools</a:t>
            </a:r>
            <a:endParaRPr sz="2400" dirty="0"/>
          </a:p>
        </p:txBody>
      </p:sp>
      <p:sp>
        <p:nvSpPr>
          <p:cNvPr id="120" name="Google Shape;120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696F6-BFFD-EB1B-508F-54DEE9FF7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today’s talk…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B3233-C67B-686E-1E33-EFA913BBE4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E226A88-BCF0-61B2-7C4D-5B30C273BF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2703" b="12561"/>
          <a:stretch>
            <a:fillRect/>
          </a:stretch>
        </p:blipFill>
        <p:spPr>
          <a:xfrm>
            <a:off x="466272" y="1320031"/>
            <a:ext cx="10830339" cy="455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37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85286-A0D1-E6CB-43AC-52A20A3D4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176A2-F462-9CF0-4B56-91D8379654B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3DE4429-8321-25F4-6E6F-A412984E00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2632" b="6974"/>
          <a:stretch>
            <a:fillRect/>
          </a:stretch>
        </p:blipFill>
        <p:spPr>
          <a:xfrm>
            <a:off x="466272" y="1320031"/>
            <a:ext cx="10830339" cy="4897592"/>
          </a:xfrm>
          <a:prstGeom prst="rect">
            <a:avLst/>
          </a:prstGeom>
        </p:spPr>
      </p:pic>
      <p:sp>
        <p:nvSpPr>
          <p:cNvPr id="5" name="Google Shape;125;p20">
            <a:extLst>
              <a:ext uri="{FF2B5EF4-FFF2-40B4-BE49-F238E27FC236}">
                <a16:creationId xmlns:a16="http://schemas.microsoft.com/office/drawing/2014/main" id="{7961F6E1-3E55-EFB7-BA3D-82723D2E26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 dirty="0"/>
              <a:t>What is an Engine?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506932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/>
              <a:t>Why Engines </a:t>
            </a:r>
            <a:r>
              <a:rPr lang="en-US" sz="2800" dirty="0"/>
              <a:t>Matter?</a:t>
            </a:r>
            <a:endParaRPr sz="2800" dirty="0"/>
          </a:p>
        </p:txBody>
      </p:sp>
      <p:sp>
        <p:nvSpPr>
          <p:cNvPr id="127" name="Google Shape;127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D606E-C091-CA33-8143-1BDCAE529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143000"/>
            <a:ext cx="11360800" cy="4948833"/>
          </a:xfrm>
        </p:spPr>
        <p:txBody>
          <a:bodyPr>
            <a:normAutofit fontScale="85000" lnSpcReduction="20000"/>
          </a:bodyPr>
          <a:lstStyle/>
          <a:p>
            <a:pPr marL="76200" indent="0">
              <a:buNone/>
            </a:pPr>
            <a:r>
              <a:rPr lang="en-US" sz="2400" dirty="0">
                <a:solidFill>
                  <a:schemeClr val="bg2"/>
                </a:solidFill>
              </a:rPr>
              <a:t>What is an engine?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 specialized component that connects </a:t>
            </a:r>
            <a:r>
              <a:rPr lang="en-US" sz="2400" dirty="0" err="1"/>
              <a:t>sd</a:t>
            </a:r>
            <a:r>
              <a:rPr lang="en-US" sz="2400" dirty="0"/>
              <a:t>-ai to external AI tools (e.g. LLMs)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Generates system dynamics model content by interacting with those AI services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core innovation of the </a:t>
            </a:r>
            <a:r>
              <a:rPr lang="en-US" sz="2400" dirty="0" err="1"/>
              <a:t>sd</a:t>
            </a:r>
            <a:r>
              <a:rPr lang="en-US" sz="2400" dirty="0"/>
              <a:t>-ai platform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Lets researchers build custom AI-powered modeling tools within a shared, open-source framework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6200" indent="0">
              <a:buNone/>
            </a:pPr>
            <a:r>
              <a:rPr lang="en-US" sz="2400" dirty="0">
                <a:solidFill>
                  <a:schemeClr val="bg2"/>
                </a:solidFill>
              </a:rPr>
              <a:t>Why do engines matter?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main way researchers contribute to the SD community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platform handles the generic infrastructure (e.g. request handler), so contributors can: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/>
              <a:t>Focus on innovation </a:t>
            </a:r>
            <a:r>
              <a:rPr lang="en-US" sz="2400" dirty="0"/>
              <a:t>instead of rebuilding core components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/>
              <a:t>Experiment freely </a:t>
            </a:r>
            <a:r>
              <a:rPr lang="en-US" sz="2400" dirty="0"/>
              <a:t>with prompts, LLMs, and modeling methods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/>
              <a:t>Reach users </a:t>
            </a:r>
            <a:r>
              <a:rPr lang="en-US" sz="2400" dirty="0"/>
              <a:t>instantly across </a:t>
            </a:r>
            <a:r>
              <a:rPr lang="en-US" sz="2400" dirty="0" err="1"/>
              <a:t>sd</a:t>
            </a:r>
            <a:r>
              <a:rPr lang="en-US" sz="2400" dirty="0"/>
              <a:t>-ai tools (Stella &amp; </a:t>
            </a:r>
            <a:r>
              <a:rPr lang="en-US" sz="2400" dirty="0" err="1"/>
              <a:t>CoModel</a:t>
            </a:r>
            <a:r>
              <a:rPr lang="en-US" sz="24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Build </a:t>
            </a:r>
            <a:r>
              <a:rPr lang="en-US" sz="2400" b="1" dirty="0"/>
              <a:t>modular</a:t>
            </a:r>
            <a:r>
              <a:rPr lang="en-US" sz="2400" dirty="0"/>
              <a:t> engines that are self-contained and use any AI tool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Stay </a:t>
            </a:r>
            <a:r>
              <a:rPr lang="en-US" sz="2400" b="1" dirty="0"/>
              <a:t>open and community-driven </a:t>
            </a:r>
            <a:r>
              <a:rPr lang="en-US" sz="2400" dirty="0"/>
              <a:t>in prompts, design, and implementation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Table of All Engines in sd-ai</a:t>
            </a:r>
            <a:endParaRPr sz="2800"/>
          </a:p>
        </p:txBody>
      </p:sp>
      <p:sp>
        <p:nvSpPr>
          <p:cNvPr id="147" name="Google Shape;147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graphicFrame>
        <p:nvGraphicFramePr>
          <p:cNvPr id="148" name="Google Shape;148;p23"/>
          <p:cNvGraphicFramePr/>
          <p:nvPr/>
        </p:nvGraphicFramePr>
        <p:xfrm>
          <a:off x="342900" y="1172925"/>
          <a:ext cx="10516975" cy="5347886"/>
        </p:xfrm>
        <a:graphic>
          <a:graphicData uri="http://schemas.openxmlformats.org/drawingml/2006/table">
            <a:tbl>
              <a:tblPr>
                <a:noFill/>
                <a:tableStyleId>{0D34CD72-1A16-4377-8117-B7DEEFA0E789}</a:tableStyleId>
              </a:tblPr>
              <a:tblGrid>
                <a:gridCol w="2496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8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7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27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Engine Name</a:t>
                      </a:r>
                      <a:endParaRPr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5685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Type</a:t>
                      </a:r>
                      <a:endParaRPr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35685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5685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Model Type</a:t>
                      </a:r>
                      <a:endParaRPr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35685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5685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Primary Use</a:t>
                      </a:r>
                      <a:endParaRPr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35685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5685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Author</a:t>
                      </a:r>
                      <a:endParaRPr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35685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Quantitative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Core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C481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</a:t>
                      </a:r>
                      <a:endParaRPr>
                        <a:solidFill>
                          <a:srgbClr val="2C481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 Model Building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Qualitative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Core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A32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</a:t>
                      </a:r>
                      <a:endParaRPr>
                        <a:solidFill>
                          <a:srgbClr val="2A32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 Model Building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8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Quantitative-Experimental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Variant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C481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</a:t>
                      </a:r>
                      <a:endParaRPr>
                        <a:solidFill>
                          <a:srgbClr val="2C481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 Model Building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AI Research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4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Qualitative-Experimental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Variant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A32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</a:t>
                      </a:r>
                      <a:endParaRPr>
                        <a:solidFill>
                          <a:srgbClr val="2A32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 Model Building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AI Research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Recursive Causal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Advanced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A32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</a:t>
                      </a:r>
                      <a:endParaRPr>
                        <a:solidFill>
                          <a:srgbClr val="2A32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 Model Building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C535E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Aritra Majumdar</a:t>
                      </a:r>
                      <a:endParaRPr>
                        <a:solidFill>
                          <a:srgbClr val="4C535E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Causal Chains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Advanced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A32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</a:t>
                      </a:r>
                      <a:endParaRPr>
                        <a:solidFill>
                          <a:srgbClr val="2A32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 Model Building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63F3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Bobby Powers</a:t>
                      </a:r>
                      <a:endParaRPr>
                        <a:solidFill>
                          <a:srgbClr val="363F3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Seldon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Discussion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133819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SFD/CLD</a:t>
                      </a:r>
                      <a:endParaRPr>
                        <a:solidFill>
                          <a:srgbClr val="133819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Model analysis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Seldon-Mentor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Variant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C481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</a:t>
                      </a:r>
                      <a:endParaRPr>
                        <a:solidFill>
                          <a:srgbClr val="2C481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Guided learning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Seldon-Experimental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Variant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133819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SFD/CLD</a:t>
                      </a:r>
                      <a:endParaRPr>
                        <a:solidFill>
                          <a:srgbClr val="133819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AI Research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34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Quantitative-Mentor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Variant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C481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</a:t>
                      </a:r>
                      <a:endParaRPr>
                        <a:solidFill>
                          <a:srgbClr val="2C481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 Model Building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Guided learning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LTM Narrative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Utility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C481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</a:t>
                      </a:r>
                      <a:endParaRPr>
                        <a:solidFill>
                          <a:srgbClr val="2C481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Loop stories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0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Generate Documentation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Utility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133819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SFD/CLD</a:t>
                      </a:r>
                      <a:endParaRPr>
                        <a:solidFill>
                          <a:srgbClr val="133819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Variable docs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383A3C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Billy Schoenberg</a:t>
                      </a:r>
                      <a:endParaRPr>
                        <a:solidFill>
                          <a:srgbClr val="383A3C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34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Causal Decoder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Exploratory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2A32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</a:t>
                      </a:r>
                      <a:endParaRPr>
                        <a:solidFill>
                          <a:srgbClr val="2A32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CLD Model Building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Local LLM</a:t>
                      </a:r>
                      <a:endParaRPr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76200" marR="76200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4C535E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Aritra Majumdar</a:t>
                      </a:r>
                      <a:endParaRPr>
                        <a:solidFill>
                          <a:srgbClr val="4C535E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6F8F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84E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/>
              <a:t>Seldon Discussion Engine</a:t>
            </a:r>
            <a:endParaRPr sz="2800"/>
          </a:p>
        </p:txBody>
      </p:sp>
      <p:sp>
        <p:nvSpPr>
          <p:cNvPr id="154" name="Google Shape;154;p2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900" dirty="0"/>
              <a:t>Author: Billy Schoenberg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900" dirty="0"/>
              <a:t>Purpose: Interactive discussion engine to learn about and analyze both quantitative and qualitative models.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r>
              <a:rPr lang="en-US" sz="1900" dirty="0"/>
              <a:t>How It Works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Uses Loops That Matter metrics to explain model behavior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Feedback loops (critical to understanding dynamics)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Delays and stocks (sources of system delays)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Unit consistency validation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Structural validity alongside behavioral validity</a:t>
            </a:r>
            <a:endParaRPr sz="1900" dirty="0"/>
          </a:p>
          <a:p>
            <a:pPr marL="6096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1900" dirty="0"/>
              <a:t>Model scope and completeness</a:t>
            </a:r>
            <a:endParaRPr sz="1900" dirty="0"/>
          </a:p>
        </p:txBody>
      </p:sp>
      <p:sp>
        <p:nvSpPr>
          <p:cNvPr id="155" name="Google Shape;155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4404500" y="57950"/>
            <a:ext cx="6954600" cy="8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lang="en-US" sz="2800"/>
              <a:t>Example of Seldon Discussion Engine</a:t>
            </a:r>
            <a:endParaRPr sz="2800"/>
          </a:p>
        </p:txBody>
      </p:sp>
      <p:pic>
        <p:nvPicPr>
          <p:cNvPr id="161" name="Google Shape;161;p25" title="Screenshot 2026-02-15 at 11.16.20 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7925" y="1077475"/>
            <a:ext cx="9009325" cy="571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UB Powerpoint Template">
  <a:themeElements>
    <a:clrScheme name="UB Color Palette">
      <a:dk1>
        <a:srgbClr val="666666"/>
      </a:dk1>
      <a:lt1>
        <a:srgbClr val="FFFFFF"/>
      </a:lt1>
      <a:dk2>
        <a:srgbClr val="005BBB"/>
      </a:dk2>
      <a:lt2>
        <a:srgbClr val="FFFFFF"/>
      </a:lt2>
      <a:accent1>
        <a:srgbClr val="005BBB"/>
      </a:accent1>
      <a:accent2>
        <a:srgbClr val="41B6E6"/>
      </a:accent2>
      <a:accent3>
        <a:srgbClr val="E56D54"/>
      </a:accent3>
      <a:accent4>
        <a:srgbClr val="666666"/>
      </a:accent4>
      <a:accent5>
        <a:srgbClr val="007681"/>
      </a:accent5>
      <a:accent6>
        <a:srgbClr val="003E51"/>
      </a:accent6>
      <a:hlink>
        <a:srgbClr val="186BB7"/>
      </a:hlink>
      <a:folHlink>
        <a:srgbClr val="D86A4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1254</Words>
  <Application>Microsoft Macintosh PowerPoint</Application>
  <PresentationFormat>Widescreen</PresentationFormat>
  <Paragraphs>236</Paragraphs>
  <Slides>21</Slides>
  <Notes>16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Open Sans Light</vt:lpstr>
      <vt:lpstr>Arial</vt:lpstr>
      <vt:lpstr>Georgia</vt:lpstr>
      <vt:lpstr>Roboto</vt:lpstr>
      <vt:lpstr>1_UB Powerpoint Template</vt:lpstr>
      <vt:lpstr>Open Source Tools for AI Supported System Dynamics Modeling &amp; Analysis</vt:lpstr>
      <vt:lpstr>Potential for AI in SD…</vt:lpstr>
      <vt:lpstr>What is the sd-ai project?</vt:lpstr>
      <vt:lpstr>Overview of today’s talk…</vt:lpstr>
      <vt:lpstr>What is an Engine?</vt:lpstr>
      <vt:lpstr>Why Engines Matter?</vt:lpstr>
      <vt:lpstr>Table of All Engines in sd-ai</vt:lpstr>
      <vt:lpstr>Seldon Discussion Engine</vt:lpstr>
      <vt:lpstr>Example of Seldon Discussion Engine</vt:lpstr>
      <vt:lpstr>Quantitative Engine</vt:lpstr>
      <vt:lpstr>Example of the Quantitative Engine</vt:lpstr>
      <vt:lpstr>Qualitative Engine</vt:lpstr>
      <vt:lpstr>Example of the Qualitative Engine</vt:lpstr>
      <vt:lpstr>Causal Decoder Engine</vt:lpstr>
      <vt:lpstr>From Engines to Agents</vt:lpstr>
      <vt:lpstr>Single-Shot Engines to Agentic Workflows</vt:lpstr>
      <vt:lpstr>How do the Agents work?</vt:lpstr>
      <vt:lpstr>Example Agent Output</vt:lpstr>
      <vt:lpstr>Conclusions</vt:lpstr>
      <vt:lpstr>Questions &amp; Useful Resources…</vt:lpstr>
      <vt:lpstr>“-Experimental” Engines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Billy Schoenberg</cp:lastModifiedBy>
  <cp:revision>17</cp:revision>
  <dcterms:modified xsi:type="dcterms:W3CDTF">2026-07-18T23:00:24Z</dcterms:modified>
</cp:coreProperties>
</file>