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348" r:id="rId3"/>
    <p:sldId id="265" r:id="rId4"/>
    <p:sldId id="290" r:id="rId5"/>
    <p:sldId id="264" r:id="rId6"/>
    <p:sldId id="349" r:id="rId7"/>
    <p:sldId id="350" r:id="rId8"/>
    <p:sldId id="351" r:id="rId9"/>
    <p:sldId id="352" r:id="rId10"/>
    <p:sldId id="354" r:id="rId11"/>
    <p:sldId id="355" r:id="rId12"/>
    <p:sldId id="357" r:id="rId13"/>
    <p:sldId id="358" r:id="rId14"/>
    <p:sldId id="359" r:id="rId15"/>
    <p:sldId id="360" r:id="rId16"/>
    <p:sldId id="361" r:id="rId17"/>
    <p:sldId id="362" r:id="rId18"/>
    <p:sldId id="310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45A58E-B057-5112-1844-CDA035CDED35}" name="Billy Schoenberg" initials="WAS" userId="Billy Schoenberg" providerId="None"/>
  <p188:author id="{E94806F5-F1DD-79F5-3D8D-85F6927CF9C2}" name="Author" initials="AUTH" userId="Autho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7" autoAdjust="0"/>
    <p:restoredTop sz="86521"/>
  </p:normalViewPr>
  <p:slideViewPr>
    <p:cSldViewPr snapToGrid="0">
      <p:cViewPr varScale="1">
        <p:scale>
          <a:sx n="97" d="100"/>
          <a:sy n="97" d="100"/>
        </p:scale>
        <p:origin x="216" y="624"/>
      </p:cViewPr>
      <p:guideLst/>
    </p:cSldViewPr>
  </p:slideViewPr>
  <p:outlineViewPr>
    <p:cViewPr>
      <p:scale>
        <a:sx n="33" d="100"/>
        <a:sy n="33" d="100"/>
      </p:scale>
      <p:origin x="-1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426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3FD2E-4451-BE46-8ACF-C8F506710EF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AE9F3-6704-B44B-8461-D624E7EED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37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 is to mention that I am a part of the </a:t>
            </a:r>
            <a:r>
              <a:rPr lang="en-US" dirty="0" err="1"/>
              <a:t>WorldTransTeam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AE9F3-6704-B44B-8461-D624E7EED9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78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AE9F3-6704-B44B-8461-D624E7EED9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16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AE9F3-6704-B44B-8461-D624E7EED9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6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AE9F3-6704-B44B-8461-D624E7EED9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6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AE9F3-6704-B44B-8461-D624E7EED9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0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5CA338-CC6A-44B3-40B6-61D738E57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3724000-6AF4-A3A5-1033-2A9A19F04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7D25598-4A5B-880E-2514-60DFCEECD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5CE7747-6F57-C36E-B7A2-94C9B1E5E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9CCF63-4B3A-3C91-E272-E869C4BD1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148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26D2C6-B59D-BBAE-2EEF-71A2901CF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2CB0BEB-5C94-230B-9ABE-656BE6215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617FDA7-D441-9882-18AC-B1E4B8233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6D3A964-7F64-DCA7-4AC8-7F9C19B1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2AA122D-AEEF-D615-1CC2-ECADF393C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079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0997B83-41EA-F7B4-30DD-AFC2ED75FA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9D6D5A8-630F-5D87-1312-8CA2EE786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4EB007-562D-E4EE-28F0-C6AEE4AEE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F51A1CB-EFAA-1D03-209F-6B767FC9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D5AACB8-C53E-E8B6-D7D1-5ECC6B94F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834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057A3A-09F4-5640-BF31-B60B1C43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D4825BE-0034-38A8-7636-267334CA6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63C33C-45A9-5F4E-6BA5-7A9CCA840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52DED7-225D-D5E3-3EB1-6293C0C9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3610AE-2768-890E-9245-3227C421E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20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B0827B-DD06-1D05-A421-1E22E836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897AD5E-8DB9-F6DA-378E-3DD69908A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7BA3E02-32B0-77E1-D688-5EAA9D6D1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8CBFF1B-5B4E-1FE0-4D76-226DEAD26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FE67563-07BA-B52D-4189-F41A12A3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3549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C046EA-D74E-DB2E-EBF1-24912A7C6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E51A4C-D191-91EB-D01A-EDC04BAB8E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DE00723-2100-9643-6D97-0FDB5565D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C7EAFFC-5077-992C-3302-3AC53B60F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BA7502A-41F0-EE11-C36B-3FCB5239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C9D7036-B18C-8689-1114-9A0880D69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888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5F6B02-B619-8A13-87C5-FFE155CD3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114478B-EE3E-7287-2704-A3D33FD4D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123A65A-02CB-EB51-3305-A82E67641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9CE4138-14A6-BDC9-ABF6-E4FE146A8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3EE06FA-A659-0DF6-70F7-30F5BC961E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D003E38-32FE-8407-2130-B2FF113C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628AF80-39D0-2D28-702D-AA99D971F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E684D2A3-ECC6-2964-901E-4B4BCCB06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404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AAC325-0E34-178F-0119-9B6794CBF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7E2FE8E-2033-1A3D-7D39-454ADAD7C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A9FB9C3-F92E-F531-3186-0EF8BF4E4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FCDA7BC-B758-6083-B1AF-B42703FA1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816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4B228E9-20BC-4575-C74B-3AD678AD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511ECD6-D849-F76C-35F1-73458FEE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DAF6905-4367-1216-93C9-EC62CF87E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691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9A2E2E-3CCB-18AE-8484-762EF0AA5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8237ACE-48A6-A903-4EE0-CA1C7F00F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3A99ADB-AB59-1502-1505-5A9AB63BE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52A880F-BC01-63CC-9564-BEA1A1FA7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88C389B-2911-EF7A-E317-3B7A5E80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2700199-071E-353B-0677-8452332F0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352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1E5C98-0728-4280-05EA-F63186BE2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D6E8137-88F1-FC0F-FDC0-33DB0C5887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436B9A9-E5D5-FE3C-F02F-99207F0F4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A593359-C9A9-874E-AC39-63D8EB8F2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B0E427B-9B40-8042-ACC8-E461BC022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78BFE89-85A7-3AF2-0249-8303020DD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7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A326328-181E-5766-089E-0AD88EB46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77C6C4C-61EE-F3B2-8F55-7827B4A3E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31229C5-0846-6C97-E0BF-CFCEDF349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424FA-A131-4253-AABA-DFA169FFAD0F}" type="datetimeFigureOut">
              <a:rPr lang="nb-NO" smtClean="0"/>
              <a:t>14.07.2026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130625E-351A-32EA-58E4-D3ED3C96AD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80BD2F1-AA3B-3ED0-0A2D-42B9FB983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04ADA-813F-4B0B-BFB2-E0A48FB4C950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5" descr="Et bilde som inneholder stjerne, flagg, Elektrisk blå, Majorelle-blå&#10;&#10;Automatisk generert beskrivelse">
            <a:extLst>
              <a:ext uri="{FF2B5EF4-FFF2-40B4-BE49-F238E27FC236}">
                <a16:creationId xmlns:a16="http://schemas.microsoft.com/office/drawing/2014/main" id="{2C5169A2-DDDC-44B9-A1EB-73AE041879D8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6834" y="6110095"/>
            <a:ext cx="1160036" cy="772875"/>
          </a:xfrm>
          <a:prstGeom prst="rect">
            <a:avLst/>
          </a:prstGeom>
        </p:spPr>
      </p:pic>
      <p:sp>
        <p:nvSpPr>
          <p:cNvPr id="8" name="TekstSylinder 6">
            <a:extLst>
              <a:ext uri="{FF2B5EF4-FFF2-40B4-BE49-F238E27FC236}">
                <a16:creationId xmlns:a16="http://schemas.microsoft.com/office/drawing/2014/main" id="{7D31EA4B-563D-0130-AF1E-6EF33BFB9740}"/>
              </a:ext>
            </a:extLst>
          </p:cNvPr>
          <p:cNvSpPr txBox="1"/>
          <p:nvPr userDrawn="1"/>
        </p:nvSpPr>
        <p:spPr>
          <a:xfrm>
            <a:off x="1153202" y="6603351"/>
            <a:ext cx="742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This project has received funding from the European Union’s Horizon 2.5 under grant agreement No 101081661.</a:t>
            </a:r>
            <a:endParaRPr lang="nb-NO" sz="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Bilde 2" descr="Et bilde som inneholder logo, Grafikk, Font, grafisk design&#10;&#10;Automatisk generert beskrivelse">
            <a:extLst>
              <a:ext uri="{FF2B5EF4-FFF2-40B4-BE49-F238E27FC236}">
                <a16:creationId xmlns:a16="http://schemas.microsoft.com/office/drawing/2014/main" id="{DD44E530-6812-0DC7-37FF-94591D14F11E}"/>
              </a:ext>
            </a:extLst>
          </p:cNvPr>
          <p:cNvPicPr/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t="25806" r="46379" b="12602"/>
          <a:stretch/>
        </p:blipFill>
        <p:spPr>
          <a:xfrm>
            <a:off x="10903069" y="5967452"/>
            <a:ext cx="1104992" cy="7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ith different colored shapes&#10;&#10;Description automatically generated">
            <a:extLst>
              <a:ext uri="{FF2B5EF4-FFF2-40B4-BE49-F238E27FC236}">
                <a16:creationId xmlns:a16="http://schemas.microsoft.com/office/drawing/2014/main" id="{5F84CB79-03D2-89BB-F8CD-9E1ED79214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96"/>
          <a:stretch/>
        </p:blipFill>
        <p:spPr>
          <a:xfrm>
            <a:off x="169895" y="231975"/>
            <a:ext cx="11852209" cy="5291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9BD6027-4701-AB5F-9C00-438EB110E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047" y="5523470"/>
            <a:ext cx="11309904" cy="8279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dirty="0"/>
              <a:t>Billy Schoenberg, Jefferson K. Rajah, Chris Wells, David </a:t>
            </a:r>
            <a:r>
              <a:rPr lang="en-US" sz="2000" dirty="0" err="1"/>
              <a:t>Collste</a:t>
            </a:r>
            <a:r>
              <a:rPr lang="en-US" sz="2000" dirty="0"/>
              <a:t>, Beniamino</a:t>
            </a:r>
            <a:br>
              <a:rPr lang="en-US" sz="2000" dirty="0"/>
            </a:br>
            <a:r>
              <a:rPr lang="en-US" sz="2000" dirty="0"/>
              <a:t>Callegari, Benjamin Blanz, Andreas Nicolaidis, Alex </a:t>
            </a:r>
            <a:r>
              <a:rPr lang="en-US" sz="2000" dirty="0" err="1"/>
              <a:t>Koberle</a:t>
            </a:r>
            <a:r>
              <a:rPr lang="en-US" sz="2000" dirty="0"/>
              <a:t>, Birgit </a:t>
            </a:r>
            <a:r>
              <a:rPr lang="en-US" sz="2000" dirty="0" err="1"/>
              <a:t>Kopainsky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B996B2-6B76-4A83-2939-C5A1896F5F86}"/>
              </a:ext>
            </a:extLst>
          </p:cNvPr>
          <p:cNvSpPr txBox="1"/>
          <p:nvPr/>
        </p:nvSpPr>
        <p:spPr>
          <a:xfrm>
            <a:off x="4583473" y="941532"/>
            <a:ext cx="47461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From Accelerating Growth to Biophysical Brakes: Feedback Dominance in the Human–Earth System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7001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AC9D2-F31E-3C0F-0989-B4CDCF10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to Explanation: Loops That Matter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2F28BB-5673-4ADD-D2F0-63EEA7A3E425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8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Loops That Matter Method</a:t>
            </a:r>
          </a:p>
          <a:p>
            <a:pPr marL="0" lvl="1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dirty="0"/>
              <a:t>LTM analyzes feedback loop dominance by </a:t>
            </a:r>
            <a:r>
              <a:rPr lang="en-US" dirty="0">
                <a:solidFill>
                  <a:srgbClr val="FF0000"/>
                </a:solidFill>
              </a:rPr>
              <a:t>computing link and loop scores </a:t>
            </a:r>
            <a:r>
              <a:rPr lang="en-US" dirty="0"/>
              <a:t>to identify influential causal relationships over time.</a:t>
            </a:r>
          </a:p>
          <a:p>
            <a:pPr marL="0" lvl="0" indent="0">
              <a:lnSpc>
                <a:spcPct val="8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Strongest Path Algorithm</a:t>
            </a:r>
          </a:p>
          <a:p>
            <a:pPr marL="0" lvl="1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dirty="0"/>
              <a:t>The Strongest Path Algorithm </a:t>
            </a:r>
            <a:r>
              <a:rPr lang="en-US" dirty="0">
                <a:solidFill>
                  <a:srgbClr val="FF0000"/>
                </a:solidFill>
              </a:rPr>
              <a:t>efficiently finds high-impact loops </a:t>
            </a:r>
            <a:r>
              <a:rPr lang="en-US" dirty="0"/>
              <a:t>in massive models with billions of potential loops for focused analysis.</a:t>
            </a:r>
          </a:p>
          <a:p>
            <a:pPr marL="0" lvl="0" indent="0">
              <a:lnSpc>
                <a:spcPct val="8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AI-Assisted Narrative Synthesis</a:t>
            </a:r>
          </a:p>
          <a:p>
            <a:pPr marL="0" lvl="1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dirty="0"/>
              <a:t>AI transforms structured LTM outputs into </a:t>
            </a:r>
            <a:r>
              <a:rPr lang="en-US" dirty="0">
                <a:solidFill>
                  <a:srgbClr val="FF0000"/>
                </a:solidFill>
              </a:rPr>
              <a:t>coherent feedback narratives</a:t>
            </a:r>
            <a:r>
              <a:rPr lang="en-US" dirty="0"/>
              <a:t>, improving interpretability and auditability of the model.</a:t>
            </a:r>
          </a:p>
          <a:p>
            <a:pPr marL="0" lvl="0" indent="0">
              <a:lnSpc>
                <a:spcPct val="8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Dynamic Loop Dominance Tracking</a:t>
            </a:r>
          </a:p>
          <a:p>
            <a:pPr marL="0" lvl="1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dirty="0"/>
              <a:t>LTM tracks when and how dominance shifts occur in feedback loops, </a:t>
            </a:r>
            <a:r>
              <a:rPr lang="en-US" dirty="0">
                <a:solidFill>
                  <a:srgbClr val="FF0000"/>
                </a:solidFill>
              </a:rPr>
              <a:t>revealing dynamic causal changes</a:t>
            </a:r>
            <a:r>
              <a:rPr lang="en-US" dirty="0"/>
              <a:t> during simulations.</a:t>
            </a:r>
          </a:p>
        </p:txBody>
      </p:sp>
    </p:spTree>
    <p:extLst>
      <p:ext uri="{BB962C8B-B14F-4D97-AF65-F5344CB8AC3E}">
        <p14:creationId xmlns:p14="http://schemas.microsoft.com/office/powerpoint/2010/main" val="14643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FFEFBA-6498-C4DE-5EEB-427CDC79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Feedback Story of the 21st Century…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5D2EF9-D64B-8C3F-B974-BD59D9FAF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11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7E68E-3EFE-0C67-C1C3-54723D4B5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70650C-CF26-6F28-23FE-DE2D8D2FD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20th Century – Mid 21</a:t>
            </a:r>
            <a:r>
              <a:rPr lang="en-US" baseline="30000" dirty="0"/>
              <a:t>st</a:t>
            </a:r>
            <a:r>
              <a:rPr lang="en-US" dirty="0"/>
              <a:t> Century: Reinforcing Growth Dominates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9C0D7A3-6DB2-77A0-0512-2CABDE73DB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922" y="1825625"/>
            <a:ext cx="4902572" cy="4351338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606FB623-502D-BE16-08F5-672B2AAE5D2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3999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Core Economic Engine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Investment, employment, wages, and consumption form a reinforcing loop </a:t>
            </a:r>
            <a:r>
              <a:rPr lang="en-US" dirty="0">
                <a:solidFill>
                  <a:srgbClr val="FF0000"/>
                </a:solidFill>
              </a:rPr>
              <a:t>driving sustained economic growth</a:t>
            </a:r>
            <a:r>
              <a:rPr lang="en-US" dirty="0"/>
              <a:t>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Macroeconomic Balancing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Inflation and credit adjustments </a:t>
            </a:r>
            <a:r>
              <a:rPr lang="en-US" dirty="0">
                <a:solidFill>
                  <a:srgbClr val="FF0000"/>
                </a:solidFill>
              </a:rPr>
              <a:t>moderate growth </a:t>
            </a:r>
            <a:r>
              <a:rPr lang="en-US" dirty="0"/>
              <a:t>pace without imposing hard biophysical limits.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Fossil Fuel Path Dependence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Learning-by-doing and sunk capital </a:t>
            </a:r>
            <a:r>
              <a:rPr lang="en-US" dirty="0">
                <a:solidFill>
                  <a:srgbClr val="FF0000"/>
                </a:solidFill>
              </a:rPr>
              <a:t>reinforce fossil fuel dominance</a:t>
            </a:r>
            <a:r>
              <a:rPr lang="en-US" dirty="0"/>
              <a:t>, delaying renewable energy adoption.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Climate Change as Latent Stock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Surface temperature rises steadily, but economic and social </a:t>
            </a:r>
            <a:r>
              <a:rPr lang="en-US" dirty="0">
                <a:solidFill>
                  <a:srgbClr val="FF0000"/>
                </a:solidFill>
              </a:rPr>
              <a:t>impacts remain limited </a:t>
            </a:r>
            <a:r>
              <a:rPr lang="en-US" dirty="0"/>
              <a:t>and uncertain initially.</a:t>
            </a:r>
          </a:p>
        </p:txBody>
      </p:sp>
    </p:spTree>
    <p:extLst>
      <p:ext uri="{BB962C8B-B14F-4D97-AF65-F5344CB8AC3E}">
        <p14:creationId xmlns:p14="http://schemas.microsoft.com/office/powerpoint/2010/main" val="3790028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3E3AD-83D8-611F-7DBA-973A72EAE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 21</a:t>
            </a:r>
            <a:r>
              <a:rPr lang="en-US" baseline="30000" dirty="0"/>
              <a:t>st</a:t>
            </a:r>
            <a:r>
              <a:rPr lang="en-US" dirty="0"/>
              <a:t> Century: The Great Transition and Emerging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27C9D-F85D-BF15-FDB4-7559B6CFB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87728" cy="435133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en-US" sz="2400" b="1" dirty="0"/>
              <a:t>Climate Impacts on Economy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en-US" dirty="0"/>
              <a:t>Climate change </a:t>
            </a:r>
            <a:r>
              <a:rPr lang="en-US" dirty="0">
                <a:solidFill>
                  <a:srgbClr val="FF0000"/>
                </a:solidFill>
              </a:rPr>
              <a:t>reduces</a:t>
            </a:r>
            <a:r>
              <a:rPr lang="en-US" dirty="0"/>
              <a:t> labor productivity, harms agriculture, infrastructure, and financial stability by mid-21st century.</a:t>
            </a:r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en-US" sz="2400" b="1" dirty="0"/>
              <a:t>Land-Use and Inflation Pressures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en-US" dirty="0"/>
              <a:t>Competition for land between food, biofuels, and ecosystems causes </a:t>
            </a:r>
            <a:r>
              <a:rPr lang="en-US" dirty="0">
                <a:solidFill>
                  <a:srgbClr val="FF0000"/>
                </a:solidFill>
              </a:rPr>
              <a:t>inflationary pressures </a:t>
            </a:r>
            <a:r>
              <a:rPr lang="en-US" dirty="0"/>
              <a:t>and market volatility.</a:t>
            </a:r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en-US" sz="2400" b="1" dirty="0"/>
              <a:t>Renewable Energy Transition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en-US" dirty="0"/>
              <a:t>Renewable energy adoption accelerates but </a:t>
            </a:r>
            <a:r>
              <a:rPr lang="en-US" dirty="0">
                <a:solidFill>
                  <a:srgbClr val="FF0000"/>
                </a:solidFill>
              </a:rPr>
              <a:t>is uneven </a:t>
            </a:r>
            <a:r>
              <a:rPr lang="en-US" dirty="0"/>
              <a:t>due to economic stress and weakened learning effects.</a:t>
            </a:r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en-US" sz="2400" b="1" dirty="0"/>
              <a:t>Finance as Climate Impact Channel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en-US" dirty="0"/>
              <a:t>Rising financial risks </a:t>
            </a:r>
            <a:r>
              <a:rPr lang="en-US" dirty="0">
                <a:solidFill>
                  <a:srgbClr val="FF0000"/>
                </a:solidFill>
              </a:rPr>
              <a:t>tighten lending, suppressing investments </a:t>
            </a:r>
            <a:r>
              <a:rPr lang="en-US" dirty="0"/>
              <a:t>in energy, adaptation, and infrastructure renewal.</a:t>
            </a:r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D2C2169E-8480-A12E-4B9F-55FEF6AFC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5922" y="2037273"/>
            <a:ext cx="4902572" cy="39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41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05DC5-EBD9-B2ED-12F8-462FCA520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21</a:t>
            </a:r>
            <a:r>
              <a:rPr lang="en-US" baseline="30000" dirty="0"/>
              <a:t>st</a:t>
            </a:r>
            <a:r>
              <a:rPr lang="en-US" dirty="0"/>
              <a:t> Century – Mid 22</a:t>
            </a:r>
            <a:r>
              <a:rPr lang="en-US" baseline="30000" dirty="0"/>
              <a:t>nd</a:t>
            </a:r>
            <a:r>
              <a:rPr lang="en-US" dirty="0"/>
              <a:t> Century: Biophysical Brakes Take 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022E5-79CC-5EB6-580D-A590A4417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76486" cy="4351338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sz="1800" b="1" dirty="0"/>
              <a:t>Balancing Feedbacks Dominate</a:t>
            </a:r>
          </a:p>
          <a:p>
            <a:pPr marL="0" lvl="1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Financial disruptions </a:t>
            </a:r>
            <a:r>
              <a:rPr lang="en-US" sz="1800" dirty="0"/>
              <a:t>from failing loans, </a:t>
            </a:r>
            <a:r>
              <a:rPr lang="en-US" sz="1800" dirty="0">
                <a:solidFill>
                  <a:srgbClr val="FF0000"/>
                </a:solidFill>
              </a:rPr>
              <a:t>sea level rise </a:t>
            </a:r>
            <a:r>
              <a:rPr lang="en-US" sz="1800" dirty="0"/>
              <a:t>damages, climate-driven </a:t>
            </a:r>
            <a:r>
              <a:rPr lang="en-US" sz="1800" dirty="0">
                <a:solidFill>
                  <a:srgbClr val="FF0000"/>
                </a:solidFill>
              </a:rPr>
              <a:t>increases in mortality</a:t>
            </a:r>
            <a:r>
              <a:rPr lang="en-US" sz="1800" dirty="0"/>
              <a:t> and </a:t>
            </a:r>
            <a:r>
              <a:rPr lang="en-US" sz="1800" dirty="0">
                <a:solidFill>
                  <a:srgbClr val="FF0000"/>
                </a:solidFill>
              </a:rPr>
              <a:t>productivity losses </a:t>
            </a:r>
            <a:r>
              <a:rPr lang="en-US" sz="1800" dirty="0"/>
              <a:t>dominate in this period.</a:t>
            </a:r>
            <a:endParaRPr lang="en-US" sz="1800" b="1" dirty="0"/>
          </a:p>
          <a:p>
            <a:pPr marL="0" lvl="0" indent="0">
              <a:spcBef>
                <a:spcPts val="2500"/>
              </a:spcBef>
              <a:buNone/>
            </a:pPr>
            <a:r>
              <a:rPr lang="en-US" sz="1800" b="1" dirty="0"/>
              <a:t>Economic Outcomes Settle into a new Regime</a:t>
            </a:r>
          </a:p>
          <a:p>
            <a:pPr marL="0" lvl="1" indent="0">
              <a:buNone/>
            </a:pPr>
            <a:r>
              <a:rPr lang="en-US" sz="1800" dirty="0"/>
              <a:t>Growth is </a:t>
            </a:r>
            <a:r>
              <a:rPr lang="en-US" sz="1800" dirty="0">
                <a:solidFill>
                  <a:srgbClr val="FF0000"/>
                </a:solidFill>
              </a:rPr>
              <a:t>significantly reduced</a:t>
            </a:r>
            <a:r>
              <a:rPr lang="en-US" sz="1800" dirty="0"/>
              <a:t>, with more pronounced boom and bust cycles caused by climate impacts on the socio-economic system.</a:t>
            </a:r>
            <a:endParaRPr lang="en-US" sz="1800" b="1" dirty="0"/>
          </a:p>
          <a:p>
            <a:pPr marL="0" lvl="0" indent="0">
              <a:spcBef>
                <a:spcPts val="2500"/>
              </a:spcBef>
              <a:buNone/>
            </a:pPr>
            <a:r>
              <a:rPr lang="en-US" sz="1800" b="1" dirty="0"/>
              <a:t>Shift in Governing Dynamics</a:t>
            </a:r>
          </a:p>
          <a:p>
            <a:pPr marL="0" lvl="1" indent="0">
              <a:buNone/>
            </a:pPr>
            <a:r>
              <a:rPr lang="en-US" sz="1800" dirty="0"/>
              <a:t>The late-century regime shows fundamentally different dynamics </a:t>
            </a:r>
            <a:r>
              <a:rPr lang="en-US" sz="1800" dirty="0">
                <a:solidFill>
                  <a:srgbClr val="FF0000"/>
                </a:solidFill>
              </a:rPr>
              <a:t>dominated by biophysical limits</a:t>
            </a:r>
            <a:r>
              <a:rPr lang="en-US" sz="1800" dirty="0"/>
              <a:t>.</a:t>
            </a:r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ED972FA1-184E-06CF-18EE-37D812F8A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4379" y="2037273"/>
            <a:ext cx="4305658" cy="39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60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A7A245-E775-7F24-4113-A5D888C11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and Takeaways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441983-766C-A127-D1B1-E4C141CB80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06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85714F-0E93-81F7-8006-A568B6127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by Design or by Disaster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979D8D8-7AF4-EA7D-1914-3C31397C2F30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70000"/>
              </a:lnSpc>
              <a:spcBef>
                <a:spcPts val="2500"/>
              </a:spcBef>
              <a:buNone/>
            </a:pPr>
            <a:r>
              <a:rPr lang="en-US" sz="2200" b="1" dirty="0"/>
              <a:t>Early vs Late Responses</a:t>
            </a:r>
          </a:p>
          <a:p>
            <a:pPr marL="0" lvl="1" indent="0">
              <a:lnSpc>
                <a:spcPct val="70000"/>
              </a:lnSpc>
              <a:buNone/>
            </a:pPr>
            <a:r>
              <a:rPr lang="en-US" sz="2200" dirty="0"/>
              <a:t>Society must respond early through </a:t>
            </a:r>
            <a:r>
              <a:rPr lang="en-US" sz="2200" dirty="0">
                <a:solidFill>
                  <a:srgbClr val="FF0000"/>
                </a:solidFill>
              </a:rPr>
              <a:t>anticipatory policies </a:t>
            </a:r>
            <a:r>
              <a:rPr lang="en-US" sz="2200" dirty="0"/>
              <a:t>to avoid costly reactive adjustments caused by climate damages. </a:t>
            </a:r>
          </a:p>
          <a:p>
            <a:pPr marL="0" lvl="1" indent="0">
              <a:lnSpc>
                <a:spcPct val="70000"/>
              </a:lnSpc>
              <a:buNone/>
            </a:pPr>
            <a:endParaRPr lang="en-US" sz="2200" dirty="0"/>
          </a:p>
          <a:p>
            <a:pPr marL="0" lvl="1" indent="0">
              <a:lnSpc>
                <a:spcPct val="70000"/>
              </a:lnSpc>
              <a:buNone/>
            </a:pPr>
            <a:r>
              <a:rPr lang="en-US" sz="2200" dirty="0"/>
              <a:t>Our human behavior representation shows without policy, adaptions happen too late.</a:t>
            </a:r>
          </a:p>
          <a:p>
            <a:pPr marL="0" lvl="0" indent="0">
              <a:lnSpc>
                <a:spcPct val="70000"/>
              </a:lnSpc>
              <a:spcBef>
                <a:spcPts val="2500"/>
              </a:spcBef>
              <a:buNone/>
            </a:pPr>
            <a:r>
              <a:rPr lang="en-US" sz="2200" b="1" dirty="0"/>
              <a:t>Impact of Biophysical Feedbacks</a:t>
            </a:r>
          </a:p>
          <a:p>
            <a:pPr marL="0" lvl="1" indent="0">
              <a:lnSpc>
                <a:spcPct val="70000"/>
              </a:lnSpc>
              <a:buNone/>
            </a:pPr>
            <a:r>
              <a:rPr lang="en-US" sz="2200" dirty="0"/>
              <a:t>Dominance of biophysical feedbacks leads to financial stress and </a:t>
            </a:r>
            <a:r>
              <a:rPr lang="en-US" sz="2200" dirty="0">
                <a:solidFill>
                  <a:srgbClr val="FF0000"/>
                </a:solidFill>
              </a:rPr>
              <a:t>reduces capacity </a:t>
            </a:r>
            <a:r>
              <a:rPr lang="en-US" sz="2200" dirty="0"/>
              <a:t>for effective mitigation and adaptation.</a:t>
            </a:r>
          </a:p>
          <a:p>
            <a:pPr marL="0" lvl="0" indent="0">
              <a:lnSpc>
                <a:spcPct val="70000"/>
              </a:lnSpc>
              <a:spcBef>
                <a:spcPts val="2500"/>
              </a:spcBef>
              <a:buNone/>
            </a:pPr>
            <a:r>
              <a:rPr lang="en-US" sz="2200" b="1" dirty="0"/>
              <a:t>Targeting Key Feedbacks</a:t>
            </a:r>
          </a:p>
          <a:p>
            <a:pPr marL="0" lvl="1" indent="0">
              <a:lnSpc>
                <a:spcPct val="70000"/>
              </a:lnSpc>
              <a:buNone/>
            </a:pPr>
            <a:r>
              <a:rPr lang="en-US" sz="2200" dirty="0"/>
              <a:t>Policies should focus on key systems like </a:t>
            </a:r>
            <a:r>
              <a:rPr lang="en-US" sz="2200" dirty="0">
                <a:solidFill>
                  <a:srgbClr val="FF0000"/>
                </a:solidFill>
              </a:rPr>
              <a:t>finance, energy transition, and demand </a:t>
            </a:r>
            <a:r>
              <a:rPr lang="en-US" sz="2200" dirty="0"/>
              <a:t>to influence climate outcomes positively.</a:t>
            </a:r>
          </a:p>
          <a:p>
            <a:pPr marL="0" lvl="0" indent="0">
              <a:lnSpc>
                <a:spcPct val="70000"/>
              </a:lnSpc>
              <a:spcBef>
                <a:spcPts val="2500"/>
              </a:spcBef>
              <a:buNone/>
            </a:pPr>
            <a:r>
              <a:rPr lang="en-US" sz="2200" b="1" dirty="0"/>
              <a:t>Feedback-Aware Policy Design</a:t>
            </a:r>
          </a:p>
          <a:p>
            <a:pPr marL="0" lvl="1" indent="0">
              <a:lnSpc>
                <a:spcPct val="70000"/>
              </a:lnSpc>
              <a:buNone/>
            </a:pPr>
            <a:r>
              <a:rPr lang="en-US" sz="2200" dirty="0"/>
              <a:t>Designing policies that </a:t>
            </a:r>
            <a:r>
              <a:rPr lang="en-US" sz="2200" dirty="0">
                <a:solidFill>
                  <a:srgbClr val="FF0000"/>
                </a:solidFill>
              </a:rPr>
              <a:t>consider feedback loops </a:t>
            </a:r>
            <a:r>
              <a:rPr lang="en-US" sz="2200" dirty="0"/>
              <a:t>is essential for stable, equitable and sustainable human-Earth futures. </a:t>
            </a:r>
          </a:p>
        </p:txBody>
      </p:sp>
    </p:spTree>
    <p:extLst>
      <p:ext uri="{BB962C8B-B14F-4D97-AF65-F5344CB8AC3E}">
        <p14:creationId xmlns:p14="http://schemas.microsoft.com/office/powerpoint/2010/main" val="209170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94DE9-E621-AACA-6CE8-C0941255E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SD Methods are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31B12-0E79-4C18-E00B-B52D84D9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Challenges of Large Models</a:t>
            </a:r>
          </a:p>
          <a:p>
            <a:pPr marL="0" lvl="1" indent="0">
              <a:buNone/>
            </a:pPr>
            <a:r>
              <a:rPr lang="en-US" dirty="0"/>
              <a:t>Modern system dynamics methods </a:t>
            </a:r>
            <a:r>
              <a:rPr lang="en-US" dirty="0">
                <a:solidFill>
                  <a:srgbClr val="FF0000"/>
                </a:solidFill>
              </a:rPr>
              <a:t>handle complexity</a:t>
            </a:r>
            <a:r>
              <a:rPr lang="en-US" dirty="0"/>
              <a:t> beyond manual reasoning and traditional causal loop diagrams.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Quantitative Loop Dominance</a:t>
            </a:r>
          </a:p>
          <a:p>
            <a:pPr marL="0" lvl="1" indent="0">
              <a:buNone/>
            </a:pPr>
            <a:r>
              <a:rPr lang="en-US" dirty="0"/>
              <a:t>Loop dominance analysis identifies key </a:t>
            </a:r>
            <a:r>
              <a:rPr lang="en-US" dirty="0">
                <a:solidFill>
                  <a:srgbClr val="FF0000"/>
                </a:solidFill>
              </a:rPr>
              <a:t>feedbacks and their interactions </a:t>
            </a:r>
            <a:r>
              <a:rPr lang="en-US" dirty="0"/>
              <a:t>over time in complex systems.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AI-Assisted Narrative Synthesis</a:t>
            </a:r>
          </a:p>
          <a:p>
            <a:pPr marL="0" lvl="1" indent="0">
              <a:buNone/>
            </a:pPr>
            <a:r>
              <a:rPr lang="en-US" dirty="0"/>
              <a:t>AI transforms </a:t>
            </a:r>
            <a:r>
              <a:rPr lang="en-US" dirty="0">
                <a:solidFill>
                  <a:srgbClr val="FF0000"/>
                </a:solidFill>
              </a:rPr>
              <a:t>structured outputs </a:t>
            </a:r>
            <a:r>
              <a:rPr lang="en-US" dirty="0"/>
              <a:t>into clear explanations without generating new information.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Advancing System Dynamics Practice</a:t>
            </a:r>
          </a:p>
          <a:p>
            <a:pPr marL="0" lvl="1" indent="0">
              <a:buNone/>
            </a:pPr>
            <a:r>
              <a:rPr lang="en-US" dirty="0"/>
              <a:t>Combining </a:t>
            </a:r>
            <a:r>
              <a:rPr lang="en-US" dirty="0">
                <a:solidFill>
                  <a:srgbClr val="FF0000"/>
                </a:solidFill>
              </a:rPr>
              <a:t>methodological rigor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feedback loop dominance analysis </a:t>
            </a:r>
            <a:r>
              <a:rPr lang="en-US" dirty="0"/>
              <a:t>makes complex policy models understandable.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39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4704E-37CB-8868-AB4F-01A210649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947" y="3700810"/>
            <a:ext cx="10515600" cy="2033882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FRIDA is still being built…</a:t>
            </a:r>
            <a:br>
              <a:rPr lang="en-US" sz="5400" dirty="0"/>
            </a:br>
            <a:r>
              <a:rPr lang="en-US" sz="5400" dirty="0"/>
              <a:t>Join us on </a:t>
            </a:r>
            <a:r>
              <a:rPr lang="en-US" sz="5400" dirty="0" err="1"/>
              <a:t>Github</a:t>
            </a:r>
            <a:endParaRPr lang="en-US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98A282-C6B3-B09E-28AD-CE7477623C4A}"/>
              </a:ext>
            </a:extLst>
          </p:cNvPr>
          <p:cNvSpPr txBox="1"/>
          <p:nvPr/>
        </p:nvSpPr>
        <p:spPr>
          <a:xfrm>
            <a:off x="2729020" y="2780075"/>
            <a:ext cx="6733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https://</a:t>
            </a:r>
            <a:r>
              <a:rPr lang="en-US" sz="2800" dirty="0" err="1"/>
              <a:t>github.com</a:t>
            </a:r>
            <a:r>
              <a:rPr lang="en-US" sz="2800" dirty="0"/>
              <a:t>/</a:t>
            </a:r>
            <a:r>
              <a:rPr lang="en-US" sz="2800" dirty="0" err="1"/>
              <a:t>metno</a:t>
            </a:r>
            <a:r>
              <a:rPr lang="en-US" sz="2800" dirty="0"/>
              <a:t>/</a:t>
            </a:r>
            <a:r>
              <a:rPr lang="en-US" sz="2800" dirty="0" err="1"/>
              <a:t>WorldTransFRIDA</a:t>
            </a:r>
            <a:endParaRPr lang="en-US" sz="2800" dirty="0"/>
          </a:p>
        </p:txBody>
      </p:sp>
      <p:pic>
        <p:nvPicPr>
          <p:cNvPr id="6" name="Picture 5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3C016D8-6794-DF99-A6A5-A02B5CF2F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595641"/>
            <a:ext cx="2272561" cy="2272561"/>
          </a:xfrm>
          <a:prstGeom prst="rect">
            <a:avLst/>
          </a:prstGeom>
        </p:spPr>
      </p:pic>
      <p:pic>
        <p:nvPicPr>
          <p:cNvPr id="10" name="Bilde 9" descr="Et bilde som inneholder logo, Grafikk, Font, grafisk design&#10;&#10;Automatisk generert beskrivelse">
            <a:extLst>
              <a:ext uri="{FF2B5EF4-FFF2-40B4-BE49-F238E27FC236}">
                <a16:creationId xmlns:a16="http://schemas.microsoft.com/office/drawing/2014/main" id="{68EC7796-1D02-B072-ACFE-DE4ABD959DD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t="25806" r="46379" b="12602"/>
          <a:stretch/>
        </p:blipFill>
        <p:spPr>
          <a:xfrm>
            <a:off x="3953047" y="909212"/>
            <a:ext cx="2272560" cy="160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9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D992FB-17A3-BD8C-79B9-260A1BB6FBCF}"/>
              </a:ext>
            </a:extLst>
          </p:cNvPr>
          <p:cNvSpPr txBox="1"/>
          <p:nvPr/>
        </p:nvSpPr>
        <p:spPr>
          <a:xfrm>
            <a:off x="660559" y="1305341"/>
            <a:ext cx="1087088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Our goal for today…</a:t>
            </a:r>
          </a:p>
          <a:p>
            <a:pPr algn="ctr"/>
            <a:endParaRPr lang="en-US" sz="5400" dirty="0"/>
          </a:p>
          <a:p>
            <a:pPr algn="ctr"/>
            <a:r>
              <a:rPr lang="en-US" sz="5400" dirty="0"/>
              <a:t>Illuminate the feedback mechanisms shaping planetary limits</a:t>
            </a:r>
          </a:p>
          <a:p>
            <a:pPr algn="ctr"/>
            <a:r>
              <a:rPr lang="en-US" sz="5400" dirty="0"/>
              <a:t>and methods for understanding them</a:t>
            </a:r>
          </a:p>
        </p:txBody>
      </p:sp>
    </p:spTree>
    <p:extLst>
      <p:ext uri="{BB962C8B-B14F-4D97-AF65-F5344CB8AC3E}">
        <p14:creationId xmlns:p14="http://schemas.microsoft.com/office/powerpoint/2010/main" val="1944035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09135D-6165-2660-8D30-E59CE38C6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707" y="3429000"/>
            <a:ext cx="11122585" cy="2047876"/>
          </a:xfrm>
        </p:spPr>
        <p:txBody>
          <a:bodyPr>
            <a:normAutofit fontScale="90000"/>
          </a:bodyPr>
          <a:lstStyle/>
          <a:p>
            <a:r>
              <a:rPr lang="en-US" sz="7200" b="1" dirty="0"/>
              <a:t>F</a:t>
            </a:r>
            <a:r>
              <a:rPr lang="en-US" dirty="0"/>
              <a:t>eedback-based knowledge </a:t>
            </a:r>
            <a:r>
              <a:rPr lang="en-US" sz="7200" b="1" dirty="0"/>
              <a:t>R</a:t>
            </a:r>
            <a:r>
              <a:rPr lang="en-US" dirty="0"/>
              <a:t>epository for </a:t>
            </a:r>
            <a:r>
              <a:rPr lang="en-US" sz="8000" b="1" dirty="0" err="1"/>
              <a:t>I</a:t>
            </a:r>
            <a:r>
              <a:rPr lang="en-US" dirty="0" err="1"/>
              <a:t>ntegrate</a:t>
            </a:r>
            <a:r>
              <a:rPr lang="en-US" sz="8000" b="1" dirty="0" err="1"/>
              <a:t>D</a:t>
            </a:r>
            <a:r>
              <a:rPr lang="en-US" sz="8000" b="1" dirty="0"/>
              <a:t> A</a:t>
            </a:r>
            <a:r>
              <a:rPr lang="en-US" dirty="0"/>
              <a:t>ssessment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2787E-BA7B-9BF0-A03D-2FBC83558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787774"/>
            <a:ext cx="10515600" cy="1617287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But first, let’s talk about…</a:t>
            </a:r>
          </a:p>
          <a:p>
            <a:pPr algn="ctr"/>
            <a:r>
              <a:rPr lang="en-US" sz="7200" dirty="0">
                <a:solidFill>
                  <a:schemeClr val="tx1"/>
                </a:solidFill>
              </a:rPr>
              <a:t>FRIDA</a:t>
            </a:r>
          </a:p>
          <a:p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7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757D6-20E9-190C-D41F-319DD3257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believe that…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194A2-6B6C-24F9-F26A-A3E6FBC38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06143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Informed climate policy discussions must consider</a:t>
            </a:r>
          </a:p>
          <a:p>
            <a:pPr lvl="1"/>
            <a:r>
              <a:rPr lang="en-US" dirty="0"/>
              <a:t>Delays</a:t>
            </a:r>
          </a:p>
          <a:p>
            <a:pPr lvl="1"/>
            <a:r>
              <a:rPr lang="en-US" dirty="0"/>
              <a:t>Feedback</a:t>
            </a:r>
          </a:p>
          <a:p>
            <a:pPr lvl="1"/>
            <a:r>
              <a:rPr lang="en-US" dirty="0"/>
              <a:t>Complex interlinkages between the physical climate and human activities</a:t>
            </a:r>
          </a:p>
          <a:p>
            <a:pPr lvl="1"/>
            <a:r>
              <a:rPr lang="en-US" dirty="0"/>
              <a:t>Rigorously validated models</a:t>
            </a:r>
          </a:p>
          <a:p>
            <a:r>
              <a:rPr lang="en-US" dirty="0"/>
              <a:t>Hard coupling existing IAMs and ESMs produces models that are prohibitively expensive to run, and opaque!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2BFEED-2E75-ABFD-B9F5-E4314DBB9C35}"/>
              </a:ext>
            </a:extLst>
          </p:cNvPr>
          <p:cNvGrpSpPr/>
          <p:nvPr/>
        </p:nvGrpSpPr>
        <p:grpSpPr>
          <a:xfrm>
            <a:off x="6510053" y="1426030"/>
            <a:ext cx="5290061" cy="4658694"/>
            <a:chOff x="6510053" y="1426030"/>
            <a:chExt cx="5290061" cy="465869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11F3FC4-B0F6-1AB9-AE86-0BB41ED13E2C}"/>
                </a:ext>
              </a:extLst>
            </p:cNvPr>
            <p:cNvGrpSpPr/>
            <p:nvPr/>
          </p:nvGrpSpPr>
          <p:grpSpPr>
            <a:xfrm>
              <a:off x="6945085" y="1426030"/>
              <a:ext cx="4855029" cy="4212770"/>
              <a:chOff x="7402285" y="1959427"/>
              <a:chExt cx="4408715" cy="3559629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500F22DA-8B0B-0746-20F6-D48FF6C4F93F}"/>
                  </a:ext>
                </a:extLst>
              </p:cNvPr>
              <p:cNvCxnSpPr/>
              <p:nvPr/>
            </p:nvCxnSpPr>
            <p:spPr>
              <a:xfrm flipV="1">
                <a:off x="7402285" y="1959427"/>
                <a:ext cx="0" cy="3559629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A06A2BEA-1093-9297-92CB-F5AED9F643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02285" y="5519056"/>
                <a:ext cx="4408715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6B3B84-5F21-FF8F-E48A-7136F5C7B355}"/>
                </a:ext>
              </a:extLst>
            </p:cNvPr>
            <p:cNvSpPr txBox="1"/>
            <p:nvPr/>
          </p:nvSpPr>
          <p:spPr>
            <a:xfrm>
              <a:off x="8534400" y="5715392"/>
              <a:ext cx="1834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Detail Complexity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CBB1CD-F8D5-9442-A2D4-C273A937488C}"/>
                </a:ext>
              </a:extLst>
            </p:cNvPr>
            <p:cNvSpPr txBox="1"/>
            <p:nvPr/>
          </p:nvSpPr>
          <p:spPr>
            <a:xfrm rot="16200000">
              <a:off x="5583677" y="3347749"/>
              <a:ext cx="22220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Dynamic Connectivity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92064A-6B1B-9E84-F070-1990B28066FB}"/>
              </a:ext>
            </a:extLst>
          </p:cNvPr>
          <p:cNvGrpSpPr/>
          <p:nvPr/>
        </p:nvGrpSpPr>
        <p:grpSpPr>
          <a:xfrm>
            <a:off x="9895122" y="1690688"/>
            <a:ext cx="1545764" cy="3567113"/>
            <a:chOff x="9895122" y="1690688"/>
            <a:chExt cx="1545764" cy="3567113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DE095A0-2FD7-CD1F-5591-DCF7B9EB4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24461" y="1690688"/>
              <a:ext cx="816425" cy="2864987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F4AA480-ED01-95BC-07B6-DA82FD28427A}"/>
                </a:ext>
              </a:extLst>
            </p:cNvPr>
            <p:cNvSpPr/>
            <p:nvPr/>
          </p:nvSpPr>
          <p:spPr>
            <a:xfrm>
              <a:off x="9895122" y="3853549"/>
              <a:ext cx="1458678" cy="140425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ESMs</a:t>
              </a:r>
            </a:p>
            <a:p>
              <a:pPr algn="ctr"/>
              <a:r>
                <a:rPr lang="en-US" dirty="0"/>
                <a:t>&amp;</a:t>
              </a:r>
            </a:p>
            <a:p>
              <a:pPr algn="ctr"/>
              <a:r>
                <a:rPr lang="en-US" dirty="0"/>
                <a:t>IAMs</a:t>
              </a:r>
            </a:p>
          </p:txBody>
        </p:sp>
      </p:grpSp>
      <p:pic>
        <p:nvPicPr>
          <p:cNvPr id="1026" name="Picture 2" descr="Bullseye with dart icon image Royalty Free Vector Image">
            <a:extLst>
              <a:ext uri="{FF2B5EF4-FFF2-40B4-BE49-F238E27FC236}">
                <a16:creationId xmlns:a16="http://schemas.microsoft.com/office/drawing/2014/main" id="{BD3B96BD-DAFA-2670-B780-E5A6E6D9B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0"/>
          <a:stretch/>
        </p:blipFill>
        <p:spPr bwMode="auto">
          <a:xfrm>
            <a:off x="8001138" y="1356009"/>
            <a:ext cx="1066524" cy="124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5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the earth&#10;&#10;Description automatically generated">
            <a:extLst>
              <a:ext uri="{FF2B5EF4-FFF2-40B4-BE49-F238E27FC236}">
                <a16:creationId xmlns:a16="http://schemas.microsoft.com/office/drawing/2014/main" id="{F90DD826-C54E-CDBF-5B32-130DC9DBD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170" y="1027906"/>
            <a:ext cx="5723254" cy="5274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FAB30D-20CC-EA3F-1BB0-95E361E75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With FRIDA we want </a:t>
            </a:r>
            <a:r>
              <a:rPr lang="en-US" dirty="0"/>
              <a:t>to break down silos and c</a:t>
            </a:r>
            <a:r>
              <a:rPr lang="en-US" sz="4400" dirty="0"/>
              <a:t>lose the big feedback loops!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D7ACB-09DD-2049-9332-048E87641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04970" cy="4351338"/>
          </a:xfrm>
        </p:spPr>
        <p:txBody>
          <a:bodyPr>
            <a:normAutofit/>
          </a:bodyPr>
          <a:lstStyle/>
          <a:p>
            <a:r>
              <a:rPr lang="en-US" dirty="0"/>
              <a:t>Represent the </a:t>
            </a:r>
            <a:r>
              <a:rPr lang="en-US" dirty="0">
                <a:solidFill>
                  <a:srgbClr val="FF0000"/>
                </a:solidFill>
              </a:rPr>
              <a:t>two-way</a:t>
            </a:r>
            <a:r>
              <a:rPr lang="en-US" dirty="0"/>
              <a:t> causal connections between people and planet</a:t>
            </a:r>
          </a:p>
          <a:p>
            <a:r>
              <a:rPr lang="en-US" dirty="0"/>
              <a:t>Inform sustainable climate </a:t>
            </a:r>
            <a:r>
              <a:rPr lang="en-US" dirty="0">
                <a:solidFill>
                  <a:srgbClr val="FF0000"/>
                </a:solidFill>
              </a:rPr>
              <a:t>action</a:t>
            </a:r>
          </a:p>
          <a:p>
            <a:r>
              <a:rPr lang="en-US" dirty="0">
                <a:solidFill>
                  <a:srgbClr val="FF0000"/>
                </a:solidFill>
              </a:rPr>
              <a:t>Bridge</a:t>
            </a:r>
            <a:r>
              <a:rPr lang="en-US" dirty="0"/>
              <a:t> across academic and decision maker communities </a:t>
            </a:r>
          </a:p>
          <a:p>
            <a:r>
              <a:rPr lang="en-US"/>
              <a:t>Our goal is an </a:t>
            </a:r>
            <a:r>
              <a:rPr lang="en-US" dirty="0">
                <a:solidFill>
                  <a:srgbClr val="FF0000"/>
                </a:solidFill>
              </a:rPr>
              <a:t>accessible</a:t>
            </a:r>
            <a:r>
              <a:rPr lang="en-US" dirty="0"/>
              <a:t> and a more easily </a:t>
            </a:r>
            <a:r>
              <a:rPr lang="en-US" dirty="0">
                <a:solidFill>
                  <a:srgbClr val="FF0000"/>
                </a:solidFill>
              </a:rPr>
              <a:t>interpretable</a:t>
            </a:r>
            <a:r>
              <a:rPr lang="en-US" dirty="0"/>
              <a:t> model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83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875C-A7D3-1D4C-B135-7FED888C8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existing approaches fall short?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7CCEF-A76C-A348-AEE3-D86AE7834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6527" y="1700129"/>
            <a:ext cx="7920789" cy="435133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Limitations of Current Frameworks</a:t>
            </a:r>
          </a:p>
          <a:p>
            <a:pPr marL="0" lvl="1" indent="0">
              <a:buNone/>
            </a:pPr>
            <a:r>
              <a:rPr lang="en-US" dirty="0"/>
              <a:t>Existing frameworks often </a:t>
            </a:r>
            <a:r>
              <a:rPr lang="en-US" dirty="0">
                <a:solidFill>
                  <a:srgbClr val="FF0000"/>
                </a:solidFill>
              </a:rPr>
              <a:t>exclude climate impacts </a:t>
            </a:r>
            <a:r>
              <a:rPr lang="en-US" dirty="0"/>
              <a:t>on socioeconomic development, preventing feedback loops that reflect real-world dynamics.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Challenges in Damage Estimation</a:t>
            </a:r>
          </a:p>
          <a:p>
            <a:pPr marL="0" lvl="1" indent="0">
              <a:buNone/>
            </a:pPr>
            <a:r>
              <a:rPr lang="en-US" dirty="0"/>
              <a:t>Statistical approaches estimate aggregate climate damage </a:t>
            </a:r>
            <a:r>
              <a:rPr lang="en-US" dirty="0">
                <a:solidFill>
                  <a:srgbClr val="FF0000"/>
                </a:solidFill>
              </a:rPr>
              <a:t>but lack process-based insight</a:t>
            </a:r>
            <a:r>
              <a:rPr lang="en-US" dirty="0"/>
              <a:t> into impacts across interconnected systems.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Interpretability of Complex Models</a:t>
            </a:r>
          </a:p>
          <a:p>
            <a:pPr marL="0" lvl="1" indent="0">
              <a:buNone/>
            </a:pPr>
            <a:r>
              <a:rPr lang="en-US" dirty="0"/>
              <a:t>Fully Earth System + Integrated Assessment models generate plausible outcomes but </a:t>
            </a:r>
            <a:r>
              <a:rPr lang="en-US" dirty="0">
                <a:solidFill>
                  <a:srgbClr val="FF0000"/>
                </a:solidFill>
              </a:rPr>
              <a:t>require feedback analysis </a:t>
            </a:r>
            <a:r>
              <a:rPr lang="en-US" dirty="0"/>
              <a:t>to explain system behavior and policy relevance.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Innovative Analytical Approach</a:t>
            </a:r>
          </a:p>
          <a:p>
            <a:pPr marL="0" lvl="1" indent="0">
              <a:buNone/>
            </a:pPr>
            <a:r>
              <a:rPr lang="en-US" dirty="0"/>
              <a:t>Combining coupled models with </a:t>
            </a:r>
            <a:r>
              <a:rPr lang="en-US" dirty="0">
                <a:solidFill>
                  <a:srgbClr val="FF0000"/>
                </a:solidFill>
              </a:rPr>
              <a:t>loop dominance analysis </a:t>
            </a:r>
            <a:r>
              <a:rPr lang="en-US" dirty="0"/>
              <a:t>enables causal explanations of long-term climate-human interactions.</a:t>
            </a:r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39C53AE5-4BFF-3B30-D3E7-015A20882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9" r="24329"/>
          <a:stretch/>
        </p:blipFill>
        <p:spPr>
          <a:xfrm>
            <a:off x="690365" y="1700128"/>
            <a:ext cx="2874470" cy="42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9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5361D1-EDEE-00C1-B914-9608CF217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FRIDA Ensemble &amp; Analytical Approach…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6828F9-27F2-255B-D6AD-6E8C6C9A2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28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85E7A-761E-A003-0D86-7B340837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100,000 Futures and Representative Runs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273F-F940-F411-0539-117083B57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Endogenous Model Dynamics</a:t>
            </a:r>
          </a:p>
          <a:p>
            <a:pPr marL="0" lvl="1" indent="0">
              <a:buNone/>
            </a:pPr>
            <a:r>
              <a:rPr lang="en-US" dirty="0"/>
              <a:t>FRIDA v2.1 models long-term futures internally through feedback among </a:t>
            </a:r>
            <a:r>
              <a:rPr lang="en-US" dirty="0">
                <a:solidFill>
                  <a:srgbClr val="FF0000"/>
                </a:solidFill>
              </a:rPr>
              <a:t>demographics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energy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land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economics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climate</a:t>
            </a:r>
            <a:r>
              <a:rPr lang="en-US" dirty="0"/>
              <a:t>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Large Ensemble Simulation</a:t>
            </a:r>
          </a:p>
          <a:p>
            <a:pPr marL="0" lvl="1" indent="0">
              <a:buNone/>
            </a:pPr>
            <a:r>
              <a:rPr lang="en-US" dirty="0"/>
              <a:t>The model was run 100,000 times, generating </a:t>
            </a:r>
            <a:r>
              <a:rPr lang="en-US" dirty="0">
                <a:solidFill>
                  <a:srgbClr val="FF0000"/>
                </a:solidFill>
              </a:rPr>
              <a:t>diverse plausible futures </a:t>
            </a:r>
            <a:r>
              <a:rPr lang="en-US" dirty="0"/>
              <a:t>spanning temperature and economic paths consistent with historical observations.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Representative Runs Selection</a:t>
            </a:r>
          </a:p>
          <a:p>
            <a:pPr marL="0" lvl="1" indent="0">
              <a:buNone/>
            </a:pPr>
            <a:r>
              <a:rPr lang="en-US" dirty="0"/>
              <a:t>Eleven representative runs were chosen to capture a</a:t>
            </a:r>
            <a:r>
              <a:rPr lang="en-US" dirty="0">
                <a:solidFill>
                  <a:srgbClr val="FF0000"/>
                </a:solidFill>
              </a:rPr>
              <a:t> wide range </a:t>
            </a:r>
            <a:r>
              <a:rPr lang="en-US" dirty="0"/>
              <a:t>of temperature outcomes for detailed analysis.</a:t>
            </a:r>
          </a:p>
          <a:p>
            <a:pPr marL="0" lvl="0" indent="0">
              <a:spcBef>
                <a:spcPts val="2500"/>
              </a:spcBef>
              <a:buNone/>
            </a:pPr>
            <a:r>
              <a:rPr lang="en-US" b="1" dirty="0"/>
              <a:t>Insights from Diversity</a:t>
            </a:r>
          </a:p>
          <a:p>
            <a:pPr marL="0" lvl="1" indent="0">
              <a:buNone/>
            </a:pPr>
            <a:r>
              <a:rPr lang="en-US" dirty="0"/>
              <a:t>This approach reveals </a:t>
            </a:r>
            <a:r>
              <a:rPr lang="en-US" dirty="0">
                <a:solidFill>
                  <a:srgbClr val="FF0000"/>
                </a:solidFill>
              </a:rPr>
              <a:t>recurring feedback patterns </a:t>
            </a:r>
            <a:r>
              <a:rPr lang="en-US" dirty="0"/>
              <a:t>across scenarios, avoiding focus on a single projection.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6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6F91F-FC9F-F57D-EF2A-F60C14FE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FRIDA’s Endogenous Model Behavior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0D09EE5-742E-F073-0CC7-BA5C183B2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53"/>
          <a:stretch>
            <a:fillRect/>
          </a:stretch>
        </p:blipFill>
        <p:spPr>
          <a:xfrm>
            <a:off x="688407" y="2114383"/>
            <a:ext cx="10665393" cy="3131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4D8925-5DCF-2293-3D78-7C62860D9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t="95918" r="12153" b="147"/>
          <a:stretch>
            <a:fillRect/>
          </a:stretch>
        </p:blipFill>
        <p:spPr>
          <a:xfrm>
            <a:off x="619225" y="5361455"/>
            <a:ext cx="10953550" cy="51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08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8849</TotalTime>
  <Words>949</Words>
  <Application>Microsoft Macintosh PowerPoint</Application>
  <PresentationFormat>Widescreen</PresentationFormat>
  <Paragraphs>110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Office-tema</vt:lpstr>
      <vt:lpstr>Billy Schoenberg, Jefferson K. Rajah, Chris Wells, David Collste, Beniamino Callegari, Benjamin Blanz, Andreas Nicolaidis, Alex Koberle, Birgit Kopainsky</vt:lpstr>
      <vt:lpstr>PowerPoint Presentation</vt:lpstr>
      <vt:lpstr>Feedback-based knowledge Repository for IntegrateD Assessment</vt:lpstr>
      <vt:lpstr>We believe that…</vt:lpstr>
      <vt:lpstr>With FRIDA we want to break down silos and close the big feedback loops!</vt:lpstr>
      <vt:lpstr>Why existing approaches fall short?</vt:lpstr>
      <vt:lpstr>The FRIDA Ensemble &amp; Analytical Approach…</vt:lpstr>
      <vt:lpstr>100,000 Futures and Representative Runs</vt:lpstr>
      <vt:lpstr>FRIDA’s Endogenous Model Behavior</vt:lpstr>
      <vt:lpstr>Model to Explanation: Loops That Matter</vt:lpstr>
      <vt:lpstr>The Feedback Story of the 21st Century…</vt:lpstr>
      <vt:lpstr>Late 20th Century – Mid 21st Century: Reinforcing Growth Dominates</vt:lpstr>
      <vt:lpstr>Mid 21st Century: The Great Transition and Emerging Constraints</vt:lpstr>
      <vt:lpstr>Late 21st Century – Mid 22nd Century: Biophysical Brakes Take Over</vt:lpstr>
      <vt:lpstr>Implications and Takeaways</vt:lpstr>
      <vt:lpstr>Policy by Design or by Disaster</vt:lpstr>
      <vt:lpstr>Modern SD Methods are Key</vt:lpstr>
      <vt:lpstr>FRIDA is still being built… Join us on Github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</dc:title>
  <dc:creator>Charlotte Stark</dc:creator>
  <cp:lastModifiedBy>Billy Schoenberg</cp:lastModifiedBy>
  <cp:revision>88</cp:revision>
  <dcterms:created xsi:type="dcterms:W3CDTF">2023-06-22T10:27:38Z</dcterms:created>
  <dcterms:modified xsi:type="dcterms:W3CDTF">2026-07-14T20:29:02Z</dcterms:modified>
</cp:coreProperties>
</file>