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8" r:id="rId4"/>
    <p:sldId id="267" r:id="rId5"/>
    <p:sldId id="258" r:id="rId6"/>
    <p:sldId id="265" r:id="rId7"/>
    <p:sldId id="259" r:id="rId8"/>
    <p:sldId id="260" r:id="rId9"/>
    <p:sldId id="261" r:id="rId10"/>
    <p:sldId id="262" r:id="rId11"/>
    <p:sldId id="263" r:id="rId12"/>
    <p:sldId id="269"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17"/>
    <p:restoredTop sz="85170"/>
  </p:normalViewPr>
  <p:slideViewPr>
    <p:cSldViewPr snapToGrid="0">
      <p:cViewPr varScale="1">
        <p:scale>
          <a:sx n="78" d="100"/>
          <a:sy n="78" d="100"/>
        </p:scale>
        <p:origin x="208" y="8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13T22:12:47.253"/>
    </inkml:context>
    <inkml:brush xml:id="br0">
      <inkml:brushProperty name="width" value="0.05" units="cm"/>
      <inkml:brushProperty name="height" value="0.05" units="cm"/>
    </inkml:brush>
  </inkml:definitions>
  <inkml:trace contextRef="#ctx0" brushRef="#br0">10216 6671 24575,'-6'37'0,"2"-8"0,-1 2 0,-1 4 0,3-17 0,-1 8 0,3-21 0,0 5 0,-1 4 0,-2 7 0,-2 5 0,-1 2 0,0 3 0,2-5 0,1-5 0,1-5 0,0 13 0,0-7 0,0 6 0,2-10 0,-1-2 0,1 4 0,0-7 0,0 2 0,0-5 0,-1 12 0,0 1 0,0 0 0,1-10 0,0-9 0,1-1 0,0 6 0,0 17 0,0 9 0,3 9 0,-1-16 0,3-8 0,-3-12 0,10 11 0,16 26 0,20 21 0,-18-24 0,2 2 0,2-1 0,1-1 0,2 2 0,-1-2 0,11 12 0,-6-11 0,-32-31 0,0 2 0,15 22 0,25 25 0,-2-4 0,-3-7 0,-29-32 0,-13-8 0,-1 1 0,1 10 0,0-2 0,0-3 0,0 2 0,-1-9 0,0 10 0,0 6 0,1 30 0,-1 19 0,1-6 0,-1-13 0,-2-24 0,-5 6 0,-2 30 0,-6 26 0,6 0 0,2-18 0,6-22 0,2-13 0,0 4 0,1 6 0,0-4 0,-1-13 0,-2 15 0,-3-4 0,-3 8 0,-4 0 0,-1-18 0,1-5 0,4-15 0,1 1 0,-13 15 0,-24 27 0,-1-5 0,-2-1 0,11-24 0,-1-3 0,-24 12 0,15-13 0,-5 0 0,-12 3 0,-1-2 0,14-6 0,2-2 0,-29 9 0,54-19 0,21-4 0,0 0 0,-2 2 0,0-3 0,0 3 0,-1 0 0,-12 13 0,-8 3 0,1-2 0,3-5 0,3-5 0,-35 21 0,9-7 0,-2 3 0,-1 1 0,-1 1 0,0-1 0,4-2 0,2 0 0,17-9 0,15-10 0,-11 9 0,-45 36 0,0-1 0,25-19 0,1-1 0,-17 12 0,10-13 0,-4 1 0,3 2 0,-1 1 0,-10 4 0,2-2 0,-20 10 0,18-26 0,-5-5 0,-10 0 0,-8 0-357,0 2 1,-8 1 0,1-2 356,7-2 0,0-1 0,1 0 0,0 1 0,0 0 0,6-3 0,1-2 0,6 0 0,10-1 0,5 1 0,-22 9 0,25-2 0,-4 1 0,-11 4 0,-3 0 0,-7 0 0,-4-2 0,-15 0 0,3-2 534,24-6 1,3-1-535,-11 1 0,5 0 0,-1 8 0,3 7 0,4 8 0,-19 5 0,3-3 0,19-12 0,10-6 0,5-10 0,-8-2 0,-22 0 0,-8-1 0,19 0 0,-2 0 0,-1-1 0,-12-1 0,-1-2 0,4-1 0,-12-3 0,7 0 0,16 0 0,3 1 0,1-1 0,10 0 0,22 3 0,-16 2 0,-12-4 0,-13-3 0,-5-1 0,-9-1 0,-2 0-338,17 3 0,-1-1 0,-1 1 0,-2 0 338,-8-1 0,-3 1 0,1 0 0,3 0 0,-11-3 0,3 1 0,11 2 0,12 4 0,5 0 0,-12-4 0,5-6 0,-15-24 0,27 9 0,-8-6 0,0 0-153,0 0 1,0-1 0,-2 0 152,-8-4 0,-1-2 0,2 3 0,11 5 0,1 3 0,1 0 0,-25-9 0,4 3 0,20 10 0,4 2 0,1-1 0,16 7 1320,32 14-1320,-63-45 0,0 5 0,-16-7 0,0 0-634,9 4 1,1 0 0,-6-3 633,12 8 0,-7-3 0,-2-1 0,3 0 0,5 1 0,6 1 0,5-1 0,2 2 0,1 0 0,-8-6 0,3 0 0,4-2 143,5-2 1,3-2 0,6 3-144,0-7 0,4 2 0,0-1 0,1 0 0,7 9 0,0 0 0,-1-4 0,1 1 0,-13-26 973,19 30 0,1-4-973,0-6 0,-1-4 0,-3-11 0,-3-8 0,1-1 0,-3-9 0,1 0-518,1 1 1,0-1-1,1-3 518,4 12 0,1-5 0,1 1 0,2 4 0,0-6 0,1 3 0,3 1-154,3-2 0,2 0 1,3 3 153,-1-12 0,3-1 0,4 11 0,1-3 0,1-1 0,0 7 0,1 1 0,1-2 0,-1-8 0,2-1 0,-1 2 0,1 9 0,-1 1 0,2 3 0,0-26 0,2 4 0,2 4 0,2 1 0,4 2 0,1 3 0,0 6 0,0 5 0,1 12 0,-1 3 0,-3 5 0,0 2 0,4-23 763,-4 24 0,1-1-763,17-40 250,-10 38 0,2-2-250,5 1 0,1-1 0,4-11 0,-1-3 0,5-16 0,0-3 0,-12 29 0,-1-1 0,0-2-253,6-14 1,0-4-1,0 3 253,-4 10 0,0 2 0,1-2 0,5-14 0,1-3 0,-2 7 0,1-4 0,-1 6 0,0-6 0,-2 4 0,-6 24 0,0 3 0,1 4 0,2 1 0,1-1 0,1 4 0,10-11 0,-7 15 758,-12 19-758,3-5 0,15-10 0,18-12 0,13-5 0,-20 21 0,2 0 0,4-3 0,3-1 0,15-11 0,2-2 0,-4 1 0,-1 0 0,-1 0 0,2-2 0,-17 12 0,2-2 0,2 1-517,2 1 1,2 0-1,5-3 517,3-2 0,4-2 0,3-2 0,-2 3 0,-4 3 0,-1 2 0,1 0 0,-1 1 0,2-2 0,0 0 0,0 1 0,-6 3-10,0-1-1,-3 3 1,-4 2 10,16-8 0,-4 3 0,-16 8 0,-1 1 0,6 0 0,2-1 0,8-10 0,-1 0 0,-10 10 0,0 0 773,11-10 1,-1 1-774,-23 17 0,-2 1 17,10-5 0,1 1-17,-8 5 0,3 1 0,14-8 0,4 1 0,12-3 0,2 2 0,-8 4 0,0 0 0,8-1 0,-1 2 0,-17 5 0,0 1 0,9-4 0,0-1 0,-4 3 0,0 0 0,4-2 0,-1 3 0,-15 5 0,1 1 0,34-6 0,4 1 0,-18 7 0,3-1-251,0-1 1,6 0 0,-3 0 250,-12 4 0,-3 2 0,2-2 0,8-1 0,2 0 0,0 0 0,1 0 0,0 1 0,-1 0 0,-3 1 0,-1 0 0,-3 1 0,15-2 0,-9 1 0,-25 3 0,-10 1 0,-13 1 0,12 2 0,17 1 0,15 0 0,1 2 0,9 1 0,5 0-587,-6 0 0,5-1 0,2 1 0,1 0 587,-12-1 0,0 0 0,2 1 0,1 0 0,0 0 0,7 1 0,2 0 0,0 0 0,-2 0 0,-4-1 0,0 0 0,-3 0 0,-2 0 0,0 0 76,7 2 0,2 0 1,-4 0-1,-12 0-76,-2 0 0,-8 0 0,0 0 0,-9-1 0,-11-1 0,34 6 0,14 2 0,-19 0 0,5 1 0,10 0 0,5 0 321,-22 0 0,3 1 0,3-1-321,-3-1 0,4-1 0,2 1 0,2 0-531,8 2 0,3 0 0,1 1 0,2-1 531,-12-2 0,1 0 0,2 0 0,-2-1 0,-1 0 0,11 2 0,0-1 0,-2 0 0,-4 0-50,-12-2 1,-1 0-1,-4 0 1,-6-2 49,14 3 0,-11-2 0,15 7 0,-29-1 1249,22 11-1249,1-1 0,12 3 0,-16-4 0,5 1 0,7 3-141,-12-3 1,4 1 0,4 2 0,2 0 0,-1 2 140,-9-5 0,0 1 0,0 1 0,2 0 0,2 2 0,3 2-589,-5-1 1,2 2 0,2 1 0,2 1 0,1 1 0,1 0 0,0 1 0,-1 0 588,-6-3 0,1 1 0,0 0 0,0 1 0,0 0 0,1 1 0,1 0 0,1 0 0,1 0 0,0 0 0,3 1 0,1 1 0,2 0 0,-1 1 0,0-1 0,-1-1 0,-1 0 0,-4-1 0,-3-1 0,10 5 0,-2-1 0,-3 0 0,-3-2 0,0 0 0,-2-2 0,-1-1 0,18 7 0,3 0 0,-4-2 0,-11-5 0,-16-6 0,-7-3 0,-21-6 0,-28-8 0,-11-7 2423,-1 2-2423,-5 15 5887,-11 33-5887,-7 34 0,9-24 0,2 6 0,2 15 0,2 3 0,2-6 0,2 3 0,3-13 0,0 3 0,1-1 0,-1 19 0,-1 0 0,0-22 0,-1 3 0,-1 1-346,0 8 1,0 2-1,-1 0 346,0 0 0,-1 1 0,1 0 0,-1 3 0,1 0 0,0-3 0,2-12 0,-1-3 0,1-3 0,-3 15 0,0-8 0,2-21 0,0-3 0,0 3 0,-1-3 0,-4 21 0,5-17 0,1 1 1037,-5 40-1037,8-38 0,0 2 0,2-6 0,0 1 0,0 3 0,1 1 0,1 11 0,-1 2 0,0 2 0,0 3 0,-1 19 0,1-1 0,0-24 0,1-1 0,-1 11 0,-1-4 0,3 15 0,-1-10 0,2-27 0,0 19 0,-1-5 0,-1 9 0,-9 16 0,-7 10-357,4-31 0,-3 7 0,-1 0 0,-2-3 357,-7 12 0,-3-2 0,-2 0 0,5-15 0,-2 3 0,-1-3 0,3-4 0,-12 25 0,4-5 0,3-2 0,4-5 0,11-26 0,3-3 0,2-1 0,0-3 0,-1 16 0,3-19 1428,2-21-1428,-7 6 0,-1 1 0,-4 17 0,4 0 0,3 2 0,-5 19 0,-7 25 0,8-39 0,-1 1 0,-2 4 0,1-2 0,-5 10 0,6-20 0,11-33 0,1 2 0,-1 4 0,2-5 0,1-8 0,2-5 0,0-1 0,0 8 0,-7 47 0,4-26 0,-8 50 0,-3 13 0,3-35 0,-2 1 0,1 5 0,-1 6 0,-3 1-299,-6 8 1,-4 1 0,-2-1 298,2-10 0,0-2 0,-2 1 0,-4 8 0,0 0 0,1-5 0,-5 2 0,3-10 0,-2 0 0,22-42 0,9-18 0,-3 0 0,-4 4 895,-5 1-895,4-1 0,-6 1 0,-32-1 0,-23 4 0,-9 0 0,22-3 0,36-6 0,15-2 0,-44 5 0,-19-2 0,-10 2 0,3-3 0,41-3 0,9 0 0,6 0 0,-25 0 0,-22 0 0,21 0 0,-2 0 0,1 0 0,3 0 0,-20 0 0,12 0 0,16 0 0,5 2 0,6-2 0,12 2 0,4-2 0,-47 0 0,25 0 0,-39 0 0,31-1 0,2 0 0,-2-1 0,20 1 0,-7 1 0,-42-5 0,14 0 0,-4 0 0,-5-1 0,1-1 0,10 1 0,6 0 0,-15-2 0,39 1 0,1-1 0,-23-19 0,-22-17 0,-9-7 0,3 5-547,6 6 1,0 3-1,-2-2 1,-3-2 546,2-2 0,-3-2 0,-1-3 0,0 2 0,3 4 0,-9-3 0,0 1 0,5 5 0,14 5 0,11 6 0,7 3 0,-1 0 0,10 5 0,20 10 0,14 1 0,2-34 0,0 11 2186,0-32-2186,-1 28 0,0-16 0,0 3 0,1 2 0,0 6 0,0 24 0,0 4 0,0 7 0,0-6 0,0-4 0,0-2 0,0 7 0,0 4 0,0 5 0,0-2 0,0 1 0,0-17 0,0-23 0,0 6 0,0-9 0,0 33 0,0 5 0,0 4 0,0 1 0,0 1 0,0-2 0,0 2 0,0-1 0,0 0 0,0-1 0,0 1 0,1-5 0,0-5 0,0-1 0,0-1 0,-1-17 0,0 8 0,0-6 0,0 9 0,0 11 0,0-1 0,0-1 0,0 6 0,0 2 0,0 1 0,0 1 0,0-3 0,1 2 0,-1-1 0,1 2 0,-1-4 0,2-2 0,0-3 0,0 2 0,-1 4 0,-1-5 0,0 4 0,0-3 0,0 4 0,0 2 0,1-6 0,-1 0 0,0-3 0,0 5 0,0-1 0,0 2 0,2-6 0,-2 0 0,2-12 0,-2 7 0,0-4 0,0 12 0,0 1 0,1-2 0,0 3 0,0-2 0,-1 2 0,0-17 0,0 5 0,0-5 0,0 14 0,0 7 0,-1-5 0,-1-7 0,-7-17 0,-1-9 0,-5-15 0,3 6 0,4 12 0,2 12 0,5 17 0,0 2 0,0-6 0,-1-9 0,-1-3 0,1 4 0,0 8 0,1 1 0,0 3 0,0-5 0,0 2 0,1-8 0,0 2 0,0-10 0,0-10 0,-2-6 0,0 3 0,-3 3 0,-15-16 0,4 12 0,-8-19 0,15 35 0,7 11 0,2-1 0,0-5 0,0-15 0,0 6 0,0 5 0,0-3 0,0-2 0,0-4 0,0 1 0,0 9 0,-2-10 0,1 14 0,-1-19 0,2 17 0,0-1 0,0 5 0,1 5 0,-1-4 0,1-7 0,-1-9 0,0-3 0,-2-17 0,-1-9 0,1-19 0,0 23 0,2 16 0,0 31 0,-2-15 0,1-18 0,-1-24 0,1-19 0,0 27 0,1 9 0,0 26 0,2-2 0,0-14 0,-2-34 0,0-11 0,-1 32 0,0 0 0,-1-40 0,1 13 0,-1 19 0,1 7 0,0-12 0,0-3 0,1-17 0,0 31 0,0 13 0,0 26 0,0 9 0,0 3 0,0-5 0,0 4 0,0-11 0,0-7 0,1-7 0,0-8 0,1-1 0,-2-5 0,1 13 0,-1 0 0,0 16 0,0 0 0,0-2 0,0 1 0,-1-1 0,0 2 0,0 5 0,1-5 0,0-5 0,0-7 0,0 7 0,0 6 0,0 11 0,0 2 0,0-5 0,0-6 0,-1-4 0,0-5 0,-1 0 0,1-7 0,-1 8 0,2-8 0,-2 0 0,1-1 0,-2-8 0,1 15 0,0 1 0,2 14 0,-4-18 0,1 7 0,-2-6 0,2 0 0,-1 5 0,0-8 0,-3-1 0,4 14 0,-3-11 0,-3 6 0,1-3 0,-4-4 0,1 7 0,2 2 0,-7-8 0,5 6 0,-6-5 0,6 10 0,-4-6 0,-9-8 0,-5-8 0,-21-19 0,7 8 0,7 12 0,14 15 0,5 3 0,-16-21 0,-23-19 0,21 20 0,-3-1 0,-4 0 0,1 2 0,-23-21 0,19 19 0,22 20 0,-22-6 0,-15 2 0,-8-2 0,4-3 0,-4-1 0,1 2 0,-6-1 0,7 3 0,4 1 0,4 3 0,-4-3 0,7 3 0,5 4 0,7 6 0,-1 3 0,-16-3 0,14 2 0,-3 0 0,-40-12 0,42 10 0,2 1 0,-5-5 0,14 3 0,27 10 0,-43-7 0,-23 5 0,11 0 0,-3 2 0,6 1 0,2 0 0,1-1 0,4 0 0,-14-1 0,30-1 0,12 1 0,-29 2 0,9 0 0,-4 0 0,-10 1 0,-1 0 0,-2 0 0,1 0 0,-27 1 0,19 1 0,30 1 0,8 0 0,9 2 0,-22 10 0,-14 2 0,-20 9 0,4-5 0,23-5 0,21-7 0,20 3 0,2 9 0,-7 10 0,-9 13 0,1-4 0,6-6 0,6-3 0,8-13 0,0 1 0,2-7 0,0 0 0,1 1 0,0 3 0,2 5 0,3 8 0,2 5 0,0 0 0,-1-3 0,-1-5 0,-1-6 0,0-2 0,1 0 0,3 5 0,6 21 0,-3-3 0,3 14 0,-8-20 0,0-1 0,-1-8 0,-2-13 0,5 12 0,-5-18 0,3 16 0,-4-11 0,4 5 0,-4-4 0,3 0 0,-3-4 0,2 6 0,2 3 0,2 5 0,1 8 0,0-5 0,-4-5 0,2-7 0,3 2 0,1 2 0,4 6 0,-4-5 0,15 25 0,19 20 0,-1 2 0,-11-24 0,0-1 0,13 14 0,-1-5 0,-18-21 0,-13-16 0,7-2 0,59 19 0,-4-5 0,6 1 0,-6-3 0,0 0 0,12 2 0,-9-5 0,-14-4 0,-21-13 0,-28-10 0,0-4 0,-7 3 0,0 2 0,-2 6 0,9-4 0,10 0 0,-6 0 0,0 1 0,-8 2 0,16-2 0,32 1 0,10-1 0,7 2 0,-3 1 0,7 3 0,-19-3 0,2 3 0,-42-3 0,-10 0 0,-7 0 0,-3 0 0,2 0 0,4 0 0,7 0 0,4 0 0,1 0 0,-6 0 0,6-1 0,4-1 0,3 0 0,10-2 0,11 0 0,-10 0 0,3 2 0,-21 1 0,37 2 0,14 2 0,8 4 0,2 1 0,2-4 0,-3 1 0,-9 4 0,-19-1 0,-43-6 0,-8 2 0,0-2 0,0 0 0,0 0 0,-3 6 0,-1 4 0,-5 11 0,3 0 0,0-4 0,5-1 0,1-11 0,-1 4 0,0-2 0,-2 2 0,2 0 0,-1-3 0,1-3 0,1-2 0,0 0 0,0 1 0,0-2 0,0 0 0,0 3 0,-2 10 0,1 2 0,0 10 0,1-7 0,0 2 0,0-9 0,0 1 0,0-11 0,0 18 0,1 2 0,1 14 0,-1-10 0,1-10 0,-2-11 0,0-3 0,2 5 0,-1 14 0,2 2 0,-3 5 0,1-8 0,-1-5 0,0-5 0,0 6 0,0-3 0,0 17 0,-1-7 0,1 0 0,-1-12 0,1-9 0,0-1 0,-1 1 0,-2 6 0,0 2 0,-1 4 0,1-5 0,1 1 0,-2 1 0,-1 6 0,1-1 0,1-4 0,1 0 0,-3 5 0,0 8 0,0-4 0,2-7 0,2-9 0,0 2 0,0 5 0,0-1 0,0 5 0,2-1 0,0 1 0,0-5 0,0-6 0,0-5 0,0 2 0,-1 7 0,0 5 0,0 7 0,0-5 0,0-4 0,4-17 0,2-13 0,-1 4 0,-6 4 0,-8 17 0,-2 2 0,2-3 0,6-5 0,3-2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13T22:08:57.742"/>
    </inkml:context>
    <inkml:brush xml:id="br0">
      <inkml:brushProperty name="width" value="0.05" units="cm"/>
      <inkml:brushProperty name="height" value="0.05" units="cm"/>
    </inkml:brush>
  </inkml:definitions>
  <inkml:trace contextRef="#ctx0" brushRef="#br0">0 1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13T22:08:57.939"/>
    </inkml:context>
    <inkml:brush xml:id="br0">
      <inkml:brushProperty name="width" value="0.05" units="cm"/>
      <inkml:brushProperty name="height" value="0.0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544E79-4008-0345-8C22-42A96E42AF99}" type="datetimeFigureOut">
              <a:rPr lang="en-US" smtClean="0"/>
              <a:t>7/14/25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A3554B-343C-2E41-BAF4-27A6AB01333A}" type="slidenum">
              <a:rPr lang="en-US" smtClean="0"/>
              <a:t>‹#›</a:t>
            </a:fld>
            <a:endParaRPr lang="en-US"/>
          </a:p>
        </p:txBody>
      </p:sp>
    </p:spTree>
    <p:extLst>
      <p:ext uri="{BB962C8B-B14F-4D97-AF65-F5344CB8AC3E}">
        <p14:creationId xmlns:p14="http://schemas.microsoft.com/office/powerpoint/2010/main" val="3815890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Motivation: Revision of models of the thought process of classical economists.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Say was of classical vintage, but in my observation modern in terms of thought process. Abstract with many underlying assumptions.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 proposal of supply fueling demand especially stands out as an abstract concept among the magnificent (Baumol’s term) classical models of economic growth and limits that discussed in detail how everyday behavior of producers and consumers sets an invisible hand into motion. There indeed are many contingencies underlying the so-called Say’s law which are often ignored by the controversies. This short paper attempts to understand those contingencies and their relevance to economic policy using parsimonious system dynamics models and computer simulation. In particular, the concepts of gain is found helpful in understanding the diverse results of supply-side stimulation policies.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0A3554B-343C-2E41-BAF4-27A6AB01333A}" type="slidenum">
              <a:rPr lang="en-US" smtClean="0"/>
              <a:t>1</a:t>
            </a:fld>
            <a:endParaRPr lang="en-US" dirty="0"/>
          </a:p>
        </p:txBody>
      </p:sp>
    </p:spTree>
    <p:extLst>
      <p:ext uri="{BB962C8B-B14F-4D97-AF65-F5344CB8AC3E}">
        <p14:creationId xmlns:p14="http://schemas.microsoft.com/office/powerpoint/2010/main" val="492360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Simplest model. One sector, one factor Closed economy, produced only with labor that can be hired from and fired into an unlimited pool without affecting wage rate. Capital adjusts instantaneously to maintain productivity at an optimal level. What is produced can always be bought by households who receive enough income from production. There is no surplus of supply or demand. All Say’s assumptions that he stated between lines.</a:t>
            </a:r>
          </a:p>
        </p:txBody>
      </p:sp>
      <p:sp>
        <p:nvSpPr>
          <p:cNvPr id="4" name="Slide Number Placeholder 3"/>
          <p:cNvSpPr>
            <a:spLocks noGrp="1"/>
          </p:cNvSpPr>
          <p:nvPr>
            <p:ph type="sldNum" sz="quarter" idx="5"/>
          </p:nvPr>
        </p:nvSpPr>
        <p:spPr/>
        <p:txBody>
          <a:bodyPr/>
          <a:lstStyle/>
          <a:p>
            <a:fld id="{10A3554B-343C-2E41-BAF4-27A6AB01333A}" type="slidenum">
              <a:rPr lang="en-US" smtClean="0"/>
              <a:t>2</a:t>
            </a:fld>
            <a:endParaRPr lang="en-US" dirty="0"/>
          </a:p>
        </p:txBody>
      </p:sp>
    </p:spTree>
    <p:extLst>
      <p:ext uri="{BB962C8B-B14F-4D97-AF65-F5344CB8AC3E}">
        <p14:creationId xmlns:p14="http://schemas.microsoft.com/office/powerpoint/2010/main" val="1746792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of all, I added a pulse of 10 units fist to demand, then to workers. Both pulled income up by 10 units as shown. Hence the controversy about which intervention is effective is moot.</a:t>
            </a:r>
          </a:p>
        </p:txBody>
      </p:sp>
      <p:sp>
        <p:nvSpPr>
          <p:cNvPr id="4" name="Slide Number Placeholder 3"/>
          <p:cNvSpPr>
            <a:spLocks noGrp="1"/>
          </p:cNvSpPr>
          <p:nvPr>
            <p:ph type="sldNum" sz="quarter" idx="5"/>
          </p:nvPr>
        </p:nvSpPr>
        <p:spPr/>
        <p:txBody>
          <a:bodyPr/>
          <a:lstStyle/>
          <a:p>
            <a:fld id="{10A3554B-343C-2E41-BAF4-27A6AB01333A}" type="slidenum">
              <a:rPr lang="en-US" smtClean="0"/>
              <a:t>3</a:t>
            </a:fld>
            <a:endParaRPr lang="en-US"/>
          </a:p>
        </p:txBody>
      </p:sp>
    </p:spTree>
    <p:extLst>
      <p:ext uri="{BB962C8B-B14F-4D97-AF65-F5344CB8AC3E}">
        <p14:creationId xmlns:p14="http://schemas.microsoft.com/office/powerpoint/2010/main" val="3269923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very simple model does not include the unstated contingencies under which different results are obtained.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also refer to Keynes famous words: </a:t>
            </a:r>
            <a:r>
              <a:rPr lang="en-US" altLang="en-US" i="1" dirty="0">
                <a:ea typeface="ＭＳ Ｐゴシック" panose="020B0600070205080204" pitchFamily="34" charset="-128"/>
              </a:rPr>
              <a:t>Long run is a misleading guide to current affairs. In the long run we are all dead.</a:t>
            </a:r>
            <a:endParaRPr lang="en-US" altLang="en-US" dirty="0">
              <a:ea typeface="ＭＳ Ｐゴシック" panose="020B0600070205080204" pitchFamily="34" charset="-128"/>
            </a:endParaRPr>
          </a:p>
          <a:p>
            <a:r>
              <a:rPr lang="en-US" dirty="0"/>
              <a:t> Indeed, Say’s law refers to long run correction, and that might happen in our lifetime.</a:t>
            </a:r>
          </a:p>
        </p:txBody>
      </p:sp>
      <p:sp>
        <p:nvSpPr>
          <p:cNvPr id="4" name="Slide Number Placeholder 3"/>
          <p:cNvSpPr>
            <a:spLocks noGrp="1"/>
          </p:cNvSpPr>
          <p:nvPr>
            <p:ph type="sldNum" sz="quarter" idx="5"/>
          </p:nvPr>
        </p:nvSpPr>
        <p:spPr/>
        <p:txBody>
          <a:bodyPr/>
          <a:lstStyle/>
          <a:p>
            <a:fld id="{10A3554B-343C-2E41-BAF4-27A6AB01333A}" type="slidenum">
              <a:rPr lang="en-US" smtClean="0"/>
              <a:t>4</a:t>
            </a:fld>
            <a:endParaRPr lang="en-US" dirty="0"/>
          </a:p>
        </p:txBody>
      </p:sp>
    </p:spTree>
    <p:extLst>
      <p:ext uri="{BB962C8B-B14F-4D97-AF65-F5344CB8AC3E}">
        <p14:creationId xmlns:p14="http://schemas.microsoft.com/office/powerpoint/2010/main" val="32142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Say is referring to this growth process, it can indeed be driven by a supply side intervention. Steady state is of course a ling run outcome..</a:t>
            </a:r>
          </a:p>
        </p:txBody>
      </p:sp>
      <p:sp>
        <p:nvSpPr>
          <p:cNvPr id="4" name="Slide Number Placeholder 3"/>
          <p:cNvSpPr>
            <a:spLocks noGrp="1"/>
          </p:cNvSpPr>
          <p:nvPr>
            <p:ph type="sldNum" sz="quarter" idx="5"/>
          </p:nvPr>
        </p:nvSpPr>
        <p:spPr/>
        <p:txBody>
          <a:bodyPr/>
          <a:lstStyle/>
          <a:p>
            <a:fld id="{10A3554B-343C-2E41-BAF4-27A6AB01333A}" type="slidenum">
              <a:rPr lang="en-US" smtClean="0"/>
              <a:t>5</a:t>
            </a:fld>
            <a:endParaRPr lang="en-US"/>
          </a:p>
        </p:txBody>
      </p:sp>
    </p:spTree>
    <p:extLst>
      <p:ext uri="{BB962C8B-B14F-4D97-AF65-F5344CB8AC3E}">
        <p14:creationId xmlns:p14="http://schemas.microsoft.com/office/powerpoint/2010/main" val="3827601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A3554B-343C-2E41-BAF4-27A6AB01333A}" type="slidenum">
              <a:rPr lang="en-US" smtClean="0"/>
              <a:t>6</a:t>
            </a:fld>
            <a:endParaRPr lang="en-US"/>
          </a:p>
        </p:txBody>
      </p:sp>
    </p:spTree>
    <p:extLst>
      <p:ext uri="{BB962C8B-B14F-4D97-AF65-F5344CB8AC3E}">
        <p14:creationId xmlns:p14="http://schemas.microsoft.com/office/powerpoint/2010/main" val="982470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price changes and their impact on supply and demand create growth in both cases, albeit with oscillations signifying presence of underemployment of resources when supply is reduced following over-production.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the impact of demand increase is higher than the supply increase. The autonomous supply increase would at first raise inventory that would suppress price and production in the subsequent rounds, while the autonomous increase in demand would at first deplete inventory that would raise price - increasing production in the subsequent rounds. The multiplier effects of autonomous increases in supply and demand therefore differ, although both cause growth.</a:t>
            </a:r>
          </a:p>
          <a:p>
            <a:endParaRPr lang="en-US" dirty="0"/>
          </a:p>
          <a:p>
            <a:endParaRPr lang="en-US" dirty="0"/>
          </a:p>
        </p:txBody>
      </p:sp>
      <p:sp>
        <p:nvSpPr>
          <p:cNvPr id="4" name="Slide Number Placeholder 3"/>
          <p:cNvSpPr>
            <a:spLocks noGrp="1"/>
          </p:cNvSpPr>
          <p:nvPr>
            <p:ph type="sldNum" sz="quarter" idx="5"/>
          </p:nvPr>
        </p:nvSpPr>
        <p:spPr/>
        <p:txBody>
          <a:bodyPr/>
          <a:lstStyle/>
          <a:p>
            <a:fld id="{10A3554B-343C-2E41-BAF4-27A6AB01333A}" type="slidenum">
              <a:rPr lang="en-US" smtClean="0"/>
              <a:t>9</a:t>
            </a:fld>
            <a:endParaRPr lang="en-US"/>
          </a:p>
        </p:txBody>
      </p:sp>
    </p:spTree>
    <p:extLst>
      <p:ext uri="{BB962C8B-B14F-4D97-AF65-F5344CB8AC3E}">
        <p14:creationId xmlns:p14="http://schemas.microsoft.com/office/powerpoint/2010/main" val="966862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Impact of adding net imposts to GDP gives a boost to income while maintaining the multiplier from one time </a:t>
            </a:r>
          </a:p>
        </p:txBody>
      </p:sp>
      <p:sp>
        <p:nvSpPr>
          <p:cNvPr id="4" name="Slide Number Placeholder 3"/>
          <p:cNvSpPr>
            <a:spLocks noGrp="1"/>
          </p:cNvSpPr>
          <p:nvPr>
            <p:ph type="sldNum" sz="quarter" idx="5"/>
          </p:nvPr>
        </p:nvSpPr>
        <p:spPr/>
        <p:txBody>
          <a:bodyPr/>
          <a:lstStyle/>
          <a:p>
            <a:fld id="{10A3554B-343C-2E41-BAF4-27A6AB01333A}" type="slidenum">
              <a:rPr lang="en-US" smtClean="0"/>
              <a:t>10</a:t>
            </a:fld>
            <a:endParaRPr lang="en-US"/>
          </a:p>
        </p:txBody>
      </p:sp>
    </p:spTree>
    <p:extLst>
      <p:ext uri="{BB962C8B-B14F-4D97-AF65-F5344CB8AC3E}">
        <p14:creationId xmlns:p14="http://schemas.microsoft.com/office/powerpoint/2010/main" val="4188987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CCDD-0867-8A10-C4E9-B8F0290DB4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72D51A-94CF-B1CC-439E-D8B6F58F79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C93626-FF2A-1E06-1724-C95C08A82A39}"/>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73532EC6-5B47-2E58-630B-18B32E75ED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E99233-D537-D232-A32F-3F9F811C7E00}"/>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4140949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C84AA-22EC-139F-061E-1B221068C8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57500C-180E-3CCD-FCB8-1F3E42A7C5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05F416-C48D-8B6D-D646-A7F84F6E96E2}"/>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A0AEBAE0-AF21-D3D5-6DF9-E99B56A128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6BA56-970E-C47B-DA98-ADCD4D4EB717}"/>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192243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C20A8C-68F9-80AD-0426-0C8BBF38AE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1F1209-1791-1FD1-367D-D4BF0868B6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9E1B17-D00B-F0E6-DDCC-3026A2FD6E34}"/>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5A153EDF-D606-19E3-ECB0-B7D9C11FE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DFE0F9-15DF-5262-B8FB-0B7A95A5913A}"/>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410479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EBD81-72A9-97EC-256C-BD0F41BBFB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392FF1-86DF-9D2A-4228-592A1EEF6F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3B099-E2C5-C653-CE52-584E02EE17C1}"/>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873B7240-E34A-4EB6-537A-0BBE83072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CABA3C-52BD-B719-12AC-138782778A05}"/>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3002471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8E6BD-CC5D-FCF9-E2C7-439E591258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E7B89F-9AC3-C6D3-F4D2-6242898D95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FA228F-3CE7-A030-10F1-CE28A9A69B7D}"/>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792D9057-48D0-3E7E-A7CD-E714978316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888E9-F3C8-EE07-1B85-5D44DF5E5053}"/>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159385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DADC6-484D-8274-B2A6-9A56FAB751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484A7A-F199-B3C7-A5D0-F389DF5D50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9FBFE5-1010-574E-3FF2-04747278D8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9FEF30-9746-FAC8-8D47-8171B59D0BA9}"/>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6" name="Footer Placeholder 5">
            <a:extLst>
              <a:ext uri="{FF2B5EF4-FFF2-40B4-BE49-F238E27FC236}">
                <a16:creationId xmlns:a16="http://schemas.microsoft.com/office/drawing/2014/main" id="{F1336738-9DA9-45BB-34DF-1DC3C6A943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7661B7-1437-70A3-F4CB-1730633048CD}"/>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3250972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6660D-DC93-921D-82CE-E93DFAEAD2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971186-5D50-8258-67AD-1E053F5491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9BB16-FDA4-2C6F-A9D1-9BE67A8BE7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4074D9-6EC5-6527-EEFC-BC1BE687EB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B0048B-55D3-13EC-262A-93760876EA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1A9303-BF40-FA45-E045-85FF19DCD73B}"/>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8" name="Footer Placeholder 7">
            <a:extLst>
              <a:ext uri="{FF2B5EF4-FFF2-40B4-BE49-F238E27FC236}">
                <a16:creationId xmlns:a16="http://schemas.microsoft.com/office/drawing/2014/main" id="{91788CD9-AF75-CC16-83FF-850631D911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D9823B-7F4B-C735-BEA9-2A1029148BEB}"/>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3773198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4ECFC-D626-ED80-02B3-0C5A04E784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7C3235-EF14-591D-6AB4-98CC683DAD83}"/>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4" name="Footer Placeholder 3">
            <a:extLst>
              <a:ext uri="{FF2B5EF4-FFF2-40B4-BE49-F238E27FC236}">
                <a16:creationId xmlns:a16="http://schemas.microsoft.com/office/drawing/2014/main" id="{7C735916-E4BA-D1AC-98A6-4B676AF3AA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595A48-8286-C05E-C3EC-CC9854F04A3D}"/>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1887719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0F5FBE-FCD9-D4E1-1B4C-6C861F76E76A}"/>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3" name="Footer Placeholder 2">
            <a:extLst>
              <a:ext uri="{FF2B5EF4-FFF2-40B4-BE49-F238E27FC236}">
                <a16:creationId xmlns:a16="http://schemas.microsoft.com/office/drawing/2014/main" id="{7EA472EC-1A6C-C7D2-F4C8-B3589A4F7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7ECFD6-9486-6640-5136-53372478E5A1}"/>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1507750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049C9-F93A-BE9B-74BE-F663EB6524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7BFE33-A0D7-E323-451B-16B8459E10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108784-B0CD-7B6C-4157-F7031F1B7A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9F761A-3100-4ADB-3E30-9C8D588B8DF7}"/>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6" name="Footer Placeholder 5">
            <a:extLst>
              <a:ext uri="{FF2B5EF4-FFF2-40B4-BE49-F238E27FC236}">
                <a16:creationId xmlns:a16="http://schemas.microsoft.com/office/drawing/2014/main" id="{1AA0C0BE-7322-A755-85EC-BC6745AB7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B20DB5-A1A7-D663-DF6D-2E060CE59BD4}"/>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2859524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30885-3E96-2B21-E87D-9D2CC9EF0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695281-1D5E-8C0A-0ECF-EA44E336BB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5091B8-380A-51A4-98AA-4D3CD506BA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26E266-EEEC-BDBC-7EFB-4E15AA5F5CC9}"/>
              </a:ext>
            </a:extLst>
          </p:cNvPr>
          <p:cNvSpPr>
            <a:spLocks noGrp="1"/>
          </p:cNvSpPr>
          <p:nvPr>
            <p:ph type="dt" sz="half" idx="10"/>
          </p:nvPr>
        </p:nvSpPr>
        <p:spPr/>
        <p:txBody>
          <a:bodyPr/>
          <a:lstStyle/>
          <a:p>
            <a:fld id="{9603D642-5F99-2D48-9E83-8233B6B60BAB}" type="datetimeFigureOut">
              <a:rPr lang="en-US" smtClean="0"/>
              <a:t>7/14/25</a:t>
            </a:fld>
            <a:endParaRPr lang="en-US"/>
          </a:p>
        </p:txBody>
      </p:sp>
      <p:sp>
        <p:nvSpPr>
          <p:cNvPr id="6" name="Footer Placeholder 5">
            <a:extLst>
              <a:ext uri="{FF2B5EF4-FFF2-40B4-BE49-F238E27FC236}">
                <a16:creationId xmlns:a16="http://schemas.microsoft.com/office/drawing/2014/main" id="{A350019C-60F0-7439-8846-856EE9444C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4F2D8-0788-75F1-4F22-C22D84483517}"/>
              </a:ext>
            </a:extLst>
          </p:cNvPr>
          <p:cNvSpPr>
            <a:spLocks noGrp="1"/>
          </p:cNvSpPr>
          <p:nvPr>
            <p:ph type="sldNum" sz="quarter" idx="12"/>
          </p:nvPr>
        </p:nvSpPr>
        <p:spPr/>
        <p:txBody>
          <a:bodyPr/>
          <a:lstStyle/>
          <a:p>
            <a:fld id="{9281F81B-7162-5E45-AAE3-5ED00A7738A9}" type="slidenum">
              <a:rPr lang="en-US" smtClean="0"/>
              <a:t>‹#›</a:t>
            </a:fld>
            <a:endParaRPr lang="en-US"/>
          </a:p>
        </p:txBody>
      </p:sp>
    </p:spTree>
    <p:extLst>
      <p:ext uri="{BB962C8B-B14F-4D97-AF65-F5344CB8AC3E}">
        <p14:creationId xmlns:p14="http://schemas.microsoft.com/office/powerpoint/2010/main" val="3290852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6B6E49-4F5B-7516-48EA-BCB186469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4C170F-04A1-B97C-8DD9-FFBA807B51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236E02-6B97-56E5-BAA8-7ED2F70143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03D642-5F99-2D48-9E83-8233B6B60BAB}" type="datetimeFigureOut">
              <a:rPr lang="en-US" smtClean="0"/>
              <a:t>7/14/25</a:t>
            </a:fld>
            <a:endParaRPr lang="en-US"/>
          </a:p>
        </p:txBody>
      </p:sp>
      <p:sp>
        <p:nvSpPr>
          <p:cNvPr id="5" name="Footer Placeholder 4">
            <a:extLst>
              <a:ext uri="{FF2B5EF4-FFF2-40B4-BE49-F238E27FC236}">
                <a16:creationId xmlns:a16="http://schemas.microsoft.com/office/drawing/2014/main" id="{208513CC-69FF-D885-A7BF-78A5D2D080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DEBDB25-74BD-ACEA-88F1-496B295D0E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281F81B-7162-5E45-AAE3-5ED00A7738A9}" type="slidenum">
              <a:rPr lang="en-US" smtClean="0"/>
              <a:t>‹#›</a:t>
            </a:fld>
            <a:endParaRPr lang="en-US"/>
          </a:p>
        </p:txBody>
      </p:sp>
    </p:spTree>
    <p:extLst>
      <p:ext uri="{BB962C8B-B14F-4D97-AF65-F5344CB8AC3E}">
        <p14:creationId xmlns:p14="http://schemas.microsoft.com/office/powerpoint/2010/main" val="1512309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customXml" Target="../ink/ink1.xml"/><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customXml" Target="../ink/ink2.xml"/><Relationship Id="rId5" Type="http://schemas.openxmlformats.org/officeDocument/2006/relationships/image" Target="../media/image5.emf"/><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C445-31BA-785A-0251-89FFFC565BF8}"/>
              </a:ext>
            </a:extLst>
          </p:cNvPr>
          <p:cNvSpPr>
            <a:spLocks noGrp="1"/>
          </p:cNvSpPr>
          <p:nvPr>
            <p:ph type="ctrTitle"/>
          </p:nvPr>
        </p:nvSpPr>
        <p:spPr/>
        <p:txBody>
          <a:bodyPr>
            <a:normAutofit fontScale="90000"/>
          </a:bodyPr>
          <a:lstStyle/>
          <a:p>
            <a:r>
              <a:rPr lang="en-US" cap="all" dirty="0"/>
              <a:t>Understanding contingencies of Say’s law of markets</a:t>
            </a:r>
            <a:endParaRPr lang="en-US" dirty="0"/>
          </a:p>
        </p:txBody>
      </p:sp>
      <p:sp>
        <p:nvSpPr>
          <p:cNvPr id="3" name="Subtitle 2">
            <a:extLst>
              <a:ext uri="{FF2B5EF4-FFF2-40B4-BE49-F238E27FC236}">
                <a16:creationId xmlns:a16="http://schemas.microsoft.com/office/drawing/2014/main" id="{F17E86F5-0D58-4E6B-7A02-BD77A4AE3BE9}"/>
              </a:ext>
            </a:extLst>
          </p:cNvPr>
          <p:cNvSpPr>
            <a:spLocks noGrp="1"/>
          </p:cNvSpPr>
          <p:nvPr>
            <p:ph type="subTitle" idx="1"/>
          </p:nvPr>
        </p:nvSpPr>
        <p:spPr/>
        <p:txBody>
          <a:bodyPr>
            <a:normAutofit fontScale="77500" lnSpcReduction="20000"/>
          </a:bodyPr>
          <a:lstStyle/>
          <a:p>
            <a:r>
              <a:rPr lang="en-US" b="1" dirty="0"/>
              <a:t>Khalid Saeed</a:t>
            </a:r>
          </a:p>
          <a:p>
            <a:r>
              <a:rPr lang="en-US" dirty="0"/>
              <a:t>Professor of System Dynamics and Economics</a:t>
            </a:r>
          </a:p>
          <a:p>
            <a:r>
              <a:rPr lang="en-US" dirty="0"/>
              <a:t>Worcester Polytechnic Institute</a:t>
            </a:r>
          </a:p>
          <a:p>
            <a:r>
              <a:rPr lang="en-US" dirty="0"/>
              <a:t>Worcester MA 01609</a:t>
            </a:r>
          </a:p>
          <a:p>
            <a:r>
              <a:rPr lang="en-US" dirty="0"/>
              <a:t>2025 International System Dynamics conference, Boston, MA: August 2025</a:t>
            </a:r>
            <a:r>
              <a:rPr lang="en-US" dirty="0">
                <a:effectLst/>
              </a:rPr>
              <a:t> </a:t>
            </a:r>
            <a:endParaRPr lang="en-US" dirty="0"/>
          </a:p>
        </p:txBody>
      </p:sp>
    </p:spTree>
    <p:extLst>
      <p:ext uri="{BB962C8B-B14F-4D97-AF65-F5344CB8AC3E}">
        <p14:creationId xmlns:p14="http://schemas.microsoft.com/office/powerpoint/2010/main" val="1265581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18E2B75-CA96-B33B-6BEC-58D0F11224DA}"/>
              </a:ext>
            </a:extLst>
          </p:cNvPr>
          <p:cNvPicPr>
            <a:picLocks noChangeAspect="1"/>
          </p:cNvPicPr>
          <p:nvPr/>
        </p:nvPicPr>
        <p:blipFill>
          <a:blip r:embed="rId3"/>
          <a:stretch>
            <a:fillRect/>
          </a:stretch>
        </p:blipFill>
        <p:spPr>
          <a:xfrm>
            <a:off x="630383" y="2331304"/>
            <a:ext cx="10425544" cy="3707892"/>
          </a:xfrm>
          <a:prstGeom prst="rect">
            <a:avLst/>
          </a:prstGeom>
        </p:spPr>
      </p:pic>
      <p:sp>
        <p:nvSpPr>
          <p:cNvPr id="7" name="TextBox 6">
            <a:extLst>
              <a:ext uri="{FF2B5EF4-FFF2-40B4-BE49-F238E27FC236}">
                <a16:creationId xmlns:a16="http://schemas.microsoft.com/office/drawing/2014/main" id="{14DFBF10-0AF4-54E4-8183-D73AF62BC6D8}"/>
              </a:ext>
            </a:extLst>
          </p:cNvPr>
          <p:cNvSpPr txBox="1"/>
          <p:nvPr/>
        </p:nvSpPr>
        <p:spPr>
          <a:xfrm>
            <a:off x="630383" y="789709"/>
            <a:ext cx="10425544" cy="1077218"/>
          </a:xfrm>
          <a:prstGeom prst="rect">
            <a:avLst/>
          </a:prstGeom>
          <a:noFill/>
        </p:spPr>
        <p:txBody>
          <a:bodyPr wrap="square" rtlCol="0">
            <a:spAutoFit/>
          </a:bodyPr>
          <a:lstStyle/>
          <a:p>
            <a:r>
              <a:rPr lang="en-US" sz="3200" dirty="0"/>
              <a:t>Performance of Say’s law in an open economic system with net exports or imports</a:t>
            </a:r>
          </a:p>
        </p:txBody>
      </p:sp>
    </p:spTree>
    <p:extLst>
      <p:ext uri="{BB962C8B-B14F-4D97-AF65-F5344CB8AC3E}">
        <p14:creationId xmlns:p14="http://schemas.microsoft.com/office/powerpoint/2010/main" val="223102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4D1FC3B-09CB-8159-8EAE-EB8B4E9389B0}"/>
              </a:ext>
            </a:extLst>
          </p:cNvPr>
          <p:cNvPicPr>
            <a:picLocks noChangeAspect="1"/>
          </p:cNvPicPr>
          <p:nvPr/>
        </p:nvPicPr>
        <p:blipFill>
          <a:blip r:embed="rId2"/>
          <a:stretch>
            <a:fillRect/>
          </a:stretch>
        </p:blipFill>
        <p:spPr>
          <a:xfrm>
            <a:off x="1394083" y="1777624"/>
            <a:ext cx="9890443" cy="4668203"/>
          </a:xfrm>
          <a:prstGeom prst="rect">
            <a:avLst/>
          </a:prstGeom>
        </p:spPr>
      </p:pic>
      <p:sp>
        <p:nvSpPr>
          <p:cNvPr id="2" name="TextBox 1">
            <a:extLst>
              <a:ext uri="{FF2B5EF4-FFF2-40B4-BE49-F238E27FC236}">
                <a16:creationId xmlns:a16="http://schemas.microsoft.com/office/drawing/2014/main" id="{FDCCB5C7-1B0A-B251-D1AE-FC032214326E}"/>
              </a:ext>
            </a:extLst>
          </p:cNvPr>
          <p:cNvSpPr txBox="1"/>
          <p:nvPr/>
        </p:nvSpPr>
        <p:spPr>
          <a:xfrm>
            <a:off x="1394083" y="412173"/>
            <a:ext cx="9890443" cy="584775"/>
          </a:xfrm>
          <a:prstGeom prst="rect">
            <a:avLst/>
          </a:prstGeom>
          <a:noFill/>
        </p:spPr>
        <p:txBody>
          <a:bodyPr wrap="square" rtlCol="0">
            <a:spAutoFit/>
          </a:bodyPr>
          <a:lstStyle/>
          <a:p>
            <a:r>
              <a:rPr lang="en-US" sz="3200" dirty="0"/>
              <a:t>Impact of wage rate on the gain of the growth process</a:t>
            </a:r>
          </a:p>
        </p:txBody>
      </p:sp>
    </p:spTree>
    <p:extLst>
      <p:ext uri="{BB962C8B-B14F-4D97-AF65-F5344CB8AC3E}">
        <p14:creationId xmlns:p14="http://schemas.microsoft.com/office/powerpoint/2010/main" val="4042618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7AFD-CC89-1FAE-4038-2D49E178B188}"/>
              </a:ext>
            </a:extLst>
          </p:cNvPr>
          <p:cNvSpPr>
            <a:spLocks noGrp="1"/>
          </p:cNvSpPr>
          <p:nvPr>
            <p:ph type="title"/>
          </p:nvPr>
        </p:nvSpPr>
        <p:spPr>
          <a:xfrm>
            <a:off x="228600" y="365125"/>
            <a:ext cx="11450782" cy="1325563"/>
          </a:xfrm>
        </p:spPr>
        <p:txBody>
          <a:bodyPr/>
          <a:lstStyle/>
          <a:p>
            <a:r>
              <a:rPr lang="en-US" dirty="0"/>
              <a:t>Adding  government spending to GDP calculation</a:t>
            </a:r>
          </a:p>
        </p:txBody>
      </p:sp>
      <p:sp>
        <p:nvSpPr>
          <p:cNvPr id="3" name="Content Placeholder 2">
            <a:extLst>
              <a:ext uri="{FF2B5EF4-FFF2-40B4-BE49-F238E27FC236}">
                <a16:creationId xmlns:a16="http://schemas.microsoft.com/office/drawing/2014/main" id="{28B8D96C-86F4-1485-F0CF-3F81DDFA7A18}"/>
              </a:ext>
            </a:extLst>
          </p:cNvPr>
          <p:cNvSpPr>
            <a:spLocks noGrp="1"/>
          </p:cNvSpPr>
          <p:nvPr>
            <p:ph idx="1"/>
          </p:nvPr>
        </p:nvSpPr>
        <p:spPr/>
        <p:txBody>
          <a:bodyPr>
            <a:normAutofit fontScale="77500" lnSpcReduction="20000"/>
          </a:bodyPr>
          <a:lstStyle/>
          <a:p>
            <a:r>
              <a:rPr lang="en-US" dirty="0"/>
              <a:t>When government deficit spending is also added to the calculation of GDP, and it may further stimulate economy by increasing demand, but this would also cause money inflation as I have explored elsewhere [1] with a larger model.</a:t>
            </a:r>
            <a:endParaRPr lang="en-US" dirty="0">
              <a:solidFill>
                <a:schemeClr val="accent6"/>
              </a:solidFill>
            </a:endParaRPr>
          </a:p>
          <a:p>
            <a:r>
              <a:rPr lang="en-US" dirty="0"/>
              <a:t>If govt spending has a large component of goods and services that households supplying inputs to production cannot consume, it may cause further price inflation.</a:t>
            </a:r>
          </a:p>
          <a:p>
            <a:r>
              <a:rPr lang="en-US" dirty="0"/>
              <a:t>I am not sure if adding G to GDP calculation is correct. A good subject for further research.</a:t>
            </a:r>
          </a:p>
          <a:p>
            <a:pPr marL="0" indent="0">
              <a:buNone/>
            </a:pPr>
            <a:endParaRPr lang="en-US" dirty="0"/>
          </a:p>
          <a:p>
            <a:endParaRPr lang="en-US" dirty="0"/>
          </a:p>
          <a:p>
            <a:endParaRPr lang="en-US" dirty="0"/>
          </a:p>
          <a:p>
            <a:pPr marL="0" indent="0">
              <a:buNone/>
            </a:pPr>
            <a:r>
              <a:rPr lang="en-US" dirty="0"/>
              <a:t>1. Saeed, Khalid. 2022. "Taxation of Fiat Money Using Dynamic Control" </a:t>
            </a:r>
            <a:r>
              <a:rPr lang="en-US" i="1" dirty="0"/>
              <a:t>Systems</a:t>
            </a:r>
            <a:r>
              <a:rPr lang="en-US" dirty="0"/>
              <a:t> 10, no. 3: 84. https://</a:t>
            </a:r>
            <a:r>
              <a:rPr lang="en-US" dirty="0" err="1"/>
              <a:t>doi.org</a:t>
            </a:r>
            <a:r>
              <a:rPr lang="en-US" dirty="0"/>
              <a:t>/10.3390/systems10030084 </a:t>
            </a:r>
          </a:p>
          <a:p>
            <a:pPr marL="0" indent="0">
              <a:buNone/>
            </a:pPr>
            <a:endParaRPr lang="en-US" dirty="0"/>
          </a:p>
        </p:txBody>
      </p:sp>
    </p:spTree>
    <p:extLst>
      <p:ext uri="{BB962C8B-B14F-4D97-AF65-F5344CB8AC3E}">
        <p14:creationId xmlns:p14="http://schemas.microsoft.com/office/powerpoint/2010/main" val="4028367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1B35F60-DFDC-28EB-DCDE-4B12A80D9374}"/>
              </a:ext>
            </a:extLst>
          </p:cNvPr>
          <p:cNvSpPr>
            <a:spLocks noGrp="1"/>
          </p:cNvSpPr>
          <p:nvPr>
            <p:ph type="title"/>
          </p:nvPr>
        </p:nvSpPr>
        <p:spPr/>
        <p:txBody>
          <a:bodyPr/>
          <a:lstStyle/>
          <a:p>
            <a:r>
              <a:rPr lang="en-US" b="1"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Conclusion</a:t>
            </a:r>
            <a:endParaRPr lang="en-US" dirty="0"/>
          </a:p>
        </p:txBody>
      </p:sp>
      <p:sp>
        <p:nvSpPr>
          <p:cNvPr id="5" name="Content Placeholder 4">
            <a:extLst>
              <a:ext uri="{FF2B5EF4-FFF2-40B4-BE49-F238E27FC236}">
                <a16:creationId xmlns:a16="http://schemas.microsoft.com/office/drawing/2014/main" id="{9F94EF31-68BB-B813-240B-4A40D09E0225}"/>
              </a:ext>
            </a:extLst>
          </p:cNvPr>
          <p:cNvSpPr>
            <a:spLocks noGrp="1"/>
          </p:cNvSpPr>
          <p:nvPr>
            <p:ph idx="1"/>
          </p:nvPr>
        </p:nvSpPr>
        <p:spPr/>
        <p:txBody>
          <a:bodyPr>
            <a:normAutofit fontScale="85000" lnSpcReduction="20000"/>
          </a:bodyPr>
          <a:lstStyle/>
          <a:p>
            <a:pPr marR="0" indent="-457200">
              <a:spcAft>
                <a:spcPts val="600"/>
              </a:spcAft>
            </a:pPr>
            <a:r>
              <a:rPr lang="en-US" kern="100" dirty="0">
                <a:latin typeface="Times New Roman" panose="02020603050405020304" pitchFamily="18" charset="0"/>
                <a:ea typeface="Aptos" panose="020B0004020202020204" pitchFamily="34" charset="0"/>
                <a:cs typeface="Times New Roman" panose="02020603050405020304" pitchFamily="18" charset="0"/>
              </a:rPr>
              <a:t>The value of Say’s law to economic development policy lies in understanding its contingencies (5). </a:t>
            </a:r>
          </a:p>
          <a:p>
            <a:pPr marR="0" indent="-457200">
              <a:spcAft>
                <a:spcPts val="600"/>
              </a:spcAft>
            </a:pPr>
            <a:r>
              <a:rPr lang="en-US" kern="100" dirty="0">
                <a:latin typeface="Times New Roman" panose="02020603050405020304" pitchFamily="18" charset="0"/>
                <a:ea typeface="Aptos" panose="020B0004020202020204" pitchFamily="34" charset="0"/>
                <a:cs typeface="Times New Roman" panose="02020603050405020304" pitchFamily="18" charset="0"/>
              </a:rPr>
              <a:t>Using the principle of gain in * fb allows understanding of contingencies.</a:t>
            </a:r>
          </a:p>
          <a:p>
            <a:pPr marR="0" indent="-457200">
              <a:spcAft>
                <a:spcPts val="600"/>
              </a:spcAft>
            </a:pPr>
            <a:r>
              <a:rPr lang="en-US" kern="100" dirty="0">
                <a:latin typeface="Times New Roman" panose="02020603050405020304" pitchFamily="18" charset="0"/>
                <a:ea typeface="Aptos" panose="020B0004020202020204" pitchFamily="34" charset="0"/>
                <a:cs typeface="Times New Roman" panose="02020603050405020304" pitchFamily="18" charset="0"/>
              </a:rPr>
              <a:t>Supply side interventions in the face of low wages and widespread poverty may not stimulate the economy. </a:t>
            </a:r>
          </a:p>
          <a:p>
            <a:pPr marR="0" indent="-457200">
              <a:spcAft>
                <a:spcPts val="600"/>
              </a:spcAft>
            </a:pPr>
            <a:r>
              <a:rPr lang="en-US" kern="100" dirty="0">
                <a:latin typeface="Times New Roman" panose="02020603050405020304" pitchFamily="18" charset="0"/>
                <a:ea typeface="Aptos" panose="020B0004020202020204" pitchFamily="34" charset="0"/>
                <a:cs typeface="Times New Roman" panose="02020603050405020304" pitchFamily="18" charset="0"/>
              </a:rPr>
              <a:t>Indiscriminate hiring by governments for income support may only reduce the production capacity by excluding so hired personnel from productive workforce. </a:t>
            </a:r>
          </a:p>
          <a:p>
            <a:pPr marR="0" indent="-457200">
              <a:spcAft>
                <a:spcPts val="600"/>
              </a:spcAft>
            </a:pPr>
            <a:r>
              <a:rPr lang="en-US" kern="100" dirty="0">
                <a:latin typeface="Times New Roman" panose="02020603050405020304" pitchFamily="18" charset="0"/>
                <a:ea typeface="Aptos" panose="020B0004020202020204" pitchFamily="34" charset="0"/>
                <a:cs typeface="Times New Roman" panose="02020603050405020304" pitchFamily="18" charset="0"/>
              </a:rPr>
              <a:t>Defensive expenditures might likewise curtail production capacity while expanding demand, both creating inflation. </a:t>
            </a:r>
          </a:p>
          <a:p>
            <a:pPr marR="0">
              <a:spcAft>
                <a:spcPts val="600"/>
              </a:spcAft>
            </a:pPr>
            <a:r>
              <a:rPr lang="en-US" kern="0" dirty="0">
                <a:latin typeface="Times New Roman" panose="02020603050405020304" pitchFamily="18" charset="0"/>
                <a:ea typeface="Times New Roman" panose="02020603050405020304" pitchFamily="18" charset="0"/>
                <a:cs typeface="Times New Roman" panose="02020603050405020304" pitchFamily="18" charset="0"/>
              </a:rPr>
              <a:t>Hence, Say’s law may not give </a:t>
            </a:r>
            <a:r>
              <a:rPr lang="en-US" i="1" kern="0" dirty="0">
                <a:latin typeface="Times New Roman" panose="02020603050405020304" pitchFamily="18" charset="0"/>
                <a:ea typeface="Times New Roman" panose="02020603050405020304" pitchFamily="18" charset="0"/>
                <a:cs typeface="Times New Roman" panose="02020603050405020304" pitchFamily="18" charset="0"/>
              </a:rPr>
              <a:t>carte blanche</a:t>
            </a:r>
            <a:r>
              <a:rPr lang="en-US" kern="0" dirty="0">
                <a:latin typeface="Times New Roman" panose="02020603050405020304" pitchFamily="18" charset="0"/>
                <a:ea typeface="Times New Roman" panose="02020603050405020304" pitchFamily="18" charset="0"/>
                <a:cs typeface="Times New Roman" panose="02020603050405020304" pitchFamily="18" charset="0"/>
              </a:rPr>
              <a:t> to supply side interventions  nor refute demand side policy but should caution against their indiscriminate use.</a:t>
            </a:r>
            <a:endParaRPr lang="en-US" kern="100" dirty="0">
              <a:latin typeface="Times New Roman" panose="02020603050405020304" pitchFamily="18"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075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Freeform: Shape 13">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6" name="Freeform: Shape 15">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0" name="Rectangle 19">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 Placeholder 4">
            <a:extLst>
              <a:ext uri="{FF2B5EF4-FFF2-40B4-BE49-F238E27FC236}">
                <a16:creationId xmlns:a16="http://schemas.microsoft.com/office/drawing/2014/main" id="{A8B8E9FE-9149-8377-618A-718D497CC055}"/>
              </a:ext>
            </a:extLst>
          </p:cNvPr>
          <p:cNvSpPr>
            <a:spLocks noGrp="1"/>
          </p:cNvSpPr>
          <p:nvPr>
            <p:ph type="body" sz="half" idx="2"/>
          </p:nvPr>
        </p:nvSpPr>
        <p:spPr>
          <a:xfrm>
            <a:off x="395891" y="1426546"/>
            <a:ext cx="5331301" cy="3803822"/>
          </a:xfrm>
        </p:spPr>
        <p:txBody>
          <a:bodyPr vert="horz" lIns="91440" tIns="45720" rIns="91440" bIns="45720" rtlCol="0" anchor="t">
            <a:noAutofit/>
          </a:bodyPr>
          <a:lstStyle/>
          <a:p>
            <a:r>
              <a:rPr lang="en-US" sz="2400" dirty="0"/>
              <a:t>workers = </a:t>
            </a:r>
            <a:r>
              <a:rPr lang="en-US" sz="2400" dirty="0">
                <a:sym typeface="Symbol" pitchFamily="2" charset="2"/>
              </a:rPr>
              <a:t></a:t>
            </a:r>
            <a:r>
              <a:rPr lang="en-US" sz="2400" dirty="0"/>
              <a:t>(change in workers) * dt</a:t>
            </a:r>
          </a:p>
          <a:p>
            <a:r>
              <a:rPr lang="en-US" sz="2400" dirty="0"/>
              <a:t>change in workers = (desired workers-workers)/worker adjustment time</a:t>
            </a:r>
          </a:p>
          <a:p>
            <a:r>
              <a:rPr lang="en-US" sz="2400" dirty="0"/>
              <a:t>desired workers = demand/productivity</a:t>
            </a:r>
          </a:p>
          <a:p>
            <a:r>
              <a:rPr lang="en-US" sz="2400" dirty="0"/>
              <a:t>demand = income</a:t>
            </a:r>
          </a:p>
          <a:p>
            <a:r>
              <a:rPr lang="en-US" sz="2400" dirty="0"/>
              <a:t>income = workers*wage rate</a:t>
            </a:r>
          </a:p>
          <a:p>
            <a:r>
              <a:rPr lang="en-US" sz="2400" dirty="0"/>
              <a:t>production = workers*productivity</a:t>
            </a:r>
          </a:p>
          <a:p>
            <a:pPr indent="-228600">
              <a:buFont typeface="Arial" panose="020B0604020202020204" pitchFamily="34" charset="0"/>
              <a:buChar char="•"/>
            </a:pPr>
            <a:endParaRPr lang="en-US" sz="2400" dirty="0"/>
          </a:p>
        </p:txBody>
      </p:sp>
      <p:pic>
        <p:nvPicPr>
          <p:cNvPr id="3" name="Picture 2">
            <a:extLst>
              <a:ext uri="{FF2B5EF4-FFF2-40B4-BE49-F238E27FC236}">
                <a16:creationId xmlns:a16="http://schemas.microsoft.com/office/drawing/2014/main" id="{2DBFED14-9EE3-CCC2-7B6B-D1F0D6A42575}"/>
              </a:ext>
            </a:extLst>
          </p:cNvPr>
          <p:cNvPicPr>
            <a:picLocks noChangeAspect="1"/>
          </p:cNvPicPr>
          <p:nvPr/>
        </p:nvPicPr>
        <p:blipFill>
          <a:blip r:embed="rId3"/>
          <a:stretch>
            <a:fillRect/>
          </a:stretch>
        </p:blipFill>
        <p:spPr>
          <a:xfrm>
            <a:off x="5737160" y="1186621"/>
            <a:ext cx="6238940" cy="3803822"/>
          </a:xfrm>
          <a:prstGeom prst="rect">
            <a:avLst/>
          </a:prstGeom>
        </p:spPr>
      </p:pic>
    </p:spTree>
    <p:extLst>
      <p:ext uri="{BB962C8B-B14F-4D97-AF65-F5344CB8AC3E}">
        <p14:creationId xmlns:p14="http://schemas.microsoft.com/office/powerpoint/2010/main" val="2156305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9ED5833-B85B-4103-8A3B-CAB0308E6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6F4DB443-2768-A594-1251-FB9EA0AA9579}"/>
              </a:ext>
            </a:extLst>
          </p:cNvPr>
          <p:cNvSpPr>
            <a:spLocks noGrp="1"/>
          </p:cNvSpPr>
          <p:nvPr>
            <p:ph type="title"/>
          </p:nvPr>
        </p:nvSpPr>
        <p:spPr>
          <a:xfrm>
            <a:off x="1196656" y="681546"/>
            <a:ext cx="9795638" cy="840862"/>
          </a:xfrm>
        </p:spPr>
        <p:txBody>
          <a:bodyPr vert="horz" lIns="91440" tIns="45720" rIns="91440" bIns="45720" rtlCol="0" anchor="b">
            <a:normAutofit fontScale="90000"/>
          </a:bodyPr>
          <a:lstStyle/>
          <a:p>
            <a:pPr algn="ctr"/>
            <a:r>
              <a:rPr lang="en-US" dirty="0"/>
              <a:t>Both Demand and supply side stimulants  work</a:t>
            </a:r>
          </a:p>
        </p:txBody>
      </p:sp>
      <p:sp>
        <p:nvSpPr>
          <p:cNvPr id="8" name="TextBox 7">
            <a:extLst>
              <a:ext uri="{FF2B5EF4-FFF2-40B4-BE49-F238E27FC236}">
                <a16:creationId xmlns:a16="http://schemas.microsoft.com/office/drawing/2014/main" id="{447F5813-68BA-CA2C-E3CC-0FA36F2B637E}"/>
              </a:ext>
            </a:extLst>
          </p:cNvPr>
          <p:cNvSpPr txBox="1"/>
          <p:nvPr/>
        </p:nvSpPr>
        <p:spPr>
          <a:xfrm>
            <a:off x="2183364" y="5803641"/>
            <a:ext cx="2332652" cy="646331"/>
          </a:xfrm>
          <a:prstGeom prst="rect">
            <a:avLst/>
          </a:prstGeom>
          <a:noFill/>
        </p:spPr>
        <p:txBody>
          <a:bodyPr wrap="square" rtlCol="0">
            <a:spAutoFit/>
          </a:bodyPr>
          <a:lstStyle/>
          <a:p>
            <a:r>
              <a:rPr lang="en-US" dirty="0"/>
              <a:t>One-time exogenous change in demand</a:t>
            </a:r>
          </a:p>
        </p:txBody>
      </p:sp>
      <p:sp>
        <p:nvSpPr>
          <p:cNvPr id="9" name="TextBox 8">
            <a:extLst>
              <a:ext uri="{FF2B5EF4-FFF2-40B4-BE49-F238E27FC236}">
                <a16:creationId xmlns:a16="http://schemas.microsoft.com/office/drawing/2014/main" id="{06BC7F6C-63B1-1D51-FE09-6BDA1E2047F3}"/>
              </a:ext>
            </a:extLst>
          </p:cNvPr>
          <p:cNvSpPr txBox="1"/>
          <p:nvPr/>
        </p:nvSpPr>
        <p:spPr>
          <a:xfrm>
            <a:off x="7675986" y="5791603"/>
            <a:ext cx="2332652" cy="646331"/>
          </a:xfrm>
          <a:prstGeom prst="rect">
            <a:avLst/>
          </a:prstGeom>
          <a:noFill/>
        </p:spPr>
        <p:txBody>
          <a:bodyPr wrap="square" rtlCol="0">
            <a:spAutoFit/>
          </a:bodyPr>
          <a:lstStyle/>
          <a:p>
            <a:r>
              <a:rPr lang="en-US" dirty="0"/>
              <a:t>One-time exogenous change in workers</a:t>
            </a:r>
          </a:p>
        </p:txBody>
      </p:sp>
      <p:pic>
        <p:nvPicPr>
          <p:cNvPr id="11" name="Picture 10">
            <a:extLst>
              <a:ext uri="{FF2B5EF4-FFF2-40B4-BE49-F238E27FC236}">
                <a16:creationId xmlns:a16="http://schemas.microsoft.com/office/drawing/2014/main" id="{10A97DD6-E17D-8F9B-1EE3-222FF5E0D13A}"/>
              </a:ext>
            </a:extLst>
          </p:cNvPr>
          <p:cNvPicPr>
            <a:picLocks noChangeAspect="1"/>
          </p:cNvPicPr>
          <p:nvPr/>
        </p:nvPicPr>
        <p:blipFill>
          <a:blip r:embed="rId3"/>
          <a:stretch>
            <a:fillRect/>
          </a:stretch>
        </p:blipFill>
        <p:spPr>
          <a:xfrm>
            <a:off x="6004051" y="1885317"/>
            <a:ext cx="5476749" cy="3918324"/>
          </a:xfrm>
          <a:prstGeom prst="rect">
            <a:avLst/>
          </a:prstGeom>
        </p:spPr>
      </p:pic>
      <p:pic>
        <p:nvPicPr>
          <p:cNvPr id="13" name="Picture 12">
            <a:extLst>
              <a:ext uri="{FF2B5EF4-FFF2-40B4-BE49-F238E27FC236}">
                <a16:creationId xmlns:a16="http://schemas.microsoft.com/office/drawing/2014/main" id="{19B26F6D-DE28-E6E8-9C03-6885AF29D126}"/>
              </a:ext>
            </a:extLst>
          </p:cNvPr>
          <p:cNvPicPr>
            <a:picLocks noChangeAspect="1"/>
          </p:cNvPicPr>
          <p:nvPr/>
        </p:nvPicPr>
        <p:blipFill>
          <a:blip r:embed="rId4"/>
          <a:stretch>
            <a:fillRect/>
          </a:stretch>
        </p:blipFill>
        <p:spPr>
          <a:xfrm>
            <a:off x="708090" y="2034729"/>
            <a:ext cx="5059074" cy="3619500"/>
          </a:xfrm>
          <a:prstGeom prst="rect">
            <a:avLst/>
          </a:prstGeom>
        </p:spPr>
      </p:pic>
    </p:spTree>
    <p:extLst>
      <p:ext uri="{BB962C8B-B14F-4D97-AF65-F5344CB8AC3E}">
        <p14:creationId xmlns:p14="http://schemas.microsoft.com/office/powerpoint/2010/main" val="262261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4D9F59B-DBCC-309E-9870-42261038AE24}"/>
              </a:ext>
            </a:extLst>
          </p:cNvPr>
          <p:cNvSpPr>
            <a:spLocks noGrp="1"/>
          </p:cNvSpPr>
          <p:nvPr>
            <p:ph type="title"/>
          </p:nvPr>
        </p:nvSpPr>
        <p:spPr/>
        <p:txBody>
          <a:bodyPr/>
          <a:lstStyle/>
          <a:p>
            <a:r>
              <a:rPr lang="en-US" dirty="0"/>
              <a:t>Debate is on unstated contingencies</a:t>
            </a:r>
          </a:p>
        </p:txBody>
      </p:sp>
      <p:sp>
        <p:nvSpPr>
          <p:cNvPr id="6" name="Content Placeholder 5">
            <a:extLst>
              <a:ext uri="{FF2B5EF4-FFF2-40B4-BE49-F238E27FC236}">
                <a16:creationId xmlns:a16="http://schemas.microsoft.com/office/drawing/2014/main" id="{13F638C2-B96C-6E63-8C10-96772F82BA28}"/>
              </a:ext>
            </a:extLst>
          </p:cNvPr>
          <p:cNvSpPr>
            <a:spLocks noGrp="1"/>
          </p:cNvSpPr>
          <p:nvPr>
            <p:ph idx="1"/>
          </p:nvPr>
        </p:nvSpPr>
        <p:spPr/>
        <p:txBody>
          <a:bodyPr/>
          <a:lstStyle/>
          <a:p>
            <a:r>
              <a:rPr lang="en-US" dirty="0"/>
              <a:t>Keynes was critical of  Say’s law  arguing that  demand does not increase as much as the production, which is possible under certain contingencies.</a:t>
            </a:r>
          </a:p>
          <a:p>
            <a:r>
              <a:rPr lang="en-US" dirty="0"/>
              <a:t>Some of these contingencies can be identified if we are able to recognize the drivers of growth in income, which can be done easily when we calculate the gain of the growth loop (OLSSG).</a:t>
            </a:r>
          </a:p>
          <a:p>
            <a:r>
              <a:rPr lang="en-US" dirty="0"/>
              <a:t>Others can be identified by extending the model.</a:t>
            </a:r>
          </a:p>
        </p:txBody>
      </p:sp>
    </p:spTree>
    <p:extLst>
      <p:ext uri="{BB962C8B-B14F-4D97-AF65-F5344CB8AC3E}">
        <p14:creationId xmlns:p14="http://schemas.microsoft.com/office/powerpoint/2010/main" val="22832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mc:Choice xmlns:p14="http://schemas.microsoft.com/office/powerpoint/2010/main" Requires="p14">
          <p:contentPart p14:bwMode="auto" r:id="rId3">
            <p14:nvContentPartPr>
              <p14:cNvPr id="24" name="Ink 23">
                <a:extLst>
                  <a:ext uri="{FF2B5EF4-FFF2-40B4-BE49-F238E27FC236}">
                    <a16:creationId xmlns:a16="http://schemas.microsoft.com/office/drawing/2014/main" id="{2E4DAF10-BFE8-6DAF-E31B-22AA5E520A81}"/>
                  </a:ext>
                </a:extLst>
              </p14:cNvPr>
              <p14:cNvContentPartPr/>
              <p14:nvPr/>
            </p14:nvContentPartPr>
            <p14:xfrm>
              <a:off x="5791200" y="1500660"/>
              <a:ext cx="6026150" cy="4085280"/>
            </p14:xfrm>
          </p:contentPart>
        </mc:Choice>
        <mc:Fallback>
          <p:pic>
            <p:nvPicPr>
              <p:cNvPr id="24" name="Ink 23">
                <a:extLst>
                  <a:ext uri="{FF2B5EF4-FFF2-40B4-BE49-F238E27FC236}">
                    <a16:creationId xmlns:a16="http://schemas.microsoft.com/office/drawing/2014/main" id="{2E4DAF10-BFE8-6DAF-E31B-22AA5E520A81}"/>
                  </a:ext>
                </a:extLst>
              </p:cNvPr>
              <p:cNvPicPr/>
              <p:nvPr/>
            </p:nvPicPr>
            <p:blipFill>
              <a:blip r:embed="rId4"/>
              <a:stretch>
                <a:fillRect/>
              </a:stretch>
            </p:blipFill>
            <p:spPr>
              <a:xfrm>
                <a:off x="5782200" y="1491660"/>
                <a:ext cx="6043789" cy="4102920"/>
              </a:xfrm>
              <a:prstGeom prst="rect">
                <a:avLst/>
              </a:prstGeom>
            </p:spPr>
          </p:pic>
        </mc:Fallback>
      </mc:AlternateContent>
      <p:pic>
        <p:nvPicPr>
          <p:cNvPr id="5" name="Content Placeholder 4">
            <a:extLst>
              <a:ext uri="{FF2B5EF4-FFF2-40B4-BE49-F238E27FC236}">
                <a16:creationId xmlns:a16="http://schemas.microsoft.com/office/drawing/2014/main" id="{5179CF5D-4724-B853-145B-0638D6516396}"/>
              </a:ext>
            </a:extLst>
          </p:cNvPr>
          <p:cNvPicPr>
            <a:picLocks noGrp="1" noChangeAspect="1"/>
          </p:cNvPicPr>
          <p:nvPr>
            <p:ph sz="half" idx="2"/>
          </p:nvPr>
        </p:nvPicPr>
        <p:blipFill>
          <a:blip r:embed="rId5"/>
          <a:stretch>
            <a:fillRect/>
          </a:stretch>
        </p:blipFill>
        <p:spPr>
          <a:xfrm>
            <a:off x="5791200" y="1963714"/>
            <a:ext cx="5181600" cy="3159172"/>
          </a:xfrm>
          <a:prstGeom prst="rect">
            <a:avLst/>
          </a:prstGeom>
        </p:spPr>
      </p:pic>
      <p:sp>
        <p:nvSpPr>
          <p:cNvPr id="2" name="Title 1">
            <a:extLst>
              <a:ext uri="{FF2B5EF4-FFF2-40B4-BE49-F238E27FC236}">
                <a16:creationId xmlns:a16="http://schemas.microsoft.com/office/drawing/2014/main" id="{DA41859F-C728-22AD-9EEB-81139FF516FA}"/>
              </a:ext>
            </a:extLst>
          </p:cNvPr>
          <p:cNvSpPr>
            <a:spLocks noGrp="1"/>
          </p:cNvSpPr>
          <p:nvPr>
            <p:ph type="title"/>
          </p:nvPr>
        </p:nvSpPr>
        <p:spPr/>
        <p:txBody>
          <a:bodyPr/>
          <a:lstStyle/>
          <a:p>
            <a:r>
              <a:rPr lang="en-US" dirty="0"/>
              <a:t>Gain of the growth process (OLSSG)</a:t>
            </a:r>
          </a:p>
        </p:txBody>
      </p:sp>
      <p:sp>
        <p:nvSpPr>
          <p:cNvPr id="3" name="Content Placeholder 2">
            <a:extLst>
              <a:ext uri="{FF2B5EF4-FFF2-40B4-BE49-F238E27FC236}">
                <a16:creationId xmlns:a16="http://schemas.microsoft.com/office/drawing/2014/main" id="{4F82D8C4-F740-D7BC-F1A7-50D277E8972F}"/>
              </a:ext>
            </a:extLst>
          </p:cNvPr>
          <p:cNvSpPr>
            <a:spLocks noGrp="1"/>
          </p:cNvSpPr>
          <p:nvPr>
            <p:ph sz="half" idx="1"/>
          </p:nvPr>
        </p:nvSpPr>
        <p:spPr>
          <a:xfrm>
            <a:off x="508000" y="1825625"/>
            <a:ext cx="5511800" cy="4351338"/>
          </a:xfrm>
        </p:spPr>
        <p:txBody>
          <a:bodyPr>
            <a:normAutofit/>
          </a:bodyPr>
          <a:lstStyle/>
          <a:p>
            <a:pPr marL="0" indent="0">
              <a:buNone/>
            </a:pPr>
            <a:endParaRPr lang="en-US" dirty="0"/>
          </a:p>
          <a:p>
            <a:pPr marL="0" indent="0">
              <a:buNone/>
            </a:pPr>
            <a:r>
              <a:rPr lang="en-US" sz="2400" dirty="0"/>
              <a:t>Io = workers*wage rate 	</a:t>
            </a:r>
          </a:p>
          <a:p>
            <a:pPr marL="0" indent="0">
              <a:buNone/>
            </a:pPr>
            <a:r>
              <a:rPr lang="en-US" sz="2400" dirty="0"/>
              <a:t>     =desired workers*wage rate</a:t>
            </a:r>
          </a:p>
          <a:p>
            <a:pPr marL="0" indent="0">
              <a:buNone/>
            </a:pPr>
            <a:r>
              <a:rPr lang="en-US" sz="2400" dirty="0"/>
              <a:t>     = (demand/productivity)*wage rate</a:t>
            </a:r>
          </a:p>
          <a:p>
            <a:pPr marL="0" indent="0">
              <a:buNone/>
            </a:pPr>
            <a:r>
              <a:rPr lang="en-US" sz="2400" dirty="0"/>
              <a:t>     = </a:t>
            </a:r>
            <a:r>
              <a:rPr lang="en-US" sz="2400" dirty="0" err="1"/>
              <a:t>Ii</a:t>
            </a:r>
            <a:r>
              <a:rPr lang="en-US" sz="2400" dirty="0"/>
              <a:t>*wage rate/productivity</a:t>
            </a:r>
          </a:p>
          <a:p>
            <a:pPr marL="0" indent="0">
              <a:buNone/>
            </a:pPr>
            <a:r>
              <a:rPr lang="en-US" sz="2400" b="1" dirty="0">
                <a:solidFill>
                  <a:schemeClr val="accent6"/>
                </a:solidFill>
              </a:rPr>
              <a:t> Io/</a:t>
            </a:r>
            <a:r>
              <a:rPr lang="en-US" sz="2400" b="1" dirty="0" err="1">
                <a:solidFill>
                  <a:schemeClr val="accent6"/>
                </a:solidFill>
              </a:rPr>
              <a:t>Ii</a:t>
            </a:r>
            <a:r>
              <a:rPr lang="en-US" sz="2400" b="1" dirty="0">
                <a:solidFill>
                  <a:schemeClr val="accent6"/>
                </a:solidFill>
              </a:rPr>
              <a:t> 	= wage rate/productivity </a:t>
            </a:r>
          </a:p>
          <a:p>
            <a:pPr marL="0" indent="0">
              <a:buNone/>
            </a:pPr>
            <a:r>
              <a:rPr lang="en-US" sz="2400" b="1" dirty="0"/>
              <a:t>	= OLSSG</a:t>
            </a:r>
          </a:p>
        </p:txBody>
      </p:sp>
      <p:cxnSp>
        <p:nvCxnSpPr>
          <p:cNvPr id="6" name="Straight Connector 5">
            <a:extLst>
              <a:ext uri="{FF2B5EF4-FFF2-40B4-BE49-F238E27FC236}">
                <a16:creationId xmlns:a16="http://schemas.microsoft.com/office/drawing/2014/main" id="{855852B6-98E3-1B8E-76BB-161AA8EB8109}"/>
              </a:ext>
            </a:extLst>
          </p:cNvPr>
          <p:cNvCxnSpPr/>
          <p:nvPr/>
        </p:nvCxnSpPr>
        <p:spPr>
          <a:xfrm>
            <a:off x="9804682" y="3543300"/>
            <a:ext cx="0" cy="1069848"/>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CAD09872-75D5-1D4C-E203-ED4F5F19154F}"/>
              </a:ext>
            </a:extLst>
          </p:cNvPr>
          <p:cNvSpPr txBox="1"/>
          <p:nvPr/>
        </p:nvSpPr>
        <p:spPr>
          <a:xfrm>
            <a:off x="9967468" y="3543300"/>
            <a:ext cx="298480" cy="369332"/>
          </a:xfrm>
          <a:prstGeom prst="rect">
            <a:avLst/>
          </a:prstGeom>
          <a:noFill/>
        </p:spPr>
        <p:txBody>
          <a:bodyPr wrap="none" rtlCol="0">
            <a:spAutoFit/>
          </a:bodyPr>
          <a:lstStyle/>
          <a:p>
            <a:r>
              <a:rPr lang="en-US" dirty="0" err="1"/>
              <a:t>Ii</a:t>
            </a:r>
            <a:endParaRPr lang="en-US" dirty="0"/>
          </a:p>
        </p:txBody>
      </p:sp>
      <p:sp>
        <p:nvSpPr>
          <p:cNvPr id="7" name="TextBox 6">
            <a:extLst>
              <a:ext uri="{FF2B5EF4-FFF2-40B4-BE49-F238E27FC236}">
                <a16:creationId xmlns:a16="http://schemas.microsoft.com/office/drawing/2014/main" id="{E17D0E9F-D088-52EC-4DCD-877B520D95CF}"/>
              </a:ext>
            </a:extLst>
          </p:cNvPr>
          <p:cNvSpPr txBox="1"/>
          <p:nvPr/>
        </p:nvSpPr>
        <p:spPr>
          <a:xfrm>
            <a:off x="9410700" y="3912632"/>
            <a:ext cx="370614" cy="369332"/>
          </a:xfrm>
          <a:prstGeom prst="rect">
            <a:avLst/>
          </a:prstGeom>
          <a:noFill/>
        </p:spPr>
        <p:txBody>
          <a:bodyPr wrap="none" rtlCol="0">
            <a:spAutoFit/>
          </a:bodyPr>
          <a:lstStyle/>
          <a:p>
            <a:r>
              <a:rPr lang="en-US" dirty="0"/>
              <a:t>Io</a:t>
            </a:r>
          </a:p>
        </p:txBody>
      </p:sp>
      <p:grpSp>
        <p:nvGrpSpPr>
          <p:cNvPr id="16" name="Group 15">
            <a:extLst>
              <a:ext uri="{FF2B5EF4-FFF2-40B4-BE49-F238E27FC236}">
                <a16:creationId xmlns:a16="http://schemas.microsoft.com/office/drawing/2014/main" id="{BD30C0DF-7AF8-2637-34B5-6A2097504348}"/>
              </a:ext>
            </a:extLst>
          </p:cNvPr>
          <p:cNvGrpSpPr/>
          <p:nvPr/>
        </p:nvGrpSpPr>
        <p:grpSpPr>
          <a:xfrm>
            <a:off x="2741827" y="-1714455"/>
            <a:ext cx="360" cy="360"/>
            <a:chOff x="2741827" y="-1714455"/>
            <a:chExt cx="360" cy="360"/>
          </a:xfrm>
        </p:grpSpPr>
        <mc:AlternateContent xmlns:mc="http://schemas.openxmlformats.org/markup-compatibility/2006" xmlns:p14="http://schemas.microsoft.com/office/powerpoint/2010/main">
          <mc:Choice Requires="p14">
            <p:contentPart p14:bwMode="auto" r:id="rId6">
              <p14:nvContentPartPr>
                <p14:cNvPr id="13" name="Ink 12">
                  <a:extLst>
                    <a:ext uri="{FF2B5EF4-FFF2-40B4-BE49-F238E27FC236}">
                      <a16:creationId xmlns:a16="http://schemas.microsoft.com/office/drawing/2014/main" id="{BEDDD5E5-A07B-C6F4-BEC8-780007AC0136}"/>
                    </a:ext>
                  </a:extLst>
                </p14:cNvPr>
                <p14:cNvContentPartPr/>
                <p14:nvPr/>
              </p14:nvContentPartPr>
              <p14:xfrm>
                <a:off x="2741827" y="-1714455"/>
                <a:ext cx="360" cy="360"/>
              </p14:xfrm>
            </p:contentPart>
          </mc:Choice>
          <mc:Fallback xmlns="">
            <p:pic>
              <p:nvPicPr>
                <p:cNvPr id="13" name="Ink 12">
                  <a:extLst>
                    <a:ext uri="{FF2B5EF4-FFF2-40B4-BE49-F238E27FC236}">
                      <a16:creationId xmlns:a16="http://schemas.microsoft.com/office/drawing/2014/main" id="{BEDDD5E5-A07B-C6F4-BEC8-780007AC0136}"/>
                    </a:ext>
                  </a:extLst>
                </p:cNvPr>
                <p:cNvPicPr/>
                <p:nvPr/>
              </p:nvPicPr>
              <p:blipFill>
                <a:blip r:embed="rId7"/>
                <a:stretch>
                  <a:fillRect/>
                </a:stretch>
              </p:blipFill>
              <p:spPr>
                <a:xfrm>
                  <a:off x="2732827" y="-1723095"/>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4" name="Ink 13">
                  <a:extLst>
                    <a:ext uri="{FF2B5EF4-FFF2-40B4-BE49-F238E27FC236}">
                      <a16:creationId xmlns:a16="http://schemas.microsoft.com/office/drawing/2014/main" id="{D819CB46-86EC-F0E9-E896-C5B56C9E1814}"/>
                    </a:ext>
                  </a:extLst>
                </p14:cNvPr>
                <p14:cNvContentPartPr/>
                <p14:nvPr/>
              </p14:nvContentPartPr>
              <p14:xfrm>
                <a:off x="2741827" y="-1714455"/>
                <a:ext cx="360" cy="360"/>
              </p14:xfrm>
            </p:contentPart>
          </mc:Choice>
          <mc:Fallback xmlns="">
            <p:pic>
              <p:nvPicPr>
                <p:cNvPr id="14" name="Ink 13">
                  <a:extLst>
                    <a:ext uri="{FF2B5EF4-FFF2-40B4-BE49-F238E27FC236}">
                      <a16:creationId xmlns:a16="http://schemas.microsoft.com/office/drawing/2014/main" id="{D819CB46-86EC-F0E9-E896-C5B56C9E1814}"/>
                    </a:ext>
                  </a:extLst>
                </p:cNvPr>
                <p:cNvPicPr/>
                <p:nvPr/>
              </p:nvPicPr>
              <p:blipFill>
                <a:blip r:embed="rId7"/>
                <a:stretch>
                  <a:fillRect/>
                </a:stretch>
              </p:blipFill>
              <p:spPr>
                <a:xfrm>
                  <a:off x="2732827" y="-1723095"/>
                  <a:ext cx="18000" cy="18000"/>
                </a:xfrm>
                <a:prstGeom prst="rect">
                  <a:avLst/>
                </a:prstGeom>
              </p:spPr>
            </p:pic>
          </mc:Fallback>
        </mc:AlternateContent>
      </p:grpSp>
      <p:sp>
        <p:nvSpPr>
          <p:cNvPr id="21" name="Triángulo rectángulo 20">
            <a:extLst>
              <a:ext uri="{FF2B5EF4-FFF2-40B4-BE49-F238E27FC236}">
                <a16:creationId xmlns:a16="http://schemas.microsoft.com/office/drawing/2014/main" id="{50D0A2D6-F69E-47FF-B5E3-CC3705F2C34E}"/>
              </a:ext>
            </a:extLst>
          </p:cNvPr>
          <p:cNvSpPr/>
          <p:nvPr/>
        </p:nvSpPr>
        <p:spPr>
          <a:xfrm rot="-10800000">
            <a:off x="9546440" y="3831903"/>
            <a:ext cx="0" cy="182880"/>
          </a:xfrm>
          <a:prstGeom prst="rtTriangle">
            <a:avLst/>
          </a:prstGeom>
          <a:solidFill>
            <a:srgbClr val="E71224">
              <a:alpha val="5000"/>
            </a:srgbClr>
          </a:solidFill>
          <a:ln w="18000">
            <a:solidFill>
              <a:srgbClr val="E71224"/>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en-US">
              <a:solidFill>
                <a:srgbClr val="E71224"/>
              </a:solidFill>
            </a:endParaRPr>
          </a:p>
        </p:txBody>
      </p:sp>
    </p:spTree>
    <p:extLst>
      <p:ext uri="{BB962C8B-B14F-4D97-AF65-F5344CB8AC3E}">
        <p14:creationId xmlns:p14="http://schemas.microsoft.com/office/powerpoint/2010/main" val="566921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70748-DFF4-718D-7D91-D18FEDA6B382}"/>
              </a:ext>
            </a:extLst>
          </p:cNvPr>
          <p:cNvSpPr>
            <a:spLocks noGrp="1"/>
          </p:cNvSpPr>
          <p:nvPr>
            <p:ph type="title"/>
          </p:nvPr>
        </p:nvSpPr>
        <p:spPr/>
        <p:txBody>
          <a:bodyPr/>
          <a:lstStyle/>
          <a:p>
            <a:r>
              <a:rPr lang="en-US" dirty="0"/>
              <a:t>An explanation and a question</a:t>
            </a:r>
          </a:p>
        </p:txBody>
      </p:sp>
      <p:sp>
        <p:nvSpPr>
          <p:cNvPr id="3" name="Content Placeholder 2">
            <a:extLst>
              <a:ext uri="{FF2B5EF4-FFF2-40B4-BE49-F238E27FC236}">
                <a16:creationId xmlns:a16="http://schemas.microsoft.com/office/drawing/2014/main" id="{E750A282-C20B-CA4A-EB5A-BC364C2084F5}"/>
              </a:ext>
            </a:extLst>
          </p:cNvPr>
          <p:cNvSpPr>
            <a:spLocks noGrp="1"/>
          </p:cNvSpPr>
          <p:nvPr>
            <p:ph idx="1"/>
          </p:nvPr>
        </p:nvSpPr>
        <p:spPr/>
        <p:txBody>
          <a:bodyPr>
            <a:normAutofit lnSpcReduction="10000"/>
          </a:bodyPr>
          <a:lstStyle/>
          <a:p>
            <a:r>
              <a:rPr lang="en-US" dirty="0"/>
              <a:t>Note the gain does not include a term depending on either demand side or supply side. Hence autonomous change in either  has same effect on income.</a:t>
            </a:r>
          </a:p>
          <a:p>
            <a:r>
              <a:rPr lang="en-US" dirty="0"/>
              <a:t> The ratio wage rate/productivity defines the gain, meaning underpaid workforce will inhibit growth. Explains the failure of supply side interventions in poor countries.</a:t>
            </a:r>
          </a:p>
          <a:p>
            <a:r>
              <a:rPr lang="en-US" dirty="0"/>
              <a:t>Some also argue that Keynes talked about short run, while Say referred to long run. His infamous words: </a:t>
            </a:r>
            <a:r>
              <a:rPr lang="en-US" altLang="en-US" i="1" dirty="0">
                <a:ea typeface="ＭＳ Ｐゴシック" panose="020B0600070205080204" pitchFamily="34" charset="-128"/>
              </a:rPr>
              <a:t>Long run is a misleading guide to current affairs. In the long run we are all dead.</a:t>
            </a:r>
            <a:endParaRPr lang="en-US" altLang="en-US" dirty="0">
              <a:ea typeface="ＭＳ Ｐゴシック" panose="020B0600070205080204" pitchFamily="34" charset="-128"/>
            </a:endParaRPr>
          </a:p>
          <a:p>
            <a:pPr marL="0" indent="0">
              <a:buNone/>
            </a:pPr>
            <a:r>
              <a:rPr lang="en-US" dirty="0"/>
              <a:t>Question: Can short run imbalances of supply and demand affect gain?</a:t>
            </a:r>
          </a:p>
        </p:txBody>
      </p:sp>
    </p:spTree>
    <p:extLst>
      <p:ext uri="{BB962C8B-B14F-4D97-AF65-F5344CB8AC3E}">
        <p14:creationId xmlns:p14="http://schemas.microsoft.com/office/powerpoint/2010/main" val="1003438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291B213-6F87-029F-D94B-1AA8800AB775}"/>
              </a:ext>
            </a:extLst>
          </p:cNvPr>
          <p:cNvSpPr txBox="1"/>
          <p:nvPr/>
        </p:nvSpPr>
        <p:spPr>
          <a:xfrm>
            <a:off x="558800" y="1828800"/>
            <a:ext cx="3517900" cy="1938992"/>
          </a:xfrm>
          <a:prstGeom prst="rect">
            <a:avLst/>
          </a:prstGeom>
          <a:noFill/>
        </p:spPr>
        <p:txBody>
          <a:bodyPr wrap="square" rtlCol="0">
            <a:spAutoFit/>
          </a:bodyPr>
          <a:lstStyle/>
          <a:p>
            <a:r>
              <a:rPr lang="en-US" sz="4000" dirty="0"/>
              <a:t>Adding market dynamics to the model</a:t>
            </a:r>
          </a:p>
        </p:txBody>
      </p:sp>
      <p:pic>
        <p:nvPicPr>
          <p:cNvPr id="4" name="Picture 3">
            <a:extLst>
              <a:ext uri="{FF2B5EF4-FFF2-40B4-BE49-F238E27FC236}">
                <a16:creationId xmlns:a16="http://schemas.microsoft.com/office/drawing/2014/main" id="{F56BF4D6-DF79-0632-2D76-668E9983B3C8}"/>
              </a:ext>
            </a:extLst>
          </p:cNvPr>
          <p:cNvPicPr>
            <a:picLocks noChangeAspect="1"/>
          </p:cNvPicPr>
          <p:nvPr/>
        </p:nvPicPr>
        <p:blipFill>
          <a:blip r:embed="rId2"/>
          <a:stretch>
            <a:fillRect/>
          </a:stretch>
        </p:blipFill>
        <p:spPr>
          <a:xfrm>
            <a:off x="4185239" y="258580"/>
            <a:ext cx="7282236" cy="6340840"/>
          </a:xfrm>
          <a:prstGeom prst="rect">
            <a:avLst/>
          </a:prstGeom>
        </p:spPr>
      </p:pic>
    </p:spTree>
    <p:extLst>
      <p:ext uri="{BB962C8B-B14F-4D97-AF65-F5344CB8AC3E}">
        <p14:creationId xmlns:p14="http://schemas.microsoft.com/office/powerpoint/2010/main" val="19107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5">
            <a:extLst>
              <a:ext uri="{FF2B5EF4-FFF2-40B4-BE49-F238E27FC236}">
                <a16:creationId xmlns:a16="http://schemas.microsoft.com/office/drawing/2014/main" id="{8B905EA4-2FC8-EDCC-EAE8-CE25FDEF9461}"/>
              </a:ext>
            </a:extLst>
          </p:cNvPr>
          <p:cNvGraphicFramePr>
            <a:graphicFrameLocks noGrp="1"/>
          </p:cNvGraphicFramePr>
          <p:nvPr>
            <p:ph idx="1"/>
            <p:extLst>
              <p:ext uri="{D42A27DB-BD31-4B8C-83A1-F6EECF244321}">
                <p14:modId xmlns:p14="http://schemas.microsoft.com/office/powerpoint/2010/main" val="3902856656"/>
              </p:ext>
            </p:extLst>
          </p:nvPr>
        </p:nvGraphicFramePr>
        <p:xfrm>
          <a:off x="838202" y="786798"/>
          <a:ext cx="10512548" cy="4777014"/>
        </p:xfrm>
        <a:graphic>
          <a:graphicData uri="http://schemas.openxmlformats.org/drawingml/2006/table">
            <a:tbl>
              <a:tblPr firstRow="1" firstCol="1" bandRow="1"/>
              <a:tblGrid>
                <a:gridCol w="3457353">
                  <a:extLst>
                    <a:ext uri="{9D8B030D-6E8A-4147-A177-3AD203B41FA5}">
                      <a16:colId xmlns:a16="http://schemas.microsoft.com/office/drawing/2014/main" val="3561076752"/>
                    </a:ext>
                  </a:extLst>
                </a:gridCol>
                <a:gridCol w="7055195">
                  <a:extLst>
                    <a:ext uri="{9D8B030D-6E8A-4147-A177-3AD203B41FA5}">
                      <a16:colId xmlns:a16="http://schemas.microsoft.com/office/drawing/2014/main" val="326481348"/>
                    </a:ext>
                  </a:extLst>
                </a:gridCol>
              </a:tblGrid>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Variable </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Equation</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76403"/>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inventory(t)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(production - sale) * dt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0321790"/>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price(t)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(change in price) * dt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3382995"/>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workers(t)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 (change in workers) * dt</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0771833"/>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change in price</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price*f3(inventory/inventory goal); f3’&lt;0, f3”&gt;0</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7429005"/>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Inventory goal</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sale * inventory coverage</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0078936"/>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change in workers</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(desired workers-workers)/worker adjustment time</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742133"/>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production</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workers*productivity</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4077512"/>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sale</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demand</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8805366"/>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demand</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income*f2; f2’&lt;0, f2”&gt;0</a:t>
                      </a:r>
                      <a:endParaRPr lang="en-US" sz="2400" b="0" i="0" u="none" strike="noStrike" dirty="0">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2058565"/>
                  </a:ext>
                </a:extLst>
              </a:tr>
              <a:tr h="60353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desired workers</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(demand/productivity)*f1; f1’&gt;0, f1”&lt;0</a:t>
                      </a:r>
                      <a:endParaRPr lang="en-US" sz="2400" b="0" i="0" u="none" strike="noStrike" dirty="0">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7968411"/>
                  </a:ext>
                </a:extLst>
              </a:tr>
              <a:tr h="335547">
                <a:tc>
                  <a:txBody>
                    <a:bodyPr/>
                    <a:lstStyle/>
                    <a:p>
                      <a:pPr marL="0" marR="0" algn="l" fontAlgn="t">
                        <a:spcAft>
                          <a:spcPts val="600"/>
                        </a:spcAft>
                        <a:buNone/>
                      </a:pPr>
                      <a:r>
                        <a:rPr lang="en-US" sz="24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income</a:t>
                      </a:r>
                      <a:endParaRPr lang="en-US" sz="2400" b="0" i="0" u="none" strike="noStrike">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fontAlgn="t">
                        <a:spcAft>
                          <a:spcPts val="600"/>
                        </a:spcAft>
                        <a:buNone/>
                      </a:pPr>
                      <a:r>
                        <a:rPr lang="en-US" sz="2400" b="0" i="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workers*wage rate</a:t>
                      </a:r>
                      <a:endParaRPr lang="en-US" sz="2400" b="0" i="0" u="none" strike="noStrike" dirty="0">
                        <a:effectLst/>
                        <a:latin typeface="Arial" panose="020B0604020202020204" pitchFamily="34" charset="0"/>
                      </a:endParaRPr>
                    </a:p>
                  </a:txBody>
                  <a:tcPr marL="98259" marR="98259" marT="1364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2667604"/>
                  </a:ext>
                </a:extLst>
              </a:tr>
            </a:tbl>
          </a:graphicData>
        </a:graphic>
      </p:graphicFrame>
    </p:spTree>
    <p:extLst>
      <p:ext uri="{BB962C8B-B14F-4D97-AF65-F5344CB8AC3E}">
        <p14:creationId xmlns:p14="http://schemas.microsoft.com/office/powerpoint/2010/main" val="1021192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674606C-4CFF-5189-4366-0430E88266DB}"/>
              </a:ext>
            </a:extLst>
          </p:cNvPr>
          <p:cNvPicPr>
            <a:picLocks noChangeAspect="1"/>
          </p:cNvPicPr>
          <p:nvPr/>
        </p:nvPicPr>
        <p:blipFill>
          <a:blip r:embed="rId3"/>
          <a:stretch>
            <a:fillRect/>
          </a:stretch>
        </p:blipFill>
        <p:spPr>
          <a:xfrm>
            <a:off x="1657708" y="1496290"/>
            <a:ext cx="9204256" cy="5116501"/>
          </a:xfrm>
          <a:prstGeom prst="rect">
            <a:avLst/>
          </a:prstGeom>
        </p:spPr>
      </p:pic>
      <p:sp>
        <p:nvSpPr>
          <p:cNvPr id="3" name="TextBox 2">
            <a:extLst>
              <a:ext uri="{FF2B5EF4-FFF2-40B4-BE49-F238E27FC236}">
                <a16:creationId xmlns:a16="http://schemas.microsoft.com/office/drawing/2014/main" id="{6B46D233-0904-9C5B-8037-738B66D2D437}"/>
              </a:ext>
            </a:extLst>
          </p:cNvPr>
          <p:cNvSpPr txBox="1"/>
          <p:nvPr/>
        </p:nvSpPr>
        <p:spPr>
          <a:xfrm>
            <a:off x="1657708" y="295961"/>
            <a:ext cx="9505594" cy="1200329"/>
          </a:xfrm>
          <a:prstGeom prst="rect">
            <a:avLst/>
          </a:prstGeom>
          <a:noFill/>
        </p:spPr>
        <p:txBody>
          <a:bodyPr wrap="square" rtlCol="0">
            <a:spAutoFit/>
          </a:bodyPr>
          <a:lstStyle/>
          <a:p>
            <a:r>
              <a:rPr lang="en-US" sz="3600" dirty="0"/>
              <a:t>Comparing performance of supply and demand driven stimuli with market dynamics</a:t>
            </a:r>
          </a:p>
        </p:txBody>
      </p:sp>
    </p:spTree>
    <p:extLst>
      <p:ext uri="{BB962C8B-B14F-4D97-AF65-F5344CB8AC3E}">
        <p14:creationId xmlns:p14="http://schemas.microsoft.com/office/powerpoint/2010/main" val="2518295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1314</TotalTime>
  <Words>1219</Words>
  <Application>Microsoft Macintosh PowerPoint</Application>
  <PresentationFormat>Widescreen</PresentationFormat>
  <Paragraphs>100</Paragraphs>
  <Slides>13</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ＭＳ Ｐゴシック</vt:lpstr>
      <vt:lpstr>Aptos</vt:lpstr>
      <vt:lpstr>Aptos Display</vt:lpstr>
      <vt:lpstr>Arial</vt:lpstr>
      <vt:lpstr>Calibri</vt:lpstr>
      <vt:lpstr>Symbol</vt:lpstr>
      <vt:lpstr>Times New Roman</vt:lpstr>
      <vt:lpstr>Office Theme</vt:lpstr>
      <vt:lpstr>Understanding contingencies of Say’s law of markets</vt:lpstr>
      <vt:lpstr>PowerPoint Presentation</vt:lpstr>
      <vt:lpstr>Both Demand and supply side stimulants  work</vt:lpstr>
      <vt:lpstr>Debate is on unstated contingencies</vt:lpstr>
      <vt:lpstr>Gain of the growth process (OLSSG)</vt:lpstr>
      <vt:lpstr>An explanation and a question</vt:lpstr>
      <vt:lpstr>PowerPoint Presentation</vt:lpstr>
      <vt:lpstr>PowerPoint Presentation</vt:lpstr>
      <vt:lpstr>PowerPoint Presentation</vt:lpstr>
      <vt:lpstr>PowerPoint Presentation</vt:lpstr>
      <vt:lpstr>PowerPoint Presentation</vt:lpstr>
      <vt:lpstr>Adding  government spending to GDP calculation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Saeed, Khalid</dc:creator>
  <cp:lastModifiedBy>Saeed, Khalid</cp:lastModifiedBy>
  <cp:revision>15</cp:revision>
  <dcterms:created xsi:type="dcterms:W3CDTF">2025-06-22T12:42:05Z</dcterms:created>
  <dcterms:modified xsi:type="dcterms:W3CDTF">2025-07-14T20:06:16Z</dcterms:modified>
</cp:coreProperties>
</file>