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57" r:id="rId3"/>
    <p:sldId id="262" r:id="rId4"/>
    <p:sldId id="266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4" r:id="rId16"/>
  </p:sldIdLst>
  <p:sldSz cx="9144000" cy="5143500" type="screen16x9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E33"/>
    <a:srgbClr val="C4C4C4"/>
    <a:srgbClr val="343A40"/>
    <a:srgbClr val="B2214D"/>
    <a:srgbClr val="EF7DB1"/>
    <a:srgbClr val="FF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87441" autoAdjust="0"/>
  </p:normalViewPr>
  <p:slideViewPr>
    <p:cSldViewPr>
      <p:cViewPr varScale="1">
        <p:scale>
          <a:sx n="127" d="100"/>
          <a:sy n="127" d="100"/>
        </p:scale>
        <p:origin x="11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2" tIns="43101" rIns="86202" bIns="4310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2" tIns="43101" rIns="86202" bIns="43101" rtlCol="0"/>
          <a:lstStyle>
            <a:lvl1pPr algn="r">
              <a:defRPr sz="1100"/>
            </a:lvl1pPr>
          </a:lstStyle>
          <a:p>
            <a:fld id="{D132DDBC-36CE-44D7-861B-5491E6C2D3B9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6388" y="650875"/>
            <a:ext cx="5789612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2" tIns="43101" rIns="86202" bIns="431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02" tIns="43101" rIns="86202" bIns="431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02" tIns="43101" rIns="86202" bIns="4310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02" tIns="43101" rIns="86202" bIns="43101" rtlCol="0" anchor="b"/>
          <a:lstStyle>
            <a:lvl1pPr algn="r">
              <a:defRPr sz="1100"/>
            </a:lvl1pPr>
          </a:lstStyle>
          <a:p>
            <a:fld id="{BBB14505-F15A-447F-B31D-A7AED6FD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3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page: Change title to submission name. Bold</a:t>
            </a:r>
            <a:r>
              <a:rPr lang="en-US" baseline="0" dirty="0"/>
              <a:t> the name of the presenter and display your name as you want it read by the moderator (</a:t>
            </a:r>
            <a:r>
              <a:rPr lang="en-US" baseline="0" dirty="0" err="1"/>
              <a:t>eg</a:t>
            </a:r>
            <a:r>
              <a:rPr lang="en-US" baseline="0" dirty="0"/>
              <a:t> Bob instead of Robert). Note the suggested timing in the bottom right. Slide timing may be adjusted, but not the number of slides.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5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24C02-5A6E-BBCC-E1CE-2919BC572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C64FFA-770C-F9B4-12E9-AD6CDF731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7B9AD0-A3F8-CCAA-6D79-B406BDFEF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Keep fonts big (24 pt or bigger). Note suggested timing in the bottom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A7E08-5D1E-1E4E-6A4D-9AB0AB605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30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13A79-EFA8-FD60-5869-3E6AF9EF6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E6DEA-57B6-5530-2C2C-B5A474604E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6D456D-5D06-D3F0-4B9E-0C2B4907B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Keep fonts big (24 pt or bigger). Note suggested timing in the bottom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1F2F4-4E62-E473-7795-C9F114A8F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79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8C301-1750-06CB-B6A8-70B898BF6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C6F49-A0B0-4F08-92BA-4467D848E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E1C533-9349-317A-9A35-61E751694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Keep fonts big (24 pt or bigger). Note suggested timing in the bottom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E97B-D25D-44E4-282C-262762E08F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20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87403-3999-83A3-E669-C9546F8A6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D4B2A5-FF89-D2FD-C8CD-47EB11724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33097A-704A-9EE4-5FE2-8A7D6C059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Keep fonts big (24 pt or bigger). Note suggested timing in the bottom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93D25-172F-9B16-F433-5B099D254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36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B9DEB-743A-D66D-FB2A-0C7C71EC7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12339E-837B-37B3-B8A6-EEF54797A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89ED22-E1FB-AB65-612E-2CAA6268E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Keep fonts big (24 pt or bigger). Note suggested timing in the bottom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4374F-D70E-31F1-D610-9B3119018E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65C89-BF18-724C-D6D0-F6630820D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B90C3E-F855-021F-2ED3-4630815F5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D5670B-131B-6D2B-7FDE-5562C71E9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Keep fonts big (24 pt or bigger). Note suggested timing in the bottom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D3D8E-5993-5FAE-942E-A54B5D476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7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Keep fonts big (24 pt or bigger). Note suggested timing in the bottom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0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C4DBD-61C4-5EFC-D8C7-CEAF00FD4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2140E-0C16-9CB8-2D43-083627165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E673B9-7BE3-C7CA-F90E-4EB533539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Keep fonts big (24 pt or bigger). Note suggested timing in the bottom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57274-4A01-CC1F-C241-12EE349AD8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61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FFC03-C4FF-818B-5FA1-04818AC5F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75E30-9FA0-28D6-FB73-ECC7A3B2B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52C66E-D238-1922-9B41-B34B1E60D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Keep fonts big (24 pt or bigger). Note suggested timing in the bottom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C541D-1A71-2599-FEB4-354993185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7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89FEE-0A2D-AE07-18AA-10D84F58C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F03088-AE2A-18A9-0187-775A685FD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27E255-5006-71A3-0D2E-F6027F115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Keep fonts big (24 pt or bigger). Note suggested timing in the bottom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9E5F6-DAC7-D209-57E3-196DA58A94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7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0B19D-676F-5413-B0E5-688217BF6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6E376E-295C-A57B-D809-12DE5FA52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2C11DA-A08C-DDED-1082-BFE710D45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Keep fonts big (24 pt or bigger). Note suggested timing in the bottom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DB29F-3A98-B9DC-1B8E-91A34EAE8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74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214AA-E242-725F-B678-7EFACF1DA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CFFD6C-0760-EA14-E20D-C36742CF2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8DC601-F21B-2B93-72B9-F0FAA869B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Keep fonts big (24 pt or bigger). Note suggested timing in the bottom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0AF90-54BD-5C6D-5BAC-FA79C67FC0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84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88E77-EF9C-C781-8147-66639131B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93E870-9EB6-A578-392D-65F118023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232A50-EC31-7ADF-AFF6-B13FACCAE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Keep fonts big (24 pt or bigger). Note suggested timing in the bottom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DF2BF-B962-7062-8E0F-FC7A908DF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3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C7A61-BF0E-DB6C-5F6F-29BDAF1BB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6A3624-67F3-526F-CABD-A5953DF62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E79BD0-AD19-2944-7593-266CAD787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Keep fonts big (24 pt or bigger). Note suggested timing in the bottom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E4D61-B125-6C38-91A2-02FCB301C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8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3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3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7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3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1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4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8/5/25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8/5/25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5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0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52FDC6A-AF0E-552A-9D2A-EAE33A9FA6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83074632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7772400" imgH="10058400" progId="TCLayout.ActiveDocument.1">
                  <p:embed/>
                </p:oleObj>
              </mc:Choice>
              <mc:Fallback>
                <p:oleObj name="think-cell Slide" r:id="rId1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4FCB0-42F1-4FA7-A53C-3F4DF092E227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11" Type="http://schemas.openxmlformats.org/officeDocument/2006/relationships/hyperlink" Target="http://x.com/SystemsDrinker" TargetMode="External"/><Relationship Id="rId5" Type="http://schemas.openxmlformats.org/officeDocument/2006/relationships/image" Target="../media/image7.emf"/><Relationship Id="rId10" Type="http://schemas.openxmlformats.org/officeDocument/2006/relationships/hyperlink" Target="mailto:aakritii@mit.edu" TargetMode="External"/><Relationship Id="rId4" Type="http://schemas.openxmlformats.org/officeDocument/2006/relationships/oleObject" Target="../embeddings/oleObject15.bin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https://files.oaiusercontent.com/file-GLEN2fgwXiWDoXoBHgnyT4?se=2025-03-17T19%3A38%3A49Z&amp;sp=r&amp;sv=2024-08-04&amp;sr=b&amp;rscc=max-age%3D299%2C%20immutable%2C%20private&amp;rscd=attachment%3B%20filename%3D8b4e0feb-d56b-4b36-9963-18cb40d33f42&amp;sig=ipQkZx09uEWpJGDW3Cc5/vYpPVwEPLnwZEXrhX8nOA8%3D" TargetMode="External"/><Relationship Id="rId5" Type="http://schemas.openxmlformats.org/officeDocument/2006/relationships/image" Target="../media/image7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https://files.oaiusercontent.com/file-F2DGBQwP5VS9GvqgeKw7rN?se=2025-03-17T11%3A03%3A52Z&amp;sp=r&amp;sv=2024-08-04&amp;sr=b&amp;rscc=max-age%3D299%2C%20immutable%2C%20private&amp;rscd=attachment%3B%20filename%3D9d19521f-9b33-48bd-8c62-017c0045efbe&amp;sig=oh2%2B0X5UDHd0F6eT%2BQAGmpw2zeJkNooYbvvfogK9PRA%3D" TargetMode="External"/><Relationship Id="rId5" Type="http://schemas.openxmlformats.org/officeDocument/2006/relationships/image" Target="../media/image7.e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7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430603ED-EF5F-5339-F4F7-41CE7ABADD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217785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371" y="1657350"/>
            <a:ext cx="8239434" cy="1102519"/>
          </a:xfrm>
        </p:spPr>
        <p:txBody>
          <a:bodyPr vert="horz">
            <a:noAutofit/>
          </a:bodyPr>
          <a:lstStyle/>
          <a:p>
            <a:pPr algn="l"/>
            <a:r>
              <a:rPr lang="en-US" sz="2400" dirty="0">
                <a:solidFill>
                  <a:srgbClr val="343A40"/>
                </a:solidFill>
                <a:latin typeface="Georgia" panose="02040502050405020303" pitchFamily="18" charset="0"/>
              </a:rPr>
              <a:t>Health Insurance at a Crossroads: Market Failures, Financial Protection, and Private Sector Dynamics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9904" y="2840531"/>
            <a:ext cx="6057900" cy="1314450"/>
          </a:xfrm>
        </p:spPr>
        <p:txBody>
          <a:bodyPr>
            <a:normAutofit/>
          </a:bodyPr>
          <a:lstStyle/>
          <a:p>
            <a:pPr algn="r"/>
            <a:r>
              <a:rPr lang="en-US" sz="1500" b="1" dirty="0">
                <a:solidFill>
                  <a:schemeClr val="tx1"/>
                </a:solidFill>
              </a:rPr>
              <a:t>Aakriti Gupta, IIM Calcutta, Incoming MIT Sloan</a:t>
            </a:r>
          </a:p>
          <a:p>
            <a:pPr algn="r"/>
            <a:r>
              <a:rPr lang="en-US" sz="1500" dirty="0">
                <a:solidFill>
                  <a:schemeClr val="tx1"/>
                </a:solidFill>
              </a:rPr>
              <a:t> Nachiket Mor, Banyan Academy of Leadership in Mental Health</a:t>
            </a:r>
          </a:p>
          <a:p>
            <a:pPr algn="r"/>
            <a:r>
              <a:rPr lang="en-US" sz="1500" dirty="0">
                <a:solidFill>
                  <a:schemeClr val="tx1"/>
                </a:solidFill>
              </a:rPr>
              <a:t>Prof. Rahul Roy, IIM Calcutta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4F0C5A-FCBE-474A-8DB8-148DA7B5FECE}"/>
              </a:ext>
            </a:extLst>
          </p:cNvPr>
          <p:cNvSpPr txBox="1"/>
          <p:nvPr/>
        </p:nvSpPr>
        <p:spPr>
          <a:xfrm>
            <a:off x="5281794" y="300847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i="1" dirty="0">
                <a:solidFill>
                  <a:srgbClr val="B2214D"/>
                </a:solidFill>
              </a:rPr>
              <a:t>Online Poster Presentation</a:t>
            </a:r>
            <a:endParaRPr lang="en-US" sz="2400" i="1" dirty="0">
              <a:solidFill>
                <a:srgbClr val="B2214D"/>
              </a:solidFill>
            </a:endParaRPr>
          </a:p>
        </p:txBody>
      </p:sp>
      <p:pic>
        <p:nvPicPr>
          <p:cNvPr id="11" name="Picture 10" descr="A logo with text on it&#10;&#10;Description automatically generated">
            <a:extLst>
              <a:ext uri="{FF2B5EF4-FFF2-40B4-BE49-F238E27FC236}">
                <a16:creationId xmlns:a16="http://schemas.microsoft.com/office/drawing/2014/main" id="{FE3FC1F5-1F25-F1B6-F03F-C40AEC23E0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1" y="307774"/>
            <a:ext cx="2143167" cy="997059"/>
          </a:xfrm>
          <a:prstGeom prst="rect">
            <a:avLst/>
          </a:prstGeom>
        </p:spPr>
      </p:pic>
      <p:pic>
        <p:nvPicPr>
          <p:cNvPr id="18" name="Picture 17" descr="A computer screen with a person on it&#10;&#10;Description automatically generated">
            <a:extLst>
              <a:ext uri="{FF2B5EF4-FFF2-40B4-BE49-F238E27FC236}">
                <a16:creationId xmlns:a16="http://schemas.microsoft.com/office/drawing/2014/main" id="{3E91854E-7A3A-1F5A-29FC-65962EE0D0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594" y="677852"/>
            <a:ext cx="409211" cy="40921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8E068C4-D771-A146-51F7-C0BA6D89583F}"/>
              </a:ext>
            </a:extLst>
          </p:cNvPr>
          <p:cNvGrpSpPr/>
          <p:nvPr/>
        </p:nvGrpSpPr>
        <p:grpSpPr>
          <a:xfrm>
            <a:off x="0" y="4657189"/>
            <a:ext cx="9144000" cy="764428"/>
            <a:chOff x="0" y="4657189"/>
            <a:chExt cx="9144000" cy="764428"/>
          </a:xfrm>
        </p:grpSpPr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800BA84E-D1E2-43A7-7DB5-A7BC3B30C886}"/>
                </a:ext>
              </a:extLst>
            </p:cNvPr>
            <p:cNvSpPr/>
            <p:nvPr/>
          </p:nvSpPr>
          <p:spPr>
            <a:xfrm>
              <a:off x="0" y="4657189"/>
              <a:ext cx="9144000" cy="530657"/>
            </a:xfrm>
            <a:prstGeom prst="roundRect">
              <a:avLst>
                <a:gd name="adj" fmla="val 0"/>
              </a:avLst>
            </a:prstGeom>
            <a:solidFill>
              <a:srgbClr val="343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4C4C4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384322-0D7B-FD40-9988-06F545CA5AAC}"/>
                </a:ext>
              </a:extLst>
            </p:cNvPr>
            <p:cNvSpPr txBox="1"/>
            <p:nvPr/>
          </p:nvSpPr>
          <p:spPr>
            <a:xfrm>
              <a:off x="3242017" y="4737851"/>
              <a:ext cx="559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THE 43</a:t>
              </a:r>
              <a:r>
                <a:rPr lang="en-US" sz="900" baseline="300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RD</a:t>
              </a:r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 INTERNATIONAL SYSTEM DYNAMICS CONFERENCE</a:t>
              </a:r>
            </a:p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Boston, Massachusetts, USA and Virtually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B6E9403-4A30-16A9-5A92-51549F689736}"/>
                </a:ext>
              </a:extLst>
            </p:cNvPr>
            <p:cNvGrpSpPr/>
            <p:nvPr/>
          </p:nvGrpSpPr>
          <p:grpSpPr>
            <a:xfrm>
              <a:off x="144569" y="4775285"/>
              <a:ext cx="2107603" cy="646332"/>
              <a:chOff x="144569" y="4775285"/>
              <a:chExt cx="2107603" cy="646332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09C6DD5E-D7C6-0476-41DF-82A5190AEB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9" y="4780170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>
                <a:extLst>
                  <a:ext uri="{FF2B5EF4-FFF2-40B4-BE49-F238E27FC236}">
                    <a16:creationId xmlns:a16="http://schemas.microsoft.com/office/drawing/2014/main" id="{2C9B9541-9451-7FFC-B760-D6999741F4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71" y="4775285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tângulo 9">
                <a:extLst>
                  <a:ext uri="{FF2B5EF4-FFF2-40B4-BE49-F238E27FC236}">
                    <a16:creationId xmlns:a16="http://schemas.microsoft.com/office/drawing/2014/main" id="{9816BCAB-6AC2-FE25-3ACC-6FEFA8CBDC18}"/>
                  </a:ext>
                </a:extLst>
              </p:cNvPr>
              <p:cNvSpPr/>
              <p:nvPr/>
            </p:nvSpPr>
            <p:spPr>
              <a:xfrm>
                <a:off x="633068" y="4775286"/>
                <a:ext cx="16191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@</a:t>
                </a:r>
                <a:r>
                  <a:rPr lang="en-US" sz="1200" dirty="0" err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SystemsDrinker</a:t>
                </a:r>
                <a:endParaRPr lang="en-US" sz="1200" dirty="0"/>
              </a:p>
              <a:p>
                <a:br>
                  <a:rPr lang="en-US" sz="1200" dirty="0"/>
                </a:b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890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381A0-C571-2B7A-40ED-5D8BDF6C5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2B538D8-1802-149D-1E19-63ECEDF5A0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435506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2EAA8F-2938-1114-9012-8F5AFE69B3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5B776F0-0DBC-CDF2-0606-9C98B90ACE9A}"/>
              </a:ext>
            </a:extLst>
          </p:cNvPr>
          <p:cNvSpPr/>
          <p:nvPr/>
        </p:nvSpPr>
        <p:spPr>
          <a:xfrm flipV="1">
            <a:off x="315433" y="694371"/>
            <a:ext cx="7858459" cy="36000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77547-5E15-B3F3-9E06-2D0307334AB3}"/>
              </a:ext>
            </a:extLst>
          </p:cNvPr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112C3-1563-7A9E-14BE-B676A5A2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2" y="74060"/>
            <a:ext cx="7924800" cy="592690"/>
          </a:xfrm>
        </p:spPr>
        <p:txBody>
          <a:bodyPr vert="horz">
            <a:noAutofit/>
          </a:bodyPr>
          <a:lstStyle/>
          <a:p>
            <a:pPr algn="l"/>
            <a:r>
              <a:rPr lang="en-US" sz="2000" dirty="0">
                <a:latin typeface="Georgia" panose="02040502050405020303" pitchFamily="18" charset="0"/>
              </a:rPr>
              <a:t>Base case | Scenario results (1/5)</a:t>
            </a:r>
            <a:endParaRPr lang="en-IN" sz="2000" dirty="0">
              <a:latin typeface="Georgia" panose="02040502050405020303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A0A97ABC-281C-153E-8FB2-8D72F2FE954F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D84C2EC-45A0-BF43-532B-CFCC901E9DF4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4594EC50-5CBE-1E48-3E46-1D7B0480B65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red and grey logo&#10;&#10;Description automatically generated">
            <a:extLst>
              <a:ext uri="{FF2B5EF4-FFF2-40B4-BE49-F238E27FC236}">
                <a16:creationId xmlns:a16="http://schemas.microsoft.com/office/drawing/2014/main" id="{4E65F29F-9A06-228F-36F3-8056503B3A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6047"/>
            <a:ext cx="643388" cy="481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CBEE617-8FB6-17CA-E54C-0818505CBE6E}"/>
              </a:ext>
            </a:extLst>
          </p:cNvPr>
          <p:cNvGrpSpPr/>
          <p:nvPr/>
        </p:nvGrpSpPr>
        <p:grpSpPr>
          <a:xfrm>
            <a:off x="0" y="4657189"/>
            <a:ext cx="9144000" cy="764428"/>
            <a:chOff x="0" y="4657189"/>
            <a:chExt cx="9144000" cy="76442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A4690801-5B35-879E-BA23-7B6EA5FE76BE}"/>
                </a:ext>
              </a:extLst>
            </p:cNvPr>
            <p:cNvSpPr/>
            <p:nvPr/>
          </p:nvSpPr>
          <p:spPr>
            <a:xfrm>
              <a:off x="0" y="4657189"/>
              <a:ext cx="9144000" cy="530657"/>
            </a:xfrm>
            <a:prstGeom prst="roundRect">
              <a:avLst>
                <a:gd name="adj" fmla="val 0"/>
              </a:avLst>
            </a:prstGeom>
            <a:solidFill>
              <a:srgbClr val="343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4C4C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792DEF-6972-1350-C0C0-EA5407B2684C}"/>
                </a:ext>
              </a:extLst>
            </p:cNvPr>
            <p:cNvSpPr txBox="1"/>
            <p:nvPr/>
          </p:nvSpPr>
          <p:spPr>
            <a:xfrm>
              <a:off x="3248324" y="4729898"/>
              <a:ext cx="559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THE 43</a:t>
              </a:r>
              <a:r>
                <a:rPr lang="en-US" sz="900" baseline="300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RD</a:t>
              </a:r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 INTERNATIONAL SYSTEM DYNAMICS CONFERENCE</a:t>
              </a:r>
            </a:p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Boston, Massachusetts, USA and Virtually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D821B12-3589-D77E-B172-EAE0C5EE3FED}"/>
                </a:ext>
              </a:extLst>
            </p:cNvPr>
            <p:cNvGrpSpPr/>
            <p:nvPr/>
          </p:nvGrpSpPr>
          <p:grpSpPr>
            <a:xfrm>
              <a:off x="144569" y="4775285"/>
              <a:ext cx="2107603" cy="646332"/>
              <a:chOff x="144569" y="4775285"/>
              <a:chExt cx="2107603" cy="646332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C5F13DDF-C93A-77E4-23D0-5E49491759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9" y="4780170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EC679F86-F275-7957-AF7B-617B7DA01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71" y="4775285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tângulo 9">
                <a:extLst>
                  <a:ext uri="{FF2B5EF4-FFF2-40B4-BE49-F238E27FC236}">
                    <a16:creationId xmlns:a16="http://schemas.microsoft.com/office/drawing/2014/main" id="{CD7B2FD8-B7DF-2DBF-0D26-FA79945CFE4C}"/>
                  </a:ext>
                </a:extLst>
              </p:cNvPr>
              <p:cNvSpPr/>
              <p:nvPr/>
            </p:nvSpPr>
            <p:spPr>
              <a:xfrm>
                <a:off x="633068" y="4775286"/>
                <a:ext cx="16191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@</a:t>
                </a:r>
                <a:r>
                  <a:rPr lang="en-US" sz="1200" dirty="0" err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SystemsDrinker</a:t>
                </a:r>
                <a:endParaRPr lang="en-US" sz="1200" dirty="0"/>
              </a:p>
              <a:p>
                <a:br>
                  <a:rPr lang="en-US" sz="1200" dirty="0"/>
                </a:br>
                <a:endParaRPr lang="en-US" sz="1200" dirty="0"/>
              </a:p>
            </p:txBody>
          </p:sp>
        </p:grpSp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C23D9873-D51B-2450-7261-F7BD34363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1341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339307-0BE4-8909-93E0-6170641E0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34" y="1165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FE7D8E89-ECC8-ED53-3F98-F342A606A2FE}"/>
              </a:ext>
            </a:extLst>
          </p:cNvPr>
          <p:cNvSpPr/>
          <p:nvPr/>
        </p:nvSpPr>
        <p:spPr>
          <a:xfrm rot="5400000">
            <a:off x="1031826" y="-206678"/>
            <a:ext cx="298551" cy="2362200"/>
          </a:xfrm>
          <a:prstGeom prst="round2SameRect">
            <a:avLst/>
          </a:prstGeom>
          <a:solidFill>
            <a:srgbClr val="A31E3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>
                <a:latin typeface="Georgia" panose="02040502050405020303" pitchFamily="18" charset="0"/>
              </a:rPr>
              <a:t>       // RESULTS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F4BACE2-21DF-641F-298D-43A473A86E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7" y="1653973"/>
            <a:ext cx="8714985" cy="206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A240D-6411-5063-1CCC-44477E0EC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C3710BA-C95A-8821-D88F-61113AA758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120990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B538D8-1802-149D-1E19-63ECEDF5A0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D811956-3B10-7942-F863-9CB31B82FD3D}"/>
              </a:ext>
            </a:extLst>
          </p:cNvPr>
          <p:cNvSpPr/>
          <p:nvPr/>
        </p:nvSpPr>
        <p:spPr>
          <a:xfrm flipV="1">
            <a:off x="315433" y="694371"/>
            <a:ext cx="7858459" cy="36000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55D50-D3C6-014D-DA63-8E275CB9842B}"/>
              </a:ext>
            </a:extLst>
          </p:cNvPr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CD4F7-725C-5488-7131-9384436F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2" y="74060"/>
            <a:ext cx="7924800" cy="592690"/>
          </a:xfrm>
        </p:spPr>
        <p:txBody>
          <a:bodyPr vert="horz">
            <a:noAutofit/>
          </a:bodyPr>
          <a:lstStyle/>
          <a:p>
            <a:pPr algn="l"/>
            <a:r>
              <a:rPr lang="en-US" sz="2000" dirty="0">
                <a:latin typeface="Georgia" panose="02040502050405020303" pitchFamily="18" charset="0"/>
              </a:rPr>
              <a:t>Base Case with 100% UHC </a:t>
            </a:r>
            <a:r>
              <a:rPr lang="en-US" sz="2000" b="1" i="1" dirty="0">
                <a:latin typeface="Georgia" panose="02040502050405020303" pitchFamily="18" charset="0"/>
              </a:rPr>
              <a:t>(</a:t>
            </a:r>
            <a:r>
              <a:rPr lang="en-US" sz="2000" b="1" i="1" dirty="0" err="1">
                <a:latin typeface="Georgia" panose="02040502050405020303" pitchFamily="18" charset="0"/>
              </a:rPr>
              <a:t>Idealised</a:t>
            </a:r>
            <a:r>
              <a:rPr lang="en-US" sz="2000" b="1" i="1" dirty="0">
                <a:latin typeface="Georgia" panose="02040502050405020303" pitchFamily="18" charset="0"/>
              </a:rPr>
              <a:t>) </a:t>
            </a:r>
            <a:r>
              <a:rPr lang="en-US" sz="2000" dirty="0">
                <a:latin typeface="Georgia" panose="02040502050405020303" pitchFamily="18" charset="0"/>
              </a:rPr>
              <a:t>| Scenario results (2/5)</a:t>
            </a:r>
            <a:endParaRPr lang="en-IN" sz="2000" dirty="0">
              <a:latin typeface="Georgia" panose="02040502050405020303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B79CD114-0B0F-B2B2-80B6-465924654C6B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BF81961-451D-113F-A70C-663A177B910C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441CA25D-BB9D-55E2-530F-ED50B253332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red and grey logo&#10;&#10;Description automatically generated">
            <a:extLst>
              <a:ext uri="{FF2B5EF4-FFF2-40B4-BE49-F238E27FC236}">
                <a16:creationId xmlns:a16="http://schemas.microsoft.com/office/drawing/2014/main" id="{86A084D5-C3BC-0E0D-B9C0-F68150DF00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6047"/>
            <a:ext cx="643388" cy="481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4D42D23-3AFD-0F54-8DF9-02B7C97FDFF1}"/>
              </a:ext>
            </a:extLst>
          </p:cNvPr>
          <p:cNvGrpSpPr/>
          <p:nvPr/>
        </p:nvGrpSpPr>
        <p:grpSpPr>
          <a:xfrm>
            <a:off x="0" y="4657189"/>
            <a:ext cx="9144000" cy="764428"/>
            <a:chOff x="0" y="4657189"/>
            <a:chExt cx="9144000" cy="76442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FFB8C473-D0A4-137A-7E51-8127C1E0958C}"/>
                </a:ext>
              </a:extLst>
            </p:cNvPr>
            <p:cNvSpPr/>
            <p:nvPr/>
          </p:nvSpPr>
          <p:spPr>
            <a:xfrm>
              <a:off x="0" y="4657189"/>
              <a:ext cx="9144000" cy="530657"/>
            </a:xfrm>
            <a:prstGeom prst="roundRect">
              <a:avLst>
                <a:gd name="adj" fmla="val 0"/>
              </a:avLst>
            </a:prstGeom>
            <a:solidFill>
              <a:srgbClr val="343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4C4C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1B502C-09DD-DC29-8FFE-6D265371AE65}"/>
                </a:ext>
              </a:extLst>
            </p:cNvPr>
            <p:cNvSpPr txBox="1"/>
            <p:nvPr/>
          </p:nvSpPr>
          <p:spPr>
            <a:xfrm>
              <a:off x="3248324" y="4729898"/>
              <a:ext cx="559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THE 43</a:t>
              </a:r>
              <a:r>
                <a:rPr lang="en-US" sz="900" baseline="300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RD</a:t>
              </a:r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 INTERNATIONAL SYSTEM DYNAMICS CONFERENCE</a:t>
              </a:r>
            </a:p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Boston, Massachusetts, USA and Virtually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E301C84-AD9F-2F34-49C4-2AB98E2DEDC8}"/>
                </a:ext>
              </a:extLst>
            </p:cNvPr>
            <p:cNvGrpSpPr/>
            <p:nvPr/>
          </p:nvGrpSpPr>
          <p:grpSpPr>
            <a:xfrm>
              <a:off x="144569" y="4775285"/>
              <a:ext cx="2107603" cy="646332"/>
              <a:chOff x="144569" y="4775285"/>
              <a:chExt cx="2107603" cy="646332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D61BE729-5EAB-4E34-8029-A13F853145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9" y="4780170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BA478EB1-1CCC-9992-F044-72434292BA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71" y="4775285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tângulo 9">
                <a:extLst>
                  <a:ext uri="{FF2B5EF4-FFF2-40B4-BE49-F238E27FC236}">
                    <a16:creationId xmlns:a16="http://schemas.microsoft.com/office/drawing/2014/main" id="{5565B904-C746-DC7E-2448-D5E989B8D220}"/>
                  </a:ext>
                </a:extLst>
              </p:cNvPr>
              <p:cNvSpPr/>
              <p:nvPr/>
            </p:nvSpPr>
            <p:spPr>
              <a:xfrm>
                <a:off x="633068" y="4775286"/>
                <a:ext cx="16191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@</a:t>
                </a:r>
                <a:r>
                  <a:rPr lang="en-US" sz="1200" dirty="0" err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SystemsDrinker</a:t>
                </a:r>
                <a:endParaRPr lang="en-US" sz="1200" dirty="0"/>
              </a:p>
              <a:p>
                <a:br>
                  <a:rPr lang="en-US" sz="1200" dirty="0"/>
                </a:br>
                <a:endParaRPr lang="en-US" sz="1200" dirty="0"/>
              </a:p>
            </p:txBody>
          </p:sp>
        </p:grpSp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7E53E688-7D84-2904-A105-51419C099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1341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7278BFF-D964-A6ED-6C91-0BCF400EA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34" y="1165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E712CB14-AEA7-2CFD-BDF5-DE2134B0E0DA}"/>
              </a:ext>
            </a:extLst>
          </p:cNvPr>
          <p:cNvSpPr/>
          <p:nvPr/>
        </p:nvSpPr>
        <p:spPr>
          <a:xfrm rot="5400000">
            <a:off x="1031826" y="-206678"/>
            <a:ext cx="298551" cy="2362200"/>
          </a:xfrm>
          <a:prstGeom prst="round2SameRect">
            <a:avLst/>
          </a:prstGeom>
          <a:solidFill>
            <a:srgbClr val="A31E3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>
                <a:latin typeface="Georgia" panose="02040502050405020303" pitchFamily="18" charset="0"/>
              </a:rPr>
              <a:t>       // RESULTS</a:t>
            </a:r>
          </a:p>
        </p:txBody>
      </p:sp>
      <p:pic>
        <p:nvPicPr>
          <p:cNvPr id="3" name="Picture 2" descr="A blue and red graph&#10;&#10;AI-generated content may be incorrect.">
            <a:extLst>
              <a:ext uri="{FF2B5EF4-FFF2-40B4-BE49-F238E27FC236}">
                <a16:creationId xmlns:a16="http://schemas.microsoft.com/office/drawing/2014/main" id="{791B6AB0-946C-7D76-D4EC-2BC48A77F5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9" y="1663271"/>
            <a:ext cx="8801102" cy="20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ADD11-34E2-F046-7C93-C4C5BF0E8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75BB238-FBC6-2468-F9EB-16F9C25C8F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338831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3710BA-C95A-8821-D88F-61113AA758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D1350AF-5EA8-1891-B409-7114E5E5A85F}"/>
              </a:ext>
            </a:extLst>
          </p:cNvPr>
          <p:cNvSpPr/>
          <p:nvPr/>
        </p:nvSpPr>
        <p:spPr>
          <a:xfrm flipV="1">
            <a:off x="315433" y="694371"/>
            <a:ext cx="7858459" cy="36000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B4AB6-B251-8978-896B-36F781365F61}"/>
              </a:ext>
            </a:extLst>
          </p:cNvPr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B62CF-6F60-D97F-8192-62D0F4E0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2" y="74060"/>
            <a:ext cx="7924800" cy="592690"/>
          </a:xfrm>
        </p:spPr>
        <p:txBody>
          <a:bodyPr vert="horz">
            <a:noAutofit/>
          </a:bodyPr>
          <a:lstStyle/>
          <a:p>
            <a:pPr algn="l"/>
            <a:r>
              <a:rPr lang="en-US" sz="2000" dirty="0">
                <a:latin typeface="Georgia" panose="02040502050405020303" pitchFamily="18" charset="0"/>
              </a:rPr>
              <a:t>Group Insurance </a:t>
            </a:r>
            <a:r>
              <a:rPr lang="en-US" sz="2000" b="1" i="1" dirty="0">
                <a:latin typeface="Georgia" panose="02040502050405020303" pitchFamily="18" charset="0"/>
              </a:rPr>
              <a:t>(Low elasticity)</a:t>
            </a:r>
            <a:r>
              <a:rPr lang="en-US" sz="2000" dirty="0">
                <a:latin typeface="Georgia" panose="02040502050405020303" pitchFamily="18" charset="0"/>
              </a:rPr>
              <a:t> | Scenario results (3/5)</a:t>
            </a:r>
            <a:endParaRPr lang="en-IN" sz="2000" dirty="0">
              <a:latin typeface="Georgia" panose="02040502050405020303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DA3A8C9-A69B-AF58-C4AE-C6750E583010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AACACA7-F50F-A2A8-5D28-E012E9AB0CDA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010578C8-A342-145A-96FE-7F798C6B867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red and grey logo&#10;&#10;Description automatically generated">
            <a:extLst>
              <a:ext uri="{FF2B5EF4-FFF2-40B4-BE49-F238E27FC236}">
                <a16:creationId xmlns:a16="http://schemas.microsoft.com/office/drawing/2014/main" id="{00081578-B689-EAE0-96EE-D50E7BFCCD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6047"/>
            <a:ext cx="643388" cy="481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4E6AE71-BE1C-1640-9081-5AD2A9B12519}"/>
              </a:ext>
            </a:extLst>
          </p:cNvPr>
          <p:cNvGrpSpPr/>
          <p:nvPr/>
        </p:nvGrpSpPr>
        <p:grpSpPr>
          <a:xfrm>
            <a:off x="0" y="4657189"/>
            <a:ext cx="9144000" cy="764428"/>
            <a:chOff x="0" y="4657189"/>
            <a:chExt cx="9144000" cy="76442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9769A7B3-037C-3E6E-7D6C-202DED4AD478}"/>
                </a:ext>
              </a:extLst>
            </p:cNvPr>
            <p:cNvSpPr/>
            <p:nvPr/>
          </p:nvSpPr>
          <p:spPr>
            <a:xfrm>
              <a:off x="0" y="4657189"/>
              <a:ext cx="9144000" cy="530657"/>
            </a:xfrm>
            <a:prstGeom prst="roundRect">
              <a:avLst>
                <a:gd name="adj" fmla="val 0"/>
              </a:avLst>
            </a:prstGeom>
            <a:solidFill>
              <a:srgbClr val="343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4C4C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6ABCB6-D8C4-231D-3830-9787C291C90B}"/>
                </a:ext>
              </a:extLst>
            </p:cNvPr>
            <p:cNvSpPr txBox="1"/>
            <p:nvPr/>
          </p:nvSpPr>
          <p:spPr>
            <a:xfrm>
              <a:off x="3248324" y="4729898"/>
              <a:ext cx="559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THE 43</a:t>
              </a:r>
              <a:r>
                <a:rPr lang="en-US" sz="900" baseline="300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RD</a:t>
              </a:r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 INTERNATIONAL SYSTEM DYNAMICS CONFERENCE</a:t>
              </a:r>
            </a:p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Boston, Massachusetts, USA and Virtually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6C1415E-3D00-75E8-A72A-738E34E4B1B2}"/>
                </a:ext>
              </a:extLst>
            </p:cNvPr>
            <p:cNvGrpSpPr/>
            <p:nvPr/>
          </p:nvGrpSpPr>
          <p:grpSpPr>
            <a:xfrm>
              <a:off x="144569" y="4775285"/>
              <a:ext cx="2107603" cy="646332"/>
              <a:chOff x="144569" y="4775285"/>
              <a:chExt cx="2107603" cy="646332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7F634E9D-102A-E2A5-3BB8-3AF385CFBB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9" y="4780170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3944772F-4865-CA32-B254-99F7DF78AE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71" y="4775285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tângulo 9">
                <a:extLst>
                  <a:ext uri="{FF2B5EF4-FFF2-40B4-BE49-F238E27FC236}">
                    <a16:creationId xmlns:a16="http://schemas.microsoft.com/office/drawing/2014/main" id="{9CC6B66E-B517-4A18-9032-D6FA86299051}"/>
                  </a:ext>
                </a:extLst>
              </p:cNvPr>
              <p:cNvSpPr/>
              <p:nvPr/>
            </p:nvSpPr>
            <p:spPr>
              <a:xfrm>
                <a:off x="633068" y="4775286"/>
                <a:ext cx="16191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@</a:t>
                </a:r>
                <a:r>
                  <a:rPr lang="en-US" sz="1200" dirty="0" err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SystemsDrinker</a:t>
                </a:r>
                <a:endParaRPr lang="en-US" sz="1200" dirty="0"/>
              </a:p>
              <a:p>
                <a:br>
                  <a:rPr lang="en-US" sz="1200" dirty="0"/>
                </a:br>
                <a:endParaRPr lang="en-US" sz="1200" dirty="0"/>
              </a:p>
            </p:txBody>
          </p:sp>
        </p:grpSp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A390F776-B6D8-C342-FC54-92D738A9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1341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0773075-2711-09F2-037B-F138C1FF3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34" y="1165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885DE3A5-4D3E-B9DA-C813-9EAEAC160958}"/>
              </a:ext>
            </a:extLst>
          </p:cNvPr>
          <p:cNvSpPr/>
          <p:nvPr/>
        </p:nvSpPr>
        <p:spPr>
          <a:xfrm rot="5400000">
            <a:off x="1031826" y="-206678"/>
            <a:ext cx="298551" cy="2362200"/>
          </a:xfrm>
          <a:prstGeom prst="round2SameRect">
            <a:avLst/>
          </a:prstGeom>
          <a:solidFill>
            <a:srgbClr val="A31E3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>
                <a:latin typeface="Georgia" panose="02040502050405020303" pitchFamily="18" charset="0"/>
              </a:rPr>
              <a:t>       // RESULTS</a:t>
            </a:r>
          </a:p>
        </p:txBody>
      </p:sp>
      <p:pic>
        <p:nvPicPr>
          <p:cNvPr id="8" name="Picture 7" descr="A red and blue graph&#10;&#10;AI-generated content may be incorrect.">
            <a:extLst>
              <a:ext uri="{FF2B5EF4-FFF2-40B4-BE49-F238E27FC236}">
                <a16:creationId xmlns:a16="http://schemas.microsoft.com/office/drawing/2014/main" id="{CD19C647-7A5A-1A9B-5D92-D1D319450F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2" y="1691024"/>
            <a:ext cx="8626757" cy="201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6724A-EF1E-08B5-DA5D-106B0AB2B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133D10A-1440-2806-1A4F-7AD31708D3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B42FC1-B833-4AFD-BC3A-40F7D00403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37D3EF6-7403-098E-F645-C57B89272047}"/>
              </a:ext>
            </a:extLst>
          </p:cNvPr>
          <p:cNvSpPr/>
          <p:nvPr/>
        </p:nvSpPr>
        <p:spPr>
          <a:xfrm flipV="1">
            <a:off x="315433" y="694371"/>
            <a:ext cx="7858459" cy="36000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371DA-837F-BE71-3AE0-2702E4DEA864}"/>
              </a:ext>
            </a:extLst>
          </p:cNvPr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711E2-FF8D-AFC8-27DE-FF7D5E30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2" y="74060"/>
            <a:ext cx="7924800" cy="592690"/>
          </a:xfrm>
        </p:spPr>
        <p:txBody>
          <a:bodyPr vert="horz">
            <a:noAutofit/>
          </a:bodyPr>
          <a:lstStyle/>
          <a:p>
            <a:pPr algn="l"/>
            <a:r>
              <a:rPr lang="en-US" sz="2000" dirty="0">
                <a:latin typeface="Georgia" panose="02040502050405020303" pitchFamily="18" charset="0"/>
              </a:rPr>
              <a:t>Risk Selection </a:t>
            </a:r>
            <a:r>
              <a:rPr lang="en-US" sz="2000" b="1" i="1" dirty="0">
                <a:latin typeface="Georgia" panose="02040502050405020303" pitchFamily="18" charset="0"/>
              </a:rPr>
              <a:t>(Insurer strategy)</a:t>
            </a:r>
            <a:r>
              <a:rPr lang="en-US" sz="2000" dirty="0">
                <a:latin typeface="Georgia" panose="02040502050405020303" pitchFamily="18" charset="0"/>
              </a:rPr>
              <a:t> | Scenario results (4/5)</a:t>
            </a:r>
            <a:endParaRPr lang="en-IN" sz="2000" dirty="0">
              <a:latin typeface="Georgia" panose="02040502050405020303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8126C7A-F14C-465C-86B0-B3899A051D23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B9C256B-8F93-2D54-1775-0A8A3579A17E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12313558-8991-2E00-F60E-9245CB721FB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red and grey logo&#10;&#10;Description automatically generated">
            <a:extLst>
              <a:ext uri="{FF2B5EF4-FFF2-40B4-BE49-F238E27FC236}">
                <a16:creationId xmlns:a16="http://schemas.microsoft.com/office/drawing/2014/main" id="{44C2988F-1F96-2782-C117-B93EC2F233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6047"/>
            <a:ext cx="643388" cy="481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8B7DED7-C736-1CF6-F835-DB70EACE4EFF}"/>
              </a:ext>
            </a:extLst>
          </p:cNvPr>
          <p:cNvGrpSpPr/>
          <p:nvPr/>
        </p:nvGrpSpPr>
        <p:grpSpPr>
          <a:xfrm>
            <a:off x="0" y="4657189"/>
            <a:ext cx="9144000" cy="764428"/>
            <a:chOff x="0" y="4657189"/>
            <a:chExt cx="9144000" cy="76442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6859B3CE-59C6-A430-1585-B7B965CE3F89}"/>
                </a:ext>
              </a:extLst>
            </p:cNvPr>
            <p:cNvSpPr/>
            <p:nvPr/>
          </p:nvSpPr>
          <p:spPr>
            <a:xfrm>
              <a:off x="0" y="4657189"/>
              <a:ext cx="9144000" cy="530657"/>
            </a:xfrm>
            <a:prstGeom prst="roundRect">
              <a:avLst>
                <a:gd name="adj" fmla="val 0"/>
              </a:avLst>
            </a:prstGeom>
            <a:solidFill>
              <a:srgbClr val="343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4C4C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DD5F44-A3D7-E299-9DC9-23ACCB73EAC7}"/>
                </a:ext>
              </a:extLst>
            </p:cNvPr>
            <p:cNvSpPr txBox="1"/>
            <p:nvPr/>
          </p:nvSpPr>
          <p:spPr>
            <a:xfrm>
              <a:off x="3248324" y="4729898"/>
              <a:ext cx="559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THE 43</a:t>
              </a:r>
              <a:r>
                <a:rPr lang="en-US" sz="900" baseline="300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RD</a:t>
              </a:r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 INTERNATIONAL SYSTEM DYNAMICS CONFERENCE</a:t>
              </a:r>
            </a:p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Boston, Massachusetts, USA and Virtually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E15D005-3D04-4BCA-4D22-46518DC7F4BC}"/>
                </a:ext>
              </a:extLst>
            </p:cNvPr>
            <p:cNvGrpSpPr/>
            <p:nvPr/>
          </p:nvGrpSpPr>
          <p:grpSpPr>
            <a:xfrm>
              <a:off x="144569" y="4775285"/>
              <a:ext cx="2107603" cy="646332"/>
              <a:chOff x="144569" y="4775285"/>
              <a:chExt cx="2107603" cy="646332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DA508550-E7A7-1AD2-7CBB-76A59F990F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9" y="4780170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5BA2D98C-2B72-3E30-069A-8EAE1285FB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71" y="4775285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tângulo 9">
                <a:extLst>
                  <a:ext uri="{FF2B5EF4-FFF2-40B4-BE49-F238E27FC236}">
                    <a16:creationId xmlns:a16="http://schemas.microsoft.com/office/drawing/2014/main" id="{6972CF0F-AF54-C4C0-8245-2DE82E0B56E9}"/>
                  </a:ext>
                </a:extLst>
              </p:cNvPr>
              <p:cNvSpPr/>
              <p:nvPr/>
            </p:nvSpPr>
            <p:spPr>
              <a:xfrm>
                <a:off x="633068" y="4775286"/>
                <a:ext cx="16191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@</a:t>
                </a:r>
                <a:r>
                  <a:rPr lang="en-US" sz="1200" dirty="0" err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SystemsDrinker</a:t>
                </a:r>
                <a:endParaRPr lang="en-US" sz="1200" dirty="0"/>
              </a:p>
              <a:p>
                <a:br>
                  <a:rPr lang="en-US" sz="1200" dirty="0"/>
                </a:br>
                <a:endParaRPr lang="en-US" sz="1200" dirty="0"/>
              </a:p>
            </p:txBody>
          </p:sp>
        </p:grpSp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1743CC6C-A68E-2393-47BB-8B8406F16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1341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419F826-277D-39FB-AD4C-F2AF0252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34" y="1165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E4BDB40B-5D13-014C-4146-C3713CF9254F}"/>
              </a:ext>
            </a:extLst>
          </p:cNvPr>
          <p:cNvSpPr/>
          <p:nvPr/>
        </p:nvSpPr>
        <p:spPr>
          <a:xfrm rot="5400000">
            <a:off x="1031826" y="-206678"/>
            <a:ext cx="298551" cy="2362200"/>
          </a:xfrm>
          <a:prstGeom prst="round2SameRect">
            <a:avLst/>
          </a:prstGeom>
          <a:solidFill>
            <a:srgbClr val="A31E3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>
                <a:latin typeface="Georgia" panose="02040502050405020303" pitchFamily="18" charset="0"/>
              </a:rPr>
              <a:t>       // RESULTS</a:t>
            </a:r>
          </a:p>
        </p:txBody>
      </p:sp>
      <p:pic>
        <p:nvPicPr>
          <p:cNvPr id="3" name="Picture 2" descr="A graph showing the results of a graph&#10;&#10;AI-generated content may be incorrect.">
            <a:extLst>
              <a:ext uri="{FF2B5EF4-FFF2-40B4-BE49-F238E27FC236}">
                <a16:creationId xmlns:a16="http://schemas.microsoft.com/office/drawing/2014/main" id="{6B7FFDE6-7AF8-3AE6-C753-30D00C48FF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2" y="1738616"/>
            <a:ext cx="8696691" cy="20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9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4ACDB-3AB4-44DF-48A5-83D1BE025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9B42FC1-B833-4AFD-BC3A-40F7D00403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203963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75BB238-FBC6-2468-F9EB-16F9C25C8F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B532479-7D95-1A39-8A55-F481B4359ADA}"/>
              </a:ext>
            </a:extLst>
          </p:cNvPr>
          <p:cNvSpPr/>
          <p:nvPr/>
        </p:nvSpPr>
        <p:spPr>
          <a:xfrm flipV="1">
            <a:off x="315433" y="694371"/>
            <a:ext cx="7858459" cy="36000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3BDE1-6482-3B95-3B93-E10DE19E0BD3}"/>
              </a:ext>
            </a:extLst>
          </p:cNvPr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DBB8B-DF48-2B10-BD01-C74A4DC6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2" y="74060"/>
            <a:ext cx="7924800" cy="592690"/>
          </a:xfrm>
        </p:spPr>
        <p:txBody>
          <a:bodyPr vert="horz">
            <a:noAutofit/>
          </a:bodyPr>
          <a:lstStyle/>
          <a:p>
            <a:pPr algn="l"/>
            <a:r>
              <a:rPr lang="en-US" sz="2000" dirty="0">
                <a:latin typeface="Georgia" panose="02040502050405020303" pitchFamily="18" charset="0"/>
              </a:rPr>
              <a:t>Managed Care </a:t>
            </a:r>
            <a:r>
              <a:rPr lang="en-US" sz="2000" b="1" i="1" dirty="0">
                <a:latin typeface="Georgia" panose="02040502050405020303" pitchFamily="18" charset="0"/>
              </a:rPr>
              <a:t>(Proposed policy)</a:t>
            </a:r>
            <a:r>
              <a:rPr lang="en-US" sz="2000" dirty="0">
                <a:latin typeface="Georgia" panose="02040502050405020303" pitchFamily="18" charset="0"/>
              </a:rPr>
              <a:t> | Scenario results (5/5)</a:t>
            </a:r>
            <a:endParaRPr lang="en-IN" sz="2000" dirty="0">
              <a:latin typeface="Georgia" panose="02040502050405020303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96C72225-D083-DCA9-8544-BF8102E3DD42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420D78-98B7-87A1-12CC-6FB3AD9EE5F3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EF394ABB-2EA6-083D-605D-BBB7963A530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red and grey logo&#10;&#10;Description automatically generated">
            <a:extLst>
              <a:ext uri="{FF2B5EF4-FFF2-40B4-BE49-F238E27FC236}">
                <a16:creationId xmlns:a16="http://schemas.microsoft.com/office/drawing/2014/main" id="{0FBABFA5-CAA5-389F-FE7C-4BFA799169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6047"/>
            <a:ext cx="643388" cy="481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727AE58-54B6-C109-9E3F-A0D3C11AF8AC}"/>
              </a:ext>
            </a:extLst>
          </p:cNvPr>
          <p:cNvGrpSpPr/>
          <p:nvPr/>
        </p:nvGrpSpPr>
        <p:grpSpPr>
          <a:xfrm>
            <a:off x="0" y="4657189"/>
            <a:ext cx="9144000" cy="764428"/>
            <a:chOff x="0" y="4657189"/>
            <a:chExt cx="9144000" cy="76442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3F9B42D0-3A55-8125-24DC-575073628628}"/>
                </a:ext>
              </a:extLst>
            </p:cNvPr>
            <p:cNvSpPr/>
            <p:nvPr/>
          </p:nvSpPr>
          <p:spPr>
            <a:xfrm>
              <a:off x="0" y="4657189"/>
              <a:ext cx="9144000" cy="530657"/>
            </a:xfrm>
            <a:prstGeom prst="roundRect">
              <a:avLst>
                <a:gd name="adj" fmla="val 0"/>
              </a:avLst>
            </a:prstGeom>
            <a:solidFill>
              <a:srgbClr val="343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4C4C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32420B-C785-18C5-834B-FB12E5E3BE46}"/>
                </a:ext>
              </a:extLst>
            </p:cNvPr>
            <p:cNvSpPr txBox="1"/>
            <p:nvPr/>
          </p:nvSpPr>
          <p:spPr>
            <a:xfrm>
              <a:off x="3248324" y="4729898"/>
              <a:ext cx="559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THE 43</a:t>
              </a:r>
              <a:r>
                <a:rPr lang="en-US" sz="900" baseline="300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RD</a:t>
              </a:r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 INTERNATIONAL SYSTEM DYNAMICS CONFERENCE</a:t>
              </a:r>
            </a:p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Boston, Massachusetts, USA and Virtually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BB8EFB1-F19B-D53B-68F8-610A230DE064}"/>
                </a:ext>
              </a:extLst>
            </p:cNvPr>
            <p:cNvGrpSpPr/>
            <p:nvPr/>
          </p:nvGrpSpPr>
          <p:grpSpPr>
            <a:xfrm>
              <a:off x="144569" y="4775285"/>
              <a:ext cx="2107603" cy="646332"/>
              <a:chOff x="144569" y="4775285"/>
              <a:chExt cx="2107603" cy="646332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E1C65483-6858-EE64-88BE-EB20E3CA8C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9" y="4780170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7C729995-1B8D-63CD-7AD7-C903C4205F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71" y="4775285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tângulo 9">
                <a:extLst>
                  <a:ext uri="{FF2B5EF4-FFF2-40B4-BE49-F238E27FC236}">
                    <a16:creationId xmlns:a16="http://schemas.microsoft.com/office/drawing/2014/main" id="{3C739EB2-32A8-95AB-7419-796F1D3792C9}"/>
                  </a:ext>
                </a:extLst>
              </p:cNvPr>
              <p:cNvSpPr/>
              <p:nvPr/>
            </p:nvSpPr>
            <p:spPr>
              <a:xfrm>
                <a:off x="633068" y="4775286"/>
                <a:ext cx="16191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@</a:t>
                </a:r>
                <a:r>
                  <a:rPr lang="en-US" sz="1200" dirty="0" err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SystemsDrinker</a:t>
                </a:r>
                <a:endParaRPr lang="en-US" sz="1200" dirty="0"/>
              </a:p>
              <a:p>
                <a:br>
                  <a:rPr lang="en-US" sz="1200" dirty="0"/>
                </a:br>
                <a:endParaRPr lang="en-US" sz="1200" dirty="0"/>
              </a:p>
            </p:txBody>
          </p:sp>
        </p:grpSp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2863C978-0D00-8438-E56F-A1FD12B41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1341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A58E82-B671-95C0-0637-440EE9E07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34" y="1165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D4FD18E6-F4E9-349C-DD94-583B6A8EE750}"/>
              </a:ext>
            </a:extLst>
          </p:cNvPr>
          <p:cNvSpPr/>
          <p:nvPr/>
        </p:nvSpPr>
        <p:spPr>
          <a:xfrm rot="5400000">
            <a:off x="1031826" y="-206678"/>
            <a:ext cx="298551" cy="2362200"/>
          </a:xfrm>
          <a:prstGeom prst="round2SameRect">
            <a:avLst/>
          </a:prstGeom>
          <a:solidFill>
            <a:srgbClr val="A31E3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>
                <a:latin typeface="Georgia" panose="02040502050405020303" pitchFamily="18" charset="0"/>
              </a:rPr>
              <a:t>       // RESULTS</a:t>
            </a:r>
          </a:p>
        </p:txBody>
      </p:sp>
      <p:pic>
        <p:nvPicPr>
          <p:cNvPr id="32" name="Picture 31" descr="A graph showing the results of a financial performance&#10;&#10;AI-generated content may be incorrect.">
            <a:extLst>
              <a:ext uri="{FF2B5EF4-FFF2-40B4-BE49-F238E27FC236}">
                <a16:creationId xmlns:a16="http://schemas.microsoft.com/office/drawing/2014/main" id="{A5F84F19-3B64-7FB8-A037-76518A3B80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3" y="1835218"/>
            <a:ext cx="8686133" cy="20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0032E-CB6F-D0FE-1DD9-D8A740643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22123FF-F05C-869D-7DF8-419C42786D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470728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2EAA8F-2938-1114-9012-8F5AFE69B3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CF83F74-9C1C-5909-6CD8-5585844DF0CC}"/>
              </a:ext>
            </a:extLst>
          </p:cNvPr>
          <p:cNvSpPr/>
          <p:nvPr/>
        </p:nvSpPr>
        <p:spPr>
          <a:xfrm flipV="1">
            <a:off x="315433" y="694371"/>
            <a:ext cx="7858459" cy="36000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103C9B-E0EA-9BDF-F1B4-754B82B049B8}"/>
              </a:ext>
            </a:extLst>
          </p:cNvPr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1C949-B4A0-25EA-41A0-899603D4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2" y="74060"/>
            <a:ext cx="7924800" cy="592690"/>
          </a:xfrm>
        </p:spPr>
        <p:txBody>
          <a:bodyPr vert="horz">
            <a:noAutofit/>
          </a:bodyPr>
          <a:lstStyle/>
          <a:p>
            <a:pPr algn="l"/>
            <a:r>
              <a:rPr lang="en-US" sz="2000" dirty="0">
                <a:latin typeface="Georgia" panose="02040502050405020303" pitchFamily="18" charset="0"/>
              </a:rPr>
              <a:t>Our insights from this work and a few questions…</a:t>
            </a:r>
            <a:endParaRPr lang="en-IN" sz="2000" dirty="0">
              <a:latin typeface="Georgia" panose="02040502050405020303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004DF4F-E4B5-EE35-59FF-F24C4DE667F0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B63325A-965F-51DA-2608-BE75B820A8D9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2FD1E1BF-8CE3-4138-9B65-4CC5E50099F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red and grey logo&#10;&#10;Description automatically generated">
            <a:extLst>
              <a:ext uri="{FF2B5EF4-FFF2-40B4-BE49-F238E27FC236}">
                <a16:creationId xmlns:a16="http://schemas.microsoft.com/office/drawing/2014/main" id="{B0FDC5E1-0F7B-696C-E8DC-1B6AAAAAFB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6047"/>
            <a:ext cx="643388" cy="481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CB46246-41FC-71DF-2FD1-E16B618D6DAE}"/>
              </a:ext>
            </a:extLst>
          </p:cNvPr>
          <p:cNvGrpSpPr/>
          <p:nvPr/>
        </p:nvGrpSpPr>
        <p:grpSpPr>
          <a:xfrm>
            <a:off x="0" y="4657189"/>
            <a:ext cx="9144000" cy="764428"/>
            <a:chOff x="0" y="4657189"/>
            <a:chExt cx="9144000" cy="76442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9F1F8E54-C767-C140-6E02-346F91C643E4}"/>
                </a:ext>
              </a:extLst>
            </p:cNvPr>
            <p:cNvSpPr/>
            <p:nvPr/>
          </p:nvSpPr>
          <p:spPr>
            <a:xfrm>
              <a:off x="0" y="4657189"/>
              <a:ext cx="9144000" cy="530657"/>
            </a:xfrm>
            <a:prstGeom prst="roundRect">
              <a:avLst>
                <a:gd name="adj" fmla="val 0"/>
              </a:avLst>
            </a:prstGeom>
            <a:solidFill>
              <a:srgbClr val="343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4C4C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BC71EF-D211-6F15-054C-A015D993B231}"/>
                </a:ext>
              </a:extLst>
            </p:cNvPr>
            <p:cNvSpPr txBox="1"/>
            <p:nvPr/>
          </p:nvSpPr>
          <p:spPr>
            <a:xfrm>
              <a:off x="3248324" y="4729898"/>
              <a:ext cx="559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THE 43</a:t>
              </a:r>
              <a:r>
                <a:rPr lang="en-US" sz="900" baseline="300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RD</a:t>
              </a:r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 INTERNATIONAL SYSTEM DYNAMICS CONFERENCE</a:t>
              </a:r>
            </a:p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Boston, Massachusetts, USA and Virtually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E1A939F-BCC3-41EC-AE4B-A3FAA2B2B09B}"/>
                </a:ext>
              </a:extLst>
            </p:cNvPr>
            <p:cNvGrpSpPr/>
            <p:nvPr/>
          </p:nvGrpSpPr>
          <p:grpSpPr>
            <a:xfrm>
              <a:off x="144569" y="4775285"/>
              <a:ext cx="2107603" cy="646332"/>
              <a:chOff x="144569" y="4775285"/>
              <a:chExt cx="2107603" cy="646332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A30F6473-FA84-7A15-41A1-3F966CDF28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9" y="4780170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1A81A396-E6EC-3A82-D496-5246CA2011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71" y="4775285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tângulo 9">
                <a:extLst>
                  <a:ext uri="{FF2B5EF4-FFF2-40B4-BE49-F238E27FC236}">
                    <a16:creationId xmlns:a16="http://schemas.microsoft.com/office/drawing/2014/main" id="{C2834BE8-BD7E-45D9-FFDF-0A6CDED4BA4E}"/>
                  </a:ext>
                </a:extLst>
              </p:cNvPr>
              <p:cNvSpPr/>
              <p:nvPr/>
            </p:nvSpPr>
            <p:spPr>
              <a:xfrm>
                <a:off x="633068" y="4775286"/>
                <a:ext cx="16191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@</a:t>
                </a:r>
                <a:r>
                  <a:rPr lang="en-US" sz="1200" dirty="0" err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SystemsDrinker</a:t>
                </a:r>
                <a:endParaRPr lang="en-US" sz="1200" dirty="0"/>
              </a:p>
              <a:p>
                <a:br>
                  <a:rPr lang="en-US" sz="1200" dirty="0"/>
                </a:br>
                <a:endParaRPr lang="en-US" sz="1200" dirty="0"/>
              </a:p>
            </p:txBody>
          </p:sp>
        </p:grpSp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76DC10CD-1609-BBF1-D0E8-A09EAB27D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1341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6A1E9D5-3FBD-930A-FCAD-C5457075C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34" y="1165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4911CA5A-C7DE-8003-AEA8-414F2C39297F}"/>
              </a:ext>
            </a:extLst>
          </p:cNvPr>
          <p:cNvSpPr/>
          <p:nvPr/>
        </p:nvSpPr>
        <p:spPr>
          <a:xfrm rot="5400000">
            <a:off x="1031826" y="-206678"/>
            <a:ext cx="298551" cy="2362200"/>
          </a:xfrm>
          <a:prstGeom prst="round2SameRect">
            <a:avLst/>
          </a:prstGeom>
          <a:solidFill>
            <a:srgbClr val="A31E3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>
                <a:latin typeface="Georgia" panose="02040502050405020303" pitchFamily="18" charset="0"/>
              </a:rPr>
              <a:t>       // CONCLUSIONS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1466CD-1920-971E-CA5B-5CD19860A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32" y="1184925"/>
            <a:ext cx="8633756" cy="336100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00"/>
              </a:spcAft>
            </a:pPr>
            <a:r>
              <a:rPr lang="en-US" sz="1600" dirty="0">
                <a:latin typeface="Georgia" panose="02040502050405020303" pitchFamily="18" charset="0"/>
              </a:rPr>
              <a:t>Health policy</a:t>
            </a:r>
          </a:p>
          <a:p>
            <a:pPr lvl="1">
              <a:spcAft>
                <a:spcPts val="200"/>
              </a:spcAft>
            </a:pPr>
            <a:r>
              <a:rPr lang="en-US" sz="1300" dirty="0">
                <a:latin typeface="Georgia" panose="02040502050405020303" pitchFamily="18" charset="0"/>
              </a:rPr>
              <a:t>Indian insurance regulator’s current “risk selection” policy harms the industry in the long term, and needs to be reviewed</a:t>
            </a:r>
          </a:p>
          <a:p>
            <a:pPr lvl="1">
              <a:spcAft>
                <a:spcPts val="200"/>
              </a:spcAft>
            </a:pPr>
            <a:r>
              <a:rPr lang="en-US" sz="1300" dirty="0">
                <a:latin typeface="Georgia" panose="02040502050405020303" pitchFamily="18" charset="0"/>
              </a:rPr>
              <a:t>Managed care, if introduced well, can be useful to unlock the positive linkage between health financing via pooling and population health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latin typeface="Georgia" panose="02040502050405020303" pitchFamily="18" charset="0"/>
              </a:rPr>
              <a:t>Methodology</a:t>
            </a:r>
          </a:p>
          <a:p>
            <a:pPr lvl="1">
              <a:spcAft>
                <a:spcPts val="200"/>
              </a:spcAft>
            </a:pPr>
            <a:r>
              <a:rPr lang="en-US" sz="1300" dirty="0">
                <a:latin typeface="Georgia" panose="02040502050405020303" pitchFamily="18" charset="0"/>
              </a:rPr>
              <a:t>Integrating decision science using a stakeholder view in interconnected systems can reveal deeper layers of interactions and system evolution</a:t>
            </a:r>
          </a:p>
          <a:p>
            <a:pPr lvl="1">
              <a:spcAft>
                <a:spcPts val="200"/>
              </a:spcAft>
            </a:pPr>
            <a:r>
              <a:rPr lang="en-US" sz="1300" dirty="0">
                <a:latin typeface="Georgia" panose="02040502050405020303" pitchFamily="18" charset="0"/>
              </a:rPr>
              <a:t>Single-insurer market assumption is a key limitation of this work, and balancing complexity vs insight is a fine edged sword (which I’m still learning how to tackle!) 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latin typeface="Georgia" panose="02040502050405020303" pitchFamily="18" charset="0"/>
              </a:rPr>
              <a:t>Our questions</a:t>
            </a:r>
          </a:p>
          <a:p>
            <a:pPr lvl="1">
              <a:spcAft>
                <a:spcPts val="200"/>
              </a:spcAft>
            </a:pPr>
            <a:r>
              <a:rPr lang="en-US" sz="1300" dirty="0">
                <a:latin typeface="Georgia" panose="02040502050405020303" pitchFamily="18" charset="0"/>
              </a:rPr>
              <a:t>What are the best ways to get this work published and which journals is it best placed for?</a:t>
            </a:r>
          </a:p>
          <a:p>
            <a:pPr lvl="1">
              <a:spcAft>
                <a:spcPts val="200"/>
              </a:spcAft>
            </a:pPr>
            <a:r>
              <a:rPr lang="en-US" sz="1300" dirty="0">
                <a:latin typeface="Georgia" panose="02040502050405020303" pitchFamily="18" charset="0"/>
              </a:rPr>
              <a:t>As an incoming researcher at the MIT Sloan PhD program, I invite connections— from SD practitioners, policymakers, and academics—interested in joint modeling, data, or UHC policy.</a:t>
            </a:r>
          </a:p>
          <a:p>
            <a:pPr lvl="1">
              <a:spcAft>
                <a:spcPts val="200"/>
              </a:spcAft>
            </a:pPr>
            <a:r>
              <a:rPr lang="en-US" sz="1300" dirty="0">
                <a:latin typeface="Georgia" panose="02040502050405020303" pitchFamily="18" charset="0"/>
              </a:rPr>
              <a:t>Please reach me at </a:t>
            </a:r>
            <a:r>
              <a:rPr lang="en-US" sz="1300" dirty="0">
                <a:latin typeface="Georgia" panose="02040502050405020303" pitchFamily="18" charset="0"/>
                <a:hlinkClick r:id="rId10"/>
              </a:rPr>
              <a:t>aakritii@mit.edu</a:t>
            </a:r>
            <a:r>
              <a:rPr lang="en-US" sz="1300" dirty="0">
                <a:latin typeface="Georgia" panose="02040502050405020303" pitchFamily="18" charset="0"/>
              </a:rPr>
              <a:t> or </a:t>
            </a:r>
            <a:r>
              <a:rPr lang="en-US" sz="1300" dirty="0" err="1">
                <a:latin typeface="Georgia" panose="02040502050405020303" pitchFamily="18" charset="0"/>
                <a:hlinkClick r:id="rId11"/>
              </a:rPr>
              <a:t>X.com</a:t>
            </a:r>
            <a:r>
              <a:rPr lang="en-US" sz="1300" dirty="0">
                <a:latin typeface="Georgia" panose="02040502050405020303" pitchFamily="18" charset="0"/>
                <a:hlinkClick r:id="rId11"/>
              </a:rPr>
              <a:t>/</a:t>
            </a:r>
            <a:r>
              <a:rPr lang="en-US" sz="1300" dirty="0" err="1">
                <a:latin typeface="Georgia" panose="02040502050405020303" pitchFamily="18" charset="0"/>
                <a:hlinkClick r:id="rId11"/>
              </a:rPr>
              <a:t>SystemsDrinker</a:t>
            </a:r>
            <a:r>
              <a:rPr lang="en-US" sz="1300" dirty="0">
                <a:latin typeface="Georgia" panose="02040502050405020303" pitchFamily="18" charset="0"/>
                <a:hlinkClick r:id="rId11"/>
              </a:rPr>
              <a:t> </a:t>
            </a:r>
            <a:r>
              <a:rPr lang="en-US" sz="1300" dirty="0">
                <a:latin typeface="Georgia" panose="02040502050405020303" pitchFamily="18" charset="0"/>
              </a:rPr>
              <a:t>for any feedback!</a:t>
            </a:r>
          </a:p>
          <a:p>
            <a:pPr lvl="1">
              <a:spcAft>
                <a:spcPts val="200"/>
              </a:spcAft>
            </a:pPr>
            <a:endParaRPr lang="en-US" sz="13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4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7EC6BF6-BAD8-0DD6-6E71-6C91CDE465B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602075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 flipV="1">
            <a:off x="315433" y="694371"/>
            <a:ext cx="7858459" cy="36000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92" y="74060"/>
            <a:ext cx="7924800" cy="592690"/>
          </a:xfrm>
        </p:spPr>
        <p:txBody>
          <a:bodyPr vert="horz">
            <a:noAutofit/>
          </a:bodyPr>
          <a:lstStyle/>
          <a:p>
            <a:pPr algn="l"/>
            <a:r>
              <a:rPr lang="en-US" sz="2000" dirty="0">
                <a:latin typeface="Georgia" panose="02040502050405020303" pitchFamily="18" charset="0"/>
              </a:rPr>
              <a:t>India’s road to Universal Health Coverage (UHC) needs commercial health insurance for enhancing financial protection…</a:t>
            </a:r>
            <a:endParaRPr lang="en-IN" sz="2000" dirty="0">
              <a:latin typeface="Georgia" panose="02040502050405020303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93894B4-FD31-40CA-995C-F67E626595C7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99FA53A-D705-494A-8412-36AEB6ABD20F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4CBD87F9-4642-4305-88AF-582437A4E48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red and grey logo&#10;&#10;Description automatically generated">
            <a:extLst>
              <a:ext uri="{FF2B5EF4-FFF2-40B4-BE49-F238E27FC236}">
                <a16:creationId xmlns:a16="http://schemas.microsoft.com/office/drawing/2014/main" id="{2D2F3086-F05D-14E4-E171-E2E5024703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6047"/>
            <a:ext cx="643388" cy="481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BCAEA8-49A9-86D5-3CB8-0F9A73ECF4E8}"/>
              </a:ext>
            </a:extLst>
          </p:cNvPr>
          <p:cNvGrpSpPr/>
          <p:nvPr/>
        </p:nvGrpSpPr>
        <p:grpSpPr>
          <a:xfrm>
            <a:off x="0" y="4657189"/>
            <a:ext cx="9144000" cy="764428"/>
            <a:chOff x="0" y="4657189"/>
            <a:chExt cx="9144000" cy="76442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66E5EC8F-25B7-3355-F225-E72DBDC9FDCB}"/>
                </a:ext>
              </a:extLst>
            </p:cNvPr>
            <p:cNvSpPr/>
            <p:nvPr/>
          </p:nvSpPr>
          <p:spPr>
            <a:xfrm>
              <a:off x="0" y="4657189"/>
              <a:ext cx="9144000" cy="530657"/>
            </a:xfrm>
            <a:prstGeom prst="roundRect">
              <a:avLst>
                <a:gd name="adj" fmla="val 0"/>
              </a:avLst>
            </a:prstGeom>
            <a:solidFill>
              <a:srgbClr val="343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4C4C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479CEC-B7DA-9745-0C2A-F883668DE982}"/>
                </a:ext>
              </a:extLst>
            </p:cNvPr>
            <p:cNvSpPr txBox="1"/>
            <p:nvPr/>
          </p:nvSpPr>
          <p:spPr>
            <a:xfrm>
              <a:off x="3248324" y="4729898"/>
              <a:ext cx="559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THE 43</a:t>
              </a:r>
              <a:r>
                <a:rPr lang="en-US" sz="900" baseline="300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RD</a:t>
              </a:r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 INTERNATIONAL SYSTEM DYNAMICS CONFERENCE</a:t>
              </a:r>
            </a:p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Boston, Massachusetts, USA and Virtually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BF728F4-BA4B-1EB4-B403-B60F41E16449}"/>
                </a:ext>
              </a:extLst>
            </p:cNvPr>
            <p:cNvGrpSpPr/>
            <p:nvPr/>
          </p:nvGrpSpPr>
          <p:grpSpPr>
            <a:xfrm>
              <a:off x="144569" y="4775285"/>
              <a:ext cx="2107603" cy="646332"/>
              <a:chOff x="144569" y="4775285"/>
              <a:chExt cx="2107603" cy="646332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F9B701CD-FE10-DC3E-297A-066C7F8D7C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9" y="4780170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FBFEC138-5E67-E501-4D0D-2D5780760A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71" y="4775285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tângulo 9">
                <a:extLst>
                  <a:ext uri="{FF2B5EF4-FFF2-40B4-BE49-F238E27FC236}">
                    <a16:creationId xmlns:a16="http://schemas.microsoft.com/office/drawing/2014/main" id="{E98F8491-4F12-1A30-BE19-39F43603EB68}"/>
                  </a:ext>
                </a:extLst>
              </p:cNvPr>
              <p:cNvSpPr/>
              <p:nvPr/>
            </p:nvSpPr>
            <p:spPr>
              <a:xfrm>
                <a:off x="633068" y="4775286"/>
                <a:ext cx="16191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@</a:t>
                </a:r>
                <a:r>
                  <a:rPr lang="en-US" sz="1200" dirty="0" err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SystemsDrinker</a:t>
                </a:r>
                <a:endParaRPr lang="en-US" sz="1200" dirty="0"/>
              </a:p>
              <a:p>
                <a:br>
                  <a:rPr lang="en-US" sz="1200" dirty="0"/>
                </a:br>
                <a:endParaRPr lang="en-US" sz="1200" dirty="0"/>
              </a:p>
            </p:txBody>
          </p:sp>
        </p:grpSp>
      </p:grpSp>
      <p:pic>
        <p:nvPicPr>
          <p:cNvPr id="39" name="Picture 11" descr="Output image">
            <a:extLst>
              <a:ext uri="{FF2B5EF4-FFF2-40B4-BE49-F238E27FC236}">
                <a16:creationId xmlns:a16="http://schemas.microsoft.com/office/drawing/2014/main" id="{F889C4AA-F1EB-4A30-CB81-26132DC8C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53"/>
          <a:stretch>
            <a:fillRect/>
          </a:stretch>
        </p:blipFill>
        <p:spPr bwMode="auto">
          <a:xfrm>
            <a:off x="262878" y="1213291"/>
            <a:ext cx="3851922" cy="324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">
            <a:extLst>
              <a:ext uri="{FF2B5EF4-FFF2-40B4-BE49-F238E27FC236}">
                <a16:creationId xmlns:a16="http://schemas.microsoft.com/office/drawing/2014/main" id="{AF685822-FBB3-DF86-D371-D493B2329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1341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1" descr="Output image">
            <a:extLst>
              <a:ext uri="{FF2B5EF4-FFF2-40B4-BE49-F238E27FC236}">
                <a16:creationId xmlns:a16="http://schemas.microsoft.com/office/drawing/2014/main" id="{E47334C0-15DE-FBBB-CFE1-C4D9B344C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0"/>
          <a:stretch>
            <a:fillRect/>
          </a:stretch>
        </p:blipFill>
        <p:spPr bwMode="auto">
          <a:xfrm>
            <a:off x="4419600" y="1230653"/>
            <a:ext cx="4319140" cy="32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ound Same-side Corner of Rectangle 48">
            <a:extLst>
              <a:ext uri="{FF2B5EF4-FFF2-40B4-BE49-F238E27FC236}">
                <a16:creationId xmlns:a16="http://schemas.microsoft.com/office/drawing/2014/main" id="{916453C4-EC09-58D3-14E9-8627CF52CEC2}"/>
              </a:ext>
            </a:extLst>
          </p:cNvPr>
          <p:cNvSpPr/>
          <p:nvPr/>
        </p:nvSpPr>
        <p:spPr>
          <a:xfrm rot="5400000">
            <a:off x="1031826" y="-206678"/>
            <a:ext cx="298551" cy="2362200"/>
          </a:xfrm>
          <a:prstGeom prst="round2SameRect">
            <a:avLst/>
          </a:prstGeom>
          <a:solidFill>
            <a:srgbClr val="A31E3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>
                <a:latin typeface="Georgia" panose="02040502050405020303" pitchFamily="18" charset="0"/>
              </a:rPr>
              <a:t>       // PROBLEM STATEMENT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EECD05-D8EF-13D5-D45B-4DDB249FB087}"/>
              </a:ext>
            </a:extLst>
          </p:cNvPr>
          <p:cNvSpPr txBox="1"/>
          <p:nvPr/>
        </p:nvSpPr>
        <p:spPr>
          <a:xfrm>
            <a:off x="6004440" y="4429052"/>
            <a:ext cx="2837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   Aakriti Gupta, Nachiket Mor, Rahul Roy</a:t>
            </a:r>
          </a:p>
        </p:txBody>
      </p:sp>
    </p:spTree>
    <p:extLst>
      <p:ext uri="{BB962C8B-B14F-4D97-AF65-F5344CB8AC3E}">
        <p14:creationId xmlns:p14="http://schemas.microsoft.com/office/powerpoint/2010/main" val="251808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18978-2758-D5EC-625A-007534E5B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C1E2276-587F-D7A5-5A83-13E2F0B992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848018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7EC6BF6-BAD8-0DD6-6E71-6C91CDE465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73C8E16-9542-F03E-55D0-522AC6FF1CD4}"/>
              </a:ext>
            </a:extLst>
          </p:cNvPr>
          <p:cNvSpPr/>
          <p:nvPr/>
        </p:nvSpPr>
        <p:spPr>
          <a:xfrm flipV="1">
            <a:off x="315433" y="694371"/>
            <a:ext cx="7858459" cy="36000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65E16-2319-B720-CE90-CFB90D478A08}"/>
              </a:ext>
            </a:extLst>
          </p:cNvPr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8565B-39DA-3D2C-8B5B-01081D32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2" y="74060"/>
            <a:ext cx="7924800" cy="592690"/>
          </a:xfrm>
        </p:spPr>
        <p:txBody>
          <a:bodyPr vert="horz">
            <a:noAutofit/>
          </a:bodyPr>
          <a:lstStyle/>
          <a:p>
            <a:pPr algn="l"/>
            <a:r>
              <a:rPr lang="en-US" sz="2000" dirty="0">
                <a:latin typeface="Georgia" panose="02040502050405020303" pitchFamily="18" charset="0"/>
              </a:rPr>
              <a:t>…However, private players face challenges in offering a commercial insurance product profitably</a:t>
            </a:r>
            <a:endParaRPr lang="en-IN" sz="2000" dirty="0">
              <a:latin typeface="Georgia" panose="02040502050405020303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FD361D52-9529-4693-03E0-3546262B74E5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67AC7E-348E-69A5-4A41-A5E17ED88744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0FE58444-339F-B21F-DB6C-9642A5329BF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red and grey logo&#10;&#10;Description automatically generated">
            <a:extLst>
              <a:ext uri="{FF2B5EF4-FFF2-40B4-BE49-F238E27FC236}">
                <a16:creationId xmlns:a16="http://schemas.microsoft.com/office/drawing/2014/main" id="{B0E07721-1BEE-8178-DA15-4E3520E51B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6047"/>
            <a:ext cx="643388" cy="481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5AFB6E1-F6A9-8469-D316-C058AB5E51C1}"/>
              </a:ext>
            </a:extLst>
          </p:cNvPr>
          <p:cNvGrpSpPr/>
          <p:nvPr/>
        </p:nvGrpSpPr>
        <p:grpSpPr>
          <a:xfrm>
            <a:off x="0" y="4657189"/>
            <a:ext cx="9144000" cy="764428"/>
            <a:chOff x="0" y="4657189"/>
            <a:chExt cx="9144000" cy="76442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13F28FB6-6354-8CF4-6E46-5DF0A6E61647}"/>
                </a:ext>
              </a:extLst>
            </p:cNvPr>
            <p:cNvSpPr/>
            <p:nvPr/>
          </p:nvSpPr>
          <p:spPr>
            <a:xfrm>
              <a:off x="0" y="4657189"/>
              <a:ext cx="9144000" cy="530657"/>
            </a:xfrm>
            <a:prstGeom prst="roundRect">
              <a:avLst>
                <a:gd name="adj" fmla="val 0"/>
              </a:avLst>
            </a:prstGeom>
            <a:solidFill>
              <a:srgbClr val="343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4C4C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C47D37-242B-612F-C6CD-A9A1F80EA284}"/>
                </a:ext>
              </a:extLst>
            </p:cNvPr>
            <p:cNvSpPr txBox="1"/>
            <p:nvPr/>
          </p:nvSpPr>
          <p:spPr>
            <a:xfrm>
              <a:off x="3248324" y="4729898"/>
              <a:ext cx="559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THE 43</a:t>
              </a:r>
              <a:r>
                <a:rPr lang="en-US" sz="900" baseline="300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RD</a:t>
              </a:r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 INTERNATIONAL SYSTEM DYNAMICS CONFERENCE</a:t>
              </a:r>
            </a:p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Boston, Massachusetts, USA and Virtually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BE17CD2-8330-DD82-C99F-F99727958472}"/>
                </a:ext>
              </a:extLst>
            </p:cNvPr>
            <p:cNvGrpSpPr/>
            <p:nvPr/>
          </p:nvGrpSpPr>
          <p:grpSpPr>
            <a:xfrm>
              <a:off x="144569" y="4775285"/>
              <a:ext cx="2107603" cy="646332"/>
              <a:chOff x="144569" y="4775285"/>
              <a:chExt cx="2107603" cy="646332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4FDC840B-3209-618B-85CF-7ABA3B69F9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9" y="4780170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F720C3C9-8F65-BA21-ADC2-65354CB0B9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71" y="4775285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tângulo 9">
                <a:extLst>
                  <a:ext uri="{FF2B5EF4-FFF2-40B4-BE49-F238E27FC236}">
                    <a16:creationId xmlns:a16="http://schemas.microsoft.com/office/drawing/2014/main" id="{AB683DC6-4BE7-1984-6BF9-27A1DE979D00}"/>
                  </a:ext>
                </a:extLst>
              </p:cNvPr>
              <p:cNvSpPr/>
              <p:nvPr/>
            </p:nvSpPr>
            <p:spPr>
              <a:xfrm>
                <a:off x="633068" y="4775286"/>
                <a:ext cx="16191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@</a:t>
                </a:r>
                <a:r>
                  <a:rPr lang="en-US" sz="1200" dirty="0" err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SystemsDrinker</a:t>
                </a:r>
                <a:endParaRPr lang="en-US" sz="1200" dirty="0"/>
              </a:p>
              <a:p>
                <a:br>
                  <a:rPr lang="en-US" sz="1200" dirty="0"/>
                </a:br>
                <a:endParaRPr lang="en-US" sz="1200" dirty="0"/>
              </a:p>
            </p:txBody>
          </p:sp>
        </p:grpSp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4E9D89C9-FBF5-8748-2F26-B73156480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1341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04C98FF-8A11-6DB6-A415-2867B4D67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34" y="1165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4" descr="Output image">
            <a:extLst>
              <a:ext uri="{FF2B5EF4-FFF2-40B4-BE49-F238E27FC236}">
                <a16:creationId xmlns:a16="http://schemas.microsoft.com/office/drawing/2014/main" id="{5AD6376D-3800-C525-C39B-1EE19ACB3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9" y="1264012"/>
            <a:ext cx="4606208" cy="303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aph with numbers and a bar chart&#10;&#10;AI-generated content may be incorrect.">
            <a:extLst>
              <a:ext uri="{FF2B5EF4-FFF2-40B4-BE49-F238E27FC236}">
                <a16:creationId xmlns:a16="http://schemas.microsoft.com/office/drawing/2014/main" id="{FF028467-4622-4784-A689-6DB3635DC7B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1264012"/>
            <a:ext cx="4096924" cy="2999850"/>
          </a:xfrm>
          <a:prstGeom prst="rect">
            <a:avLst/>
          </a:prstGeom>
        </p:spPr>
      </p:pic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73E6EE81-C3AA-8EBA-1F45-5C4964098FB2}"/>
              </a:ext>
            </a:extLst>
          </p:cNvPr>
          <p:cNvSpPr/>
          <p:nvPr/>
        </p:nvSpPr>
        <p:spPr>
          <a:xfrm rot="5400000">
            <a:off x="1031826" y="-206678"/>
            <a:ext cx="298551" cy="2362200"/>
          </a:xfrm>
          <a:prstGeom prst="round2SameRect">
            <a:avLst/>
          </a:prstGeom>
          <a:solidFill>
            <a:srgbClr val="A31E3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>
                <a:latin typeface="Georgia" panose="02040502050405020303" pitchFamily="18" charset="0"/>
              </a:rPr>
              <a:t>       // PROBLEM STATEMENT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3A03AB-4521-52D5-CC31-9E04A45DCD8A}"/>
              </a:ext>
            </a:extLst>
          </p:cNvPr>
          <p:cNvSpPr txBox="1"/>
          <p:nvPr/>
        </p:nvSpPr>
        <p:spPr>
          <a:xfrm>
            <a:off x="6077764" y="4429052"/>
            <a:ext cx="2837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   Aakriti Gupta, Nachiket Mor, Rahul Roy</a:t>
            </a:r>
          </a:p>
        </p:txBody>
      </p:sp>
    </p:spTree>
    <p:extLst>
      <p:ext uri="{BB962C8B-B14F-4D97-AF65-F5344CB8AC3E}">
        <p14:creationId xmlns:p14="http://schemas.microsoft.com/office/powerpoint/2010/main" val="325973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A24EC-C104-6D98-C84A-CC7845F39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BD055F3-70A8-B55C-7A86-DA78CEBE5D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180505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C1E2276-587F-D7A5-5A83-13E2F0B992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E0A3500-E981-D4CA-DC03-F6E696213B53}"/>
              </a:ext>
            </a:extLst>
          </p:cNvPr>
          <p:cNvSpPr/>
          <p:nvPr/>
        </p:nvSpPr>
        <p:spPr>
          <a:xfrm flipV="1">
            <a:off x="315433" y="694371"/>
            <a:ext cx="7858459" cy="36000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041A84-480B-3446-136E-E2D84660E4C6}"/>
              </a:ext>
            </a:extLst>
          </p:cNvPr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4E760-5196-D6FB-790E-E1EC3244E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2" y="74060"/>
            <a:ext cx="7924800" cy="592690"/>
          </a:xfrm>
        </p:spPr>
        <p:txBody>
          <a:bodyPr vert="horz">
            <a:noAutofit/>
          </a:bodyPr>
          <a:lstStyle/>
          <a:p>
            <a:pPr algn="l"/>
            <a:r>
              <a:rPr lang="en-US" sz="2000" dirty="0">
                <a:latin typeface="Georgia" panose="02040502050405020303" pitchFamily="18" charset="0"/>
              </a:rPr>
              <a:t>Our health financing model has simplified population health dynamics, insurance market, claims, and stakeholder strategies </a:t>
            </a:r>
            <a:endParaRPr lang="en-IN" sz="2000" dirty="0">
              <a:latin typeface="Georgia" panose="02040502050405020303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63C4FD3A-C724-06AA-EE70-E8FD7FD7983A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447CE2B-C6A2-BA9D-513D-7A63E0BD7893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0EE5AA31-A36B-449C-BDCD-208393560D2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red and grey logo&#10;&#10;Description automatically generated">
            <a:extLst>
              <a:ext uri="{FF2B5EF4-FFF2-40B4-BE49-F238E27FC236}">
                <a16:creationId xmlns:a16="http://schemas.microsoft.com/office/drawing/2014/main" id="{AF44FD2A-8F2E-9AAD-C2D9-48A4114AF2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6047"/>
            <a:ext cx="643388" cy="481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CDBD7F1-7B8E-226A-436B-764EE6572618}"/>
              </a:ext>
            </a:extLst>
          </p:cNvPr>
          <p:cNvGrpSpPr/>
          <p:nvPr/>
        </p:nvGrpSpPr>
        <p:grpSpPr>
          <a:xfrm>
            <a:off x="0" y="4657189"/>
            <a:ext cx="9144000" cy="764428"/>
            <a:chOff x="0" y="4657189"/>
            <a:chExt cx="9144000" cy="76442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29F7673B-6B05-1947-A98F-26F5B37F50C9}"/>
                </a:ext>
              </a:extLst>
            </p:cNvPr>
            <p:cNvSpPr/>
            <p:nvPr/>
          </p:nvSpPr>
          <p:spPr>
            <a:xfrm>
              <a:off x="0" y="4657189"/>
              <a:ext cx="9144000" cy="530657"/>
            </a:xfrm>
            <a:prstGeom prst="roundRect">
              <a:avLst>
                <a:gd name="adj" fmla="val 0"/>
              </a:avLst>
            </a:prstGeom>
            <a:solidFill>
              <a:srgbClr val="343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4C4C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D466FC-0BC2-7B8A-8673-3F48C26BEEF5}"/>
                </a:ext>
              </a:extLst>
            </p:cNvPr>
            <p:cNvSpPr txBox="1"/>
            <p:nvPr/>
          </p:nvSpPr>
          <p:spPr>
            <a:xfrm>
              <a:off x="3248324" y="4729898"/>
              <a:ext cx="559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THE 43</a:t>
              </a:r>
              <a:r>
                <a:rPr lang="en-US" sz="900" baseline="300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RD</a:t>
              </a:r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 INTERNATIONAL SYSTEM DYNAMICS CONFERENCE</a:t>
              </a:r>
            </a:p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Boston, Massachusetts, USA and Virtually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B0EEB70-10F5-A703-A446-F914F84AE751}"/>
                </a:ext>
              </a:extLst>
            </p:cNvPr>
            <p:cNvGrpSpPr/>
            <p:nvPr/>
          </p:nvGrpSpPr>
          <p:grpSpPr>
            <a:xfrm>
              <a:off x="144569" y="4775285"/>
              <a:ext cx="2107603" cy="646332"/>
              <a:chOff x="144569" y="4775285"/>
              <a:chExt cx="2107603" cy="646332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5996459E-9ACA-61CA-14F4-0B45BA4E5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9" y="4780170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1623789D-0AC7-264B-65FD-6F1EF5E13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71" y="4775285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tângulo 9">
                <a:extLst>
                  <a:ext uri="{FF2B5EF4-FFF2-40B4-BE49-F238E27FC236}">
                    <a16:creationId xmlns:a16="http://schemas.microsoft.com/office/drawing/2014/main" id="{A8CA26CE-B52B-CAB2-92A8-F9E1B868E0A7}"/>
                  </a:ext>
                </a:extLst>
              </p:cNvPr>
              <p:cNvSpPr/>
              <p:nvPr/>
            </p:nvSpPr>
            <p:spPr>
              <a:xfrm>
                <a:off x="633068" y="4775286"/>
                <a:ext cx="16191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@</a:t>
                </a:r>
                <a:r>
                  <a:rPr lang="en-US" sz="1200" dirty="0" err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SystemsDrinker</a:t>
                </a:r>
                <a:endParaRPr lang="en-US" sz="1200" dirty="0"/>
              </a:p>
              <a:p>
                <a:br>
                  <a:rPr lang="en-US" sz="1200" dirty="0"/>
                </a:br>
                <a:endParaRPr lang="en-US" sz="1200" dirty="0"/>
              </a:p>
            </p:txBody>
          </p:sp>
        </p:grpSp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7B0F47A8-0898-1228-6656-F53CCCBE2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1341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B2FE6A7-5A7D-0613-F24D-BDEC45412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34" y="1165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442BAA45-0C30-B2FF-3589-54153D9250F9}"/>
              </a:ext>
            </a:extLst>
          </p:cNvPr>
          <p:cNvSpPr/>
          <p:nvPr/>
        </p:nvSpPr>
        <p:spPr>
          <a:xfrm rot="5400000">
            <a:off x="1031826" y="-206678"/>
            <a:ext cx="298551" cy="2362200"/>
          </a:xfrm>
          <a:prstGeom prst="round2SameRect">
            <a:avLst/>
          </a:prstGeom>
          <a:solidFill>
            <a:srgbClr val="A31E3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>
                <a:latin typeface="Georgia" panose="02040502050405020303" pitchFamily="18" charset="0"/>
              </a:rPr>
              <a:t>       // APPROACH &amp;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01770-8AC4-40A6-0B0C-5412677F4D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3408" r="7142"/>
          <a:stretch>
            <a:fillRect/>
          </a:stretch>
        </p:blipFill>
        <p:spPr>
          <a:xfrm>
            <a:off x="5163138" y="845872"/>
            <a:ext cx="3654544" cy="361430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CAFA49-9A94-DA03-12E9-77929A26C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32" y="1184926"/>
            <a:ext cx="5094767" cy="3605838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sz="1600" dirty="0">
                <a:latin typeface="Georgia" panose="02040502050405020303" pitchFamily="18" charset="0"/>
              </a:rPr>
              <a:t>This work integrates a stakeholder lens and decision theory to model system interactions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latin typeface="Georgia" panose="02040502050405020303" pitchFamily="18" charset="0"/>
              </a:rPr>
              <a:t>We are interested in the interaction of 4 key stakeholders – Insurance buyers (Healthy, Chronic), Insurer, Regulator.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latin typeface="Georgia" panose="02040502050405020303" pitchFamily="18" charset="0"/>
              </a:rPr>
              <a:t>Goals &amp; Leverage Points of each:</a:t>
            </a:r>
          </a:p>
          <a:p>
            <a:pPr lvl="1">
              <a:spcAft>
                <a:spcPts val="200"/>
              </a:spcAft>
            </a:pPr>
            <a:r>
              <a:rPr lang="en-US" sz="1400" b="1" dirty="0">
                <a:latin typeface="Georgia" panose="02040502050405020303" pitchFamily="18" charset="0"/>
              </a:rPr>
              <a:t>Insurer :</a:t>
            </a:r>
            <a:r>
              <a:rPr lang="en-US" sz="1400" dirty="0">
                <a:latin typeface="Georgia" panose="02040502050405020303" pitchFamily="18" charset="0"/>
              </a:rPr>
              <a:t>Maximize profits (revenue – cost). </a:t>
            </a:r>
          </a:p>
          <a:p>
            <a:pPr lvl="2">
              <a:spcAft>
                <a:spcPts val="200"/>
              </a:spcAft>
            </a:pPr>
            <a:r>
              <a:rPr lang="en-US" sz="1400" i="1" dirty="0">
                <a:latin typeface="Georgia" panose="02040502050405020303" pitchFamily="18" charset="0"/>
              </a:rPr>
              <a:t>Levers: </a:t>
            </a:r>
            <a:r>
              <a:rPr lang="en-US" sz="1400" dirty="0">
                <a:latin typeface="Georgia" panose="02040502050405020303" pitchFamily="18" charset="0"/>
              </a:rPr>
              <a:t>premiums, risk selection, claims settled.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spcAft>
                <a:spcPts val="200"/>
              </a:spcAft>
            </a:pPr>
            <a:r>
              <a:rPr lang="en-US" sz="1400" b="1" dirty="0">
                <a:latin typeface="Georgia" panose="02040502050405020303" pitchFamily="18" charset="0"/>
              </a:rPr>
              <a:t>Population: </a:t>
            </a:r>
            <a:r>
              <a:rPr lang="en-US" sz="1400" dirty="0">
                <a:latin typeface="Georgia" panose="02040502050405020303" pitchFamily="18" charset="0"/>
              </a:rPr>
              <a:t>Affordable, dependable coverage.</a:t>
            </a:r>
          </a:p>
          <a:p>
            <a:pPr lvl="2">
              <a:spcAft>
                <a:spcPts val="200"/>
              </a:spcAft>
            </a:pPr>
            <a:r>
              <a:rPr lang="en-US" sz="1400" i="1" dirty="0">
                <a:latin typeface="Georgia" panose="02040502050405020303" pitchFamily="18" charset="0"/>
              </a:rPr>
              <a:t>Levers</a:t>
            </a:r>
            <a:r>
              <a:rPr lang="en-US" sz="1400" dirty="0">
                <a:latin typeface="Georgia" panose="02040502050405020303" pitchFamily="18" charset="0"/>
              </a:rPr>
              <a:t>: join/drop, disclose health status if chronic.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spcAft>
                <a:spcPts val="200"/>
              </a:spcAft>
            </a:pPr>
            <a:r>
              <a:rPr lang="en-US" sz="1400" b="1" dirty="0">
                <a:latin typeface="Georgia" panose="02040502050405020303" pitchFamily="18" charset="0"/>
              </a:rPr>
              <a:t>Regulator: </a:t>
            </a:r>
            <a:r>
              <a:rPr lang="en-US" sz="1400" dirty="0">
                <a:latin typeface="Georgia" panose="02040502050405020303" pitchFamily="18" charset="0"/>
              </a:rPr>
              <a:t>Coverage &amp; sustainability. </a:t>
            </a:r>
          </a:p>
          <a:p>
            <a:pPr lvl="2">
              <a:spcAft>
                <a:spcPts val="200"/>
              </a:spcAft>
            </a:pPr>
            <a:r>
              <a:rPr lang="en-US" sz="1400" i="1" dirty="0">
                <a:latin typeface="Georgia" panose="02040502050405020303" pitchFamily="18" charset="0"/>
              </a:rPr>
              <a:t>Levers</a:t>
            </a:r>
            <a:r>
              <a:rPr lang="en-US" sz="1400" dirty="0">
                <a:latin typeface="Georgia" panose="02040502050405020303" pitchFamily="18" charset="0"/>
              </a:rPr>
              <a:t>: price regulation, permitting risk selection.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B5ACE8-6169-BBC1-369F-5D1A31312738}"/>
              </a:ext>
            </a:extLst>
          </p:cNvPr>
          <p:cNvSpPr txBox="1"/>
          <p:nvPr/>
        </p:nvSpPr>
        <p:spPr>
          <a:xfrm>
            <a:off x="6077764" y="4429052"/>
            <a:ext cx="2837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   Aakriti Gupta, Nachiket Mor, Rahul Roy</a:t>
            </a:r>
          </a:p>
        </p:txBody>
      </p:sp>
    </p:spTree>
    <p:extLst>
      <p:ext uri="{BB962C8B-B14F-4D97-AF65-F5344CB8AC3E}">
        <p14:creationId xmlns:p14="http://schemas.microsoft.com/office/powerpoint/2010/main" val="123565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BA33F-89BE-44C0-84CA-4E4CBA2A6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25AF9CD-90EA-B00F-DBFD-BCD6B0FD22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77391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C1E2276-587F-D7A5-5A83-13E2F0B992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23752FA-DC8B-6188-2CBB-5DF6BEF97D8E}"/>
              </a:ext>
            </a:extLst>
          </p:cNvPr>
          <p:cNvSpPr/>
          <p:nvPr/>
        </p:nvSpPr>
        <p:spPr>
          <a:xfrm flipV="1">
            <a:off x="315433" y="694371"/>
            <a:ext cx="7858459" cy="36000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6116B-D72D-B46C-9B3D-9D4CF53CC889}"/>
              </a:ext>
            </a:extLst>
          </p:cNvPr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F9049-B6A3-2FAB-CAE0-59213AE8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2" y="74060"/>
            <a:ext cx="7924800" cy="592690"/>
          </a:xfrm>
        </p:spPr>
        <p:txBody>
          <a:bodyPr vert="horz">
            <a:noAutofit/>
          </a:bodyPr>
          <a:lstStyle/>
          <a:p>
            <a:pPr algn="l"/>
            <a:r>
              <a:rPr lang="en-US" sz="2000" dirty="0">
                <a:latin typeface="Georgia" panose="02040502050405020303" pitchFamily="18" charset="0"/>
              </a:rPr>
              <a:t>The base scenario shows the link between population health (chronic burden) and the insurance market – it is stuck in a low energy state</a:t>
            </a:r>
            <a:endParaRPr lang="en-IN" sz="2000" dirty="0">
              <a:latin typeface="Georgia" panose="02040502050405020303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B58C3917-D3C3-84C8-78AD-C6B96C6F9736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80A419B-BCA2-51F1-213F-D78567379C41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0BB50749-C19E-9C68-772A-A0AC7CC4C58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red and grey logo&#10;&#10;Description automatically generated">
            <a:extLst>
              <a:ext uri="{FF2B5EF4-FFF2-40B4-BE49-F238E27FC236}">
                <a16:creationId xmlns:a16="http://schemas.microsoft.com/office/drawing/2014/main" id="{875A944A-D902-C4D1-EC80-69EBB5DED2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6047"/>
            <a:ext cx="643388" cy="481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EE1626-F69A-EADA-9397-C6559FA0AF0A}"/>
              </a:ext>
            </a:extLst>
          </p:cNvPr>
          <p:cNvGrpSpPr/>
          <p:nvPr/>
        </p:nvGrpSpPr>
        <p:grpSpPr>
          <a:xfrm>
            <a:off x="0" y="4657189"/>
            <a:ext cx="9144000" cy="530657"/>
            <a:chOff x="0" y="4657189"/>
            <a:chExt cx="9144000" cy="53065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57BD946A-5129-8668-ABB9-70A53DA77BD1}"/>
                </a:ext>
              </a:extLst>
            </p:cNvPr>
            <p:cNvSpPr/>
            <p:nvPr/>
          </p:nvSpPr>
          <p:spPr>
            <a:xfrm>
              <a:off x="0" y="4657189"/>
              <a:ext cx="9144000" cy="530657"/>
            </a:xfrm>
            <a:prstGeom prst="roundRect">
              <a:avLst>
                <a:gd name="adj" fmla="val 0"/>
              </a:avLst>
            </a:prstGeom>
            <a:solidFill>
              <a:srgbClr val="343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4C4C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0449FD-75F1-8128-8A80-17EA291C918E}"/>
                </a:ext>
              </a:extLst>
            </p:cNvPr>
            <p:cNvSpPr txBox="1"/>
            <p:nvPr/>
          </p:nvSpPr>
          <p:spPr>
            <a:xfrm>
              <a:off x="3248324" y="4729898"/>
              <a:ext cx="559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THE 43</a:t>
              </a:r>
              <a:r>
                <a:rPr lang="en-US" sz="900" baseline="300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RD</a:t>
              </a:r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 INTERNATIONAL SYSTEM DYNAMICS CONFERENCE</a:t>
              </a:r>
            </a:p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Boston, Massachusetts, USA and Virtually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505C3E3-AA70-567C-CE37-57B00DBC8A7A}"/>
                </a:ext>
              </a:extLst>
            </p:cNvPr>
            <p:cNvGrpSpPr/>
            <p:nvPr/>
          </p:nvGrpSpPr>
          <p:grpSpPr>
            <a:xfrm>
              <a:off x="144569" y="4775285"/>
              <a:ext cx="2107603" cy="277000"/>
              <a:chOff x="144569" y="4775285"/>
              <a:chExt cx="2107603" cy="277000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F255CD5F-FB63-A977-5A84-DC84AEB37A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9" y="4780170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07ECA99F-67CB-5B2D-E23D-8BEFA14422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71" y="4775285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tângulo 9">
                <a:extLst>
                  <a:ext uri="{FF2B5EF4-FFF2-40B4-BE49-F238E27FC236}">
                    <a16:creationId xmlns:a16="http://schemas.microsoft.com/office/drawing/2014/main" id="{B367F46B-024A-0F16-E349-F5F4CF120B27}"/>
                  </a:ext>
                </a:extLst>
              </p:cNvPr>
              <p:cNvSpPr/>
              <p:nvPr/>
            </p:nvSpPr>
            <p:spPr>
              <a:xfrm>
                <a:off x="633068" y="4775286"/>
                <a:ext cx="161910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@</a:t>
                </a:r>
                <a:r>
                  <a:rPr lang="en-US" sz="1200" dirty="0" err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SystemsDrinker</a:t>
                </a:r>
                <a:endParaRPr lang="en-US" sz="1200" dirty="0"/>
              </a:p>
            </p:txBody>
          </p:sp>
        </p:grpSp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CAC7EAD8-5F5C-5450-837B-E6288EE57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1341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FF87C0-573A-5236-AB5B-CF6FC29B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34" y="1165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A9A71FCA-12B0-3E56-8536-5C79D5C0562B}"/>
              </a:ext>
            </a:extLst>
          </p:cNvPr>
          <p:cNvSpPr/>
          <p:nvPr/>
        </p:nvSpPr>
        <p:spPr>
          <a:xfrm rot="5400000">
            <a:off x="1031826" y="-206677"/>
            <a:ext cx="298551" cy="2362200"/>
          </a:xfrm>
          <a:prstGeom prst="round2SameRect">
            <a:avLst/>
          </a:prstGeom>
          <a:solidFill>
            <a:srgbClr val="A31E3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>
                <a:latin typeface="Georgia" panose="02040502050405020303" pitchFamily="18" charset="0"/>
              </a:rPr>
              <a:t>       // DYNAMIC HYPOTHESIS</a:t>
            </a:r>
          </a:p>
        </p:txBody>
      </p:sp>
      <p:pic>
        <p:nvPicPr>
          <p:cNvPr id="3" name="Picture 2" descr="Diagram of health insurance&#10;&#10;Description automatically generated">
            <a:extLst>
              <a:ext uri="{FF2B5EF4-FFF2-40B4-BE49-F238E27FC236}">
                <a16:creationId xmlns:a16="http://schemas.microsoft.com/office/drawing/2014/main" id="{268D51A5-A4AA-DF46-DC7F-2BF1D0C548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43" y="1003610"/>
            <a:ext cx="5225037" cy="267957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3F122A5-7ADB-0C3B-D25C-1E303E7069B0}"/>
              </a:ext>
            </a:extLst>
          </p:cNvPr>
          <p:cNvSpPr txBox="1">
            <a:spLocks/>
          </p:cNvSpPr>
          <p:nvPr/>
        </p:nvSpPr>
        <p:spPr>
          <a:xfrm>
            <a:off x="3505200" y="3453454"/>
            <a:ext cx="1739613" cy="274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Georgia" panose="02040502050405020303" pitchFamily="18" charset="0"/>
              </a:rPr>
              <a:t>Base Scenario</a:t>
            </a:r>
            <a:endParaRPr lang="en-IN" sz="1600" dirty="0"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6D2FF-FDA1-0AC1-1536-03CBACF9DD07}"/>
              </a:ext>
            </a:extLst>
          </p:cNvPr>
          <p:cNvSpPr txBox="1"/>
          <p:nvPr/>
        </p:nvSpPr>
        <p:spPr>
          <a:xfrm>
            <a:off x="6077764" y="4429052"/>
            <a:ext cx="2837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   Aakriti Gupta, Nachiket Mor, Rahul Roy</a:t>
            </a:r>
          </a:p>
        </p:txBody>
      </p:sp>
      <p:sp>
        <p:nvSpPr>
          <p:cNvPr id="36" name="btfpQuoteBox774138">
            <a:extLst>
              <a:ext uri="{FF2B5EF4-FFF2-40B4-BE49-F238E27FC236}">
                <a16:creationId xmlns:a16="http://schemas.microsoft.com/office/drawing/2014/main" id="{B711AFF3-64F2-1E0B-4B27-3F5F662776B7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1542319" y="3817479"/>
            <a:ext cx="5456131" cy="595996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t">
            <a:spAutoFit/>
          </a:bodyPr>
          <a:lstStyle/>
          <a:p>
            <a:pPr marL="90729" indent="-90729">
              <a:spcBef>
                <a:spcPts val="0"/>
              </a:spcBef>
              <a:buNone/>
            </a:pPr>
            <a:r>
              <a:rPr lang="en-US" sz="1200" i="1" dirty="0"/>
              <a:t>“Over 60% of India’s population — approximately 90 crore people — remain outside the health insurance system, highlighting the massive gap in financial protection</a:t>
            </a:r>
            <a:r>
              <a:rPr lang="en-US" sz="1200" b="1" i="1" dirty="0"/>
              <a:t>”</a:t>
            </a:r>
          </a:p>
          <a:p>
            <a:pPr marL="177800" lvl="1" indent="0" algn="r">
              <a:spcBef>
                <a:spcPts val="0"/>
              </a:spcBef>
              <a:buNone/>
            </a:pPr>
            <a:r>
              <a:rPr lang="en-US" sz="1000" dirty="0"/>
              <a:t>IRDAI data, reported by Express Healthcare, 2024</a:t>
            </a:r>
          </a:p>
        </p:txBody>
      </p:sp>
    </p:spTree>
    <p:extLst>
      <p:ext uri="{BB962C8B-B14F-4D97-AF65-F5344CB8AC3E}">
        <p14:creationId xmlns:p14="http://schemas.microsoft.com/office/powerpoint/2010/main" val="182848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B8A4D-6D70-BB89-6C52-58906FEF0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4CD3739-8E6B-EA2E-204F-6687E8E324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768806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25AF9CD-90EA-B00F-DBFD-BCD6B0FD2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diagram of a health insurance&#10;&#10;Description automatically generated">
            <a:extLst>
              <a:ext uri="{FF2B5EF4-FFF2-40B4-BE49-F238E27FC236}">
                <a16:creationId xmlns:a16="http://schemas.microsoft.com/office/drawing/2014/main" id="{3B4828DC-13E0-3D3B-F50E-8B56F4976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9" y="1028762"/>
            <a:ext cx="6952461" cy="35122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106645-FD80-FB5F-346B-5C5AF7A931BA}"/>
              </a:ext>
            </a:extLst>
          </p:cNvPr>
          <p:cNvSpPr/>
          <p:nvPr/>
        </p:nvSpPr>
        <p:spPr>
          <a:xfrm flipV="1">
            <a:off x="315433" y="694371"/>
            <a:ext cx="7858459" cy="36000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77D42-028C-3BB7-8F91-310AC6E87A47}"/>
              </a:ext>
            </a:extLst>
          </p:cNvPr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B3959-546C-23B5-FF43-04EAD2470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2" y="74060"/>
            <a:ext cx="7924800" cy="592690"/>
          </a:xfrm>
        </p:spPr>
        <p:txBody>
          <a:bodyPr vert="horz">
            <a:noAutofit/>
          </a:bodyPr>
          <a:lstStyle/>
          <a:p>
            <a:pPr algn="l"/>
            <a:r>
              <a:rPr lang="en-US" sz="2000" dirty="0">
                <a:latin typeface="Georgia" panose="02040502050405020303" pitchFamily="18" charset="0"/>
              </a:rPr>
              <a:t>Private players are allowed to “risk select” to improve their portfolio, leading to adverse selection as true health status is undiscovered</a:t>
            </a:r>
            <a:endParaRPr lang="en-IN" sz="2000" dirty="0">
              <a:latin typeface="Georgia" panose="02040502050405020303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02CBB6F0-1F5F-06AB-0CD9-EC5ECAA25BB1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7DBD6D9-7FB1-C249-F824-8D9D2167B6B8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4CAB6747-419D-1D0E-6AF6-EF3E9485337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red and grey logo&#10;&#10;Description automatically generated">
            <a:extLst>
              <a:ext uri="{FF2B5EF4-FFF2-40B4-BE49-F238E27FC236}">
                <a16:creationId xmlns:a16="http://schemas.microsoft.com/office/drawing/2014/main" id="{0CEFC8BF-5F0E-962D-F691-84F78B2DDD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6047"/>
            <a:ext cx="643388" cy="481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9CF28F6-44A3-4B2A-ADFE-43ECB0A3378C}"/>
              </a:ext>
            </a:extLst>
          </p:cNvPr>
          <p:cNvGrpSpPr/>
          <p:nvPr/>
        </p:nvGrpSpPr>
        <p:grpSpPr>
          <a:xfrm>
            <a:off x="0" y="4657189"/>
            <a:ext cx="9144000" cy="764428"/>
            <a:chOff x="0" y="4657189"/>
            <a:chExt cx="9144000" cy="76442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3D6C5674-FF41-20D9-187E-FCC624F7085A}"/>
                </a:ext>
              </a:extLst>
            </p:cNvPr>
            <p:cNvSpPr/>
            <p:nvPr/>
          </p:nvSpPr>
          <p:spPr>
            <a:xfrm>
              <a:off x="0" y="4657189"/>
              <a:ext cx="9144000" cy="530657"/>
            </a:xfrm>
            <a:prstGeom prst="roundRect">
              <a:avLst>
                <a:gd name="adj" fmla="val 0"/>
              </a:avLst>
            </a:prstGeom>
            <a:solidFill>
              <a:srgbClr val="343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4C4C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52DE52-0FF7-5A69-CDE4-B086D6507A04}"/>
                </a:ext>
              </a:extLst>
            </p:cNvPr>
            <p:cNvSpPr txBox="1"/>
            <p:nvPr/>
          </p:nvSpPr>
          <p:spPr>
            <a:xfrm>
              <a:off x="3248324" y="4729898"/>
              <a:ext cx="559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THE 43</a:t>
              </a:r>
              <a:r>
                <a:rPr lang="en-US" sz="900" baseline="300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RD</a:t>
              </a:r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 INTERNATIONAL SYSTEM DYNAMICS CONFERENCE</a:t>
              </a:r>
            </a:p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Boston, Massachusetts, USA and Virtually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13CC657-26CB-63D5-B7C9-9A11F69D6CE8}"/>
                </a:ext>
              </a:extLst>
            </p:cNvPr>
            <p:cNvGrpSpPr/>
            <p:nvPr/>
          </p:nvGrpSpPr>
          <p:grpSpPr>
            <a:xfrm>
              <a:off x="144569" y="4775285"/>
              <a:ext cx="2107603" cy="646332"/>
              <a:chOff x="144569" y="4775285"/>
              <a:chExt cx="2107603" cy="646332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F17E84E4-BECF-6FEE-2288-30488CF650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9" y="4780170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ED551105-9077-41EC-ACA6-2C6215FBBE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71" y="4775285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tângulo 9">
                <a:extLst>
                  <a:ext uri="{FF2B5EF4-FFF2-40B4-BE49-F238E27FC236}">
                    <a16:creationId xmlns:a16="http://schemas.microsoft.com/office/drawing/2014/main" id="{886225A4-213B-4E09-5052-4A719CA63898}"/>
                  </a:ext>
                </a:extLst>
              </p:cNvPr>
              <p:cNvSpPr/>
              <p:nvPr/>
            </p:nvSpPr>
            <p:spPr>
              <a:xfrm>
                <a:off x="633068" y="4775286"/>
                <a:ext cx="16191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@</a:t>
                </a:r>
                <a:r>
                  <a:rPr lang="en-US" sz="1200" dirty="0" err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SystemsDrinker</a:t>
                </a:r>
                <a:endParaRPr lang="en-US" sz="1200" dirty="0"/>
              </a:p>
              <a:p>
                <a:br>
                  <a:rPr lang="en-US" sz="1200" dirty="0"/>
                </a:br>
                <a:endParaRPr lang="en-US" sz="1200" dirty="0"/>
              </a:p>
            </p:txBody>
          </p:sp>
        </p:grpSp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1E29093-6609-B815-3FB0-53D2887B6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1341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6BA4B1-3D4F-4604-E023-0580C35C6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34" y="1165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BD70C078-B7BA-1726-F161-3D49C1E75203}"/>
              </a:ext>
            </a:extLst>
          </p:cNvPr>
          <p:cNvSpPr/>
          <p:nvPr/>
        </p:nvSpPr>
        <p:spPr>
          <a:xfrm rot="5400000">
            <a:off x="1031826" y="-206678"/>
            <a:ext cx="298551" cy="2362200"/>
          </a:xfrm>
          <a:prstGeom prst="round2SameRect">
            <a:avLst/>
          </a:prstGeom>
          <a:solidFill>
            <a:srgbClr val="A31E3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>
                <a:latin typeface="Georgia" panose="02040502050405020303" pitchFamily="18" charset="0"/>
              </a:rPr>
              <a:t>       // DYNAMIC HYPOTHESIS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8B92BC-52FC-29F3-73D0-4E2507079256}"/>
              </a:ext>
            </a:extLst>
          </p:cNvPr>
          <p:cNvSpPr txBox="1">
            <a:spLocks/>
          </p:cNvSpPr>
          <p:nvPr/>
        </p:nvSpPr>
        <p:spPr>
          <a:xfrm>
            <a:off x="2902265" y="4209781"/>
            <a:ext cx="2684794" cy="274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Georgia" panose="02040502050405020303" pitchFamily="18" charset="0"/>
              </a:rPr>
              <a:t>Risk Selection Scenario</a:t>
            </a:r>
            <a:endParaRPr lang="en-IN" sz="1600" dirty="0">
              <a:latin typeface="Georgia" panose="02040502050405020303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9FE935-A1E2-51F8-326B-D11F2ADA1435}"/>
              </a:ext>
            </a:extLst>
          </p:cNvPr>
          <p:cNvSpPr txBox="1"/>
          <p:nvPr/>
        </p:nvSpPr>
        <p:spPr>
          <a:xfrm>
            <a:off x="6077764" y="4429052"/>
            <a:ext cx="2837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eorgia" panose="02040502050405020303" pitchFamily="18" charset="0"/>
              </a:rPr>
              <a:t>   Aakriti Gupta, Nachiket Mor, Rahul Roy</a:t>
            </a:r>
          </a:p>
        </p:txBody>
      </p:sp>
      <p:sp>
        <p:nvSpPr>
          <p:cNvPr id="46" name="btfpQuoteBox774138">
            <a:extLst>
              <a:ext uri="{FF2B5EF4-FFF2-40B4-BE49-F238E27FC236}">
                <a16:creationId xmlns:a16="http://schemas.microsoft.com/office/drawing/2014/main" id="{19F734FB-E215-87FC-9513-9F90AD36CCAA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214760" y="3349241"/>
            <a:ext cx="4731842" cy="595996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t">
            <a:spAutoFit/>
          </a:bodyPr>
          <a:lstStyle/>
          <a:p>
            <a:pPr marL="90729" indent="-90729">
              <a:spcBef>
                <a:spcPts val="0"/>
              </a:spcBef>
              <a:buNone/>
            </a:pPr>
            <a:r>
              <a:rPr lang="en-US" sz="1200" i="1" dirty="0"/>
              <a:t>“About 60 per cent of Indian insurance companies are seeing a rapid increase in fraud, especially in the life and health insurance space”</a:t>
            </a:r>
          </a:p>
          <a:p>
            <a:pPr marL="177800" lvl="1" indent="0" algn="r">
              <a:spcBef>
                <a:spcPts val="0"/>
              </a:spcBef>
              <a:buNone/>
            </a:pPr>
            <a:r>
              <a:rPr lang="en-US" sz="1000" dirty="0"/>
              <a:t>Deloitte’s Insurance Fraud Survey, 2023 </a:t>
            </a:r>
          </a:p>
        </p:txBody>
      </p:sp>
    </p:spTree>
    <p:extLst>
      <p:ext uri="{BB962C8B-B14F-4D97-AF65-F5344CB8AC3E}">
        <p14:creationId xmlns:p14="http://schemas.microsoft.com/office/powerpoint/2010/main" val="266774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AC6FD-CA16-C2B8-1662-90969721F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79852FA-1630-D386-A6A2-2BBEC43A4F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988319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CD3739-8E6B-EA2E-204F-6687E8E32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Diagram of a diagram of health care&#10;&#10;Description automatically generated">
            <a:extLst>
              <a:ext uri="{FF2B5EF4-FFF2-40B4-BE49-F238E27FC236}">
                <a16:creationId xmlns:a16="http://schemas.microsoft.com/office/drawing/2014/main" id="{596CEE2E-03CE-BFD5-3581-2C882503A9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t="2734" r="4239" b="4836"/>
          <a:stretch/>
        </p:blipFill>
        <p:spPr bwMode="auto">
          <a:xfrm>
            <a:off x="2238774" y="974422"/>
            <a:ext cx="4373880" cy="3254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DF7A86-5E87-A32B-4C69-0FA628E11240}"/>
              </a:ext>
            </a:extLst>
          </p:cNvPr>
          <p:cNvSpPr/>
          <p:nvPr/>
        </p:nvSpPr>
        <p:spPr>
          <a:xfrm flipV="1">
            <a:off x="315433" y="694371"/>
            <a:ext cx="7858459" cy="36000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A7C980-7FB0-B2B4-3218-7E331BBC59F8}"/>
              </a:ext>
            </a:extLst>
          </p:cNvPr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038FF-014C-0336-348E-6708E866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2" y="74060"/>
            <a:ext cx="7924800" cy="592690"/>
          </a:xfrm>
        </p:spPr>
        <p:txBody>
          <a:bodyPr vert="horz">
            <a:noAutofit/>
          </a:bodyPr>
          <a:lstStyle/>
          <a:p>
            <a:pPr algn="l"/>
            <a:r>
              <a:rPr lang="en-US" sz="2000" dirty="0">
                <a:latin typeface="Georgia" panose="02040502050405020303" pitchFamily="18" charset="0"/>
              </a:rPr>
              <a:t>We propose a Managed Care scenario to address goals of all stakeholders </a:t>
            </a:r>
            <a:endParaRPr lang="en-IN" sz="2000" dirty="0">
              <a:latin typeface="Georgia" panose="02040502050405020303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D74CE069-D5E1-7A54-AB48-7D4BBF10BE0C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269E033-4234-2E3C-2B7E-64D295DCA3E7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C4723BDF-D631-A20C-847D-609FC2CE8D6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red and grey logo&#10;&#10;Description automatically generated">
            <a:extLst>
              <a:ext uri="{FF2B5EF4-FFF2-40B4-BE49-F238E27FC236}">
                <a16:creationId xmlns:a16="http://schemas.microsoft.com/office/drawing/2014/main" id="{6466FD61-317C-CF67-F669-86C34D245F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6047"/>
            <a:ext cx="643388" cy="481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4D34D28-FF29-72FC-F1C7-82931C603F9E}"/>
              </a:ext>
            </a:extLst>
          </p:cNvPr>
          <p:cNvGrpSpPr/>
          <p:nvPr/>
        </p:nvGrpSpPr>
        <p:grpSpPr>
          <a:xfrm>
            <a:off x="0" y="4657189"/>
            <a:ext cx="9144000" cy="764428"/>
            <a:chOff x="0" y="4657189"/>
            <a:chExt cx="9144000" cy="76442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69F0CA64-CB43-7246-FE93-F5ECFEBF64FE}"/>
                </a:ext>
              </a:extLst>
            </p:cNvPr>
            <p:cNvSpPr/>
            <p:nvPr/>
          </p:nvSpPr>
          <p:spPr>
            <a:xfrm>
              <a:off x="0" y="4657189"/>
              <a:ext cx="9144000" cy="530657"/>
            </a:xfrm>
            <a:prstGeom prst="roundRect">
              <a:avLst>
                <a:gd name="adj" fmla="val 0"/>
              </a:avLst>
            </a:prstGeom>
            <a:solidFill>
              <a:srgbClr val="343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4C4C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00DD21-1F7D-111D-C688-5D99EB92DBD2}"/>
                </a:ext>
              </a:extLst>
            </p:cNvPr>
            <p:cNvSpPr txBox="1"/>
            <p:nvPr/>
          </p:nvSpPr>
          <p:spPr>
            <a:xfrm>
              <a:off x="3248324" y="4729898"/>
              <a:ext cx="559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THE 43</a:t>
              </a:r>
              <a:r>
                <a:rPr lang="en-US" sz="900" baseline="300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RD</a:t>
              </a:r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 INTERNATIONAL SYSTEM DYNAMICS CONFERENCE</a:t>
              </a:r>
            </a:p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Boston, Massachusetts, USA and Virtually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B2E1D49-2B17-E7CB-E8B8-C093AB957F25}"/>
                </a:ext>
              </a:extLst>
            </p:cNvPr>
            <p:cNvGrpSpPr/>
            <p:nvPr/>
          </p:nvGrpSpPr>
          <p:grpSpPr>
            <a:xfrm>
              <a:off x="144569" y="4775285"/>
              <a:ext cx="2107603" cy="646332"/>
              <a:chOff x="144569" y="4775285"/>
              <a:chExt cx="2107603" cy="646332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1A39DF4F-D9AD-B50B-B517-E2595F560C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9" y="4780170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D5E03DBD-9774-EF54-CFFE-4717427C6E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71" y="4775285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tângulo 9">
                <a:extLst>
                  <a:ext uri="{FF2B5EF4-FFF2-40B4-BE49-F238E27FC236}">
                    <a16:creationId xmlns:a16="http://schemas.microsoft.com/office/drawing/2014/main" id="{7DDA7243-933C-F3CF-91F1-E64A124E70C3}"/>
                  </a:ext>
                </a:extLst>
              </p:cNvPr>
              <p:cNvSpPr/>
              <p:nvPr/>
            </p:nvSpPr>
            <p:spPr>
              <a:xfrm>
                <a:off x="633068" y="4775286"/>
                <a:ext cx="16191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@</a:t>
                </a:r>
                <a:r>
                  <a:rPr lang="en-US" sz="1200" dirty="0" err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SystemsDrinker</a:t>
                </a:r>
                <a:endParaRPr lang="en-US" sz="1200" dirty="0"/>
              </a:p>
              <a:p>
                <a:br>
                  <a:rPr lang="en-US" sz="1200" dirty="0"/>
                </a:br>
                <a:endParaRPr lang="en-US" sz="1200" dirty="0"/>
              </a:p>
            </p:txBody>
          </p:sp>
        </p:grpSp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9B29E222-ECC4-286D-F25B-5F7ED6EB5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1341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C18B05-CDCB-FBC5-381F-93D9BFD00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34" y="1165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BF6A48E2-D53C-D48D-DBAC-25C9494734B8}"/>
              </a:ext>
            </a:extLst>
          </p:cNvPr>
          <p:cNvSpPr/>
          <p:nvPr/>
        </p:nvSpPr>
        <p:spPr>
          <a:xfrm rot="5400000">
            <a:off x="1031826" y="-206678"/>
            <a:ext cx="298551" cy="2362200"/>
          </a:xfrm>
          <a:prstGeom prst="round2SameRect">
            <a:avLst/>
          </a:prstGeom>
          <a:solidFill>
            <a:srgbClr val="A31E3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>
                <a:latin typeface="Georgia" panose="02040502050405020303" pitchFamily="18" charset="0"/>
              </a:rPr>
              <a:t>       // DYNAMIC HYPOTHESIS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558B59-9FAA-3674-8D1C-D0E25B88791A}"/>
              </a:ext>
            </a:extLst>
          </p:cNvPr>
          <p:cNvSpPr txBox="1">
            <a:spLocks/>
          </p:cNvSpPr>
          <p:nvPr/>
        </p:nvSpPr>
        <p:spPr>
          <a:xfrm>
            <a:off x="3083317" y="4250103"/>
            <a:ext cx="2684794" cy="274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Georgia" panose="02040502050405020303" pitchFamily="18" charset="0"/>
              </a:rPr>
              <a:t>Managed Care Scenario</a:t>
            </a:r>
            <a:endParaRPr lang="en-IN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9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8754F-3CF2-DFF4-7D91-F3639BB93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9DE04E7-F7D8-15BC-9B22-E8CE1D454C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9852FA-1630-D386-A6A2-2BBEC43A4F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3CFE7EF-700B-0D15-1832-D4E4893BAAD6}"/>
              </a:ext>
            </a:extLst>
          </p:cNvPr>
          <p:cNvSpPr/>
          <p:nvPr/>
        </p:nvSpPr>
        <p:spPr>
          <a:xfrm flipV="1">
            <a:off x="315433" y="694371"/>
            <a:ext cx="7858459" cy="36000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945371-4BDD-7A58-69E4-966ABA74AFB8}"/>
              </a:ext>
            </a:extLst>
          </p:cNvPr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71802-F09F-B5B5-FD2D-3F8DC0F6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2" y="74060"/>
            <a:ext cx="7924800" cy="592690"/>
          </a:xfrm>
        </p:spPr>
        <p:txBody>
          <a:bodyPr vert="horz">
            <a:noAutofit/>
          </a:bodyPr>
          <a:lstStyle/>
          <a:p>
            <a:pPr algn="l"/>
            <a:r>
              <a:rPr lang="en-US" sz="2000" dirty="0">
                <a:latin typeface="Georgia" panose="02040502050405020303" pitchFamily="18" charset="0"/>
              </a:rPr>
              <a:t>We propose a Managed Care scenario to address goals of all stakeholders </a:t>
            </a:r>
            <a:endParaRPr lang="en-IN" sz="2000" dirty="0">
              <a:latin typeface="Georgia" panose="02040502050405020303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E53D3ACA-C158-26DD-B8A8-41C2AD61718C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6E8CD4E-78B7-7093-FBB9-7B7F86FCFB3D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AE29ED58-BB88-6543-DF43-63E04944F0B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red and grey logo&#10;&#10;Description automatically generated">
            <a:extLst>
              <a:ext uri="{FF2B5EF4-FFF2-40B4-BE49-F238E27FC236}">
                <a16:creationId xmlns:a16="http://schemas.microsoft.com/office/drawing/2014/main" id="{01B7AB2D-7338-A8ED-4DA3-2ECC3D2131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6047"/>
            <a:ext cx="643388" cy="481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FF76CBD-DE0D-FEAC-1274-B5A27CC35215}"/>
              </a:ext>
            </a:extLst>
          </p:cNvPr>
          <p:cNvGrpSpPr/>
          <p:nvPr/>
        </p:nvGrpSpPr>
        <p:grpSpPr>
          <a:xfrm>
            <a:off x="0" y="4657189"/>
            <a:ext cx="9144000" cy="764428"/>
            <a:chOff x="0" y="4657189"/>
            <a:chExt cx="9144000" cy="76442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D9A9FDCD-4BB8-37CC-DF98-37970D19E83E}"/>
                </a:ext>
              </a:extLst>
            </p:cNvPr>
            <p:cNvSpPr/>
            <p:nvPr/>
          </p:nvSpPr>
          <p:spPr>
            <a:xfrm>
              <a:off x="0" y="4657189"/>
              <a:ext cx="9144000" cy="530657"/>
            </a:xfrm>
            <a:prstGeom prst="roundRect">
              <a:avLst>
                <a:gd name="adj" fmla="val 0"/>
              </a:avLst>
            </a:prstGeom>
            <a:solidFill>
              <a:srgbClr val="343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4C4C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87DF41-C444-F4C1-F147-351277AB6DCD}"/>
                </a:ext>
              </a:extLst>
            </p:cNvPr>
            <p:cNvSpPr txBox="1"/>
            <p:nvPr/>
          </p:nvSpPr>
          <p:spPr>
            <a:xfrm>
              <a:off x="3248324" y="4729898"/>
              <a:ext cx="559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THE 43</a:t>
              </a:r>
              <a:r>
                <a:rPr lang="en-US" sz="900" baseline="300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RD</a:t>
              </a:r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 INTERNATIONAL SYSTEM DYNAMICS CONFERENCE</a:t>
              </a:r>
            </a:p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Boston, Massachusetts, USA and Virtually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C2065C-70BD-58BB-90C0-204C365BA92E}"/>
                </a:ext>
              </a:extLst>
            </p:cNvPr>
            <p:cNvGrpSpPr/>
            <p:nvPr/>
          </p:nvGrpSpPr>
          <p:grpSpPr>
            <a:xfrm>
              <a:off x="144569" y="4775285"/>
              <a:ext cx="2107603" cy="646332"/>
              <a:chOff x="144569" y="4775285"/>
              <a:chExt cx="2107603" cy="646332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09FFF38B-746A-63FC-099A-749D3F949F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9" y="4780170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C18C2C7F-7132-EAC0-FCD0-4A2EAF0A8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71" y="4775285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tângulo 9">
                <a:extLst>
                  <a:ext uri="{FF2B5EF4-FFF2-40B4-BE49-F238E27FC236}">
                    <a16:creationId xmlns:a16="http://schemas.microsoft.com/office/drawing/2014/main" id="{FB9D4445-8FF0-A10F-E37C-93906806D3D9}"/>
                  </a:ext>
                </a:extLst>
              </p:cNvPr>
              <p:cNvSpPr/>
              <p:nvPr/>
            </p:nvSpPr>
            <p:spPr>
              <a:xfrm>
                <a:off x="633068" y="4775286"/>
                <a:ext cx="16191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@</a:t>
                </a:r>
                <a:r>
                  <a:rPr lang="en-US" sz="1200" dirty="0" err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SystemsDrinker</a:t>
                </a:r>
                <a:endParaRPr lang="en-US" sz="1200" dirty="0"/>
              </a:p>
              <a:p>
                <a:br>
                  <a:rPr lang="en-US" sz="1200" dirty="0"/>
                </a:br>
                <a:endParaRPr lang="en-US" sz="1200" dirty="0"/>
              </a:p>
            </p:txBody>
          </p:sp>
        </p:grpSp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BE8226EC-F9E4-D947-C3A4-644DAC326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1341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3C0A8E-25F7-8CC1-5E98-5A2FB1ADE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34" y="1165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60C32DE0-12F7-F98C-2033-30C3D453A730}"/>
              </a:ext>
            </a:extLst>
          </p:cNvPr>
          <p:cNvSpPr/>
          <p:nvPr/>
        </p:nvSpPr>
        <p:spPr>
          <a:xfrm rot="5400000">
            <a:off x="1031826" y="-206678"/>
            <a:ext cx="298551" cy="2362200"/>
          </a:xfrm>
          <a:prstGeom prst="round2SameRect">
            <a:avLst/>
          </a:prstGeom>
          <a:solidFill>
            <a:srgbClr val="A31E3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>
                <a:latin typeface="Georgia" panose="02040502050405020303" pitchFamily="18" charset="0"/>
              </a:rPr>
              <a:t>       //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791D7B-F70B-6F38-4D77-6450DF72FD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12" y="750034"/>
            <a:ext cx="6036694" cy="385000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AC7F543-8128-761D-3969-907DF4D26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33" y="1184926"/>
            <a:ext cx="1970568" cy="3605838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sz="1600" dirty="0">
                <a:latin typeface="Georgia" panose="02040502050405020303" pitchFamily="18" charset="0"/>
              </a:rPr>
              <a:t>Overall health dynamics improve with the managed care scenario</a:t>
            </a:r>
          </a:p>
        </p:txBody>
      </p:sp>
    </p:spTree>
    <p:extLst>
      <p:ext uri="{BB962C8B-B14F-4D97-AF65-F5344CB8AC3E}">
        <p14:creationId xmlns:p14="http://schemas.microsoft.com/office/powerpoint/2010/main" val="367101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4B8DC-EE32-0507-DB21-C93C24E0E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42EAA8F-2938-1114-9012-8F5AFE69B3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9DE04E7-F7D8-15BC-9B22-E8CE1D454C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2D3AC0E-27F3-0B86-1E5D-D352BDB03DC2}"/>
              </a:ext>
            </a:extLst>
          </p:cNvPr>
          <p:cNvSpPr/>
          <p:nvPr/>
        </p:nvSpPr>
        <p:spPr>
          <a:xfrm flipV="1">
            <a:off x="315433" y="694371"/>
            <a:ext cx="7858459" cy="36000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A0042C-9FE4-8EC6-2713-E4E8D13507FD}"/>
              </a:ext>
            </a:extLst>
          </p:cNvPr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4E333-0F3C-C8EE-FC5B-46F9416D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2" y="74060"/>
            <a:ext cx="7924800" cy="592690"/>
          </a:xfrm>
        </p:spPr>
        <p:txBody>
          <a:bodyPr vert="horz">
            <a:noAutofit/>
          </a:bodyPr>
          <a:lstStyle/>
          <a:p>
            <a:pPr algn="l"/>
            <a:r>
              <a:rPr lang="en-US" sz="2000" dirty="0">
                <a:latin typeface="Georgia" panose="02040502050405020303" pitchFamily="18" charset="0"/>
              </a:rPr>
              <a:t>We propose a Managed Care scenario to address goals of all stakeholders </a:t>
            </a:r>
            <a:endParaRPr lang="en-IN" sz="2000" dirty="0">
              <a:latin typeface="Georgia" panose="02040502050405020303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D92194C2-2F86-A981-50A2-AA0623F2498C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A20434B-C72A-1CAB-68D1-3922506C8622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C7B0E855-A796-E24F-ABC1-5ACA88FCD48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red and grey logo&#10;&#10;Description automatically generated">
            <a:extLst>
              <a:ext uri="{FF2B5EF4-FFF2-40B4-BE49-F238E27FC236}">
                <a16:creationId xmlns:a16="http://schemas.microsoft.com/office/drawing/2014/main" id="{EDC593A8-0DBD-F0CE-EF65-35724550A4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6047"/>
            <a:ext cx="643388" cy="481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EB68C19-E3D7-6167-5E08-AEBA3014E73E}"/>
              </a:ext>
            </a:extLst>
          </p:cNvPr>
          <p:cNvGrpSpPr/>
          <p:nvPr/>
        </p:nvGrpSpPr>
        <p:grpSpPr>
          <a:xfrm>
            <a:off x="0" y="4657189"/>
            <a:ext cx="9144000" cy="764428"/>
            <a:chOff x="0" y="4657189"/>
            <a:chExt cx="9144000" cy="764428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09ECFCF4-68B6-CB83-8507-238E1D443497}"/>
                </a:ext>
              </a:extLst>
            </p:cNvPr>
            <p:cNvSpPr/>
            <p:nvPr/>
          </p:nvSpPr>
          <p:spPr>
            <a:xfrm>
              <a:off x="0" y="4657189"/>
              <a:ext cx="9144000" cy="530657"/>
            </a:xfrm>
            <a:prstGeom prst="roundRect">
              <a:avLst>
                <a:gd name="adj" fmla="val 0"/>
              </a:avLst>
            </a:prstGeom>
            <a:solidFill>
              <a:srgbClr val="343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4C4C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E8FFAF-4E4B-F4E3-C1EE-F03DADEB1783}"/>
                </a:ext>
              </a:extLst>
            </p:cNvPr>
            <p:cNvSpPr txBox="1"/>
            <p:nvPr/>
          </p:nvSpPr>
          <p:spPr>
            <a:xfrm>
              <a:off x="3248324" y="4729898"/>
              <a:ext cx="559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THE 43</a:t>
              </a:r>
              <a:r>
                <a:rPr lang="en-US" sz="900" baseline="300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RD</a:t>
              </a:r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 INTERNATIONAL SYSTEM DYNAMICS CONFERENCE</a:t>
              </a:r>
            </a:p>
            <a:p>
              <a:pPr algn="r"/>
              <a:r>
                <a:rPr lang="en-US" sz="900" dirty="0">
                  <a:solidFill>
                    <a:schemeClr val="bg1"/>
                  </a:solidFill>
                  <a:latin typeface="Avenir LT Std 55 Roman" panose="020B0503020203020204" pitchFamily="34" charset="0"/>
                </a:rPr>
                <a:t>Boston, Massachusetts, USA and Virtually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BDE8EE6-B4A3-FD15-2789-AD20FF743B73}"/>
                </a:ext>
              </a:extLst>
            </p:cNvPr>
            <p:cNvGrpSpPr/>
            <p:nvPr/>
          </p:nvGrpSpPr>
          <p:grpSpPr>
            <a:xfrm>
              <a:off x="144569" y="4775285"/>
              <a:ext cx="2107603" cy="646332"/>
              <a:chOff x="144569" y="4775285"/>
              <a:chExt cx="2107603" cy="646332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FD360AD8-E40E-4234-0D6B-29BC95F25B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9" y="4780170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685FA814-A065-471C-B18D-8E1C3F29A1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71" y="4775285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tângulo 9">
                <a:extLst>
                  <a:ext uri="{FF2B5EF4-FFF2-40B4-BE49-F238E27FC236}">
                    <a16:creationId xmlns:a16="http://schemas.microsoft.com/office/drawing/2014/main" id="{9AD0412D-02D9-F302-D6E7-AEB4C6FC9F71}"/>
                  </a:ext>
                </a:extLst>
              </p:cNvPr>
              <p:cNvSpPr/>
              <p:nvPr/>
            </p:nvSpPr>
            <p:spPr>
              <a:xfrm>
                <a:off x="633068" y="4775286"/>
                <a:ext cx="16191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@</a:t>
                </a:r>
                <a:r>
                  <a:rPr lang="en-US" sz="1200" dirty="0" err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SystemsDrinker</a:t>
                </a:r>
                <a:endParaRPr lang="en-US" sz="1200" dirty="0"/>
              </a:p>
              <a:p>
                <a:br>
                  <a:rPr lang="en-US" sz="1200" dirty="0"/>
                </a:br>
                <a:endParaRPr lang="en-US" sz="1200" dirty="0"/>
              </a:p>
            </p:txBody>
          </p:sp>
        </p:grpSp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66FFDFE-AD11-0D9A-1719-D1FA33639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13413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D1AB7BC-29B4-66AA-C375-77714B6FD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34" y="1165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32756178-2C4E-0ED2-B7B6-58C5073EA6EA}"/>
              </a:ext>
            </a:extLst>
          </p:cNvPr>
          <p:cNvSpPr/>
          <p:nvPr/>
        </p:nvSpPr>
        <p:spPr>
          <a:xfrm rot="5400000">
            <a:off x="1031826" y="-206678"/>
            <a:ext cx="298551" cy="2362200"/>
          </a:xfrm>
          <a:prstGeom prst="round2SameRect">
            <a:avLst/>
          </a:prstGeom>
          <a:solidFill>
            <a:srgbClr val="A31E3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>
                <a:latin typeface="Georgia" panose="02040502050405020303" pitchFamily="18" charset="0"/>
              </a:rPr>
              <a:t>       //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6EB14-5FEC-FBF6-BD4D-E9F1F43DEE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71" y="1395942"/>
            <a:ext cx="6534517" cy="234058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2C968C-26D5-5C18-79D9-2AC53618D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33" y="1184926"/>
            <a:ext cx="2275368" cy="3015312"/>
          </a:xfrm>
        </p:spPr>
        <p:txBody>
          <a:bodyPr>
            <a:normAutofit lnSpcReduction="10000"/>
          </a:bodyPr>
          <a:lstStyle/>
          <a:p>
            <a:pPr>
              <a:spcAft>
                <a:spcPts val="200"/>
              </a:spcAft>
            </a:pPr>
            <a:r>
              <a:rPr lang="en-US" sz="1600" dirty="0">
                <a:latin typeface="Georgia" panose="02040502050405020303" pitchFamily="18" charset="0"/>
              </a:rPr>
              <a:t>The insurer’s profitability is also highest in the managed care model as the new model enables diagnosis to be early and thus, cost of care reduces 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latin typeface="Georgia" panose="02040502050405020303" pitchFamily="18" charset="0"/>
              </a:rPr>
              <a:t>In addition, health status information is more updated</a:t>
            </a:r>
          </a:p>
        </p:txBody>
      </p:sp>
    </p:spTree>
    <p:extLst>
      <p:ext uri="{BB962C8B-B14F-4D97-AF65-F5344CB8AC3E}">
        <p14:creationId xmlns:p14="http://schemas.microsoft.com/office/powerpoint/2010/main" val="314569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1436</Words>
  <Application>Microsoft Macintosh PowerPoint</Application>
  <PresentationFormat>On-screen Show (16:9)</PresentationFormat>
  <Paragraphs>198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LT Std 55 Roman</vt:lpstr>
      <vt:lpstr>Calibri</vt:lpstr>
      <vt:lpstr>Georgia</vt:lpstr>
      <vt:lpstr>Office Theme</vt:lpstr>
      <vt:lpstr>think-cell Slide</vt:lpstr>
      <vt:lpstr>Health Insurance at a Crossroads: Market Failures, Financial Protection, and Private Sector Dynamics</vt:lpstr>
      <vt:lpstr>India’s road to Universal Health Coverage (UHC) needs commercial health insurance for enhancing financial protection…</vt:lpstr>
      <vt:lpstr>…However, private players face challenges in offering a commercial insurance product profitably</vt:lpstr>
      <vt:lpstr>Our health financing model has simplified population health dynamics, insurance market, claims, and stakeholder strategies </vt:lpstr>
      <vt:lpstr>The base scenario shows the link between population health (chronic burden) and the insurance market – it is stuck in a low energy state</vt:lpstr>
      <vt:lpstr>Private players are allowed to “risk select” to improve their portfolio, leading to adverse selection as true health status is undiscovered</vt:lpstr>
      <vt:lpstr>We propose a Managed Care scenario to address goals of all stakeholders </vt:lpstr>
      <vt:lpstr>We propose a Managed Care scenario to address goals of all stakeholders </vt:lpstr>
      <vt:lpstr>We propose a Managed Care scenario to address goals of all stakeholders </vt:lpstr>
      <vt:lpstr>Base case | Scenario results (1/5)</vt:lpstr>
      <vt:lpstr>Base Case with 100% UHC (Idealised) | Scenario results (2/5)</vt:lpstr>
      <vt:lpstr>Group Insurance (Low elasticity) | Scenario results (3/5)</vt:lpstr>
      <vt:lpstr>Risk Selection (Insurer strategy) | Scenario results (4/5)</vt:lpstr>
      <vt:lpstr>Managed Care (Proposed policy) | Scenario results (5/5)</vt:lpstr>
      <vt:lpstr>Our insights from this work and a few questions…</vt:lpstr>
    </vt:vector>
  </TitlesOfParts>
  <Manager/>
  <Company>Unbound | MIT Sloan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Insurance at a crossroads</dc:title>
  <dc:subject/>
  <dc:creator>Aakriti Gupta</dc:creator>
  <cp:keywords/>
  <dc:description/>
  <cp:lastModifiedBy> </cp:lastModifiedBy>
  <cp:revision>70</cp:revision>
  <cp:lastPrinted>2018-05-29T13:54:06Z</cp:lastPrinted>
  <dcterms:created xsi:type="dcterms:W3CDTF">2018-04-25T19:48:46Z</dcterms:created>
  <dcterms:modified xsi:type="dcterms:W3CDTF">2025-08-05T16:43:05Z</dcterms:modified>
  <cp:category/>
</cp:coreProperties>
</file>