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76" r:id="rId4"/>
    <p:sldId id="258" r:id="rId5"/>
    <p:sldId id="279" r:id="rId6"/>
    <p:sldId id="281" r:id="rId7"/>
    <p:sldId id="259" r:id="rId8"/>
    <p:sldId id="260" r:id="rId9"/>
    <p:sldId id="261" r:id="rId10"/>
    <p:sldId id="262" r:id="rId11"/>
    <p:sldId id="263" r:id="rId12"/>
    <p:sldId id="264" r:id="rId13"/>
    <p:sldId id="265" r:id="rId14"/>
    <p:sldId id="266" r:id="rId15"/>
    <p:sldId id="267" r:id="rId16"/>
    <p:sldId id="282"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RgPzQ+79BWCZLFS5Ryzw85LdM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23d7b6d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3523d7b6d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2fec93a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362fec93a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2fec93a78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62fec93a78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2fec93a7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62fec93a78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62fec93a7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62fec93a78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2fec93a78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62fec93a78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2f72f898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55" name="Google Shape;155;g362f72f898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18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63079bed9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248" name="Google Shape;248;g363079bed9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63079bed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254" name="Google Shape;254;g363079bed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da386bb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34da386bb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2f72f898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49" name="Google Shape;149;g362f72f898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2f72f898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55" name="Google Shape;155;g362f72f898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2f72f898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55" name="Google Shape;155;g362f72f898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16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2f72f898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55" name="Google Shape;155;g362f72f898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94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3079bed9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62" name="Google Shape;162;g363079bed9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3079bed9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71" name="Google Shape;171;g363079bed9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3079bed9a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77" name="Google Shape;177;g363079bed9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63079bed9a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Common document for expectations: https://docs.google.com/document/d/1Ofe8zA26Gvnd5y_RL91w59xzXbf0XSs9lG_SRLari1o/edit?tab=t.0</a:t>
            </a:r>
            <a:endParaRPr/>
          </a:p>
        </p:txBody>
      </p:sp>
      <p:sp>
        <p:nvSpPr>
          <p:cNvPr id="183" name="Google Shape;183;g363079bed9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Frontpage SRC + other">
  <p:cSld name="Frontpage SRC + other">
    <p:spTree>
      <p:nvGrpSpPr>
        <p:cNvPr id="1" name="Shape 11"/>
        <p:cNvGrpSpPr/>
        <p:nvPr/>
      </p:nvGrpSpPr>
      <p:grpSpPr>
        <a:xfrm>
          <a:off x="0" y="0"/>
          <a:ext cx="0" cy="0"/>
          <a:chOff x="0" y="0"/>
          <a:chExt cx="0" cy="0"/>
        </a:xfrm>
      </p:grpSpPr>
      <p:sp>
        <p:nvSpPr>
          <p:cNvPr id="12" name="Google Shape;12;p17"/>
          <p:cNvSpPr>
            <a:spLocks noGrp="1"/>
          </p:cNvSpPr>
          <p:nvPr>
            <p:ph type="pic" idx="2"/>
          </p:nvPr>
        </p:nvSpPr>
        <p:spPr>
          <a:xfrm>
            <a:off x="1" y="475104"/>
            <a:ext cx="11469756" cy="5127548"/>
          </a:xfrm>
          <a:prstGeom prst="rect">
            <a:avLst/>
          </a:prstGeom>
          <a:noFill/>
          <a:ln>
            <a:noFill/>
          </a:ln>
        </p:spPr>
      </p:sp>
      <p:cxnSp>
        <p:nvCxnSpPr>
          <p:cNvPr id="13" name="Google Shape;13;p17"/>
          <p:cNvCxnSpPr/>
          <p:nvPr/>
        </p:nvCxnSpPr>
        <p:spPr>
          <a:xfrm>
            <a:off x="209058" y="4626685"/>
            <a:ext cx="1422152" cy="0"/>
          </a:xfrm>
          <a:prstGeom prst="straightConnector1">
            <a:avLst/>
          </a:prstGeom>
          <a:noFill/>
          <a:ln w="31750" cap="flat" cmpd="sng">
            <a:solidFill>
              <a:schemeClr val="dk2"/>
            </a:solidFill>
            <a:prstDash val="solid"/>
            <a:miter lim="800000"/>
            <a:headEnd type="none" w="sm" len="sm"/>
            <a:tailEnd type="none" w="sm" len="sm"/>
          </a:ln>
        </p:spPr>
      </p:cxnSp>
      <p:pic>
        <p:nvPicPr>
          <p:cNvPr id="14" name="Google Shape;14;p17" descr="En bild som visar text&#10;&#10;Automatiskt genererad beskrivning"/>
          <p:cNvPicPr preferRelativeResize="0"/>
          <p:nvPr/>
        </p:nvPicPr>
        <p:blipFill rotWithShape="1">
          <a:blip r:embed="rId2">
            <a:alphaModFix/>
          </a:blip>
          <a:srcRect/>
          <a:stretch/>
        </p:blipFill>
        <p:spPr>
          <a:xfrm>
            <a:off x="242595" y="6137586"/>
            <a:ext cx="1805809" cy="537090"/>
          </a:xfrm>
          <a:prstGeom prst="rect">
            <a:avLst/>
          </a:prstGeom>
          <a:noFill/>
          <a:ln>
            <a:noFill/>
          </a:ln>
        </p:spPr>
      </p:pic>
      <p:sp>
        <p:nvSpPr>
          <p:cNvPr id="15" name="Google Shape;15;p17"/>
          <p:cNvSpPr>
            <a:spLocks noGrp="1"/>
          </p:cNvSpPr>
          <p:nvPr>
            <p:ph type="pic" idx="3"/>
          </p:nvPr>
        </p:nvSpPr>
        <p:spPr>
          <a:xfrm>
            <a:off x="9592154" y="5926700"/>
            <a:ext cx="2238745" cy="747976"/>
          </a:xfrm>
          <a:prstGeom prst="rect">
            <a:avLst/>
          </a:prstGeom>
          <a:noFill/>
          <a:ln>
            <a:noFill/>
          </a:ln>
        </p:spPr>
      </p:sp>
      <p:sp>
        <p:nvSpPr>
          <p:cNvPr id="16" name="Google Shape;16;p17"/>
          <p:cNvSpPr>
            <a:spLocks noGrp="1"/>
          </p:cNvSpPr>
          <p:nvPr>
            <p:ph type="pic" idx="4"/>
          </p:nvPr>
        </p:nvSpPr>
        <p:spPr>
          <a:xfrm>
            <a:off x="7117633" y="5926700"/>
            <a:ext cx="2238745" cy="747976"/>
          </a:xfrm>
          <a:prstGeom prst="rect">
            <a:avLst/>
          </a:prstGeom>
          <a:noFill/>
          <a:ln>
            <a:noFill/>
          </a:ln>
        </p:spPr>
      </p:sp>
      <p:sp>
        <p:nvSpPr>
          <p:cNvPr id="17" name="Google Shape;17;p17"/>
          <p:cNvSpPr>
            <a:spLocks noGrp="1"/>
          </p:cNvSpPr>
          <p:nvPr>
            <p:ph type="pic" idx="5"/>
          </p:nvPr>
        </p:nvSpPr>
        <p:spPr>
          <a:xfrm>
            <a:off x="4668635" y="5926700"/>
            <a:ext cx="2238745" cy="747976"/>
          </a:xfrm>
          <a:prstGeom prst="rect">
            <a:avLst/>
          </a:prstGeom>
          <a:noFill/>
          <a:ln>
            <a:noFill/>
          </a:ln>
        </p:spPr>
      </p:sp>
      <p:sp>
        <p:nvSpPr>
          <p:cNvPr id="18" name="Google Shape;18;p17"/>
          <p:cNvSpPr txBox="1">
            <a:spLocks noGrp="1"/>
          </p:cNvSpPr>
          <p:nvPr>
            <p:ph type="body" idx="1"/>
          </p:nvPr>
        </p:nvSpPr>
        <p:spPr>
          <a:xfrm>
            <a:off x="209058" y="2971800"/>
            <a:ext cx="10009897" cy="1417066"/>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800"/>
              <a:buFont typeface="Arial"/>
              <a:buNone/>
              <a:defRPr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7"/>
          <p:cNvSpPr txBox="1">
            <a:spLocks noGrp="1"/>
          </p:cNvSpPr>
          <p:nvPr>
            <p:ph type="body" idx="6"/>
          </p:nvPr>
        </p:nvSpPr>
        <p:spPr>
          <a:xfrm>
            <a:off x="209058" y="4864505"/>
            <a:ext cx="10009897" cy="575134"/>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000"/>
              <a:buFont typeface="Arial"/>
              <a:buNone/>
              <a:defRPr sz="2000"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8200" y="1341196"/>
            <a:ext cx="10515600" cy="8349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a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838200" y="2405268"/>
            <a:ext cx="5181600" cy="3503149"/>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marR="0" lvl="1" indent="-381000" algn="l">
              <a:lnSpc>
                <a:spcPct val="90000"/>
              </a:lnSpc>
              <a:spcBef>
                <a:spcPts val="600"/>
              </a:spcBef>
              <a:spcAft>
                <a:spcPts val="0"/>
              </a:spcAft>
              <a:buClr>
                <a:schemeClr val="dk1"/>
              </a:buClr>
              <a:buSzPts val="2400"/>
              <a:buFont typeface="Arial"/>
              <a:buChar char="•"/>
              <a:defRPr/>
            </a:lvl2pPr>
            <a:lvl3pPr marL="1371600" marR="0" lvl="2" indent="-355600" algn="l">
              <a:lnSpc>
                <a:spcPct val="90000"/>
              </a:lnSpc>
              <a:spcBef>
                <a:spcPts val="500"/>
              </a:spcBef>
              <a:spcAft>
                <a:spcPts val="0"/>
              </a:spcAft>
              <a:buClr>
                <a:schemeClr val="dk1"/>
              </a:buClr>
              <a:buSzPts val="2000"/>
              <a:buFont typeface="Arial"/>
              <a:buChar char="•"/>
              <a:defRPr/>
            </a:lvl3pPr>
            <a:lvl4pPr marL="1828800" marR="0" lvl="3" indent="-342900" algn="l">
              <a:lnSpc>
                <a:spcPct val="90000"/>
              </a:lnSpc>
              <a:spcBef>
                <a:spcPts val="500"/>
              </a:spcBef>
              <a:spcAft>
                <a:spcPts val="0"/>
              </a:spcAft>
              <a:buClr>
                <a:schemeClr val="dk1"/>
              </a:buClr>
              <a:buSzPts val="1800"/>
              <a:buFont typeface="Arial"/>
              <a:buChar char="•"/>
              <a:defRPr/>
            </a:lvl4pPr>
            <a:lvl5pPr marL="2286000" marR="0" lvl="4" indent="-342900" algn="l">
              <a:lnSpc>
                <a:spcPct val="90000"/>
              </a:lnSpc>
              <a:spcBef>
                <a:spcPts val="500"/>
              </a:spcBef>
              <a:spcAft>
                <a:spcPts val="0"/>
              </a:spcAft>
              <a:buClr>
                <a:schemeClr val="dk1"/>
              </a:buClr>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0"/>
          <p:cNvSpPr txBox="1">
            <a:spLocks noGrp="1"/>
          </p:cNvSpPr>
          <p:nvPr>
            <p:ph type="body" idx="2"/>
          </p:nvPr>
        </p:nvSpPr>
        <p:spPr>
          <a:xfrm>
            <a:off x="6172202" y="2405270"/>
            <a:ext cx="5181600" cy="3503148"/>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marR="0" lvl="1" indent="-381000" algn="l">
              <a:lnSpc>
                <a:spcPct val="90000"/>
              </a:lnSpc>
              <a:spcBef>
                <a:spcPts val="600"/>
              </a:spcBef>
              <a:spcAft>
                <a:spcPts val="0"/>
              </a:spcAft>
              <a:buClr>
                <a:schemeClr val="dk1"/>
              </a:buClr>
              <a:buSzPts val="2400"/>
              <a:buFont typeface="Arial"/>
              <a:buChar char="•"/>
              <a:defRPr/>
            </a:lvl2pPr>
            <a:lvl3pPr marL="1371600" marR="0" lvl="2" indent="-355600" algn="l">
              <a:lnSpc>
                <a:spcPct val="90000"/>
              </a:lnSpc>
              <a:spcBef>
                <a:spcPts val="500"/>
              </a:spcBef>
              <a:spcAft>
                <a:spcPts val="0"/>
              </a:spcAft>
              <a:buClr>
                <a:schemeClr val="dk1"/>
              </a:buClr>
              <a:buSzPts val="2000"/>
              <a:buFont typeface="Arial"/>
              <a:buChar char="•"/>
              <a:defRPr/>
            </a:lvl3pPr>
            <a:lvl4pPr marL="1828800" marR="0" lvl="3" indent="-342900" algn="l">
              <a:lnSpc>
                <a:spcPct val="90000"/>
              </a:lnSpc>
              <a:spcBef>
                <a:spcPts val="500"/>
              </a:spcBef>
              <a:spcAft>
                <a:spcPts val="0"/>
              </a:spcAft>
              <a:buClr>
                <a:schemeClr val="dk1"/>
              </a:buClr>
              <a:buSzPts val="1800"/>
              <a:buFont typeface="Arial"/>
              <a:buChar char="•"/>
              <a:defRPr/>
            </a:lvl4pPr>
            <a:lvl5pPr marL="2286000" marR="0" lvl="4" indent="-342900" algn="l">
              <a:lnSpc>
                <a:spcPct val="90000"/>
              </a:lnSpc>
              <a:spcBef>
                <a:spcPts val="500"/>
              </a:spcBef>
              <a:spcAft>
                <a:spcPts val="0"/>
              </a:spcAft>
              <a:buClr>
                <a:schemeClr val="dk1"/>
              </a:buClr>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 subheading">
  <p:cSld name="Two column subheading">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838200" y="1195790"/>
            <a:ext cx="10515600" cy="8239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a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body" idx="1"/>
          </p:nvPr>
        </p:nvSpPr>
        <p:spPr>
          <a:xfrm>
            <a:off x="838198" y="2206487"/>
            <a:ext cx="5157787" cy="615886"/>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00000"/>
              </a:lnSpc>
              <a:spcBef>
                <a:spcPts val="6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1"/>
          <p:cNvSpPr txBox="1">
            <a:spLocks noGrp="1"/>
          </p:cNvSpPr>
          <p:nvPr>
            <p:ph type="body" idx="2"/>
          </p:nvPr>
        </p:nvSpPr>
        <p:spPr>
          <a:xfrm>
            <a:off x="838199" y="3055228"/>
            <a:ext cx="5157787" cy="284950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marR="0" lvl="1" indent="-381000" algn="l">
              <a:lnSpc>
                <a:spcPct val="90000"/>
              </a:lnSpc>
              <a:spcBef>
                <a:spcPts val="600"/>
              </a:spcBef>
              <a:spcAft>
                <a:spcPts val="0"/>
              </a:spcAft>
              <a:buClr>
                <a:schemeClr val="dk1"/>
              </a:buClr>
              <a:buSzPts val="2400"/>
              <a:buFont typeface="Arial"/>
              <a:buChar char="•"/>
              <a:defRPr/>
            </a:lvl2pPr>
            <a:lvl3pPr marL="1371600" marR="0" lvl="2" indent="-355600" algn="l">
              <a:lnSpc>
                <a:spcPct val="90000"/>
              </a:lnSpc>
              <a:spcBef>
                <a:spcPts val="500"/>
              </a:spcBef>
              <a:spcAft>
                <a:spcPts val="0"/>
              </a:spcAft>
              <a:buClr>
                <a:schemeClr val="dk1"/>
              </a:buClr>
              <a:buSzPts val="2000"/>
              <a:buFont typeface="Arial"/>
              <a:buChar char="•"/>
              <a:defRPr/>
            </a:lvl3pPr>
            <a:lvl4pPr marL="1828800" marR="0" lvl="3" indent="-342900" algn="l">
              <a:lnSpc>
                <a:spcPct val="90000"/>
              </a:lnSpc>
              <a:spcBef>
                <a:spcPts val="500"/>
              </a:spcBef>
              <a:spcAft>
                <a:spcPts val="0"/>
              </a:spcAft>
              <a:buClr>
                <a:schemeClr val="dk1"/>
              </a:buClr>
              <a:buSzPts val="1800"/>
              <a:buFont typeface="Arial"/>
              <a:buChar char="•"/>
              <a:defRPr/>
            </a:lvl4pPr>
            <a:lvl5pPr marL="2286000" marR="0" lvl="4" indent="-342900" algn="l">
              <a:lnSpc>
                <a:spcPct val="90000"/>
              </a:lnSpc>
              <a:spcBef>
                <a:spcPts val="500"/>
              </a:spcBef>
              <a:spcAft>
                <a:spcPts val="0"/>
              </a:spcAft>
              <a:buClr>
                <a:schemeClr val="dk1"/>
              </a:buClr>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1"/>
          <p:cNvSpPr txBox="1">
            <a:spLocks noGrp="1"/>
          </p:cNvSpPr>
          <p:nvPr>
            <p:ph type="body" idx="3"/>
          </p:nvPr>
        </p:nvSpPr>
        <p:spPr>
          <a:xfrm>
            <a:off x="6170612" y="2206487"/>
            <a:ext cx="5183188" cy="615886"/>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dk1"/>
              </a:buClr>
              <a:buSzPts val="2400"/>
              <a:buFont typeface="Arial"/>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1"/>
          <p:cNvSpPr txBox="1">
            <a:spLocks noGrp="1"/>
          </p:cNvSpPr>
          <p:nvPr>
            <p:ph type="body" idx="4"/>
          </p:nvPr>
        </p:nvSpPr>
        <p:spPr>
          <a:xfrm>
            <a:off x="6170612" y="3055227"/>
            <a:ext cx="5183188" cy="28495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marR="0" lvl="1" indent="-381000" algn="l">
              <a:lnSpc>
                <a:spcPct val="90000"/>
              </a:lnSpc>
              <a:spcBef>
                <a:spcPts val="600"/>
              </a:spcBef>
              <a:spcAft>
                <a:spcPts val="0"/>
              </a:spcAft>
              <a:buClr>
                <a:schemeClr val="dk1"/>
              </a:buClr>
              <a:buSzPts val="2400"/>
              <a:buFont typeface="Arial"/>
              <a:buChar char="•"/>
              <a:defRPr/>
            </a:lvl2pPr>
            <a:lvl3pPr marL="1371600" marR="0" lvl="2" indent="-355600" algn="l">
              <a:lnSpc>
                <a:spcPct val="90000"/>
              </a:lnSpc>
              <a:spcBef>
                <a:spcPts val="500"/>
              </a:spcBef>
              <a:spcAft>
                <a:spcPts val="0"/>
              </a:spcAft>
              <a:buClr>
                <a:schemeClr val="dk1"/>
              </a:buClr>
              <a:buSzPts val="2000"/>
              <a:buFont typeface="Arial"/>
              <a:buChar char="•"/>
              <a:defRPr/>
            </a:lvl3pPr>
            <a:lvl4pPr marL="1828800" marR="0" lvl="3" indent="-342900" algn="l">
              <a:lnSpc>
                <a:spcPct val="90000"/>
              </a:lnSpc>
              <a:spcBef>
                <a:spcPts val="500"/>
              </a:spcBef>
              <a:spcAft>
                <a:spcPts val="0"/>
              </a:spcAft>
              <a:buClr>
                <a:schemeClr val="dk1"/>
              </a:buClr>
              <a:buSzPts val="1800"/>
              <a:buFont typeface="Arial"/>
              <a:buChar char="•"/>
              <a:defRPr/>
            </a:lvl4pPr>
            <a:lvl5pPr marL="2286000" marR="0" lvl="4" indent="-342900" algn="l">
              <a:lnSpc>
                <a:spcPct val="90000"/>
              </a:lnSpc>
              <a:spcBef>
                <a:spcPts val="500"/>
              </a:spcBef>
              <a:spcAft>
                <a:spcPts val="0"/>
              </a:spcAft>
              <a:buClr>
                <a:schemeClr val="dk1"/>
              </a:buClr>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lumn and image">
  <p:cSld name="Column and image">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298270" y="1168357"/>
            <a:ext cx="5797729" cy="9671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La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a:off x="298269" y="2305878"/>
            <a:ext cx="5797730" cy="36174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00000"/>
              </a:lnSpc>
              <a:spcBef>
                <a:spcPts val="600"/>
              </a:spcBef>
              <a:spcAft>
                <a:spcPts val="0"/>
              </a:spcAft>
              <a:buClr>
                <a:schemeClr val="dk1"/>
              </a:buClr>
              <a:buSzPts val="1400"/>
              <a:buNone/>
              <a:defRPr sz="1400"/>
            </a:lvl2pPr>
            <a:lvl3pPr marL="1371600" lvl="2" indent="-228600" algn="l">
              <a:lnSpc>
                <a:spcPct val="100000"/>
              </a:lnSpc>
              <a:spcBef>
                <a:spcPts val="6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2"/>
          <p:cNvSpPr>
            <a:spLocks noGrp="1"/>
          </p:cNvSpPr>
          <p:nvPr>
            <p:ph type="pic" idx="2"/>
          </p:nvPr>
        </p:nvSpPr>
        <p:spPr>
          <a:xfrm>
            <a:off x="6453051" y="1168357"/>
            <a:ext cx="5440679" cy="47549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6"/>
        <p:cNvGrpSpPr/>
        <p:nvPr/>
      </p:nvGrpSpPr>
      <p:grpSpPr>
        <a:xfrm>
          <a:off x="0" y="0"/>
          <a:ext cx="0" cy="0"/>
          <a:chOff x="0" y="0"/>
          <a:chExt cx="0" cy="0"/>
        </a:xfrm>
      </p:grpSpPr>
      <p:pic>
        <p:nvPicPr>
          <p:cNvPr id="77" name="Google Shape;77;g34d2523ef07_1_77"/>
          <p:cNvPicPr preferRelativeResize="0"/>
          <p:nvPr/>
        </p:nvPicPr>
        <p:blipFill rotWithShape="1">
          <a:blip r:embed="rId2">
            <a:alphaModFix/>
          </a:blip>
          <a:srcRect l="28825" t="28825"/>
          <a:stretch/>
        </p:blipFill>
        <p:spPr>
          <a:xfrm>
            <a:off x="0" y="0"/>
            <a:ext cx="12192000" cy="6858000"/>
          </a:xfrm>
          <a:prstGeom prst="rect">
            <a:avLst/>
          </a:prstGeom>
          <a:noFill/>
          <a:ln>
            <a:noFill/>
          </a:ln>
        </p:spPr>
      </p:pic>
      <p:sp>
        <p:nvSpPr>
          <p:cNvPr id="78" name="Google Shape;78;g34d2523ef07_1_77"/>
          <p:cNvSpPr txBox="1">
            <a:spLocks noGrp="1"/>
          </p:cNvSpPr>
          <p:nvPr>
            <p:ph type="ctrTitle"/>
          </p:nvPr>
        </p:nvSpPr>
        <p:spPr>
          <a:xfrm>
            <a:off x="466722" y="698757"/>
            <a:ext cx="11261400" cy="524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C000"/>
              </a:buClr>
              <a:buSzPts val="3200"/>
              <a:buFont typeface="Helvetica Neue"/>
              <a:buNone/>
              <a:defRPr sz="3200" b="1" i="0">
                <a:solidFill>
                  <a:srgbClr val="FFC000"/>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34d2523ef07_1_77"/>
          <p:cNvSpPr txBox="1">
            <a:spLocks noGrp="1"/>
          </p:cNvSpPr>
          <p:nvPr>
            <p:ph type="body" idx="1"/>
          </p:nvPr>
        </p:nvSpPr>
        <p:spPr>
          <a:xfrm>
            <a:off x="466722" y="1416846"/>
            <a:ext cx="11261400" cy="4606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838200" y="1288002"/>
            <a:ext cx="10515600" cy="8349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a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 page ">
  <p:cSld name="Sub page ">
    <p:spTree>
      <p:nvGrpSpPr>
        <p:cNvPr id="1" name="Shape 22"/>
        <p:cNvGrpSpPr/>
        <p:nvPr/>
      </p:nvGrpSpPr>
      <p:grpSpPr>
        <a:xfrm>
          <a:off x="0" y="0"/>
          <a:ext cx="0" cy="0"/>
          <a:chOff x="0" y="0"/>
          <a:chExt cx="0" cy="0"/>
        </a:xfrm>
      </p:grpSpPr>
      <p:sp>
        <p:nvSpPr>
          <p:cNvPr id="23" name="Google Shape;23;p19"/>
          <p:cNvSpPr txBox="1">
            <a:spLocks noGrp="1"/>
          </p:cNvSpPr>
          <p:nvPr>
            <p:ph type="body" idx="1"/>
          </p:nvPr>
        </p:nvSpPr>
        <p:spPr>
          <a:xfrm>
            <a:off x="675113" y="1374282"/>
            <a:ext cx="10232174" cy="100063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800"/>
              <a:buNone/>
              <a:defRPr sz="2800" b="1" i="0">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body" idx="2"/>
          </p:nvPr>
        </p:nvSpPr>
        <p:spPr>
          <a:xfrm>
            <a:off x="651415" y="2524543"/>
            <a:ext cx="10232173" cy="3339545"/>
          </a:xfrm>
          <a:prstGeom prst="rect">
            <a:avLst/>
          </a:prstGeom>
          <a:noFill/>
          <a:ln>
            <a:noFill/>
          </a:ln>
        </p:spPr>
        <p:txBody>
          <a:bodyPr spcFirstLastPara="1" wrap="square" lIns="91425" tIns="45700" rIns="91425" bIns="45700" anchor="t" anchorCtr="0">
            <a:normAutofit/>
          </a:bodyPr>
          <a:lstStyle>
            <a:lvl1pPr marL="457200" marR="0" lvl="0" indent="-406400" algn="l">
              <a:lnSpc>
                <a:spcPct val="120000"/>
              </a:lnSpc>
              <a:spcBef>
                <a:spcPts val="0"/>
              </a:spcBef>
              <a:spcAft>
                <a:spcPts val="0"/>
              </a:spcAft>
              <a:buClr>
                <a:schemeClr val="dk1"/>
              </a:buClr>
              <a:buSzPts val="2800"/>
              <a:buFont typeface="Arial"/>
              <a:buChar char="•"/>
              <a:defRPr sz="2800" b="0" i="0">
                <a:latin typeface="Lato"/>
                <a:ea typeface="Lato"/>
                <a:cs typeface="Lato"/>
                <a:sym typeface="Lato"/>
              </a:defRPr>
            </a:lvl1pPr>
            <a:lvl2pPr marL="914400" marR="0" lvl="1" indent="-381000" algn="l">
              <a:lnSpc>
                <a:spcPct val="110000"/>
              </a:lnSpc>
              <a:spcBef>
                <a:spcPts val="500"/>
              </a:spcBef>
              <a:spcAft>
                <a:spcPts val="0"/>
              </a:spcAft>
              <a:buClr>
                <a:schemeClr val="dk1"/>
              </a:buClr>
              <a:buSzPts val="2400"/>
              <a:buFont typeface="Arial"/>
              <a:buChar char="•"/>
              <a:defRPr>
                <a:latin typeface="Lato"/>
                <a:ea typeface="Lato"/>
                <a:cs typeface="Lato"/>
                <a:sym typeface="Lato"/>
              </a:defRPr>
            </a:lvl2pPr>
            <a:lvl3pPr marL="1371600" marR="0" lvl="2" indent="-355600" algn="l">
              <a:lnSpc>
                <a:spcPct val="110000"/>
              </a:lnSpc>
              <a:spcBef>
                <a:spcPts val="500"/>
              </a:spcBef>
              <a:spcAft>
                <a:spcPts val="0"/>
              </a:spcAft>
              <a:buClr>
                <a:schemeClr val="dk1"/>
              </a:buClr>
              <a:buSzPts val="2000"/>
              <a:buFont typeface="Arial"/>
              <a:buChar char="•"/>
              <a:defRPr>
                <a:latin typeface="Lato"/>
                <a:ea typeface="Lato"/>
                <a:cs typeface="Lato"/>
                <a:sym typeface="Lato"/>
              </a:defRPr>
            </a:lvl3pPr>
            <a:lvl4pPr marL="1828800" marR="0" lvl="3" indent="-342900" algn="l">
              <a:lnSpc>
                <a:spcPct val="110000"/>
              </a:lnSpc>
              <a:spcBef>
                <a:spcPts val="500"/>
              </a:spcBef>
              <a:spcAft>
                <a:spcPts val="0"/>
              </a:spcAft>
              <a:buClr>
                <a:schemeClr val="dk1"/>
              </a:buClr>
              <a:buSzPts val="1800"/>
              <a:buFont typeface="Arial"/>
              <a:buChar char="•"/>
              <a:defRPr>
                <a:latin typeface="Lato"/>
                <a:ea typeface="Lato"/>
                <a:cs typeface="Lato"/>
                <a:sym typeface="Lato"/>
              </a:defRPr>
            </a:lvl4pPr>
            <a:lvl5pPr marL="2286000" marR="0" lvl="4" indent="-342900" algn="l">
              <a:lnSpc>
                <a:spcPct val="110000"/>
              </a:lnSpc>
              <a:spcBef>
                <a:spcPts val="500"/>
              </a:spcBef>
              <a:spcAft>
                <a:spcPts val="0"/>
              </a:spcAft>
              <a:buClr>
                <a:schemeClr val="dk1"/>
              </a:buClr>
              <a:buSzPts val="1800"/>
              <a:buFont typeface="Arial"/>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 name="Google Shape;25;p19"/>
          <p:cNvCxnSpPr/>
          <p:nvPr/>
        </p:nvCxnSpPr>
        <p:spPr>
          <a:xfrm>
            <a:off x="2363780" y="6467252"/>
            <a:ext cx="9218620" cy="0"/>
          </a:xfrm>
          <a:prstGeom prst="straightConnector1">
            <a:avLst/>
          </a:prstGeom>
          <a:noFill/>
          <a:ln w="28575" cap="flat" cmpd="sng">
            <a:solidFill>
              <a:schemeClr val="dk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2">
  <p:cSld name="Blank 2">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d slide with picture ">
  <p:cSld name="End slide with picture ">
    <p:spTree>
      <p:nvGrpSpPr>
        <p:cNvPr id="1" name="Shape 30"/>
        <p:cNvGrpSpPr/>
        <p:nvPr/>
      </p:nvGrpSpPr>
      <p:grpSpPr>
        <a:xfrm>
          <a:off x="0" y="0"/>
          <a:ext cx="0" cy="0"/>
          <a:chOff x="0" y="0"/>
          <a:chExt cx="0" cy="0"/>
        </a:xfrm>
      </p:grpSpPr>
      <p:sp>
        <p:nvSpPr>
          <p:cNvPr id="31" name="Google Shape;31;p27"/>
          <p:cNvSpPr/>
          <p:nvPr/>
        </p:nvSpPr>
        <p:spPr>
          <a:xfrm rot="5400000">
            <a:off x="3135776" y="-2660672"/>
            <a:ext cx="5198205" cy="11469757"/>
          </a:xfrm>
          <a:prstGeom prst="round2SameRect">
            <a:avLst>
              <a:gd name="adj1" fmla="val 1716"/>
              <a:gd name="adj2" fmla="val 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 name="Google Shape;32;p27"/>
          <p:cNvCxnSpPr/>
          <p:nvPr/>
        </p:nvCxnSpPr>
        <p:spPr>
          <a:xfrm>
            <a:off x="209058" y="4626685"/>
            <a:ext cx="1422152" cy="0"/>
          </a:xfrm>
          <a:prstGeom prst="straightConnector1">
            <a:avLst/>
          </a:prstGeom>
          <a:noFill/>
          <a:ln w="31750" cap="flat" cmpd="sng">
            <a:solidFill>
              <a:schemeClr val="lt1"/>
            </a:solidFill>
            <a:prstDash val="solid"/>
            <a:miter lim="800000"/>
            <a:headEnd type="none" w="sm" len="sm"/>
            <a:tailEnd type="none" w="sm" len="sm"/>
          </a:ln>
        </p:spPr>
      </p:cxnSp>
      <p:pic>
        <p:nvPicPr>
          <p:cNvPr id="33" name="Google Shape;33;p27" descr="En bild som visar text&#10;&#10;Automatiskt genererad beskrivning"/>
          <p:cNvPicPr preferRelativeResize="0"/>
          <p:nvPr/>
        </p:nvPicPr>
        <p:blipFill rotWithShape="1">
          <a:blip r:embed="rId2">
            <a:alphaModFix/>
          </a:blip>
          <a:srcRect/>
          <a:stretch/>
        </p:blipFill>
        <p:spPr>
          <a:xfrm>
            <a:off x="242595" y="6137586"/>
            <a:ext cx="1805809" cy="537090"/>
          </a:xfrm>
          <a:prstGeom prst="rect">
            <a:avLst/>
          </a:prstGeom>
          <a:noFill/>
          <a:ln>
            <a:noFill/>
          </a:ln>
        </p:spPr>
      </p:pic>
      <p:sp>
        <p:nvSpPr>
          <p:cNvPr id="34" name="Google Shape;34;p27"/>
          <p:cNvSpPr>
            <a:spLocks noGrp="1"/>
          </p:cNvSpPr>
          <p:nvPr>
            <p:ph type="pic" idx="2"/>
          </p:nvPr>
        </p:nvSpPr>
        <p:spPr>
          <a:xfrm>
            <a:off x="9674959" y="6137586"/>
            <a:ext cx="2238745" cy="537091"/>
          </a:xfrm>
          <a:prstGeom prst="rect">
            <a:avLst/>
          </a:prstGeom>
          <a:noFill/>
          <a:ln>
            <a:noFill/>
          </a:ln>
        </p:spPr>
      </p:sp>
      <p:sp>
        <p:nvSpPr>
          <p:cNvPr id="35" name="Google Shape;35;p27"/>
          <p:cNvSpPr>
            <a:spLocks noGrp="1"/>
          </p:cNvSpPr>
          <p:nvPr>
            <p:ph type="pic" idx="3"/>
          </p:nvPr>
        </p:nvSpPr>
        <p:spPr>
          <a:xfrm>
            <a:off x="7200438" y="6137586"/>
            <a:ext cx="2238745" cy="537091"/>
          </a:xfrm>
          <a:prstGeom prst="rect">
            <a:avLst/>
          </a:prstGeom>
          <a:noFill/>
          <a:ln>
            <a:noFill/>
          </a:ln>
        </p:spPr>
      </p:sp>
      <p:sp>
        <p:nvSpPr>
          <p:cNvPr id="36" name="Google Shape;36;p27"/>
          <p:cNvSpPr>
            <a:spLocks noGrp="1"/>
          </p:cNvSpPr>
          <p:nvPr>
            <p:ph type="pic" idx="4"/>
          </p:nvPr>
        </p:nvSpPr>
        <p:spPr>
          <a:xfrm>
            <a:off x="4751440" y="6137586"/>
            <a:ext cx="2238745" cy="537091"/>
          </a:xfrm>
          <a:prstGeom prst="rect">
            <a:avLst/>
          </a:prstGeom>
          <a:noFill/>
          <a:ln>
            <a:noFill/>
          </a:ln>
        </p:spPr>
      </p:sp>
      <p:sp>
        <p:nvSpPr>
          <p:cNvPr id="37" name="Google Shape;37;p27"/>
          <p:cNvSpPr txBox="1">
            <a:spLocks noGrp="1"/>
          </p:cNvSpPr>
          <p:nvPr>
            <p:ph type="body" idx="1"/>
          </p:nvPr>
        </p:nvSpPr>
        <p:spPr>
          <a:xfrm>
            <a:off x="209058" y="2971800"/>
            <a:ext cx="10009897" cy="1417066"/>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800"/>
              <a:buFont typeface="Arial"/>
              <a:buNone/>
              <a:defRPr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body" idx="5"/>
          </p:nvPr>
        </p:nvSpPr>
        <p:spPr>
          <a:xfrm>
            <a:off x="209058" y="4864505"/>
            <a:ext cx="10009897" cy="575134"/>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000"/>
              <a:buFont typeface="Arial"/>
              <a:buNone/>
              <a:defRPr sz="2000"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rontpage SRC">
  <p:cSld name="Frontpage SRC">
    <p:spTree>
      <p:nvGrpSpPr>
        <p:cNvPr id="1" name="Shape 39"/>
        <p:cNvGrpSpPr/>
        <p:nvPr/>
      </p:nvGrpSpPr>
      <p:grpSpPr>
        <a:xfrm>
          <a:off x="0" y="0"/>
          <a:ext cx="0" cy="0"/>
          <a:chOff x="0" y="0"/>
          <a:chExt cx="0" cy="0"/>
        </a:xfrm>
      </p:grpSpPr>
      <p:sp>
        <p:nvSpPr>
          <p:cNvPr id="40" name="Google Shape;40;p15"/>
          <p:cNvSpPr>
            <a:spLocks noGrp="1"/>
          </p:cNvSpPr>
          <p:nvPr>
            <p:ph type="pic" idx="2"/>
          </p:nvPr>
        </p:nvSpPr>
        <p:spPr>
          <a:xfrm>
            <a:off x="1" y="475104"/>
            <a:ext cx="11469756" cy="5127548"/>
          </a:xfrm>
          <a:prstGeom prst="rect">
            <a:avLst/>
          </a:prstGeom>
          <a:noFill/>
          <a:ln>
            <a:noFill/>
          </a:ln>
        </p:spPr>
      </p:sp>
      <p:sp>
        <p:nvSpPr>
          <p:cNvPr id="41" name="Google Shape;41;p15"/>
          <p:cNvSpPr txBox="1">
            <a:spLocks noGrp="1"/>
          </p:cNvSpPr>
          <p:nvPr>
            <p:ph type="body" idx="1"/>
          </p:nvPr>
        </p:nvSpPr>
        <p:spPr>
          <a:xfrm>
            <a:off x="209058" y="2971800"/>
            <a:ext cx="10009897" cy="1417066"/>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800"/>
              <a:buFont typeface="Arial"/>
              <a:buNone/>
              <a:defRPr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15"/>
          <p:cNvCxnSpPr/>
          <p:nvPr/>
        </p:nvCxnSpPr>
        <p:spPr>
          <a:xfrm>
            <a:off x="209058" y="4626685"/>
            <a:ext cx="1422152" cy="0"/>
          </a:xfrm>
          <a:prstGeom prst="straightConnector1">
            <a:avLst/>
          </a:prstGeom>
          <a:noFill/>
          <a:ln w="31750" cap="flat" cmpd="sng">
            <a:solidFill>
              <a:schemeClr val="dk2"/>
            </a:solidFill>
            <a:prstDash val="solid"/>
            <a:miter lim="800000"/>
            <a:headEnd type="none" w="sm" len="sm"/>
            <a:tailEnd type="none" w="sm" len="sm"/>
          </a:ln>
        </p:spPr>
      </p:cxnSp>
      <p:pic>
        <p:nvPicPr>
          <p:cNvPr id="43" name="Google Shape;43;p15" descr="En bild som visar text&#10;&#10;Automatiskt genererad beskrivning"/>
          <p:cNvPicPr preferRelativeResize="0"/>
          <p:nvPr/>
        </p:nvPicPr>
        <p:blipFill rotWithShape="1">
          <a:blip r:embed="rId2">
            <a:alphaModFix/>
          </a:blip>
          <a:srcRect/>
          <a:stretch/>
        </p:blipFill>
        <p:spPr>
          <a:xfrm>
            <a:off x="242595" y="6137586"/>
            <a:ext cx="1805809" cy="537090"/>
          </a:xfrm>
          <a:prstGeom prst="rect">
            <a:avLst/>
          </a:prstGeom>
          <a:noFill/>
          <a:ln>
            <a:noFill/>
          </a:ln>
        </p:spPr>
      </p:pic>
      <p:sp>
        <p:nvSpPr>
          <p:cNvPr id="44" name="Google Shape;44;p15"/>
          <p:cNvSpPr txBox="1">
            <a:spLocks noGrp="1"/>
          </p:cNvSpPr>
          <p:nvPr>
            <p:ph type="body" idx="3"/>
          </p:nvPr>
        </p:nvSpPr>
        <p:spPr>
          <a:xfrm>
            <a:off x="209058" y="4864505"/>
            <a:ext cx="10009897" cy="575134"/>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000"/>
              <a:buFont typeface="Arial"/>
              <a:buNone/>
              <a:defRPr sz="2000"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rontpage SRC + KVA">
  <p:cSld name="Frontpage SRC + KVA">
    <p:spTree>
      <p:nvGrpSpPr>
        <p:cNvPr id="1" name="Shape 45"/>
        <p:cNvGrpSpPr/>
        <p:nvPr/>
      </p:nvGrpSpPr>
      <p:grpSpPr>
        <a:xfrm>
          <a:off x="0" y="0"/>
          <a:ext cx="0" cy="0"/>
          <a:chOff x="0" y="0"/>
          <a:chExt cx="0" cy="0"/>
        </a:xfrm>
      </p:grpSpPr>
      <p:sp>
        <p:nvSpPr>
          <p:cNvPr id="46" name="Google Shape;46;p16"/>
          <p:cNvSpPr>
            <a:spLocks noGrp="1"/>
          </p:cNvSpPr>
          <p:nvPr>
            <p:ph type="pic" idx="2"/>
          </p:nvPr>
        </p:nvSpPr>
        <p:spPr>
          <a:xfrm>
            <a:off x="1" y="475104"/>
            <a:ext cx="11469756" cy="5127548"/>
          </a:xfrm>
          <a:prstGeom prst="rect">
            <a:avLst/>
          </a:prstGeom>
          <a:noFill/>
          <a:ln>
            <a:noFill/>
          </a:ln>
        </p:spPr>
      </p:sp>
      <p:pic>
        <p:nvPicPr>
          <p:cNvPr id="47" name="Google Shape;47;p16" descr="En bild som visar text&#10;&#10;Automatiskt genererad beskrivning"/>
          <p:cNvPicPr preferRelativeResize="0"/>
          <p:nvPr/>
        </p:nvPicPr>
        <p:blipFill rotWithShape="1">
          <a:blip r:embed="rId2">
            <a:alphaModFix/>
          </a:blip>
          <a:srcRect/>
          <a:stretch/>
        </p:blipFill>
        <p:spPr>
          <a:xfrm>
            <a:off x="242595" y="6137586"/>
            <a:ext cx="1805809" cy="537090"/>
          </a:xfrm>
          <a:prstGeom prst="rect">
            <a:avLst/>
          </a:prstGeom>
          <a:noFill/>
          <a:ln>
            <a:noFill/>
          </a:ln>
        </p:spPr>
      </p:pic>
      <p:pic>
        <p:nvPicPr>
          <p:cNvPr id="48" name="Google Shape;48;p16"/>
          <p:cNvPicPr preferRelativeResize="0"/>
          <p:nvPr/>
        </p:nvPicPr>
        <p:blipFill rotWithShape="1">
          <a:blip r:embed="rId3">
            <a:alphaModFix/>
          </a:blip>
          <a:srcRect/>
          <a:stretch/>
        </p:blipFill>
        <p:spPr>
          <a:xfrm>
            <a:off x="9422829" y="6115964"/>
            <a:ext cx="2526576" cy="580334"/>
          </a:xfrm>
          <a:prstGeom prst="rect">
            <a:avLst/>
          </a:prstGeom>
          <a:noFill/>
          <a:ln>
            <a:noFill/>
          </a:ln>
        </p:spPr>
      </p:pic>
      <p:cxnSp>
        <p:nvCxnSpPr>
          <p:cNvPr id="49" name="Google Shape;49;p16"/>
          <p:cNvCxnSpPr/>
          <p:nvPr/>
        </p:nvCxnSpPr>
        <p:spPr>
          <a:xfrm>
            <a:off x="209058" y="4626685"/>
            <a:ext cx="1422152" cy="0"/>
          </a:xfrm>
          <a:prstGeom prst="straightConnector1">
            <a:avLst/>
          </a:prstGeom>
          <a:noFill/>
          <a:ln w="31750" cap="flat" cmpd="sng">
            <a:solidFill>
              <a:schemeClr val="dk2"/>
            </a:solidFill>
            <a:prstDash val="solid"/>
            <a:miter lim="800000"/>
            <a:headEnd type="none" w="sm" len="sm"/>
            <a:tailEnd type="none" w="sm" len="sm"/>
          </a:ln>
        </p:spPr>
      </p:cxnSp>
      <p:sp>
        <p:nvSpPr>
          <p:cNvPr id="50" name="Google Shape;50;p16"/>
          <p:cNvSpPr txBox="1">
            <a:spLocks noGrp="1"/>
          </p:cNvSpPr>
          <p:nvPr>
            <p:ph type="body" idx="1"/>
          </p:nvPr>
        </p:nvSpPr>
        <p:spPr>
          <a:xfrm>
            <a:off x="209058" y="2971800"/>
            <a:ext cx="10009897" cy="1417066"/>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800"/>
              <a:buFont typeface="Arial"/>
              <a:buNone/>
              <a:defRPr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body" idx="3"/>
          </p:nvPr>
        </p:nvSpPr>
        <p:spPr>
          <a:xfrm>
            <a:off x="209058" y="4864505"/>
            <a:ext cx="10009897" cy="575134"/>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000"/>
              <a:buFont typeface="Arial"/>
              <a:buNone/>
              <a:defRPr sz="2000"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lour page, no image ">
  <p:cSld name="Colour page, no image ">
    <p:spTree>
      <p:nvGrpSpPr>
        <p:cNvPr id="1" name="Shape 52"/>
        <p:cNvGrpSpPr/>
        <p:nvPr/>
      </p:nvGrpSpPr>
      <p:grpSpPr>
        <a:xfrm>
          <a:off x="0" y="0"/>
          <a:ext cx="0" cy="0"/>
          <a:chOff x="0" y="0"/>
          <a:chExt cx="0" cy="0"/>
        </a:xfrm>
      </p:grpSpPr>
      <p:sp>
        <p:nvSpPr>
          <p:cNvPr id="53" name="Google Shape;53;p18"/>
          <p:cNvSpPr/>
          <p:nvPr/>
        </p:nvSpPr>
        <p:spPr>
          <a:xfrm rot="5400000">
            <a:off x="3135776" y="-2660672"/>
            <a:ext cx="5198205" cy="11469757"/>
          </a:xfrm>
          <a:prstGeom prst="round2SameRect">
            <a:avLst>
              <a:gd name="adj1" fmla="val 1716"/>
              <a:gd name="adj2" fmla="val 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 name="Google Shape;54;p18"/>
          <p:cNvCxnSpPr/>
          <p:nvPr/>
        </p:nvCxnSpPr>
        <p:spPr>
          <a:xfrm>
            <a:off x="525581" y="4468424"/>
            <a:ext cx="1422152" cy="0"/>
          </a:xfrm>
          <a:prstGeom prst="straightConnector1">
            <a:avLst/>
          </a:prstGeom>
          <a:noFill/>
          <a:ln w="31750" cap="flat" cmpd="sng">
            <a:solidFill>
              <a:schemeClr val="accent6"/>
            </a:solidFill>
            <a:prstDash val="solid"/>
            <a:miter lim="800000"/>
            <a:headEnd type="none" w="sm" len="sm"/>
            <a:tailEnd type="none" w="sm" len="sm"/>
          </a:ln>
        </p:spPr>
      </p:cxnSp>
      <p:sp>
        <p:nvSpPr>
          <p:cNvPr id="55" name="Google Shape;55;p18"/>
          <p:cNvSpPr txBox="1"/>
          <p:nvPr/>
        </p:nvSpPr>
        <p:spPr>
          <a:xfrm>
            <a:off x="7025268" y="649001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 name="Google Shape;56;p18" descr="En bild som visar text&#10;&#10;Automatiskt genererad beskrivning"/>
          <p:cNvPicPr preferRelativeResize="0"/>
          <p:nvPr/>
        </p:nvPicPr>
        <p:blipFill rotWithShape="1">
          <a:blip r:embed="rId2">
            <a:alphaModFix/>
          </a:blip>
          <a:srcRect/>
          <a:stretch/>
        </p:blipFill>
        <p:spPr>
          <a:xfrm>
            <a:off x="242595" y="6137586"/>
            <a:ext cx="1805809" cy="537090"/>
          </a:xfrm>
          <a:prstGeom prst="rect">
            <a:avLst/>
          </a:prstGeom>
          <a:noFill/>
          <a:ln>
            <a:noFill/>
          </a:ln>
        </p:spPr>
      </p:pic>
      <p:sp>
        <p:nvSpPr>
          <p:cNvPr id="57" name="Google Shape;57;p18"/>
          <p:cNvSpPr>
            <a:spLocks noGrp="1"/>
          </p:cNvSpPr>
          <p:nvPr>
            <p:ph type="pic" idx="2"/>
          </p:nvPr>
        </p:nvSpPr>
        <p:spPr>
          <a:xfrm>
            <a:off x="9592154" y="5926700"/>
            <a:ext cx="2238745" cy="747976"/>
          </a:xfrm>
          <a:prstGeom prst="rect">
            <a:avLst/>
          </a:prstGeom>
          <a:noFill/>
          <a:ln>
            <a:noFill/>
          </a:ln>
        </p:spPr>
      </p:sp>
      <p:sp>
        <p:nvSpPr>
          <p:cNvPr id="58" name="Google Shape;58;p18"/>
          <p:cNvSpPr>
            <a:spLocks noGrp="1"/>
          </p:cNvSpPr>
          <p:nvPr>
            <p:ph type="pic" idx="3"/>
          </p:nvPr>
        </p:nvSpPr>
        <p:spPr>
          <a:xfrm>
            <a:off x="7117633" y="5926700"/>
            <a:ext cx="2238745" cy="747976"/>
          </a:xfrm>
          <a:prstGeom prst="rect">
            <a:avLst/>
          </a:prstGeom>
          <a:noFill/>
          <a:ln>
            <a:noFill/>
          </a:ln>
        </p:spPr>
      </p:sp>
      <p:sp>
        <p:nvSpPr>
          <p:cNvPr id="59" name="Google Shape;59;p18"/>
          <p:cNvSpPr>
            <a:spLocks noGrp="1"/>
          </p:cNvSpPr>
          <p:nvPr>
            <p:ph type="pic" idx="4"/>
          </p:nvPr>
        </p:nvSpPr>
        <p:spPr>
          <a:xfrm>
            <a:off x="4668635" y="5926700"/>
            <a:ext cx="2238745" cy="747976"/>
          </a:xfrm>
          <a:prstGeom prst="rect">
            <a:avLst/>
          </a:prstGeom>
          <a:noFill/>
          <a:ln>
            <a:noFill/>
          </a:ln>
        </p:spPr>
      </p:sp>
      <p:sp>
        <p:nvSpPr>
          <p:cNvPr id="60" name="Google Shape;60;p18"/>
          <p:cNvSpPr txBox="1">
            <a:spLocks noGrp="1"/>
          </p:cNvSpPr>
          <p:nvPr>
            <p:ph type="body" idx="1"/>
          </p:nvPr>
        </p:nvSpPr>
        <p:spPr>
          <a:xfrm>
            <a:off x="525581" y="2821132"/>
            <a:ext cx="10009897" cy="1417066"/>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800"/>
              <a:buFont typeface="Arial"/>
              <a:buNone/>
              <a:defRPr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8"/>
          <p:cNvSpPr txBox="1">
            <a:spLocks noGrp="1"/>
          </p:cNvSpPr>
          <p:nvPr>
            <p:ph type="body" idx="5"/>
          </p:nvPr>
        </p:nvSpPr>
        <p:spPr>
          <a:xfrm>
            <a:off x="525581" y="4713837"/>
            <a:ext cx="10009897" cy="575134"/>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1000"/>
              </a:spcBef>
              <a:spcAft>
                <a:spcPts val="0"/>
              </a:spcAft>
              <a:buClr>
                <a:schemeClr val="lt1"/>
              </a:buClr>
              <a:buSzPts val="2000"/>
              <a:buFont typeface="Arial"/>
              <a:buNone/>
              <a:defRPr sz="2000" b="0" i="0">
                <a:solidFill>
                  <a:schemeClr val="lt1"/>
                </a:solidFill>
                <a:latin typeface="Lato"/>
                <a:ea typeface="Lato"/>
                <a:cs typeface="Lato"/>
                <a:sym typeface="Lato"/>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228600" algn="l">
              <a:lnSpc>
                <a:spcPct val="100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1315760"/>
            <a:ext cx="10515600" cy="834903"/>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2325757"/>
            <a:ext cx="10515600" cy="344632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p:nvPr/>
        </p:nvSpPr>
        <p:spPr>
          <a:xfrm>
            <a:off x="11525251" y="6275848"/>
            <a:ext cx="566058" cy="429752"/>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2"/>
              </a:buClr>
              <a:buSzPts val="1600"/>
              <a:buFont typeface="Arial"/>
              <a:buNone/>
            </a:pPr>
            <a:fld id="{00000000-1234-1234-1234-123412341234}" type="slidenum">
              <a:rPr lang="sv-SE"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cxnSp>
        <p:nvCxnSpPr>
          <p:cNvPr id="9" name="Google Shape;9;p14"/>
          <p:cNvCxnSpPr/>
          <p:nvPr/>
        </p:nvCxnSpPr>
        <p:spPr>
          <a:xfrm>
            <a:off x="2363780" y="6467252"/>
            <a:ext cx="9218620" cy="0"/>
          </a:xfrm>
          <a:prstGeom prst="straightConnector1">
            <a:avLst/>
          </a:prstGeom>
          <a:noFill/>
          <a:ln w="28575" cap="flat" cmpd="sng">
            <a:solidFill>
              <a:schemeClr val="dk2"/>
            </a:solidFill>
            <a:prstDash val="solid"/>
            <a:miter lim="800000"/>
            <a:headEnd type="none" w="sm" len="sm"/>
            <a:tailEnd type="none" w="sm" len="sm"/>
          </a:ln>
        </p:spPr>
      </p:cxnSp>
      <p:pic>
        <p:nvPicPr>
          <p:cNvPr id="10" name="Google Shape;10;p14" descr="En bild som visar text&#10;&#10;Automatiskt genererad beskrivning"/>
          <p:cNvPicPr preferRelativeResize="0"/>
          <p:nvPr/>
        </p:nvPicPr>
        <p:blipFill rotWithShape="1">
          <a:blip r:embed="rId15">
            <a:alphaModFix/>
          </a:blip>
          <a:srcRect/>
          <a:stretch/>
        </p:blipFill>
        <p:spPr>
          <a:xfrm>
            <a:off x="242595" y="6137586"/>
            <a:ext cx="1805809" cy="5370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worldtrans-horizon.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orldtrans-horizon.e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523d7b6d00_0_0"/>
          <p:cNvSpPr>
            <a:spLocks noGrp="1"/>
          </p:cNvSpPr>
          <p:nvPr>
            <p:ph type="pic" idx="2"/>
          </p:nvPr>
        </p:nvSpPr>
        <p:spPr>
          <a:xfrm>
            <a:off x="1" y="475104"/>
            <a:ext cx="11469900" cy="5127600"/>
          </a:xfrm>
          <a:prstGeom prst="rect">
            <a:avLst/>
          </a:prstGeom>
          <a:noFill/>
          <a:ln>
            <a:noFill/>
          </a:ln>
        </p:spPr>
      </p:sp>
      <p:sp>
        <p:nvSpPr>
          <p:cNvPr id="138" name="Google Shape;138;g3523d7b6d00_0_0"/>
          <p:cNvSpPr txBox="1">
            <a:spLocks noGrp="1"/>
          </p:cNvSpPr>
          <p:nvPr>
            <p:ph type="body" idx="4294967295"/>
          </p:nvPr>
        </p:nvSpPr>
        <p:spPr>
          <a:xfrm>
            <a:off x="209058" y="2971800"/>
            <a:ext cx="10009800" cy="1417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GB" dirty="0"/>
              <a:t>Towards an Internally Consistent Representation of All Planetary Boundaries - Using the World-Earth Model FRIDA</a:t>
            </a:r>
            <a:endParaRPr lang="en-GB" dirty="0">
              <a:latin typeface="Lato"/>
              <a:ea typeface="Lato"/>
              <a:cs typeface="Lato"/>
              <a:sym typeface="Lato"/>
            </a:endParaRPr>
          </a:p>
        </p:txBody>
      </p:sp>
      <p:sp>
        <p:nvSpPr>
          <p:cNvPr id="139" name="Google Shape;139;g3523d7b6d00_0_0"/>
          <p:cNvSpPr txBox="1">
            <a:spLocks noGrp="1"/>
          </p:cNvSpPr>
          <p:nvPr>
            <p:ph type="body" idx="4294967295"/>
          </p:nvPr>
        </p:nvSpPr>
        <p:spPr>
          <a:xfrm>
            <a:off x="209050" y="4864500"/>
            <a:ext cx="10091700" cy="633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Clr>
                <a:schemeClr val="dk1"/>
              </a:buClr>
              <a:buSzPct val="100000"/>
              <a:buNone/>
            </a:pPr>
            <a:r>
              <a:rPr lang="sv-SE" sz="2000" b="1"/>
              <a:t>Axel E. Eriksson</a:t>
            </a:r>
            <a:r>
              <a:rPr lang="sv-SE" sz="2000"/>
              <a:t>, Jannes Breier, David Collste, Dieter Gerten, Lars J. Nilsson and William A. Schoenberg</a:t>
            </a:r>
            <a:endParaRPr sz="2000">
              <a:latin typeface="Lato"/>
              <a:ea typeface="Lato"/>
              <a:cs typeface="Lato"/>
              <a:sym typeface="Lato"/>
            </a:endParaRPr>
          </a:p>
        </p:txBody>
      </p:sp>
      <p:sp>
        <p:nvSpPr>
          <p:cNvPr id="140" name="Google Shape;140;g3523d7b6d00_0_0"/>
          <p:cNvSpPr>
            <a:spLocks noGrp="1"/>
          </p:cNvSpPr>
          <p:nvPr>
            <p:ph type="pic" idx="3"/>
          </p:nvPr>
        </p:nvSpPr>
        <p:spPr>
          <a:xfrm>
            <a:off x="9592154" y="5926700"/>
            <a:ext cx="2238600" cy="747900"/>
          </a:xfrm>
          <a:prstGeom prst="rect">
            <a:avLst/>
          </a:prstGeom>
          <a:noFill/>
          <a:ln>
            <a:noFill/>
          </a:ln>
        </p:spPr>
      </p:sp>
      <p:sp>
        <p:nvSpPr>
          <p:cNvPr id="141" name="Google Shape;141;g3523d7b6d00_0_0"/>
          <p:cNvSpPr>
            <a:spLocks noGrp="1"/>
          </p:cNvSpPr>
          <p:nvPr>
            <p:ph type="pic" idx="4"/>
          </p:nvPr>
        </p:nvSpPr>
        <p:spPr>
          <a:xfrm>
            <a:off x="7117633" y="5926700"/>
            <a:ext cx="2238600" cy="747900"/>
          </a:xfrm>
          <a:prstGeom prst="rect">
            <a:avLst/>
          </a:prstGeom>
          <a:noFill/>
          <a:ln>
            <a:noFill/>
          </a:ln>
        </p:spPr>
      </p:sp>
      <p:sp>
        <p:nvSpPr>
          <p:cNvPr id="142" name="Google Shape;142;g3523d7b6d00_0_0"/>
          <p:cNvSpPr>
            <a:spLocks noGrp="1"/>
          </p:cNvSpPr>
          <p:nvPr>
            <p:ph type="pic" idx="5"/>
          </p:nvPr>
        </p:nvSpPr>
        <p:spPr>
          <a:xfrm>
            <a:off x="4668635" y="5926700"/>
            <a:ext cx="2238600" cy="747900"/>
          </a:xfrm>
          <a:prstGeom prst="rect">
            <a:avLst/>
          </a:prstGeom>
          <a:noFill/>
          <a:ln>
            <a:noFill/>
          </a:ln>
        </p:spPr>
      </p:sp>
      <p:pic>
        <p:nvPicPr>
          <p:cNvPr id="143" name="Google Shape;143;g3523d7b6d00_0_0"/>
          <p:cNvPicPr preferRelativeResize="0"/>
          <p:nvPr/>
        </p:nvPicPr>
        <p:blipFill rotWithShape="1">
          <a:blip r:embed="rId3">
            <a:alphaModFix/>
          </a:blip>
          <a:srcRect/>
          <a:stretch/>
        </p:blipFill>
        <p:spPr>
          <a:xfrm>
            <a:off x="3561688" y="6061946"/>
            <a:ext cx="950413" cy="633000"/>
          </a:xfrm>
          <a:prstGeom prst="rect">
            <a:avLst/>
          </a:prstGeom>
          <a:noFill/>
          <a:ln>
            <a:noFill/>
          </a:ln>
        </p:spPr>
      </p:pic>
      <p:sp>
        <p:nvSpPr>
          <p:cNvPr id="144" name="Google Shape;144;g3523d7b6d00_0_0"/>
          <p:cNvSpPr txBox="1"/>
          <p:nvPr/>
        </p:nvSpPr>
        <p:spPr>
          <a:xfrm>
            <a:off x="4674875" y="5955025"/>
            <a:ext cx="25032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sv-SE" sz="1100" b="0" i="0" u="none" strike="noStrike" cap="none">
                <a:solidFill>
                  <a:schemeClr val="dk1"/>
                </a:solidFill>
                <a:highlight>
                  <a:srgbClr val="FFFFFF"/>
                </a:highlight>
                <a:latin typeface="Roboto"/>
                <a:ea typeface="Roboto"/>
                <a:cs typeface="Roboto"/>
                <a:sym typeface="Roboto"/>
              </a:rPr>
              <a:t>WorldTrans – </a:t>
            </a:r>
            <a:br>
              <a:rPr lang="sv-SE" sz="1100" b="0" i="0" u="none" strike="noStrike" cap="none">
                <a:solidFill>
                  <a:schemeClr val="dk1"/>
                </a:solidFill>
                <a:highlight>
                  <a:srgbClr val="FFFFFF"/>
                </a:highlight>
                <a:latin typeface="Roboto"/>
                <a:ea typeface="Roboto"/>
                <a:cs typeface="Roboto"/>
                <a:sym typeface="Roboto"/>
              </a:rPr>
            </a:br>
            <a:r>
              <a:rPr lang="sv-SE" sz="1100" b="0" i="0" u="none" strike="noStrike" cap="none">
                <a:solidFill>
                  <a:schemeClr val="dk1"/>
                </a:solidFill>
                <a:highlight>
                  <a:srgbClr val="FFFFFF"/>
                </a:highlight>
                <a:latin typeface="Roboto"/>
                <a:ea typeface="Roboto"/>
                <a:cs typeface="Roboto"/>
                <a:sym typeface="Roboto"/>
              </a:rPr>
              <a:t>TRANSPARENT ASSESSMENTS FOR REAL PEOPLE</a:t>
            </a:r>
            <a:br>
              <a:rPr lang="sv-SE" sz="1100" b="0" i="0" u="none" strike="noStrike" cap="none">
                <a:solidFill>
                  <a:schemeClr val="dk1"/>
                </a:solidFill>
                <a:highlight>
                  <a:srgbClr val="FFFFFF"/>
                </a:highlight>
                <a:latin typeface="Roboto"/>
                <a:ea typeface="Roboto"/>
                <a:cs typeface="Roboto"/>
                <a:sym typeface="Roboto"/>
              </a:rPr>
            </a:br>
            <a:r>
              <a:rPr lang="sv-SE" sz="900" b="0"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https://www.worldtrans-horizon.eu</a:t>
            </a:r>
            <a:endParaRPr sz="1100" b="0" i="0" u="none" strike="noStrike" cap="none">
              <a:solidFill>
                <a:schemeClr val="dk1"/>
              </a:solidFill>
              <a:highlight>
                <a:srgbClr val="FFFFFF"/>
              </a:highlight>
              <a:latin typeface="Roboto"/>
              <a:ea typeface="Roboto"/>
              <a:cs typeface="Roboto"/>
              <a:sym typeface="Roboto"/>
            </a:endParaRPr>
          </a:p>
          <a:p>
            <a:pPr marL="0" marR="0" lvl="0" indent="0" algn="l" rtl="0">
              <a:lnSpc>
                <a:spcPct val="120000"/>
              </a:lnSpc>
              <a:spcBef>
                <a:spcPts val="1100"/>
              </a:spcBef>
              <a:spcAft>
                <a:spcPts val="0"/>
              </a:spcAft>
              <a:buClr>
                <a:schemeClr val="dk1"/>
              </a:buClr>
              <a:buSzPts val="1100"/>
              <a:buFont typeface="Arial"/>
              <a:buNone/>
            </a:pPr>
            <a:endParaRPr sz="800" b="0" i="0" u="none" strike="noStrike" cap="none">
              <a:solidFill>
                <a:schemeClr val="dk1"/>
              </a:solidFill>
              <a:highlight>
                <a:srgbClr val="FFFFFF"/>
              </a:highlight>
              <a:latin typeface="Roboto"/>
              <a:ea typeface="Roboto"/>
              <a:cs typeface="Roboto"/>
              <a:sym typeface="Roboto"/>
            </a:endParaRPr>
          </a:p>
          <a:p>
            <a:pPr marL="0" marR="0" lvl="0" indent="0" algn="l" rtl="0">
              <a:lnSpc>
                <a:spcPct val="100000"/>
              </a:lnSpc>
              <a:spcBef>
                <a:spcPts val="200"/>
              </a:spcBef>
              <a:spcAft>
                <a:spcPts val="0"/>
              </a:spcAft>
              <a:buClr>
                <a:srgbClr val="000000"/>
              </a:buClr>
              <a:buSzPts val="2700"/>
              <a:buFont typeface="Arial"/>
              <a:buNone/>
            </a:pPr>
            <a:endParaRPr sz="2700" b="0" i="0" u="none" strike="noStrike" cap="none">
              <a:solidFill>
                <a:schemeClr val="dk1"/>
              </a:solidFill>
              <a:latin typeface="Lato"/>
              <a:ea typeface="Lato"/>
              <a:cs typeface="Lato"/>
              <a:sym typeface="Lato"/>
            </a:endParaRPr>
          </a:p>
        </p:txBody>
      </p:sp>
      <p:sp>
        <p:nvSpPr>
          <p:cNvPr id="145" name="Google Shape;145;g3523d7b6d00_0_0"/>
          <p:cNvSpPr txBox="1"/>
          <p:nvPr/>
        </p:nvSpPr>
        <p:spPr>
          <a:xfrm>
            <a:off x="7063750" y="5973000"/>
            <a:ext cx="2238600" cy="8109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1000"/>
              </a:spcBef>
              <a:spcAft>
                <a:spcPts val="200"/>
              </a:spcAft>
              <a:buClr>
                <a:schemeClr val="dk1"/>
              </a:buClr>
              <a:buSzPts val="1100"/>
              <a:buFont typeface="Arial"/>
              <a:buNone/>
            </a:pPr>
            <a:r>
              <a:rPr lang="sv-SE" sz="900" b="0" i="0" u="none" strike="noStrike" cap="none">
                <a:solidFill>
                  <a:schemeClr val="dk1"/>
                </a:solidFill>
                <a:highlight>
                  <a:srgbClr val="FFFFFF"/>
                </a:highlight>
                <a:latin typeface="Roboto"/>
                <a:ea typeface="Roboto"/>
                <a:cs typeface="Roboto"/>
                <a:sym typeface="Roboto"/>
              </a:rPr>
              <a:t>This project has received funding from the European Union’s Horizon 2.5 – Climate Energy and Mobility programme under grant agreement No. 101081661.</a:t>
            </a:r>
            <a:endParaRPr sz="2800" b="0" i="0" u="none" strike="noStrike" cap="none">
              <a:solidFill>
                <a:schemeClr val="dk1"/>
              </a:solidFill>
              <a:latin typeface="Lato"/>
              <a:ea typeface="Lato"/>
              <a:cs typeface="Lato"/>
              <a:sym typeface="Lato"/>
            </a:endParaRPr>
          </a:p>
        </p:txBody>
      </p:sp>
      <p:sp>
        <p:nvSpPr>
          <p:cNvPr id="146" name="Google Shape;146;g3523d7b6d00_0_0"/>
          <p:cNvSpPr txBox="1"/>
          <p:nvPr/>
        </p:nvSpPr>
        <p:spPr>
          <a:xfrm>
            <a:off x="9566625" y="5926700"/>
            <a:ext cx="25794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sv-SE" sz="800" b="0" i="1" u="none" strike="noStrike" cap="none">
                <a:solidFill>
                  <a:srgbClr val="7A7A7A"/>
                </a:solidFill>
                <a:highlight>
                  <a:srgbClr val="FFFFFF"/>
                </a:highlight>
                <a:latin typeface="Roboto"/>
                <a:ea typeface="Roboto"/>
                <a:cs typeface="Roboto"/>
                <a:sym typeface="Roboto"/>
              </a:rPr>
              <a:t>The contents of this document are the sole responsibility of the authors and do not reflect the opinion of the European Commission. The European Commission is not responsible for any use that may be made of the information contained in this document.</a:t>
            </a:r>
            <a:endParaRPr sz="2400" b="0" i="0" u="none" strike="noStrike" cap="none">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63079bed9a_0_41"/>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sv-SE" sz="3000" dirty="0">
                <a:latin typeface="Calibri"/>
                <a:ea typeface="Calibri"/>
                <a:cs typeface="Calibri"/>
                <a:sym typeface="Calibri"/>
              </a:rPr>
              <a:t>Research </a:t>
            </a:r>
            <a:r>
              <a:rPr lang="sv-SE" sz="3000" dirty="0" err="1">
                <a:latin typeface="Calibri"/>
                <a:ea typeface="Calibri"/>
                <a:cs typeface="Calibri"/>
                <a:sym typeface="Calibri"/>
              </a:rPr>
              <a:t>question</a:t>
            </a:r>
            <a:r>
              <a:rPr lang="sv-SE" sz="3000" dirty="0">
                <a:latin typeface="Calibri"/>
                <a:ea typeface="Calibri"/>
                <a:cs typeface="Calibri"/>
                <a:sym typeface="Calibri"/>
              </a:rPr>
              <a:t> 3: </a:t>
            </a:r>
            <a:r>
              <a:rPr lang="sv-SE" sz="3000" dirty="0" err="1">
                <a:latin typeface="Calibri"/>
                <a:ea typeface="Calibri"/>
                <a:cs typeface="Calibri"/>
                <a:sym typeface="Calibri"/>
              </a:rPr>
              <a:t>Interactions</a:t>
            </a:r>
            <a:endParaRPr dirty="0"/>
          </a:p>
        </p:txBody>
      </p:sp>
      <p:sp>
        <p:nvSpPr>
          <p:cNvPr id="186" name="Google Shape;186;g363079bed9a_0_41"/>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en-GB" dirty="0"/>
              <a:t>How does the FRIDA model </a:t>
            </a:r>
            <a:r>
              <a:rPr lang="en-GB" b="1" dirty="0"/>
              <a:t>currently represent interactions </a:t>
            </a:r>
            <a:r>
              <a:rPr lang="en-GB" dirty="0"/>
              <a:t>among the four terrestrial PBs, in particular the </a:t>
            </a:r>
            <a:r>
              <a:rPr lang="en-GB" b="1" dirty="0"/>
              <a:t>cascading effect </a:t>
            </a:r>
            <a:r>
              <a:rPr lang="en-GB" dirty="0"/>
              <a:t>they have on each other and on their drivers? </a:t>
            </a:r>
            <a:r>
              <a:rPr lang="en-GB" b="1" dirty="0"/>
              <a:t>What additions can be made </a:t>
            </a:r>
            <a:r>
              <a:rPr lang="en-GB" dirty="0"/>
              <a:t>to more accurately represent these interactions?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62fec93a78_0_0"/>
          <p:cNvSpPr txBox="1">
            <a:spLocks noGrp="1"/>
          </p:cNvSpPr>
          <p:nvPr>
            <p:ph type="title"/>
          </p:nvPr>
        </p:nvSpPr>
        <p:spPr>
          <a:xfrm>
            <a:off x="563875" y="-45498"/>
            <a:ext cx="10515600" cy="83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sv-SE"/>
              <a:t>Results: Climate change PB</a:t>
            </a:r>
            <a:endParaRPr/>
          </a:p>
        </p:txBody>
      </p:sp>
      <p:pic>
        <p:nvPicPr>
          <p:cNvPr id="192" name="Google Shape;192;g362fec93a78_0_0"/>
          <p:cNvPicPr preferRelativeResize="0"/>
          <p:nvPr/>
        </p:nvPicPr>
        <p:blipFill>
          <a:blip r:embed="rId3">
            <a:alphaModFix/>
          </a:blip>
          <a:stretch>
            <a:fillRect/>
          </a:stretch>
        </p:blipFill>
        <p:spPr>
          <a:xfrm>
            <a:off x="451700" y="1481775"/>
            <a:ext cx="5644301" cy="4233226"/>
          </a:xfrm>
          <a:prstGeom prst="rect">
            <a:avLst/>
          </a:prstGeom>
          <a:noFill/>
          <a:ln>
            <a:noFill/>
          </a:ln>
        </p:spPr>
      </p:pic>
      <p:pic>
        <p:nvPicPr>
          <p:cNvPr id="193" name="Google Shape;193;g362fec93a78_0_0" title="figure_aerf_frida_vs_ref.png"/>
          <p:cNvPicPr preferRelativeResize="0"/>
          <p:nvPr/>
        </p:nvPicPr>
        <p:blipFill>
          <a:blip r:embed="rId4">
            <a:alphaModFix/>
          </a:blip>
          <a:stretch>
            <a:fillRect/>
          </a:stretch>
        </p:blipFill>
        <p:spPr>
          <a:xfrm>
            <a:off x="6096000" y="1481775"/>
            <a:ext cx="5644291" cy="4233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62fec93a78_0_165"/>
          <p:cNvSpPr txBox="1">
            <a:spLocks noGrp="1"/>
          </p:cNvSpPr>
          <p:nvPr>
            <p:ph type="title"/>
          </p:nvPr>
        </p:nvSpPr>
        <p:spPr>
          <a:xfrm>
            <a:off x="563875" y="-45498"/>
            <a:ext cx="10515600" cy="83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sv-SE"/>
              <a:t>Results: Biosphere integrity PB</a:t>
            </a:r>
            <a:endParaRPr/>
          </a:p>
        </p:txBody>
      </p:sp>
      <p:pic>
        <p:nvPicPr>
          <p:cNvPr id="199" name="Google Shape;199;g362fec93a78_0_165"/>
          <p:cNvPicPr preferRelativeResize="0"/>
          <p:nvPr/>
        </p:nvPicPr>
        <p:blipFill>
          <a:blip r:embed="rId3">
            <a:alphaModFix/>
          </a:blip>
          <a:stretch>
            <a:fillRect/>
          </a:stretch>
        </p:blipFill>
        <p:spPr>
          <a:xfrm>
            <a:off x="3066150" y="1143000"/>
            <a:ext cx="6096000" cy="457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62fec93a78_0_171"/>
          <p:cNvSpPr txBox="1">
            <a:spLocks noGrp="1"/>
          </p:cNvSpPr>
          <p:nvPr>
            <p:ph type="title"/>
          </p:nvPr>
        </p:nvSpPr>
        <p:spPr>
          <a:xfrm>
            <a:off x="563875" y="-45498"/>
            <a:ext cx="10515600" cy="83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sv-SE"/>
              <a:t>Results: Land system change PB</a:t>
            </a:r>
            <a:endParaRPr/>
          </a:p>
        </p:txBody>
      </p:sp>
      <p:pic>
        <p:nvPicPr>
          <p:cNvPr id="205" name="Google Shape;205;g362fec93a78_0_171"/>
          <p:cNvPicPr preferRelativeResize="0"/>
          <p:nvPr/>
        </p:nvPicPr>
        <p:blipFill>
          <a:blip r:embed="rId3">
            <a:alphaModFix/>
          </a:blip>
          <a:stretch>
            <a:fillRect/>
          </a:stretch>
        </p:blipFill>
        <p:spPr>
          <a:xfrm>
            <a:off x="3066150" y="1143000"/>
            <a:ext cx="6096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62fec93a78_0_177"/>
          <p:cNvSpPr txBox="1">
            <a:spLocks noGrp="1"/>
          </p:cNvSpPr>
          <p:nvPr>
            <p:ph type="title"/>
          </p:nvPr>
        </p:nvSpPr>
        <p:spPr>
          <a:xfrm>
            <a:off x="563875" y="-45498"/>
            <a:ext cx="10515600" cy="83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sv-SE"/>
              <a:t>Results: Freshwater use PB</a:t>
            </a:r>
            <a:endParaRPr/>
          </a:p>
        </p:txBody>
      </p:sp>
      <p:pic>
        <p:nvPicPr>
          <p:cNvPr id="211" name="Google Shape;211;g362fec93a78_0_177"/>
          <p:cNvPicPr preferRelativeResize="0"/>
          <p:nvPr/>
        </p:nvPicPr>
        <p:blipFill>
          <a:blip r:embed="rId3">
            <a:alphaModFix/>
          </a:blip>
          <a:stretch>
            <a:fillRect/>
          </a:stretch>
        </p:blipFill>
        <p:spPr>
          <a:xfrm>
            <a:off x="3048000" y="1143000"/>
            <a:ext cx="6096000" cy="457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62fec93a78_0_182"/>
          <p:cNvSpPr txBox="1">
            <a:spLocks noGrp="1"/>
          </p:cNvSpPr>
          <p:nvPr>
            <p:ph type="title"/>
          </p:nvPr>
        </p:nvSpPr>
        <p:spPr>
          <a:xfrm>
            <a:off x="563875" y="-45498"/>
            <a:ext cx="10515600" cy="83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sv-SE"/>
              <a:t>Results: Biogeochemical flows PB</a:t>
            </a:r>
            <a:endParaRPr/>
          </a:p>
        </p:txBody>
      </p:sp>
      <p:pic>
        <p:nvPicPr>
          <p:cNvPr id="217" name="Google Shape;217;g362fec93a78_0_182"/>
          <p:cNvPicPr preferRelativeResize="0"/>
          <p:nvPr/>
        </p:nvPicPr>
        <p:blipFill>
          <a:blip r:embed="rId3">
            <a:alphaModFix/>
          </a:blip>
          <a:stretch>
            <a:fillRect/>
          </a:stretch>
        </p:blipFill>
        <p:spPr>
          <a:xfrm>
            <a:off x="457200" y="1314450"/>
            <a:ext cx="5638800" cy="4229100"/>
          </a:xfrm>
          <a:prstGeom prst="rect">
            <a:avLst/>
          </a:prstGeom>
          <a:noFill/>
          <a:ln>
            <a:noFill/>
          </a:ln>
        </p:spPr>
      </p:pic>
      <p:pic>
        <p:nvPicPr>
          <p:cNvPr id="218" name="Google Shape;218;g362fec93a78_0_182"/>
          <p:cNvPicPr preferRelativeResize="0"/>
          <p:nvPr/>
        </p:nvPicPr>
        <p:blipFill>
          <a:blip r:embed="rId4">
            <a:alphaModFix/>
          </a:blip>
          <a:stretch>
            <a:fillRect/>
          </a:stretch>
        </p:blipFill>
        <p:spPr>
          <a:xfrm>
            <a:off x="6096000" y="1314450"/>
            <a:ext cx="5638800" cy="4229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62f72f8984_0_23"/>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dirty="0" err="1"/>
              <a:t>Discussion</a:t>
            </a:r>
            <a:r>
              <a:rPr lang="sv-SE" dirty="0"/>
              <a:t> – Representation </a:t>
            </a:r>
            <a:r>
              <a:rPr lang="sv-SE" dirty="0" err="1"/>
              <a:t>of</a:t>
            </a:r>
            <a:r>
              <a:rPr lang="sv-SE" dirty="0"/>
              <a:t> PBs</a:t>
            </a:r>
            <a:endParaRPr dirty="0">
              <a:latin typeface="Lato"/>
              <a:ea typeface="Lato"/>
              <a:cs typeface="Lato"/>
              <a:sym typeface="Lato"/>
            </a:endParaRPr>
          </a:p>
        </p:txBody>
      </p:sp>
      <p:sp>
        <p:nvSpPr>
          <p:cNvPr id="158" name="Google Shape;158;g362f72f8984_0_23"/>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en-GB" dirty="0"/>
              <a:t>Relatively aligned with references, especially on the zone</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Testing of FRIDA</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Some control variable representations not possible or accurate</a:t>
            </a:r>
          </a:p>
        </p:txBody>
      </p:sp>
    </p:spTree>
    <p:extLst>
      <p:ext uri="{BB962C8B-B14F-4D97-AF65-F5344CB8AC3E}">
        <p14:creationId xmlns:p14="http://schemas.microsoft.com/office/powerpoint/2010/main" val="411446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63079bed9a_0_12"/>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a:t>Outlook</a:t>
            </a:r>
            <a:endParaRPr>
              <a:latin typeface="Lato"/>
              <a:ea typeface="Lato"/>
              <a:cs typeface="Lato"/>
              <a:sym typeface="Lato"/>
            </a:endParaRPr>
          </a:p>
        </p:txBody>
      </p:sp>
      <p:sp>
        <p:nvSpPr>
          <p:cNvPr id="251" name="Google Shape;251;g363079bed9a_0_12"/>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lnSpcReduction="10000"/>
          </a:bodyPr>
          <a:lstStyle/>
          <a:p>
            <a:pPr marL="342900" marR="0" lvl="0" indent="-165100" algn="l" rtl="0">
              <a:lnSpc>
                <a:spcPct val="120000"/>
              </a:lnSpc>
              <a:spcBef>
                <a:spcPts val="0"/>
              </a:spcBef>
              <a:spcAft>
                <a:spcPts val="0"/>
              </a:spcAft>
              <a:buClr>
                <a:schemeClr val="dk1"/>
              </a:buClr>
              <a:buSzPct val="100000"/>
              <a:buFont typeface="Arial"/>
              <a:buNone/>
            </a:pPr>
            <a:r>
              <a:rPr lang="sv-SE" dirty="0" err="1"/>
              <a:t>Increase</a:t>
            </a:r>
            <a:r>
              <a:rPr lang="sv-SE" dirty="0"/>
              <a:t> </a:t>
            </a:r>
            <a:r>
              <a:rPr lang="sv-SE" dirty="0" err="1"/>
              <a:t>accuracy</a:t>
            </a:r>
            <a:r>
              <a:rPr lang="sv-SE" dirty="0"/>
              <a:t> </a:t>
            </a:r>
            <a:r>
              <a:rPr lang="sv-SE" dirty="0" err="1"/>
              <a:t>of</a:t>
            </a:r>
            <a:r>
              <a:rPr lang="sv-SE" dirty="0"/>
              <a:t> PB representations</a:t>
            </a:r>
            <a:endParaRPr dirty="0"/>
          </a:p>
          <a:p>
            <a:pPr marL="342900" marR="0" lvl="0" indent="-165100" algn="l" rtl="0">
              <a:lnSpc>
                <a:spcPct val="120000"/>
              </a:lnSpc>
              <a:spcBef>
                <a:spcPts val="0"/>
              </a:spcBef>
              <a:spcAft>
                <a:spcPts val="0"/>
              </a:spcAft>
              <a:buClr>
                <a:schemeClr val="dk1"/>
              </a:buClr>
              <a:buSzPct val="100000"/>
              <a:buFont typeface="Arial"/>
              <a:buNone/>
            </a:pPr>
            <a:endParaRPr dirty="0"/>
          </a:p>
          <a:p>
            <a:pPr marL="342900" marR="0" lvl="0" indent="-165100" algn="l" rtl="0">
              <a:lnSpc>
                <a:spcPct val="120000"/>
              </a:lnSpc>
              <a:spcBef>
                <a:spcPts val="0"/>
              </a:spcBef>
              <a:spcAft>
                <a:spcPts val="0"/>
              </a:spcAft>
              <a:buClr>
                <a:schemeClr val="dk1"/>
              </a:buClr>
              <a:buSzPct val="100000"/>
              <a:buFont typeface="Arial"/>
              <a:buNone/>
            </a:pPr>
            <a:r>
              <a:rPr lang="sv-SE" dirty="0" err="1"/>
              <a:t>Represent</a:t>
            </a:r>
            <a:r>
              <a:rPr lang="sv-SE" dirty="0"/>
              <a:t> all 9 PBs</a:t>
            </a:r>
            <a:endParaRPr dirty="0"/>
          </a:p>
          <a:p>
            <a:pPr marL="342900" marR="0" lvl="0" indent="-165100" algn="l" rtl="0">
              <a:lnSpc>
                <a:spcPct val="120000"/>
              </a:lnSpc>
              <a:spcBef>
                <a:spcPts val="0"/>
              </a:spcBef>
              <a:spcAft>
                <a:spcPts val="0"/>
              </a:spcAft>
              <a:buClr>
                <a:schemeClr val="dk1"/>
              </a:buClr>
              <a:buSzPct val="100000"/>
              <a:buFont typeface="Arial"/>
              <a:buNone/>
            </a:pPr>
            <a:endParaRPr dirty="0"/>
          </a:p>
          <a:p>
            <a:pPr marL="342900" marR="0" lvl="0" indent="-165100" algn="l" rtl="0">
              <a:lnSpc>
                <a:spcPct val="120000"/>
              </a:lnSpc>
              <a:spcBef>
                <a:spcPts val="0"/>
              </a:spcBef>
              <a:spcAft>
                <a:spcPts val="0"/>
              </a:spcAft>
              <a:buClr>
                <a:schemeClr val="dk1"/>
              </a:buClr>
              <a:buSzPct val="100000"/>
              <a:buFont typeface="Arial"/>
              <a:buNone/>
            </a:pPr>
            <a:r>
              <a:rPr lang="sv-SE" dirty="0" err="1"/>
              <a:t>Could</a:t>
            </a:r>
            <a:r>
              <a:rPr lang="sv-SE" dirty="0"/>
              <a:t> </a:t>
            </a:r>
            <a:r>
              <a:rPr lang="sv-SE" dirty="0" err="1"/>
              <a:t>address</a:t>
            </a:r>
            <a:r>
              <a:rPr lang="sv-SE" dirty="0"/>
              <a:t> gaps</a:t>
            </a:r>
            <a:endParaRPr dirty="0"/>
          </a:p>
          <a:p>
            <a:pPr marL="800100" marR="0" lvl="0" indent="-165100" algn="l" rtl="0">
              <a:lnSpc>
                <a:spcPct val="120000"/>
              </a:lnSpc>
              <a:spcBef>
                <a:spcPts val="0"/>
              </a:spcBef>
              <a:spcAft>
                <a:spcPts val="0"/>
              </a:spcAft>
              <a:buClr>
                <a:schemeClr val="dk1"/>
              </a:buClr>
              <a:buSzPct val="100000"/>
              <a:buFont typeface="Arial"/>
              <a:buNone/>
            </a:pPr>
            <a:r>
              <a:rPr lang="sv-SE" sz="2300" dirty="0" err="1"/>
              <a:t>One</a:t>
            </a:r>
            <a:r>
              <a:rPr lang="sv-SE" sz="2300" dirty="0"/>
              <a:t> </a:t>
            </a:r>
            <a:r>
              <a:rPr lang="sv-SE" sz="2300" dirty="0" err="1"/>
              <a:t>model</a:t>
            </a:r>
            <a:r>
              <a:rPr lang="sv-SE" sz="2300" dirty="0"/>
              <a:t> - all PBs</a:t>
            </a:r>
            <a:endParaRPr sz="2300" dirty="0"/>
          </a:p>
          <a:p>
            <a:pPr marL="800100" marR="0" lvl="0" indent="-165100" algn="l" rtl="0">
              <a:lnSpc>
                <a:spcPct val="120000"/>
              </a:lnSpc>
              <a:spcBef>
                <a:spcPts val="0"/>
              </a:spcBef>
              <a:spcAft>
                <a:spcPts val="0"/>
              </a:spcAft>
              <a:buClr>
                <a:schemeClr val="dk1"/>
              </a:buClr>
              <a:buSzPct val="100000"/>
              <a:buFont typeface="Arial"/>
              <a:buNone/>
            </a:pPr>
            <a:r>
              <a:rPr lang="sv-SE" sz="2300" dirty="0"/>
              <a:t>PB drivers and </a:t>
            </a:r>
            <a:r>
              <a:rPr lang="sv-SE" sz="2300" dirty="0" err="1"/>
              <a:t>interactions</a:t>
            </a:r>
            <a:endParaRPr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63079bed9a_0_0"/>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a:t>Conclusion</a:t>
            </a:r>
            <a:endParaRPr>
              <a:latin typeface="Lato"/>
              <a:ea typeface="Lato"/>
              <a:cs typeface="Lato"/>
              <a:sym typeface="Lato"/>
            </a:endParaRPr>
          </a:p>
        </p:txBody>
      </p:sp>
      <p:sp>
        <p:nvSpPr>
          <p:cNvPr id="257" name="Google Shape;257;g363079bed9a_0_0"/>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en-GB" dirty="0"/>
              <a:t>PB representation aligning with literature</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Potential to analyse both PB drivers and interactions</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PBs could support FRIDA as a policy-relevant tool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4da386bbee_0_0"/>
          <p:cNvSpPr txBox="1">
            <a:spLocks noGrp="1"/>
          </p:cNvSpPr>
          <p:nvPr>
            <p:ph type="body" idx="4294967295"/>
          </p:nvPr>
        </p:nvSpPr>
        <p:spPr>
          <a:xfrm>
            <a:off x="209058" y="2971800"/>
            <a:ext cx="10009800" cy="1417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sv-SE">
                <a:solidFill>
                  <a:schemeClr val="lt1"/>
                </a:solidFill>
              </a:rPr>
              <a:t>Thank you for your attention!</a:t>
            </a:r>
            <a:endParaRPr>
              <a:solidFill>
                <a:schemeClr val="lt1"/>
              </a:solidFill>
              <a:latin typeface="Lato"/>
              <a:ea typeface="Lato"/>
              <a:cs typeface="Lato"/>
              <a:sym typeface="Lato"/>
            </a:endParaRPr>
          </a:p>
        </p:txBody>
      </p:sp>
      <p:sp>
        <p:nvSpPr>
          <p:cNvPr id="263" name="Google Shape;263;g34da386bbee_0_0"/>
          <p:cNvSpPr txBox="1">
            <a:spLocks noGrp="1"/>
          </p:cNvSpPr>
          <p:nvPr>
            <p:ph type="body" idx="4294967295"/>
          </p:nvPr>
        </p:nvSpPr>
        <p:spPr>
          <a:xfrm>
            <a:off x="209058" y="4864505"/>
            <a:ext cx="8748000" cy="633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000"/>
              <a:buNone/>
            </a:pPr>
            <a:r>
              <a:rPr lang="sv-SE" sz="2000">
                <a:solidFill>
                  <a:schemeClr val="lt1"/>
                </a:solidFill>
              </a:rPr>
              <a:t>Contact: axel.eriksson@su.se</a:t>
            </a:r>
            <a:endParaRPr sz="2000">
              <a:solidFill>
                <a:schemeClr val="lt1"/>
              </a:solidFill>
              <a:latin typeface="Lato"/>
              <a:ea typeface="Lato"/>
              <a:cs typeface="Lato"/>
              <a:sym typeface="Lato"/>
            </a:endParaRPr>
          </a:p>
        </p:txBody>
      </p:sp>
      <p:sp>
        <p:nvSpPr>
          <p:cNvPr id="264" name="Google Shape;264;g34da386bbee_0_0"/>
          <p:cNvSpPr>
            <a:spLocks noGrp="1"/>
          </p:cNvSpPr>
          <p:nvPr>
            <p:ph type="pic" idx="2"/>
          </p:nvPr>
        </p:nvSpPr>
        <p:spPr>
          <a:xfrm>
            <a:off x="9674959" y="6137586"/>
            <a:ext cx="2238600" cy="537000"/>
          </a:xfrm>
          <a:prstGeom prst="rect">
            <a:avLst/>
          </a:prstGeom>
          <a:noFill/>
          <a:ln>
            <a:noFill/>
          </a:ln>
        </p:spPr>
      </p:sp>
      <p:sp>
        <p:nvSpPr>
          <p:cNvPr id="265" name="Google Shape;265;g34da386bbee_0_0"/>
          <p:cNvSpPr>
            <a:spLocks noGrp="1"/>
          </p:cNvSpPr>
          <p:nvPr>
            <p:ph type="pic" idx="3"/>
          </p:nvPr>
        </p:nvSpPr>
        <p:spPr>
          <a:xfrm>
            <a:off x="7200438" y="6137586"/>
            <a:ext cx="2238600" cy="537000"/>
          </a:xfrm>
          <a:prstGeom prst="rect">
            <a:avLst/>
          </a:prstGeom>
          <a:noFill/>
          <a:ln>
            <a:noFill/>
          </a:ln>
        </p:spPr>
      </p:sp>
      <p:sp>
        <p:nvSpPr>
          <p:cNvPr id="266" name="Google Shape;266;g34da386bbee_0_0"/>
          <p:cNvSpPr>
            <a:spLocks noGrp="1"/>
          </p:cNvSpPr>
          <p:nvPr>
            <p:ph type="pic" idx="4"/>
          </p:nvPr>
        </p:nvSpPr>
        <p:spPr>
          <a:xfrm>
            <a:off x="4751440" y="6137586"/>
            <a:ext cx="2238600" cy="537000"/>
          </a:xfrm>
          <a:prstGeom prst="rect">
            <a:avLst/>
          </a:prstGeom>
          <a:noFill/>
          <a:ln>
            <a:noFill/>
          </a:ln>
        </p:spPr>
      </p:sp>
      <p:cxnSp>
        <p:nvCxnSpPr>
          <p:cNvPr id="267" name="Google Shape;267;g34da386bbee_0_0"/>
          <p:cNvCxnSpPr/>
          <p:nvPr/>
        </p:nvCxnSpPr>
        <p:spPr>
          <a:xfrm>
            <a:off x="209058" y="4626685"/>
            <a:ext cx="1422300" cy="0"/>
          </a:xfrm>
          <a:prstGeom prst="straightConnector1">
            <a:avLst/>
          </a:prstGeom>
          <a:noFill/>
          <a:ln w="31750" cap="flat" cmpd="sng">
            <a:solidFill>
              <a:schemeClr val="dk2"/>
            </a:solidFill>
            <a:prstDash val="solid"/>
            <a:miter lim="800000"/>
            <a:headEnd type="none" w="sm" len="sm"/>
            <a:tailEnd type="none" w="sm" len="sm"/>
          </a:ln>
        </p:spPr>
      </p:cxnSp>
      <p:sp>
        <p:nvSpPr>
          <p:cNvPr id="268" name="Google Shape;268;g34da386bbee_0_0"/>
          <p:cNvSpPr txBox="1"/>
          <p:nvPr/>
        </p:nvSpPr>
        <p:spPr>
          <a:xfrm>
            <a:off x="2955325" y="5973000"/>
            <a:ext cx="1608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v-SE" sz="900" b="0" i="0" u="sng" strike="noStrike" cap="none">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https://www.worldtrans-horizon.eu</a:t>
            </a:r>
            <a:r>
              <a:rPr lang="sv-SE" sz="900" b="0" i="0" u="none" strike="noStrike" cap="none">
                <a:solidFill>
                  <a:schemeClr val="dk1"/>
                </a:solidFill>
                <a:latin typeface="Arial"/>
                <a:ea typeface="Arial"/>
                <a:cs typeface="Arial"/>
                <a:sym typeface="Arial"/>
              </a:rPr>
              <a:t> – European Commission Horizon </a:t>
            </a:r>
            <a:br>
              <a:rPr lang="sv-SE" sz="900" b="0" i="0" u="none" strike="noStrike" cap="none">
                <a:solidFill>
                  <a:schemeClr val="dk1"/>
                </a:solidFill>
                <a:latin typeface="Arial"/>
                <a:ea typeface="Arial"/>
                <a:cs typeface="Arial"/>
                <a:sym typeface="Arial"/>
              </a:rPr>
            </a:br>
            <a:r>
              <a:rPr lang="sv-SE" sz="900" b="0" i="0" u="none" strike="noStrike" cap="none">
                <a:solidFill>
                  <a:schemeClr val="dk1"/>
                </a:solidFill>
                <a:latin typeface="Arial"/>
                <a:ea typeface="Arial"/>
                <a:cs typeface="Arial"/>
                <a:sym typeface="Arial"/>
              </a:rPr>
              <a:t>(Grant no. 101081661)</a:t>
            </a:r>
            <a:endParaRPr sz="1400" b="0" i="0" u="none" strike="noStrike" cap="none">
              <a:solidFill>
                <a:srgbClr val="000000"/>
              </a:solidFill>
              <a:latin typeface="Arial"/>
              <a:ea typeface="Arial"/>
              <a:cs typeface="Arial"/>
              <a:sym typeface="Arial"/>
            </a:endParaRPr>
          </a:p>
        </p:txBody>
      </p:sp>
      <p:pic>
        <p:nvPicPr>
          <p:cNvPr id="269" name="Google Shape;269;g34da386bbee_0_0"/>
          <p:cNvPicPr preferRelativeResize="0"/>
          <p:nvPr/>
        </p:nvPicPr>
        <p:blipFill rotWithShape="1">
          <a:blip r:embed="rId4">
            <a:alphaModFix/>
          </a:blip>
          <a:srcRect/>
          <a:stretch/>
        </p:blipFill>
        <p:spPr>
          <a:xfrm>
            <a:off x="2173675" y="6095962"/>
            <a:ext cx="781650" cy="520576"/>
          </a:xfrm>
          <a:prstGeom prst="rect">
            <a:avLst/>
          </a:prstGeom>
          <a:noFill/>
          <a:ln>
            <a:noFill/>
          </a:ln>
        </p:spPr>
      </p:pic>
      <p:sp>
        <p:nvSpPr>
          <p:cNvPr id="270" name="Google Shape;270;g34da386bbee_0_0"/>
          <p:cNvSpPr txBox="1"/>
          <p:nvPr/>
        </p:nvSpPr>
        <p:spPr>
          <a:xfrm>
            <a:off x="4674875" y="5955025"/>
            <a:ext cx="25032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sv-SE" sz="1100" b="0" i="0" u="none" strike="noStrike" cap="none">
                <a:solidFill>
                  <a:schemeClr val="dk1"/>
                </a:solidFill>
                <a:highlight>
                  <a:srgbClr val="FFFFFF"/>
                </a:highlight>
                <a:latin typeface="Roboto"/>
                <a:ea typeface="Roboto"/>
                <a:cs typeface="Roboto"/>
                <a:sym typeface="Roboto"/>
              </a:rPr>
              <a:t>WorldTrans – </a:t>
            </a:r>
            <a:br>
              <a:rPr lang="sv-SE" sz="1100" b="0" i="0" u="none" strike="noStrike" cap="none">
                <a:solidFill>
                  <a:schemeClr val="dk1"/>
                </a:solidFill>
                <a:highlight>
                  <a:srgbClr val="FFFFFF"/>
                </a:highlight>
                <a:latin typeface="Roboto"/>
                <a:ea typeface="Roboto"/>
                <a:cs typeface="Roboto"/>
                <a:sym typeface="Roboto"/>
              </a:rPr>
            </a:br>
            <a:r>
              <a:rPr lang="sv-SE" sz="1100" b="0" i="0" u="none" strike="noStrike" cap="none">
                <a:solidFill>
                  <a:schemeClr val="dk1"/>
                </a:solidFill>
                <a:highlight>
                  <a:srgbClr val="FFFFFF"/>
                </a:highlight>
                <a:latin typeface="Roboto"/>
                <a:ea typeface="Roboto"/>
                <a:cs typeface="Roboto"/>
                <a:sym typeface="Roboto"/>
              </a:rPr>
              <a:t>TRANSPARENT ASSESSMENTS FOR REAL PEOPLE</a:t>
            </a:r>
            <a:br>
              <a:rPr lang="sv-SE" sz="1100" b="0" i="0" u="none" strike="noStrike" cap="none">
                <a:solidFill>
                  <a:schemeClr val="dk1"/>
                </a:solidFill>
                <a:highlight>
                  <a:srgbClr val="FFFFFF"/>
                </a:highlight>
                <a:latin typeface="Roboto"/>
                <a:ea typeface="Roboto"/>
                <a:cs typeface="Roboto"/>
                <a:sym typeface="Roboto"/>
              </a:rPr>
            </a:br>
            <a:r>
              <a:rPr lang="sv-SE" sz="900" b="0" i="0" u="sng" strike="noStrike" cap="none">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https://www.worldtrans-horizon.eu</a:t>
            </a:r>
            <a:endParaRPr sz="1100" b="0" i="0" u="none" strike="noStrike" cap="none">
              <a:solidFill>
                <a:schemeClr val="dk1"/>
              </a:solidFill>
              <a:highlight>
                <a:srgbClr val="FFFFFF"/>
              </a:highlight>
              <a:latin typeface="Roboto"/>
              <a:ea typeface="Roboto"/>
              <a:cs typeface="Roboto"/>
              <a:sym typeface="Roboto"/>
            </a:endParaRPr>
          </a:p>
          <a:p>
            <a:pPr marL="0" marR="0" lvl="0" indent="0" algn="l" rtl="0">
              <a:lnSpc>
                <a:spcPct val="120000"/>
              </a:lnSpc>
              <a:spcBef>
                <a:spcPts val="1100"/>
              </a:spcBef>
              <a:spcAft>
                <a:spcPts val="0"/>
              </a:spcAft>
              <a:buClr>
                <a:srgbClr val="000000"/>
              </a:buClr>
              <a:buSzPts val="800"/>
              <a:buFont typeface="Arial"/>
              <a:buNone/>
            </a:pPr>
            <a:endParaRPr sz="800" b="0" i="0" u="none" strike="noStrike" cap="none">
              <a:solidFill>
                <a:schemeClr val="dk1"/>
              </a:solidFill>
              <a:highlight>
                <a:srgbClr val="FFFFFF"/>
              </a:highlight>
              <a:latin typeface="Roboto"/>
              <a:ea typeface="Roboto"/>
              <a:cs typeface="Roboto"/>
              <a:sym typeface="Roboto"/>
            </a:endParaRPr>
          </a:p>
          <a:p>
            <a:pPr marL="0" marR="0" lvl="0" indent="0" algn="l" rtl="0">
              <a:lnSpc>
                <a:spcPct val="100000"/>
              </a:lnSpc>
              <a:spcBef>
                <a:spcPts val="200"/>
              </a:spcBef>
              <a:spcAft>
                <a:spcPts val="0"/>
              </a:spcAft>
              <a:buClr>
                <a:srgbClr val="000000"/>
              </a:buClr>
              <a:buSzPts val="2700"/>
              <a:buFont typeface="Arial"/>
              <a:buNone/>
            </a:pPr>
            <a:endParaRPr sz="2700" b="0" i="0" u="none" strike="noStrike" cap="none">
              <a:solidFill>
                <a:schemeClr val="dk1"/>
              </a:solidFill>
              <a:latin typeface="Lato"/>
              <a:ea typeface="Lato"/>
              <a:cs typeface="Lato"/>
              <a:sym typeface="Lato"/>
            </a:endParaRPr>
          </a:p>
        </p:txBody>
      </p:sp>
      <p:sp>
        <p:nvSpPr>
          <p:cNvPr id="271" name="Google Shape;271;g34da386bbee_0_0"/>
          <p:cNvSpPr txBox="1"/>
          <p:nvPr/>
        </p:nvSpPr>
        <p:spPr>
          <a:xfrm>
            <a:off x="7063750" y="5973000"/>
            <a:ext cx="2238600" cy="8109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1000"/>
              </a:spcBef>
              <a:spcAft>
                <a:spcPts val="200"/>
              </a:spcAft>
              <a:buClr>
                <a:srgbClr val="000000"/>
              </a:buClr>
              <a:buSzPts val="900"/>
              <a:buFont typeface="Arial"/>
              <a:buNone/>
            </a:pPr>
            <a:r>
              <a:rPr lang="sv-SE" sz="900" b="0" i="0" u="none" strike="noStrike" cap="none">
                <a:solidFill>
                  <a:schemeClr val="dk1"/>
                </a:solidFill>
                <a:highlight>
                  <a:srgbClr val="FFFFFF"/>
                </a:highlight>
                <a:latin typeface="Roboto"/>
                <a:ea typeface="Roboto"/>
                <a:cs typeface="Roboto"/>
                <a:sym typeface="Roboto"/>
              </a:rPr>
              <a:t>This project has received funding from the European Union’s Horizon 2.5 – Climate Energy and Mobility programme under grant agreement No. 101081661.</a:t>
            </a:r>
            <a:endParaRPr sz="2800" b="0" i="0" u="none" strike="noStrike" cap="none">
              <a:solidFill>
                <a:schemeClr val="dk1"/>
              </a:solidFill>
              <a:latin typeface="Lato"/>
              <a:ea typeface="Lato"/>
              <a:cs typeface="Lato"/>
              <a:sym typeface="Lato"/>
            </a:endParaRPr>
          </a:p>
        </p:txBody>
      </p:sp>
      <p:sp>
        <p:nvSpPr>
          <p:cNvPr id="272" name="Google Shape;272;g34da386bbee_0_0"/>
          <p:cNvSpPr txBox="1"/>
          <p:nvPr/>
        </p:nvSpPr>
        <p:spPr>
          <a:xfrm>
            <a:off x="9566625" y="5926700"/>
            <a:ext cx="25794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sv-SE" sz="800" b="0" i="1" u="none" strike="noStrike" cap="none">
                <a:solidFill>
                  <a:srgbClr val="7A7A7A"/>
                </a:solidFill>
                <a:highlight>
                  <a:srgbClr val="FFFFFF"/>
                </a:highlight>
                <a:latin typeface="Roboto"/>
                <a:ea typeface="Roboto"/>
                <a:cs typeface="Roboto"/>
                <a:sym typeface="Roboto"/>
              </a:rPr>
              <a:t>The contents of this document are the sole responsibility of the authors and do not reflect the opinion of the European Commission. The European Commission is not responsible for any use that may be made of the information contained in this document.</a:t>
            </a:r>
            <a:endParaRPr sz="24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62f72f8984_0_13"/>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a:t>Outline</a:t>
            </a:r>
            <a:endParaRPr>
              <a:latin typeface="Lato"/>
              <a:ea typeface="Lato"/>
              <a:cs typeface="Lato"/>
              <a:sym typeface="Lato"/>
            </a:endParaRPr>
          </a:p>
        </p:txBody>
      </p:sp>
      <p:sp>
        <p:nvSpPr>
          <p:cNvPr id="152" name="Google Shape;152;g362f72f8984_0_13"/>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165100" algn="l" rtl="0">
              <a:lnSpc>
                <a:spcPct val="120000"/>
              </a:lnSpc>
              <a:spcBef>
                <a:spcPts val="0"/>
              </a:spcBef>
              <a:spcAft>
                <a:spcPts val="0"/>
              </a:spcAft>
              <a:buClr>
                <a:schemeClr val="dk1"/>
              </a:buClr>
              <a:buSzPts val="2800"/>
              <a:buFont typeface="Arial"/>
              <a:buNone/>
            </a:pPr>
            <a:r>
              <a:rPr lang="en-GB" dirty="0"/>
              <a:t>Introduction to planetary boundaries </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Research questions</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Results</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Discussion</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Conclusion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44132-4E83-4EA6-BBBA-C3D97C06E9A2}"/>
              </a:ext>
            </a:extLst>
          </p:cNvPr>
          <p:cNvSpPr>
            <a:spLocks noGrp="1"/>
          </p:cNvSpPr>
          <p:nvPr>
            <p:ph type="body" idx="1"/>
          </p:nvPr>
        </p:nvSpPr>
        <p:spPr>
          <a:xfrm>
            <a:off x="979913" y="1078301"/>
            <a:ext cx="10232174" cy="4701398"/>
          </a:xfrm>
        </p:spPr>
        <p:txBody>
          <a:bodyPr anchor="ctr">
            <a:normAutofit/>
          </a:bodyPr>
          <a:lstStyle/>
          <a:p>
            <a:pPr algn="ct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Imagine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that</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you</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are</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walking</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up</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 a </a:t>
            </a:r>
            <a:r>
              <a:rPr kumimoji="0" lang="de-DE" sz="7200" b="1" i="0" u="none" strike="noStrike" kern="0" cap="none" spc="0" normalizeH="0" baseline="0" noProof="0" dirty="0" err="1">
                <a:ln>
                  <a:noFill/>
                </a:ln>
                <a:solidFill>
                  <a:srgbClr val="000000"/>
                </a:solidFill>
                <a:effectLst/>
                <a:uLnTx/>
                <a:uFillTx/>
                <a:latin typeface="Calibri"/>
                <a:ea typeface="Calibri"/>
                <a:cs typeface="Calibri"/>
                <a:sym typeface="Calibri"/>
              </a:rPr>
              <a:t>hill</a:t>
            </a:r>
            <a:r>
              <a:rPr kumimoji="0" lang="de-DE" sz="7200" b="1" i="0" u="none" strike="noStrike" kern="0" cap="none" spc="0" normalizeH="0" baseline="0" noProof="0" dirty="0">
                <a:ln>
                  <a:noFill/>
                </a:ln>
                <a:solidFill>
                  <a:srgbClr val="000000"/>
                </a:solidFill>
                <a:effectLst/>
                <a:uLnTx/>
                <a:uFillTx/>
                <a:latin typeface="Calibri"/>
                <a:ea typeface="Calibri"/>
                <a:cs typeface="Calibri"/>
                <a:sym typeface="Calibri"/>
              </a:rPr>
              <a:t>…</a:t>
            </a:r>
            <a:endParaRPr lang="en-SE" dirty="0"/>
          </a:p>
        </p:txBody>
      </p:sp>
    </p:spTree>
    <p:extLst>
      <p:ext uri="{BB962C8B-B14F-4D97-AF65-F5344CB8AC3E}">
        <p14:creationId xmlns:p14="http://schemas.microsoft.com/office/powerpoint/2010/main" val="107232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62f72f8984_0_23"/>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a:t>Planetary boundaries</a:t>
            </a:r>
            <a:endParaRPr>
              <a:latin typeface="Lato"/>
              <a:ea typeface="Lato"/>
              <a:cs typeface="Lato"/>
              <a:sym typeface="Lato"/>
            </a:endParaRPr>
          </a:p>
        </p:txBody>
      </p:sp>
      <p:sp>
        <p:nvSpPr>
          <p:cNvPr id="158" name="Google Shape;158;g362f72f8984_0_23"/>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sv-SE" dirty="0"/>
              <a:t>9 </a:t>
            </a:r>
            <a:r>
              <a:rPr lang="sv-SE" dirty="0" err="1"/>
              <a:t>boundaries</a:t>
            </a:r>
            <a:endParaRPr dirty="0"/>
          </a:p>
          <a:p>
            <a:pPr marL="342900" marR="0" lvl="0" indent="-165100" algn="l" rtl="0">
              <a:lnSpc>
                <a:spcPct val="120000"/>
              </a:lnSpc>
              <a:spcBef>
                <a:spcPts val="0"/>
              </a:spcBef>
              <a:spcAft>
                <a:spcPts val="0"/>
              </a:spcAft>
              <a:buClr>
                <a:schemeClr val="dk1"/>
              </a:buClr>
              <a:buSzPts val="2800"/>
              <a:buFont typeface="Arial"/>
              <a:buNone/>
            </a:pPr>
            <a:r>
              <a:rPr lang="sv-SE" dirty="0"/>
              <a:t>	</a:t>
            </a:r>
            <a:r>
              <a:rPr lang="sv-SE" sz="2400" dirty="0"/>
              <a:t>Life-</a:t>
            </a:r>
            <a:r>
              <a:rPr lang="sv-SE" sz="2400" dirty="0" err="1"/>
              <a:t>supporting</a:t>
            </a:r>
            <a:r>
              <a:rPr lang="sv-SE" sz="2400" dirty="0"/>
              <a:t> </a:t>
            </a:r>
            <a:r>
              <a:rPr lang="sv-SE" sz="2400" dirty="0" err="1"/>
              <a:t>functions</a:t>
            </a:r>
            <a:r>
              <a:rPr lang="sv-SE" sz="2400" dirty="0"/>
              <a:t> </a:t>
            </a:r>
            <a:r>
              <a:rPr lang="sv-SE" sz="2400" dirty="0" err="1"/>
              <a:t>of</a:t>
            </a:r>
            <a:r>
              <a:rPr lang="sv-SE" sz="2400" dirty="0"/>
              <a:t> the planet</a:t>
            </a:r>
            <a:endParaRPr sz="2400" dirty="0"/>
          </a:p>
          <a:p>
            <a:pPr marL="342900" marR="0" lvl="0" indent="-165100" algn="l" rtl="0">
              <a:lnSpc>
                <a:spcPct val="120000"/>
              </a:lnSpc>
              <a:spcBef>
                <a:spcPts val="0"/>
              </a:spcBef>
              <a:spcAft>
                <a:spcPts val="0"/>
              </a:spcAft>
              <a:buClr>
                <a:schemeClr val="dk1"/>
              </a:buClr>
              <a:buSzPts val="2800"/>
              <a:buFont typeface="Arial"/>
              <a:buNone/>
            </a:pPr>
            <a:r>
              <a:rPr lang="sv-SE" sz="2400" dirty="0"/>
              <a:t>	</a:t>
            </a:r>
            <a:r>
              <a:rPr lang="sv-SE" sz="2400" dirty="0" err="1"/>
              <a:t>Strongly</a:t>
            </a:r>
            <a:r>
              <a:rPr lang="sv-SE" sz="2400" dirty="0"/>
              <a:t> </a:t>
            </a:r>
            <a:r>
              <a:rPr lang="sv-SE" sz="2400" dirty="0" err="1"/>
              <a:t>influenced</a:t>
            </a:r>
            <a:r>
              <a:rPr lang="sv-SE" sz="2400" dirty="0"/>
              <a:t> by humans</a:t>
            </a:r>
            <a:endParaRPr sz="2400" dirty="0"/>
          </a:p>
          <a:p>
            <a:pPr marL="342900" marR="0" lvl="0" indent="-165100" algn="l" rtl="0">
              <a:lnSpc>
                <a:spcPct val="120000"/>
              </a:lnSpc>
              <a:spcBef>
                <a:spcPts val="0"/>
              </a:spcBef>
              <a:spcAft>
                <a:spcPts val="0"/>
              </a:spcAft>
              <a:buClr>
                <a:schemeClr val="dk1"/>
              </a:buClr>
              <a:buSzPts val="2800"/>
              <a:buFont typeface="Arial"/>
              <a:buNone/>
            </a:pPr>
            <a:endParaRPr dirty="0"/>
          </a:p>
          <a:p>
            <a:pPr marL="342900" marR="0" lvl="0" indent="-165100" algn="l" rtl="0">
              <a:lnSpc>
                <a:spcPct val="120000"/>
              </a:lnSpc>
              <a:spcBef>
                <a:spcPts val="0"/>
              </a:spcBef>
              <a:spcAft>
                <a:spcPts val="0"/>
              </a:spcAft>
              <a:buClr>
                <a:schemeClr val="dk1"/>
              </a:buClr>
              <a:buSzPts val="2800"/>
              <a:buFont typeface="Arial"/>
              <a:buNone/>
            </a:pPr>
            <a:r>
              <a:rPr lang="sv-SE" dirty="0" err="1"/>
              <a:t>Beyond</a:t>
            </a:r>
            <a:r>
              <a:rPr lang="sv-SE" dirty="0"/>
              <a:t>: Risk </a:t>
            </a:r>
            <a:r>
              <a:rPr lang="sv-SE" dirty="0" err="1"/>
              <a:t>irreversible</a:t>
            </a:r>
            <a:r>
              <a:rPr lang="sv-SE" dirty="0"/>
              <a:t> </a:t>
            </a:r>
            <a:r>
              <a:rPr lang="sv-SE" dirty="0" err="1"/>
              <a:t>consequences</a:t>
            </a:r>
            <a:endParaRPr dirty="0"/>
          </a:p>
        </p:txBody>
      </p:sp>
      <p:pic>
        <p:nvPicPr>
          <p:cNvPr id="159" name="Google Shape;159;g362f72f8984_0_23"/>
          <p:cNvPicPr preferRelativeResize="0"/>
          <p:nvPr/>
        </p:nvPicPr>
        <p:blipFill>
          <a:blip r:embed="rId3">
            <a:alphaModFix/>
          </a:blip>
          <a:stretch>
            <a:fillRect/>
          </a:stretch>
        </p:blipFill>
        <p:spPr>
          <a:xfrm>
            <a:off x="7260700" y="2374775"/>
            <a:ext cx="474345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62f72f8984_0_23"/>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dirty="0" err="1"/>
              <a:t>Example</a:t>
            </a:r>
            <a:r>
              <a:rPr lang="sv-SE" dirty="0"/>
              <a:t>: </a:t>
            </a:r>
            <a:r>
              <a:rPr lang="sv-SE" dirty="0" err="1"/>
              <a:t>Climate</a:t>
            </a:r>
            <a:r>
              <a:rPr lang="sv-SE" dirty="0"/>
              <a:t> </a:t>
            </a:r>
            <a:r>
              <a:rPr lang="sv-SE" dirty="0" err="1"/>
              <a:t>change</a:t>
            </a:r>
            <a:endParaRPr dirty="0">
              <a:latin typeface="Lato"/>
              <a:ea typeface="Lato"/>
              <a:cs typeface="Lato"/>
              <a:sym typeface="Lato"/>
            </a:endParaRPr>
          </a:p>
        </p:txBody>
      </p:sp>
      <p:sp>
        <p:nvSpPr>
          <p:cNvPr id="158" name="Google Shape;158;g362f72f8984_0_23"/>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165100" algn="l" rtl="0">
              <a:lnSpc>
                <a:spcPct val="120000"/>
              </a:lnSpc>
              <a:spcBef>
                <a:spcPts val="0"/>
              </a:spcBef>
              <a:spcAft>
                <a:spcPts val="0"/>
              </a:spcAft>
              <a:buClr>
                <a:schemeClr val="dk1"/>
              </a:buClr>
              <a:buSzPts val="2800"/>
              <a:buFont typeface="Arial"/>
              <a:buNone/>
            </a:pPr>
            <a:r>
              <a:rPr lang="en-GB" dirty="0"/>
              <a:t>Influenced by human emissions of greenhouse gases</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Control variable: Atmospheric CO2 concentration</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Safe operating space: Up to 350 ppm</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Zone of increasing risk: 350-450 ppm</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High risk zone: Over 450 ppm</a:t>
            </a:r>
          </a:p>
        </p:txBody>
      </p:sp>
    </p:spTree>
    <p:extLst>
      <p:ext uri="{BB962C8B-B14F-4D97-AF65-F5344CB8AC3E}">
        <p14:creationId xmlns:p14="http://schemas.microsoft.com/office/powerpoint/2010/main" val="388319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62f72f8984_0_23"/>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en-GB" dirty="0">
                <a:latin typeface="Lato"/>
                <a:ea typeface="Lato"/>
                <a:cs typeface="Lato"/>
                <a:sym typeface="Lato"/>
              </a:rPr>
              <a:t>The planetary boundaries (PBs) framework</a:t>
            </a:r>
            <a:endParaRPr lang="sv-SE" dirty="0">
              <a:latin typeface="Lato"/>
              <a:ea typeface="Lato"/>
              <a:cs typeface="Lato"/>
              <a:sym typeface="Lato"/>
            </a:endParaRPr>
          </a:p>
        </p:txBody>
      </p:sp>
      <p:sp>
        <p:nvSpPr>
          <p:cNvPr id="158" name="Google Shape;158;g362f72f8984_0_23"/>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en-GB" dirty="0"/>
              <a:t>Status using control variables</a:t>
            </a:r>
          </a:p>
          <a:p>
            <a:pPr marL="342900" marR="0" lvl="0" indent="-165100" algn="l" rtl="0">
              <a:lnSpc>
                <a:spcPct val="120000"/>
              </a:lnSpc>
              <a:spcBef>
                <a:spcPts val="0"/>
              </a:spcBef>
              <a:spcAft>
                <a:spcPts val="0"/>
              </a:spcAft>
              <a:buClr>
                <a:schemeClr val="dk1"/>
              </a:buClr>
              <a:buSzPts val="2800"/>
              <a:buFont typeface="Arial"/>
              <a:buNone/>
            </a:pPr>
            <a:endParaRPr lang="en-GB" dirty="0"/>
          </a:p>
          <a:p>
            <a:pPr marL="342900" marR="0" lvl="0" indent="-165100" algn="l" rtl="0">
              <a:lnSpc>
                <a:spcPct val="120000"/>
              </a:lnSpc>
              <a:spcBef>
                <a:spcPts val="0"/>
              </a:spcBef>
              <a:spcAft>
                <a:spcPts val="0"/>
              </a:spcAft>
              <a:buClr>
                <a:schemeClr val="dk1"/>
              </a:buClr>
              <a:buSzPts val="2800"/>
              <a:buFont typeface="Arial"/>
              <a:buNone/>
            </a:pPr>
            <a:r>
              <a:rPr lang="en-GB" dirty="0"/>
              <a:t>Zones</a:t>
            </a:r>
          </a:p>
          <a:p>
            <a:pPr marL="342900" marR="0" lvl="0" indent="-165100" algn="l" rtl="0">
              <a:lnSpc>
                <a:spcPct val="120000"/>
              </a:lnSpc>
              <a:spcBef>
                <a:spcPts val="0"/>
              </a:spcBef>
              <a:spcAft>
                <a:spcPts val="0"/>
              </a:spcAft>
              <a:buClr>
                <a:schemeClr val="dk1"/>
              </a:buClr>
              <a:buSzPts val="2800"/>
              <a:buFont typeface="Arial"/>
              <a:buNone/>
            </a:pPr>
            <a:r>
              <a:rPr lang="en-GB" dirty="0"/>
              <a:t>	Safe operating space</a:t>
            </a:r>
          </a:p>
          <a:p>
            <a:pPr marL="342900" marR="0" lvl="0" indent="-165100" algn="l" rtl="0">
              <a:lnSpc>
                <a:spcPct val="120000"/>
              </a:lnSpc>
              <a:spcBef>
                <a:spcPts val="0"/>
              </a:spcBef>
              <a:spcAft>
                <a:spcPts val="0"/>
              </a:spcAft>
              <a:buClr>
                <a:schemeClr val="dk1"/>
              </a:buClr>
              <a:buSzPts val="2800"/>
              <a:buFont typeface="Arial"/>
              <a:buNone/>
            </a:pPr>
            <a:r>
              <a:rPr lang="en-GB" dirty="0"/>
              <a:t>	Zone of increasing risk</a:t>
            </a:r>
          </a:p>
          <a:p>
            <a:pPr marL="342900" marR="0" lvl="0" indent="-165100" algn="l" rtl="0">
              <a:lnSpc>
                <a:spcPct val="120000"/>
              </a:lnSpc>
              <a:spcBef>
                <a:spcPts val="0"/>
              </a:spcBef>
              <a:spcAft>
                <a:spcPts val="0"/>
              </a:spcAft>
              <a:buClr>
                <a:schemeClr val="dk1"/>
              </a:buClr>
              <a:buSzPts val="2800"/>
              <a:buFont typeface="Arial"/>
              <a:buNone/>
            </a:pPr>
            <a:r>
              <a:rPr lang="en-GB" dirty="0"/>
              <a:t>	High risk zone</a:t>
            </a:r>
          </a:p>
          <a:p>
            <a:pPr marL="342900" marR="0" lvl="0" indent="-165100" algn="l" rtl="0">
              <a:lnSpc>
                <a:spcPct val="120000"/>
              </a:lnSpc>
              <a:spcBef>
                <a:spcPts val="0"/>
              </a:spcBef>
              <a:spcAft>
                <a:spcPts val="0"/>
              </a:spcAft>
              <a:buClr>
                <a:schemeClr val="dk1"/>
              </a:buClr>
              <a:buSzPts val="2800"/>
              <a:buFont typeface="Arial"/>
              <a:buNone/>
            </a:pPr>
            <a:endParaRPr lang="en-GB" dirty="0"/>
          </a:p>
        </p:txBody>
      </p:sp>
      <p:pic>
        <p:nvPicPr>
          <p:cNvPr id="4" name="Google Shape;90;g33bd5692b8d_0_6">
            <a:extLst>
              <a:ext uri="{FF2B5EF4-FFF2-40B4-BE49-F238E27FC236}">
                <a16:creationId xmlns:a16="http://schemas.microsoft.com/office/drawing/2014/main" id="{8EFBEF44-2197-4C30-9058-FDE3F1582E96}"/>
              </a:ext>
            </a:extLst>
          </p:cNvPr>
          <p:cNvPicPr preferRelativeResize="0"/>
          <p:nvPr/>
        </p:nvPicPr>
        <p:blipFill rotWithShape="1">
          <a:blip r:embed="rId3">
            <a:alphaModFix/>
          </a:blip>
          <a:srcRect/>
          <a:stretch/>
        </p:blipFill>
        <p:spPr>
          <a:xfrm>
            <a:off x="5767465" y="2374782"/>
            <a:ext cx="4492426" cy="3797074"/>
          </a:xfrm>
          <a:prstGeom prst="rect">
            <a:avLst/>
          </a:prstGeom>
          <a:noFill/>
          <a:ln>
            <a:noFill/>
          </a:ln>
        </p:spPr>
      </p:pic>
    </p:spTree>
    <p:extLst>
      <p:ext uri="{BB962C8B-B14F-4D97-AF65-F5344CB8AC3E}">
        <p14:creationId xmlns:p14="http://schemas.microsoft.com/office/powerpoint/2010/main" val="15807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63079bed9a_0_20"/>
          <p:cNvSpPr txBox="1">
            <a:spLocks noGrp="1"/>
          </p:cNvSpPr>
          <p:nvPr>
            <p:ph type="body" idx="1"/>
          </p:nvPr>
        </p:nvSpPr>
        <p:spPr>
          <a:xfrm>
            <a:off x="675113" y="7"/>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800"/>
              <a:buNone/>
            </a:pPr>
            <a:r>
              <a:rPr lang="sv-SE"/>
              <a:t>FRIDA and WorldTrans</a:t>
            </a:r>
            <a:endParaRPr>
              <a:latin typeface="Lato"/>
              <a:ea typeface="Lato"/>
              <a:cs typeface="Lato"/>
              <a:sym typeface="Lato"/>
            </a:endParaRPr>
          </a:p>
        </p:txBody>
      </p:sp>
      <p:sp>
        <p:nvSpPr>
          <p:cNvPr id="165" name="Google Shape;165;g363079bed9a_0_20"/>
          <p:cNvSpPr txBox="1">
            <a:spLocks noGrp="1"/>
          </p:cNvSpPr>
          <p:nvPr>
            <p:ph type="body" idx="2"/>
          </p:nvPr>
        </p:nvSpPr>
        <p:spPr>
          <a:xfrm>
            <a:off x="651425" y="1150274"/>
            <a:ext cx="10232100" cy="26286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165100" algn="l" rtl="0">
              <a:lnSpc>
                <a:spcPct val="120000"/>
              </a:lnSpc>
              <a:spcBef>
                <a:spcPts val="0"/>
              </a:spcBef>
              <a:spcAft>
                <a:spcPts val="0"/>
              </a:spcAft>
              <a:buClr>
                <a:schemeClr val="dk1"/>
              </a:buClr>
              <a:buSzPct val="100000"/>
              <a:buFont typeface="Arial"/>
              <a:buNone/>
            </a:pPr>
            <a:r>
              <a:rPr lang="sv-SE" dirty="0"/>
              <a:t>FRIDA: Simulation </a:t>
            </a:r>
            <a:r>
              <a:rPr lang="sv-SE" dirty="0" err="1"/>
              <a:t>model</a:t>
            </a:r>
            <a:endParaRPr dirty="0"/>
          </a:p>
          <a:p>
            <a:pPr marL="342900" marR="0" lvl="0" indent="-165100" algn="l" rtl="0">
              <a:lnSpc>
                <a:spcPct val="120000"/>
              </a:lnSpc>
              <a:spcBef>
                <a:spcPts val="0"/>
              </a:spcBef>
              <a:spcAft>
                <a:spcPts val="0"/>
              </a:spcAft>
              <a:buClr>
                <a:schemeClr val="dk1"/>
              </a:buClr>
              <a:buSzPct val="100000"/>
              <a:buFont typeface="Arial"/>
              <a:buNone/>
            </a:pPr>
            <a:r>
              <a:rPr lang="sv-SE" dirty="0"/>
              <a:t>	</a:t>
            </a:r>
            <a:r>
              <a:rPr lang="sv-SE" sz="2400" dirty="0"/>
              <a:t>Global</a:t>
            </a:r>
            <a:endParaRPr sz="2400" dirty="0"/>
          </a:p>
          <a:p>
            <a:pPr marL="342900" marR="0" lvl="0" indent="-165100" algn="l" rtl="0">
              <a:lnSpc>
                <a:spcPct val="120000"/>
              </a:lnSpc>
              <a:spcBef>
                <a:spcPts val="0"/>
              </a:spcBef>
              <a:spcAft>
                <a:spcPts val="0"/>
              </a:spcAft>
              <a:buClr>
                <a:schemeClr val="dk1"/>
              </a:buClr>
              <a:buSzPct val="100000"/>
              <a:buFont typeface="Arial"/>
              <a:buNone/>
            </a:pPr>
            <a:r>
              <a:rPr lang="sv-SE" sz="2400" dirty="0"/>
              <a:t>	</a:t>
            </a:r>
            <a:r>
              <a:rPr lang="sv-SE" sz="2400" dirty="0" err="1"/>
              <a:t>Balances</a:t>
            </a:r>
            <a:r>
              <a:rPr lang="sv-SE" sz="2400" dirty="0"/>
              <a:t> </a:t>
            </a:r>
            <a:r>
              <a:rPr lang="sv-SE" sz="2400" dirty="0" err="1"/>
              <a:t>society</a:t>
            </a:r>
            <a:r>
              <a:rPr lang="sv-SE" sz="2400" dirty="0"/>
              <a:t> and Earth system</a:t>
            </a:r>
            <a:endParaRPr sz="2400" dirty="0"/>
          </a:p>
          <a:p>
            <a:pPr marL="342900" marR="0" lvl="0" indent="-165100" algn="l" rtl="0">
              <a:lnSpc>
                <a:spcPct val="120000"/>
              </a:lnSpc>
              <a:spcBef>
                <a:spcPts val="0"/>
              </a:spcBef>
              <a:spcAft>
                <a:spcPts val="0"/>
              </a:spcAft>
              <a:buClr>
                <a:schemeClr val="dk1"/>
              </a:buClr>
              <a:buSzPct val="100000"/>
              <a:buFont typeface="Arial"/>
              <a:buNone/>
            </a:pPr>
            <a:r>
              <a:rPr lang="sv-SE" sz="2400" dirty="0"/>
              <a:t>	Feedback </a:t>
            </a:r>
            <a:r>
              <a:rPr lang="sv-SE" sz="2400" dirty="0" err="1"/>
              <a:t>between</a:t>
            </a:r>
            <a:r>
              <a:rPr lang="sv-SE" sz="2400" dirty="0"/>
              <a:t> </a:t>
            </a:r>
            <a:r>
              <a:rPr lang="sv-SE" sz="2400" dirty="0" err="1"/>
              <a:t>variables</a:t>
            </a:r>
            <a:endParaRPr sz="2400" dirty="0"/>
          </a:p>
          <a:p>
            <a:pPr marL="342900" marR="0" lvl="0" indent="-165100" algn="l" rtl="0">
              <a:lnSpc>
                <a:spcPct val="120000"/>
              </a:lnSpc>
              <a:spcBef>
                <a:spcPts val="0"/>
              </a:spcBef>
              <a:spcAft>
                <a:spcPts val="0"/>
              </a:spcAft>
              <a:buClr>
                <a:schemeClr val="dk1"/>
              </a:buClr>
              <a:buSzPct val="100000"/>
              <a:buFont typeface="Arial"/>
              <a:buNone/>
            </a:pPr>
            <a:endParaRPr dirty="0"/>
          </a:p>
          <a:p>
            <a:pPr marL="342900" lvl="0" indent="-165100" algn="l" rtl="0">
              <a:spcBef>
                <a:spcPts val="0"/>
              </a:spcBef>
              <a:spcAft>
                <a:spcPts val="0"/>
              </a:spcAft>
              <a:buClr>
                <a:schemeClr val="dk1"/>
              </a:buClr>
              <a:buSzPct val="100000"/>
              <a:buFont typeface="Arial"/>
              <a:buNone/>
            </a:pPr>
            <a:r>
              <a:rPr lang="sv-SE" dirty="0" err="1"/>
              <a:t>WorldTrans</a:t>
            </a:r>
            <a:r>
              <a:rPr lang="sv-SE" dirty="0"/>
              <a:t> - Transparent </a:t>
            </a:r>
            <a:r>
              <a:rPr lang="sv-SE" dirty="0" err="1"/>
              <a:t>Assessments</a:t>
            </a:r>
            <a:r>
              <a:rPr lang="sv-SE" dirty="0"/>
              <a:t> for Real </a:t>
            </a:r>
            <a:r>
              <a:rPr lang="sv-SE" dirty="0" err="1"/>
              <a:t>People</a:t>
            </a:r>
            <a:endParaRPr dirty="0"/>
          </a:p>
        </p:txBody>
      </p:sp>
      <p:pic>
        <p:nvPicPr>
          <p:cNvPr id="166" name="Google Shape;166;g363079bed9a_0_20"/>
          <p:cNvPicPr preferRelativeResize="0"/>
          <p:nvPr/>
        </p:nvPicPr>
        <p:blipFill rotWithShape="1">
          <a:blip r:embed="rId3">
            <a:alphaModFix/>
          </a:blip>
          <a:srcRect/>
          <a:stretch/>
        </p:blipFill>
        <p:spPr>
          <a:xfrm>
            <a:off x="4097025" y="3778875"/>
            <a:ext cx="3997950" cy="2172800"/>
          </a:xfrm>
          <a:prstGeom prst="rect">
            <a:avLst/>
          </a:prstGeom>
          <a:noFill/>
          <a:ln>
            <a:noFill/>
          </a:ln>
        </p:spPr>
      </p:pic>
      <p:pic>
        <p:nvPicPr>
          <p:cNvPr id="167" name="Google Shape;167;g363079bed9a_0_20"/>
          <p:cNvPicPr preferRelativeResize="0"/>
          <p:nvPr/>
        </p:nvPicPr>
        <p:blipFill>
          <a:blip r:embed="rId4">
            <a:alphaModFix/>
          </a:blip>
          <a:stretch>
            <a:fillRect/>
          </a:stretch>
        </p:blipFill>
        <p:spPr>
          <a:xfrm>
            <a:off x="10665250" y="0"/>
            <a:ext cx="1526751" cy="1526751"/>
          </a:xfrm>
          <a:prstGeom prst="rect">
            <a:avLst/>
          </a:prstGeom>
          <a:noFill/>
          <a:ln>
            <a:noFill/>
          </a:ln>
        </p:spPr>
      </p:pic>
      <p:pic>
        <p:nvPicPr>
          <p:cNvPr id="168" name="Google Shape;168;g363079bed9a_0_20"/>
          <p:cNvPicPr preferRelativeResize="0"/>
          <p:nvPr/>
        </p:nvPicPr>
        <p:blipFill>
          <a:blip r:embed="rId5">
            <a:alphaModFix/>
          </a:blip>
          <a:stretch>
            <a:fillRect/>
          </a:stretch>
        </p:blipFill>
        <p:spPr>
          <a:xfrm>
            <a:off x="8840307" y="0"/>
            <a:ext cx="1824943" cy="1526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63079bed9a_0_30"/>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sv-SE" sz="3000">
                <a:latin typeface="Calibri"/>
                <a:ea typeface="Calibri"/>
                <a:cs typeface="Calibri"/>
                <a:sym typeface="Calibri"/>
              </a:rPr>
              <a:t>Research question 1: Representation</a:t>
            </a:r>
            <a:endParaRPr/>
          </a:p>
        </p:txBody>
      </p:sp>
      <p:sp>
        <p:nvSpPr>
          <p:cNvPr id="174" name="Google Shape;174;g363079bed9a_0_30"/>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sv-SE"/>
              <a:t>How can </a:t>
            </a:r>
            <a:r>
              <a:rPr lang="sv-SE" b="1"/>
              <a:t>control variables</a:t>
            </a:r>
            <a:r>
              <a:rPr lang="sv-SE"/>
              <a:t> for PBs be </a:t>
            </a:r>
            <a:r>
              <a:rPr lang="sv-SE" b="1"/>
              <a:t>accurately</a:t>
            </a:r>
            <a:r>
              <a:rPr lang="sv-SE"/>
              <a:t> implemented in the FRIDA model, in particular for the </a:t>
            </a:r>
            <a:r>
              <a:rPr lang="sv-SE" b="1"/>
              <a:t>terrestrial PBs</a:t>
            </a:r>
            <a:r>
              <a:rPr lang="sv-SE"/>
              <a:t> of biosphere integrity, land system change, freshwater change and biogeochemical flows, and for </a:t>
            </a:r>
            <a:r>
              <a:rPr lang="sv-SE" b="1"/>
              <a:t>climate change</a:t>
            </a:r>
            <a:r>
              <a:rPr lang="sv-SE"/>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63079bed9a_0_36"/>
          <p:cNvSpPr txBox="1">
            <a:spLocks noGrp="1"/>
          </p:cNvSpPr>
          <p:nvPr>
            <p:ph type="body" idx="1"/>
          </p:nvPr>
        </p:nvSpPr>
        <p:spPr>
          <a:xfrm>
            <a:off x="675113" y="1374282"/>
            <a:ext cx="10232100" cy="1000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sv-SE" sz="3000" dirty="0">
                <a:latin typeface="Calibri"/>
                <a:ea typeface="Calibri"/>
                <a:cs typeface="Calibri"/>
                <a:sym typeface="Calibri"/>
              </a:rPr>
              <a:t>Research </a:t>
            </a:r>
            <a:r>
              <a:rPr lang="sv-SE" sz="3000" dirty="0" err="1">
                <a:latin typeface="Calibri"/>
                <a:ea typeface="Calibri"/>
                <a:cs typeface="Calibri"/>
                <a:sym typeface="Calibri"/>
              </a:rPr>
              <a:t>question</a:t>
            </a:r>
            <a:r>
              <a:rPr lang="sv-SE" sz="3000" dirty="0">
                <a:latin typeface="Calibri"/>
                <a:ea typeface="Calibri"/>
                <a:cs typeface="Calibri"/>
                <a:sym typeface="Calibri"/>
              </a:rPr>
              <a:t> 2: Drivers</a:t>
            </a:r>
            <a:endParaRPr dirty="0"/>
          </a:p>
        </p:txBody>
      </p:sp>
      <p:sp>
        <p:nvSpPr>
          <p:cNvPr id="180" name="Google Shape;180;g363079bed9a_0_36"/>
          <p:cNvSpPr txBox="1">
            <a:spLocks noGrp="1"/>
          </p:cNvSpPr>
          <p:nvPr>
            <p:ph type="body" idx="2"/>
          </p:nvPr>
        </p:nvSpPr>
        <p:spPr>
          <a:xfrm>
            <a:off x="651415" y="2524543"/>
            <a:ext cx="10232100" cy="33396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120000"/>
              </a:lnSpc>
              <a:spcBef>
                <a:spcPts val="0"/>
              </a:spcBef>
              <a:spcAft>
                <a:spcPts val="0"/>
              </a:spcAft>
              <a:buClr>
                <a:schemeClr val="dk1"/>
              </a:buClr>
              <a:buSzPts val="2800"/>
              <a:buFont typeface="Arial"/>
              <a:buNone/>
            </a:pPr>
            <a:r>
              <a:rPr lang="en-GB" dirty="0"/>
              <a:t>How can the main </a:t>
            </a:r>
            <a:r>
              <a:rPr lang="en-GB" b="1" dirty="0"/>
              <a:t>dietary</a:t>
            </a:r>
            <a:r>
              <a:rPr lang="en-GB" dirty="0"/>
              <a:t> and </a:t>
            </a:r>
            <a:r>
              <a:rPr lang="en-GB" b="1" dirty="0"/>
              <a:t>agricultural drivers </a:t>
            </a:r>
            <a:r>
              <a:rPr lang="en-GB" dirty="0"/>
              <a:t>for transgression of these four terrestrial PBs be </a:t>
            </a:r>
            <a:r>
              <a:rPr lang="en-GB" b="1" dirty="0"/>
              <a:t>represented</a:t>
            </a:r>
            <a:r>
              <a:rPr lang="en-GB" dirty="0"/>
              <a:t> in FRIDA? To what extent can the representations of these drivers </a:t>
            </a:r>
            <a:r>
              <a:rPr lang="en-GB" b="1" dirty="0"/>
              <a:t>explain potential differences </a:t>
            </a:r>
            <a:r>
              <a:rPr lang="en-GB" dirty="0"/>
              <a:t>in values of PBs </a:t>
            </a:r>
            <a:r>
              <a:rPr lang="en-GB" b="1" dirty="0"/>
              <a:t>compared to previous studies</a:t>
            </a:r>
            <a:r>
              <a:rPr lang="en-GB" dirty="0"/>
              <a:t>?</a:t>
            </a:r>
          </a:p>
        </p:txBody>
      </p:sp>
    </p:spTree>
  </p:cSld>
  <p:clrMapOvr>
    <a:masterClrMapping/>
  </p:clrMapOvr>
</p:sld>
</file>

<file path=ppt/theme/theme1.xml><?xml version="1.0" encoding="utf-8"?>
<a:theme xmlns:a="http://schemas.openxmlformats.org/drawingml/2006/main" name="2_Office-tema">
  <a:themeElements>
    <a:clrScheme name="SU">
      <a:dk1>
        <a:srgbClr val="000000"/>
      </a:dk1>
      <a:lt1>
        <a:srgbClr val="FFFFFF"/>
      </a:lt1>
      <a:dk2>
        <a:srgbClr val="EB7124"/>
      </a:dk2>
      <a:lt2>
        <a:srgbClr val="E7E6E6"/>
      </a:lt2>
      <a:accent1>
        <a:srgbClr val="A3A86B"/>
      </a:accent1>
      <a:accent2>
        <a:srgbClr val="A1D8E0"/>
      </a:accent2>
      <a:accent3>
        <a:srgbClr val="9BB2CE"/>
      </a:accent3>
      <a:accent4>
        <a:srgbClr val="EB7124"/>
      </a:accent4>
      <a:accent5>
        <a:srgbClr val="494949"/>
      </a:accent5>
      <a:accent6>
        <a:srgbClr val="FFFFFF"/>
      </a:accent6>
      <a:hlink>
        <a:srgbClr val="EB7124"/>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929</Words>
  <Application>Microsoft Office PowerPoint</Application>
  <PresentationFormat>Widescreen</PresentationFormat>
  <Paragraphs>94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Lato</vt:lpstr>
      <vt:lpstr>Calibri</vt:lpstr>
      <vt:lpstr>Roboto</vt:lpstr>
      <vt:lpstr>Arial</vt:lpstr>
      <vt:lpstr>Helvetica Neue</vt:lpstr>
      <vt:lpstr>2_Office-tema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Climate change PB</vt:lpstr>
      <vt:lpstr>Results: Biosphere integrity PB</vt:lpstr>
      <vt:lpstr>Results: Land system change PB</vt:lpstr>
      <vt:lpstr>Results: Freshwater use PB</vt:lpstr>
      <vt:lpstr>Results: Biogeochemical flows PB</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lindforscarolina@gmail.com</dc:creator>
  <cp:lastModifiedBy>Axel Eriksson</cp:lastModifiedBy>
  <cp:revision>9</cp:revision>
  <dcterms:created xsi:type="dcterms:W3CDTF">2021-08-31T12:27:37Z</dcterms:created>
  <dcterms:modified xsi:type="dcterms:W3CDTF">2025-08-02T15:23:39Z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0x01010022F737DD6A4E8C4DAD2EC844A18F4A5F</vt:lpwstr>
  </property>
  <property fmtid="{D5CDD505-2E9C-101B-9397-08002B2CF9AE}" pid="3" name="MediaServiceImageTags">
    <vt:lpwstr/>
  </property>
</Properties>
</file>