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8.jpeg" ContentType="image/jpeg"/>
  <Override PartName="/ppt/notesSlides/notesSlide10.xml" ContentType="application/vnd.openxmlformats-officedocument.presentationml.notesSlide+xml"/>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notesSlides/notesSlide11.xml" ContentType="application/vnd.openxmlformats-officedocument.presentationml.notesSlide+xml"/>
  <Override PartName="/ppt/media/image14.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5.jpeg" ContentType="image/jpeg"/>
  <Override PartName="/ppt/notesSlides/notesSlide14.xml" ContentType="application/vnd.openxmlformats-officedocument.presentationml.notesSlide+xml"/>
  <Override PartName="/ppt/media/image16.jpeg" ContentType="image/jpeg"/>
  <Override PartName="/ppt/notesSlides/notesSlide15.xml" ContentType="application/vnd.openxmlformats-officedocument.presentationml.notesSlide+xml"/>
  <Override PartName="/ppt/media/image17.jpeg" ContentType="image/jpeg"/>
  <Override PartName="/ppt/media/image18.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9.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20.jpeg" ContentType="image/jpeg"/>
  <Override PartName="/ppt/media/image21.jpeg" ContentType="image/jpeg"/>
  <Override PartName="/ppt/media/image22.jpe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23.jpeg" ContentType="image/jpeg"/>
  <Override PartName="/ppt/notesSlides/notesSlide3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r>
              <a:t>Hello, everyone.</a:t>
            </a:r>
          </a:p>
          <a:p>
            <a:pPr/>
            <a:r>
              <a:t>My name is ellen o'neill, and today I’m pleased to share a project titled “Webs of Influence: Exploring Links Between Social Media &amp; Anxiety from a Teen Perspective.”</a:t>
            </a:r>
          </a:p>
          <a:p>
            <a:pPr/>
          </a:p>
          <a:p>
            <a:pPr/>
            <a:r>
              <a:t>This presentation highlights a Community Based System Dynamics workshop conducted with teenagers in partnership with The Soulard School in St. Louis, Missouri.</a:t>
            </a:r>
          </a:p>
          <a:p>
            <a:pPr/>
          </a:p>
          <a:p>
            <a:pPr/>
            <a:r>
              <a:t>Over the next fifteen minutes, I’ll walk you through our approach, key insights, and the causal structures teens identified linking social media use to anxiety.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a:p>
        </p:txBody>
      </p:sp>
      <p:sp>
        <p:nvSpPr>
          <p:cNvPr id="94" name="Shape 94"/>
          <p:cNvSpPr/>
          <p:nvPr>
            <p:ph type="body" sz="quarter" idx="1"/>
          </p:nvPr>
        </p:nvSpPr>
        <p:spPr>
          <a:prstGeom prst="rect">
            <a:avLst/>
          </a:prstGeom>
        </p:spPr>
        <p:txBody>
          <a:bodyPr/>
          <a:lstStyle/>
          <a:p>
            <a:pPr/>
            <a:r>
              <a:t>The workshop consisted of three core activities:</a:t>
            </a:r>
          </a:p>
          <a:p>
            <a:pPr/>
            <a:r>
              <a:t>Variable elicitation, causal loop diagramming, and action idea generation.</a:t>
            </a:r>
          </a:p>
          <a:p>
            <a:pPr/>
          </a:p>
          <a:p>
            <a:pPr/>
            <a:r>
              <a:t>This structure followed CBSD practice as outlined in Scriptapedia, and was designed to guide teens through increasingly deep engagement with the problem as they identified causal connections.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a:p>
        </p:txBody>
      </p:sp>
      <p:sp>
        <p:nvSpPr>
          <p:cNvPr id="101" name="Shape 101"/>
          <p:cNvSpPr/>
          <p:nvPr>
            <p:ph type="body" sz="quarter" idx="1"/>
          </p:nvPr>
        </p:nvSpPr>
        <p:spPr>
          <a:prstGeom prst="rect">
            <a:avLst/>
          </a:prstGeom>
        </p:spPr>
        <p:txBody>
          <a:bodyPr/>
          <a:lstStyle/>
          <a:p>
            <a:pPr/>
            <a:r>
              <a:t>and here is what we found: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a:p>
        </p:txBody>
      </p:sp>
      <p:sp>
        <p:nvSpPr>
          <p:cNvPr id="113" name="Shape 113"/>
          <p:cNvSpPr/>
          <p:nvPr>
            <p:ph type="body" sz="quarter" idx="1"/>
          </p:nvPr>
        </p:nvSpPr>
        <p:spPr>
          <a:prstGeom prst="rect">
            <a:avLst/>
          </a:prstGeom>
        </p:spPr>
        <p:txBody>
          <a:bodyPr/>
          <a:lstStyle/>
          <a:p>
            <a:pPr/>
            <a:r>
              <a:t>In the first activity, teens identified 44 unique variables that they believed contribute to either increased or decreased anxiety in relation to social media.</a:t>
            </a:r>
          </a:p>
          <a:p>
            <a:pPr/>
          </a:p>
          <a:p>
            <a:pPr/>
            <a:r>
              <a:t>These variables were grouped into four major themes:</a:t>
            </a:r>
          </a:p>
          <a:p>
            <a:pPr/>
            <a:r>
              <a:t>Validation from followers,</a:t>
            </a:r>
          </a:p>
          <a:p>
            <a:pPr/>
            <a:r>
              <a:t>Negativity and hate,</a:t>
            </a:r>
          </a:p>
          <a:p>
            <a:pPr/>
            <a:r>
              <a:t>Content consumption habits,</a:t>
            </a:r>
          </a:p>
          <a:p>
            <a:pPr/>
            <a:r>
              <a:t>And self-expression through content.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r>
              <a:t>here you can see a few artifacts from the session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After variable elicitation, teens worked to connect these variables using causal arrows, identifying how one factor influences another.</a:t>
            </a:r>
          </a:p>
          <a:p>
            <a:pPr/>
          </a:p>
          <a:p>
            <a:pPr/>
            <a:r>
              <a:t>This process generated a causal loop diagram — a qualitative map that represents the mental models of our participants.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Here you can see a stitched together artifact from the session.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And here is the replicated CLD in CoModel which is a free, online qualitative mapping software. </a:t>
            </a:r>
          </a:p>
          <a:p>
            <a:pPr/>
          </a:p>
          <a:p>
            <a:pPr/>
            <a:r>
              <a:t>You should check it out. </a:t>
            </a:r>
          </a:p>
          <a:p>
            <a:pPr/>
          </a:p>
          <a:p>
            <a:pPr/>
            <a:r>
              <a:t>It includes at least one reinforcing and balancing feedback loops, which we’ll now explore in more detail.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Here, you can see r1: the more you make/post things you enjoy, the more views you get, which leads to more confidence, and decreases anxiety, which leads to making more things you enjoy. </a:t>
            </a:r>
          </a:p>
          <a:p>
            <a:pPr/>
          </a:p>
          <a:p>
            <a:pPr/>
            <a:r>
              <a:t>Participants also identified a balancing loop: the more anxiety, the more doom scrolling. More doom scrolling, more cat videos, more cat videos, less anxiety.</a:t>
            </a:r>
          </a:p>
          <a:p>
            <a:pPr/>
          </a:p>
          <a:p>
            <a:pPr/>
            <a:r>
              <a:t>Since this was only a two hour session and there were causal connections that we didn't have time to map with the teenagers, the research team spent the next few days refining the CLD based on artifacts and notes from the workshop.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The first loop we’ll highlight in this refined model is one teens labeled Doom Scrolling.</a:t>
            </a:r>
          </a:p>
          <a:p>
            <a:pPr/>
          </a:p>
          <a:p>
            <a:pPr/>
            <a:r>
              <a:t>In this reinforcing loop, anxiety leads to more social media scrolling. But excessive scrolling reduces productivity, which further increases anxiety.</a:t>
            </a:r>
          </a:p>
          <a:p>
            <a:pPr/>
          </a:p>
          <a:p>
            <a:pPr/>
            <a:r>
              <a:t>Teens noted this cycle particularly in relation to things like skipped chores or unfinished homework, common stressors that intensify anxiety for teens.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In contrast, B2, titled Soothing Cat Videos describes a balancing loop.</a:t>
            </a:r>
          </a:p>
          <a:p>
            <a:pPr/>
          </a:p>
          <a:p>
            <a:pPr/>
            <a:r>
              <a:t>Anxiety leads to more scrolling, but eventually teens find content that they enjoy — like humorous videos or music.</a:t>
            </a:r>
          </a:p>
          <a:p>
            <a:pPr/>
            <a:r>
              <a:t>This enjoyable content helps reduce anxiety.</a:t>
            </a:r>
          </a:p>
          <a:p>
            <a:pPr/>
          </a:p>
          <a:p>
            <a:pPr/>
            <a:r>
              <a:t>Our teenaged participants also noted that this process includes a delay, it takes time and effort to find calming content on the web.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 name="Shape 30"/>
          <p:cNvSpPr/>
          <p:nvPr>
            <p:ph type="sldImg"/>
          </p:nvPr>
        </p:nvSpPr>
        <p:spPr>
          <a:prstGeom prst="rect">
            <a:avLst/>
          </a:prstGeom>
        </p:spPr>
        <p:txBody>
          <a:bodyPr/>
          <a:lstStyle/>
          <a:p>
            <a:pPr/>
          </a:p>
        </p:txBody>
      </p:sp>
      <p:sp>
        <p:nvSpPr>
          <p:cNvPr id="31" name="Shape 31"/>
          <p:cNvSpPr/>
          <p:nvPr>
            <p:ph type="body" sz="quarter" idx="1"/>
          </p:nvPr>
        </p:nvSpPr>
        <p:spPr>
          <a:prstGeom prst="rect">
            <a:avLst/>
          </a:prstGeom>
        </p:spPr>
        <p:txBody>
          <a:bodyPr/>
          <a:lstStyle/>
          <a:p>
            <a:pPr/>
            <a:r>
              <a:t>So, a bit of background to set up this work. </a:t>
            </a:r>
          </a:p>
          <a:p>
            <a:pPr/>
          </a:p>
          <a:p>
            <a:pPr/>
            <a:r>
              <a:t>In the spring of 2023, the U.S. Surgeon General released a report titled Social Media and Youth Mental Health, highlighting increasing evidence of social media's negative effects on the mental health of young people. </a:t>
            </a:r>
          </a:p>
          <a:p>
            <a:pPr/>
          </a:p>
          <a:p>
            <a:pPr/>
            <a:r>
              <a:t>To quote this report: </a:t>
            </a:r>
          </a:p>
          <a:p>
            <a:pPr/>
          </a:p>
          <a:p>
            <a:pPr/>
            <a:r>
              <a:t>	“Nearly every teenager in America uses social media, and yet we do not have enough evidence to conclude that it is sufficiently safe for them. Our children have become unknowing participants in a decades-long experiment. It is critical that independent researchers and technology companies work together to rapidly advance our understanding of the impact of social media on children and adolescents.” </a:t>
            </a:r>
          </a:p>
          <a:p>
            <a:pPr/>
          </a:p>
          <a:p>
            <a:pPr/>
            <a:r>
              <a:t>Shortly thereafter, the American Psychological Association (APA) also issued a health advisory on the topic. </a:t>
            </a:r>
          </a:p>
          <a:p>
            <a:pPr/>
          </a:p>
          <a:p>
            <a:pPr/>
            <a:r>
              <a:t>This flurry of headlines got our attention, so we turned to the literature to see what researchers had to say.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Another reinforcing loop emerged around content creation.</a:t>
            </a:r>
          </a:p>
          <a:p>
            <a:pPr/>
            <a:r>
              <a:t>Teens noted that when anxiety is low, they feel more inclined to post. Posting leads to more views, which can boost confidence and reduce anxiety.</a:t>
            </a:r>
          </a:p>
          <a:p>
            <a:pPr/>
          </a:p>
          <a:p>
            <a:pPr/>
            <a:r>
              <a:t>However, this loop only functions under certain conditions: teens were quick to point out that more views do not always lead to more confidence.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In this balancing loop, teens shared how discovering like-minded communities inspires them to create content and post.</a:t>
            </a:r>
          </a:p>
          <a:p>
            <a:pPr/>
          </a:p>
          <a:p>
            <a:pPr/>
            <a:r>
              <a:t>More content leads to more views, which increases confidence and reduces anxiety.</a:t>
            </a:r>
          </a:p>
          <a:p>
            <a:pPr/>
          </a:p>
          <a:p>
            <a:pPr/>
            <a:r>
              <a:t>As anxiety decreases, scrolling also decreases which means you're less likely to find online communities you enjoy participating in.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A big topic of discussion during the workshop was the idea of copying trends for social validation. </a:t>
            </a:r>
          </a:p>
          <a:p>
            <a:pPr/>
          </a:p>
          <a:p>
            <a:pPr/>
            <a:r>
              <a:t>This loop, named The Ice Bucket Challenge, captures the dynamic of copying trends to gain validation.</a:t>
            </a:r>
          </a:p>
          <a:p>
            <a:pPr/>
          </a:p>
          <a:p>
            <a:pPr/>
            <a:r>
              <a:t>As teens strive to fit in, they mimic popular trends, which can lead to increased views and confidence.</a:t>
            </a:r>
          </a:p>
          <a:p>
            <a:pPr/>
          </a:p>
          <a:p>
            <a:pPr/>
            <a:r>
              <a:t>But as confidence grows, the need to fit in decreases, helping to balance the initial motivation.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Number of views isn’t the only influence on a teen’s confidence. Receiving hate comments and the dynamic of online bullying came up in the stories and variables they shared. </a:t>
            </a:r>
          </a:p>
          <a:p>
            <a:pPr/>
          </a:p>
          <a:p>
            <a:pPr/>
            <a:r>
              <a:t>Here, we see a reinforcing loop centered on online bullying.</a:t>
            </a:r>
          </a:p>
          <a:p>
            <a:pPr/>
            <a:r>
              <a:t>When teens receive hate comments, confidence drops. Lower confidence increases the desire to fit in, leading to curated posts and more comparisons.</a:t>
            </a:r>
          </a:p>
          <a:p>
            <a:pPr/>
          </a:p>
          <a:p>
            <a:pPr/>
            <a:r>
              <a:t>These comparisons often fuel trolling behavior, which results in more hate comments, a damaging reinforcing cycle.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“Only posting your best” was something the girls in the workshop spoke to several times. It is the idea that everyone on social media only posts highlights without sharing any of their low points or struggles. </a:t>
            </a:r>
          </a:p>
          <a:p>
            <a:pPr/>
          </a:p>
          <a:p>
            <a:pPr/>
            <a:r>
              <a:t>When teens see others doing this, it drives comparison and a stronger desire to fit in, leading them to post only their own highlights.</a:t>
            </a:r>
          </a:p>
          <a:p>
            <a:pPr/>
          </a:p>
          <a:p>
            <a:pPr/>
            <a:r>
              <a:t>This cycle reinforces unrealistic portrayals and social pressure online.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p>
          <a:p>
            <a:pPr/>
            <a:r>
              <a:t>In addition to the influencer dynamic described in R7, teens shared that the influx of people’s “best” on social media can affect their confidence levels.</a:t>
            </a:r>
          </a:p>
          <a:p>
            <a:pPr/>
          </a:p>
          <a:p>
            <a:pPr/>
            <a:r>
              <a:t>In this final loop, teens described the feeling that everyone else has it all together, a perception driven by curated posts.</a:t>
            </a:r>
          </a:p>
          <a:p>
            <a:pPr/>
          </a:p>
          <a:p>
            <a:pPr/>
            <a:r>
              <a:t>As comparison increases, confidence declines, and the desire to fit in grows, fueling more curated content and continuing the loop.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So, what do teens believe could improve these dynamics?</a:t>
            </a:r>
          </a:p>
          <a:p>
            <a:pPr/>
            <a:r>
              <a:t>In the final part of the workshop, teens brainstormed action ideas aimed at reducing anxiety and promoting healthier engagement with social media.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The proposed strategies include:</a:t>
            </a:r>
          </a:p>
          <a:p>
            <a:pPr/>
          </a:p>
          <a:p>
            <a:pPr/>
            <a:r>
              <a:t>Limiting screen time,</a:t>
            </a:r>
          </a:p>
          <a:p>
            <a:pPr/>
            <a:r>
              <a:t>Creating positive content,</a:t>
            </a:r>
          </a:p>
          <a:p>
            <a:pPr/>
            <a:r>
              <a:t>Being mindful that social media is curated and using it intentionally,</a:t>
            </a:r>
          </a:p>
          <a:p>
            <a:pPr/>
            <a:r>
              <a:t>Prioritizing offline interactions,</a:t>
            </a:r>
          </a:p>
          <a:p>
            <a:pPr/>
            <a:r>
              <a:t>And using social media as a tool for self-expression and community-building.</a:t>
            </a:r>
          </a:p>
          <a:p>
            <a:pPr/>
          </a:p>
          <a:p>
            <a:pPr/>
            <a:r>
              <a:t>These ideas reflect teens’ desire for agency, rather than restriction, in how they use technology.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So, a couple takeaways:</a:t>
            </a:r>
          </a:p>
          <a:p>
            <a:pPr/>
          </a:p>
          <a:p>
            <a:pPr/>
            <a:r>
              <a:t>Rather than portraying social media as inherently harmful, teens acknowledged its dual nature.</a:t>
            </a:r>
          </a:p>
          <a:p>
            <a:pPr/>
          </a:p>
          <a:p>
            <a:pPr/>
            <a:r>
              <a:t>They recognized its potential to soothe anxiety but only when used with care.</a:t>
            </a:r>
          </a:p>
          <a:p>
            <a:pPr/>
          </a:p>
          <a:p>
            <a:pPr/>
            <a:r>
              <a:t>Teens called for more positive content that displayed the the spectrum of human experience, both good and bad. </a:t>
            </a:r>
          </a:p>
          <a:p>
            <a:pPr/>
          </a:p>
          <a:p>
            <a:pPr/>
            <a:r>
              <a:t>They also discussed the need for improved access to mental health resources, so they can rely on real support rather than misinformation.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Of course, this work has limitations.</a:t>
            </a:r>
          </a:p>
          <a:p>
            <a:pPr/>
          </a:p>
          <a:p>
            <a:pPr/>
            <a:r>
              <a:t>We had a small sample size and limited time to dive deeper into model revision.</a:t>
            </a:r>
          </a:p>
          <a:p>
            <a:pPr/>
          </a:p>
          <a:p>
            <a:pPr/>
            <a:r>
              <a:t>Due to the school calendar, we weren’t able to reconvene for a validation session with participants — a typical CBSD practice that i wish we had be able to execute.</a:t>
            </a:r>
          </a:p>
          <a:p>
            <a:pPr/>
          </a:p>
          <a:p>
            <a:pPr/>
            <a:r>
              <a:t>I also wish that we had spent more time understanding how our participants define anxiety itself. </a:t>
            </a:r>
          </a:p>
          <a:p>
            <a:pPr/>
          </a:p>
          <a:p>
            <a:pPr/>
            <a:r>
              <a:t>Nonetheless, this pilot offered valuable insight into teen perspectives and the feedback loops that shape their digital lives.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 name="Shape 40"/>
          <p:cNvSpPr/>
          <p:nvPr>
            <p:ph type="sldImg"/>
          </p:nvPr>
        </p:nvSpPr>
        <p:spPr>
          <a:prstGeom prst="rect">
            <a:avLst/>
          </a:prstGeom>
        </p:spPr>
        <p:txBody>
          <a:bodyPr/>
          <a:lstStyle/>
          <a:p>
            <a:pPr/>
          </a:p>
        </p:txBody>
      </p:sp>
      <p:sp>
        <p:nvSpPr>
          <p:cNvPr id="41" name="Shape 41"/>
          <p:cNvSpPr/>
          <p:nvPr>
            <p:ph type="body" sz="quarter" idx="1"/>
          </p:nvPr>
        </p:nvSpPr>
        <p:spPr>
          <a:prstGeom prst="rect">
            <a:avLst/>
          </a:prstGeom>
        </p:spPr>
        <p:txBody>
          <a:bodyPr/>
          <a:lstStyle/>
          <a:p>
            <a:pPr/>
            <a:r>
              <a:t>I want to briefly highlight three peer-reviewed articles that informed this project: </a:t>
            </a:r>
          </a:p>
          <a:p>
            <a:pPr/>
          </a:p>
          <a:p>
            <a:pPr/>
            <a:r>
              <a:t>1. a qualitative meta-synthesis of teens’ experiences, </a:t>
            </a:r>
          </a:p>
          <a:p>
            <a:pPr/>
          </a:p>
          <a:p>
            <a:pPr/>
            <a:r>
              <a:t>2. a study of 10–11-year-olds on identity and filters, and</a:t>
            </a:r>
          </a:p>
          <a:p>
            <a:pPr/>
          </a:p>
          <a:p>
            <a:pPr/>
            <a:r>
              <a:t>3. a Nature forum debate on whether social media drives recent increases in teen distress. Together they show both promise and pressure—and where our evidence still falls short.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I’ll close with a response one of our participants wrote on a follow-up survey: </a:t>
            </a:r>
          </a:p>
          <a:p>
            <a:pPr/>
          </a:p>
          <a:p>
            <a:pPr/>
            <a:r>
              <a:t>“There is no one solution, besides a perfect system and people. I think we should take it one step at a time — maybe starting with blocking sad videos?”</a:t>
            </a:r>
          </a:p>
          <a:p>
            <a:pPr/>
          </a:p>
          <a:p>
            <a:pPr/>
            <a:r>
              <a:t>A poignant reminder that the solutions to complex social challenges, like anxiety and technology, are themselves complex — and best understood from the perspectives of those most affected.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a:p>
        </p:txBody>
      </p:sp>
      <p:sp>
        <p:nvSpPr>
          <p:cNvPr id="45" name="Shape 45"/>
          <p:cNvSpPr/>
          <p:nvPr>
            <p:ph type="body" sz="quarter" idx="1"/>
          </p:nvPr>
        </p:nvSpPr>
        <p:spPr>
          <a:prstGeom prst="rect">
            <a:avLst/>
          </a:prstGeom>
        </p:spPr>
        <p:txBody>
          <a:bodyPr/>
          <a:lstStyle/>
          <a:p>
            <a:pPr/>
            <a:r>
              <a:t>So briefly, here's some of our takeaways: </a:t>
            </a:r>
          </a:p>
          <a:p>
            <a:pPr/>
          </a:p>
          <a:p>
            <a:pPr/>
            <a:r>
              <a:t>Teens describe four recurring themes when they consider social media and mental health: connections, identity, learning and emotions as both supports and stressors. Feeling pressure to respond instantly, fear of missing out, and sleep disruption are common threads; at the same time, connections and support can help. </a:t>
            </a:r>
          </a:p>
          <a:p>
            <a:pPr/>
          </a:p>
          <a:p>
            <a:pPr/>
            <a:r>
              <a:t>Additionally, in 10–11-year-olds, kids are savvy about dangers, but filters and curated images can generate negative subjective experiences and appearance concerns which prompt calls to build emotional resilience early.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Shape 48"/>
          <p:cNvSpPr/>
          <p:nvPr>
            <p:ph type="sldImg"/>
          </p:nvPr>
        </p:nvSpPr>
        <p:spPr>
          <a:prstGeom prst="rect">
            <a:avLst/>
          </a:prstGeom>
        </p:spPr>
        <p:txBody>
          <a:bodyPr/>
          <a:lstStyle/>
          <a:p>
            <a:pPr/>
          </a:p>
        </p:txBody>
      </p:sp>
      <p:sp>
        <p:nvSpPr>
          <p:cNvPr id="49" name="Shape 49"/>
          <p:cNvSpPr/>
          <p:nvPr>
            <p:ph type="body" sz="quarter" idx="1"/>
          </p:nvPr>
        </p:nvSpPr>
        <p:spPr>
          <a:prstGeom prst="rect">
            <a:avLst/>
          </a:prstGeom>
        </p:spPr>
        <p:txBody>
          <a:bodyPr/>
          <a:lstStyle/>
          <a:p>
            <a:pPr/>
            <a:r>
              <a:t>And we noted a few gaps: </a:t>
            </a:r>
          </a:p>
          <a:p>
            <a:pPr/>
          </a:p>
          <a:p>
            <a:pPr/>
            <a:r>
              <a:t>This work is mostly correlational, not causal. The meta-synthesis relies on interviews/focus groups; it powerfully captures teens’ voices but can’t establish causality. The authors themselves call for longitudinal and, where ethical, experimental designs to sort causes from correlates.</a:t>
            </a:r>
          </a:p>
          <a:p>
            <a:pPr/>
          </a:p>
          <a:p>
            <a:pPr/>
            <a:r>
              <a:t>Additionally, studies lump wide age bands like 11–18 to year olds. Plus, teens sometimes struggle to define “mental health,” making nuance hard to capture. Future work should stratify by age, gender, culture/ethnicity and tailor questions to teens’ language. </a:t>
            </a:r>
          </a:p>
          <a:p>
            <a:pPr/>
          </a:p>
          <a:p>
            <a:pPr/>
            <a:r>
              <a:t>Under-13 voices are still under-studied, as well. Pescott’s work helps fill that gap but is mostly useful for depth, not breadth. </a:t>
            </a:r>
          </a:p>
          <a:p>
            <a:pPr/>
          </a:p>
          <a:p>
            <a:pPr/>
            <a:r>
              <a:t>Scholars in this field generally agree that we need larger, multi-site samples and careful designs that still protect children. </a:t>
            </a:r>
          </a:p>
          <a:p>
            <a:pPr/>
          </a:p>
          <a:p>
            <a:pPr/>
            <a:r>
              <a:t>So, this challenges is real, especially as it relates to identity pressures and girls, but closing these gaps will take developmentally targeted, real-time, and causal studies to inform policy.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a:p>
        </p:txBody>
      </p:sp>
      <p:sp>
        <p:nvSpPr>
          <p:cNvPr id="56" name="Shape 56"/>
          <p:cNvSpPr/>
          <p:nvPr>
            <p:ph type="body" sz="quarter" idx="1"/>
          </p:nvPr>
        </p:nvSpPr>
        <p:spPr>
          <a:prstGeom prst="rect">
            <a:avLst/>
          </a:prstGeom>
        </p:spPr>
        <p:txBody>
          <a:bodyPr/>
          <a:lstStyle/>
          <a:p>
            <a:pPr/>
            <a:r>
              <a:t>Which brings us to our CBSD workshop. We chose a problem scope that focused on the sharp increase in anxiety among youth age 14-16.</a:t>
            </a:r>
          </a:p>
          <a:p>
            <a:pPr/>
          </a:p>
          <a:p>
            <a:pPr/>
            <a:r>
              <a:t>Since 2010, anxiety in this group has increased by 92%, coinciding with the rise of social media.</a:t>
            </a:r>
          </a:p>
          <a:p>
            <a:pPr/>
          </a:p>
          <a:p>
            <a:pPr/>
            <a:r>
              <a:t>In contrast, older generations experienced much smaller changes in anxiety levels. For example, Millennials saw a 62% increase, while Gen X and Boomers saw much smaller increases or even a decline.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Shape 61"/>
          <p:cNvSpPr/>
          <p:nvPr>
            <p:ph type="sldImg"/>
          </p:nvPr>
        </p:nvSpPr>
        <p:spPr>
          <a:prstGeom prst="rect">
            <a:avLst/>
          </a:prstGeom>
        </p:spPr>
        <p:txBody>
          <a:bodyPr/>
          <a:lstStyle/>
          <a:p>
            <a:pPr/>
          </a:p>
        </p:txBody>
      </p:sp>
      <p:sp>
        <p:nvSpPr>
          <p:cNvPr id="62" name="Shape 62"/>
          <p:cNvSpPr/>
          <p:nvPr>
            <p:ph type="body" sz="quarter" idx="1"/>
          </p:nvPr>
        </p:nvSpPr>
        <p:spPr>
          <a:prstGeom prst="rect">
            <a:avLst/>
          </a:prstGeom>
        </p:spPr>
        <p:txBody>
          <a:bodyPr/>
          <a:lstStyle/>
          <a:p>
            <a:pPr/>
            <a:r>
              <a:t>Our project focused on three guiding questions:</a:t>
            </a:r>
          </a:p>
          <a:p>
            <a:pPr/>
          </a:p>
          <a:p>
            <a:pPr/>
            <a:r>
              <a:t>First: What do teens perceive as the main drivers of social media use and its connection to anxiety?</a:t>
            </a:r>
          </a:p>
          <a:p>
            <a:pPr/>
          </a:p>
          <a:p>
            <a:pPr/>
            <a:r>
              <a:t>Second: What feedback loops do teens identify?</a:t>
            </a:r>
          </a:p>
          <a:p>
            <a:pPr/>
          </a:p>
          <a:p>
            <a:pPr/>
            <a:r>
              <a:t>And third: What actions do teens believe would help mitigate anxiety generated by social media?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a:p>
        </p:txBody>
      </p:sp>
      <p:sp>
        <p:nvSpPr>
          <p:cNvPr id="70" name="Shape 70"/>
          <p:cNvSpPr/>
          <p:nvPr>
            <p:ph type="body" sz="quarter" idx="1"/>
          </p:nvPr>
        </p:nvSpPr>
        <p:spPr>
          <a:prstGeom prst="rect">
            <a:avLst/>
          </a:prstGeom>
        </p:spPr>
        <p:txBody>
          <a:bodyPr/>
          <a:lstStyle/>
          <a:p>
            <a:pPr/>
            <a:r>
              <a:t>We used Community Based System Dynamics as our methodological framework.</a:t>
            </a:r>
          </a:p>
          <a:p>
            <a:pPr/>
          </a:p>
          <a:p>
            <a:pPr/>
            <a:r>
              <a:t>CBSD is a participatory modeling approach that engages stakeholders in understanding systems from a feedback perspective.</a:t>
            </a:r>
          </a:p>
          <a:p>
            <a:pPr/>
            <a:r>
              <a:t>As articulated by Hovmand (2014), the goal is to improve mental models and identify endogenous drivers of system behavior through informal maps and formal models.</a:t>
            </a:r>
          </a:p>
          <a:p>
            <a:pPr/>
          </a:p>
          <a:p>
            <a:pPr/>
            <a:r>
              <a:t>This method was well-suited for capturing teens’ lived experiences and their understanding of complex social influences.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r>
              <a:t>We designed a two-hour workshop involving 13 teenagers between the ages of 14 and 16.</a:t>
            </a:r>
          </a:p>
          <a:p>
            <a:pPr/>
          </a:p>
          <a:p>
            <a:pPr/>
            <a:r>
              <a:t>Participants were recruited through The Soulard School, which operates a summer program for alumni serving as camp counselors.</a:t>
            </a:r>
          </a:p>
          <a:p>
            <a:pPr/>
          </a:p>
          <a:p>
            <a:pPr/>
            <a:r>
              <a:t>The group included five boys and eight girls, and each participant received a $40 Visa gift card in appreciation of their time.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eg"/><Relationship Id="rId4"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eg"/><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eg"/><Relationship Id="rId4"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9.jpeg"/><Relationship Id="rId6"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1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17.png"/><Relationship Id="rId4" Type="http://schemas.openxmlformats.org/officeDocument/2006/relationships/image" Target="../media/image1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jpeg"/><Relationship Id="rId4" Type="http://schemas.openxmlformats.org/officeDocument/2006/relationships/image" Target="../media/image20.png"/><Relationship Id="rId5"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23.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2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jpe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Freeform 2"/>
          <p:cNvSpPr/>
          <p:nvPr/>
        </p:nvSpPr>
        <p:spPr>
          <a:xfrm>
            <a:off x="0" y="-8001000"/>
            <a:ext cx="18288000" cy="18288000"/>
          </a:xfrm>
          <a:prstGeom prst="rect">
            <a:avLst/>
          </a:prstGeom>
          <a:blipFill>
            <a:blip r:embed="rId3"/>
            <a:stretch>
              <a:fillRect/>
            </a:stretch>
          </a:blipFill>
          <a:ln w="12700">
            <a:miter lim="400000"/>
          </a:ln>
        </p:spPr>
        <p:txBody>
          <a:bodyPr lIns="45719" rIns="45719"/>
          <a:lstStyle/>
          <a:p>
            <a:pPr/>
          </a:p>
        </p:txBody>
      </p:sp>
      <p:sp>
        <p:nvSpPr>
          <p:cNvPr id="21" name="Freeform 3"/>
          <p:cNvSpPr/>
          <p:nvPr/>
        </p:nvSpPr>
        <p:spPr>
          <a:xfrm>
            <a:off x="5139599" y="447627"/>
            <a:ext cx="8008802" cy="3776368"/>
          </a:xfrm>
          <a:prstGeom prst="rect">
            <a:avLst/>
          </a:prstGeom>
          <a:blipFill>
            <a:blip r:embed="rId4"/>
            <a:stretch>
              <a:fillRect/>
            </a:stretch>
          </a:blipFill>
          <a:ln w="12700">
            <a:miter lim="400000"/>
          </a:ln>
        </p:spPr>
        <p:txBody>
          <a:bodyPr lIns="45719" rIns="45719"/>
          <a:lstStyle/>
          <a:p>
            <a:pPr/>
          </a:p>
        </p:txBody>
      </p:sp>
      <p:sp>
        <p:nvSpPr>
          <p:cNvPr id="22" name="TextBox 4"/>
          <p:cNvSpPr txBox="1"/>
          <p:nvPr/>
        </p:nvSpPr>
        <p:spPr>
          <a:xfrm>
            <a:off x="1388056" y="4700244"/>
            <a:ext cx="15511889" cy="28422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7500"/>
              </a:lnSpc>
              <a:defRPr b="1" i="1" sz="6000">
                <a:latin typeface="League Spartan"/>
                <a:ea typeface="League Spartan"/>
                <a:cs typeface="League Spartan"/>
                <a:sym typeface="League Spartan"/>
              </a:defRPr>
            </a:pPr>
            <a:r>
              <a:t>Webs of Influence:</a:t>
            </a:r>
          </a:p>
          <a:p>
            <a:pPr algn="ctr">
              <a:lnSpc>
                <a:spcPts val="7500"/>
              </a:lnSpc>
              <a:defRPr b="1" i="1" sz="6000">
                <a:latin typeface="League Spartan"/>
                <a:ea typeface="League Spartan"/>
                <a:cs typeface="League Spartan"/>
                <a:sym typeface="League Spartan"/>
              </a:defRPr>
            </a:pPr>
            <a:r>
              <a:t>Exploring Links Between Social Media &amp; Anxiety from a Teen Perspective</a:t>
            </a:r>
          </a:p>
        </p:txBody>
      </p:sp>
      <p:sp>
        <p:nvSpPr>
          <p:cNvPr id="23" name="TextBox 5"/>
          <p:cNvSpPr txBox="1"/>
          <p:nvPr/>
        </p:nvSpPr>
        <p:spPr>
          <a:xfrm>
            <a:off x="3864493" y="7984270"/>
            <a:ext cx="10559014" cy="5405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400"/>
              </a:lnSpc>
              <a:defRPr sz="3200">
                <a:latin typeface="Arimo"/>
                <a:ea typeface="Arimo"/>
                <a:cs typeface="Arimo"/>
                <a:sym typeface="Arimo"/>
              </a:defRPr>
            </a:lvl1pPr>
          </a:lstStyle>
          <a:p>
            <a:pPr/>
            <a:r>
              <a:t>Community Based System Dynamics Workshop</a:t>
            </a:r>
          </a:p>
        </p:txBody>
      </p:sp>
      <p:sp>
        <p:nvSpPr>
          <p:cNvPr id="24" name="TextBox 6"/>
          <p:cNvSpPr txBox="1"/>
          <p:nvPr/>
        </p:nvSpPr>
        <p:spPr>
          <a:xfrm>
            <a:off x="3864493" y="8691880"/>
            <a:ext cx="10559014" cy="1099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400"/>
              </a:lnSpc>
              <a:defRPr sz="3200">
                <a:latin typeface="Arimo"/>
                <a:ea typeface="Arimo"/>
                <a:cs typeface="Arimo"/>
                <a:sym typeface="Arimo"/>
              </a:defRPr>
            </a:pPr>
            <a:r>
              <a:t>Prepared for August 4, 2025</a:t>
            </a:r>
          </a:p>
          <a:p>
            <a:pPr algn="ctr">
              <a:lnSpc>
                <a:spcPts val="4400"/>
              </a:lnSpc>
              <a:defRPr sz="3200">
                <a:latin typeface="Arimo"/>
                <a:ea typeface="Arimo"/>
                <a:cs typeface="Arimo"/>
                <a:sym typeface="Arimo"/>
              </a:defRPr>
            </a:pPr>
            <a:r>
              <a:t>International System Dynamics Conference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 name="Group 2"/>
          <p:cNvGrpSpPr/>
          <p:nvPr/>
        </p:nvGrpSpPr>
        <p:grpSpPr>
          <a:xfrm>
            <a:off x="116332" y="455973"/>
            <a:ext cx="8212062" cy="805112"/>
            <a:chOff x="0" y="0"/>
            <a:chExt cx="8212060" cy="805110"/>
          </a:xfrm>
        </p:grpSpPr>
        <p:sp>
          <p:nvSpPr>
            <p:cNvPr id="82" name="TextBox 3"/>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APPROACH</a:t>
              </a:r>
            </a:p>
          </p:txBody>
        </p:sp>
        <p:sp>
          <p:nvSpPr>
            <p:cNvPr id="83" name="Freeform 4"/>
            <p:cNvSpPr/>
            <p:nvPr/>
          </p:nvSpPr>
          <p:spPr>
            <a:xfrm>
              <a:off x="0" y="625938"/>
              <a:ext cx="8212061" cy="179173"/>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85" name="Freeform 5"/>
          <p:cNvSpPr/>
          <p:nvPr/>
        </p:nvSpPr>
        <p:spPr>
          <a:xfrm>
            <a:off x="-1" y="5458725"/>
            <a:ext cx="4685235" cy="2626732"/>
          </a:xfrm>
          <a:prstGeom prst="rect">
            <a:avLst/>
          </a:prstGeom>
          <a:blipFill>
            <a:blip r:embed="rId4"/>
            <a:stretch>
              <a:fillRect/>
            </a:stretch>
          </a:blipFill>
          <a:ln w="12700">
            <a:miter lim="400000"/>
          </a:ln>
        </p:spPr>
        <p:txBody>
          <a:bodyPr lIns="45719" rIns="45719"/>
          <a:lstStyle/>
          <a:p>
            <a:pPr/>
          </a:p>
        </p:txBody>
      </p:sp>
      <p:sp>
        <p:nvSpPr>
          <p:cNvPr id="86" name="Freeform 6"/>
          <p:cNvSpPr/>
          <p:nvPr/>
        </p:nvSpPr>
        <p:spPr>
          <a:xfrm>
            <a:off x="4591561" y="5458724"/>
            <a:ext cx="4566998" cy="2684601"/>
          </a:xfrm>
          <a:prstGeom prst="rect">
            <a:avLst/>
          </a:prstGeom>
          <a:blipFill>
            <a:blip r:embed="rId5"/>
            <a:stretch>
              <a:fillRect/>
            </a:stretch>
          </a:blipFill>
          <a:ln w="12700">
            <a:miter lim="400000"/>
          </a:ln>
        </p:spPr>
        <p:txBody>
          <a:bodyPr lIns="45719" rIns="45719"/>
          <a:lstStyle/>
          <a:p>
            <a:pPr/>
          </a:p>
        </p:txBody>
      </p:sp>
      <p:sp>
        <p:nvSpPr>
          <p:cNvPr id="87" name="Freeform 7"/>
          <p:cNvSpPr/>
          <p:nvPr/>
        </p:nvSpPr>
        <p:spPr>
          <a:xfrm>
            <a:off x="-209776" y="8085456"/>
            <a:ext cx="4801338" cy="2582802"/>
          </a:xfrm>
          <a:prstGeom prst="rect">
            <a:avLst/>
          </a:prstGeom>
          <a:blipFill>
            <a:blip r:embed="rId6"/>
            <a:stretch>
              <a:fillRect/>
            </a:stretch>
          </a:blipFill>
          <a:ln w="12700">
            <a:miter lim="400000"/>
          </a:ln>
        </p:spPr>
        <p:txBody>
          <a:bodyPr lIns="45719" rIns="45719"/>
          <a:lstStyle/>
          <a:p>
            <a:pPr/>
          </a:p>
        </p:txBody>
      </p:sp>
      <p:sp>
        <p:nvSpPr>
          <p:cNvPr id="88" name="Freeform 8"/>
          <p:cNvSpPr/>
          <p:nvPr/>
        </p:nvSpPr>
        <p:spPr>
          <a:xfrm>
            <a:off x="4591561" y="8085456"/>
            <a:ext cx="4468554" cy="2479129"/>
          </a:xfrm>
          <a:prstGeom prst="rect">
            <a:avLst/>
          </a:prstGeom>
          <a:blipFill>
            <a:blip r:embed="rId7"/>
            <a:stretch>
              <a:fillRect/>
            </a:stretch>
          </a:blipFill>
          <a:ln w="12700">
            <a:miter lim="400000"/>
          </a:ln>
        </p:spPr>
        <p:txBody>
          <a:bodyPr lIns="45719" rIns="45719"/>
          <a:lstStyle/>
          <a:p>
            <a:pPr/>
          </a:p>
        </p:txBody>
      </p:sp>
      <p:sp>
        <p:nvSpPr>
          <p:cNvPr id="89" name="Freeform 9"/>
          <p:cNvSpPr/>
          <p:nvPr/>
        </p:nvSpPr>
        <p:spPr>
          <a:xfrm>
            <a:off x="9047813" y="-1"/>
            <a:ext cx="9766455" cy="10668260"/>
          </a:xfrm>
          <a:prstGeom prst="rect">
            <a:avLst/>
          </a:prstGeom>
          <a:blipFill>
            <a:blip r:embed="rId8"/>
            <a:stretch>
              <a:fillRect/>
            </a:stretch>
          </a:blipFill>
          <a:ln w="12700">
            <a:miter lim="400000"/>
          </a:ln>
        </p:spPr>
        <p:txBody>
          <a:bodyPr lIns="45719" rIns="45719"/>
          <a:lstStyle/>
          <a:p>
            <a:pPr/>
          </a:p>
        </p:txBody>
      </p:sp>
      <p:sp>
        <p:nvSpPr>
          <p:cNvPr id="90" name="TextBox 10"/>
          <p:cNvSpPr txBox="1"/>
          <p:nvPr/>
        </p:nvSpPr>
        <p:spPr>
          <a:xfrm>
            <a:off x="1661611" y="2957894"/>
            <a:ext cx="5121505" cy="1430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597628" indent="-298814">
              <a:lnSpc>
                <a:spcPts val="3800"/>
              </a:lnSpc>
              <a:buSzPct val="100000"/>
              <a:buFont typeface="Arial"/>
              <a:buChar char="•"/>
              <a:defRPr sz="2700">
                <a:latin typeface="Arimo"/>
                <a:ea typeface="Arimo"/>
                <a:cs typeface="Arimo"/>
                <a:sym typeface="Arimo"/>
              </a:defRPr>
            </a:pPr>
            <a:r>
              <a:t>Variable elicitation</a:t>
            </a:r>
          </a:p>
          <a:p>
            <a:pPr lvl="1" marL="597628" indent="-298814">
              <a:lnSpc>
                <a:spcPts val="3800"/>
              </a:lnSpc>
              <a:buSzPct val="100000"/>
              <a:buFont typeface="Arial"/>
              <a:buChar char="•"/>
              <a:defRPr sz="2700">
                <a:latin typeface="Arimo"/>
                <a:ea typeface="Arimo"/>
                <a:cs typeface="Arimo"/>
                <a:sym typeface="Arimo"/>
              </a:defRPr>
            </a:pPr>
            <a:r>
              <a:t>Causal loop diagramming</a:t>
            </a:r>
          </a:p>
          <a:p>
            <a:pPr lvl="1" marL="597628" indent="-298814">
              <a:lnSpc>
                <a:spcPts val="3800"/>
              </a:lnSpc>
              <a:buSzPct val="100000"/>
              <a:buFont typeface="Arial"/>
              <a:buChar char="•"/>
              <a:defRPr sz="2700">
                <a:latin typeface="Arimo"/>
                <a:ea typeface="Arimo"/>
                <a:cs typeface="Arimo"/>
                <a:sym typeface="Arimo"/>
              </a:defRPr>
            </a:pPr>
            <a:r>
              <a:t>Action ideas </a:t>
            </a:r>
          </a:p>
        </p:txBody>
      </p:sp>
      <p:sp>
        <p:nvSpPr>
          <p:cNvPr id="91" name="TextBox 11"/>
          <p:cNvSpPr txBox="1"/>
          <p:nvPr/>
        </p:nvSpPr>
        <p:spPr>
          <a:xfrm>
            <a:off x="604035" y="1493304"/>
            <a:ext cx="7767310" cy="11965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800"/>
              </a:lnSpc>
              <a:defRPr sz="3400">
                <a:latin typeface="Arimo"/>
                <a:ea typeface="Arimo"/>
                <a:cs typeface="Arimo"/>
                <a:sym typeface="Arimo"/>
              </a:defRPr>
            </a:lvl1pPr>
          </a:lstStyle>
          <a:p>
            <a:pPr/>
            <a:r>
              <a:t>The Community Based System Dynamics workshop included: </a:t>
            </a:r>
          </a:p>
        </p:txBody>
      </p:sp>
      <p:sp>
        <p:nvSpPr>
          <p:cNvPr id="92" name="TextBox 12"/>
          <p:cNvSpPr txBox="1"/>
          <p:nvPr/>
        </p:nvSpPr>
        <p:spPr>
          <a:xfrm>
            <a:off x="800500" y="4949185"/>
            <a:ext cx="7582125" cy="36613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000"/>
              </a:lnSpc>
              <a:defRPr i="1" sz="2100">
                <a:latin typeface="Arimo Italics"/>
                <a:ea typeface="Arimo Italics"/>
                <a:cs typeface="Arimo Italics"/>
                <a:sym typeface="Arimo Italics"/>
              </a:defRPr>
            </a:lvl1pPr>
          </a:lstStyle>
          <a:p>
            <a:pPr/>
            <a:r>
              <a:t>Source: Scriptapedia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Freeform 2"/>
          <p:cNvSpPr/>
          <p:nvPr/>
        </p:nvSpPr>
        <p:spPr>
          <a:xfrm rot="74482">
            <a:off x="-278191" y="-1923144"/>
            <a:ext cx="19057331" cy="14292999"/>
          </a:xfrm>
          <a:prstGeom prst="rect">
            <a:avLst/>
          </a:prstGeom>
          <a:blipFill>
            <a:blip r:embed="rId3"/>
            <a:stretch>
              <a:fillRect/>
            </a:stretch>
          </a:blipFill>
          <a:ln w="12700">
            <a:miter lim="400000"/>
          </a:ln>
        </p:spPr>
        <p:txBody>
          <a:bodyPr lIns="45719" rIns="45719"/>
          <a:lstStyle/>
          <a:p>
            <a:pPr/>
          </a:p>
        </p:txBody>
      </p:sp>
      <p:sp>
        <p:nvSpPr>
          <p:cNvPr id="97" name="Freeform 4"/>
          <p:cNvSpPr/>
          <p:nvPr/>
        </p:nvSpPr>
        <p:spPr>
          <a:xfrm>
            <a:off x="894024" y="2056684"/>
            <a:ext cx="16543727" cy="2008272"/>
          </a:xfrm>
          <a:prstGeom prst="rect">
            <a:avLst/>
          </a:prstGeom>
          <a:gradFill>
            <a:gsLst>
              <a:gs pos="0">
                <a:srgbClr val="FFDE59"/>
              </a:gs>
              <a:gs pos="100000">
                <a:srgbClr val="FF914D"/>
              </a:gs>
            </a:gsLst>
          </a:gradFill>
          <a:ln w="12700">
            <a:miter lim="400000"/>
          </a:ln>
        </p:spPr>
        <p:txBody>
          <a:bodyPr lIns="45719" rIns="45719"/>
          <a:lstStyle/>
          <a:p>
            <a:pPr/>
          </a:p>
        </p:txBody>
      </p:sp>
      <p:sp>
        <p:nvSpPr>
          <p:cNvPr id="98" name="TextBox 5"/>
          <p:cNvSpPr txBox="1"/>
          <p:nvPr/>
        </p:nvSpPr>
        <p:spPr>
          <a:xfrm>
            <a:off x="7066025" y="2507233"/>
            <a:ext cx="4155952" cy="12262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0000"/>
              </a:lnSpc>
              <a:defRPr sz="7200">
                <a:solidFill>
                  <a:srgbClr val="FFFFFF"/>
                </a:solidFill>
                <a:latin typeface="League Spartan"/>
                <a:ea typeface="League Spartan"/>
                <a:cs typeface="League Spartan"/>
                <a:sym typeface="League Spartan"/>
              </a:defRPr>
            </a:lvl1pPr>
          </a:lstStyle>
          <a:p>
            <a:pPr/>
            <a:r>
              <a:t>RESULTS</a:t>
            </a:r>
          </a:p>
        </p:txBody>
      </p:sp>
      <p:sp>
        <p:nvSpPr>
          <p:cNvPr id="99" name="Freeform 6"/>
          <p:cNvSpPr/>
          <p:nvPr/>
        </p:nvSpPr>
        <p:spPr>
          <a:xfrm>
            <a:off x="12619796" y="4865620"/>
            <a:ext cx="521025" cy="555761"/>
          </a:xfrm>
          <a:prstGeom prst="rect">
            <a:avLst/>
          </a:prstGeom>
          <a:blipFill>
            <a:blip r:embed="rId4"/>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Box 2"/>
          <p:cNvSpPr txBox="1"/>
          <p:nvPr/>
        </p:nvSpPr>
        <p:spPr>
          <a:xfrm>
            <a:off x="1047750" y="2072550"/>
            <a:ext cx="16230600" cy="13454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5400"/>
              </a:lnSpc>
              <a:defRPr sz="3800">
                <a:latin typeface="Arimo"/>
                <a:ea typeface="Arimo"/>
                <a:cs typeface="Arimo"/>
                <a:sym typeface="Arimo"/>
              </a:defRPr>
            </a:pPr>
            <a:r>
              <a:t>Participants identified 44 variables associated with social media that contribute to an increase </a:t>
            </a:r>
            <a:r>
              <a:rPr i="1">
                <a:latin typeface="Arimo Italics"/>
                <a:ea typeface="Arimo Italics"/>
                <a:cs typeface="Arimo Italics"/>
                <a:sym typeface="Arimo Italics"/>
              </a:rPr>
              <a:t>OR</a:t>
            </a:r>
            <a:r>
              <a:t> decrease in anxiety. </a:t>
            </a:r>
          </a:p>
        </p:txBody>
      </p:sp>
      <p:sp>
        <p:nvSpPr>
          <p:cNvPr id="104" name="TextBox 3"/>
          <p:cNvSpPr txBox="1"/>
          <p:nvPr/>
        </p:nvSpPr>
        <p:spPr>
          <a:xfrm>
            <a:off x="917238" y="4339092"/>
            <a:ext cx="16230601" cy="6596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400"/>
              </a:lnSpc>
              <a:defRPr sz="3800">
                <a:latin typeface="Arimo"/>
                <a:ea typeface="Arimo"/>
                <a:cs typeface="Arimo"/>
                <a:sym typeface="Arimo"/>
              </a:defRPr>
            </a:lvl1pPr>
          </a:lstStyle>
          <a:p>
            <a:pPr/>
            <a:r>
              <a:t>Variables were sorted into the following themes: </a:t>
            </a:r>
          </a:p>
        </p:txBody>
      </p:sp>
      <p:sp>
        <p:nvSpPr>
          <p:cNvPr id="105" name="TextBox 4"/>
          <p:cNvSpPr txBox="1"/>
          <p:nvPr/>
        </p:nvSpPr>
        <p:spPr>
          <a:xfrm>
            <a:off x="1736990" y="5379103"/>
            <a:ext cx="15360562" cy="4780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900"/>
              </a:lnSpc>
              <a:defRPr b="1" sz="2800">
                <a:latin typeface="Arimo Bold"/>
                <a:ea typeface="Arimo Bold"/>
                <a:cs typeface="Arimo Bold"/>
                <a:sym typeface="Arimo Bold"/>
              </a:defRPr>
            </a:pPr>
            <a:r>
              <a:t>Validation from followers </a:t>
            </a:r>
            <a:r>
              <a:rPr b="0">
                <a:latin typeface="Arimo"/>
                <a:ea typeface="Arimo"/>
                <a:cs typeface="Arimo"/>
                <a:sym typeface="Arimo"/>
              </a:rPr>
              <a:t>(e.g. posting, views, only sharing your best moments)</a:t>
            </a:r>
          </a:p>
        </p:txBody>
      </p:sp>
      <p:sp>
        <p:nvSpPr>
          <p:cNvPr id="106" name="TextBox 5"/>
          <p:cNvSpPr txBox="1"/>
          <p:nvPr/>
        </p:nvSpPr>
        <p:spPr>
          <a:xfrm>
            <a:off x="1736989" y="6224749"/>
            <a:ext cx="15137964" cy="5143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200"/>
              </a:lnSpc>
              <a:defRPr b="1" sz="3000">
                <a:latin typeface="Arimo Bold"/>
                <a:ea typeface="Arimo Bold"/>
                <a:cs typeface="Arimo Bold"/>
                <a:sym typeface="Arimo Bold"/>
              </a:defRPr>
            </a:pPr>
            <a:r>
              <a:t>Negativity &amp; hate</a:t>
            </a:r>
            <a:r>
              <a:rPr b="0">
                <a:latin typeface="Arimo"/>
                <a:ea typeface="Arimo"/>
                <a:cs typeface="Arimo"/>
                <a:sym typeface="Arimo"/>
              </a:rPr>
              <a:t> (e.g. hate comments, accepting hate, body image concerns)</a:t>
            </a:r>
          </a:p>
        </p:txBody>
      </p:sp>
      <p:sp>
        <p:nvSpPr>
          <p:cNvPr id="107" name="TextBox 6"/>
          <p:cNvSpPr txBox="1"/>
          <p:nvPr/>
        </p:nvSpPr>
        <p:spPr>
          <a:xfrm>
            <a:off x="1736989" y="7101050"/>
            <a:ext cx="15829520" cy="5143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200"/>
              </a:lnSpc>
              <a:defRPr b="1" sz="3000">
                <a:latin typeface="Arimo Bold"/>
                <a:ea typeface="Arimo Bold"/>
                <a:cs typeface="Arimo Bold"/>
                <a:sym typeface="Arimo Bold"/>
              </a:defRPr>
            </a:pPr>
            <a:r>
              <a:t>Content consumption habits </a:t>
            </a:r>
            <a:r>
              <a:rPr b="0">
                <a:latin typeface="Arimo"/>
                <a:ea typeface="Arimo"/>
                <a:cs typeface="Arimo"/>
                <a:sym typeface="Arimo"/>
              </a:rPr>
              <a:t>(e.g. doom scrolling, cat videos, listening to music)</a:t>
            </a:r>
          </a:p>
        </p:txBody>
      </p:sp>
      <p:sp>
        <p:nvSpPr>
          <p:cNvPr id="108" name="TextBox 7"/>
          <p:cNvSpPr txBox="1"/>
          <p:nvPr/>
        </p:nvSpPr>
        <p:spPr>
          <a:xfrm>
            <a:off x="1736989" y="7977350"/>
            <a:ext cx="14591097" cy="5143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200"/>
              </a:lnSpc>
              <a:defRPr b="1" sz="3000">
                <a:latin typeface="Arimo Bold"/>
                <a:ea typeface="Arimo Bold"/>
                <a:cs typeface="Arimo Bold"/>
                <a:sym typeface="Arimo Bold"/>
              </a:defRPr>
            </a:pPr>
            <a:r>
              <a:t>Self expression through content </a:t>
            </a:r>
            <a:r>
              <a:rPr b="0">
                <a:latin typeface="Arimo"/>
                <a:ea typeface="Arimo"/>
                <a:cs typeface="Arimo"/>
                <a:sym typeface="Arimo"/>
              </a:rPr>
              <a:t>(e.g. making things you enjoy)</a:t>
            </a:r>
          </a:p>
        </p:txBody>
      </p:sp>
      <p:grpSp>
        <p:nvGrpSpPr>
          <p:cNvPr id="111" name="Group 8"/>
          <p:cNvGrpSpPr/>
          <p:nvPr/>
        </p:nvGrpSpPr>
        <p:grpSpPr>
          <a:xfrm>
            <a:off x="5037968" y="368887"/>
            <a:ext cx="8212062" cy="805112"/>
            <a:chOff x="0" y="0"/>
            <a:chExt cx="8212060" cy="805110"/>
          </a:xfrm>
        </p:grpSpPr>
        <p:sp>
          <p:nvSpPr>
            <p:cNvPr id="109" name="TextBox 9"/>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RESULTS - VARIABLES</a:t>
              </a:r>
            </a:p>
          </p:txBody>
        </p:sp>
        <p:sp>
          <p:nvSpPr>
            <p:cNvPr id="110" name="Freeform 10"/>
            <p:cNvSpPr/>
            <p:nvPr/>
          </p:nvSpPr>
          <p:spPr>
            <a:xfrm>
              <a:off x="0" y="625938"/>
              <a:ext cx="8212061" cy="179173"/>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reeform 2"/>
          <p:cNvSpPr/>
          <p:nvPr/>
        </p:nvSpPr>
        <p:spPr>
          <a:xfrm>
            <a:off x="-2977710" y="-2143295"/>
            <a:ext cx="21265710" cy="15949284"/>
          </a:xfrm>
          <a:prstGeom prst="rect">
            <a:avLst/>
          </a:prstGeom>
          <a:blipFill>
            <a:blip r:embed="rId3"/>
            <a:stretch>
              <a:fillRect/>
            </a:stretch>
          </a:blipFill>
          <a:ln w="12700">
            <a:miter lim="400000"/>
          </a:ln>
        </p:spPr>
        <p:txBody>
          <a:bodyPr lIns="45719" rIns="45719"/>
          <a:lstStyle/>
          <a:p>
            <a:pPr/>
          </a:p>
        </p:txBody>
      </p:sp>
      <p:grpSp>
        <p:nvGrpSpPr>
          <p:cNvPr id="118" name="Group 3"/>
          <p:cNvGrpSpPr/>
          <p:nvPr/>
        </p:nvGrpSpPr>
        <p:grpSpPr>
          <a:xfrm>
            <a:off x="5037968" y="368887"/>
            <a:ext cx="8212062" cy="805112"/>
            <a:chOff x="0" y="0"/>
            <a:chExt cx="8212060" cy="805110"/>
          </a:xfrm>
        </p:grpSpPr>
        <p:sp>
          <p:nvSpPr>
            <p:cNvPr id="116" name="TextBox 4"/>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RESULTS - VARIABLES</a:t>
              </a:r>
            </a:p>
          </p:txBody>
        </p:sp>
        <p:sp>
          <p:nvSpPr>
            <p:cNvPr id="117" name="Freeform 5"/>
            <p:cNvSpPr/>
            <p:nvPr/>
          </p:nvSpPr>
          <p:spPr>
            <a:xfrm>
              <a:off x="0" y="625938"/>
              <a:ext cx="8212061" cy="179173"/>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Freeform 2"/>
          <p:cNvSpPr/>
          <p:nvPr/>
        </p:nvSpPr>
        <p:spPr>
          <a:xfrm>
            <a:off x="-961804" y="0"/>
            <a:ext cx="8487982" cy="11317310"/>
          </a:xfrm>
          <a:prstGeom prst="rect">
            <a:avLst/>
          </a:prstGeom>
          <a:blipFill>
            <a:blip r:embed="rId3"/>
            <a:stretch>
              <a:fillRect/>
            </a:stretch>
          </a:blipFill>
          <a:ln w="12700">
            <a:miter lim="400000"/>
          </a:ln>
        </p:spPr>
        <p:txBody>
          <a:bodyPr lIns="45719" rIns="45719"/>
          <a:lstStyle/>
          <a:p>
            <a:pPr/>
          </a:p>
        </p:txBody>
      </p:sp>
      <p:sp>
        <p:nvSpPr>
          <p:cNvPr id="123" name="TextBox 3"/>
          <p:cNvSpPr txBox="1"/>
          <p:nvPr/>
        </p:nvSpPr>
        <p:spPr>
          <a:xfrm>
            <a:off x="8404172" y="2515026"/>
            <a:ext cx="9144001" cy="23717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6300"/>
              </a:lnSpc>
              <a:defRPr sz="4500">
                <a:latin typeface="League Spartan"/>
                <a:ea typeface="League Spartan"/>
                <a:cs typeface="League Spartan"/>
                <a:sym typeface="League Spartan"/>
              </a:defRPr>
            </a:lvl1pPr>
          </a:lstStyle>
          <a:p>
            <a:pPr/>
            <a:r>
              <a:t>After we identified important variables, we began drawing causal connections. </a:t>
            </a:r>
          </a:p>
        </p:txBody>
      </p:sp>
      <p:sp>
        <p:nvSpPr>
          <p:cNvPr id="124" name="TextBox 4"/>
          <p:cNvSpPr txBox="1"/>
          <p:nvPr/>
        </p:nvSpPr>
        <p:spPr>
          <a:xfrm>
            <a:off x="8405649" y="5452762"/>
            <a:ext cx="8853651" cy="21628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300"/>
              </a:lnSpc>
              <a:defRPr sz="3000">
                <a:latin typeface="Arimo"/>
                <a:ea typeface="Arimo"/>
                <a:cs typeface="Arimo"/>
                <a:sym typeface="Arimo"/>
              </a:defRPr>
            </a:lvl1pPr>
          </a:lstStyle>
          <a:p>
            <a:pPr/>
            <a:r>
              <a:t>Teens were asked to draw arrows between variables that cause a change in another variable. This is a causal loop diagram, a qualitative map capturing their mental models.</a:t>
            </a:r>
          </a:p>
        </p:txBody>
      </p:sp>
      <p:grpSp>
        <p:nvGrpSpPr>
          <p:cNvPr id="127" name="Group 5"/>
          <p:cNvGrpSpPr/>
          <p:nvPr/>
        </p:nvGrpSpPr>
        <p:grpSpPr>
          <a:xfrm>
            <a:off x="8868663" y="223589"/>
            <a:ext cx="8212061" cy="805112"/>
            <a:chOff x="0" y="0"/>
            <a:chExt cx="8212060" cy="805110"/>
          </a:xfrm>
        </p:grpSpPr>
        <p:sp>
          <p:nvSpPr>
            <p:cNvPr id="125" name="TextBox 6"/>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RESULTS - CLD</a:t>
              </a:r>
            </a:p>
          </p:txBody>
        </p:sp>
        <p:sp>
          <p:nvSpPr>
            <p:cNvPr id="126" name="Freeform 7"/>
            <p:cNvSpPr/>
            <p:nvPr/>
          </p:nvSpPr>
          <p:spPr>
            <a:xfrm>
              <a:off x="0" y="625938"/>
              <a:ext cx="8212061" cy="179173"/>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Freeform 2"/>
          <p:cNvSpPr/>
          <p:nvPr/>
        </p:nvSpPr>
        <p:spPr>
          <a:xfrm>
            <a:off x="-1148547" y="-2939419"/>
            <a:ext cx="11163150" cy="14884198"/>
          </a:xfrm>
          <a:prstGeom prst="rect">
            <a:avLst/>
          </a:prstGeom>
          <a:blipFill>
            <a:blip r:embed="rId3"/>
            <a:stretch>
              <a:fillRect/>
            </a:stretch>
          </a:blipFill>
          <a:ln w="12700">
            <a:miter lim="400000"/>
          </a:ln>
        </p:spPr>
        <p:txBody>
          <a:bodyPr lIns="45719" rIns="45719"/>
          <a:lstStyle/>
          <a:p>
            <a:pPr/>
          </a:p>
        </p:txBody>
      </p:sp>
      <p:sp>
        <p:nvSpPr>
          <p:cNvPr id="132" name="Freeform 3"/>
          <p:cNvSpPr/>
          <p:nvPr/>
        </p:nvSpPr>
        <p:spPr>
          <a:xfrm>
            <a:off x="4227893" y="-1411310"/>
            <a:ext cx="9832214" cy="13109620"/>
          </a:xfrm>
          <a:prstGeom prst="rect">
            <a:avLst/>
          </a:prstGeom>
          <a:blipFill>
            <a:blip r:embed="rId4"/>
            <a:stretch>
              <a:fillRect/>
            </a:stretch>
          </a:blipFill>
          <a:ln w="12700">
            <a:miter lim="400000"/>
          </a:ln>
        </p:spPr>
        <p:txBody>
          <a:bodyPr lIns="45719" rIns="45719"/>
          <a:lstStyle/>
          <a:p>
            <a:pPr/>
          </a:p>
        </p:txBody>
      </p:sp>
      <p:sp>
        <p:nvSpPr>
          <p:cNvPr id="133" name="Freeform 4"/>
          <p:cNvSpPr/>
          <p:nvPr/>
        </p:nvSpPr>
        <p:spPr>
          <a:xfrm>
            <a:off x="12003569" y="-727113"/>
            <a:ext cx="9693207" cy="12924277"/>
          </a:xfrm>
          <a:prstGeom prst="rect">
            <a:avLst/>
          </a:prstGeom>
          <a:blipFill>
            <a:blip r:embed="rId5"/>
            <a:stretch>
              <a:fillRect/>
            </a:stretch>
          </a:blipFill>
          <a:ln w="12700">
            <a:miter lim="400000"/>
          </a:ln>
        </p:spPr>
        <p:txBody>
          <a:bodyPr lIns="45719" rIns="45719"/>
          <a:lstStyle/>
          <a:p>
            <a:pPr/>
          </a:p>
        </p:txBody>
      </p:sp>
      <p:sp>
        <p:nvSpPr>
          <p:cNvPr id="134" name="Freeform 5"/>
          <p:cNvSpPr/>
          <p:nvPr/>
        </p:nvSpPr>
        <p:spPr>
          <a:xfrm>
            <a:off x="4227893" y="849527"/>
            <a:ext cx="8212061" cy="179173"/>
          </a:xfrm>
          <a:prstGeom prst="rect">
            <a:avLst/>
          </a:prstGeom>
          <a:blipFill>
            <a:blip r:embed="rId6"/>
            <a:stretch>
              <a:fillRect/>
            </a:stretch>
          </a:blipFill>
          <a:ln w="12700">
            <a:miter lim="400000"/>
          </a:ln>
        </p:spPr>
        <p:txBody>
          <a:bodyPr lIns="45719" rIns="45719"/>
          <a:lstStyle/>
          <a:p>
            <a:pPr/>
          </a:p>
        </p:txBody>
      </p:sp>
      <p:sp>
        <p:nvSpPr>
          <p:cNvPr id="135" name="Freeform 7"/>
          <p:cNvSpPr/>
          <p:nvPr/>
        </p:nvSpPr>
        <p:spPr>
          <a:xfrm>
            <a:off x="0" y="194794"/>
            <a:ext cx="18881961" cy="929588"/>
          </a:xfrm>
          <a:prstGeom prst="rect">
            <a:avLst/>
          </a:prstGeom>
          <a:gradFill>
            <a:gsLst>
              <a:gs pos="0">
                <a:srgbClr val="FFDE59"/>
              </a:gs>
              <a:gs pos="100000">
                <a:srgbClr val="FF914D"/>
              </a:gs>
            </a:gsLst>
          </a:gradFill>
          <a:ln w="12700">
            <a:miter lim="400000"/>
          </a:ln>
        </p:spPr>
        <p:txBody>
          <a:bodyPr lIns="45719" rIns="45719"/>
          <a:lstStyle/>
          <a:p>
            <a:pPr/>
          </a:p>
        </p:txBody>
      </p:sp>
      <p:sp>
        <p:nvSpPr>
          <p:cNvPr id="136" name="TextBox 8"/>
          <p:cNvSpPr txBox="1"/>
          <p:nvPr/>
        </p:nvSpPr>
        <p:spPr>
          <a:xfrm>
            <a:off x="5343502" y="402973"/>
            <a:ext cx="7352584" cy="6233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100"/>
              </a:lnSpc>
              <a:defRPr sz="3600">
                <a:solidFill>
                  <a:srgbClr val="FFFFFF">
                    <a:alpha val="98824"/>
                  </a:srgbClr>
                </a:solidFill>
                <a:latin typeface="League Spartan"/>
                <a:ea typeface="League Spartan"/>
                <a:cs typeface="League Spartan"/>
                <a:sym typeface="League Spartan"/>
              </a:defRPr>
            </a:lvl1pPr>
          </a:lstStyle>
          <a:p>
            <a:pPr/>
            <a:r>
              <a:t>RESULTS - CLD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extBox 2"/>
          <p:cNvSpPr txBox="1"/>
          <p:nvPr/>
        </p:nvSpPr>
        <p:spPr>
          <a:xfrm>
            <a:off x="2378774" y="383483"/>
            <a:ext cx="13530452"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900"/>
              </a:lnSpc>
              <a:defRPr b="1" sz="2700">
                <a:latin typeface="Montserrat Bold"/>
                <a:ea typeface="Montserrat Bold"/>
                <a:cs typeface="Montserrat Bold"/>
                <a:sym typeface="Montserrat Bold"/>
              </a:defRPr>
            </a:lvl1pPr>
          </a:lstStyle>
          <a:p>
            <a:pPr/>
            <a:r>
              <a:t>Teens produced this causal loop diagram (CLD) during the workshop:</a:t>
            </a:r>
          </a:p>
        </p:txBody>
      </p:sp>
      <p:sp>
        <p:nvSpPr>
          <p:cNvPr id="141" name="Freeform 3"/>
          <p:cNvSpPr/>
          <p:nvPr/>
        </p:nvSpPr>
        <p:spPr>
          <a:xfrm>
            <a:off x="2508173" y="1327215"/>
            <a:ext cx="14335739" cy="8959785"/>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5" name="Group 2"/>
          <p:cNvGrpSpPr/>
          <p:nvPr/>
        </p:nvGrpSpPr>
        <p:grpSpPr>
          <a:xfrm>
            <a:off x="1680325" y="665785"/>
            <a:ext cx="15578975" cy="9621216"/>
            <a:chOff x="0" y="0"/>
            <a:chExt cx="15578974" cy="9621215"/>
          </a:xfrm>
        </p:grpSpPr>
        <p:sp>
          <p:nvSpPr>
            <p:cNvPr id="145" name="Freeform 3"/>
            <p:cNvSpPr/>
            <p:nvPr/>
          </p:nvSpPr>
          <p:spPr>
            <a:xfrm>
              <a:off x="0" y="-1"/>
              <a:ext cx="15578975" cy="9621216"/>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46" name="Freeform 4"/>
            <p:cNvSpPr/>
            <p:nvPr/>
          </p:nvSpPr>
          <p:spPr>
            <a:xfrm flipH="1" rot="2498280">
              <a:off x="6748453" y="1668430"/>
              <a:ext cx="923288" cy="1030039"/>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47" name="Freeform 5"/>
            <p:cNvSpPr/>
            <p:nvPr/>
          </p:nvSpPr>
          <p:spPr>
            <a:xfrm flipH="1" rot="12022489">
              <a:off x="9744568" y="935558"/>
              <a:ext cx="822117" cy="917168"/>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48" name="Freeform 6"/>
            <p:cNvSpPr/>
            <p:nvPr/>
          </p:nvSpPr>
          <p:spPr>
            <a:xfrm flipH="1" rot="17567351">
              <a:off x="8541091" y="2253379"/>
              <a:ext cx="935518" cy="1043680"/>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49" name="Freeform 7"/>
            <p:cNvSpPr/>
            <p:nvPr/>
          </p:nvSpPr>
          <p:spPr>
            <a:xfrm flipH="1" rot="7051659">
              <a:off x="8113221" y="287603"/>
              <a:ext cx="956480" cy="1067066"/>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50" name="Freeform 8"/>
            <p:cNvSpPr/>
            <p:nvPr/>
          </p:nvSpPr>
          <p:spPr>
            <a:xfrm rot="5012445">
              <a:off x="8704917" y="3995732"/>
              <a:ext cx="1026601" cy="1145295"/>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51" name="Freeform 9"/>
            <p:cNvSpPr/>
            <p:nvPr/>
          </p:nvSpPr>
          <p:spPr>
            <a:xfrm rot="20472642">
              <a:off x="10072990" y="4123601"/>
              <a:ext cx="797367" cy="889557"/>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52" name="Freeform 10"/>
            <p:cNvSpPr/>
            <p:nvPr/>
          </p:nvSpPr>
          <p:spPr>
            <a:xfrm rot="13575972">
              <a:off x="9173394" y="3484592"/>
              <a:ext cx="1039702" cy="1159912"/>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53" name="TextBox 11"/>
            <p:cNvSpPr txBox="1"/>
            <p:nvPr/>
          </p:nvSpPr>
          <p:spPr>
            <a:xfrm>
              <a:off x="11792535" y="4357569"/>
              <a:ext cx="1756752" cy="4780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3900"/>
                </a:lnSpc>
                <a:defRPr b="1" sz="2800">
                  <a:solidFill>
                    <a:srgbClr val="FF5757"/>
                  </a:solidFill>
                  <a:latin typeface="Arimo Bold"/>
                  <a:ea typeface="Arimo Bold"/>
                  <a:cs typeface="Arimo Bold"/>
                  <a:sym typeface="Arimo Bold"/>
                </a:defRPr>
              </a:lvl1pPr>
            </a:lstStyle>
            <a:p>
              <a:pPr/>
              <a:r>
                <a:t>Balancing</a:t>
              </a:r>
            </a:p>
          </p:txBody>
        </p:sp>
        <p:sp>
          <p:nvSpPr>
            <p:cNvPr id="154" name="TextBox 12"/>
            <p:cNvSpPr txBox="1"/>
            <p:nvPr/>
          </p:nvSpPr>
          <p:spPr>
            <a:xfrm>
              <a:off x="11459097" y="1336992"/>
              <a:ext cx="2048472" cy="4780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3900"/>
                </a:lnSpc>
                <a:defRPr b="1" sz="2800">
                  <a:solidFill>
                    <a:srgbClr val="FDB823"/>
                  </a:solidFill>
                  <a:latin typeface="Arimo Bold"/>
                  <a:ea typeface="Arimo Bold"/>
                  <a:cs typeface="Arimo Bold"/>
                  <a:sym typeface="Arimo Bold"/>
                </a:defRPr>
              </a:lvl1pPr>
            </a:lstStyle>
            <a:p>
              <a:pPr/>
              <a:r>
                <a:t>Reinforcing</a:t>
              </a:r>
            </a:p>
          </p:txBody>
        </p:sp>
      </p:grpSp>
      <p:sp>
        <p:nvSpPr>
          <p:cNvPr id="156" name="TextBox 13"/>
          <p:cNvSpPr txBox="1"/>
          <p:nvPr/>
        </p:nvSpPr>
        <p:spPr>
          <a:xfrm>
            <a:off x="470945" y="398138"/>
            <a:ext cx="13632266" cy="491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000"/>
              </a:lnSpc>
              <a:defRPr b="1" sz="2900">
                <a:latin typeface="Montserrat Bold"/>
                <a:ea typeface="Montserrat Bold"/>
                <a:cs typeface="Montserrat Bold"/>
                <a:sym typeface="Montserrat Bold"/>
              </a:defRPr>
            </a:lvl1pPr>
          </a:lstStyle>
          <a:p>
            <a:pPr/>
            <a:r>
              <a:t>And identified two important feedback loops:</a:t>
            </a:r>
          </a:p>
        </p:txBody>
      </p:sp>
      <p:grpSp>
        <p:nvGrpSpPr>
          <p:cNvPr id="159" name="Image Gallery"/>
          <p:cNvGrpSpPr/>
          <p:nvPr/>
        </p:nvGrpSpPr>
        <p:grpSpPr>
          <a:xfrm>
            <a:off x="-55192" y="-3323"/>
            <a:ext cx="18398384" cy="10705432"/>
            <a:chOff x="0" y="0"/>
            <a:chExt cx="18398383" cy="10705431"/>
          </a:xfrm>
        </p:grpSpPr>
        <p:pic>
          <p:nvPicPr>
            <p:cNvPr id="157" name="Screenshot 2025-08-05 at 10.41.36 AM.png" descr="Screenshot 2025-08-05 at 10.41.36 AM.png"/>
            <p:cNvPicPr>
              <a:picLocks noChangeAspect="1"/>
            </p:cNvPicPr>
            <p:nvPr/>
          </p:nvPicPr>
          <p:blipFill>
            <a:blip r:embed="rId6">
              <a:extLst/>
            </a:blip>
            <a:srcRect l="0" t="420" r="0" b="420"/>
            <a:stretch>
              <a:fillRect/>
            </a:stretch>
          </p:blipFill>
          <p:spPr>
            <a:xfrm>
              <a:off x="0" y="0"/>
              <a:ext cx="18398384" cy="10235184"/>
            </a:xfrm>
            <a:prstGeom prst="rect">
              <a:avLst/>
            </a:prstGeom>
            <a:ln w="12700" cap="flat">
              <a:noFill/>
              <a:miter lim="400000"/>
            </a:ln>
            <a:effectLst/>
          </p:spPr>
        </p:pic>
        <p:sp>
          <p:nvSpPr>
            <p:cNvPr id="158" name="Caption"/>
            <p:cNvSpPr/>
            <p:nvPr/>
          </p:nvSpPr>
          <p:spPr>
            <a:xfrm>
              <a:off x="0" y="10311383"/>
              <a:ext cx="18398384" cy="3940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Freeform 2"/>
          <p:cNvSpPr/>
          <p:nvPr/>
        </p:nvSpPr>
        <p:spPr>
          <a:xfrm>
            <a:off x="11755469" y="756514"/>
            <a:ext cx="5590821" cy="4542696"/>
          </a:xfrm>
          <a:prstGeom prst="rect">
            <a:avLst/>
          </a:prstGeom>
          <a:blipFill>
            <a:blip r:embed="rId3"/>
            <a:stretch>
              <a:fillRect/>
            </a:stretch>
          </a:blipFill>
          <a:ln w="12700">
            <a:miter lim="400000"/>
          </a:ln>
        </p:spPr>
        <p:txBody>
          <a:bodyPr lIns="45719" rIns="45719"/>
          <a:lstStyle/>
          <a:p>
            <a:pPr/>
          </a:p>
        </p:txBody>
      </p:sp>
      <p:sp>
        <p:nvSpPr>
          <p:cNvPr id="164" name="TextBox 3"/>
          <p:cNvSpPr txBox="1"/>
          <p:nvPr/>
        </p:nvSpPr>
        <p:spPr>
          <a:xfrm>
            <a:off x="966124" y="1936169"/>
            <a:ext cx="6970143" cy="66829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800"/>
              </a:lnSpc>
              <a:defRPr sz="3400">
                <a:latin typeface="Arimo"/>
                <a:ea typeface="Arimo"/>
                <a:cs typeface="Arimo"/>
                <a:sym typeface="Arimo"/>
              </a:defRPr>
            </a:pPr>
            <a:r>
              <a:t>We began with the reinforcing loop: increasing anxiety leads to more social media scrolling, which reduces productivity. Low productivity, like incomplete chores or homework - all examples we heard from teens, increases levels of anxiety*. </a:t>
            </a:r>
          </a:p>
          <a:p>
            <a:pPr algn="ctr">
              <a:lnSpc>
                <a:spcPts val="4800"/>
              </a:lnSpc>
            </a:pPr>
          </a:p>
          <a:p>
            <a:pPr algn="ctr">
              <a:lnSpc>
                <a:spcPts val="4800"/>
              </a:lnSpc>
              <a:defRPr sz="3400">
                <a:latin typeface="Arimo"/>
                <a:ea typeface="Arimo"/>
                <a:cs typeface="Arimo"/>
                <a:sym typeface="Arimo"/>
              </a:defRPr>
            </a:pPr>
            <a:r>
              <a:t>Teens referred to this cycle as ‘</a:t>
            </a:r>
            <a:r>
              <a:rPr b="1">
                <a:latin typeface="Arimo Bold"/>
                <a:ea typeface="Arimo Bold"/>
                <a:cs typeface="Arimo Bold"/>
                <a:sym typeface="Arimo Bold"/>
              </a:rPr>
              <a:t>Doom scrolling</a:t>
            </a:r>
            <a:r>
              <a:t>.’</a:t>
            </a:r>
          </a:p>
        </p:txBody>
      </p:sp>
      <p:sp>
        <p:nvSpPr>
          <p:cNvPr id="165" name="TextBox 4"/>
          <p:cNvSpPr txBox="1"/>
          <p:nvPr/>
        </p:nvSpPr>
        <p:spPr>
          <a:xfrm>
            <a:off x="1220778" y="8871549"/>
            <a:ext cx="16421519" cy="74713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000"/>
              </a:lnSpc>
              <a:defRPr i="1" sz="2100">
                <a:latin typeface="Arimo Italics"/>
                <a:ea typeface="Arimo Italics"/>
                <a:cs typeface="Arimo Italics"/>
                <a:sym typeface="Arimo Italics"/>
              </a:defRPr>
            </a:lvl1pPr>
          </a:lstStyle>
          <a:p>
            <a:pPr/>
            <a:r>
              <a:t>*Keep in mind that this loop works in the opposite direction too. Low anxiety leads to less scrolling. Less scrolling, more productivity. More productivity, less anxiety.  </a:t>
            </a:r>
          </a:p>
        </p:txBody>
      </p:sp>
      <p:grpSp>
        <p:nvGrpSpPr>
          <p:cNvPr id="168" name="Group 5"/>
          <p:cNvGrpSpPr/>
          <p:nvPr/>
        </p:nvGrpSpPr>
        <p:grpSpPr>
          <a:xfrm>
            <a:off x="4451196" y="223589"/>
            <a:ext cx="8212061" cy="805112"/>
            <a:chOff x="0" y="0"/>
            <a:chExt cx="8212060" cy="805110"/>
          </a:xfrm>
        </p:grpSpPr>
        <p:sp>
          <p:nvSpPr>
            <p:cNvPr id="166" name="TextBox 6"/>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R1: DOOM SCROLLING</a:t>
              </a:r>
            </a:p>
          </p:txBody>
        </p:sp>
        <p:sp>
          <p:nvSpPr>
            <p:cNvPr id="167" name="Freeform 7"/>
            <p:cNvSpPr/>
            <p:nvPr/>
          </p:nvSpPr>
          <p:spPr>
            <a:xfrm>
              <a:off x="0" y="625938"/>
              <a:ext cx="8212061" cy="179173"/>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Freeform 2"/>
          <p:cNvSpPr/>
          <p:nvPr/>
        </p:nvSpPr>
        <p:spPr>
          <a:xfrm>
            <a:off x="8368311" y="-402422"/>
            <a:ext cx="10037883" cy="6931249"/>
          </a:xfrm>
          <a:prstGeom prst="rect">
            <a:avLst/>
          </a:prstGeom>
          <a:blipFill>
            <a:blip r:embed="rId3"/>
            <a:stretch>
              <a:fillRect/>
            </a:stretch>
          </a:blipFill>
          <a:ln w="12700">
            <a:miter lim="400000"/>
          </a:ln>
        </p:spPr>
        <p:txBody>
          <a:bodyPr lIns="45719" rIns="45719"/>
          <a:lstStyle/>
          <a:p>
            <a:pPr/>
          </a:p>
        </p:txBody>
      </p:sp>
      <p:sp>
        <p:nvSpPr>
          <p:cNvPr id="173" name="TextBox 3"/>
          <p:cNvSpPr txBox="1"/>
          <p:nvPr/>
        </p:nvSpPr>
        <p:spPr>
          <a:xfrm rot="4311715">
            <a:off x="11928659" y="1982849"/>
            <a:ext cx="179918"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latin typeface="Arimo"/>
                <a:ea typeface="Arimo"/>
                <a:cs typeface="Arimo"/>
                <a:sym typeface="Arimo"/>
              </a:defRPr>
            </a:lvl1pPr>
          </a:lstStyle>
          <a:p>
            <a:pPr/>
            <a:r>
              <a:t>=</a:t>
            </a:r>
          </a:p>
        </p:txBody>
      </p:sp>
      <p:sp>
        <p:nvSpPr>
          <p:cNvPr id="174" name="TextBox 4"/>
          <p:cNvSpPr txBox="1"/>
          <p:nvPr/>
        </p:nvSpPr>
        <p:spPr>
          <a:xfrm>
            <a:off x="804661" y="2159990"/>
            <a:ext cx="7119512" cy="653452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300"/>
              </a:lnSpc>
              <a:defRPr sz="3100">
                <a:latin typeface="Arimo"/>
                <a:ea typeface="Arimo"/>
                <a:cs typeface="Arimo"/>
                <a:sym typeface="Arimo"/>
              </a:defRPr>
            </a:pPr>
            <a:r>
              <a:t>Teens told us that finding the content they enjoy, although it might take a lot of scrolling and time away from other things, helps to reduce their anxiety. </a:t>
            </a:r>
          </a:p>
          <a:p>
            <a:pPr algn="ctr">
              <a:lnSpc>
                <a:spcPts val="4300"/>
              </a:lnSpc>
            </a:pPr>
          </a:p>
          <a:p>
            <a:pPr algn="ctr">
              <a:lnSpc>
                <a:spcPts val="4300"/>
              </a:lnSpc>
              <a:defRPr sz="3100">
                <a:latin typeface="Arimo"/>
                <a:ea typeface="Arimo"/>
                <a:cs typeface="Arimo"/>
                <a:sym typeface="Arimo"/>
              </a:defRPr>
            </a:pPr>
            <a:r>
              <a:t>This creates a balancing loop: increasing anxiety leads to more scrolling. More scrolling </a:t>
            </a:r>
            <a:r>
              <a:rPr i="1">
                <a:latin typeface="Arimo Italics"/>
                <a:ea typeface="Arimo Italics"/>
                <a:cs typeface="Arimo Italics"/>
                <a:sym typeface="Arimo Italics"/>
              </a:rPr>
              <a:t>eventually</a:t>
            </a:r>
            <a:r>
              <a:t> leads to finding content you like. A frequently cited example is funny cat videos. The more you see content you like, the less anxious you become.</a:t>
            </a:r>
          </a:p>
        </p:txBody>
      </p:sp>
      <p:grpSp>
        <p:nvGrpSpPr>
          <p:cNvPr id="177" name="Group 5"/>
          <p:cNvGrpSpPr/>
          <p:nvPr/>
        </p:nvGrpSpPr>
        <p:grpSpPr>
          <a:xfrm>
            <a:off x="4262280" y="223589"/>
            <a:ext cx="8212062" cy="805112"/>
            <a:chOff x="0" y="0"/>
            <a:chExt cx="8212060" cy="805110"/>
          </a:xfrm>
        </p:grpSpPr>
        <p:sp>
          <p:nvSpPr>
            <p:cNvPr id="175" name="TextBox 6"/>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B2: SOOTHING CAT VIDEOS</a:t>
              </a:r>
            </a:p>
          </p:txBody>
        </p:sp>
        <p:sp>
          <p:nvSpPr>
            <p:cNvPr id="176" name="Freeform 7"/>
            <p:cNvSpPr/>
            <p:nvPr/>
          </p:nvSpPr>
          <p:spPr>
            <a:xfrm>
              <a:off x="0" y="625938"/>
              <a:ext cx="8212061" cy="179173"/>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 name="Freeform 2"/>
          <p:cNvSpPr/>
          <p:nvPr/>
        </p:nvSpPr>
        <p:spPr>
          <a:xfrm>
            <a:off x="369801" y="397150"/>
            <a:ext cx="15739968" cy="9070155"/>
          </a:xfrm>
          <a:prstGeom prst="rect">
            <a:avLst/>
          </a:prstGeom>
          <a:blipFill>
            <a:blip r:embed="rId3"/>
            <a:stretch>
              <a:fillRect/>
            </a:stretch>
          </a:blipFill>
          <a:ln w="12700">
            <a:miter lim="400000"/>
          </a:ln>
        </p:spPr>
        <p:txBody>
          <a:bodyPr lIns="45719" rIns="45719"/>
          <a:lstStyle/>
          <a:p>
            <a:pPr/>
          </a:p>
        </p:txBody>
      </p:sp>
      <p:sp>
        <p:nvSpPr>
          <p:cNvPr id="29" name="Freeform 3"/>
          <p:cNvSpPr/>
          <p:nvPr/>
        </p:nvSpPr>
        <p:spPr>
          <a:xfrm>
            <a:off x="10611504" y="7715311"/>
            <a:ext cx="7161457" cy="2005210"/>
          </a:xfrm>
          <a:prstGeom prst="rect">
            <a:avLst/>
          </a:prstGeom>
          <a:blipFill>
            <a:blip r:embed="rId4"/>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3" name="Group 2"/>
          <p:cNvGrpSpPr/>
          <p:nvPr/>
        </p:nvGrpSpPr>
        <p:grpSpPr>
          <a:xfrm>
            <a:off x="3969213" y="223589"/>
            <a:ext cx="8326002" cy="805112"/>
            <a:chOff x="0" y="0"/>
            <a:chExt cx="8326000" cy="805110"/>
          </a:xfrm>
        </p:grpSpPr>
        <p:sp>
          <p:nvSpPr>
            <p:cNvPr id="181" name="TextBox 3"/>
            <p:cNvSpPr txBox="1"/>
            <p:nvPr/>
          </p:nvSpPr>
          <p:spPr>
            <a:xfrm>
              <a:off x="0" y="0"/>
              <a:ext cx="8326001"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R3: FEEDING THE CONTENT BEAST</a:t>
              </a:r>
            </a:p>
          </p:txBody>
        </p:sp>
        <p:sp>
          <p:nvSpPr>
            <p:cNvPr id="182" name="Freeform 4"/>
            <p:cNvSpPr/>
            <p:nvPr/>
          </p:nvSpPr>
          <p:spPr>
            <a:xfrm>
              <a:off x="56970" y="625938"/>
              <a:ext cx="8212061" cy="179173"/>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184" name="Freeform 5"/>
          <p:cNvSpPr/>
          <p:nvPr/>
        </p:nvSpPr>
        <p:spPr>
          <a:xfrm>
            <a:off x="6431870" y="-290609"/>
            <a:ext cx="11974325" cy="8195386"/>
          </a:xfrm>
          <a:prstGeom prst="rect">
            <a:avLst/>
          </a:prstGeom>
          <a:blipFill>
            <a:blip r:embed="rId4"/>
            <a:stretch>
              <a:fillRect/>
            </a:stretch>
          </a:blipFill>
          <a:ln w="12700">
            <a:miter lim="400000"/>
          </a:ln>
        </p:spPr>
        <p:txBody>
          <a:bodyPr lIns="45719" rIns="45719"/>
          <a:lstStyle/>
          <a:p>
            <a:pPr/>
          </a:p>
        </p:txBody>
      </p:sp>
      <p:sp>
        <p:nvSpPr>
          <p:cNvPr id="185" name="TextBox 6"/>
          <p:cNvSpPr txBox="1"/>
          <p:nvPr/>
        </p:nvSpPr>
        <p:spPr>
          <a:xfrm rot="4311715">
            <a:off x="11803812" y="2056791"/>
            <a:ext cx="179918"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solidFill>
                  <a:srgbClr val="000000">
                    <a:alpha val="44706"/>
                  </a:srgbClr>
                </a:solidFill>
                <a:latin typeface="Arimo"/>
                <a:ea typeface="Arimo"/>
                <a:cs typeface="Arimo"/>
                <a:sym typeface="Arimo"/>
              </a:defRPr>
            </a:lvl1pPr>
          </a:lstStyle>
          <a:p>
            <a:pPr/>
            <a:r>
              <a:t>=</a:t>
            </a:r>
          </a:p>
        </p:txBody>
      </p:sp>
      <p:sp>
        <p:nvSpPr>
          <p:cNvPr id="186" name="TextBox 7"/>
          <p:cNvSpPr txBox="1"/>
          <p:nvPr/>
        </p:nvSpPr>
        <p:spPr>
          <a:xfrm>
            <a:off x="765737" y="1863893"/>
            <a:ext cx="7871219" cy="70777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300"/>
              </a:lnSpc>
              <a:defRPr sz="3000">
                <a:latin typeface="Arimo"/>
                <a:ea typeface="Arimo"/>
                <a:cs typeface="Arimo"/>
                <a:sym typeface="Arimo"/>
              </a:defRPr>
            </a:pPr>
            <a:r>
              <a:t>A big topic of conversation was content creation and the possible repercussions that come with it. </a:t>
            </a:r>
          </a:p>
          <a:p>
            <a:pPr algn="ctr">
              <a:lnSpc>
                <a:spcPts val="4300"/>
              </a:lnSpc>
            </a:pPr>
          </a:p>
          <a:p>
            <a:pPr algn="ctr">
              <a:lnSpc>
                <a:spcPts val="4300"/>
              </a:lnSpc>
              <a:defRPr sz="3000">
                <a:latin typeface="Arimo"/>
                <a:ea typeface="Arimo"/>
                <a:cs typeface="Arimo"/>
                <a:sym typeface="Arimo"/>
              </a:defRPr>
            </a:pPr>
            <a:r>
              <a:t>When anxiety decreases, posting increases. As posting increases, so does number of views. As views increase, so does the poster’s confidence. As confidence increases, anxiety decreases. </a:t>
            </a:r>
          </a:p>
          <a:p>
            <a:pPr algn="ctr">
              <a:lnSpc>
                <a:spcPts val="4300"/>
              </a:lnSpc>
            </a:pPr>
          </a:p>
          <a:p>
            <a:pPr algn="ctr">
              <a:lnSpc>
                <a:spcPts val="4300"/>
              </a:lnSpc>
              <a:defRPr sz="3000">
                <a:latin typeface="Arimo"/>
                <a:ea typeface="Arimo"/>
                <a:cs typeface="Arimo"/>
                <a:sym typeface="Arimo"/>
              </a:defRPr>
            </a:pPr>
            <a:r>
              <a:t>Teens did note that increasing views does not always cause an increase in confidence under certain circumstances.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2" name="Group 2"/>
          <p:cNvGrpSpPr/>
          <p:nvPr/>
        </p:nvGrpSpPr>
        <p:grpSpPr>
          <a:xfrm>
            <a:off x="413618" y="287697"/>
            <a:ext cx="8212062" cy="1431999"/>
            <a:chOff x="0" y="0"/>
            <a:chExt cx="8212060" cy="1431998"/>
          </a:xfrm>
        </p:grpSpPr>
        <p:sp>
          <p:nvSpPr>
            <p:cNvPr id="190" name="TextBox 3"/>
            <p:cNvSpPr txBox="1"/>
            <p:nvPr/>
          </p:nvSpPr>
          <p:spPr>
            <a:xfrm>
              <a:off x="229263" y="0"/>
              <a:ext cx="7753534" cy="1222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B4: FINDING YOUR CORNER OF THE INTERNET</a:t>
              </a:r>
            </a:p>
          </p:txBody>
        </p:sp>
        <p:sp>
          <p:nvSpPr>
            <p:cNvPr id="191" name="Freeform 4"/>
            <p:cNvSpPr/>
            <p:nvPr/>
          </p:nvSpPr>
          <p:spPr>
            <a:xfrm>
              <a:off x="0" y="1252825"/>
              <a:ext cx="8212061" cy="179174"/>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193" name="Freeform 5"/>
          <p:cNvSpPr/>
          <p:nvPr/>
        </p:nvSpPr>
        <p:spPr>
          <a:xfrm>
            <a:off x="6501261" y="104085"/>
            <a:ext cx="11974322" cy="8171278"/>
          </a:xfrm>
          <a:prstGeom prst="rect">
            <a:avLst/>
          </a:prstGeom>
          <a:blipFill>
            <a:blip r:embed="rId4"/>
            <a:stretch>
              <a:fillRect/>
            </a:stretch>
          </a:blipFill>
          <a:ln w="12700">
            <a:miter lim="400000"/>
          </a:ln>
        </p:spPr>
        <p:txBody>
          <a:bodyPr lIns="45719" rIns="45719"/>
          <a:lstStyle/>
          <a:p>
            <a:pPr/>
          </a:p>
        </p:txBody>
      </p:sp>
      <p:sp>
        <p:nvSpPr>
          <p:cNvPr id="194" name="TextBox 6"/>
          <p:cNvSpPr txBox="1"/>
          <p:nvPr/>
        </p:nvSpPr>
        <p:spPr>
          <a:xfrm rot="4311715">
            <a:off x="11904482" y="2107696"/>
            <a:ext cx="179918" cy="47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latin typeface="Arimo"/>
                <a:ea typeface="Arimo"/>
                <a:cs typeface="Arimo"/>
                <a:sym typeface="Arimo"/>
              </a:defRPr>
            </a:lvl1pPr>
          </a:lstStyle>
          <a:p>
            <a:pPr/>
            <a:r>
              <a:t>=</a:t>
            </a:r>
          </a:p>
        </p:txBody>
      </p:sp>
      <p:sp>
        <p:nvSpPr>
          <p:cNvPr id="195" name="TextBox 7"/>
          <p:cNvSpPr txBox="1"/>
          <p:nvPr/>
        </p:nvSpPr>
        <p:spPr>
          <a:xfrm>
            <a:off x="721159" y="2133329"/>
            <a:ext cx="7596979" cy="76267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300"/>
              </a:lnSpc>
              <a:defRPr sz="3100">
                <a:latin typeface="Arimo"/>
                <a:ea typeface="Arimo"/>
                <a:cs typeface="Arimo"/>
                <a:sym typeface="Arimo"/>
              </a:defRPr>
            </a:pPr>
            <a:r>
              <a:t>Teens also talked about finding communities of like-minded people on social media. We called this balancing loop, “</a:t>
            </a:r>
            <a:r>
              <a:rPr b="1">
                <a:latin typeface="Arimo Bold"/>
                <a:ea typeface="Arimo Bold"/>
                <a:cs typeface="Arimo Bold"/>
                <a:sym typeface="Arimo Bold"/>
              </a:rPr>
              <a:t>Finding your corner of the internet</a:t>
            </a:r>
            <a:r>
              <a:t>”: </a:t>
            </a:r>
          </a:p>
          <a:p>
            <a:pPr algn="ctr">
              <a:lnSpc>
                <a:spcPts val="4300"/>
              </a:lnSpc>
            </a:pPr>
          </a:p>
          <a:p>
            <a:pPr algn="ctr">
              <a:lnSpc>
                <a:spcPts val="4300"/>
              </a:lnSpc>
              <a:defRPr sz="3100">
                <a:latin typeface="Arimo"/>
                <a:ea typeface="Arimo"/>
                <a:cs typeface="Arimo"/>
                <a:sym typeface="Arimo"/>
              </a:defRPr>
            </a:pPr>
            <a:r>
              <a:t>The more a teen finds content they like, the more inspired they become. The more inspiration, the more they post. More posting leads to more views which also increases confidence. As confidence rises, anxiety decreases. Decreasing anxiety decreases scrolling which eventually leads to finding less likeable content.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1" name="Group 2"/>
          <p:cNvGrpSpPr/>
          <p:nvPr/>
        </p:nvGrpSpPr>
        <p:grpSpPr>
          <a:xfrm>
            <a:off x="413618" y="601141"/>
            <a:ext cx="8212062" cy="805112"/>
            <a:chOff x="0" y="0"/>
            <a:chExt cx="8212060" cy="805110"/>
          </a:xfrm>
        </p:grpSpPr>
        <p:sp>
          <p:nvSpPr>
            <p:cNvPr id="199" name="TextBox 3"/>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B5: ICE BUCKET CHALLENGE</a:t>
              </a:r>
            </a:p>
          </p:txBody>
        </p:sp>
        <p:sp>
          <p:nvSpPr>
            <p:cNvPr id="200" name="Freeform 4"/>
            <p:cNvSpPr/>
            <p:nvPr/>
          </p:nvSpPr>
          <p:spPr>
            <a:xfrm>
              <a:off x="0" y="625938"/>
              <a:ext cx="8212061" cy="179173"/>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202" name="Freeform 5"/>
          <p:cNvSpPr/>
          <p:nvPr/>
        </p:nvSpPr>
        <p:spPr>
          <a:xfrm>
            <a:off x="6325184" y="-361062"/>
            <a:ext cx="12103015" cy="11000104"/>
          </a:xfrm>
          <a:prstGeom prst="rect">
            <a:avLst/>
          </a:prstGeom>
          <a:blipFill>
            <a:blip r:embed="rId4"/>
            <a:stretch>
              <a:fillRect/>
            </a:stretch>
          </a:blipFill>
          <a:ln w="12700">
            <a:miter lim="400000"/>
          </a:ln>
        </p:spPr>
        <p:txBody>
          <a:bodyPr lIns="45719" rIns="45719"/>
          <a:lstStyle/>
          <a:p>
            <a:pPr/>
          </a:p>
        </p:txBody>
      </p:sp>
      <p:sp>
        <p:nvSpPr>
          <p:cNvPr id="203" name="TextBox 6"/>
          <p:cNvSpPr txBox="1"/>
          <p:nvPr/>
        </p:nvSpPr>
        <p:spPr>
          <a:xfrm rot="4311715">
            <a:off x="11974049" y="2018401"/>
            <a:ext cx="179918"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solidFill>
                  <a:srgbClr val="000000">
                    <a:alpha val="49804"/>
                  </a:srgbClr>
                </a:solidFill>
                <a:latin typeface="Arimo"/>
                <a:ea typeface="Arimo"/>
                <a:cs typeface="Arimo"/>
                <a:sym typeface="Arimo"/>
              </a:defRPr>
            </a:lvl1pPr>
          </a:lstStyle>
          <a:p>
            <a:pPr/>
            <a:r>
              <a:t>=</a:t>
            </a:r>
          </a:p>
        </p:txBody>
      </p:sp>
      <p:sp>
        <p:nvSpPr>
          <p:cNvPr id="204" name="TextBox 7"/>
          <p:cNvSpPr txBox="1"/>
          <p:nvPr/>
        </p:nvSpPr>
        <p:spPr>
          <a:xfrm>
            <a:off x="708141" y="1857749"/>
            <a:ext cx="7623017" cy="7797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5600"/>
              </a:lnSpc>
              <a:defRPr sz="4000">
                <a:latin typeface="Arimo"/>
                <a:ea typeface="Arimo"/>
                <a:cs typeface="Arimo"/>
                <a:sym typeface="Arimo"/>
              </a:defRPr>
            </a:pPr>
            <a:r>
              <a:t>As a teen’s desire to fit in increases, the more they copy social media trends. The more trends copied, the more views. The more views, the more confidence. The more confidence, the less desire to fit in.</a:t>
            </a:r>
          </a:p>
          <a:p>
            <a:pPr algn="ctr">
              <a:lnSpc>
                <a:spcPts val="5600"/>
              </a:lnSpc>
            </a:pPr>
          </a:p>
          <a:p>
            <a:pPr algn="ctr">
              <a:lnSpc>
                <a:spcPts val="5600"/>
              </a:lnSpc>
              <a:defRPr sz="4000">
                <a:latin typeface="Arimo"/>
                <a:ea typeface="Arimo"/>
                <a:cs typeface="Arimo"/>
                <a:sym typeface="Arimo"/>
              </a:defRPr>
            </a:pPr>
            <a:r>
              <a:t>We called this loop, “</a:t>
            </a:r>
            <a:r>
              <a:rPr b="1">
                <a:latin typeface="Arimo Bold"/>
                <a:ea typeface="Arimo Bold"/>
                <a:cs typeface="Arimo Bold"/>
                <a:sym typeface="Arimo Bold"/>
              </a:rPr>
              <a:t>The ice bucket challenge</a:t>
            </a:r>
            <a:r>
              <a: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0" name="Group 2"/>
          <p:cNvGrpSpPr/>
          <p:nvPr/>
        </p:nvGrpSpPr>
        <p:grpSpPr>
          <a:xfrm>
            <a:off x="2325840" y="223589"/>
            <a:ext cx="8212062" cy="805112"/>
            <a:chOff x="0" y="0"/>
            <a:chExt cx="8212060" cy="805110"/>
          </a:xfrm>
        </p:grpSpPr>
        <p:sp>
          <p:nvSpPr>
            <p:cNvPr id="208" name="TextBox 3"/>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R6: ONLINE BULLY</a:t>
              </a:r>
            </a:p>
          </p:txBody>
        </p:sp>
        <p:sp>
          <p:nvSpPr>
            <p:cNvPr id="209" name="Freeform 4"/>
            <p:cNvSpPr/>
            <p:nvPr/>
          </p:nvSpPr>
          <p:spPr>
            <a:xfrm>
              <a:off x="0" y="625938"/>
              <a:ext cx="8212061" cy="179173"/>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211" name="Freeform 5"/>
          <p:cNvSpPr/>
          <p:nvPr/>
        </p:nvSpPr>
        <p:spPr>
          <a:xfrm>
            <a:off x="6865666" y="-182766"/>
            <a:ext cx="11720598" cy="10652532"/>
          </a:xfrm>
          <a:prstGeom prst="rect">
            <a:avLst/>
          </a:prstGeom>
          <a:blipFill>
            <a:blip r:embed="rId4"/>
            <a:stretch>
              <a:fillRect/>
            </a:stretch>
          </a:blipFill>
          <a:ln w="12700">
            <a:miter lim="400000"/>
          </a:ln>
        </p:spPr>
        <p:txBody>
          <a:bodyPr lIns="45719" rIns="45719"/>
          <a:lstStyle/>
          <a:p>
            <a:pPr/>
          </a:p>
        </p:txBody>
      </p:sp>
      <p:sp>
        <p:nvSpPr>
          <p:cNvPr id="212" name="TextBox 6"/>
          <p:cNvSpPr txBox="1"/>
          <p:nvPr/>
        </p:nvSpPr>
        <p:spPr>
          <a:xfrm rot="4311715">
            <a:off x="12257181" y="2140291"/>
            <a:ext cx="179918"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solidFill>
                  <a:srgbClr val="000000">
                    <a:alpha val="48627"/>
                  </a:srgbClr>
                </a:solidFill>
                <a:latin typeface="Arimo"/>
                <a:ea typeface="Arimo"/>
                <a:cs typeface="Arimo"/>
                <a:sym typeface="Arimo"/>
              </a:defRPr>
            </a:lvl1pPr>
          </a:lstStyle>
          <a:p>
            <a:pPr/>
            <a:r>
              <a:t>=</a:t>
            </a:r>
          </a:p>
        </p:txBody>
      </p:sp>
      <p:sp>
        <p:nvSpPr>
          <p:cNvPr id="213" name="TextBox 7"/>
          <p:cNvSpPr txBox="1"/>
          <p:nvPr/>
        </p:nvSpPr>
        <p:spPr>
          <a:xfrm>
            <a:off x="560318" y="2017443"/>
            <a:ext cx="6305350" cy="68230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900"/>
              </a:lnSpc>
              <a:defRPr sz="3500">
                <a:latin typeface="Arimo"/>
                <a:ea typeface="Arimo"/>
                <a:cs typeface="Arimo"/>
                <a:sym typeface="Arimo"/>
              </a:defRPr>
            </a:lvl1pPr>
          </a:lstStyle>
          <a:p>
            <a:pPr/>
            <a:r>
              <a:t> The less confident a teen is, the more they desire to fit in. As their desire to fit in increases, the more they post their “best” which leads to more comparison. As comparison increases, so does trolling. The more trolling, the more hate comments. The more hate comments, the less confident teens become.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9" name="Group 2"/>
          <p:cNvGrpSpPr/>
          <p:nvPr/>
        </p:nvGrpSpPr>
        <p:grpSpPr>
          <a:xfrm>
            <a:off x="-145878" y="223589"/>
            <a:ext cx="8212062" cy="1431934"/>
            <a:chOff x="0" y="0"/>
            <a:chExt cx="8212060" cy="1431933"/>
          </a:xfrm>
        </p:grpSpPr>
        <p:sp>
          <p:nvSpPr>
            <p:cNvPr id="217" name="TextBox 3"/>
            <p:cNvSpPr txBox="1"/>
            <p:nvPr/>
          </p:nvSpPr>
          <p:spPr>
            <a:xfrm>
              <a:off x="229263" y="0"/>
              <a:ext cx="7753534" cy="1222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R7: INFLUENCERS GONNA INFLUENCE</a:t>
              </a:r>
            </a:p>
          </p:txBody>
        </p:sp>
        <p:sp>
          <p:nvSpPr>
            <p:cNvPr id="218" name="Freeform 4"/>
            <p:cNvSpPr/>
            <p:nvPr/>
          </p:nvSpPr>
          <p:spPr>
            <a:xfrm>
              <a:off x="0" y="1252761"/>
              <a:ext cx="8212061" cy="179173"/>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220" name="Freeform 5"/>
          <p:cNvSpPr/>
          <p:nvPr/>
        </p:nvSpPr>
        <p:spPr>
          <a:xfrm>
            <a:off x="6799849" y="-164739"/>
            <a:ext cx="11680925" cy="10616478"/>
          </a:xfrm>
          <a:prstGeom prst="rect">
            <a:avLst/>
          </a:prstGeom>
          <a:blipFill>
            <a:blip r:embed="rId4"/>
            <a:stretch>
              <a:fillRect/>
            </a:stretch>
          </a:blipFill>
          <a:ln w="12700">
            <a:miter lim="400000"/>
          </a:ln>
        </p:spPr>
        <p:txBody>
          <a:bodyPr lIns="45719" rIns="45719"/>
          <a:lstStyle/>
          <a:p>
            <a:pPr/>
          </a:p>
        </p:txBody>
      </p:sp>
      <p:sp>
        <p:nvSpPr>
          <p:cNvPr id="221" name="TextBox 6"/>
          <p:cNvSpPr txBox="1"/>
          <p:nvPr/>
        </p:nvSpPr>
        <p:spPr>
          <a:xfrm rot="4311715">
            <a:off x="12097891" y="2175622"/>
            <a:ext cx="179918"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solidFill>
                  <a:srgbClr val="000000">
                    <a:alpha val="44706"/>
                  </a:srgbClr>
                </a:solidFill>
                <a:latin typeface="Arimo"/>
                <a:ea typeface="Arimo"/>
                <a:cs typeface="Arimo"/>
                <a:sym typeface="Arimo"/>
              </a:defRPr>
            </a:lvl1pPr>
          </a:lstStyle>
          <a:p>
            <a:pPr/>
            <a:r>
              <a:t>=</a:t>
            </a:r>
          </a:p>
        </p:txBody>
      </p:sp>
      <p:sp>
        <p:nvSpPr>
          <p:cNvPr id="222" name="TextBox 7"/>
          <p:cNvSpPr txBox="1"/>
          <p:nvPr/>
        </p:nvSpPr>
        <p:spPr>
          <a:xfrm>
            <a:off x="542971" y="2475708"/>
            <a:ext cx="6012846" cy="62607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500"/>
              </a:lnSpc>
              <a:defRPr sz="3900">
                <a:latin typeface="Arimo"/>
                <a:ea typeface="Arimo"/>
                <a:cs typeface="Arimo"/>
                <a:sym typeface="Arimo"/>
              </a:defRPr>
            </a:lvl1pPr>
          </a:lstStyle>
          <a:p>
            <a:pPr/>
            <a:r>
              <a:t>The more people post their “best”, the more others compare themselves. The more comparison, the more desire to fit in. An increasing desire to fit in leads to an increase in people only posting their best.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8" name="Group 2"/>
          <p:cNvGrpSpPr/>
          <p:nvPr/>
        </p:nvGrpSpPr>
        <p:grpSpPr>
          <a:xfrm>
            <a:off x="-145878" y="223589"/>
            <a:ext cx="8212062" cy="1431999"/>
            <a:chOff x="0" y="0"/>
            <a:chExt cx="8212060" cy="1431998"/>
          </a:xfrm>
        </p:grpSpPr>
        <p:sp>
          <p:nvSpPr>
            <p:cNvPr id="226" name="TextBox 3"/>
            <p:cNvSpPr txBox="1"/>
            <p:nvPr/>
          </p:nvSpPr>
          <p:spPr>
            <a:xfrm>
              <a:off x="229263" y="0"/>
              <a:ext cx="7753534" cy="12223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R8: EVERYONE ELSE HAS THEIR LIFE FIGURED OUT</a:t>
              </a:r>
            </a:p>
          </p:txBody>
        </p:sp>
        <p:sp>
          <p:nvSpPr>
            <p:cNvPr id="227" name="Freeform 4"/>
            <p:cNvSpPr/>
            <p:nvPr/>
          </p:nvSpPr>
          <p:spPr>
            <a:xfrm>
              <a:off x="0" y="1252825"/>
              <a:ext cx="8212061" cy="179174"/>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229" name="Freeform 5"/>
          <p:cNvSpPr/>
          <p:nvPr/>
        </p:nvSpPr>
        <p:spPr>
          <a:xfrm>
            <a:off x="6964991" y="-201187"/>
            <a:ext cx="11761131" cy="10689374"/>
          </a:xfrm>
          <a:prstGeom prst="rect">
            <a:avLst/>
          </a:prstGeom>
          <a:blipFill>
            <a:blip r:embed="rId4"/>
            <a:stretch>
              <a:fillRect/>
            </a:stretch>
          </a:blipFill>
          <a:ln w="12700">
            <a:miter lim="400000"/>
          </a:ln>
        </p:spPr>
        <p:txBody>
          <a:bodyPr lIns="45719" rIns="45719"/>
          <a:lstStyle/>
          <a:p>
            <a:pPr/>
          </a:p>
        </p:txBody>
      </p:sp>
      <p:sp>
        <p:nvSpPr>
          <p:cNvPr id="230" name="TextBox 6"/>
          <p:cNvSpPr txBox="1"/>
          <p:nvPr/>
        </p:nvSpPr>
        <p:spPr>
          <a:xfrm rot="4311715">
            <a:off x="12574260" y="2057773"/>
            <a:ext cx="179918"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solidFill>
                  <a:srgbClr val="000000">
                    <a:alpha val="47843"/>
                  </a:srgbClr>
                </a:solidFill>
                <a:latin typeface="Arimo"/>
                <a:ea typeface="Arimo"/>
                <a:cs typeface="Arimo"/>
                <a:sym typeface="Arimo"/>
              </a:defRPr>
            </a:lvl1pPr>
          </a:lstStyle>
          <a:p>
            <a:pPr/>
            <a:r>
              <a:t>=</a:t>
            </a:r>
          </a:p>
        </p:txBody>
      </p:sp>
      <p:sp>
        <p:nvSpPr>
          <p:cNvPr id="231" name="TextBox 7"/>
          <p:cNvSpPr txBox="1"/>
          <p:nvPr/>
        </p:nvSpPr>
        <p:spPr>
          <a:xfrm>
            <a:off x="581652" y="2073880"/>
            <a:ext cx="6003873" cy="50079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400"/>
              </a:lnSpc>
              <a:defRPr sz="3100">
                <a:latin typeface="Arimo"/>
                <a:ea typeface="Arimo"/>
                <a:cs typeface="Arimo"/>
                <a:sym typeface="Arimo"/>
              </a:defRPr>
            </a:lvl1pPr>
          </a:lstStyle>
          <a:p>
            <a:pPr/>
            <a:r>
              <a:t>The more you view everyone else’s “best” on social media, the more you compare yourself to that standard. The more you compare, the less confident you become. As confidence declines, desire to fit in increases. As desire to fit in increases, so too does the inclination to only post your best.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Freeform 2"/>
          <p:cNvSpPr/>
          <p:nvPr/>
        </p:nvSpPr>
        <p:spPr>
          <a:xfrm>
            <a:off x="6704489" y="-184182"/>
            <a:ext cx="11723711" cy="10655364"/>
          </a:xfrm>
          <a:prstGeom prst="rect">
            <a:avLst/>
          </a:prstGeom>
          <a:blipFill>
            <a:blip r:embed="rId3"/>
            <a:stretch>
              <a:fillRect/>
            </a:stretch>
          </a:blipFill>
          <a:ln w="12700">
            <a:miter lim="400000"/>
          </a:ln>
        </p:spPr>
        <p:txBody>
          <a:bodyPr lIns="45719" rIns="45719"/>
          <a:lstStyle/>
          <a:p>
            <a:pPr/>
          </a:p>
        </p:txBody>
      </p:sp>
      <p:sp>
        <p:nvSpPr>
          <p:cNvPr id="236" name="Freeform 3"/>
          <p:cNvSpPr/>
          <p:nvPr/>
        </p:nvSpPr>
        <p:spPr>
          <a:xfrm>
            <a:off x="1247445" y="4228982"/>
            <a:ext cx="5029316" cy="5029318"/>
          </a:xfrm>
          <a:prstGeom prst="rect">
            <a:avLst/>
          </a:prstGeom>
          <a:blipFill>
            <a:blip r:embed="rId4"/>
            <a:stretch>
              <a:fillRect/>
            </a:stretch>
          </a:blipFill>
          <a:ln w="12700">
            <a:miter lim="400000"/>
          </a:ln>
        </p:spPr>
        <p:txBody>
          <a:bodyPr lIns="45719" rIns="45719"/>
          <a:lstStyle/>
          <a:p>
            <a:pPr/>
          </a:p>
        </p:txBody>
      </p:sp>
      <p:sp>
        <p:nvSpPr>
          <p:cNvPr id="237" name="TextBox 5"/>
          <p:cNvSpPr txBox="1"/>
          <p:nvPr/>
        </p:nvSpPr>
        <p:spPr>
          <a:xfrm rot="4311715">
            <a:off x="12117337" y="2107444"/>
            <a:ext cx="179918"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900"/>
              </a:lnSpc>
              <a:defRPr sz="2700">
                <a:latin typeface="Arimo"/>
                <a:ea typeface="Arimo"/>
                <a:cs typeface="Arimo"/>
                <a:sym typeface="Arimo"/>
              </a:defRPr>
            </a:lvl1pPr>
          </a:lstStyle>
          <a:p>
            <a:pPr/>
            <a:r>
              <a:t>=</a:t>
            </a:r>
          </a:p>
        </p:txBody>
      </p:sp>
      <p:sp>
        <p:nvSpPr>
          <p:cNvPr id="238" name="TextBox 6"/>
          <p:cNvSpPr txBox="1"/>
          <p:nvPr/>
        </p:nvSpPr>
        <p:spPr>
          <a:xfrm>
            <a:off x="601697" y="724935"/>
            <a:ext cx="8726469" cy="11965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800"/>
              </a:lnSpc>
              <a:defRPr b="1" sz="3400">
                <a:solidFill>
                  <a:srgbClr val="F9BB0B"/>
                </a:solidFill>
                <a:latin typeface="Arimo Bold"/>
                <a:ea typeface="Arimo Bold"/>
                <a:cs typeface="Arimo Bold"/>
                <a:sym typeface="Arimo Bold"/>
              </a:defRPr>
            </a:lvl1pPr>
          </a:lstStyle>
          <a:p>
            <a:pPr/>
            <a:r>
              <a:t>So, what do teens think we can do about these dynamics?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Freeform 2"/>
          <p:cNvSpPr/>
          <p:nvPr/>
        </p:nvSpPr>
        <p:spPr>
          <a:xfrm rot="74482">
            <a:off x="-278191" y="-1923144"/>
            <a:ext cx="19057331" cy="14292999"/>
          </a:xfrm>
          <a:prstGeom prst="rect">
            <a:avLst/>
          </a:prstGeom>
          <a:blipFill>
            <a:blip r:embed="rId2"/>
            <a:stretch>
              <a:fillRect/>
            </a:stretch>
          </a:blipFill>
          <a:ln w="12700">
            <a:miter lim="400000"/>
          </a:ln>
        </p:spPr>
        <p:txBody>
          <a:bodyPr lIns="45719" rIns="45719"/>
          <a:lstStyle/>
          <a:p>
            <a:pPr/>
          </a:p>
        </p:txBody>
      </p:sp>
      <p:sp>
        <p:nvSpPr>
          <p:cNvPr id="243" name="Freeform 4"/>
          <p:cNvSpPr/>
          <p:nvPr/>
        </p:nvSpPr>
        <p:spPr>
          <a:xfrm>
            <a:off x="894024" y="2056684"/>
            <a:ext cx="16543727" cy="2008272"/>
          </a:xfrm>
          <a:prstGeom prst="rect">
            <a:avLst/>
          </a:prstGeom>
          <a:gradFill>
            <a:gsLst>
              <a:gs pos="0">
                <a:srgbClr val="FFDE59"/>
              </a:gs>
              <a:gs pos="100000">
                <a:srgbClr val="FF914D"/>
              </a:gs>
            </a:gsLst>
          </a:gradFill>
          <a:ln w="12700">
            <a:miter lim="400000"/>
          </a:ln>
        </p:spPr>
        <p:txBody>
          <a:bodyPr lIns="45719" rIns="45719"/>
          <a:lstStyle/>
          <a:p>
            <a:pPr/>
          </a:p>
        </p:txBody>
      </p:sp>
      <p:sp>
        <p:nvSpPr>
          <p:cNvPr id="244" name="TextBox 5"/>
          <p:cNvSpPr txBox="1"/>
          <p:nvPr/>
        </p:nvSpPr>
        <p:spPr>
          <a:xfrm>
            <a:off x="5715446" y="2507233"/>
            <a:ext cx="6857108" cy="12262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0000"/>
              </a:lnSpc>
              <a:defRPr sz="7200">
                <a:solidFill>
                  <a:srgbClr val="FFFFFF"/>
                </a:solidFill>
                <a:latin typeface="League Spartan"/>
                <a:ea typeface="League Spartan"/>
                <a:cs typeface="League Spartan"/>
                <a:sym typeface="League Spartan"/>
              </a:defRPr>
            </a:lvl1pPr>
          </a:lstStyle>
          <a:p>
            <a:pPr/>
            <a:r>
              <a:t>ACTION IDEAS</a:t>
            </a:r>
          </a:p>
        </p:txBody>
      </p:sp>
      <p:sp>
        <p:nvSpPr>
          <p:cNvPr id="245" name="Freeform 6"/>
          <p:cNvSpPr/>
          <p:nvPr/>
        </p:nvSpPr>
        <p:spPr>
          <a:xfrm>
            <a:off x="12572554" y="4831536"/>
            <a:ext cx="584933" cy="623929"/>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Freeform 2"/>
          <p:cNvSpPr/>
          <p:nvPr/>
        </p:nvSpPr>
        <p:spPr>
          <a:xfrm>
            <a:off x="-1" y="-342772"/>
            <a:ext cx="7972330" cy="10629773"/>
          </a:xfrm>
          <a:prstGeom prst="rect">
            <a:avLst/>
          </a:prstGeom>
          <a:blipFill>
            <a:blip r:embed="rId2"/>
            <a:stretch>
              <a:fillRect/>
            </a:stretch>
          </a:blipFill>
          <a:ln w="12700">
            <a:miter lim="400000"/>
          </a:ln>
        </p:spPr>
        <p:txBody>
          <a:bodyPr lIns="45719" rIns="45719"/>
          <a:lstStyle/>
          <a:p>
            <a:pPr/>
          </a:p>
        </p:txBody>
      </p:sp>
      <p:sp>
        <p:nvSpPr>
          <p:cNvPr id="248" name="Freeform 3"/>
          <p:cNvSpPr/>
          <p:nvPr/>
        </p:nvSpPr>
        <p:spPr>
          <a:xfrm>
            <a:off x="5488205" y="-191738"/>
            <a:ext cx="8237240" cy="10982984"/>
          </a:xfrm>
          <a:prstGeom prst="rect">
            <a:avLst/>
          </a:prstGeom>
          <a:blipFill>
            <a:blip r:embed="rId3"/>
            <a:stretch>
              <a:fillRect/>
            </a:stretch>
          </a:blipFill>
          <a:ln w="12700">
            <a:miter lim="400000"/>
          </a:ln>
        </p:spPr>
        <p:txBody>
          <a:bodyPr lIns="45719" rIns="45719"/>
          <a:lstStyle/>
          <a:p>
            <a:pPr/>
          </a:p>
        </p:txBody>
      </p:sp>
      <p:sp>
        <p:nvSpPr>
          <p:cNvPr id="249" name="Freeform 4"/>
          <p:cNvSpPr/>
          <p:nvPr/>
        </p:nvSpPr>
        <p:spPr>
          <a:xfrm>
            <a:off x="11067580" y="0"/>
            <a:ext cx="7356476" cy="10791246"/>
          </a:xfrm>
          <a:prstGeom prst="rect">
            <a:avLst/>
          </a:prstGeom>
          <a:blipFill>
            <a:blip r:embed="rId4"/>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extBox 2"/>
          <p:cNvSpPr txBox="1"/>
          <p:nvPr/>
        </p:nvSpPr>
        <p:spPr>
          <a:xfrm>
            <a:off x="1028700" y="933449"/>
            <a:ext cx="16230600" cy="2031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400"/>
              </a:lnSpc>
              <a:defRPr b="1" sz="3800">
                <a:solidFill>
                  <a:srgbClr val="F9BB0B"/>
                </a:solidFill>
                <a:latin typeface="Arimo Bold"/>
                <a:ea typeface="Arimo Bold"/>
                <a:cs typeface="Arimo Bold"/>
                <a:sym typeface="Arimo Bold"/>
              </a:defRPr>
            </a:lvl1pPr>
          </a:lstStyle>
          <a:p>
            <a:pPr/>
            <a:r>
              <a:t>Teens identified several strategies to manage their social media experiences and reduce anxiety. They focused on self-regulation and personal mental well-being strategies. </a:t>
            </a:r>
          </a:p>
        </p:txBody>
      </p:sp>
      <p:sp>
        <p:nvSpPr>
          <p:cNvPr id="252" name="TextBox 3"/>
          <p:cNvSpPr txBox="1"/>
          <p:nvPr/>
        </p:nvSpPr>
        <p:spPr>
          <a:xfrm>
            <a:off x="1028700" y="3881408"/>
            <a:ext cx="6350481" cy="5869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800"/>
              </a:lnSpc>
              <a:defRPr sz="3400">
                <a:latin typeface="Arimo"/>
                <a:ea typeface="Arimo"/>
                <a:cs typeface="Arimo"/>
                <a:sym typeface="Arimo"/>
              </a:defRPr>
            </a:lvl1pPr>
          </a:lstStyle>
          <a:p>
            <a:pPr/>
            <a:r>
              <a:t>Those action ideas include: </a:t>
            </a:r>
          </a:p>
        </p:txBody>
      </p:sp>
      <p:sp>
        <p:nvSpPr>
          <p:cNvPr id="253" name="TextBox 4"/>
          <p:cNvSpPr txBox="1"/>
          <p:nvPr/>
        </p:nvSpPr>
        <p:spPr>
          <a:xfrm>
            <a:off x="1028700" y="4487371"/>
            <a:ext cx="16802088" cy="47428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761769" indent="-380885">
              <a:lnSpc>
                <a:spcPts val="6300"/>
              </a:lnSpc>
              <a:buSzPct val="100000"/>
              <a:buFont typeface="Arial"/>
              <a:buChar char="•"/>
              <a:defRPr sz="3500">
                <a:latin typeface="Arimo"/>
                <a:ea typeface="Arimo"/>
                <a:cs typeface="Arimo"/>
                <a:sym typeface="Arimo"/>
              </a:defRPr>
            </a:pPr>
            <a:r>
              <a:t>Limiting screen time and setting device usage limits </a:t>
            </a:r>
          </a:p>
          <a:p>
            <a:pPr lvl="1" marL="761769" indent="-380885">
              <a:lnSpc>
                <a:spcPts val="6300"/>
              </a:lnSpc>
              <a:buSzPct val="100000"/>
              <a:buFont typeface="Arial"/>
              <a:buChar char="•"/>
              <a:defRPr sz="3500">
                <a:latin typeface="Arimo"/>
                <a:ea typeface="Arimo"/>
                <a:cs typeface="Arimo"/>
                <a:sym typeface="Arimo"/>
              </a:defRPr>
            </a:pPr>
            <a:r>
              <a:t>Creating positive content; setting boundaries for negative comments </a:t>
            </a:r>
          </a:p>
          <a:p>
            <a:pPr lvl="1" marL="761769" indent="-380885">
              <a:lnSpc>
                <a:spcPts val="6300"/>
              </a:lnSpc>
              <a:buSzPct val="100000"/>
              <a:buFont typeface="Arial"/>
              <a:buChar char="•"/>
              <a:defRPr sz="3500">
                <a:latin typeface="Arimo"/>
                <a:ea typeface="Arimo"/>
                <a:cs typeface="Arimo"/>
                <a:sym typeface="Arimo"/>
              </a:defRPr>
            </a:pPr>
            <a:r>
              <a:t>Shifting mindset: social media is curated information, use it intentionally </a:t>
            </a:r>
          </a:p>
          <a:p>
            <a:pPr lvl="1" marL="761769" indent="-380885">
              <a:lnSpc>
                <a:spcPts val="6300"/>
              </a:lnSpc>
              <a:buSzPct val="100000"/>
              <a:buFont typeface="Arial"/>
              <a:buChar char="•"/>
              <a:defRPr sz="3500">
                <a:latin typeface="Arimo"/>
                <a:ea typeface="Arimo"/>
                <a:cs typeface="Arimo"/>
                <a:sym typeface="Arimo"/>
              </a:defRPr>
            </a:pPr>
            <a:r>
              <a:t>Prioritizing offline interactions to reduce stress </a:t>
            </a:r>
          </a:p>
          <a:p>
            <a:pPr lvl="1" marL="761769" indent="-380885">
              <a:lnSpc>
                <a:spcPts val="6300"/>
              </a:lnSpc>
              <a:buSzPct val="100000"/>
              <a:buFont typeface="Arial"/>
              <a:buChar char="•"/>
              <a:defRPr sz="3500">
                <a:latin typeface="Arimo"/>
                <a:ea typeface="Arimo"/>
                <a:cs typeface="Arimo"/>
                <a:sym typeface="Arimo"/>
              </a:defRPr>
            </a:pPr>
            <a:r>
              <a:t>Using social media for self-expression and to connect with a supportive community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Freeform 2"/>
          <p:cNvSpPr/>
          <p:nvPr/>
        </p:nvSpPr>
        <p:spPr>
          <a:xfrm>
            <a:off x="1028699" y="1028700"/>
            <a:ext cx="6347543" cy="8137874"/>
          </a:xfrm>
          <a:prstGeom prst="rect">
            <a:avLst/>
          </a:prstGeom>
          <a:blipFill>
            <a:blip r:embed="rId3"/>
            <a:stretch>
              <a:fillRect/>
            </a:stretch>
          </a:blipFill>
          <a:ln w="12700">
            <a:miter lim="400000"/>
          </a:ln>
        </p:spPr>
        <p:txBody>
          <a:bodyPr lIns="45719" rIns="45719"/>
          <a:lstStyle/>
          <a:p>
            <a:pPr/>
          </a:p>
        </p:txBody>
      </p:sp>
      <p:sp>
        <p:nvSpPr>
          <p:cNvPr id="34" name="Freeform 3"/>
          <p:cNvSpPr/>
          <p:nvPr/>
        </p:nvSpPr>
        <p:spPr>
          <a:xfrm>
            <a:off x="8077995" y="775574"/>
            <a:ext cx="9547066" cy="3627887"/>
          </a:xfrm>
          <a:prstGeom prst="rect">
            <a:avLst/>
          </a:prstGeom>
          <a:blipFill>
            <a:blip r:embed="rId4"/>
            <a:stretch>
              <a:fillRect/>
            </a:stretch>
          </a:blipFill>
          <a:ln w="12700">
            <a:miter lim="400000"/>
          </a:ln>
        </p:spPr>
        <p:txBody>
          <a:bodyPr lIns="45719" rIns="45719"/>
          <a:lstStyle/>
          <a:p>
            <a:pPr/>
          </a:p>
        </p:txBody>
      </p:sp>
      <p:sp>
        <p:nvSpPr>
          <p:cNvPr id="35" name="Freeform 4"/>
          <p:cNvSpPr/>
          <p:nvPr/>
        </p:nvSpPr>
        <p:spPr>
          <a:xfrm>
            <a:off x="8077995" y="5364336"/>
            <a:ext cx="7203472" cy="4178013"/>
          </a:xfrm>
          <a:prstGeom prst="rect">
            <a:avLst/>
          </a:prstGeom>
          <a:blipFill>
            <a:blip r:embed="rId5"/>
            <a:stretch>
              <a:fillRect/>
            </a:stretch>
          </a:blipFill>
          <a:ln w="12700">
            <a:miter lim="400000"/>
          </a:ln>
        </p:spPr>
        <p:txBody>
          <a:bodyPr lIns="45719" rIns="45719"/>
          <a:lstStyle/>
          <a:p>
            <a:pPr/>
          </a:p>
        </p:txBody>
      </p:sp>
      <p:sp>
        <p:nvSpPr>
          <p:cNvPr id="36" name="Freeform 6"/>
          <p:cNvSpPr/>
          <p:nvPr/>
        </p:nvSpPr>
        <p:spPr>
          <a:xfrm>
            <a:off x="14994526" y="2278235"/>
            <a:ext cx="3086101" cy="3086101"/>
          </a:xfrm>
          <a:prstGeom prst="rect">
            <a:avLst/>
          </a:prstGeom>
          <a:solidFill>
            <a:srgbClr val="FFFFFF"/>
          </a:solidFill>
          <a:ln w="12700">
            <a:miter lim="400000"/>
          </a:ln>
        </p:spPr>
        <p:txBody>
          <a:bodyPr lIns="45719" rIns="45719"/>
          <a:lstStyle/>
          <a:p>
            <a:pPr/>
          </a:p>
        </p:txBody>
      </p:sp>
      <p:sp>
        <p:nvSpPr>
          <p:cNvPr id="37" name="TextBox 8"/>
          <p:cNvSpPr txBox="1"/>
          <p:nvPr/>
        </p:nvSpPr>
        <p:spPr>
          <a:xfrm>
            <a:off x="8257103" y="4606780"/>
            <a:ext cx="4594425" cy="4751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900"/>
              </a:lnSpc>
              <a:defRPr sz="2700">
                <a:latin typeface="Open Sauce"/>
                <a:ea typeface="Open Sauce"/>
                <a:cs typeface="Open Sauce"/>
                <a:sym typeface="Open Sauce"/>
              </a:defRPr>
            </a:lvl1pPr>
          </a:lstStyle>
          <a:p>
            <a:pPr/>
            <a:r>
              <a:t>Pescott, C. K. (2020)</a:t>
            </a:r>
          </a:p>
        </p:txBody>
      </p:sp>
      <p:sp>
        <p:nvSpPr>
          <p:cNvPr id="38" name="TextBox 9"/>
          <p:cNvSpPr txBox="1"/>
          <p:nvPr/>
        </p:nvSpPr>
        <p:spPr>
          <a:xfrm>
            <a:off x="1028699" y="9099898"/>
            <a:ext cx="4963888" cy="47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900"/>
              </a:lnSpc>
              <a:defRPr sz="2700">
                <a:latin typeface="Open Sauce"/>
                <a:ea typeface="Open Sauce"/>
                <a:cs typeface="Open Sauce"/>
                <a:sym typeface="Open Sauce"/>
              </a:defRPr>
            </a:lvl1pPr>
          </a:lstStyle>
          <a:p>
            <a:pPr/>
            <a:r>
              <a:t>Haidt, J., &amp; Allen, N. (2020)</a:t>
            </a:r>
          </a:p>
        </p:txBody>
      </p:sp>
      <p:sp>
        <p:nvSpPr>
          <p:cNvPr id="39" name="TextBox 10"/>
          <p:cNvSpPr txBox="1"/>
          <p:nvPr/>
        </p:nvSpPr>
        <p:spPr>
          <a:xfrm>
            <a:off x="8257103" y="9524078"/>
            <a:ext cx="4594425" cy="47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900"/>
              </a:lnSpc>
              <a:defRPr sz="2700">
                <a:latin typeface="Open Sauce"/>
                <a:ea typeface="Open Sauce"/>
                <a:cs typeface="Open Sauce"/>
                <a:sym typeface="Open Sauce"/>
              </a:defRPr>
            </a:lvl1pPr>
          </a:lstStyle>
          <a:p>
            <a:pPr/>
            <a:r>
              <a:t>Shankleman et al. (2021)</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extBox 2"/>
          <p:cNvSpPr txBox="1"/>
          <p:nvPr/>
        </p:nvSpPr>
        <p:spPr>
          <a:xfrm>
            <a:off x="13095800" y="1155744"/>
            <a:ext cx="3545711" cy="6727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2700"/>
              </a:lnSpc>
              <a:defRPr b="1" sz="1900">
                <a:solidFill>
                  <a:srgbClr val="FF5757"/>
                </a:solidFill>
                <a:latin typeface="Arimo Bold"/>
                <a:ea typeface="Arimo Bold"/>
                <a:cs typeface="Arimo Bold"/>
                <a:sym typeface="Arimo Bold"/>
              </a:defRPr>
            </a:pPr>
            <a:r>
              <a:t>Limiting </a:t>
            </a:r>
          </a:p>
          <a:p>
            <a:pPr algn="ctr">
              <a:lnSpc>
                <a:spcPts val="2700"/>
              </a:lnSpc>
              <a:defRPr b="1" sz="1900">
                <a:solidFill>
                  <a:srgbClr val="FF5757"/>
                </a:solidFill>
                <a:latin typeface="Arimo Bold"/>
                <a:ea typeface="Arimo Bold"/>
                <a:cs typeface="Arimo Bold"/>
                <a:sym typeface="Arimo Bold"/>
              </a:defRPr>
            </a:pPr>
            <a:r>
              <a:t>screen time</a:t>
            </a:r>
          </a:p>
        </p:txBody>
      </p:sp>
      <p:sp>
        <p:nvSpPr>
          <p:cNvPr id="258" name="Freeform 3"/>
          <p:cNvSpPr/>
          <p:nvPr/>
        </p:nvSpPr>
        <p:spPr>
          <a:xfrm rot="16302817">
            <a:off x="15317835" y="3828651"/>
            <a:ext cx="1810205" cy="2019498"/>
          </a:xfrm>
          <a:prstGeom prst="rect">
            <a:avLst/>
          </a:prstGeom>
          <a:blipFill>
            <a:blip r:embed="rId2"/>
            <a:stretch>
              <a:fillRect/>
            </a:stretch>
          </a:blipFill>
          <a:ln w="12700">
            <a:miter lim="400000"/>
          </a:ln>
        </p:spPr>
        <p:txBody>
          <a:bodyPr lIns="45719" rIns="45719"/>
          <a:lstStyle/>
          <a:p>
            <a:pPr/>
          </a:p>
        </p:txBody>
      </p:sp>
      <p:sp>
        <p:nvSpPr>
          <p:cNvPr id="259" name="Freeform 4"/>
          <p:cNvSpPr/>
          <p:nvPr/>
        </p:nvSpPr>
        <p:spPr>
          <a:xfrm rot="3716306">
            <a:off x="4528127" y="1476851"/>
            <a:ext cx="1810205" cy="2019499"/>
          </a:xfrm>
          <a:prstGeom prst="rect">
            <a:avLst/>
          </a:prstGeom>
          <a:blipFill>
            <a:blip r:embed="rId2"/>
            <a:stretch>
              <a:fillRect/>
            </a:stretch>
          </a:blipFill>
          <a:ln w="12700">
            <a:miter lim="400000"/>
          </a:ln>
        </p:spPr>
        <p:txBody>
          <a:bodyPr lIns="45719" rIns="45719"/>
          <a:lstStyle/>
          <a:p>
            <a:pPr/>
          </a:p>
        </p:txBody>
      </p:sp>
      <p:sp>
        <p:nvSpPr>
          <p:cNvPr id="260" name="Freeform 5"/>
          <p:cNvSpPr/>
          <p:nvPr/>
        </p:nvSpPr>
        <p:spPr>
          <a:xfrm rot="3716306">
            <a:off x="4233679" y="8533534"/>
            <a:ext cx="1810205" cy="2019498"/>
          </a:xfrm>
          <a:prstGeom prst="rect">
            <a:avLst/>
          </a:prstGeom>
          <a:blipFill>
            <a:blip r:embed="rId2"/>
            <a:stretch>
              <a:fillRect/>
            </a:stretch>
          </a:blipFill>
          <a:ln w="12700">
            <a:miter lim="400000"/>
          </a:ln>
        </p:spPr>
        <p:txBody>
          <a:bodyPr lIns="45719" rIns="45719"/>
          <a:lstStyle/>
          <a:p>
            <a:pPr/>
          </a:p>
        </p:txBody>
      </p:sp>
      <p:sp>
        <p:nvSpPr>
          <p:cNvPr id="261" name="Freeform 6"/>
          <p:cNvSpPr/>
          <p:nvPr/>
        </p:nvSpPr>
        <p:spPr>
          <a:xfrm rot="13500000">
            <a:off x="11790362" y="231149"/>
            <a:ext cx="2127500" cy="2373479"/>
          </a:xfrm>
          <a:prstGeom prst="rect">
            <a:avLst/>
          </a:prstGeom>
          <a:blipFill>
            <a:blip r:embed="rId2"/>
            <a:stretch>
              <a:fillRect/>
            </a:stretch>
          </a:blipFill>
          <a:ln w="12700">
            <a:miter lim="400000"/>
          </a:ln>
        </p:spPr>
        <p:txBody>
          <a:bodyPr lIns="45719" rIns="45719"/>
          <a:lstStyle/>
          <a:p>
            <a:pPr/>
          </a:p>
        </p:txBody>
      </p:sp>
      <p:sp>
        <p:nvSpPr>
          <p:cNvPr id="262" name="Freeform 7"/>
          <p:cNvSpPr/>
          <p:nvPr/>
        </p:nvSpPr>
        <p:spPr>
          <a:xfrm rot="3716306">
            <a:off x="2815085" y="3828651"/>
            <a:ext cx="1810205" cy="2019498"/>
          </a:xfrm>
          <a:prstGeom prst="rect">
            <a:avLst/>
          </a:prstGeom>
          <a:blipFill>
            <a:blip r:embed="rId2"/>
            <a:stretch>
              <a:fillRect/>
            </a:stretch>
          </a:blipFill>
          <a:ln w="12700">
            <a:miter lim="400000"/>
          </a:ln>
        </p:spPr>
        <p:txBody>
          <a:bodyPr lIns="45719" rIns="45719"/>
          <a:lstStyle/>
          <a:p>
            <a:pPr/>
          </a:p>
        </p:txBody>
      </p:sp>
      <p:sp>
        <p:nvSpPr>
          <p:cNvPr id="263" name="Freeform 8"/>
          <p:cNvSpPr/>
          <p:nvPr/>
        </p:nvSpPr>
        <p:spPr>
          <a:xfrm>
            <a:off x="4116406" y="-240899"/>
            <a:ext cx="11848519" cy="10768798"/>
          </a:xfrm>
          <a:prstGeom prst="rect">
            <a:avLst/>
          </a:prstGeom>
          <a:blipFill>
            <a:blip r:embed="rId3"/>
            <a:stretch>
              <a:fillRect/>
            </a:stretch>
          </a:blipFill>
          <a:ln w="12700">
            <a:miter lim="400000"/>
          </a:ln>
        </p:spPr>
        <p:txBody>
          <a:bodyPr lIns="45719" rIns="45719"/>
          <a:lstStyle/>
          <a:p>
            <a:pPr/>
          </a:p>
        </p:txBody>
      </p:sp>
      <p:sp>
        <p:nvSpPr>
          <p:cNvPr id="264" name="TextBox 9"/>
          <p:cNvSpPr txBox="1"/>
          <p:nvPr/>
        </p:nvSpPr>
        <p:spPr>
          <a:xfrm>
            <a:off x="15477025" y="5736635"/>
            <a:ext cx="3146720" cy="6727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2700"/>
              </a:lnSpc>
              <a:defRPr b="1" sz="1900">
                <a:solidFill>
                  <a:srgbClr val="FF5757"/>
                </a:solidFill>
                <a:latin typeface="Arimo Bold"/>
                <a:ea typeface="Arimo Bold"/>
                <a:cs typeface="Arimo Bold"/>
                <a:sym typeface="Arimo Bold"/>
              </a:defRPr>
            </a:pPr>
            <a:r>
              <a:t>Creating </a:t>
            </a:r>
          </a:p>
          <a:p>
            <a:pPr algn="ctr">
              <a:lnSpc>
                <a:spcPts val="2700"/>
              </a:lnSpc>
              <a:defRPr b="1" sz="1900">
                <a:solidFill>
                  <a:srgbClr val="FF5757"/>
                </a:solidFill>
                <a:latin typeface="Arimo Bold"/>
                <a:ea typeface="Arimo Bold"/>
                <a:cs typeface="Arimo Bold"/>
                <a:sym typeface="Arimo Bold"/>
              </a:defRPr>
            </a:pPr>
            <a:r>
              <a:t>positive content</a:t>
            </a:r>
          </a:p>
        </p:txBody>
      </p:sp>
      <p:sp>
        <p:nvSpPr>
          <p:cNvPr id="265" name="TextBox 10"/>
          <p:cNvSpPr txBox="1"/>
          <p:nvPr/>
        </p:nvSpPr>
        <p:spPr>
          <a:xfrm>
            <a:off x="2248598" y="494523"/>
            <a:ext cx="3146720" cy="13585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700"/>
              </a:lnSpc>
              <a:defRPr b="1" sz="1900">
                <a:solidFill>
                  <a:srgbClr val="FF5757"/>
                </a:solidFill>
                <a:latin typeface="Arimo Bold"/>
                <a:ea typeface="Arimo Bold"/>
                <a:cs typeface="Arimo Bold"/>
                <a:sym typeface="Arimo Bold"/>
              </a:defRPr>
            </a:lvl1pPr>
          </a:lstStyle>
          <a:p>
            <a:pPr/>
            <a:r>
              <a:t>Using social media for self-expression and to connect with a supportive community </a:t>
            </a:r>
          </a:p>
        </p:txBody>
      </p:sp>
      <p:sp>
        <p:nvSpPr>
          <p:cNvPr id="266" name="TextBox 11"/>
          <p:cNvSpPr txBox="1"/>
          <p:nvPr/>
        </p:nvSpPr>
        <p:spPr>
          <a:xfrm>
            <a:off x="1574310" y="7878709"/>
            <a:ext cx="3146720" cy="13585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700"/>
              </a:lnSpc>
              <a:defRPr b="1" sz="1900">
                <a:solidFill>
                  <a:srgbClr val="FF5757"/>
                </a:solidFill>
                <a:latin typeface="Arimo Bold"/>
                <a:ea typeface="Arimo Bold"/>
                <a:cs typeface="Arimo Bold"/>
                <a:sym typeface="Arimo Bold"/>
              </a:defRPr>
            </a:lvl1pPr>
          </a:lstStyle>
          <a:p>
            <a:pPr/>
            <a:r>
              <a:t>Shifting mindset: social media is curated information, use it intentionally </a:t>
            </a:r>
          </a:p>
        </p:txBody>
      </p:sp>
      <p:sp>
        <p:nvSpPr>
          <p:cNvPr id="267" name="TextBox 12"/>
          <p:cNvSpPr txBox="1"/>
          <p:nvPr/>
        </p:nvSpPr>
        <p:spPr>
          <a:xfrm>
            <a:off x="830004" y="3356585"/>
            <a:ext cx="3146720" cy="10156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700"/>
              </a:lnSpc>
              <a:defRPr b="1" sz="1900">
                <a:solidFill>
                  <a:srgbClr val="FF5757"/>
                </a:solidFill>
                <a:latin typeface="Arimo Bold"/>
                <a:ea typeface="Arimo Bold"/>
                <a:cs typeface="Arimo Bold"/>
                <a:sym typeface="Arimo Bold"/>
              </a:defRPr>
            </a:lvl1pPr>
          </a:lstStyle>
          <a:p>
            <a:pPr/>
            <a:r>
              <a:t>Prioritizing offline interactions to reduce stress</a:t>
            </a:r>
          </a:p>
        </p:txBody>
      </p:sp>
      <p:grpSp>
        <p:nvGrpSpPr>
          <p:cNvPr id="270" name="Image Gallery"/>
          <p:cNvGrpSpPr/>
          <p:nvPr/>
        </p:nvGrpSpPr>
        <p:grpSpPr>
          <a:xfrm>
            <a:off x="-3131" y="-96024"/>
            <a:ext cx="18456870" cy="10846837"/>
            <a:chOff x="0" y="0"/>
            <a:chExt cx="18456868" cy="10846836"/>
          </a:xfrm>
        </p:grpSpPr>
        <p:pic>
          <p:nvPicPr>
            <p:cNvPr id="268" name="Screenshot 2025-08-05 at 10.39.57 AM.png" descr="Screenshot 2025-08-05 at 10.39.57 AM.png"/>
            <p:cNvPicPr>
              <a:picLocks noChangeAspect="1"/>
            </p:cNvPicPr>
            <p:nvPr/>
          </p:nvPicPr>
          <p:blipFill>
            <a:blip r:embed="rId4">
              <a:extLst/>
            </a:blip>
            <a:srcRect l="56" t="0" r="56" b="0"/>
            <a:stretch>
              <a:fillRect/>
            </a:stretch>
          </p:blipFill>
          <p:spPr>
            <a:xfrm>
              <a:off x="0" y="0"/>
              <a:ext cx="18456869" cy="10376590"/>
            </a:xfrm>
            <a:prstGeom prst="rect">
              <a:avLst/>
            </a:prstGeom>
            <a:ln w="12700" cap="flat">
              <a:noFill/>
              <a:miter lim="400000"/>
            </a:ln>
            <a:effectLst/>
          </p:spPr>
        </p:pic>
        <p:sp>
          <p:nvSpPr>
            <p:cNvPr id="269" name="Caption"/>
            <p:cNvSpPr/>
            <p:nvPr/>
          </p:nvSpPr>
          <p:spPr>
            <a:xfrm>
              <a:off x="0" y="10452789"/>
              <a:ext cx="18456869"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Freeform 2"/>
          <p:cNvSpPr/>
          <p:nvPr/>
        </p:nvSpPr>
        <p:spPr>
          <a:xfrm>
            <a:off x="8319738" y="0"/>
            <a:ext cx="9968262" cy="10395095"/>
          </a:xfrm>
          <a:prstGeom prst="rect">
            <a:avLst/>
          </a:prstGeom>
          <a:blipFill>
            <a:blip r:embed="rId3"/>
            <a:stretch>
              <a:fillRect/>
            </a:stretch>
          </a:blipFill>
          <a:ln w="12700">
            <a:miter lim="400000"/>
          </a:ln>
        </p:spPr>
        <p:txBody>
          <a:bodyPr lIns="45719" rIns="45719"/>
          <a:lstStyle/>
          <a:p>
            <a:pPr/>
          </a:p>
        </p:txBody>
      </p:sp>
      <p:sp>
        <p:nvSpPr>
          <p:cNvPr id="273" name="Freeform 3"/>
          <p:cNvSpPr/>
          <p:nvPr/>
        </p:nvSpPr>
        <p:spPr>
          <a:xfrm flipH="1" rot="5400000">
            <a:off x="-101350" y="1904116"/>
            <a:ext cx="8437562" cy="7945088"/>
          </a:xfrm>
          <a:prstGeom prst="rect">
            <a:avLst/>
          </a:prstGeom>
          <a:blipFill>
            <a:blip r:embed="rId4"/>
            <a:stretch>
              <a:fillRect/>
            </a:stretch>
          </a:blipFill>
          <a:ln w="12700">
            <a:miter lim="400000"/>
          </a:ln>
        </p:spPr>
        <p:txBody>
          <a:bodyPr lIns="45719" rIns="45719"/>
          <a:lstStyle/>
          <a:p>
            <a:pPr/>
          </a:p>
        </p:txBody>
      </p:sp>
      <p:sp>
        <p:nvSpPr>
          <p:cNvPr id="274" name="TextBox 4"/>
          <p:cNvSpPr txBox="1"/>
          <p:nvPr/>
        </p:nvSpPr>
        <p:spPr>
          <a:xfrm>
            <a:off x="675534" y="2085998"/>
            <a:ext cx="6305125" cy="69286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702474" indent="-351236">
              <a:lnSpc>
                <a:spcPts val="3900"/>
              </a:lnSpc>
              <a:buSzPct val="100000"/>
              <a:buFont typeface="Arial"/>
              <a:buChar char="•"/>
              <a:defRPr sz="3200">
                <a:latin typeface="Arimo"/>
                <a:ea typeface="Arimo"/>
                <a:cs typeface="Arimo"/>
                <a:sym typeface="Arimo"/>
              </a:defRPr>
            </a:pPr>
            <a:r>
              <a:t>Rather than keeping teens away from social media, it is crucial to recognize that some teens view social media positively and often use it as a means to alleviate anxiety or find community.</a:t>
            </a:r>
          </a:p>
          <a:p>
            <a:pPr>
              <a:lnSpc>
                <a:spcPts val="3900"/>
              </a:lnSpc>
            </a:pPr>
          </a:p>
          <a:p>
            <a:pPr lvl="1" marL="702474" indent="-351236">
              <a:lnSpc>
                <a:spcPts val="3900"/>
              </a:lnSpc>
              <a:buSzPct val="100000"/>
              <a:buFont typeface="Arial"/>
              <a:buChar char="•"/>
              <a:defRPr sz="3200">
                <a:latin typeface="Arimo"/>
                <a:ea typeface="Arimo"/>
                <a:cs typeface="Arimo"/>
                <a:sym typeface="Arimo"/>
              </a:defRPr>
            </a:pPr>
            <a:r>
              <a:t>Teens can benefit from increased positive content and better access to mental health resources, enabling them to turn to these resources rather than misinformation.</a:t>
            </a:r>
          </a:p>
        </p:txBody>
      </p:sp>
      <p:grpSp>
        <p:nvGrpSpPr>
          <p:cNvPr id="277" name="Group 5"/>
          <p:cNvGrpSpPr/>
          <p:nvPr/>
        </p:nvGrpSpPr>
        <p:grpSpPr>
          <a:xfrm>
            <a:off x="30450" y="852769"/>
            <a:ext cx="8212062" cy="805112"/>
            <a:chOff x="0" y="0"/>
            <a:chExt cx="8212060" cy="805110"/>
          </a:xfrm>
        </p:grpSpPr>
        <p:sp>
          <p:nvSpPr>
            <p:cNvPr id="275" name="TextBox 6"/>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solidFill>
                  <a:latin typeface="League Spartan"/>
                  <a:ea typeface="League Spartan"/>
                  <a:cs typeface="League Spartan"/>
                  <a:sym typeface="League Spartan"/>
                </a:defRPr>
              </a:lvl1pPr>
            </a:lstStyle>
            <a:p>
              <a:pPr/>
              <a:r>
                <a:t>TAKEAWAYS</a:t>
              </a:r>
            </a:p>
          </p:txBody>
        </p:sp>
        <p:sp>
          <p:nvSpPr>
            <p:cNvPr id="276" name="Freeform 7"/>
            <p:cNvSpPr/>
            <p:nvPr/>
          </p:nvSpPr>
          <p:spPr>
            <a:xfrm>
              <a:off x="0" y="625938"/>
              <a:ext cx="8212061" cy="179173"/>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3" name="Group 2"/>
          <p:cNvGrpSpPr/>
          <p:nvPr/>
        </p:nvGrpSpPr>
        <p:grpSpPr>
          <a:xfrm>
            <a:off x="8868663" y="601157"/>
            <a:ext cx="8212061" cy="805079"/>
            <a:chOff x="0" y="0"/>
            <a:chExt cx="8212060" cy="805077"/>
          </a:xfrm>
        </p:grpSpPr>
        <p:sp>
          <p:nvSpPr>
            <p:cNvPr id="281" name="TextBox 3"/>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solidFill>
                  <a:latin typeface="League Spartan"/>
                  <a:ea typeface="League Spartan"/>
                  <a:cs typeface="League Spartan"/>
                  <a:sym typeface="League Spartan"/>
                </a:defRPr>
              </a:lvl1pPr>
            </a:lstStyle>
            <a:p>
              <a:pPr/>
              <a:r>
                <a:t>LIMITATIONS </a:t>
              </a:r>
            </a:p>
          </p:txBody>
        </p:sp>
        <p:sp>
          <p:nvSpPr>
            <p:cNvPr id="282" name="Freeform 4"/>
            <p:cNvSpPr/>
            <p:nvPr/>
          </p:nvSpPr>
          <p:spPr>
            <a:xfrm>
              <a:off x="0" y="625904"/>
              <a:ext cx="8212061" cy="179174"/>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284" name="Freeform 5"/>
          <p:cNvSpPr/>
          <p:nvPr/>
        </p:nvSpPr>
        <p:spPr>
          <a:xfrm>
            <a:off x="-1" y="-2445373"/>
            <a:ext cx="7013360" cy="12732374"/>
          </a:xfrm>
          <a:prstGeom prst="rect">
            <a:avLst/>
          </a:prstGeom>
          <a:blipFill>
            <a:blip r:embed="rId4"/>
            <a:stretch>
              <a:fillRect/>
            </a:stretch>
          </a:blipFill>
          <a:ln w="12700">
            <a:miter lim="400000"/>
          </a:ln>
        </p:spPr>
        <p:txBody>
          <a:bodyPr lIns="45719" rIns="45719"/>
          <a:lstStyle/>
          <a:p>
            <a:pPr/>
          </a:p>
        </p:txBody>
      </p:sp>
      <p:sp>
        <p:nvSpPr>
          <p:cNvPr id="285" name="TextBox 6"/>
          <p:cNvSpPr txBox="1"/>
          <p:nvPr/>
        </p:nvSpPr>
        <p:spPr>
          <a:xfrm>
            <a:off x="8238552" y="3343581"/>
            <a:ext cx="9472283" cy="32579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674462" indent="-337230">
              <a:lnSpc>
                <a:spcPts val="4300"/>
              </a:lnSpc>
              <a:buSzPct val="100000"/>
              <a:buFont typeface="Arial"/>
              <a:buChar char="•"/>
              <a:defRPr sz="3100">
                <a:latin typeface="Arimo"/>
                <a:ea typeface="Arimo"/>
                <a:cs typeface="Arimo"/>
                <a:sym typeface="Arimo"/>
              </a:defRPr>
            </a:pPr>
            <a:r>
              <a:t>Small sample size  </a:t>
            </a:r>
          </a:p>
          <a:p>
            <a:pPr lvl="1" marL="674462" indent="-337230">
              <a:lnSpc>
                <a:spcPts val="4300"/>
              </a:lnSpc>
              <a:buSzPct val="100000"/>
              <a:buFont typeface="Arial"/>
              <a:buChar char="•"/>
              <a:defRPr sz="3100">
                <a:latin typeface="Arimo"/>
                <a:ea typeface="Arimo"/>
                <a:cs typeface="Arimo"/>
                <a:sym typeface="Arimo"/>
              </a:defRPr>
            </a:pPr>
            <a:r>
              <a:t>Limited time to dive deeper into modeling.</a:t>
            </a:r>
          </a:p>
          <a:p>
            <a:pPr lvl="1" marL="674462" indent="-337230">
              <a:lnSpc>
                <a:spcPts val="4300"/>
              </a:lnSpc>
              <a:buSzPct val="100000"/>
              <a:buFont typeface="Arial"/>
              <a:buChar char="•"/>
              <a:defRPr sz="3100">
                <a:latin typeface="Arimo"/>
                <a:ea typeface="Arimo"/>
                <a:cs typeface="Arimo"/>
                <a:sym typeface="Arimo"/>
              </a:defRPr>
            </a:pPr>
            <a:r>
              <a:t>It is customary for modelers to share the revised CLD with participants post-workshop to check for correctness. Back to school schedules of the students limited deeper participation. </a:t>
            </a:r>
          </a:p>
        </p:txBody>
      </p:sp>
      <p:sp>
        <p:nvSpPr>
          <p:cNvPr id="286" name="TextBox 7"/>
          <p:cNvSpPr txBox="1"/>
          <p:nvPr/>
        </p:nvSpPr>
        <p:spPr>
          <a:xfrm>
            <a:off x="8439130" y="2229093"/>
            <a:ext cx="9071126" cy="6131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000"/>
              </a:lnSpc>
              <a:defRPr b="1" sz="3600">
                <a:latin typeface="Montserrat Bold"/>
                <a:ea typeface="Montserrat Bold"/>
                <a:cs typeface="Montserrat Bold"/>
                <a:sym typeface="Montserrat Bold"/>
              </a:defRPr>
            </a:lvl1pPr>
          </a:lstStyle>
          <a:p>
            <a:pPr/>
            <a:r>
              <a:t>Several limitations are present.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DE59"/>
            </a:gs>
            <a:gs pos="100000">
              <a:srgbClr val="FF914D"/>
            </a:gs>
          </a:gsLst>
          <a:lin ang="0" scaled="0"/>
        </a:gradFill>
      </p:bgPr>
    </p:bg>
    <p:spTree>
      <p:nvGrpSpPr>
        <p:cNvPr id="1" name=""/>
        <p:cNvGrpSpPr/>
        <p:nvPr/>
      </p:nvGrpSpPr>
      <p:grpSpPr>
        <a:xfrm>
          <a:off x="0" y="0"/>
          <a:ext cx="0" cy="0"/>
          <a:chOff x="0" y="0"/>
          <a:chExt cx="0" cy="0"/>
        </a:xfrm>
      </p:grpSpPr>
      <p:sp>
        <p:nvSpPr>
          <p:cNvPr id="290" name="Freeform 2"/>
          <p:cNvSpPr/>
          <p:nvPr/>
        </p:nvSpPr>
        <p:spPr>
          <a:xfrm>
            <a:off x="976505" y="4074528"/>
            <a:ext cx="16807357" cy="3865693"/>
          </a:xfrm>
          <a:prstGeom prst="rect">
            <a:avLst/>
          </a:prstGeom>
          <a:blipFill>
            <a:blip r:embed="rId3"/>
            <a:stretch>
              <a:fillRect/>
            </a:stretch>
          </a:blipFill>
          <a:ln w="12700">
            <a:miter lim="400000"/>
          </a:ln>
        </p:spPr>
        <p:txBody>
          <a:bodyPr lIns="45719" rIns="45719"/>
          <a:lstStyle/>
          <a:p>
            <a:pPr/>
          </a:p>
        </p:txBody>
      </p:sp>
      <p:sp>
        <p:nvSpPr>
          <p:cNvPr id="291" name="TextBox 3"/>
          <p:cNvSpPr txBox="1"/>
          <p:nvPr/>
        </p:nvSpPr>
        <p:spPr>
          <a:xfrm>
            <a:off x="1460325" y="5015975"/>
            <a:ext cx="15839717" cy="19187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5100"/>
              </a:lnSpc>
              <a:defRPr sz="3600">
                <a:latin typeface="League Spartan"/>
                <a:ea typeface="League Spartan"/>
                <a:cs typeface="League Spartan"/>
                <a:sym typeface="League Spartan"/>
              </a:defRPr>
            </a:pPr>
            <a:r>
              <a:t>“</a:t>
            </a:r>
            <a:r>
              <a:rPr b="1"/>
              <a:t>THERE IS NO ONE SOLUTION, BESIDES A PERFECT SYSTEM AND PEOPLE. I THINK WE SHOULD TAKE IT ONE STEP AT A TIME, MAYBE STARTING WITH BLOCKING SAD VIDEOS??”</a:t>
            </a:r>
          </a:p>
        </p:txBody>
      </p:sp>
      <p:sp>
        <p:nvSpPr>
          <p:cNvPr id="292" name="Freeform 4"/>
          <p:cNvSpPr/>
          <p:nvPr/>
        </p:nvSpPr>
        <p:spPr>
          <a:xfrm>
            <a:off x="504138" y="3347825"/>
            <a:ext cx="1912374" cy="1453404"/>
          </a:xfrm>
          <a:prstGeom prst="rect">
            <a:avLst/>
          </a:prstGeom>
          <a:blipFill>
            <a:blip r:embed="rId4"/>
            <a:stretch>
              <a:fillRect/>
            </a:stretch>
          </a:blipFill>
          <a:ln w="12700">
            <a:miter lim="400000"/>
          </a:ln>
        </p:spPr>
        <p:txBody>
          <a:bodyPr lIns="45719" rIns="45719"/>
          <a:lstStyle/>
          <a:p>
            <a:pPr/>
          </a:p>
        </p:txBody>
      </p:sp>
      <p:sp>
        <p:nvSpPr>
          <p:cNvPr id="293" name="Freeform 5"/>
          <p:cNvSpPr/>
          <p:nvPr/>
        </p:nvSpPr>
        <p:spPr>
          <a:xfrm flipH="1" flipV="1">
            <a:off x="15871488" y="7213517"/>
            <a:ext cx="1912373" cy="1453404"/>
          </a:xfrm>
          <a:prstGeom prst="rect">
            <a:avLst/>
          </a:prstGeom>
          <a:blipFill>
            <a:blip r:embed="rId4"/>
            <a:stretch>
              <a:fillRect/>
            </a:stretch>
          </a:blipFill>
          <a:ln w="12700">
            <a:miter lim="400000"/>
          </a:ln>
        </p:spPr>
        <p:txBody>
          <a:bodyPr lIns="45719" rIns="45719"/>
          <a:lstStyle/>
          <a:p>
            <a:pPr/>
          </a:p>
        </p:txBody>
      </p:sp>
      <p:sp>
        <p:nvSpPr>
          <p:cNvPr id="294" name="TextBox 6"/>
          <p:cNvSpPr txBox="1"/>
          <p:nvPr/>
        </p:nvSpPr>
        <p:spPr>
          <a:xfrm>
            <a:off x="7140475" y="2959079"/>
            <a:ext cx="4007049" cy="6596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400"/>
              </a:lnSpc>
              <a:defRPr b="1" sz="3800">
                <a:latin typeface="Arimo Bold"/>
                <a:ea typeface="Arimo Bold"/>
                <a:cs typeface="Arimo Bold"/>
                <a:sym typeface="Arimo Bold"/>
              </a:defRPr>
            </a:lvl1pPr>
          </a:lstStyle>
          <a:p>
            <a:pPr/>
            <a:r>
              <a:t>One teen told 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TextBox 2"/>
          <p:cNvSpPr txBox="1"/>
          <p:nvPr/>
        </p:nvSpPr>
        <p:spPr>
          <a:xfrm>
            <a:off x="1201783" y="2040708"/>
            <a:ext cx="15884434" cy="63665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600"/>
              </a:lnSpc>
              <a:defRPr b="1" sz="3200">
                <a:latin typeface="Arimo Bold"/>
                <a:ea typeface="Arimo Bold"/>
                <a:cs typeface="Arimo Bold"/>
                <a:sym typeface="Arimo Bold"/>
              </a:defRPr>
            </a:pPr>
            <a:r>
              <a:t>Study‑specific limitations</a:t>
            </a:r>
          </a:p>
          <a:p>
            <a:pPr lvl="1" marL="712051" indent="-356025">
              <a:lnSpc>
                <a:spcPts val="4600"/>
              </a:lnSpc>
              <a:buSzPct val="100000"/>
              <a:buFont typeface="Arial"/>
              <a:buChar char="•"/>
              <a:defRPr sz="3200">
                <a:latin typeface="Arimo"/>
                <a:ea typeface="Arimo"/>
                <a:cs typeface="Arimo"/>
                <a:sym typeface="Arimo"/>
              </a:defRPr>
            </a:pPr>
            <a:r>
              <a:t>Pescott (2020): Year‑6 focus groups (N=40; 4 schools, South Wales); small, non‑random sample &amp; group dynamics. Limited generalizability; ethics limited discussion to general views rather than personal use.</a:t>
            </a:r>
          </a:p>
          <a:p>
            <a:pPr lvl="1" marL="712051" indent="-356025">
              <a:lnSpc>
                <a:spcPts val="4600"/>
              </a:lnSpc>
              <a:buSzPct val="100000"/>
              <a:buFont typeface="Arial"/>
              <a:buChar char="•"/>
              <a:defRPr sz="3200">
                <a:latin typeface="Arimo"/>
                <a:ea typeface="Arimo"/>
                <a:cs typeface="Arimo"/>
                <a:sym typeface="Arimo"/>
              </a:defRPr>
            </a:pPr>
            <a:r>
              <a:t>Shankleman et al. (2021): Meta‑synthesis of 19 qualitative studies; relies on self‑report &amp; broad age bands; limited author reflexivity; qualitative richness but no causal inference; inconsistent outcome definitions.</a:t>
            </a:r>
          </a:p>
          <a:p>
            <a:pPr lvl="1" marL="712051" indent="-356025">
              <a:lnSpc>
                <a:spcPts val="4600"/>
              </a:lnSpc>
              <a:buSzPct val="100000"/>
              <a:buFont typeface="Arial"/>
              <a:buChar char="•"/>
              <a:defRPr sz="3200">
                <a:latin typeface="Arimo"/>
                <a:ea typeface="Arimo"/>
                <a:cs typeface="Arimo"/>
                <a:sym typeface="Arimo"/>
              </a:defRPr>
            </a:pPr>
            <a:r>
              <a:t>Haidt &amp; Allen (2020): *Nature* forum (commentary) rather than primary data; evidence base noted as mixed/variable quality; proposed school‑level policies remain untested.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TextBox 2"/>
          <p:cNvSpPr txBox="1"/>
          <p:nvPr/>
        </p:nvSpPr>
        <p:spPr>
          <a:xfrm>
            <a:off x="1201783" y="2415993"/>
            <a:ext cx="15884434" cy="56941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500"/>
              </a:lnSpc>
              <a:defRPr b="1" sz="3200">
                <a:latin typeface="Arimo Bold"/>
                <a:ea typeface="Arimo Bold"/>
                <a:cs typeface="Arimo Bold"/>
                <a:sym typeface="Arimo Bold"/>
              </a:defRPr>
            </a:pPr>
            <a:r>
              <a:t>Cross‑cutting gaps &amp; next steps</a:t>
            </a:r>
          </a:p>
          <a:p>
            <a:pPr lvl="1" marL="705459" indent="-352729">
              <a:lnSpc>
                <a:spcPts val="4500"/>
              </a:lnSpc>
              <a:buSzPct val="100000"/>
              <a:buFont typeface="Arial"/>
              <a:buChar char="•"/>
              <a:defRPr sz="3200">
                <a:latin typeface="Arimo"/>
                <a:ea typeface="Arimo"/>
                <a:cs typeface="Arimo"/>
                <a:sym typeface="Arimo"/>
              </a:defRPr>
            </a:pPr>
            <a:r>
              <a:t>Stronger causal designs: longitudinal, experimental &amp; natural‑experiment studies; analyze specific features (e.g., algorithmic feeds, filters) rather than generic 'screen time'.</a:t>
            </a:r>
          </a:p>
          <a:p>
            <a:pPr lvl="1" marL="705459" indent="-352729">
              <a:lnSpc>
                <a:spcPts val="4500"/>
              </a:lnSpc>
              <a:buSzPct val="100000"/>
              <a:buFont typeface="Arial"/>
              <a:buChar char="•"/>
              <a:defRPr sz="3200">
                <a:latin typeface="Arimo"/>
                <a:ea typeface="Arimo"/>
                <a:cs typeface="Arimo"/>
                <a:sym typeface="Arimo"/>
              </a:defRPr>
            </a:pPr>
            <a:r>
              <a:t>Developmental precision &amp; diversity: separate tweens (8–12), early/late adolescence; ensure adequate power across gender, culture &amp; SES.</a:t>
            </a:r>
          </a:p>
          <a:p>
            <a:pPr lvl="1" marL="705459" indent="-352729">
              <a:lnSpc>
                <a:spcPts val="4500"/>
              </a:lnSpc>
              <a:buSzPct val="100000"/>
              <a:buFont typeface="Arial"/>
              <a:buChar char="•"/>
              <a:defRPr sz="3200">
                <a:latin typeface="Arimo"/>
                <a:ea typeface="Arimo"/>
                <a:cs typeface="Arimo"/>
                <a:sym typeface="Arimo"/>
              </a:defRPr>
            </a:pPr>
            <a:r>
              <a:t>Real‑time, ecologically valid data: ecological momentary assessment + passive sensing to capture sleep, ‘always‑on’ pressure &amp; context of use.</a:t>
            </a:r>
          </a:p>
          <a:p>
            <a:pPr lvl="1" marL="705459" indent="-352729">
              <a:lnSpc>
                <a:spcPts val="4500"/>
              </a:lnSpc>
              <a:buSzPct val="100000"/>
              <a:buFont typeface="Arial"/>
              <a:buChar char="•"/>
              <a:defRPr sz="3200">
                <a:latin typeface="Arimo"/>
                <a:ea typeface="Arimo"/>
                <a:cs typeface="Arimo"/>
                <a:sym typeface="Arimo"/>
              </a:defRPr>
            </a:pPr>
            <a:r>
              <a:t>Under‑13 cohort work: expand research and build emotional‑risk education (comparison, imagined audiences) alongside physical‑safety curricula.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TextBox 2"/>
          <p:cNvSpPr txBox="1"/>
          <p:nvPr/>
        </p:nvSpPr>
        <p:spPr>
          <a:xfrm>
            <a:off x="1028699" y="2623135"/>
            <a:ext cx="7707418" cy="55667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400"/>
              </a:lnSpc>
              <a:defRPr sz="3100">
                <a:latin typeface="Arimo"/>
                <a:ea typeface="Arimo"/>
                <a:cs typeface="Arimo"/>
                <a:sym typeface="Arimo"/>
              </a:defRPr>
            </a:pPr>
            <a:r>
              <a:t>Anxiety among Generation Z (10-23) has risen by 92% since 2010, coinciding with the advent of social media. Anxiety rates for other generations remain comparatively stable despite their use of social media. </a:t>
            </a:r>
          </a:p>
          <a:p>
            <a:pPr algn="ctr">
              <a:lnSpc>
                <a:spcPts val="4400"/>
              </a:lnSpc>
            </a:pPr>
          </a:p>
          <a:p>
            <a:pPr algn="ctr">
              <a:lnSpc>
                <a:spcPts val="4400"/>
              </a:lnSpc>
              <a:defRPr sz="3100">
                <a:latin typeface="Arimo"/>
                <a:ea typeface="Arimo"/>
                <a:cs typeface="Arimo"/>
                <a:sym typeface="Arimo"/>
              </a:defRPr>
            </a:pPr>
            <a:r>
              <a:t>For example, Millennials (24-43) experienced a 62% increase in anxiety rates, Gen X experienced an 18% rise while Boomers experienced a 7% decline. </a:t>
            </a:r>
          </a:p>
        </p:txBody>
      </p:sp>
      <p:sp>
        <p:nvSpPr>
          <p:cNvPr id="52" name="TextBox 3"/>
          <p:cNvSpPr txBox="1"/>
          <p:nvPr/>
        </p:nvSpPr>
        <p:spPr>
          <a:xfrm>
            <a:off x="2245824" y="942974"/>
            <a:ext cx="13796352" cy="7221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900"/>
              </a:lnSpc>
              <a:defRPr sz="4200">
                <a:latin typeface="League Spartan"/>
                <a:ea typeface="League Spartan"/>
                <a:cs typeface="League Spartan"/>
                <a:sym typeface="League Spartan"/>
              </a:defRPr>
            </a:lvl1pPr>
          </a:lstStyle>
          <a:p>
            <a:pPr/>
            <a:r>
              <a:t>Our problem definition &amp; reference mode:</a:t>
            </a:r>
          </a:p>
        </p:txBody>
      </p:sp>
      <p:sp>
        <p:nvSpPr>
          <p:cNvPr id="53" name="TextBox 4"/>
          <p:cNvSpPr txBox="1"/>
          <p:nvPr/>
        </p:nvSpPr>
        <p:spPr>
          <a:xfrm>
            <a:off x="10620416" y="9591492"/>
            <a:ext cx="6835879" cy="392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200"/>
              </a:lnSpc>
              <a:defRPr i="1" sz="2300">
                <a:latin typeface="Arimo Italics"/>
                <a:ea typeface="Arimo Italics"/>
                <a:cs typeface="Arimo Italics"/>
                <a:sym typeface="Arimo Italics"/>
              </a:defRPr>
            </a:lvl1pPr>
          </a:lstStyle>
          <a:p>
            <a:pPr/>
            <a:r>
              <a:t>Source: U.S. National Survey on Drug Use &amp; Health</a:t>
            </a:r>
          </a:p>
        </p:txBody>
      </p:sp>
      <p:sp>
        <p:nvSpPr>
          <p:cNvPr id="54" name="Freeform 5"/>
          <p:cNvSpPr/>
          <p:nvPr/>
        </p:nvSpPr>
        <p:spPr>
          <a:xfrm>
            <a:off x="9328539" y="3145172"/>
            <a:ext cx="8427586" cy="5034178"/>
          </a:xfrm>
          <a:prstGeom prst="rect">
            <a:avLst/>
          </a:prstGeom>
          <a:blipFill>
            <a:blip r:embed="rId3"/>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Freeform 2"/>
          <p:cNvSpPr/>
          <p:nvPr/>
        </p:nvSpPr>
        <p:spPr>
          <a:xfrm>
            <a:off x="-7043723" y="-1134086"/>
            <a:ext cx="15228116" cy="11421086"/>
          </a:xfrm>
          <a:prstGeom prst="rect">
            <a:avLst/>
          </a:prstGeom>
          <a:blipFill>
            <a:blip r:embed="rId3"/>
            <a:stretch>
              <a:fillRect/>
            </a:stretch>
          </a:blipFill>
          <a:ln w="12700">
            <a:miter lim="400000"/>
          </a:ln>
        </p:spPr>
        <p:txBody>
          <a:bodyPr lIns="45719" rIns="45719"/>
          <a:lstStyle/>
          <a:p>
            <a:pPr/>
          </a:p>
        </p:txBody>
      </p:sp>
      <p:sp>
        <p:nvSpPr>
          <p:cNvPr id="59" name="TextBox 3"/>
          <p:cNvSpPr txBox="1"/>
          <p:nvPr/>
        </p:nvSpPr>
        <p:spPr>
          <a:xfrm>
            <a:off x="8778584" y="1172972"/>
            <a:ext cx="9066329" cy="18061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800"/>
              </a:lnSpc>
              <a:defRPr sz="3400">
                <a:latin typeface="Arimo"/>
                <a:ea typeface="Arimo"/>
                <a:cs typeface="Arimo"/>
                <a:sym typeface="Arimo"/>
              </a:defRPr>
            </a:pPr>
            <a:r>
              <a:t>This project maps the causal loops between social media usage and anxiety </a:t>
            </a:r>
          </a:p>
          <a:p>
            <a:pPr algn="ctr">
              <a:lnSpc>
                <a:spcPts val="4800"/>
              </a:lnSpc>
              <a:defRPr b="1" sz="3400" u="sng">
                <a:latin typeface="Arimo Bold"/>
                <a:ea typeface="Arimo Bold"/>
                <a:cs typeface="Arimo Bold"/>
                <a:sym typeface="Arimo Bold"/>
              </a:defRPr>
            </a:pPr>
            <a:r>
              <a:t>from the</a:t>
            </a:r>
            <a:r>
              <a:rPr b="0">
                <a:latin typeface="Arimo"/>
                <a:ea typeface="Arimo"/>
                <a:cs typeface="Arimo"/>
                <a:sym typeface="Arimo"/>
              </a:rPr>
              <a:t> </a:t>
            </a:r>
            <a:r>
              <a:t>perspective of teenagers</a:t>
            </a:r>
            <a:r>
              <a:rPr b="0">
                <a:latin typeface="Arimo"/>
                <a:ea typeface="Arimo"/>
                <a:cs typeface="Arimo"/>
                <a:sym typeface="Arimo"/>
              </a:rPr>
              <a:t>.</a:t>
            </a:r>
          </a:p>
        </p:txBody>
      </p:sp>
      <p:sp>
        <p:nvSpPr>
          <p:cNvPr id="60" name="TextBox 4"/>
          <p:cNvSpPr txBox="1"/>
          <p:nvPr/>
        </p:nvSpPr>
        <p:spPr>
          <a:xfrm>
            <a:off x="9522231" y="3667801"/>
            <a:ext cx="8071434" cy="4808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3800"/>
              </a:lnSpc>
              <a:defRPr sz="2700">
                <a:latin typeface="Arimo"/>
                <a:ea typeface="Arimo"/>
                <a:cs typeface="Arimo"/>
                <a:sym typeface="Arimo"/>
              </a:defRPr>
            </a:pPr>
            <a:r>
              <a:t>We seek answers to the following questions: </a:t>
            </a:r>
          </a:p>
          <a:p>
            <a:pPr>
              <a:lnSpc>
                <a:spcPts val="3800"/>
              </a:lnSpc>
            </a:pPr>
          </a:p>
          <a:p>
            <a:pPr lvl="1" marL="600151" indent="-300074">
              <a:lnSpc>
                <a:spcPts val="3800"/>
              </a:lnSpc>
              <a:buSzPct val="100000"/>
              <a:buFont typeface="Arial"/>
              <a:buChar char="•"/>
              <a:defRPr sz="2700">
                <a:latin typeface="Arimo"/>
                <a:ea typeface="Arimo"/>
                <a:cs typeface="Arimo"/>
                <a:sym typeface="Arimo"/>
              </a:defRPr>
            </a:pPr>
            <a:r>
              <a:t>What do teens perceive as the drivers of social media usage and its connection to anxiety?</a:t>
            </a:r>
          </a:p>
          <a:p>
            <a:pPr>
              <a:lnSpc>
                <a:spcPts val="3800"/>
              </a:lnSpc>
            </a:pPr>
          </a:p>
          <a:p>
            <a:pPr lvl="1" marL="600151" indent="-300074">
              <a:lnSpc>
                <a:spcPts val="3800"/>
              </a:lnSpc>
              <a:buSzPct val="100000"/>
              <a:buFont typeface="Arial"/>
              <a:buChar char="•"/>
              <a:defRPr sz="2700">
                <a:latin typeface="Arimo"/>
                <a:ea typeface="Arimo"/>
                <a:cs typeface="Arimo"/>
                <a:sym typeface="Arimo"/>
              </a:defRPr>
            </a:pPr>
            <a:r>
              <a:t>What are the feedback loops that link social media and anxiety from a teen's perspective?</a:t>
            </a:r>
          </a:p>
          <a:p>
            <a:pPr>
              <a:lnSpc>
                <a:spcPts val="3800"/>
              </a:lnSpc>
              <a:defRPr sz="2700">
                <a:latin typeface="Arimo"/>
                <a:ea typeface="Arimo"/>
                <a:cs typeface="Arimo"/>
                <a:sym typeface="Arimo"/>
              </a:defRPr>
            </a:pPr>
            <a:r>
              <a:t> </a:t>
            </a:r>
          </a:p>
          <a:p>
            <a:pPr lvl="1" marL="600151" indent="-300074">
              <a:lnSpc>
                <a:spcPts val="3800"/>
              </a:lnSpc>
              <a:buSzPct val="100000"/>
              <a:buFont typeface="Arial"/>
              <a:buChar char="•"/>
              <a:defRPr sz="2700">
                <a:latin typeface="Arimo"/>
                <a:ea typeface="Arimo"/>
                <a:cs typeface="Arimo"/>
                <a:sym typeface="Arimo"/>
              </a:defRPr>
            </a:pPr>
            <a:r>
              <a:t>What would solve this problem, according to participants?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Freeform 2"/>
          <p:cNvSpPr/>
          <p:nvPr/>
        </p:nvSpPr>
        <p:spPr>
          <a:xfrm>
            <a:off x="16517889" y="-1"/>
            <a:ext cx="1770111" cy="1767898"/>
          </a:xfrm>
          <a:prstGeom prst="rect">
            <a:avLst/>
          </a:prstGeom>
          <a:blipFill>
            <a:blip r:embed="rId3"/>
            <a:stretch>
              <a:fillRect/>
            </a:stretch>
          </a:blipFill>
          <a:ln w="12700">
            <a:miter lim="400000"/>
          </a:ln>
        </p:spPr>
        <p:txBody>
          <a:bodyPr lIns="45719" rIns="45719"/>
          <a:lstStyle/>
          <a:p>
            <a:pPr/>
          </a:p>
        </p:txBody>
      </p:sp>
      <p:grpSp>
        <p:nvGrpSpPr>
          <p:cNvPr id="67" name="Group 3"/>
          <p:cNvGrpSpPr/>
          <p:nvPr/>
        </p:nvGrpSpPr>
        <p:grpSpPr>
          <a:xfrm>
            <a:off x="5037968" y="1340339"/>
            <a:ext cx="8212062" cy="805112"/>
            <a:chOff x="0" y="0"/>
            <a:chExt cx="8212060" cy="805110"/>
          </a:xfrm>
        </p:grpSpPr>
        <p:sp>
          <p:nvSpPr>
            <p:cNvPr id="65" name="TextBox 4"/>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solidFill>
                  <a:latin typeface="League Spartan"/>
                  <a:ea typeface="League Spartan"/>
                  <a:cs typeface="League Spartan"/>
                  <a:sym typeface="League Spartan"/>
                </a:defRPr>
              </a:lvl1pPr>
            </a:lstStyle>
            <a:p>
              <a:pPr/>
              <a:r>
                <a:t>APPROACH</a:t>
              </a:r>
            </a:p>
          </p:txBody>
        </p:sp>
        <p:sp>
          <p:nvSpPr>
            <p:cNvPr id="66" name="Freeform 5"/>
            <p:cNvSpPr/>
            <p:nvPr/>
          </p:nvSpPr>
          <p:spPr>
            <a:xfrm>
              <a:off x="0" y="625938"/>
              <a:ext cx="8212061" cy="179173"/>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68" name="TextBox 6"/>
          <p:cNvSpPr txBox="1"/>
          <p:nvPr/>
        </p:nvSpPr>
        <p:spPr>
          <a:xfrm>
            <a:off x="1315990" y="3134163"/>
            <a:ext cx="16086955" cy="45511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500"/>
              </a:lnSpc>
              <a:defRPr sz="3200">
                <a:latin typeface="Montserrat"/>
                <a:ea typeface="Montserrat"/>
                <a:cs typeface="Montserrat"/>
                <a:sym typeface="Montserrat"/>
              </a:defRPr>
            </a:pPr>
            <a:r>
              <a:t>Community-based system dynamics (CBSD) is a participatory method for </a:t>
            </a:r>
            <a:r>
              <a:rPr b="1">
                <a:latin typeface="Montserrat Bold"/>
                <a:ea typeface="Montserrat Bold"/>
                <a:cs typeface="Montserrat Bold"/>
                <a:sym typeface="Montserrat Bold"/>
              </a:rPr>
              <a:t>involving communities in the process of understanding and changing systems</a:t>
            </a:r>
            <a:r>
              <a:t> from the endogenous or feedback perspective of system dynamics. </a:t>
            </a:r>
          </a:p>
          <a:p>
            <a:pPr algn="ctr">
              <a:lnSpc>
                <a:spcPts val="4500"/>
              </a:lnSpc>
            </a:pPr>
          </a:p>
          <a:p>
            <a:pPr algn="ctr">
              <a:lnSpc>
                <a:spcPts val="4500"/>
              </a:lnSpc>
              <a:defRPr sz="3200">
                <a:latin typeface="Montserrat"/>
                <a:ea typeface="Montserrat"/>
                <a:cs typeface="Montserrat"/>
                <a:sym typeface="Montserrat"/>
              </a:defRPr>
            </a:pPr>
            <a:r>
              <a:t>In system dynamics, informal causal maps and formal models are used to uncover and understand endogenous sources of system behavior with the goal of solving problems by improving the mental models we use to perceive the system and act (Hovmand 2014).</a:t>
            </a:r>
          </a:p>
          <a:p>
            <a:pPr algn="ctr">
              <a:lnSpc>
                <a:spcPts val="4500"/>
              </a:lnSpc>
              <a:defRPr sz="3200">
                <a:latin typeface="Montserrat"/>
                <a:ea typeface="Montserrat"/>
                <a:cs typeface="Montserrat"/>
                <a:sym typeface="Montserrat"/>
              </a:defRPr>
            </a:pP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4" name="Group 2"/>
          <p:cNvGrpSpPr/>
          <p:nvPr/>
        </p:nvGrpSpPr>
        <p:grpSpPr>
          <a:xfrm>
            <a:off x="9143999" y="368887"/>
            <a:ext cx="8212062" cy="805112"/>
            <a:chOff x="0" y="0"/>
            <a:chExt cx="8212060" cy="805110"/>
          </a:xfrm>
        </p:grpSpPr>
        <p:sp>
          <p:nvSpPr>
            <p:cNvPr id="72" name="TextBox 3"/>
            <p:cNvSpPr txBox="1"/>
            <p:nvPr/>
          </p:nvSpPr>
          <p:spPr>
            <a:xfrm>
              <a:off x="229263" y="0"/>
              <a:ext cx="7753534" cy="600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ts val="4900"/>
                </a:lnSpc>
                <a:defRPr sz="3500">
                  <a:solidFill>
                    <a:srgbClr val="F9BB0B">
                      <a:alpha val="49804"/>
                    </a:srgbClr>
                  </a:solidFill>
                  <a:latin typeface="League Spartan"/>
                  <a:ea typeface="League Spartan"/>
                  <a:cs typeface="League Spartan"/>
                  <a:sym typeface="League Spartan"/>
                </a:defRPr>
              </a:lvl1pPr>
            </a:lstStyle>
            <a:p>
              <a:pPr/>
              <a:r>
                <a:t>APPROACH</a:t>
              </a:r>
            </a:p>
          </p:txBody>
        </p:sp>
        <p:sp>
          <p:nvSpPr>
            <p:cNvPr id="73" name="Freeform 4"/>
            <p:cNvSpPr/>
            <p:nvPr/>
          </p:nvSpPr>
          <p:spPr>
            <a:xfrm>
              <a:off x="0" y="625938"/>
              <a:ext cx="8212061" cy="179173"/>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grpSp>
      <p:sp>
        <p:nvSpPr>
          <p:cNvPr id="75" name="Freeform 5"/>
          <p:cNvSpPr/>
          <p:nvPr/>
        </p:nvSpPr>
        <p:spPr>
          <a:xfrm>
            <a:off x="-1" y="-1"/>
            <a:ext cx="7859532" cy="10479375"/>
          </a:xfrm>
          <a:prstGeom prst="rect">
            <a:avLst/>
          </a:prstGeom>
          <a:blipFill>
            <a:blip r:embed="rId4"/>
            <a:stretch>
              <a:fillRect/>
            </a:stretch>
          </a:blipFill>
          <a:ln w="12700">
            <a:miter lim="400000"/>
          </a:ln>
        </p:spPr>
        <p:txBody>
          <a:bodyPr lIns="45719" rIns="45719"/>
          <a:lstStyle/>
          <a:p>
            <a:pPr/>
          </a:p>
        </p:txBody>
      </p:sp>
      <p:sp>
        <p:nvSpPr>
          <p:cNvPr id="76" name="TextBox 6"/>
          <p:cNvSpPr txBox="1"/>
          <p:nvPr/>
        </p:nvSpPr>
        <p:spPr>
          <a:xfrm>
            <a:off x="9213198" y="1368550"/>
            <a:ext cx="8046103" cy="70806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300"/>
              </a:lnSpc>
              <a:defRPr sz="3100">
                <a:latin typeface="Arimo"/>
                <a:ea typeface="Arimo"/>
                <a:cs typeface="Arimo"/>
                <a:sym typeface="Arimo"/>
              </a:defRPr>
            </a:pPr>
            <a:r>
              <a:t>Once the problem was defined, we designed a two-hour workshop with 13 teenagers, ages 14-16. There were 5 males and 8 females.  </a:t>
            </a:r>
          </a:p>
          <a:p>
            <a:pPr algn="ctr">
              <a:lnSpc>
                <a:spcPts val="4300"/>
              </a:lnSpc>
            </a:pPr>
          </a:p>
          <a:p>
            <a:pPr algn="ctr">
              <a:lnSpc>
                <a:spcPts val="4300"/>
              </a:lnSpc>
              <a:defRPr sz="3100">
                <a:latin typeface="Arimo"/>
                <a:ea typeface="Arimo"/>
                <a:cs typeface="Arimo"/>
                <a:sym typeface="Arimo"/>
              </a:defRPr>
            </a:pPr>
            <a:r>
              <a:t>Participants were recruited through The Soulard School, an elementary school in St. Louis, Missouri. The Soulard School runs a summer camp and invites alumni to become camp counselors. SKIP recruited participants from the 2024 cohort of camp counselors. </a:t>
            </a:r>
          </a:p>
          <a:p>
            <a:pPr algn="ctr">
              <a:lnSpc>
                <a:spcPts val="4300"/>
              </a:lnSpc>
            </a:pPr>
          </a:p>
          <a:p>
            <a:pPr algn="ctr">
              <a:lnSpc>
                <a:spcPts val="4300"/>
              </a:lnSpc>
              <a:defRPr sz="3100">
                <a:latin typeface="Arimo"/>
                <a:ea typeface="Arimo"/>
                <a:cs typeface="Arimo"/>
                <a:sym typeface="Arimo"/>
              </a:defRPr>
            </a:pPr>
            <a:r>
              <a:t>Participants were compensated with a $40 Visa gift card.</a:t>
            </a:r>
          </a:p>
        </p:txBody>
      </p:sp>
      <p:sp>
        <p:nvSpPr>
          <p:cNvPr id="77" name="Freeform 7"/>
          <p:cNvSpPr/>
          <p:nvPr/>
        </p:nvSpPr>
        <p:spPr>
          <a:xfrm>
            <a:off x="7317002" y="4502465"/>
            <a:ext cx="542528" cy="578697"/>
          </a:xfrm>
          <a:prstGeom prst="rect">
            <a:avLst/>
          </a:prstGeom>
          <a:blipFill>
            <a:blip r:embed="rId5"/>
            <a:stretch>
              <a:fillRect/>
            </a:stretch>
          </a:blipFill>
          <a:ln w="12700">
            <a:miter lim="400000"/>
          </a:ln>
        </p:spPr>
        <p:txBody>
          <a:bodyPr lIns="45719" rIns="45719"/>
          <a:lstStyle/>
          <a:p>
            <a:pPr/>
          </a:p>
        </p:txBody>
      </p:sp>
      <p:sp>
        <p:nvSpPr>
          <p:cNvPr id="78" name="Freeform 8"/>
          <p:cNvSpPr/>
          <p:nvPr/>
        </p:nvSpPr>
        <p:spPr>
          <a:xfrm>
            <a:off x="6674083" y="4727216"/>
            <a:ext cx="390267" cy="416284"/>
          </a:xfrm>
          <a:prstGeom prst="rect">
            <a:avLst/>
          </a:prstGeom>
          <a:blipFill>
            <a:blip r:embed="rId5"/>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