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tags/tag1.xml" ContentType="application/vnd.openxmlformats-officedocument.presentationml.tags+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tags/tag2.xml" ContentType="application/vnd.openxmlformats-officedocument.presentationml.tags+xml"/>
  <Override PartName="/ppt/notesSlides/notesSlide3.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tags/tag3.xml" ContentType="application/vnd.openxmlformats-officedocument.presentationml.tags+xml"/>
  <Override PartName="/ppt/notesSlides/notesSlide4.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tags/tag4.xml" ContentType="application/vnd.openxmlformats-officedocument.presentationml.tags+xml"/>
  <Override PartName="/ppt/notesSlides/notesSlide5.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tags/tag5.xml" ContentType="application/vnd.openxmlformats-officedocument.presentationml.tags+xml"/>
  <Override PartName="/ppt/notesSlides/notesSlide6.xml" ContentType="application/vnd.openxmlformats-officedocument.presentationml.notesSlide+xml"/>
  <Override PartName="/ppt/tags/tag6.xml" ContentType="application/vnd.openxmlformats-officedocument.presentationml.tags+xml"/>
  <Override PartName="/ppt/notesSlides/notesSlide7.xml" ContentType="application/vnd.openxmlformats-officedocument.presentationml.notesSlide+xml"/>
  <Override PartName="/ppt/tags/tag7.xml" ContentType="application/vnd.openxmlformats-officedocument.presentationml.tags+xml"/>
  <Override PartName="/ppt/notesSlides/notesSlide8.xml" ContentType="application/vnd.openxmlformats-officedocument.presentationml.notesSlide+xml"/>
  <Override PartName="/ppt/tags/tag8.xml" ContentType="application/vnd.openxmlformats-officedocument.presentationml.tags+xml"/>
  <Override PartName="/ppt/notesSlides/notesSlide9.xml" ContentType="application/vnd.openxmlformats-officedocument.presentationml.notesSlide+xml"/>
  <Override PartName="/ppt/notesSlides/notesSlide10.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tags/tag9.xml" ContentType="application/vnd.openxmlformats-officedocument.presentationml.tags+xml"/>
  <Override PartName="/ppt/notesSlides/notesSlide11.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tags/tag10.xml" ContentType="application/vnd.openxmlformats-officedocument.presentationml.tags+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6"/>
  </p:notesMasterIdLst>
  <p:sldIdLst>
    <p:sldId id="257" r:id="rId2"/>
    <p:sldId id="309" r:id="rId3"/>
    <p:sldId id="311" r:id="rId4"/>
    <p:sldId id="294" r:id="rId5"/>
    <p:sldId id="312" r:id="rId6"/>
    <p:sldId id="313" r:id="rId7"/>
    <p:sldId id="297" r:id="rId8"/>
    <p:sldId id="305" r:id="rId9"/>
    <p:sldId id="314" r:id="rId10"/>
    <p:sldId id="307" r:id="rId11"/>
    <p:sldId id="298" r:id="rId12"/>
    <p:sldId id="315" r:id="rId13"/>
    <p:sldId id="302" r:id="rId14"/>
    <p:sldId id="301" r:id="rId1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3519B"/>
    <a:srgbClr val="F5821E"/>
    <a:srgbClr val="274C62"/>
    <a:srgbClr val="7B706E"/>
    <a:srgbClr val="78706E"/>
    <a:srgbClr val="BAB0AD"/>
    <a:srgbClr val="E26B96"/>
    <a:srgbClr val="568D62"/>
    <a:srgbClr val="476982"/>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4868" autoAdjust="0"/>
    <p:restoredTop sz="86284"/>
  </p:normalViewPr>
  <p:slideViewPr>
    <p:cSldViewPr snapToGrid="0">
      <p:cViewPr varScale="1">
        <p:scale>
          <a:sx n="92" d="100"/>
          <a:sy n="92" d="100"/>
        </p:scale>
        <p:origin x="216" y="184"/>
      </p:cViewPr>
      <p:guideLst/>
    </p:cSldViewPr>
  </p:slideViewPr>
  <p:notesTextViewPr>
    <p:cViewPr>
      <p:scale>
        <a:sx n="3" d="2"/>
        <a:sy n="3" d="2"/>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9B0D006-1CE3-7245-A635-4F93065EFDAF}" type="doc">
      <dgm:prSet loTypeId="urn:microsoft.com/office/officeart/2005/8/layout/chevron2" loCatId="process" qsTypeId="urn:microsoft.com/office/officeart/2005/8/quickstyle/simple1" qsCatId="simple" csTypeId="urn:microsoft.com/office/officeart/2005/8/colors/colorful1" csCatId="colorful" phldr="1"/>
      <dgm:spPr/>
      <dgm:t>
        <a:bodyPr/>
        <a:lstStyle/>
        <a:p>
          <a:endParaRPr lang="en-US"/>
        </a:p>
      </dgm:t>
    </dgm:pt>
    <dgm:pt modelId="{DEBAE77E-4FA4-5D40-BA2E-8CF3CF54AB17}">
      <dgm:prSet/>
      <dgm:spPr/>
      <dgm:t>
        <a:bodyPr/>
        <a:lstStyle/>
        <a:p>
          <a:r>
            <a:rPr lang="en-US" b="0" i="0" dirty="0">
              <a:latin typeface="Arial" panose="020B0604020202020204" pitchFamily="34" charset="0"/>
              <a:cs typeface="Arial" panose="020B0604020202020204" pitchFamily="34" charset="0"/>
            </a:rPr>
            <a:t>3</a:t>
          </a:r>
        </a:p>
      </dgm:t>
    </dgm:pt>
    <dgm:pt modelId="{2DCEC3AA-CA0D-BC4F-9DD4-D838E93B5848}" type="parTrans" cxnId="{AE444943-855F-7848-9DFD-894738E41267}">
      <dgm:prSet/>
      <dgm:spPr/>
      <dgm:t>
        <a:bodyPr/>
        <a:lstStyle/>
        <a:p>
          <a:endParaRPr lang="en-US" b="0" i="0">
            <a:latin typeface="Arial" panose="020B0604020202020204" pitchFamily="34" charset="0"/>
            <a:cs typeface="Arial" panose="020B0604020202020204" pitchFamily="34" charset="0"/>
          </a:endParaRPr>
        </a:p>
      </dgm:t>
    </dgm:pt>
    <dgm:pt modelId="{C06826B5-4C3B-E14A-8B70-7F53EBF8BB1F}" type="sibTrans" cxnId="{AE444943-855F-7848-9DFD-894738E41267}">
      <dgm:prSet/>
      <dgm:spPr/>
      <dgm:t>
        <a:bodyPr/>
        <a:lstStyle/>
        <a:p>
          <a:endParaRPr lang="en-US" b="0" i="0">
            <a:latin typeface="Arial" panose="020B0604020202020204" pitchFamily="34" charset="0"/>
            <a:cs typeface="Arial" panose="020B0604020202020204" pitchFamily="34" charset="0"/>
          </a:endParaRPr>
        </a:p>
      </dgm:t>
    </dgm:pt>
    <dgm:pt modelId="{187C10A5-FB04-DE47-94DD-24DC533F4A04}">
      <dgm:prSet/>
      <dgm:spPr/>
      <dgm:t>
        <a:bodyPr/>
        <a:lstStyle/>
        <a:p>
          <a:r>
            <a:rPr lang="en-US" b="0" i="0" dirty="0">
              <a:latin typeface="Arial" panose="020B0604020202020204" pitchFamily="34" charset="0"/>
              <a:cs typeface="Arial" panose="020B0604020202020204" pitchFamily="34" charset="0"/>
            </a:rPr>
            <a:t>4</a:t>
          </a:r>
        </a:p>
      </dgm:t>
    </dgm:pt>
    <dgm:pt modelId="{3BAD9018-35FD-2241-AB80-4ADEAF93A8F8}" type="parTrans" cxnId="{B0820004-574B-A74E-97DC-5295C7293C22}">
      <dgm:prSet/>
      <dgm:spPr/>
      <dgm:t>
        <a:bodyPr/>
        <a:lstStyle/>
        <a:p>
          <a:endParaRPr lang="en-US" b="0" i="0">
            <a:latin typeface="Arial" panose="020B0604020202020204" pitchFamily="34" charset="0"/>
            <a:cs typeface="Arial" panose="020B0604020202020204" pitchFamily="34" charset="0"/>
          </a:endParaRPr>
        </a:p>
      </dgm:t>
    </dgm:pt>
    <dgm:pt modelId="{FA49C4B9-9830-6443-817A-BA17F5150800}" type="sibTrans" cxnId="{B0820004-574B-A74E-97DC-5295C7293C22}">
      <dgm:prSet/>
      <dgm:spPr/>
      <dgm:t>
        <a:bodyPr/>
        <a:lstStyle/>
        <a:p>
          <a:endParaRPr lang="en-US" b="0" i="0">
            <a:latin typeface="Arial" panose="020B0604020202020204" pitchFamily="34" charset="0"/>
            <a:cs typeface="Arial" panose="020B0604020202020204" pitchFamily="34" charset="0"/>
          </a:endParaRPr>
        </a:p>
      </dgm:t>
    </dgm:pt>
    <dgm:pt modelId="{C2EAB231-1BC9-B747-A497-1171B964E11A}">
      <dgm:prSet/>
      <dgm:spPr/>
      <dgm:t>
        <a:bodyPr/>
        <a:lstStyle/>
        <a:p>
          <a:r>
            <a:rPr lang="en-US" b="0" i="0" dirty="0">
              <a:latin typeface="Arial" panose="020B0604020202020204" pitchFamily="34" charset="0"/>
              <a:cs typeface="Arial" panose="020B0604020202020204" pitchFamily="34" charset="0"/>
            </a:rPr>
            <a:t>1</a:t>
          </a:r>
        </a:p>
      </dgm:t>
    </dgm:pt>
    <dgm:pt modelId="{3FD5BE1C-EDB5-2C4D-9BDA-0C9274CD5410}" type="parTrans" cxnId="{1F5170F0-C40F-4344-A9AF-A642C472EACE}">
      <dgm:prSet/>
      <dgm:spPr/>
      <dgm:t>
        <a:bodyPr/>
        <a:lstStyle/>
        <a:p>
          <a:endParaRPr lang="en-US" b="0" i="0">
            <a:latin typeface="Arial" panose="020B0604020202020204" pitchFamily="34" charset="0"/>
            <a:cs typeface="Arial" panose="020B0604020202020204" pitchFamily="34" charset="0"/>
          </a:endParaRPr>
        </a:p>
      </dgm:t>
    </dgm:pt>
    <dgm:pt modelId="{92514B7C-ECA6-4542-9E2E-F21A2D2D1552}" type="sibTrans" cxnId="{1F5170F0-C40F-4344-A9AF-A642C472EACE}">
      <dgm:prSet/>
      <dgm:spPr/>
      <dgm:t>
        <a:bodyPr/>
        <a:lstStyle/>
        <a:p>
          <a:endParaRPr lang="en-US" b="0" i="0">
            <a:latin typeface="Arial" panose="020B0604020202020204" pitchFamily="34" charset="0"/>
            <a:cs typeface="Arial" panose="020B0604020202020204" pitchFamily="34" charset="0"/>
          </a:endParaRPr>
        </a:p>
      </dgm:t>
    </dgm:pt>
    <dgm:pt modelId="{1B4AA58E-61C2-934B-9E12-ECC8D344CD9B}">
      <dgm:prSet/>
      <dgm:spPr/>
      <dgm:t>
        <a:bodyPr/>
        <a:lstStyle/>
        <a:p>
          <a:r>
            <a:rPr lang="en-US" b="0" i="0" dirty="0">
              <a:latin typeface="Arial" panose="020B0604020202020204" pitchFamily="34" charset="0"/>
              <a:cs typeface="Arial" panose="020B0604020202020204" pitchFamily="34" charset="0"/>
            </a:rPr>
            <a:t>Transition from service-based (i.e., fee-for-service or FFS) to capitation (CAP) payment</a:t>
          </a:r>
          <a:endParaRPr lang="en-US" b="1" i="0" dirty="0">
            <a:solidFill>
              <a:srgbClr val="FF0000"/>
            </a:solidFill>
            <a:latin typeface="Arial" panose="020B0604020202020204" pitchFamily="34" charset="0"/>
            <a:cs typeface="Arial" panose="020B0604020202020204" pitchFamily="34" charset="0"/>
          </a:endParaRPr>
        </a:p>
      </dgm:t>
    </dgm:pt>
    <dgm:pt modelId="{22C0BA55-15D8-8E45-9107-FC7BF8DD4432}" type="parTrans" cxnId="{8DB81B59-9556-4047-89D3-CA808BBBFEF6}">
      <dgm:prSet/>
      <dgm:spPr/>
      <dgm:t>
        <a:bodyPr/>
        <a:lstStyle/>
        <a:p>
          <a:endParaRPr lang="en-US" b="0" i="0">
            <a:latin typeface="Arial" panose="020B0604020202020204" pitchFamily="34" charset="0"/>
            <a:cs typeface="Arial" panose="020B0604020202020204" pitchFamily="34" charset="0"/>
          </a:endParaRPr>
        </a:p>
      </dgm:t>
    </dgm:pt>
    <dgm:pt modelId="{DAFCB55A-4399-024B-900B-CD70165E3407}" type="sibTrans" cxnId="{8DB81B59-9556-4047-89D3-CA808BBBFEF6}">
      <dgm:prSet/>
      <dgm:spPr/>
      <dgm:t>
        <a:bodyPr/>
        <a:lstStyle/>
        <a:p>
          <a:endParaRPr lang="en-US" b="0" i="0">
            <a:latin typeface="Arial" panose="020B0604020202020204" pitchFamily="34" charset="0"/>
            <a:cs typeface="Arial" panose="020B0604020202020204" pitchFamily="34" charset="0"/>
          </a:endParaRPr>
        </a:p>
      </dgm:t>
    </dgm:pt>
    <dgm:pt modelId="{6ED66A82-0FCC-F842-93BB-D8049A42F1C4}">
      <dgm:prSet/>
      <dgm:spPr/>
      <dgm:t>
        <a:bodyPr/>
        <a:lstStyle/>
        <a:p>
          <a:r>
            <a:rPr lang="en-US" b="0" i="0" dirty="0">
              <a:latin typeface="Arial" panose="020B0604020202020204" pitchFamily="34" charset="0"/>
              <a:cs typeface="Arial" panose="020B0604020202020204" pitchFamily="34" charset="0"/>
            </a:rPr>
            <a:t>2</a:t>
          </a:r>
        </a:p>
      </dgm:t>
    </dgm:pt>
    <dgm:pt modelId="{CEDBF9AF-F643-034C-A81A-DF6D215D22B0}" type="parTrans" cxnId="{F94B48EA-52E6-A948-82F4-BEBBF8EE76F2}">
      <dgm:prSet/>
      <dgm:spPr/>
      <dgm:t>
        <a:bodyPr/>
        <a:lstStyle/>
        <a:p>
          <a:endParaRPr lang="en-US" b="0" i="0">
            <a:latin typeface="Arial" panose="020B0604020202020204" pitchFamily="34" charset="0"/>
            <a:cs typeface="Arial" panose="020B0604020202020204" pitchFamily="34" charset="0"/>
          </a:endParaRPr>
        </a:p>
      </dgm:t>
    </dgm:pt>
    <dgm:pt modelId="{0179A7AC-2B76-3B4F-8BC3-C4EDF2522E42}" type="sibTrans" cxnId="{F94B48EA-52E6-A948-82F4-BEBBF8EE76F2}">
      <dgm:prSet/>
      <dgm:spPr/>
      <dgm:t>
        <a:bodyPr/>
        <a:lstStyle/>
        <a:p>
          <a:endParaRPr lang="en-US" b="0" i="0">
            <a:latin typeface="Arial" panose="020B0604020202020204" pitchFamily="34" charset="0"/>
            <a:cs typeface="Arial" panose="020B0604020202020204" pitchFamily="34" charset="0"/>
          </a:endParaRPr>
        </a:p>
      </dgm:t>
    </dgm:pt>
    <dgm:pt modelId="{04C94519-341E-A94B-8CB9-1271D59A54CF}">
      <dgm:prSet/>
      <dgm:spPr/>
      <dgm:t>
        <a:bodyPr/>
        <a:lstStyle/>
        <a:p>
          <a:r>
            <a:rPr lang="en-US" b="0" i="0" dirty="0">
              <a:latin typeface="Arial" panose="020B0604020202020204" pitchFamily="34" charset="0"/>
              <a:cs typeface="Arial" panose="020B0604020202020204" pitchFamily="34" charset="0"/>
            </a:rPr>
            <a:t>Enrolling a significant proportion of the population with a designated primary care provider</a:t>
          </a:r>
        </a:p>
      </dgm:t>
    </dgm:pt>
    <dgm:pt modelId="{AB823E94-31EC-0B48-BCD2-6D29B5F55999}" type="parTrans" cxnId="{A695A57F-28DF-E945-AD00-85ECE77939EF}">
      <dgm:prSet/>
      <dgm:spPr/>
      <dgm:t>
        <a:bodyPr/>
        <a:lstStyle/>
        <a:p>
          <a:endParaRPr lang="en-US" b="0" i="0">
            <a:latin typeface="Arial" panose="020B0604020202020204" pitchFamily="34" charset="0"/>
            <a:cs typeface="Arial" panose="020B0604020202020204" pitchFamily="34" charset="0"/>
          </a:endParaRPr>
        </a:p>
      </dgm:t>
    </dgm:pt>
    <dgm:pt modelId="{EA5B5C1F-C8E7-5E43-87F7-99CAF7EC365C}" type="sibTrans" cxnId="{A695A57F-28DF-E945-AD00-85ECE77939EF}">
      <dgm:prSet/>
      <dgm:spPr/>
      <dgm:t>
        <a:bodyPr/>
        <a:lstStyle/>
        <a:p>
          <a:endParaRPr lang="en-US" b="0" i="0">
            <a:latin typeface="Arial" panose="020B0604020202020204" pitchFamily="34" charset="0"/>
            <a:cs typeface="Arial" panose="020B0604020202020204" pitchFamily="34" charset="0"/>
          </a:endParaRPr>
        </a:p>
      </dgm:t>
    </dgm:pt>
    <dgm:pt modelId="{E5B245D1-E617-9847-A504-4DCFCF2B8D5F}">
      <dgm:prSet/>
      <dgm:spPr/>
      <dgm:t>
        <a:bodyPr/>
        <a:lstStyle/>
        <a:p>
          <a:r>
            <a:rPr lang="en-US" b="0" i="0" dirty="0">
              <a:latin typeface="Arial" panose="020B0604020202020204" pitchFamily="34" charset="0"/>
              <a:cs typeface="Arial" panose="020B0604020202020204" pitchFamily="34" charset="0"/>
            </a:rPr>
            <a:t>Increased community involvement in health management focusing on healthy behaviors</a:t>
          </a:r>
        </a:p>
      </dgm:t>
    </dgm:pt>
    <dgm:pt modelId="{17630CB9-AC52-FD45-82C2-B055336FE7E1}" type="parTrans" cxnId="{5EDC3BD8-AC4E-3341-99A4-F051B36CACF3}">
      <dgm:prSet/>
      <dgm:spPr/>
      <dgm:t>
        <a:bodyPr/>
        <a:lstStyle/>
        <a:p>
          <a:endParaRPr lang="en-US" b="0" i="0">
            <a:latin typeface="Arial" panose="020B0604020202020204" pitchFamily="34" charset="0"/>
            <a:cs typeface="Arial" panose="020B0604020202020204" pitchFamily="34" charset="0"/>
          </a:endParaRPr>
        </a:p>
      </dgm:t>
    </dgm:pt>
    <dgm:pt modelId="{418C873B-B908-ED46-8371-583D3A5C4B58}" type="sibTrans" cxnId="{5EDC3BD8-AC4E-3341-99A4-F051B36CACF3}">
      <dgm:prSet/>
      <dgm:spPr/>
      <dgm:t>
        <a:bodyPr/>
        <a:lstStyle/>
        <a:p>
          <a:endParaRPr lang="en-US" b="0" i="0">
            <a:latin typeface="Arial" panose="020B0604020202020204" pitchFamily="34" charset="0"/>
            <a:cs typeface="Arial" panose="020B0604020202020204" pitchFamily="34" charset="0"/>
          </a:endParaRPr>
        </a:p>
      </dgm:t>
    </dgm:pt>
    <dgm:pt modelId="{9531B44D-AEDE-0049-8966-039BE27967E5}">
      <dgm:prSet/>
      <dgm:spPr/>
      <dgm:t>
        <a:bodyPr/>
        <a:lstStyle/>
        <a:p>
          <a:r>
            <a:rPr lang="en-US" b="0" i="0" dirty="0">
              <a:latin typeface="Arial" panose="020B0604020202020204" pitchFamily="34" charset="0"/>
              <a:cs typeface="Arial" panose="020B0604020202020204" pitchFamily="34" charset="0"/>
            </a:rPr>
            <a:t>Building greater capacity for home-based services, especially those that aim to meet the needs of individuals who might otherwise require residential care</a:t>
          </a:r>
        </a:p>
      </dgm:t>
    </dgm:pt>
    <dgm:pt modelId="{DA4DEBED-95A8-D54B-8CD2-F4AF9D915D7C}" type="parTrans" cxnId="{CFD021AF-758F-9849-8DB6-1C1064B6F285}">
      <dgm:prSet/>
      <dgm:spPr/>
      <dgm:t>
        <a:bodyPr/>
        <a:lstStyle/>
        <a:p>
          <a:endParaRPr lang="en-US" b="0" i="0">
            <a:latin typeface="Arial" panose="020B0604020202020204" pitchFamily="34" charset="0"/>
            <a:cs typeface="Arial" panose="020B0604020202020204" pitchFamily="34" charset="0"/>
          </a:endParaRPr>
        </a:p>
      </dgm:t>
    </dgm:pt>
    <dgm:pt modelId="{84995B64-E3FB-DB4D-8ED9-D3238085A8A4}" type="sibTrans" cxnId="{CFD021AF-758F-9849-8DB6-1C1064B6F285}">
      <dgm:prSet/>
      <dgm:spPr/>
      <dgm:t>
        <a:bodyPr/>
        <a:lstStyle/>
        <a:p>
          <a:endParaRPr lang="en-US" b="0" i="0">
            <a:latin typeface="Arial" panose="020B0604020202020204" pitchFamily="34" charset="0"/>
            <a:cs typeface="Arial" panose="020B0604020202020204" pitchFamily="34" charset="0"/>
          </a:endParaRPr>
        </a:p>
      </dgm:t>
    </dgm:pt>
    <dgm:pt modelId="{41EB17F1-2C3C-4944-834B-CA3C52B5BA5B}" type="pres">
      <dgm:prSet presAssocID="{69B0D006-1CE3-7245-A635-4F93065EFDAF}" presName="linearFlow" presStyleCnt="0">
        <dgm:presLayoutVars>
          <dgm:dir/>
          <dgm:animLvl val="lvl"/>
          <dgm:resizeHandles val="exact"/>
        </dgm:presLayoutVars>
      </dgm:prSet>
      <dgm:spPr/>
    </dgm:pt>
    <dgm:pt modelId="{BEF996BE-D42E-CC48-A37A-62839417FAEE}" type="pres">
      <dgm:prSet presAssocID="{C2EAB231-1BC9-B747-A497-1171B964E11A}" presName="composite" presStyleCnt="0"/>
      <dgm:spPr/>
    </dgm:pt>
    <dgm:pt modelId="{F76F60E2-AAD0-0C4B-AB0B-05488963BDD2}" type="pres">
      <dgm:prSet presAssocID="{C2EAB231-1BC9-B747-A497-1171B964E11A}" presName="parentText" presStyleLbl="alignNode1" presStyleIdx="0" presStyleCnt="4">
        <dgm:presLayoutVars>
          <dgm:chMax val="1"/>
          <dgm:bulletEnabled val="1"/>
        </dgm:presLayoutVars>
      </dgm:prSet>
      <dgm:spPr/>
    </dgm:pt>
    <dgm:pt modelId="{4ADFEC9C-8809-8846-B1C6-1AAFE42F1173}" type="pres">
      <dgm:prSet presAssocID="{C2EAB231-1BC9-B747-A497-1171B964E11A}" presName="descendantText" presStyleLbl="alignAcc1" presStyleIdx="0" presStyleCnt="4">
        <dgm:presLayoutVars>
          <dgm:bulletEnabled val="1"/>
        </dgm:presLayoutVars>
      </dgm:prSet>
      <dgm:spPr/>
    </dgm:pt>
    <dgm:pt modelId="{71ECE3E1-D2CB-AD46-9820-2FDFF5419F64}" type="pres">
      <dgm:prSet presAssocID="{92514B7C-ECA6-4542-9E2E-F21A2D2D1552}" presName="sp" presStyleCnt="0"/>
      <dgm:spPr/>
    </dgm:pt>
    <dgm:pt modelId="{8D5E1446-8CE7-684B-82BC-90CDE9E9E714}" type="pres">
      <dgm:prSet presAssocID="{6ED66A82-0FCC-F842-93BB-D8049A42F1C4}" presName="composite" presStyleCnt="0"/>
      <dgm:spPr/>
    </dgm:pt>
    <dgm:pt modelId="{E9BBC9FF-80E0-354D-A4FF-0086280546E7}" type="pres">
      <dgm:prSet presAssocID="{6ED66A82-0FCC-F842-93BB-D8049A42F1C4}" presName="parentText" presStyleLbl="alignNode1" presStyleIdx="1" presStyleCnt="4">
        <dgm:presLayoutVars>
          <dgm:chMax val="1"/>
          <dgm:bulletEnabled val="1"/>
        </dgm:presLayoutVars>
      </dgm:prSet>
      <dgm:spPr/>
    </dgm:pt>
    <dgm:pt modelId="{D36B670C-3731-BA4D-9716-1F771D312985}" type="pres">
      <dgm:prSet presAssocID="{6ED66A82-0FCC-F842-93BB-D8049A42F1C4}" presName="descendantText" presStyleLbl="alignAcc1" presStyleIdx="1" presStyleCnt="4">
        <dgm:presLayoutVars>
          <dgm:bulletEnabled val="1"/>
        </dgm:presLayoutVars>
      </dgm:prSet>
      <dgm:spPr/>
    </dgm:pt>
    <dgm:pt modelId="{6DBC07C0-2C1F-8941-B554-57E53497D098}" type="pres">
      <dgm:prSet presAssocID="{0179A7AC-2B76-3B4F-8BC3-C4EDF2522E42}" presName="sp" presStyleCnt="0"/>
      <dgm:spPr/>
    </dgm:pt>
    <dgm:pt modelId="{F995FDCA-E379-5743-BB78-6C1684D893D0}" type="pres">
      <dgm:prSet presAssocID="{DEBAE77E-4FA4-5D40-BA2E-8CF3CF54AB17}" presName="composite" presStyleCnt="0"/>
      <dgm:spPr/>
    </dgm:pt>
    <dgm:pt modelId="{AE6B9933-D7A7-614B-9D46-BAE066E286D6}" type="pres">
      <dgm:prSet presAssocID="{DEBAE77E-4FA4-5D40-BA2E-8CF3CF54AB17}" presName="parentText" presStyleLbl="alignNode1" presStyleIdx="2" presStyleCnt="4">
        <dgm:presLayoutVars>
          <dgm:chMax val="1"/>
          <dgm:bulletEnabled val="1"/>
        </dgm:presLayoutVars>
      </dgm:prSet>
      <dgm:spPr/>
    </dgm:pt>
    <dgm:pt modelId="{307CE95A-51E3-C24C-922C-C205D9CE78FC}" type="pres">
      <dgm:prSet presAssocID="{DEBAE77E-4FA4-5D40-BA2E-8CF3CF54AB17}" presName="descendantText" presStyleLbl="alignAcc1" presStyleIdx="2" presStyleCnt="4">
        <dgm:presLayoutVars>
          <dgm:bulletEnabled val="1"/>
        </dgm:presLayoutVars>
      </dgm:prSet>
      <dgm:spPr/>
    </dgm:pt>
    <dgm:pt modelId="{789A0CD7-166B-3F43-8D73-E0E73806E9BD}" type="pres">
      <dgm:prSet presAssocID="{C06826B5-4C3B-E14A-8B70-7F53EBF8BB1F}" presName="sp" presStyleCnt="0"/>
      <dgm:spPr/>
    </dgm:pt>
    <dgm:pt modelId="{900F60B5-CD1F-DD45-B7E9-524163E33842}" type="pres">
      <dgm:prSet presAssocID="{187C10A5-FB04-DE47-94DD-24DC533F4A04}" presName="composite" presStyleCnt="0"/>
      <dgm:spPr/>
    </dgm:pt>
    <dgm:pt modelId="{5ACCE740-55D5-CB4C-8199-85EC0C545DF8}" type="pres">
      <dgm:prSet presAssocID="{187C10A5-FB04-DE47-94DD-24DC533F4A04}" presName="parentText" presStyleLbl="alignNode1" presStyleIdx="3" presStyleCnt="4">
        <dgm:presLayoutVars>
          <dgm:chMax val="1"/>
          <dgm:bulletEnabled val="1"/>
        </dgm:presLayoutVars>
      </dgm:prSet>
      <dgm:spPr/>
    </dgm:pt>
    <dgm:pt modelId="{96715C7B-5F23-7F4F-AD18-7DB1CF583127}" type="pres">
      <dgm:prSet presAssocID="{187C10A5-FB04-DE47-94DD-24DC533F4A04}" presName="descendantText" presStyleLbl="alignAcc1" presStyleIdx="3" presStyleCnt="4">
        <dgm:presLayoutVars>
          <dgm:bulletEnabled val="1"/>
        </dgm:presLayoutVars>
      </dgm:prSet>
      <dgm:spPr/>
    </dgm:pt>
  </dgm:ptLst>
  <dgm:cxnLst>
    <dgm:cxn modelId="{B0820004-574B-A74E-97DC-5295C7293C22}" srcId="{69B0D006-1CE3-7245-A635-4F93065EFDAF}" destId="{187C10A5-FB04-DE47-94DD-24DC533F4A04}" srcOrd="3" destOrd="0" parTransId="{3BAD9018-35FD-2241-AB80-4ADEAF93A8F8}" sibTransId="{FA49C4B9-9830-6443-817A-BA17F5150800}"/>
    <dgm:cxn modelId="{AE444943-855F-7848-9DFD-894738E41267}" srcId="{69B0D006-1CE3-7245-A635-4F93065EFDAF}" destId="{DEBAE77E-4FA4-5D40-BA2E-8CF3CF54AB17}" srcOrd="2" destOrd="0" parTransId="{2DCEC3AA-CA0D-BC4F-9DD4-D838E93B5848}" sibTransId="{C06826B5-4C3B-E14A-8B70-7F53EBF8BB1F}"/>
    <dgm:cxn modelId="{8DB81B59-9556-4047-89D3-CA808BBBFEF6}" srcId="{C2EAB231-1BC9-B747-A497-1171B964E11A}" destId="{1B4AA58E-61C2-934B-9E12-ECC8D344CD9B}" srcOrd="0" destOrd="0" parTransId="{22C0BA55-15D8-8E45-9107-FC7BF8DD4432}" sibTransId="{DAFCB55A-4399-024B-900B-CD70165E3407}"/>
    <dgm:cxn modelId="{92E5715C-6256-3C41-B861-E149D55EC51C}" type="presOf" srcId="{E5B245D1-E617-9847-A504-4DCFCF2B8D5F}" destId="{307CE95A-51E3-C24C-922C-C205D9CE78FC}" srcOrd="0" destOrd="0" presId="urn:microsoft.com/office/officeart/2005/8/layout/chevron2"/>
    <dgm:cxn modelId="{A695A57F-28DF-E945-AD00-85ECE77939EF}" srcId="{6ED66A82-0FCC-F842-93BB-D8049A42F1C4}" destId="{04C94519-341E-A94B-8CB9-1271D59A54CF}" srcOrd="0" destOrd="0" parTransId="{AB823E94-31EC-0B48-BCD2-6D29B5F55999}" sibTransId="{EA5B5C1F-C8E7-5E43-87F7-99CAF7EC365C}"/>
    <dgm:cxn modelId="{DD506C80-D8CB-9B4B-8160-4D10693C199E}" type="presOf" srcId="{187C10A5-FB04-DE47-94DD-24DC533F4A04}" destId="{5ACCE740-55D5-CB4C-8199-85EC0C545DF8}" srcOrd="0" destOrd="0" presId="urn:microsoft.com/office/officeart/2005/8/layout/chevron2"/>
    <dgm:cxn modelId="{8ED9F583-D905-3E4F-A458-4CCF7D8E6A7D}" type="presOf" srcId="{C2EAB231-1BC9-B747-A497-1171B964E11A}" destId="{F76F60E2-AAD0-0C4B-AB0B-05488963BDD2}" srcOrd="0" destOrd="0" presId="urn:microsoft.com/office/officeart/2005/8/layout/chevron2"/>
    <dgm:cxn modelId="{DAE69898-1F2A-5344-ACD5-924758E285FF}" type="presOf" srcId="{DEBAE77E-4FA4-5D40-BA2E-8CF3CF54AB17}" destId="{AE6B9933-D7A7-614B-9D46-BAE066E286D6}" srcOrd="0" destOrd="0" presId="urn:microsoft.com/office/officeart/2005/8/layout/chevron2"/>
    <dgm:cxn modelId="{CFD021AF-758F-9849-8DB6-1C1064B6F285}" srcId="{187C10A5-FB04-DE47-94DD-24DC533F4A04}" destId="{9531B44D-AEDE-0049-8966-039BE27967E5}" srcOrd="0" destOrd="0" parTransId="{DA4DEBED-95A8-D54B-8CD2-F4AF9D915D7C}" sibTransId="{84995B64-E3FB-DB4D-8ED9-D3238085A8A4}"/>
    <dgm:cxn modelId="{BAB896BD-BD33-AA44-85AD-5753094DFDB3}" type="presOf" srcId="{6ED66A82-0FCC-F842-93BB-D8049A42F1C4}" destId="{E9BBC9FF-80E0-354D-A4FF-0086280546E7}" srcOrd="0" destOrd="0" presId="urn:microsoft.com/office/officeart/2005/8/layout/chevron2"/>
    <dgm:cxn modelId="{D12974CD-39E3-5143-AF20-F3FA5DB96F47}" type="presOf" srcId="{1B4AA58E-61C2-934B-9E12-ECC8D344CD9B}" destId="{4ADFEC9C-8809-8846-B1C6-1AAFE42F1173}" srcOrd="0" destOrd="0" presId="urn:microsoft.com/office/officeart/2005/8/layout/chevron2"/>
    <dgm:cxn modelId="{5EDC3BD8-AC4E-3341-99A4-F051B36CACF3}" srcId="{DEBAE77E-4FA4-5D40-BA2E-8CF3CF54AB17}" destId="{E5B245D1-E617-9847-A504-4DCFCF2B8D5F}" srcOrd="0" destOrd="0" parTransId="{17630CB9-AC52-FD45-82C2-B055336FE7E1}" sibTransId="{418C873B-B908-ED46-8371-583D3A5C4B58}"/>
    <dgm:cxn modelId="{C966BBE5-6453-324E-A7B2-A74C665370E4}" type="presOf" srcId="{04C94519-341E-A94B-8CB9-1271D59A54CF}" destId="{D36B670C-3731-BA4D-9716-1F771D312985}" srcOrd="0" destOrd="0" presId="urn:microsoft.com/office/officeart/2005/8/layout/chevron2"/>
    <dgm:cxn modelId="{DE151BEA-872E-5C40-B96F-4C057E3BC9E6}" type="presOf" srcId="{9531B44D-AEDE-0049-8966-039BE27967E5}" destId="{96715C7B-5F23-7F4F-AD18-7DB1CF583127}" srcOrd="0" destOrd="0" presId="urn:microsoft.com/office/officeart/2005/8/layout/chevron2"/>
    <dgm:cxn modelId="{F94B48EA-52E6-A948-82F4-BEBBF8EE76F2}" srcId="{69B0D006-1CE3-7245-A635-4F93065EFDAF}" destId="{6ED66A82-0FCC-F842-93BB-D8049A42F1C4}" srcOrd="1" destOrd="0" parTransId="{CEDBF9AF-F643-034C-A81A-DF6D215D22B0}" sibTransId="{0179A7AC-2B76-3B4F-8BC3-C4EDF2522E42}"/>
    <dgm:cxn modelId="{1F5170F0-C40F-4344-A9AF-A642C472EACE}" srcId="{69B0D006-1CE3-7245-A635-4F93065EFDAF}" destId="{C2EAB231-1BC9-B747-A497-1171B964E11A}" srcOrd="0" destOrd="0" parTransId="{3FD5BE1C-EDB5-2C4D-9BDA-0C9274CD5410}" sibTransId="{92514B7C-ECA6-4542-9E2E-F21A2D2D1552}"/>
    <dgm:cxn modelId="{099CF7F7-1A60-AB4D-99AF-61BA1A6B89E6}" type="presOf" srcId="{69B0D006-1CE3-7245-A635-4F93065EFDAF}" destId="{41EB17F1-2C3C-4944-834B-CA3C52B5BA5B}" srcOrd="0" destOrd="0" presId="urn:microsoft.com/office/officeart/2005/8/layout/chevron2"/>
    <dgm:cxn modelId="{52B0876C-6A43-B04A-8E39-4D4616C72D35}" type="presParOf" srcId="{41EB17F1-2C3C-4944-834B-CA3C52B5BA5B}" destId="{BEF996BE-D42E-CC48-A37A-62839417FAEE}" srcOrd="0" destOrd="0" presId="urn:microsoft.com/office/officeart/2005/8/layout/chevron2"/>
    <dgm:cxn modelId="{A468593F-8471-4E46-BD2F-8597C4865F54}" type="presParOf" srcId="{BEF996BE-D42E-CC48-A37A-62839417FAEE}" destId="{F76F60E2-AAD0-0C4B-AB0B-05488963BDD2}" srcOrd="0" destOrd="0" presId="urn:microsoft.com/office/officeart/2005/8/layout/chevron2"/>
    <dgm:cxn modelId="{367E7D91-114C-7F4D-B3A7-9CF55EE5A096}" type="presParOf" srcId="{BEF996BE-D42E-CC48-A37A-62839417FAEE}" destId="{4ADFEC9C-8809-8846-B1C6-1AAFE42F1173}" srcOrd="1" destOrd="0" presId="urn:microsoft.com/office/officeart/2005/8/layout/chevron2"/>
    <dgm:cxn modelId="{DE68C9D3-0DC8-0B4C-9302-B713436D0470}" type="presParOf" srcId="{41EB17F1-2C3C-4944-834B-CA3C52B5BA5B}" destId="{71ECE3E1-D2CB-AD46-9820-2FDFF5419F64}" srcOrd="1" destOrd="0" presId="urn:microsoft.com/office/officeart/2005/8/layout/chevron2"/>
    <dgm:cxn modelId="{9DCD6B21-F6BB-5345-BBE4-4E23BA638C24}" type="presParOf" srcId="{41EB17F1-2C3C-4944-834B-CA3C52B5BA5B}" destId="{8D5E1446-8CE7-684B-82BC-90CDE9E9E714}" srcOrd="2" destOrd="0" presId="urn:microsoft.com/office/officeart/2005/8/layout/chevron2"/>
    <dgm:cxn modelId="{C60B5224-D993-4B44-BE5D-6B35C0836AF8}" type="presParOf" srcId="{8D5E1446-8CE7-684B-82BC-90CDE9E9E714}" destId="{E9BBC9FF-80E0-354D-A4FF-0086280546E7}" srcOrd="0" destOrd="0" presId="urn:microsoft.com/office/officeart/2005/8/layout/chevron2"/>
    <dgm:cxn modelId="{8AD04D0A-D58B-884A-8D59-F384CD6B5A4A}" type="presParOf" srcId="{8D5E1446-8CE7-684B-82BC-90CDE9E9E714}" destId="{D36B670C-3731-BA4D-9716-1F771D312985}" srcOrd="1" destOrd="0" presId="urn:microsoft.com/office/officeart/2005/8/layout/chevron2"/>
    <dgm:cxn modelId="{3DB2F9A5-6D68-8441-A764-2F9B51DB0C11}" type="presParOf" srcId="{41EB17F1-2C3C-4944-834B-CA3C52B5BA5B}" destId="{6DBC07C0-2C1F-8941-B554-57E53497D098}" srcOrd="3" destOrd="0" presId="urn:microsoft.com/office/officeart/2005/8/layout/chevron2"/>
    <dgm:cxn modelId="{C471DE69-2CDD-BF43-AF94-6A4E354929E9}" type="presParOf" srcId="{41EB17F1-2C3C-4944-834B-CA3C52B5BA5B}" destId="{F995FDCA-E379-5743-BB78-6C1684D893D0}" srcOrd="4" destOrd="0" presId="urn:microsoft.com/office/officeart/2005/8/layout/chevron2"/>
    <dgm:cxn modelId="{1B04C1F5-1F2F-4A42-BE13-71CF6A7A5CBB}" type="presParOf" srcId="{F995FDCA-E379-5743-BB78-6C1684D893D0}" destId="{AE6B9933-D7A7-614B-9D46-BAE066E286D6}" srcOrd="0" destOrd="0" presId="urn:microsoft.com/office/officeart/2005/8/layout/chevron2"/>
    <dgm:cxn modelId="{BC416A69-7A05-9948-B8DC-E40A4B92AADE}" type="presParOf" srcId="{F995FDCA-E379-5743-BB78-6C1684D893D0}" destId="{307CE95A-51E3-C24C-922C-C205D9CE78FC}" srcOrd="1" destOrd="0" presId="urn:microsoft.com/office/officeart/2005/8/layout/chevron2"/>
    <dgm:cxn modelId="{6EAAB7F9-94F5-424B-B446-4672BD3107CB}" type="presParOf" srcId="{41EB17F1-2C3C-4944-834B-CA3C52B5BA5B}" destId="{789A0CD7-166B-3F43-8D73-E0E73806E9BD}" srcOrd="5" destOrd="0" presId="urn:microsoft.com/office/officeart/2005/8/layout/chevron2"/>
    <dgm:cxn modelId="{24006322-1B37-0C42-BF4C-0E9B1D5F6F95}" type="presParOf" srcId="{41EB17F1-2C3C-4944-834B-CA3C52B5BA5B}" destId="{900F60B5-CD1F-DD45-B7E9-524163E33842}" srcOrd="6" destOrd="0" presId="urn:microsoft.com/office/officeart/2005/8/layout/chevron2"/>
    <dgm:cxn modelId="{20E15E75-A1CE-2145-9654-75D708C3E466}" type="presParOf" srcId="{900F60B5-CD1F-DD45-B7E9-524163E33842}" destId="{5ACCE740-55D5-CB4C-8199-85EC0C545DF8}" srcOrd="0" destOrd="0" presId="urn:microsoft.com/office/officeart/2005/8/layout/chevron2"/>
    <dgm:cxn modelId="{FBB62AF9-61E0-8844-8DDD-91B6B9FC1577}" type="presParOf" srcId="{900F60B5-CD1F-DD45-B7E9-524163E33842}" destId="{96715C7B-5F23-7F4F-AD18-7DB1CF583127}" srcOrd="1" destOrd="0" presId="urn:microsoft.com/office/officeart/2005/8/layout/chevron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9FFB7CD6-71A3-A745-8A5D-DDEB3A3E135F}" type="doc">
      <dgm:prSet loTypeId="urn:microsoft.com/office/officeart/2005/8/layout/hList1" loCatId="" qsTypeId="urn:microsoft.com/office/officeart/2005/8/quickstyle/simple1" qsCatId="simple" csTypeId="urn:microsoft.com/office/officeart/2005/8/colors/accent2_2" csCatId="accent2" phldr="1"/>
      <dgm:spPr/>
      <dgm:t>
        <a:bodyPr/>
        <a:lstStyle/>
        <a:p>
          <a:endParaRPr lang="en-US"/>
        </a:p>
      </dgm:t>
    </dgm:pt>
    <dgm:pt modelId="{8CF1A15A-419B-BB4F-9C09-0A245043BD35}">
      <dgm:prSet phldrT="[Text]"/>
      <dgm:spPr>
        <a:solidFill>
          <a:srgbClr val="03519B"/>
        </a:solidFill>
      </dgm:spPr>
      <dgm:t>
        <a:bodyPr/>
        <a:lstStyle/>
        <a:p>
          <a:pPr>
            <a:buNone/>
          </a:pPr>
          <a:r>
            <a:rPr lang="en-US" dirty="0">
              <a:latin typeface="Arial" panose="020B0604020202020204" pitchFamily="34" charset="0"/>
              <a:cs typeface="Arial" panose="020B0604020202020204" pitchFamily="34" charset="0"/>
            </a:rPr>
            <a:t>Healthcare clusters (?)</a:t>
          </a:r>
        </a:p>
      </dgm:t>
    </dgm:pt>
    <dgm:pt modelId="{CEE2D13F-AA26-5D4C-A35E-445BFFD52B2C}" type="parTrans" cxnId="{EA4777C0-2BD2-EB4F-B1BB-B4D0F820D131}">
      <dgm:prSet/>
      <dgm:spPr/>
      <dgm:t>
        <a:bodyPr/>
        <a:lstStyle/>
        <a:p>
          <a:endParaRPr lang="en-US">
            <a:latin typeface="Arial" panose="020B0604020202020204" pitchFamily="34" charset="0"/>
            <a:cs typeface="Arial" panose="020B0604020202020204" pitchFamily="34" charset="0"/>
          </a:endParaRPr>
        </a:p>
      </dgm:t>
    </dgm:pt>
    <dgm:pt modelId="{21FB2784-6FBF-4E4D-A361-84A350A37E41}" type="sibTrans" cxnId="{EA4777C0-2BD2-EB4F-B1BB-B4D0F820D131}">
      <dgm:prSet/>
      <dgm:spPr/>
      <dgm:t>
        <a:bodyPr/>
        <a:lstStyle/>
        <a:p>
          <a:endParaRPr lang="en-US">
            <a:latin typeface="Arial" panose="020B0604020202020204" pitchFamily="34" charset="0"/>
            <a:cs typeface="Arial" panose="020B0604020202020204" pitchFamily="34" charset="0"/>
          </a:endParaRPr>
        </a:p>
      </dgm:t>
    </dgm:pt>
    <dgm:pt modelId="{B517158A-9CE9-6446-9C11-E64E216FE080}">
      <dgm:prSet phldrT="[Text]" custT="1"/>
      <dgm:spPr>
        <a:solidFill>
          <a:srgbClr val="03519B">
            <a:alpha val="85273"/>
          </a:srgbClr>
        </a:solidFill>
      </dgm:spPr>
      <dgm:t>
        <a:bodyPr/>
        <a:lstStyle/>
        <a:p>
          <a:pPr>
            <a:buFont typeface="Arial" panose="020B0604020202020204" pitchFamily="34" charset="0"/>
            <a:buChar char="•"/>
          </a:pPr>
          <a:r>
            <a:rPr lang="en-US" sz="2700" kern="1200" dirty="0">
              <a:solidFill>
                <a:prstClr val="black">
                  <a:hueOff val="0"/>
                  <a:satOff val="0"/>
                  <a:lumOff val="0"/>
                  <a:alphaOff val="0"/>
                </a:prstClr>
              </a:solidFill>
              <a:latin typeface="Arial" panose="020B0604020202020204" pitchFamily="34" charset="0"/>
              <a:ea typeface="+mn-ea"/>
              <a:cs typeface="Arial" panose="020B0604020202020204" pitchFamily="34" charset="0"/>
            </a:rPr>
            <a:t>A pre-determined budget based on the age bands of each geographical resident under their charge every year</a:t>
          </a:r>
        </a:p>
      </dgm:t>
    </dgm:pt>
    <dgm:pt modelId="{8F171825-1117-FC4B-B789-DBC8684F46D7}" type="parTrans" cxnId="{CC9BFA07-20D4-0845-888A-8600A4CB45B7}">
      <dgm:prSet/>
      <dgm:spPr/>
      <dgm:t>
        <a:bodyPr/>
        <a:lstStyle/>
        <a:p>
          <a:endParaRPr lang="en-US">
            <a:latin typeface="Arial" panose="020B0604020202020204" pitchFamily="34" charset="0"/>
            <a:cs typeface="Arial" panose="020B0604020202020204" pitchFamily="34" charset="0"/>
          </a:endParaRPr>
        </a:p>
      </dgm:t>
    </dgm:pt>
    <dgm:pt modelId="{63880922-CB4D-6943-978E-D04D90EF6135}" type="sibTrans" cxnId="{CC9BFA07-20D4-0845-888A-8600A4CB45B7}">
      <dgm:prSet/>
      <dgm:spPr/>
      <dgm:t>
        <a:bodyPr/>
        <a:lstStyle/>
        <a:p>
          <a:endParaRPr lang="en-US">
            <a:latin typeface="Arial" panose="020B0604020202020204" pitchFamily="34" charset="0"/>
            <a:cs typeface="Arial" panose="020B0604020202020204" pitchFamily="34" charset="0"/>
          </a:endParaRPr>
        </a:p>
      </dgm:t>
    </dgm:pt>
    <dgm:pt modelId="{5F4802CB-F829-124C-800B-F10ED871A0F5}">
      <dgm:prSet phldrT="[Text]" custT="1"/>
      <dgm:spPr/>
      <dgm:t>
        <a:bodyPr/>
        <a:lstStyle/>
        <a:p>
          <a:r>
            <a:rPr lang="en-US" sz="2700" dirty="0">
              <a:latin typeface="Arial" panose="020B0604020202020204" pitchFamily="34" charset="0"/>
              <a:cs typeface="Arial" panose="020B0604020202020204" pitchFamily="34" charset="0"/>
            </a:rPr>
            <a:t>A new annual service fee</a:t>
          </a:r>
          <a:r>
            <a:rPr lang="en-US" sz="2700" dirty="0">
              <a:solidFill>
                <a:srgbClr val="FF0000"/>
              </a:solidFill>
              <a:latin typeface="Arial" panose="020B0604020202020204" pitchFamily="34" charset="0"/>
              <a:cs typeface="Arial" panose="020B0604020202020204" pitchFamily="34" charset="0"/>
            </a:rPr>
            <a:t>*</a:t>
          </a:r>
          <a:r>
            <a:rPr lang="en-US" sz="2700" dirty="0">
              <a:latin typeface="Arial" panose="020B0604020202020204" pitchFamily="34" charset="0"/>
              <a:cs typeface="Arial" panose="020B0604020202020204" pitchFamily="34" charset="0"/>
            </a:rPr>
            <a:t> for each enrolled Healthier SG resident </a:t>
          </a:r>
          <a:r>
            <a:rPr lang="en-US" sz="2400" dirty="0">
              <a:latin typeface="Arial" panose="020B0604020202020204" pitchFamily="34" charset="0"/>
              <a:cs typeface="Arial" panose="020B0604020202020204" pitchFamily="34" charset="0"/>
            </a:rPr>
            <a:t>(</a:t>
          </a:r>
          <a:r>
            <a:rPr lang="en-US" sz="2400" dirty="0">
              <a:solidFill>
                <a:srgbClr val="FF0000"/>
              </a:solidFill>
              <a:latin typeface="Arial" panose="020B0604020202020204" pitchFamily="34" charset="0"/>
              <a:cs typeface="Arial" panose="020B0604020202020204" pitchFamily="34" charset="0"/>
            </a:rPr>
            <a:t>*</a:t>
          </a:r>
          <a:r>
            <a:rPr lang="en-US" sz="2400" b="0" i="0" u="none" dirty="0">
              <a:latin typeface="Arial" panose="020B0604020202020204" pitchFamily="34" charset="0"/>
              <a:cs typeface="Arial" panose="020B0604020202020204" pitchFamily="34" charset="0"/>
            </a:rPr>
            <a:t>applicable ONLY to limited health services and age groups)</a:t>
          </a:r>
          <a:endParaRPr lang="en-US" sz="2700" dirty="0">
            <a:latin typeface="Arial" panose="020B0604020202020204" pitchFamily="34" charset="0"/>
            <a:cs typeface="Arial" panose="020B0604020202020204" pitchFamily="34" charset="0"/>
          </a:endParaRPr>
        </a:p>
      </dgm:t>
    </dgm:pt>
    <dgm:pt modelId="{21869AFA-9A0F-B241-AB2B-E5B439534347}" type="parTrans" cxnId="{7619E2CE-65BC-0043-8A41-DD58E3D8AF14}">
      <dgm:prSet/>
      <dgm:spPr/>
      <dgm:t>
        <a:bodyPr/>
        <a:lstStyle/>
        <a:p>
          <a:endParaRPr lang="en-US">
            <a:latin typeface="Arial" panose="020B0604020202020204" pitchFamily="34" charset="0"/>
            <a:cs typeface="Arial" panose="020B0604020202020204" pitchFamily="34" charset="0"/>
          </a:endParaRPr>
        </a:p>
      </dgm:t>
    </dgm:pt>
    <dgm:pt modelId="{D443A26A-12C2-5D4A-BE3D-1806CE496A53}" type="sibTrans" cxnId="{7619E2CE-65BC-0043-8A41-DD58E3D8AF14}">
      <dgm:prSet/>
      <dgm:spPr/>
      <dgm:t>
        <a:bodyPr/>
        <a:lstStyle/>
        <a:p>
          <a:endParaRPr lang="en-US">
            <a:latin typeface="Arial" panose="020B0604020202020204" pitchFamily="34" charset="0"/>
            <a:cs typeface="Arial" panose="020B0604020202020204" pitchFamily="34" charset="0"/>
          </a:endParaRPr>
        </a:p>
      </dgm:t>
    </dgm:pt>
    <dgm:pt modelId="{55F9F085-D14E-4542-A0B0-31DC8DB8D26E}">
      <dgm:prSet phldrT="[Text]"/>
      <dgm:spPr/>
      <dgm:t>
        <a:bodyPr/>
        <a:lstStyle/>
        <a:p>
          <a:pPr>
            <a:buNone/>
          </a:pPr>
          <a:r>
            <a:rPr lang="en-US" dirty="0">
              <a:latin typeface="Arial" panose="020B0604020202020204" pitchFamily="34" charset="0"/>
              <a:cs typeface="Arial" panose="020B0604020202020204" pitchFamily="34" charset="0"/>
            </a:rPr>
            <a:t>Family doctors</a:t>
          </a:r>
        </a:p>
      </dgm:t>
    </dgm:pt>
    <dgm:pt modelId="{E9355A00-16A2-134F-A954-8DE8DD822B1E}" type="sibTrans" cxnId="{46B987AB-B59A-6944-9C9F-8B80C7876A6B}">
      <dgm:prSet/>
      <dgm:spPr/>
      <dgm:t>
        <a:bodyPr/>
        <a:lstStyle/>
        <a:p>
          <a:endParaRPr lang="en-US">
            <a:latin typeface="Arial" panose="020B0604020202020204" pitchFamily="34" charset="0"/>
            <a:cs typeface="Arial" panose="020B0604020202020204" pitchFamily="34" charset="0"/>
          </a:endParaRPr>
        </a:p>
      </dgm:t>
    </dgm:pt>
    <dgm:pt modelId="{2BCBD6D3-FEC3-B241-8604-3C249AB66040}" type="parTrans" cxnId="{46B987AB-B59A-6944-9C9F-8B80C7876A6B}">
      <dgm:prSet/>
      <dgm:spPr/>
      <dgm:t>
        <a:bodyPr/>
        <a:lstStyle/>
        <a:p>
          <a:endParaRPr lang="en-US">
            <a:latin typeface="Arial" panose="020B0604020202020204" pitchFamily="34" charset="0"/>
            <a:cs typeface="Arial" panose="020B0604020202020204" pitchFamily="34" charset="0"/>
          </a:endParaRPr>
        </a:p>
      </dgm:t>
    </dgm:pt>
    <dgm:pt modelId="{1A4538FD-E228-0D4C-B982-2549E0C03041}" type="pres">
      <dgm:prSet presAssocID="{9FFB7CD6-71A3-A745-8A5D-DDEB3A3E135F}" presName="Name0" presStyleCnt="0">
        <dgm:presLayoutVars>
          <dgm:dir/>
          <dgm:animLvl val="lvl"/>
          <dgm:resizeHandles val="exact"/>
        </dgm:presLayoutVars>
      </dgm:prSet>
      <dgm:spPr/>
    </dgm:pt>
    <dgm:pt modelId="{352FC775-EA27-CF4F-B9BF-E6E70F4A0EED}" type="pres">
      <dgm:prSet presAssocID="{8CF1A15A-419B-BB4F-9C09-0A245043BD35}" presName="composite" presStyleCnt="0"/>
      <dgm:spPr/>
    </dgm:pt>
    <dgm:pt modelId="{BA52B68A-8C24-044C-80EE-DC2698331DD6}" type="pres">
      <dgm:prSet presAssocID="{8CF1A15A-419B-BB4F-9C09-0A245043BD35}" presName="parTx" presStyleLbl="alignNode1" presStyleIdx="0" presStyleCnt="2">
        <dgm:presLayoutVars>
          <dgm:chMax val="0"/>
          <dgm:chPref val="0"/>
          <dgm:bulletEnabled val="1"/>
        </dgm:presLayoutVars>
      </dgm:prSet>
      <dgm:spPr/>
    </dgm:pt>
    <dgm:pt modelId="{A8849125-99B2-C446-BD75-5CBEA580541A}" type="pres">
      <dgm:prSet presAssocID="{8CF1A15A-419B-BB4F-9C09-0A245043BD35}" presName="desTx" presStyleLbl="alignAccFollowNode1" presStyleIdx="0" presStyleCnt="2">
        <dgm:presLayoutVars>
          <dgm:bulletEnabled val="1"/>
        </dgm:presLayoutVars>
      </dgm:prSet>
      <dgm:spPr/>
    </dgm:pt>
    <dgm:pt modelId="{8662F246-7873-3345-AB0C-EDFC3C20D26E}" type="pres">
      <dgm:prSet presAssocID="{21FB2784-6FBF-4E4D-A361-84A350A37E41}" presName="space" presStyleCnt="0"/>
      <dgm:spPr/>
    </dgm:pt>
    <dgm:pt modelId="{678763E5-5571-024C-B311-E04813229CC1}" type="pres">
      <dgm:prSet presAssocID="{55F9F085-D14E-4542-A0B0-31DC8DB8D26E}" presName="composite" presStyleCnt="0"/>
      <dgm:spPr/>
    </dgm:pt>
    <dgm:pt modelId="{BE9591C5-B1A4-BC4E-9057-E3372A2F9B51}" type="pres">
      <dgm:prSet presAssocID="{55F9F085-D14E-4542-A0B0-31DC8DB8D26E}" presName="parTx" presStyleLbl="alignNode1" presStyleIdx="1" presStyleCnt="2" custLinFactNeighborX="78479" custLinFactNeighborY="-146">
        <dgm:presLayoutVars>
          <dgm:chMax val="0"/>
          <dgm:chPref val="0"/>
          <dgm:bulletEnabled val="1"/>
        </dgm:presLayoutVars>
      </dgm:prSet>
      <dgm:spPr/>
    </dgm:pt>
    <dgm:pt modelId="{16072A24-D2CC-9648-9791-65851DB22103}" type="pres">
      <dgm:prSet presAssocID="{55F9F085-D14E-4542-A0B0-31DC8DB8D26E}" presName="desTx" presStyleLbl="alignAccFollowNode1" presStyleIdx="1" presStyleCnt="2" custLinFactNeighborY="478">
        <dgm:presLayoutVars>
          <dgm:bulletEnabled val="1"/>
        </dgm:presLayoutVars>
      </dgm:prSet>
      <dgm:spPr/>
    </dgm:pt>
  </dgm:ptLst>
  <dgm:cxnLst>
    <dgm:cxn modelId="{CC9BFA07-20D4-0845-888A-8600A4CB45B7}" srcId="{8CF1A15A-419B-BB4F-9C09-0A245043BD35}" destId="{B517158A-9CE9-6446-9C11-E64E216FE080}" srcOrd="0" destOrd="0" parTransId="{8F171825-1117-FC4B-B789-DBC8684F46D7}" sibTransId="{63880922-CB4D-6943-978E-D04D90EF6135}"/>
    <dgm:cxn modelId="{5AF48109-8598-D440-93F9-B442907E0CD7}" type="presOf" srcId="{55F9F085-D14E-4542-A0B0-31DC8DB8D26E}" destId="{BE9591C5-B1A4-BC4E-9057-E3372A2F9B51}" srcOrd="0" destOrd="0" presId="urn:microsoft.com/office/officeart/2005/8/layout/hList1"/>
    <dgm:cxn modelId="{5546253F-DEA5-6543-A19F-8D3B49587A62}" type="presOf" srcId="{B517158A-9CE9-6446-9C11-E64E216FE080}" destId="{A8849125-99B2-C446-BD75-5CBEA580541A}" srcOrd="0" destOrd="0" presId="urn:microsoft.com/office/officeart/2005/8/layout/hList1"/>
    <dgm:cxn modelId="{CAA6E248-7D2E-D44B-AC29-0B3B8F8BEEE5}" type="presOf" srcId="{9FFB7CD6-71A3-A745-8A5D-DDEB3A3E135F}" destId="{1A4538FD-E228-0D4C-B982-2549E0C03041}" srcOrd="0" destOrd="0" presId="urn:microsoft.com/office/officeart/2005/8/layout/hList1"/>
    <dgm:cxn modelId="{31D3B566-8A5C-F847-BB1E-7CACCEE0BFB4}" type="presOf" srcId="{5F4802CB-F829-124C-800B-F10ED871A0F5}" destId="{16072A24-D2CC-9648-9791-65851DB22103}" srcOrd="0" destOrd="0" presId="urn:microsoft.com/office/officeart/2005/8/layout/hList1"/>
    <dgm:cxn modelId="{D0755D93-1351-DD4C-B40C-FC99EE882757}" type="presOf" srcId="{8CF1A15A-419B-BB4F-9C09-0A245043BD35}" destId="{BA52B68A-8C24-044C-80EE-DC2698331DD6}" srcOrd="0" destOrd="0" presId="urn:microsoft.com/office/officeart/2005/8/layout/hList1"/>
    <dgm:cxn modelId="{46B987AB-B59A-6944-9C9F-8B80C7876A6B}" srcId="{9FFB7CD6-71A3-A745-8A5D-DDEB3A3E135F}" destId="{55F9F085-D14E-4542-A0B0-31DC8DB8D26E}" srcOrd="1" destOrd="0" parTransId="{2BCBD6D3-FEC3-B241-8604-3C249AB66040}" sibTransId="{E9355A00-16A2-134F-A954-8DE8DD822B1E}"/>
    <dgm:cxn modelId="{EA4777C0-2BD2-EB4F-B1BB-B4D0F820D131}" srcId="{9FFB7CD6-71A3-A745-8A5D-DDEB3A3E135F}" destId="{8CF1A15A-419B-BB4F-9C09-0A245043BD35}" srcOrd="0" destOrd="0" parTransId="{CEE2D13F-AA26-5D4C-A35E-445BFFD52B2C}" sibTransId="{21FB2784-6FBF-4E4D-A361-84A350A37E41}"/>
    <dgm:cxn modelId="{7619E2CE-65BC-0043-8A41-DD58E3D8AF14}" srcId="{55F9F085-D14E-4542-A0B0-31DC8DB8D26E}" destId="{5F4802CB-F829-124C-800B-F10ED871A0F5}" srcOrd="0" destOrd="0" parTransId="{21869AFA-9A0F-B241-AB2B-E5B439534347}" sibTransId="{D443A26A-12C2-5D4A-BE3D-1806CE496A53}"/>
    <dgm:cxn modelId="{842E33DE-9C8B-4A4A-BCE6-473FE05CB75D}" type="presParOf" srcId="{1A4538FD-E228-0D4C-B982-2549E0C03041}" destId="{352FC775-EA27-CF4F-B9BF-E6E70F4A0EED}" srcOrd="0" destOrd="0" presId="urn:microsoft.com/office/officeart/2005/8/layout/hList1"/>
    <dgm:cxn modelId="{E7EC20DD-B805-264C-BE8B-0DECE875BC2A}" type="presParOf" srcId="{352FC775-EA27-CF4F-B9BF-E6E70F4A0EED}" destId="{BA52B68A-8C24-044C-80EE-DC2698331DD6}" srcOrd="0" destOrd="0" presId="urn:microsoft.com/office/officeart/2005/8/layout/hList1"/>
    <dgm:cxn modelId="{32F9C845-5933-DE44-8E96-654504D9A959}" type="presParOf" srcId="{352FC775-EA27-CF4F-B9BF-E6E70F4A0EED}" destId="{A8849125-99B2-C446-BD75-5CBEA580541A}" srcOrd="1" destOrd="0" presId="urn:microsoft.com/office/officeart/2005/8/layout/hList1"/>
    <dgm:cxn modelId="{0C9FB613-E3B3-A348-9F54-08F5BF011E3C}" type="presParOf" srcId="{1A4538FD-E228-0D4C-B982-2549E0C03041}" destId="{8662F246-7873-3345-AB0C-EDFC3C20D26E}" srcOrd="1" destOrd="0" presId="urn:microsoft.com/office/officeart/2005/8/layout/hList1"/>
    <dgm:cxn modelId="{1DDFF3FE-0D75-CF40-97CF-21682BBD72A6}" type="presParOf" srcId="{1A4538FD-E228-0D4C-B982-2549E0C03041}" destId="{678763E5-5571-024C-B311-E04813229CC1}" srcOrd="2" destOrd="0" presId="urn:microsoft.com/office/officeart/2005/8/layout/hList1"/>
    <dgm:cxn modelId="{C5859C08-B2B0-F640-8907-1994D45F2D2C}" type="presParOf" srcId="{678763E5-5571-024C-B311-E04813229CC1}" destId="{BE9591C5-B1A4-BC4E-9057-E3372A2F9B51}" srcOrd="0" destOrd="0" presId="urn:microsoft.com/office/officeart/2005/8/layout/hList1"/>
    <dgm:cxn modelId="{B6935A57-AE36-F84A-99BE-705A5FE2A2A8}" type="presParOf" srcId="{678763E5-5571-024C-B311-E04813229CC1}" destId="{16072A24-D2CC-9648-9791-65851DB22103}" srcOrd="1" destOrd="0" presId="urn:microsoft.com/office/officeart/2005/8/layout/hList1"/>
  </dgm:cxnLst>
  <dgm:bg/>
  <dgm:whole/>
  <dgm:extLst>
    <a:ext uri="http://schemas.microsoft.com/office/drawing/2008/diagram">
      <dsp:dataModelExt xmlns:dsp="http://schemas.microsoft.com/office/drawing/2008/diagram" relId="rId15"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CB41C113-F2D1-C340-98AA-620DCF2F930D}" type="doc">
      <dgm:prSet loTypeId="urn:microsoft.com/office/officeart/2009/3/layout/PlusandMinus" loCatId="" qsTypeId="urn:microsoft.com/office/officeart/2005/8/quickstyle/simple1" qsCatId="simple" csTypeId="urn:microsoft.com/office/officeart/2005/8/colors/colorful5" csCatId="colorful" phldr="1"/>
      <dgm:spPr/>
      <dgm:t>
        <a:bodyPr/>
        <a:lstStyle/>
        <a:p>
          <a:endParaRPr lang="en-US"/>
        </a:p>
      </dgm:t>
    </dgm:pt>
    <dgm:pt modelId="{E6C101F4-0D81-4C40-A7F1-AFBA8D358C01}">
      <dgm:prSet phldrT="[Text]" custT="1"/>
      <dgm:spPr/>
      <dgm:t>
        <a:bodyPr/>
        <a:lstStyle/>
        <a:p>
          <a:pPr>
            <a:buFont typeface="Arial" panose="020B0604020202020204" pitchFamily="34" charset="0"/>
            <a:buChar char="•"/>
          </a:pPr>
          <a:r>
            <a:rPr lang="en-US" sz="2000" kern="1200" dirty="0">
              <a:solidFill>
                <a:prstClr val="black">
                  <a:hueOff val="0"/>
                  <a:satOff val="0"/>
                  <a:lumOff val="0"/>
                  <a:alphaOff val="0"/>
                </a:prstClr>
              </a:solidFill>
              <a:latin typeface="Arial" panose="020B0604020202020204" pitchFamily="34" charset="0"/>
              <a:ea typeface="+mn-ea"/>
              <a:cs typeface="Arial" panose="020B0604020202020204" pitchFamily="34" charset="0"/>
            </a:rPr>
            <a:t>1. no undersupply of services (</a:t>
          </a:r>
          <a:r>
            <a:rPr lang="en-US" sz="1200" i="1" kern="1200" dirty="0" err="1">
              <a:solidFill>
                <a:prstClr val="black">
                  <a:hueOff val="0"/>
                  <a:satOff val="0"/>
                  <a:lumOff val="0"/>
                  <a:alphaOff val="0"/>
                </a:prstClr>
              </a:solidFill>
              <a:latin typeface="Arial" panose="020B0604020202020204" pitchFamily="34" charset="0"/>
              <a:ea typeface="+mn-ea"/>
              <a:cs typeface="Arial" panose="020B0604020202020204" pitchFamily="34" charset="0"/>
            </a:rPr>
            <a:t>Cinchon</a:t>
          </a:r>
          <a:r>
            <a:rPr lang="en-US" sz="1200" i="1" kern="1200" dirty="0">
              <a:solidFill>
                <a:prstClr val="black">
                  <a:hueOff val="0"/>
                  <a:satOff val="0"/>
                  <a:lumOff val="0"/>
                  <a:alphaOff val="0"/>
                </a:prstClr>
              </a:solidFill>
              <a:latin typeface="Arial" panose="020B0604020202020204" pitchFamily="34" charset="0"/>
              <a:ea typeface="+mn-ea"/>
              <a:cs typeface="Arial" panose="020B0604020202020204" pitchFamily="34" charset="0"/>
            </a:rPr>
            <a:t> et al., 1999</a:t>
          </a:r>
          <a:r>
            <a:rPr lang="en-US" sz="2000" kern="1200" dirty="0">
              <a:solidFill>
                <a:prstClr val="black">
                  <a:hueOff val="0"/>
                  <a:satOff val="0"/>
                  <a:lumOff val="0"/>
                  <a:alphaOff val="0"/>
                </a:prstClr>
              </a:solidFill>
              <a:latin typeface="Arial" panose="020B0604020202020204" pitchFamily="34" charset="0"/>
              <a:ea typeface="+mn-ea"/>
              <a:cs typeface="Arial" panose="020B0604020202020204" pitchFamily="34" charset="0"/>
            </a:rPr>
            <a:t>);</a:t>
          </a:r>
        </a:p>
        <a:p>
          <a:pPr>
            <a:buFont typeface="Arial" panose="020B0604020202020204" pitchFamily="34" charset="0"/>
            <a:buChar char="•"/>
          </a:pPr>
          <a:r>
            <a:rPr lang="en-US" sz="2000" kern="1200" dirty="0">
              <a:solidFill>
                <a:prstClr val="black">
                  <a:hueOff val="0"/>
                  <a:satOff val="0"/>
                  <a:lumOff val="0"/>
                  <a:alphaOff val="0"/>
                </a:prstClr>
              </a:solidFill>
              <a:latin typeface="Arial" panose="020B0604020202020204" pitchFamily="34" charset="0"/>
              <a:ea typeface="+mn-ea"/>
              <a:cs typeface="Arial" panose="020B0604020202020204" pitchFamily="34" charset="0"/>
            </a:rPr>
            <a:t>2. manageable financial risks for care providers.</a:t>
          </a:r>
        </a:p>
      </dgm:t>
    </dgm:pt>
    <dgm:pt modelId="{50FE646F-DAA8-9D4E-A650-347BCBC30FB8}" type="parTrans" cxnId="{C94A57A0-31E2-764C-93EA-D9B0E8798FB7}">
      <dgm:prSet/>
      <dgm:spPr/>
      <dgm:t>
        <a:bodyPr/>
        <a:lstStyle/>
        <a:p>
          <a:endParaRPr lang="en-US">
            <a:latin typeface="Arial" panose="020B0604020202020204" pitchFamily="34" charset="0"/>
            <a:cs typeface="Arial" panose="020B0604020202020204" pitchFamily="34" charset="0"/>
          </a:endParaRPr>
        </a:p>
      </dgm:t>
    </dgm:pt>
    <dgm:pt modelId="{91AC8F68-8939-BE41-9D4A-CC8B5908631E}" type="sibTrans" cxnId="{C94A57A0-31E2-764C-93EA-D9B0E8798FB7}">
      <dgm:prSet/>
      <dgm:spPr/>
      <dgm:t>
        <a:bodyPr/>
        <a:lstStyle/>
        <a:p>
          <a:endParaRPr lang="en-US">
            <a:latin typeface="Arial" panose="020B0604020202020204" pitchFamily="34" charset="0"/>
            <a:cs typeface="Arial" panose="020B0604020202020204" pitchFamily="34" charset="0"/>
          </a:endParaRPr>
        </a:p>
      </dgm:t>
    </dgm:pt>
    <dgm:pt modelId="{B4539295-E98F-F146-9DBD-E189E3EC6B7D}">
      <dgm:prSet phldrT="[Text]" custT="1"/>
      <dgm:spPr/>
      <dgm:t>
        <a:bodyPr/>
        <a:lstStyle/>
        <a:p>
          <a:r>
            <a:rPr lang="en-SG" sz="2000" dirty="0">
              <a:latin typeface="Arial" panose="020B0604020202020204" pitchFamily="34" charset="0"/>
              <a:cs typeface="Arial" panose="020B0604020202020204" pitchFamily="34" charset="0"/>
            </a:rPr>
            <a:t>1. in</a:t>
          </a:r>
          <a:r>
            <a:rPr lang="en-SG" sz="2000" dirty="0">
              <a:latin typeface="Arial" panose="020B0604020202020204" pitchFamily="34" charset="0"/>
              <a:ea typeface="+mn-ea"/>
              <a:cs typeface="Arial" panose="020B0604020202020204" pitchFamily="34" charset="0"/>
            </a:rPr>
            <a:t>heren</a:t>
          </a:r>
          <a:r>
            <a:rPr lang="en-SG" sz="2000" dirty="0">
              <a:latin typeface="Arial" panose="020B0604020202020204" pitchFamily="34" charset="0"/>
              <a:cs typeface="Arial" panose="020B0604020202020204" pitchFamily="34" charset="0"/>
            </a:rPr>
            <a:t>t incentives for increasing service </a:t>
          </a:r>
          <a:r>
            <a:rPr lang="en-SG" sz="2000" dirty="0">
              <a:latin typeface="Arial" panose="020B0604020202020204" pitchFamily="34" charset="0"/>
              <a:ea typeface="+mn-ea"/>
              <a:cs typeface="Arial" panose="020B0604020202020204" pitchFamily="34" charset="0"/>
            </a:rPr>
            <a:t>volume </a:t>
          </a:r>
          <a:r>
            <a:rPr lang="en-US" sz="2000" dirty="0">
              <a:latin typeface="Arial" panose="020B0604020202020204" pitchFamily="34" charset="0"/>
              <a:ea typeface="+mn-ea"/>
              <a:cs typeface="Arial" panose="020B0604020202020204" pitchFamily="34" charset="0"/>
            </a:rPr>
            <a:t>regardless of the outcome or cost of care;</a:t>
          </a:r>
        </a:p>
        <a:p>
          <a:r>
            <a:rPr lang="en-US" sz="2000" dirty="0">
              <a:latin typeface="Arial" panose="020B0604020202020204" pitchFamily="34" charset="0"/>
              <a:ea typeface="+mn-ea"/>
              <a:cs typeface="Arial" panose="020B0604020202020204" pitchFamily="34" charset="0"/>
            </a:rPr>
            <a:t>2. </a:t>
          </a:r>
          <a:r>
            <a:rPr lang="en-SG" sz="2000" dirty="0">
              <a:latin typeface="Arial" panose="020B0604020202020204" pitchFamily="34" charset="0"/>
              <a:cs typeface="Arial" panose="020B0604020202020204" pitchFamily="34" charset="0"/>
            </a:rPr>
            <a:t>constraints on preventive or promotive services without an associated billing code</a:t>
          </a:r>
          <a:r>
            <a:rPr lang="en-SG" dirty="0">
              <a:latin typeface="Arial" panose="020B0604020202020204" pitchFamily="34" charset="0"/>
              <a:cs typeface="Arial" panose="020B0604020202020204" pitchFamily="34" charset="0"/>
            </a:rPr>
            <a:t>.</a:t>
          </a:r>
        </a:p>
        <a:p>
          <a:r>
            <a:rPr lang="en-SG" sz="2000" dirty="0">
              <a:latin typeface="Arial" panose="020B0604020202020204" pitchFamily="34" charset="0"/>
              <a:cs typeface="Arial" panose="020B0604020202020204" pitchFamily="34" charset="0"/>
            </a:rPr>
            <a:t>(</a:t>
          </a:r>
          <a:r>
            <a:rPr lang="en-US" sz="1200" i="1" dirty="0" err="1">
              <a:solidFill>
                <a:prstClr val="black">
                  <a:hueOff val="0"/>
                  <a:satOff val="0"/>
                  <a:lumOff val="0"/>
                  <a:alphaOff val="0"/>
                </a:prstClr>
              </a:solidFill>
              <a:latin typeface="Arial" panose="020B0604020202020204" pitchFamily="34" charset="0"/>
              <a:ea typeface="+mn-ea"/>
              <a:cs typeface="Arial" panose="020B0604020202020204" pitchFamily="34" charset="0"/>
            </a:rPr>
            <a:t>Cinchon</a:t>
          </a:r>
          <a:r>
            <a:rPr lang="en-US" sz="1200" i="1" dirty="0">
              <a:solidFill>
                <a:prstClr val="black">
                  <a:hueOff val="0"/>
                  <a:satOff val="0"/>
                  <a:lumOff val="0"/>
                  <a:alphaOff val="0"/>
                </a:prstClr>
              </a:solidFill>
              <a:latin typeface="Arial" panose="020B0604020202020204" pitchFamily="34" charset="0"/>
              <a:ea typeface="+mn-ea"/>
              <a:cs typeface="Arial" panose="020B0604020202020204" pitchFamily="34" charset="0"/>
            </a:rPr>
            <a:t> et al., 1999; </a:t>
          </a:r>
          <a:r>
            <a:rPr lang="en-US" sz="1200" i="1" dirty="0">
              <a:latin typeface="Arial" panose="020B0604020202020204" pitchFamily="34" charset="0"/>
              <a:cs typeface="Arial" panose="020B0604020202020204" pitchFamily="34" charset="0"/>
            </a:rPr>
            <a:t>James &amp; Poulsen, 2016; </a:t>
          </a:r>
          <a:r>
            <a:rPr lang="en-US" sz="1200" b="0" i="1" dirty="0">
              <a:latin typeface="Arial" panose="020B0604020202020204" pitchFamily="34" charset="0"/>
              <a:cs typeface="Arial" panose="020B0604020202020204" pitchFamily="34" charset="0"/>
            </a:rPr>
            <a:t>Wieck, 2021</a:t>
          </a:r>
          <a:r>
            <a:rPr lang="en-SG" sz="2000" dirty="0">
              <a:latin typeface="Arial" panose="020B0604020202020204" pitchFamily="34" charset="0"/>
              <a:cs typeface="Arial" panose="020B0604020202020204" pitchFamily="34" charset="0"/>
            </a:rPr>
            <a:t>)</a:t>
          </a:r>
          <a:endParaRPr lang="en-US" sz="2000" dirty="0">
            <a:latin typeface="Arial" panose="020B0604020202020204" pitchFamily="34" charset="0"/>
            <a:cs typeface="Arial" panose="020B0604020202020204" pitchFamily="34" charset="0"/>
          </a:endParaRPr>
        </a:p>
      </dgm:t>
    </dgm:pt>
    <dgm:pt modelId="{E620B915-12A7-DB4D-9DCC-DE01B81322A0}" type="parTrans" cxnId="{E9075208-1197-6C46-B43D-DA1C38A3CC36}">
      <dgm:prSet/>
      <dgm:spPr/>
      <dgm:t>
        <a:bodyPr/>
        <a:lstStyle/>
        <a:p>
          <a:endParaRPr lang="en-US"/>
        </a:p>
      </dgm:t>
    </dgm:pt>
    <dgm:pt modelId="{59CEF39C-DAF3-CE46-9F0B-26793558BB09}" type="sibTrans" cxnId="{E9075208-1197-6C46-B43D-DA1C38A3CC36}">
      <dgm:prSet/>
      <dgm:spPr/>
      <dgm:t>
        <a:bodyPr/>
        <a:lstStyle/>
        <a:p>
          <a:endParaRPr lang="en-US"/>
        </a:p>
      </dgm:t>
    </dgm:pt>
    <dgm:pt modelId="{038080B8-2770-E842-8A24-81399C3D193C}" type="pres">
      <dgm:prSet presAssocID="{CB41C113-F2D1-C340-98AA-620DCF2F930D}" presName="Name0" presStyleCnt="0">
        <dgm:presLayoutVars>
          <dgm:chMax val="2"/>
          <dgm:chPref val="2"/>
          <dgm:dir/>
          <dgm:animOne/>
          <dgm:resizeHandles val="exact"/>
        </dgm:presLayoutVars>
      </dgm:prSet>
      <dgm:spPr/>
    </dgm:pt>
    <dgm:pt modelId="{426C710F-EF75-9940-808F-91EDDB85E549}" type="pres">
      <dgm:prSet presAssocID="{CB41C113-F2D1-C340-98AA-620DCF2F930D}" presName="Background" presStyleLbl="bgImgPlace1" presStyleIdx="0" presStyleCnt="1" custScaleY="100298"/>
      <dgm:spPr/>
    </dgm:pt>
    <dgm:pt modelId="{2B81794E-BEA7-7E49-A429-8A83DC434CAE}" type="pres">
      <dgm:prSet presAssocID="{CB41C113-F2D1-C340-98AA-620DCF2F930D}" presName="ParentText1" presStyleLbl="revTx" presStyleIdx="0" presStyleCnt="2">
        <dgm:presLayoutVars>
          <dgm:chMax val="0"/>
          <dgm:chPref val="0"/>
          <dgm:bulletEnabled val="1"/>
        </dgm:presLayoutVars>
      </dgm:prSet>
      <dgm:spPr/>
    </dgm:pt>
    <dgm:pt modelId="{1361E592-FEC2-0743-AC7E-B1776F1149F7}" type="pres">
      <dgm:prSet presAssocID="{CB41C113-F2D1-C340-98AA-620DCF2F930D}" presName="ParentText2" presStyleLbl="revTx" presStyleIdx="1" presStyleCnt="2" custScaleY="107900">
        <dgm:presLayoutVars>
          <dgm:chMax val="0"/>
          <dgm:chPref val="0"/>
          <dgm:bulletEnabled val="1"/>
        </dgm:presLayoutVars>
      </dgm:prSet>
      <dgm:spPr>
        <a:prstGeom prst="bracketPair">
          <a:avLst/>
        </a:prstGeom>
      </dgm:spPr>
    </dgm:pt>
    <dgm:pt modelId="{CE2061B9-6CEF-1A4B-AAD0-FFE815FEE96E}" type="pres">
      <dgm:prSet presAssocID="{CB41C113-F2D1-C340-98AA-620DCF2F930D}" presName="Plus" presStyleLbl="alignNode1" presStyleIdx="0" presStyleCnt="2"/>
      <dgm:spPr>
        <a:solidFill>
          <a:srgbClr val="03519B"/>
        </a:solidFill>
      </dgm:spPr>
    </dgm:pt>
    <dgm:pt modelId="{EBE3B953-C905-4847-BB73-57AC73EF8E2B}" type="pres">
      <dgm:prSet presAssocID="{CB41C113-F2D1-C340-98AA-620DCF2F930D}" presName="Minus" presStyleLbl="alignNode1" presStyleIdx="1" presStyleCnt="2"/>
      <dgm:spPr>
        <a:solidFill>
          <a:srgbClr val="F5821E"/>
        </a:solidFill>
      </dgm:spPr>
    </dgm:pt>
    <dgm:pt modelId="{FBBC2B42-DCBE-5F44-AF20-4051EC15C2A9}" type="pres">
      <dgm:prSet presAssocID="{CB41C113-F2D1-C340-98AA-620DCF2F930D}" presName="Divider" presStyleLbl="parChTrans1D1" presStyleIdx="0" presStyleCnt="1"/>
      <dgm:spPr/>
    </dgm:pt>
  </dgm:ptLst>
  <dgm:cxnLst>
    <dgm:cxn modelId="{9A052C01-7012-0E46-A963-FDCAB3DF5F22}" type="presOf" srcId="{B4539295-E98F-F146-9DBD-E189E3EC6B7D}" destId="{1361E592-FEC2-0743-AC7E-B1776F1149F7}" srcOrd="0" destOrd="0" presId="urn:microsoft.com/office/officeart/2009/3/layout/PlusandMinus"/>
    <dgm:cxn modelId="{E9075208-1197-6C46-B43D-DA1C38A3CC36}" srcId="{CB41C113-F2D1-C340-98AA-620DCF2F930D}" destId="{B4539295-E98F-F146-9DBD-E189E3EC6B7D}" srcOrd="1" destOrd="0" parTransId="{E620B915-12A7-DB4D-9DCC-DE01B81322A0}" sibTransId="{59CEF39C-DAF3-CE46-9F0B-26793558BB09}"/>
    <dgm:cxn modelId="{2C030461-88B1-E24B-AFCB-939E6C51407F}" type="presOf" srcId="{E6C101F4-0D81-4C40-A7F1-AFBA8D358C01}" destId="{2B81794E-BEA7-7E49-A429-8A83DC434CAE}" srcOrd="0" destOrd="0" presId="urn:microsoft.com/office/officeart/2009/3/layout/PlusandMinus"/>
    <dgm:cxn modelId="{C94A57A0-31E2-764C-93EA-D9B0E8798FB7}" srcId="{CB41C113-F2D1-C340-98AA-620DCF2F930D}" destId="{E6C101F4-0D81-4C40-A7F1-AFBA8D358C01}" srcOrd="0" destOrd="0" parTransId="{50FE646F-DAA8-9D4E-A650-347BCBC30FB8}" sibTransId="{91AC8F68-8939-BE41-9D4A-CC8B5908631E}"/>
    <dgm:cxn modelId="{5B81BCE2-87BD-BE4E-A0A4-AC84544EBD7F}" type="presOf" srcId="{CB41C113-F2D1-C340-98AA-620DCF2F930D}" destId="{038080B8-2770-E842-8A24-81399C3D193C}" srcOrd="0" destOrd="0" presId="urn:microsoft.com/office/officeart/2009/3/layout/PlusandMinus"/>
    <dgm:cxn modelId="{E3AD49D9-4BEB-6E49-AE8C-75046BCA5FEC}" type="presParOf" srcId="{038080B8-2770-E842-8A24-81399C3D193C}" destId="{426C710F-EF75-9940-808F-91EDDB85E549}" srcOrd="0" destOrd="0" presId="urn:microsoft.com/office/officeart/2009/3/layout/PlusandMinus"/>
    <dgm:cxn modelId="{81182FDF-AF01-6B41-BF29-C9B1D5219BEE}" type="presParOf" srcId="{038080B8-2770-E842-8A24-81399C3D193C}" destId="{2B81794E-BEA7-7E49-A429-8A83DC434CAE}" srcOrd="1" destOrd="0" presId="urn:microsoft.com/office/officeart/2009/3/layout/PlusandMinus"/>
    <dgm:cxn modelId="{677A18B0-E934-4F4E-B060-25F344FD33B4}" type="presParOf" srcId="{038080B8-2770-E842-8A24-81399C3D193C}" destId="{1361E592-FEC2-0743-AC7E-B1776F1149F7}" srcOrd="2" destOrd="0" presId="urn:microsoft.com/office/officeart/2009/3/layout/PlusandMinus"/>
    <dgm:cxn modelId="{71F22F5E-D42A-0D49-9CD8-503F78797737}" type="presParOf" srcId="{038080B8-2770-E842-8A24-81399C3D193C}" destId="{CE2061B9-6CEF-1A4B-AAD0-FFE815FEE96E}" srcOrd="3" destOrd="0" presId="urn:microsoft.com/office/officeart/2009/3/layout/PlusandMinus"/>
    <dgm:cxn modelId="{A64C3840-0516-E647-B3F1-9B720BE5DE69}" type="presParOf" srcId="{038080B8-2770-E842-8A24-81399C3D193C}" destId="{EBE3B953-C905-4847-BB73-57AC73EF8E2B}" srcOrd="4" destOrd="0" presId="urn:microsoft.com/office/officeart/2009/3/layout/PlusandMinus"/>
    <dgm:cxn modelId="{18BF5F9B-1B01-4D49-894F-C8BE425FB17F}" type="presParOf" srcId="{038080B8-2770-E842-8A24-81399C3D193C}" destId="{FBBC2B42-DCBE-5F44-AF20-4051EC15C2A9}" srcOrd="5" destOrd="0" presId="urn:microsoft.com/office/officeart/2009/3/layout/PlusandMinus"/>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A5FE6FC8-CB32-8E49-84EA-DB4828411273}" type="doc">
      <dgm:prSet loTypeId="urn:microsoft.com/office/officeart/2005/8/layout/hierarchy3" loCatId="" qsTypeId="urn:microsoft.com/office/officeart/2005/8/quickstyle/simple1" qsCatId="simple" csTypeId="urn:microsoft.com/office/officeart/2005/8/colors/colorful1" csCatId="colorful" phldr="1"/>
      <dgm:spPr/>
      <dgm:t>
        <a:bodyPr/>
        <a:lstStyle/>
        <a:p>
          <a:endParaRPr lang="en-US"/>
        </a:p>
      </dgm:t>
    </dgm:pt>
    <dgm:pt modelId="{9309B846-5556-A04E-8AB4-8F1DDE3FDDAE}">
      <dgm:prSet phldrT="[Text]" custT="1"/>
      <dgm:spPr>
        <a:solidFill>
          <a:srgbClr val="03519B"/>
        </a:solidFill>
      </dgm:spPr>
      <dgm:t>
        <a:bodyPr/>
        <a:lstStyle/>
        <a:p>
          <a:r>
            <a:rPr lang="en-US" sz="4400" dirty="0">
              <a:latin typeface="Arial" panose="020B0604020202020204" pitchFamily="34" charset="0"/>
              <a:cs typeface="Arial" panose="020B0604020202020204" pitchFamily="34" charset="0"/>
            </a:rPr>
            <a:t>Risks and incentives</a:t>
          </a:r>
        </a:p>
      </dgm:t>
    </dgm:pt>
    <dgm:pt modelId="{DDDCFA93-F27D-8D4B-A663-6CCB9BEAC110}" type="parTrans" cxnId="{347C0A70-23B3-2047-A5EE-AFDBD86F2504}">
      <dgm:prSet/>
      <dgm:spPr/>
      <dgm:t>
        <a:bodyPr/>
        <a:lstStyle/>
        <a:p>
          <a:endParaRPr lang="en-US">
            <a:latin typeface="Arial" panose="020B0604020202020204" pitchFamily="34" charset="0"/>
            <a:cs typeface="Arial" panose="020B0604020202020204" pitchFamily="34" charset="0"/>
          </a:endParaRPr>
        </a:p>
      </dgm:t>
    </dgm:pt>
    <dgm:pt modelId="{E8BA6626-D0AB-BC4F-8841-5A870F13DB03}" type="sibTrans" cxnId="{347C0A70-23B3-2047-A5EE-AFDBD86F2504}">
      <dgm:prSet/>
      <dgm:spPr/>
      <dgm:t>
        <a:bodyPr/>
        <a:lstStyle/>
        <a:p>
          <a:endParaRPr lang="en-US">
            <a:latin typeface="Arial" panose="020B0604020202020204" pitchFamily="34" charset="0"/>
            <a:cs typeface="Arial" panose="020B0604020202020204" pitchFamily="34" charset="0"/>
          </a:endParaRPr>
        </a:p>
      </dgm:t>
    </dgm:pt>
    <dgm:pt modelId="{10307C6F-C3BE-3748-90B2-0DFF4A594E46}">
      <dgm:prSet phldrT="[Text]" custT="1"/>
      <dgm:spPr>
        <a:ln>
          <a:solidFill>
            <a:schemeClr val="accent5">
              <a:lumMod val="75000"/>
            </a:schemeClr>
          </a:solidFill>
        </a:ln>
      </dgm:spPr>
      <dgm:t>
        <a:bodyPr/>
        <a:lstStyle/>
        <a:p>
          <a:pPr algn="l">
            <a:buNone/>
          </a:pPr>
          <a:r>
            <a:rPr lang="en-US" sz="2800" dirty="0">
              <a:latin typeface="Arial" panose="020B0604020202020204" pitchFamily="34" charset="0"/>
              <a:cs typeface="Arial" panose="020B0604020202020204" pitchFamily="34" charset="0"/>
            </a:rPr>
            <a:t>Financial risks for providers</a:t>
          </a:r>
        </a:p>
      </dgm:t>
    </dgm:pt>
    <dgm:pt modelId="{FC8A2042-1E7A-EF4C-92C0-833F5ABA787D}" type="parTrans" cxnId="{055EB5B5-1718-494E-9DEA-9043AC1297A2}">
      <dgm:prSet/>
      <dgm:spPr>
        <a:ln>
          <a:solidFill>
            <a:schemeClr val="accent5">
              <a:lumMod val="50000"/>
            </a:schemeClr>
          </a:solidFill>
        </a:ln>
      </dgm:spPr>
      <dgm:t>
        <a:bodyPr/>
        <a:lstStyle/>
        <a:p>
          <a:endParaRPr lang="en-US">
            <a:latin typeface="Arial" panose="020B0604020202020204" pitchFamily="34" charset="0"/>
            <a:cs typeface="Arial" panose="020B0604020202020204" pitchFamily="34" charset="0"/>
          </a:endParaRPr>
        </a:p>
      </dgm:t>
    </dgm:pt>
    <dgm:pt modelId="{2F8B61B4-C131-E246-9A21-FFAC3C07F167}" type="sibTrans" cxnId="{055EB5B5-1718-494E-9DEA-9043AC1297A2}">
      <dgm:prSet/>
      <dgm:spPr/>
      <dgm:t>
        <a:bodyPr/>
        <a:lstStyle/>
        <a:p>
          <a:endParaRPr lang="en-US">
            <a:latin typeface="Arial" panose="020B0604020202020204" pitchFamily="34" charset="0"/>
            <a:cs typeface="Arial" panose="020B0604020202020204" pitchFamily="34" charset="0"/>
          </a:endParaRPr>
        </a:p>
      </dgm:t>
    </dgm:pt>
    <dgm:pt modelId="{38EB8292-7F1B-3B40-A964-673F382695E5}">
      <dgm:prSet phldrT="[Text]" custT="1"/>
      <dgm:spPr>
        <a:ln>
          <a:solidFill>
            <a:schemeClr val="accent6">
              <a:lumMod val="75000"/>
            </a:schemeClr>
          </a:solidFill>
        </a:ln>
      </dgm:spPr>
      <dgm:t>
        <a:bodyPr/>
        <a:lstStyle/>
        <a:p>
          <a:pPr algn="l"/>
          <a:r>
            <a:rPr lang="en-US" sz="2800" kern="1200" dirty="0">
              <a:solidFill>
                <a:prstClr val="black">
                  <a:hueOff val="0"/>
                  <a:satOff val="0"/>
                  <a:lumOff val="0"/>
                  <a:alphaOff val="0"/>
                </a:prstClr>
              </a:solidFill>
              <a:latin typeface="Arial" panose="020B0604020202020204" pitchFamily="34" charset="0"/>
              <a:ea typeface="+mn-ea"/>
              <a:cs typeface="Arial" panose="020B0604020202020204" pitchFamily="34" charset="0"/>
            </a:rPr>
            <a:t>Financial incentives for underservice</a:t>
          </a:r>
        </a:p>
      </dgm:t>
    </dgm:pt>
    <dgm:pt modelId="{9E510BB8-4047-F14F-A7F2-829F236C1ACC}" type="parTrans" cxnId="{905F0571-1582-DA41-8F9E-77EC72E8E97C}">
      <dgm:prSet/>
      <dgm:spPr>
        <a:ln>
          <a:solidFill>
            <a:schemeClr val="accent5">
              <a:lumMod val="50000"/>
            </a:schemeClr>
          </a:solidFill>
        </a:ln>
      </dgm:spPr>
      <dgm:t>
        <a:bodyPr/>
        <a:lstStyle/>
        <a:p>
          <a:endParaRPr lang="en-US">
            <a:latin typeface="Arial" panose="020B0604020202020204" pitchFamily="34" charset="0"/>
            <a:cs typeface="Arial" panose="020B0604020202020204" pitchFamily="34" charset="0"/>
          </a:endParaRPr>
        </a:p>
      </dgm:t>
    </dgm:pt>
    <dgm:pt modelId="{79D7BB9F-A047-204E-8CCD-1A76EC34B5C0}" type="sibTrans" cxnId="{905F0571-1582-DA41-8F9E-77EC72E8E97C}">
      <dgm:prSet/>
      <dgm:spPr/>
      <dgm:t>
        <a:bodyPr/>
        <a:lstStyle/>
        <a:p>
          <a:endParaRPr lang="en-US">
            <a:latin typeface="Arial" panose="020B0604020202020204" pitchFamily="34" charset="0"/>
            <a:cs typeface="Arial" panose="020B0604020202020204" pitchFamily="34" charset="0"/>
          </a:endParaRPr>
        </a:p>
      </dgm:t>
    </dgm:pt>
    <dgm:pt modelId="{BDB8D9F3-D2A7-784E-8787-68ED5CB09907}" type="pres">
      <dgm:prSet presAssocID="{A5FE6FC8-CB32-8E49-84EA-DB4828411273}" presName="diagram" presStyleCnt="0">
        <dgm:presLayoutVars>
          <dgm:chPref val="1"/>
          <dgm:dir/>
          <dgm:animOne val="branch"/>
          <dgm:animLvl val="lvl"/>
          <dgm:resizeHandles/>
        </dgm:presLayoutVars>
      </dgm:prSet>
      <dgm:spPr/>
    </dgm:pt>
    <dgm:pt modelId="{764BA914-E03C-0A48-8CA4-5EC0F67BE9E4}" type="pres">
      <dgm:prSet presAssocID="{9309B846-5556-A04E-8AB4-8F1DDE3FDDAE}" presName="root" presStyleCnt="0"/>
      <dgm:spPr/>
    </dgm:pt>
    <dgm:pt modelId="{A9CBFA56-DB4A-FF4A-AFFB-F183366D2AA2}" type="pres">
      <dgm:prSet presAssocID="{9309B846-5556-A04E-8AB4-8F1DDE3FDDAE}" presName="rootComposite" presStyleCnt="0"/>
      <dgm:spPr/>
    </dgm:pt>
    <dgm:pt modelId="{59494C4A-BFCA-9646-B54E-F6CAF33D40CE}" type="pres">
      <dgm:prSet presAssocID="{9309B846-5556-A04E-8AB4-8F1DDE3FDDAE}" presName="rootText" presStyleLbl="node1" presStyleIdx="0" presStyleCnt="1"/>
      <dgm:spPr/>
    </dgm:pt>
    <dgm:pt modelId="{4053E92E-98BA-3443-AEA5-DD3109ECE179}" type="pres">
      <dgm:prSet presAssocID="{9309B846-5556-A04E-8AB4-8F1DDE3FDDAE}" presName="rootConnector" presStyleLbl="node1" presStyleIdx="0" presStyleCnt="1"/>
      <dgm:spPr/>
    </dgm:pt>
    <dgm:pt modelId="{E29662E9-CE6C-B04C-B781-FF890D19D949}" type="pres">
      <dgm:prSet presAssocID="{9309B846-5556-A04E-8AB4-8F1DDE3FDDAE}" presName="childShape" presStyleCnt="0"/>
      <dgm:spPr/>
    </dgm:pt>
    <dgm:pt modelId="{38B182C5-B013-B44A-85EA-AE26448DCF83}" type="pres">
      <dgm:prSet presAssocID="{FC8A2042-1E7A-EF4C-92C0-833F5ABA787D}" presName="Name13" presStyleLbl="parChTrans1D2" presStyleIdx="0" presStyleCnt="2"/>
      <dgm:spPr/>
    </dgm:pt>
    <dgm:pt modelId="{132F83F8-FB4D-B146-8F85-95418E8A5E81}" type="pres">
      <dgm:prSet presAssocID="{10307C6F-C3BE-3748-90B2-0DFF4A594E46}" presName="childText" presStyleLbl="bgAcc1" presStyleIdx="0" presStyleCnt="2">
        <dgm:presLayoutVars>
          <dgm:bulletEnabled val="1"/>
        </dgm:presLayoutVars>
      </dgm:prSet>
      <dgm:spPr/>
    </dgm:pt>
    <dgm:pt modelId="{5FA895CF-3234-3945-AFA8-295855A94380}" type="pres">
      <dgm:prSet presAssocID="{9E510BB8-4047-F14F-A7F2-829F236C1ACC}" presName="Name13" presStyleLbl="parChTrans1D2" presStyleIdx="1" presStyleCnt="2"/>
      <dgm:spPr/>
    </dgm:pt>
    <dgm:pt modelId="{F57E021E-9B69-BD4E-A097-D8DB2AE8FE58}" type="pres">
      <dgm:prSet presAssocID="{38EB8292-7F1B-3B40-A964-673F382695E5}" presName="childText" presStyleLbl="bgAcc1" presStyleIdx="1" presStyleCnt="2">
        <dgm:presLayoutVars>
          <dgm:bulletEnabled val="1"/>
        </dgm:presLayoutVars>
      </dgm:prSet>
      <dgm:spPr/>
    </dgm:pt>
  </dgm:ptLst>
  <dgm:cxnLst>
    <dgm:cxn modelId="{D75AFE00-BE46-3E4F-9566-6CC4C30BD38F}" type="presOf" srcId="{38EB8292-7F1B-3B40-A964-673F382695E5}" destId="{F57E021E-9B69-BD4E-A097-D8DB2AE8FE58}" srcOrd="0" destOrd="0" presId="urn:microsoft.com/office/officeart/2005/8/layout/hierarchy3"/>
    <dgm:cxn modelId="{E858B418-3414-A247-80DB-8E78287E2C58}" type="presOf" srcId="{10307C6F-C3BE-3748-90B2-0DFF4A594E46}" destId="{132F83F8-FB4D-B146-8F85-95418E8A5E81}" srcOrd="0" destOrd="0" presId="urn:microsoft.com/office/officeart/2005/8/layout/hierarchy3"/>
    <dgm:cxn modelId="{2BF88630-C8BE-2E4D-A12F-D4F578ACB792}" type="presOf" srcId="{9309B846-5556-A04E-8AB4-8F1DDE3FDDAE}" destId="{4053E92E-98BA-3443-AEA5-DD3109ECE179}" srcOrd="1" destOrd="0" presId="urn:microsoft.com/office/officeart/2005/8/layout/hierarchy3"/>
    <dgm:cxn modelId="{56DB0359-AE0A-C54D-9453-FDAD1842965F}" type="presOf" srcId="{9309B846-5556-A04E-8AB4-8F1DDE3FDDAE}" destId="{59494C4A-BFCA-9646-B54E-F6CAF33D40CE}" srcOrd="0" destOrd="0" presId="urn:microsoft.com/office/officeart/2005/8/layout/hierarchy3"/>
    <dgm:cxn modelId="{347C0A70-23B3-2047-A5EE-AFDBD86F2504}" srcId="{A5FE6FC8-CB32-8E49-84EA-DB4828411273}" destId="{9309B846-5556-A04E-8AB4-8F1DDE3FDDAE}" srcOrd="0" destOrd="0" parTransId="{DDDCFA93-F27D-8D4B-A663-6CCB9BEAC110}" sibTransId="{E8BA6626-D0AB-BC4F-8841-5A870F13DB03}"/>
    <dgm:cxn modelId="{905F0571-1582-DA41-8F9E-77EC72E8E97C}" srcId="{9309B846-5556-A04E-8AB4-8F1DDE3FDDAE}" destId="{38EB8292-7F1B-3B40-A964-673F382695E5}" srcOrd="1" destOrd="0" parTransId="{9E510BB8-4047-F14F-A7F2-829F236C1ACC}" sibTransId="{79D7BB9F-A047-204E-8CCD-1A76EC34B5C0}"/>
    <dgm:cxn modelId="{1EBC8D91-7D3A-9D4D-8EB3-560082C69EAF}" type="presOf" srcId="{FC8A2042-1E7A-EF4C-92C0-833F5ABA787D}" destId="{38B182C5-B013-B44A-85EA-AE26448DCF83}" srcOrd="0" destOrd="0" presId="urn:microsoft.com/office/officeart/2005/8/layout/hierarchy3"/>
    <dgm:cxn modelId="{055EB5B5-1718-494E-9DEA-9043AC1297A2}" srcId="{9309B846-5556-A04E-8AB4-8F1DDE3FDDAE}" destId="{10307C6F-C3BE-3748-90B2-0DFF4A594E46}" srcOrd="0" destOrd="0" parTransId="{FC8A2042-1E7A-EF4C-92C0-833F5ABA787D}" sibTransId="{2F8B61B4-C131-E246-9A21-FFAC3C07F167}"/>
    <dgm:cxn modelId="{7BC1EDC9-C238-BD44-98D0-E24718E66838}" type="presOf" srcId="{A5FE6FC8-CB32-8E49-84EA-DB4828411273}" destId="{BDB8D9F3-D2A7-784E-8787-68ED5CB09907}" srcOrd="0" destOrd="0" presId="urn:microsoft.com/office/officeart/2005/8/layout/hierarchy3"/>
    <dgm:cxn modelId="{199567F9-B4B8-604A-AC85-9FFC13C51C47}" type="presOf" srcId="{9E510BB8-4047-F14F-A7F2-829F236C1ACC}" destId="{5FA895CF-3234-3945-AFA8-295855A94380}" srcOrd="0" destOrd="0" presId="urn:microsoft.com/office/officeart/2005/8/layout/hierarchy3"/>
    <dgm:cxn modelId="{4F6D6A44-9465-4048-A9C6-0120E60BE5FD}" type="presParOf" srcId="{BDB8D9F3-D2A7-784E-8787-68ED5CB09907}" destId="{764BA914-E03C-0A48-8CA4-5EC0F67BE9E4}" srcOrd="0" destOrd="0" presId="urn:microsoft.com/office/officeart/2005/8/layout/hierarchy3"/>
    <dgm:cxn modelId="{A18D8B98-F174-1C48-977B-4AB9C6C72357}" type="presParOf" srcId="{764BA914-E03C-0A48-8CA4-5EC0F67BE9E4}" destId="{A9CBFA56-DB4A-FF4A-AFFB-F183366D2AA2}" srcOrd="0" destOrd="0" presId="urn:microsoft.com/office/officeart/2005/8/layout/hierarchy3"/>
    <dgm:cxn modelId="{8496D260-44B4-AB4E-B163-97714B57D2DB}" type="presParOf" srcId="{A9CBFA56-DB4A-FF4A-AFFB-F183366D2AA2}" destId="{59494C4A-BFCA-9646-B54E-F6CAF33D40CE}" srcOrd="0" destOrd="0" presId="urn:microsoft.com/office/officeart/2005/8/layout/hierarchy3"/>
    <dgm:cxn modelId="{8933E907-A9EE-3D46-AAA1-16391336E847}" type="presParOf" srcId="{A9CBFA56-DB4A-FF4A-AFFB-F183366D2AA2}" destId="{4053E92E-98BA-3443-AEA5-DD3109ECE179}" srcOrd="1" destOrd="0" presId="urn:microsoft.com/office/officeart/2005/8/layout/hierarchy3"/>
    <dgm:cxn modelId="{BAFA7306-A1E4-924C-9545-E1D8A8E13400}" type="presParOf" srcId="{764BA914-E03C-0A48-8CA4-5EC0F67BE9E4}" destId="{E29662E9-CE6C-B04C-B781-FF890D19D949}" srcOrd="1" destOrd="0" presId="urn:microsoft.com/office/officeart/2005/8/layout/hierarchy3"/>
    <dgm:cxn modelId="{F2AAAD84-CB3D-EB44-9BF8-290DF9484A74}" type="presParOf" srcId="{E29662E9-CE6C-B04C-B781-FF890D19D949}" destId="{38B182C5-B013-B44A-85EA-AE26448DCF83}" srcOrd="0" destOrd="0" presId="urn:microsoft.com/office/officeart/2005/8/layout/hierarchy3"/>
    <dgm:cxn modelId="{F3E1A3C3-4A45-B247-B10B-878D7D571C59}" type="presParOf" srcId="{E29662E9-CE6C-B04C-B781-FF890D19D949}" destId="{132F83F8-FB4D-B146-8F85-95418E8A5E81}" srcOrd="1" destOrd="0" presId="urn:microsoft.com/office/officeart/2005/8/layout/hierarchy3"/>
    <dgm:cxn modelId="{428B9253-4CEC-6645-8B39-CA81216BDA7F}" type="presParOf" srcId="{E29662E9-CE6C-B04C-B781-FF890D19D949}" destId="{5FA895CF-3234-3945-AFA8-295855A94380}" srcOrd="2" destOrd="0" presId="urn:microsoft.com/office/officeart/2005/8/layout/hierarchy3"/>
    <dgm:cxn modelId="{EEF4FF21-B289-414C-BD23-F2F27E18C9B6}" type="presParOf" srcId="{E29662E9-CE6C-B04C-B781-FF890D19D949}" destId="{F57E021E-9B69-BD4E-A097-D8DB2AE8FE58}" srcOrd="3" destOrd="0" presId="urn:microsoft.com/office/officeart/2005/8/layout/hierarchy3"/>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5AED2639-A0CD-2E4E-91CD-17A48DA4AAF0}" type="doc">
      <dgm:prSet loTypeId="urn:microsoft.com/office/officeart/2005/8/layout/vList2" loCatId="" qsTypeId="urn:microsoft.com/office/officeart/2005/8/quickstyle/simple1" qsCatId="simple" csTypeId="urn:microsoft.com/office/officeart/2005/8/colors/accent1_2" csCatId="accent1" phldr="1"/>
      <dgm:spPr/>
      <dgm:t>
        <a:bodyPr/>
        <a:lstStyle/>
        <a:p>
          <a:endParaRPr lang="en-US"/>
        </a:p>
      </dgm:t>
    </dgm:pt>
    <dgm:pt modelId="{5156C90B-DD98-6942-99EE-CE7C05130BED}">
      <dgm:prSet phldrT="[Text]"/>
      <dgm:spPr/>
      <dgm:t>
        <a:bodyPr/>
        <a:lstStyle/>
        <a:p>
          <a:r>
            <a:rPr lang="en-US" b="1" dirty="0">
              <a:latin typeface="Arial" panose="020B0604020202020204" pitchFamily="34" charset="0"/>
              <a:cs typeface="Arial" panose="020B0604020202020204" pitchFamily="34" charset="0"/>
            </a:rPr>
            <a:t>Healthcare clusters</a:t>
          </a:r>
          <a:endParaRPr lang="en-US" dirty="0">
            <a:latin typeface="Arial" panose="020B0604020202020204" pitchFamily="34" charset="0"/>
            <a:cs typeface="Arial" panose="020B0604020202020204" pitchFamily="34" charset="0"/>
          </a:endParaRPr>
        </a:p>
      </dgm:t>
    </dgm:pt>
    <dgm:pt modelId="{6DE6343D-B8B4-9B46-B266-72FD8C008C63}" type="parTrans" cxnId="{F3844675-876F-6D47-A9FB-9DA0BAB3A139}">
      <dgm:prSet/>
      <dgm:spPr/>
      <dgm:t>
        <a:bodyPr/>
        <a:lstStyle/>
        <a:p>
          <a:endParaRPr lang="en-US">
            <a:latin typeface="Arial" panose="020B0604020202020204" pitchFamily="34" charset="0"/>
            <a:cs typeface="Arial" panose="020B0604020202020204" pitchFamily="34" charset="0"/>
          </a:endParaRPr>
        </a:p>
      </dgm:t>
    </dgm:pt>
    <dgm:pt modelId="{D062182F-6543-9B4F-ABC9-85E7F0519FB2}" type="sibTrans" cxnId="{F3844675-876F-6D47-A9FB-9DA0BAB3A139}">
      <dgm:prSet/>
      <dgm:spPr/>
      <dgm:t>
        <a:bodyPr/>
        <a:lstStyle/>
        <a:p>
          <a:endParaRPr lang="en-US">
            <a:latin typeface="Arial" panose="020B0604020202020204" pitchFamily="34" charset="0"/>
            <a:cs typeface="Arial" panose="020B0604020202020204" pitchFamily="34" charset="0"/>
          </a:endParaRPr>
        </a:p>
      </dgm:t>
    </dgm:pt>
    <dgm:pt modelId="{7BDB03C2-182E-D84C-A90E-8D0B325F7880}">
      <dgm:prSet phldrT="[Text]" custT="1"/>
      <dgm:spPr/>
      <dgm:t>
        <a:bodyPr/>
        <a:lstStyle/>
        <a:p>
          <a:r>
            <a:rPr lang="en-US" sz="2400" dirty="0">
              <a:latin typeface="Arial" panose="020B0604020202020204" pitchFamily="34" charset="0"/>
              <a:cs typeface="Arial" panose="020B0604020202020204" pitchFamily="34" charset="0"/>
            </a:rPr>
            <a:t>Each cluster gets paid funding rates from MOH for managing the regional health systems. By contrast, they have not capitated the budgets of individual healthcare institutions, including hospitals, polyclinics or community hospitals so far (</a:t>
          </a:r>
          <a:r>
            <a:rPr lang="en-US" sz="1200" i="1" dirty="0">
              <a:latin typeface="Arial" panose="020B0604020202020204" pitchFamily="34" charset="0"/>
              <a:cs typeface="Arial" panose="020B0604020202020204" pitchFamily="34" charset="0"/>
            </a:rPr>
            <a:t>Ministry of Health, 2022b</a:t>
          </a:r>
          <a:r>
            <a:rPr lang="en-US" sz="2400" dirty="0">
              <a:latin typeface="Arial" panose="020B0604020202020204" pitchFamily="34" charset="0"/>
              <a:cs typeface="Arial" panose="020B0604020202020204" pitchFamily="34" charset="0"/>
            </a:rPr>
            <a:t>).</a:t>
          </a:r>
        </a:p>
      </dgm:t>
    </dgm:pt>
    <dgm:pt modelId="{1179FA0B-9A87-2743-B243-B4669EBD69B0}" type="parTrans" cxnId="{550E5E69-5013-CA4F-A229-14971CB6A6A9}">
      <dgm:prSet/>
      <dgm:spPr/>
      <dgm:t>
        <a:bodyPr/>
        <a:lstStyle/>
        <a:p>
          <a:endParaRPr lang="en-US">
            <a:latin typeface="Arial" panose="020B0604020202020204" pitchFamily="34" charset="0"/>
            <a:cs typeface="Arial" panose="020B0604020202020204" pitchFamily="34" charset="0"/>
          </a:endParaRPr>
        </a:p>
      </dgm:t>
    </dgm:pt>
    <dgm:pt modelId="{5AF2E627-CD48-1740-AD38-99EC27FA1855}" type="sibTrans" cxnId="{550E5E69-5013-CA4F-A229-14971CB6A6A9}">
      <dgm:prSet/>
      <dgm:spPr/>
      <dgm:t>
        <a:bodyPr/>
        <a:lstStyle/>
        <a:p>
          <a:endParaRPr lang="en-US">
            <a:latin typeface="Arial" panose="020B0604020202020204" pitchFamily="34" charset="0"/>
            <a:cs typeface="Arial" panose="020B0604020202020204" pitchFamily="34" charset="0"/>
          </a:endParaRPr>
        </a:p>
      </dgm:t>
    </dgm:pt>
    <dgm:pt modelId="{0F735009-A6CB-C544-97A3-571A4677AF9C}">
      <dgm:prSet phldrT="[Text]"/>
      <dgm:spPr/>
      <dgm:t>
        <a:bodyPr/>
        <a:lstStyle/>
        <a:p>
          <a:r>
            <a:rPr lang="en-US" b="1" dirty="0">
              <a:latin typeface="Arial" panose="020B0604020202020204" pitchFamily="34" charset="0"/>
              <a:cs typeface="Arial" panose="020B0604020202020204" pitchFamily="34" charset="0"/>
            </a:rPr>
            <a:t>Medical clinics</a:t>
          </a:r>
          <a:endParaRPr lang="en-US" dirty="0">
            <a:latin typeface="Arial" panose="020B0604020202020204" pitchFamily="34" charset="0"/>
            <a:cs typeface="Arial" panose="020B0604020202020204" pitchFamily="34" charset="0"/>
          </a:endParaRPr>
        </a:p>
      </dgm:t>
    </dgm:pt>
    <dgm:pt modelId="{3FCA35E6-699E-4542-9805-3379F660D8EF}" type="parTrans" cxnId="{87A5A886-2578-BF4E-AF08-52168E204035}">
      <dgm:prSet/>
      <dgm:spPr/>
      <dgm:t>
        <a:bodyPr/>
        <a:lstStyle/>
        <a:p>
          <a:endParaRPr lang="en-US">
            <a:latin typeface="Arial" panose="020B0604020202020204" pitchFamily="34" charset="0"/>
            <a:cs typeface="Arial" panose="020B0604020202020204" pitchFamily="34" charset="0"/>
          </a:endParaRPr>
        </a:p>
      </dgm:t>
    </dgm:pt>
    <dgm:pt modelId="{7B8E8ED2-9541-124F-A185-E660CCE3D546}" type="sibTrans" cxnId="{87A5A886-2578-BF4E-AF08-52168E204035}">
      <dgm:prSet/>
      <dgm:spPr/>
      <dgm:t>
        <a:bodyPr/>
        <a:lstStyle/>
        <a:p>
          <a:endParaRPr lang="en-US">
            <a:latin typeface="Arial" panose="020B0604020202020204" pitchFamily="34" charset="0"/>
            <a:cs typeface="Arial" panose="020B0604020202020204" pitchFamily="34" charset="0"/>
          </a:endParaRPr>
        </a:p>
      </dgm:t>
    </dgm:pt>
    <dgm:pt modelId="{5E4801A1-A49A-DB48-8521-9F2CD867400E}">
      <dgm:prSet phldrT="[Text]" custT="1"/>
      <dgm:spPr/>
      <dgm:t>
        <a:bodyPr/>
        <a:lstStyle/>
        <a:p>
          <a:r>
            <a:rPr lang="en-US" sz="2500" dirty="0">
              <a:effectLst/>
              <a:latin typeface="Arial" panose="020B0604020202020204" pitchFamily="34" charset="0"/>
              <a:ea typeface="MS Gothic" panose="020B0609070205080204" pitchFamily="49" charset="-128"/>
              <a:cs typeface="Arial" panose="020B0604020202020204" pitchFamily="34" charset="0"/>
            </a:rPr>
            <a:t>Many GPs worry that the new annual service fee could not be commensurate with the expanded scope of primary care work (i.e., the dual responsibility of encouraging preventive care among residents while managing chronic diseases of patients) (</a:t>
          </a:r>
          <a:r>
            <a:rPr lang="en-US" sz="1200" i="1" dirty="0">
              <a:effectLst/>
              <a:latin typeface="Arial" panose="020B0604020202020204" pitchFamily="34" charset="0"/>
              <a:ea typeface="MS Gothic" panose="020B0609070205080204" pitchFamily="49" charset="-128"/>
              <a:cs typeface="Arial" panose="020B0604020202020204" pitchFamily="34" charset="0"/>
            </a:rPr>
            <a:t>Foo et al., 2023</a:t>
          </a:r>
          <a:r>
            <a:rPr lang="en-US" sz="2500" dirty="0">
              <a:effectLst/>
              <a:latin typeface="Arial" panose="020B0604020202020204" pitchFamily="34" charset="0"/>
              <a:ea typeface="MS Gothic" panose="020B0609070205080204" pitchFamily="49" charset="-128"/>
              <a:cs typeface="Arial" panose="020B0604020202020204" pitchFamily="34" charset="0"/>
            </a:rPr>
            <a:t>). As a result, the enrollment rate into Healthier SG was only ~40% (712 out of 1800 GP clinics) as of April 2023 (</a:t>
          </a:r>
          <a:r>
            <a:rPr lang="en-US" sz="1200" i="1" dirty="0">
              <a:effectLst/>
              <a:latin typeface="Arial" panose="020B0604020202020204" pitchFamily="34" charset="0"/>
              <a:ea typeface="MS Gothic" panose="020B0609070205080204" pitchFamily="49" charset="-128"/>
              <a:cs typeface="Arial" panose="020B0604020202020204" pitchFamily="34" charset="0"/>
            </a:rPr>
            <a:t>Abdullah, 2023</a:t>
          </a:r>
          <a:r>
            <a:rPr lang="en-US" sz="2500" dirty="0">
              <a:effectLst/>
              <a:latin typeface="Arial" panose="020B0604020202020204" pitchFamily="34" charset="0"/>
              <a:ea typeface="MS Gothic" panose="020B0609070205080204" pitchFamily="49" charset="-128"/>
              <a:cs typeface="Arial" panose="020B0604020202020204" pitchFamily="34" charset="0"/>
            </a:rPr>
            <a:t>).</a:t>
          </a:r>
          <a:endParaRPr lang="en-US" sz="2500" dirty="0">
            <a:latin typeface="Arial" panose="020B0604020202020204" pitchFamily="34" charset="0"/>
            <a:cs typeface="Arial" panose="020B0604020202020204" pitchFamily="34" charset="0"/>
          </a:endParaRPr>
        </a:p>
      </dgm:t>
    </dgm:pt>
    <dgm:pt modelId="{AEBF7ACC-3C27-3A46-9548-D1816A2A7529}" type="parTrans" cxnId="{A545FB34-C61F-AF49-B4DA-3D9DBB162FBA}">
      <dgm:prSet/>
      <dgm:spPr/>
      <dgm:t>
        <a:bodyPr/>
        <a:lstStyle/>
        <a:p>
          <a:endParaRPr lang="en-US">
            <a:latin typeface="Arial" panose="020B0604020202020204" pitchFamily="34" charset="0"/>
            <a:cs typeface="Arial" panose="020B0604020202020204" pitchFamily="34" charset="0"/>
          </a:endParaRPr>
        </a:p>
      </dgm:t>
    </dgm:pt>
    <dgm:pt modelId="{C9F1C902-F65A-ED4B-92F4-1441E0EFF3BB}" type="sibTrans" cxnId="{A545FB34-C61F-AF49-B4DA-3D9DBB162FBA}">
      <dgm:prSet/>
      <dgm:spPr/>
      <dgm:t>
        <a:bodyPr/>
        <a:lstStyle/>
        <a:p>
          <a:endParaRPr lang="en-US">
            <a:latin typeface="Arial" panose="020B0604020202020204" pitchFamily="34" charset="0"/>
            <a:cs typeface="Arial" panose="020B0604020202020204" pitchFamily="34" charset="0"/>
          </a:endParaRPr>
        </a:p>
      </dgm:t>
    </dgm:pt>
    <dgm:pt modelId="{67B06675-1FC4-6746-870D-039098076AF1}" type="pres">
      <dgm:prSet presAssocID="{5AED2639-A0CD-2E4E-91CD-17A48DA4AAF0}" presName="linear" presStyleCnt="0">
        <dgm:presLayoutVars>
          <dgm:animLvl val="lvl"/>
          <dgm:resizeHandles val="exact"/>
        </dgm:presLayoutVars>
      </dgm:prSet>
      <dgm:spPr/>
    </dgm:pt>
    <dgm:pt modelId="{CBB7C504-3EEB-E947-8A8D-5A7AC2C4DB16}" type="pres">
      <dgm:prSet presAssocID="{5156C90B-DD98-6942-99EE-CE7C05130BED}" presName="parentText" presStyleLbl="node1" presStyleIdx="0" presStyleCnt="2">
        <dgm:presLayoutVars>
          <dgm:chMax val="0"/>
          <dgm:bulletEnabled val="1"/>
        </dgm:presLayoutVars>
      </dgm:prSet>
      <dgm:spPr/>
    </dgm:pt>
    <dgm:pt modelId="{2F4D8487-BBC5-0B45-994C-F062A978D681}" type="pres">
      <dgm:prSet presAssocID="{5156C90B-DD98-6942-99EE-CE7C05130BED}" presName="childText" presStyleLbl="revTx" presStyleIdx="0" presStyleCnt="2">
        <dgm:presLayoutVars>
          <dgm:bulletEnabled val="1"/>
        </dgm:presLayoutVars>
      </dgm:prSet>
      <dgm:spPr/>
    </dgm:pt>
    <dgm:pt modelId="{5F8DD627-83DD-DF47-93EF-E1BEDA0FB35A}" type="pres">
      <dgm:prSet presAssocID="{0F735009-A6CB-C544-97A3-571A4677AF9C}" presName="parentText" presStyleLbl="node1" presStyleIdx="1" presStyleCnt="2">
        <dgm:presLayoutVars>
          <dgm:chMax val="0"/>
          <dgm:bulletEnabled val="1"/>
        </dgm:presLayoutVars>
      </dgm:prSet>
      <dgm:spPr/>
    </dgm:pt>
    <dgm:pt modelId="{3E18B84B-48A3-2D48-912E-AE455BC0D5FB}" type="pres">
      <dgm:prSet presAssocID="{0F735009-A6CB-C544-97A3-571A4677AF9C}" presName="childText" presStyleLbl="revTx" presStyleIdx="1" presStyleCnt="2">
        <dgm:presLayoutVars>
          <dgm:bulletEnabled val="1"/>
        </dgm:presLayoutVars>
      </dgm:prSet>
      <dgm:spPr/>
    </dgm:pt>
  </dgm:ptLst>
  <dgm:cxnLst>
    <dgm:cxn modelId="{277E4E1E-8404-FA4E-B9DD-09AA8D96BE42}" type="presOf" srcId="{5E4801A1-A49A-DB48-8521-9F2CD867400E}" destId="{3E18B84B-48A3-2D48-912E-AE455BC0D5FB}" srcOrd="0" destOrd="0" presId="urn:microsoft.com/office/officeart/2005/8/layout/vList2"/>
    <dgm:cxn modelId="{A545FB34-C61F-AF49-B4DA-3D9DBB162FBA}" srcId="{0F735009-A6CB-C544-97A3-571A4677AF9C}" destId="{5E4801A1-A49A-DB48-8521-9F2CD867400E}" srcOrd="0" destOrd="0" parTransId="{AEBF7ACC-3C27-3A46-9548-D1816A2A7529}" sibTransId="{C9F1C902-F65A-ED4B-92F4-1441E0EFF3BB}"/>
    <dgm:cxn modelId="{550E5E69-5013-CA4F-A229-14971CB6A6A9}" srcId="{5156C90B-DD98-6942-99EE-CE7C05130BED}" destId="{7BDB03C2-182E-D84C-A90E-8D0B325F7880}" srcOrd="0" destOrd="0" parTransId="{1179FA0B-9A87-2743-B243-B4669EBD69B0}" sibTransId="{5AF2E627-CD48-1740-AD38-99EC27FA1855}"/>
    <dgm:cxn modelId="{3340836D-A7ED-9247-8377-FFF35BFEA532}" type="presOf" srcId="{0F735009-A6CB-C544-97A3-571A4677AF9C}" destId="{5F8DD627-83DD-DF47-93EF-E1BEDA0FB35A}" srcOrd="0" destOrd="0" presId="urn:microsoft.com/office/officeart/2005/8/layout/vList2"/>
    <dgm:cxn modelId="{F3844675-876F-6D47-A9FB-9DA0BAB3A139}" srcId="{5AED2639-A0CD-2E4E-91CD-17A48DA4AAF0}" destId="{5156C90B-DD98-6942-99EE-CE7C05130BED}" srcOrd="0" destOrd="0" parTransId="{6DE6343D-B8B4-9B46-B266-72FD8C008C63}" sibTransId="{D062182F-6543-9B4F-ABC9-85E7F0519FB2}"/>
    <dgm:cxn modelId="{4FE1EA79-9F8A-CA49-BFDC-233C9BBA9929}" type="presOf" srcId="{7BDB03C2-182E-D84C-A90E-8D0B325F7880}" destId="{2F4D8487-BBC5-0B45-994C-F062A978D681}" srcOrd="0" destOrd="0" presId="urn:microsoft.com/office/officeart/2005/8/layout/vList2"/>
    <dgm:cxn modelId="{87A5A886-2578-BF4E-AF08-52168E204035}" srcId="{5AED2639-A0CD-2E4E-91CD-17A48DA4AAF0}" destId="{0F735009-A6CB-C544-97A3-571A4677AF9C}" srcOrd="1" destOrd="0" parTransId="{3FCA35E6-699E-4542-9805-3379F660D8EF}" sibTransId="{7B8E8ED2-9541-124F-A185-E660CCE3D546}"/>
    <dgm:cxn modelId="{F2B417B9-A4F8-D047-8C49-E8B8FF63A2A3}" type="presOf" srcId="{5AED2639-A0CD-2E4E-91CD-17A48DA4AAF0}" destId="{67B06675-1FC4-6746-870D-039098076AF1}" srcOrd="0" destOrd="0" presId="urn:microsoft.com/office/officeart/2005/8/layout/vList2"/>
    <dgm:cxn modelId="{C81B6CE2-34A8-6E42-9AEB-BFF6BA38FEBE}" type="presOf" srcId="{5156C90B-DD98-6942-99EE-CE7C05130BED}" destId="{CBB7C504-3EEB-E947-8A8D-5A7AC2C4DB16}" srcOrd="0" destOrd="0" presId="urn:microsoft.com/office/officeart/2005/8/layout/vList2"/>
    <dgm:cxn modelId="{9B261D1C-D9C7-3240-A56C-A0F5D779BC88}" type="presParOf" srcId="{67B06675-1FC4-6746-870D-039098076AF1}" destId="{CBB7C504-3EEB-E947-8A8D-5A7AC2C4DB16}" srcOrd="0" destOrd="0" presId="urn:microsoft.com/office/officeart/2005/8/layout/vList2"/>
    <dgm:cxn modelId="{F3CBFAD6-247E-234F-B7C2-665D8F84CEA3}" type="presParOf" srcId="{67B06675-1FC4-6746-870D-039098076AF1}" destId="{2F4D8487-BBC5-0B45-994C-F062A978D681}" srcOrd="1" destOrd="0" presId="urn:microsoft.com/office/officeart/2005/8/layout/vList2"/>
    <dgm:cxn modelId="{3CB8E5BC-60BB-3042-9B34-D631C0E462FE}" type="presParOf" srcId="{67B06675-1FC4-6746-870D-039098076AF1}" destId="{5F8DD627-83DD-DF47-93EF-E1BEDA0FB35A}" srcOrd="2" destOrd="0" presId="urn:microsoft.com/office/officeart/2005/8/layout/vList2"/>
    <dgm:cxn modelId="{E8D7E748-754C-654E-983F-BA4CC5FDB2D6}" type="presParOf" srcId="{67B06675-1FC4-6746-870D-039098076AF1}" destId="{3E18B84B-48A3-2D48-912E-AE455BC0D5FB}" srcOrd="3" destOrd="0" presId="urn:microsoft.com/office/officeart/2005/8/layout/vList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A5FE6FC8-CB32-8E49-84EA-DB4828411273}" type="doc">
      <dgm:prSet loTypeId="urn:microsoft.com/office/officeart/2005/8/layout/hierarchy1" loCatId="" qsTypeId="urn:microsoft.com/office/officeart/2005/8/quickstyle/simple1" qsCatId="simple" csTypeId="urn:microsoft.com/office/officeart/2005/8/colors/colorful1" csCatId="colorful" phldr="1"/>
      <dgm:spPr/>
      <dgm:t>
        <a:bodyPr/>
        <a:lstStyle/>
        <a:p>
          <a:endParaRPr lang="en-US"/>
        </a:p>
      </dgm:t>
    </dgm:pt>
    <dgm:pt modelId="{827D4AE2-6DDF-9941-A327-08B93898AAE8}">
      <dgm:prSet phldrT="[Text]"/>
      <dgm:spPr>
        <a:solidFill>
          <a:srgbClr val="F5821E"/>
        </a:solidFill>
      </dgm:spPr>
      <dgm:t>
        <a:bodyPr/>
        <a:lstStyle/>
        <a:p>
          <a:r>
            <a:rPr lang="en-US" dirty="0">
              <a:solidFill>
                <a:schemeClr val="bg1"/>
              </a:solidFill>
              <a:latin typeface="Arial" panose="020B0604020202020204" pitchFamily="34" charset="0"/>
              <a:cs typeface="Arial" panose="020B0604020202020204" pitchFamily="34" charset="0"/>
            </a:rPr>
            <a:t>System governance</a:t>
          </a:r>
        </a:p>
      </dgm:t>
    </dgm:pt>
    <dgm:pt modelId="{9BACC416-1AF1-F644-AAD9-CE7180E44A32}" type="parTrans" cxnId="{4C78AC22-C2BC-4545-A0FA-133D7D69A38E}">
      <dgm:prSet/>
      <dgm:spPr/>
      <dgm:t>
        <a:bodyPr/>
        <a:lstStyle/>
        <a:p>
          <a:endParaRPr lang="en-US">
            <a:latin typeface="Arial" panose="020B0604020202020204" pitchFamily="34" charset="0"/>
            <a:cs typeface="Arial" panose="020B0604020202020204" pitchFamily="34" charset="0"/>
          </a:endParaRPr>
        </a:p>
      </dgm:t>
    </dgm:pt>
    <dgm:pt modelId="{0642CC63-AC4C-FC4C-91A5-F3B2A7E5A7A4}" type="sibTrans" cxnId="{4C78AC22-C2BC-4545-A0FA-133D7D69A38E}">
      <dgm:prSet/>
      <dgm:spPr/>
      <dgm:t>
        <a:bodyPr/>
        <a:lstStyle/>
        <a:p>
          <a:endParaRPr lang="en-US">
            <a:latin typeface="Arial" panose="020B0604020202020204" pitchFamily="34" charset="0"/>
            <a:cs typeface="Arial" panose="020B0604020202020204" pitchFamily="34" charset="0"/>
          </a:endParaRPr>
        </a:p>
      </dgm:t>
    </dgm:pt>
    <dgm:pt modelId="{6EF9C3FC-82F1-6144-85C7-661A0B2E39CE}">
      <dgm:prSet phldrT="[Text]"/>
      <dgm:spPr>
        <a:ln>
          <a:solidFill>
            <a:schemeClr val="accent4"/>
          </a:solidFill>
        </a:ln>
      </dgm:spPr>
      <dgm:t>
        <a:bodyPr/>
        <a:lstStyle/>
        <a:p>
          <a:r>
            <a:rPr lang="en-US" dirty="0">
              <a:latin typeface="Arial" panose="020B0604020202020204" pitchFamily="34" charset="0"/>
              <a:cs typeface="Arial" panose="020B0604020202020204" pitchFamily="34" charset="0"/>
            </a:rPr>
            <a:t>Risk management</a:t>
          </a:r>
        </a:p>
      </dgm:t>
    </dgm:pt>
    <dgm:pt modelId="{BFF0557D-048F-E24A-8DA4-77C09B630B42}" type="parTrans" cxnId="{61017868-C428-9640-83BD-42FDC59F3DDB}">
      <dgm:prSet/>
      <dgm:spPr>
        <a:ln>
          <a:solidFill>
            <a:schemeClr val="accent2"/>
          </a:solidFill>
        </a:ln>
      </dgm:spPr>
      <dgm:t>
        <a:bodyPr/>
        <a:lstStyle/>
        <a:p>
          <a:endParaRPr lang="en-US">
            <a:latin typeface="Arial" panose="020B0604020202020204" pitchFamily="34" charset="0"/>
            <a:cs typeface="Arial" panose="020B0604020202020204" pitchFamily="34" charset="0"/>
          </a:endParaRPr>
        </a:p>
      </dgm:t>
    </dgm:pt>
    <dgm:pt modelId="{E09B59F9-0F46-2E4E-864F-076152123C6D}" type="sibTrans" cxnId="{61017868-C428-9640-83BD-42FDC59F3DDB}">
      <dgm:prSet/>
      <dgm:spPr/>
      <dgm:t>
        <a:bodyPr/>
        <a:lstStyle/>
        <a:p>
          <a:endParaRPr lang="en-US">
            <a:latin typeface="Arial" panose="020B0604020202020204" pitchFamily="34" charset="0"/>
            <a:cs typeface="Arial" panose="020B0604020202020204" pitchFamily="34" charset="0"/>
          </a:endParaRPr>
        </a:p>
      </dgm:t>
    </dgm:pt>
    <dgm:pt modelId="{F721B1BE-0E38-EC4F-AE6E-1EE49FB6AB00}">
      <dgm:prSet phldrT="[Text]"/>
      <dgm:spPr>
        <a:ln>
          <a:solidFill>
            <a:schemeClr val="accent2">
              <a:lumMod val="75000"/>
            </a:schemeClr>
          </a:solidFill>
        </a:ln>
      </dgm:spPr>
      <dgm:t>
        <a:bodyPr/>
        <a:lstStyle/>
        <a:p>
          <a:r>
            <a:rPr lang="en-US" dirty="0">
              <a:latin typeface="Arial" panose="020B0604020202020204" pitchFamily="34" charset="0"/>
              <a:cs typeface="Arial" panose="020B0604020202020204" pitchFamily="34" charset="0"/>
            </a:rPr>
            <a:t>Care coordination</a:t>
          </a:r>
        </a:p>
      </dgm:t>
    </dgm:pt>
    <dgm:pt modelId="{75E5C736-DD99-4341-9E83-80358B5345E7}" type="parTrans" cxnId="{531562C2-3AAC-D345-843B-F580595BB2ED}">
      <dgm:prSet/>
      <dgm:spPr>
        <a:ln>
          <a:solidFill>
            <a:schemeClr val="accent2"/>
          </a:solidFill>
        </a:ln>
      </dgm:spPr>
      <dgm:t>
        <a:bodyPr/>
        <a:lstStyle/>
        <a:p>
          <a:endParaRPr lang="en-US">
            <a:latin typeface="Arial" panose="020B0604020202020204" pitchFamily="34" charset="0"/>
            <a:cs typeface="Arial" panose="020B0604020202020204" pitchFamily="34" charset="0"/>
          </a:endParaRPr>
        </a:p>
      </dgm:t>
    </dgm:pt>
    <dgm:pt modelId="{77B38DA8-D019-8C4A-873B-67FA33A4D883}" type="sibTrans" cxnId="{531562C2-3AAC-D345-843B-F580595BB2ED}">
      <dgm:prSet/>
      <dgm:spPr/>
      <dgm:t>
        <a:bodyPr/>
        <a:lstStyle/>
        <a:p>
          <a:endParaRPr lang="en-US">
            <a:latin typeface="Arial" panose="020B0604020202020204" pitchFamily="34" charset="0"/>
            <a:cs typeface="Arial" panose="020B0604020202020204" pitchFamily="34" charset="0"/>
          </a:endParaRPr>
        </a:p>
      </dgm:t>
    </dgm:pt>
    <dgm:pt modelId="{4DACE30D-43FC-0048-A0D8-DE358FBD59BB}" type="pres">
      <dgm:prSet presAssocID="{A5FE6FC8-CB32-8E49-84EA-DB4828411273}" presName="hierChild1" presStyleCnt="0">
        <dgm:presLayoutVars>
          <dgm:chPref val="1"/>
          <dgm:dir/>
          <dgm:animOne val="branch"/>
          <dgm:animLvl val="lvl"/>
          <dgm:resizeHandles/>
        </dgm:presLayoutVars>
      </dgm:prSet>
      <dgm:spPr/>
    </dgm:pt>
    <dgm:pt modelId="{805669DA-4C94-B347-9239-8427F411D940}" type="pres">
      <dgm:prSet presAssocID="{827D4AE2-6DDF-9941-A327-08B93898AAE8}" presName="hierRoot1" presStyleCnt="0"/>
      <dgm:spPr/>
    </dgm:pt>
    <dgm:pt modelId="{3F1B28F6-CF95-314A-BBFB-EC987C7EC890}" type="pres">
      <dgm:prSet presAssocID="{827D4AE2-6DDF-9941-A327-08B93898AAE8}" presName="composite" presStyleCnt="0"/>
      <dgm:spPr/>
    </dgm:pt>
    <dgm:pt modelId="{050AAFEF-BCBE-E54D-AF51-5CA41DCDB90B}" type="pres">
      <dgm:prSet presAssocID="{827D4AE2-6DDF-9941-A327-08B93898AAE8}" presName="background" presStyleLbl="node0" presStyleIdx="0" presStyleCnt="1"/>
      <dgm:spPr>
        <a:solidFill>
          <a:srgbClr val="03519B"/>
        </a:solidFill>
      </dgm:spPr>
    </dgm:pt>
    <dgm:pt modelId="{12515158-C85C-5D44-82B4-3191A26E9338}" type="pres">
      <dgm:prSet presAssocID="{827D4AE2-6DDF-9941-A327-08B93898AAE8}" presName="text" presStyleLbl="fgAcc0" presStyleIdx="0" presStyleCnt="1">
        <dgm:presLayoutVars>
          <dgm:chPref val="3"/>
        </dgm:presLayoutVars>
      </dgm:prSet>
      <dgm:spPr/>
    </dgm:pt>
    <dgm:pt modelId="{C713D817-2F48-8D41-86D0-7849035072A3}" type="pres">
      <dgm:prSet presAssocID="{827D4AE2-6DDF-9941-A327-08B93898AAE8}" presName="hierChild2" presStyleCnt="0"/>
      <dgm:spPr/>
    </dgm:pt>
    <dgm:pt modelId="{C20D6F78-579B-354D-AE6E-A587854F7068}" type="pres">
      <dgm:prSet presAssocID="{BFF0557D-048F-E24A-8DA4-77C09B630B42}" presName="Name10" presStyleLbl="parChTrans1D2" presStyleIdx="0" presStyleCnt="2"/>
      <dgm:spPr/>
    </dgm:pt>
    <dgm:pt modelId="{17619ED1-AD1B-CD4C-BDB8-D29FCA5EAD53}" type="pres">
      <dgm:prSet presAssocID="{6EF9C3FC-82F1-6144-85C7-661A0B2E39CE}" presName="hierRoot2" presStyleCnt="0"/>
      <dgm:spPr/>
    </dgm:pt>
    <dgm:pt modelId="{F6335CEB-A8B4-3846-A646-EB3EB12A31C4}" type="pres">
      <dgm:prSet presAssocID="{6EF9C3FC-82F1-6144-85C7-661A0B2E39CE}" presName="composite2" presStyleCnt="0"/>
      <dgm:spPr/>
    </dgm:pt>
    <dgm:pt modelId="{01533D3F-B590-F14E-86EA-E6C6F34997A0}" type="pres">
      <dgm:prSet presAssocID="{6EF9C3FC-82F1-6144-85C7-661A0B2E39CE}" presName="background2" presStyleLbl="node2" presStyleIdx="0" presStyleCnt="2"/>
      <dgm:spPr/>
    </dgm:pt>
    <dgm:pt modelId="{FCBA4772-6A2C-B341-826B-A0A4CB0DDF80}" type="pres">
      <dgm:prSet presAssocID="{6EF9C3FC-82F1-6144-85C7-661A0B2E39CE}" presName="text2" presStyleLbl="fgAcc2" presStyleIdx="0" presStyleCnt="2">
        <dgm:presLayoutVars>
          <dgm:chPref val="3"/>
        </dgm:presLayoutVars>
      </dgm:prSet>
      <dgm:spPr/>
    </dgm:pt>
    <dgm:pt modelId="{94E051EB-2FDD-5E49-A35B-9FAD14E60F63}" type="pres">
      <dgm:prSet presAssocID="{6EF9C3FC-82F1-6144-85C7-661A0B2E39CE}" presName="hierChild3" presStyleCnt="0"/>
      <dgm:spPr/>
    </dgm:pt>
    <dgm:pt modelId="{AE5BD9A5-EEA5-7740-A4D0-422CD147BCAB}" type="pres">
      <dgm:prSet presAssocID="{75E5C736-DD99-4341-9E83-80358B5345E7}" presName="Name10" presStyleLbl="parChTrans1D2" presStyleIdx="1" presStyleCnt="2"/>
      <dgm:spPr/>
    </dgm:pt>
    <dgm:pt modelId="{511D30A0-2103-9240-A091-0FFEE55D5CE3}" type="pres">
      <dgm:prSet presAssocID="{F721B1BE-0E38-EC4F-AE6E-1EE49FB6AB00}" presName="hierRoot2" presStyleCnt="0"/>
      <dgm:spPr/>
    </dgm:pt>
    <dgm:pt modelId="{7688A849-9542-C542-A5F9-248070773AA6}" type="pres">
      <dgm:prSet presAssocID="{F721B1BE-0E38-EC4F-AE6E-1EE49FB6AB00}" presName="composite2" presStyleCnt="0"/>
      <dgm:spPr/>
    </dgm:pt>
    <dgm:pt modelId="{B1F53926-CE87-BA4F-8729-32FCA0E7B342}" type="pres">
      <dgm:prSet presAssocID="{F721B1BE-0E38-EC4F-AE6E-1EE49FB6AB00}" presName="background2" presStyleLbl="node2" presStyleIdx="1" presStyleCnt="2"/>
      <dgm:spPr/>
    </dgm:pt>
    <dgm:pt modelId="{52E8E69B-060E-3244-9615-F712A5F99D88}" type="pres">
      <dgm:prSet presAssocID="{F721B1BE-0E38-EC4F-AE6E-1EE49FB6AB00}" presName="text2" presStyleLbl="fgAcc2" presStyleIdx="1" presStyleCnt="2">
        <dgm:presLayoutVars>
          <dgm:chPref val="3"/>
        </dgm:presLayoutVars>
      </dgm:prSet>
      <dgm:spPr/>
    </dgm:pt>
    <dgm:pt modelId="{9FD76DF8-23B7-444A-B027-B9DF832C5105}" type="pres">
      <dgm:prSet presAssocID="{F721B1BE-0E38-EC4F-AE6E-1EE49FB6AB00}" presName="hierChild3" presStyleCnt="0"/>
      <dgm:spPr/>
    </dgm:pt>
  </dgm:ptLst>
  <dgm:cxnLst>
    <dgm:cxn modelId="{8B7CF404-7082-A043-92AA-6AD7DCA615E3}" type="presOf" srcId="{BFF0557D-048F-E24A-8DA4-77C09B630B42}" destId="{C20D6F78-579B-354D-AE6E-A587854F7068}" srcOrd="0" destOrd="0" presId="urn:microsoft.com/office/officeart/2005/8/layout/hierarchy1"/>
    <dgm:cxn modelId="{4C78AC22-C2BC-4545-A0FA-133D7D69A38E}" srcId="{A5FE6FC8-CB32-8E49-84EA-DB4828411273}" destId="{827D4AE2-6DDF-9941-A327-08B93898AAE8}" srcOrd="0" destOrd="0" parTransId="{9BACC416-1AF1-F644-AAD9-CE7180E44A32}" sibTransId="{0642CC63-AC4C-FC4C-91A5-F3B2A7E5A7A4}"/>
    <dgm:cxn modelId="{B3393224-AD25-0A43-A613-1A04D39952B2}" type="presOf" srcId="{75E5C736-DD99-4341-9E83-80358B5345E7}" destId="{AE5BD9A5-EEA5-7740-A4D0-422CD147BCAB}" srcOrd="0" destOrd="0" presId="urn:microsoft.com/office/officeart/2005/8/layout/hierarchy1"/>
    <dgm:cxn modelId="{BD76E627-52AE-5F41-9C09-661B9BDB5141}" type="presOf" srcId="{A5FE6FC8-CB32-8E49-84EA-DB4828411273}" destId="{4DACE30D-43FC-0048-A0D8-DE358FBD59BB}" srcOrd="0" destOrd="0" presId="urn:microsoft.com/office/officeart/2005/8/layout/hierarchy1"/>
    <dgm:cxn modelId="{61017868-C428-9640-83BD-42FDC59F3DDB}" srcId="{827D4AE2-6DDF-9941-A327-08B93898AAE8}" destId="{6EF9C3FC-82F1-6144-85C7-661A0B2E39CE}" srcOrd="0" destOrd="0" parTransId="{BFF0557D-048F-E24A-8DA4-77C09B630B42}" sibTransId="{E09B59F9-0F46-2E4E-864F-076152123C6D}"/>
    <dgm:cxn modelId="{A2982578-C061-6046-B2D7-BE88D0FA2A56}" type="presOf" srcId="{F721B1BE-0E38-EC4F-AE6E-1EE49FB6AB00}" destId="{52E8E69B-060E-3244-9615-F712A5F99D88}" srcOrd="0" destOrd="0" presId="urn:microsoft.com/office/officeart/2005/8/layout/hierarchy1"/>
    <dgm:cxn modelId="{531562C2-3AAC-D345-843B-F580595BB2ED}" srcId="{827D4AE2-6DDF-9941-A327-08B93898AAE8}" destId="{F721B1BE-0E38-EC4F-AE6E-1EE49FB6AB00}" srcOrd="1" destOrd="0" parTransId="{75E5C736-DD99-4341-9E83-80358B5345E7}" sibTransId="{77B38DA8-D019-8C4A-873B-67FA33A4D883}"/>
    <dgm:cxn modelId="{543EEFF6-2590-4540-AD2D-562133A64234}" type="presOf" srcId="{6EF9C3FC-82F1-6144-85C7-661A0B2E39CE}" destId="{FCBA4772-6A2C-B341-826B-A0A4CB0DDF80}" srcOrd="0" destOrd="0" presId="urn:microsoft.com/office/officeart/2005/8/layout/hierarchy1"/>
    <dgm:cxn modelId="{7CA490FF-1354-6C43-855F-D508DD74E0B4}" type="presOf" srcId="{827D4AE2-6DDF-9941-A327-08B93898AAE8}" destId="{12515158-C85C-5D44-82B4-3191A26E9338}" srcOrd="0" destOrd="0" presId="urn:microsoft.com/office/officeart/2005/8/layout/hierarchy1"/>
    <dgm:cxn modelId="{C700AC77-0F76-8048-9668-E1577A2F66F8}" type="presParOf" srcId="{4DACE30D-43FC-0048-A0D8-DE358FBD59BB}" destId="{805669DA-4C94-B347-9239-8427F411D940}" srcOrd="0" destOrd="0" presId="urn:microsoft.com/office/officeart/2005/8/layout/hierarchy1"/>
    <dgm:cxn modelId="{8AE26B0A-283A-6A4F-A6E5-5FB7C6369EFF}" type="presParOf" srcId="{805669DA-4C94-B347-9239-8427F411D940}" destId="{3F1B28F6-CF95-314A-BBFB-EC987C7EC890}" srcOrd="0" destOrd="0" presId="urn:microsoft.com/office/officeart/2005/8/layout/hierarchy1"/>
    <dgm:cxn modelId="{61915A40-B38C-1049-9FE2-A1B917A43C59}" type="presParOf" srcId="{3F1B28F6-CF95-314A-BBFB-EC987C7EC890}" destId="{050AAFEF-BCBE-E54D-AF51-5CA41DCDB90B}" srcOrd="0" destOrd="0" presId="urn:microsoft.com/office/officeart/2005/8/layout/hierarchy1"/>
    <dgm:cxn modelId="{C7027D44-C189-934E-80A5-2BC33300F188}" type="presParOf" srcId="{3F1B28F6-CF95-314A-BBFB-EC987C7EC890}" destId="{12515158-C85C-5D44-82B4-3191A26E9338}" srcOrd="1" destOrd="0" presId="urn:microsoft.com/office/officeart/2005/8/layout/hierarchy1"/>
    <dgm:cxn modelId="{214A8D53-0C1C-A54A-8DCF-7978ADB5C9B0}" type="presParOf" srcId="{805669DA-4C94-B347-9239-8427F411D940}" destId="{C713D817-2F48-8D41-86D0-7849035072A3}" srcOrd="1" destOrd="0" presId="urn:microsoft.com/office/officeart/2005/8/layout/hierarchy1"/>
    <dgm:cxn modelId="{CD8165AD-CC45-AA4D-9A72-AFBFE4071A65}" type="presParOf" srcId="{C713D817-2F48-8D41-86D0-7849035072A3}" destId="{C20D6F78-579B-354D-AE6E-A587854F7068}" srcOrd="0" destOrd="0" presId="urn:microsoft.com/office/officeart/2005/8/layout/hierarchy1"/>
    <dgm:cxn modelId="{9EA3A265-AEDD-D64D-86E4-BC7FCF6A9999}" type="presParOf" srcId="{C713D817-2F48-8D41-86D0-7849035072A3}" destId="{17619ED1-AD1B-CD4C-BDB8-D29FCA5EAD53}" srcOrd="1" destOrd="0" presId="urn:microsoft.com/office/officeart/2005/8/layout/hierarchy1"/>
    <dgm:cxn modelId="{60F77D11-B3CA-EE48-984B-5C368AB98CCC}" type="presParOf" srcId="{17619ED1-AD1B-CD4C-BDB8-D29FCA5EAD53}" destId="{F6335CEB-A8B4-3846-A646-EB3EB12A31C4}" srcOrd="0" destOrd="0" presId="urn:microsoft.com/office/officeart/2005/8/layout/hierarchy1"/>
    <dgm:cxn modelId="{FD7235EA-A9FD-EA41-AFA1-55A8C5F67D4F}" type="presParOf" srcId="{F6335CEB-A8B4-3846-A646-EB3EB12A31C4}" destId="{01533D3F-B590-F14E-86EA-E6C6F34997A0}" srcOrd="0" destOrd="0" presId="urn:microsoft.com/office/officeart/2005/8/layout/hierarchy1"/>
    <dgm:cxn modelId="{38D94DA9-E736-1148-A8A1-02318C412415}" type="presParOf" srcId="{F6335CEB-A8B4-3846-A646-EB3EB12A31C4}" destId="{FCBA4772-6A2C-B341-826B-A0A4CB0DDF80}" srcOrd="1" destOrd="0" presId="urn:microsoft.com/office/officeart/2005/8/layout/hierarchy1"/>
    <dgm:cxn modelId="{0F07F82A-BE05-9D4E-B21D-46864433FC43}" type="presParOf" srcId="{17619ED1-AD1B-CD4C-BDB8-D29FCA5EAD53}" destId="{94E051EB-2FDD-5E49-A35B-9FAD14E60F63}" srcOrd="1" destOrd="0" presId="urn:microsoft.com/office/officeart/2005/8/layout/hierarchy1"/>
    <dgm:cxn modelId="{B06F2C86-6C1C-614C-9432-74B11D4471A0}" type="presParOf" srcId="{C713D817-2F48-8D41-86D0-7849035072A3}" destId="{AE5BD9A5-EEA5-7740-A4D0-422CD147BCAB}" srcOrd="2" destOrd="0" presId="urn:microsoft.com/office/officeart/2005/8/layout/hierarchy1"/>
    <dgm:cxn modelId="{7B1789B1-C2BC-DB4A-B448-C33912E9A6B3}" type="presParOf" srcId="{C713D817-2F48-8D41-86D0-7849035072A3}" destId="{511D30A0-2103-9240-A091-0FFEE55D5CE3}" srcOrd="3" destOrd="0" presId="urn:microsoft.com/office/officeart/2005/8/layout/hierarchy1"/>
    <dgm:cxn modelId="{3928FC8E-E4E5-E541-B979-7526B4846232}" type="presParOf" srcId="{511D30A0-2103-9240-A091-0FFEE55D5CE3}" destId="{7688A849-9542-C542-A5F9-248070773AA6}" srcOrd="0" destOrd="0" presId="urn:microsoft.com/office/officeart/2005/8/layout/hierarchy1"/>
    <dgm:cxn modelId="{256AA907-9711-D04A-9A5A-481F2576BF66}" type="presParOf" srcId="{7688A849-9542-C542-A5F9-248070773AA6}" destId="{B1F53926-CE87-BA4F-8729-32FCA0E7B342}" srcOrd="0" destOrd="0" presId="urn:microsoft.com/office/officeart/2005/8/layout/hierarchy1"/>
    <dgm:cxn modelId="{1E90E4F9-F468-2842-BB3C-D1D8C6372988}" type="presParOf" srcId="{7688A849-9542-C542-A5F9-248070773AA6}" destId="{52E8E69B-060E-3244-9615-F712A5F99D88}" srcOrd="1" destOrd="0" presId="urn:microsoft.com/office/officeart/2005/8/layout/hierarchy1"/>
    <dgm:cxn modelId="{D854E001-3950-F348-80BA-F84EB388F987}" type="presParOf" srcId="{511D30A0-2103-9240-A091-0FFEE55D5CE3}" destId="{9FD76DF8-23B7-444A-B027-B9DF832C5105}" srcOrd="1" destOrd="0" presId="urn:microsoft.com/office/officeart/2005/8/layout/hierarchy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C7053D7D-DF5D-E34A-8F8E-72B050E06362}" type="doc">
      <dgm:prSet loTypeId="urn:microsoft.com/office/officeart/2005/8/layout/StepDownProcess" loCatId="" qsTypeId="urn:microsoft.com/office/officeart/2005/8/quickstyle/simple1" qsCatId="simple" csTypeId="urn:microsoft.com/office/officeart/2005/8/colors/colorful1" csCatId="colorful" phldr="1"/>
      <dgm:spPr/>
      <dgm:t>
        <a:bodyPr/>
        <a:lstStyle/>
        <a:p>
          <a:endParaRPr lang="en-US"/>
        </a:p>
      </dgm:t>
    </dgm:pt>
    <dgm:pt modelId="{54685A61-90C6-884B-8138-0F49B807DD21}">
      <dgm:prSet phldrT="[Text]"/>
      <dgm:spPr/>
      <dgm:t>
        <a:bodyPr/>
        <a:lstStyle/>
        <a:p>
          <a:r>
            <a:rPr lang="en-US" dirty="0"/>
            <a:t>VSM</a:t>
          </a:r>
        </a:p>
      </dgm:t>
    </dgm:pt>
    <dgm:pt modelId="{DF9CCA60-C627-2647-B198-BE23B124C0D5}" type="parTrans" cxnId="{5A9E66D6-FD42-D54F-8B1B-4325BF4A0012}">
      <dgm:prSet/>
      <dgm:spPr/>
      <dgm:t>
        <a:bodyPr/>
        <a:lstStyle/>
        <a:p>
          <a:endParaRPr lang="en-US"/>
        </a:p>
      </dgm:t>
    </dgm:pt>
    <dgm:pt modelId="{60B0237E-4E8D-184E-8580-32177B61F2C4}" type="sibTrans" cxnId="{5A9E66D6-FD42-D54F-8B1B-4325BF4A0012}">
      <dgm:prSet/>
      <dgm:spPr/>
      <dgm:t>
        <a:bodyPr/>
        <a:lstStyle/>
        <a:p>
          <a:endParaRPr lang="en-US"/>
        </a:p>
      </dgm:t>
    </dgm:pt>
    <dgm:pt modelId="{906C51A5-2F16-454B-B4B1-ABB3CB26B18D}">
      <dgm:prSet phldrT="[Text]" custT="1"/>
      <dgm:spPr/>
      <dgm:t>
        <a:bodyPr/>
        <a:lstStyle/>
        <a:p>
          <a:r>
            <a:rPr lang="en-SG" sz="1800">
              <a:latin typeface="Arial" panose="020B0604020202020204" pitchFamily="34" charset="0"/>
              <a:cs typeface="Arial" panose="020B0604020202020204" pitchFamily="34" charset="0"/>
            </a:rPr>
            <a:t>map key stakeholders and identify enablers/barriers in current CAP payment reform using VSM exercise</a:t>
          </a:r>
          <a:endParaRPr lang="en-US" sz="1800" dirty="0"/>
        </a:p>
      </dgm:t>
    </dgm:pt>
    <dgm:pt modelId="{5F0A1AFF-BBFD-E242-884B-EB4F6B242AEE}" type="parTrans" cxnId="{81822524-55A0-AC45-975B-26DB78B5EA5E}">
      <dgm:prSet/>
      <dgm:spPr/>
      <dgm:t>
        <a:bodyPr/>
        <a:lstStyle/>
        <a:p>
          <a:endParaRPr lang="en-US"/>
        </a:p>
      </dgm:t>
    </dgm:pt>
    <dgm:pt modelId="{D1F87757-0FFB-5B48-B036-E53741DCF7B9}" type="sibTrans" cxnId="{81822524-55A0-AC45-975B-26DB78B5EA5E}">
      <dgm:prSet/>
      <dgm:spPr/>
      <dgm:t>
        <a:bodyPr/>
        <a:lstStyle/>
        <a:p>
          <a:endParaRPr lang="en-US"/>
        </a:p>
      </dgm:t>
    </dgm:pt>
    <dgm:pt modelId="{EC2676D5-353F-EA4C-B307-2F0044D82C82}">
      <dgm:prSet phldrT="[Text]"/>
      <dgm:spPr/>
      <dgm:t>
        <a:bodyPr/>
        <a:lstStyle/>
        <a:p>
          <a:r>
            <a:rPr lang="en-US" dirty="0"/>
            <a:t>DPG</a:t>
          </a:r>
        </a:p>
      </dgm:t>
    </dgm:pt>
    <dgm:pt modelId="{1FE87CCD-2769-E44E-8A21-2BFB55B3D691}" type="parTrans" cxnId="{D918F887-FC93-D942-B6D1-F163462298C6}">
      <dgm:prSet/>
      <dgm:spPr/>
      <dgm:t>
        <a:bodyPr/>
        <a:lstStyle/>
        <a:p>
          <a:endParaRPr lang="en-US"/>
        </a:p>
      </dgm:t>
    </dgm:pt>
    <dgm:pt modelId="{5E519F94-68A6-D140-B864-FB9F22F1ED5C}" type="sibTrans" cxnId="{D918F887-FC93-D942-B6D1-F163462298C6}">
      <dgm:prSet/>
      <dgm:spPr/>
      <dgm:t>
        <a:bodyPr/>
        <a:lstStyle/>
        <a:p>
          <a:endParaRPr lang="en-US"/>
        </a:p>
      </dgm:t>
    </dgm:pt>
    <dgm:pt modelId="{A30856F8-DDC9-1747-B157-A354A2008470}">
      <dgm:prSet phldrT="[Text]" custT="1"/>
      <dgm:spPr/>
      <dgm:t>
        <a:bodyPr/>
        <a:lstStyle/>
        <a:p>
          <a:r>
            <a:rPr lang="en-SG" sz="1800">
              <a:latin typeface="Arial" panose="020B0604020202020204" pitchFamily="34" charset="0"/>
              <a:cs typeface="Arial" panose="020B0604020202020204" pitchFamily="34" charset="0"/>
            </a:rPr>
            <a:t>link strategic resources to key performance indicators (KPIs) and long-term outcomes using DPG framework</a:t>
          </a:r>
          <a:endParaRPr lang="en-US" sz="1800" dirty="0"/>
        </a:p>
      </dgm:t>
    </dgm:pt>
    <dgm:pt modelId="{EE97F5DF-58C9-3C47-B7F7-0F4B5B096721}" type="parTrans" cxnId="{1C6A89D8-EE6F-9744-A326-B45C8F3DECE7}">
      <dgm:prSet/>
      <dgm:spPr/>
      <dgm:t>
        <a:bodyPr/>
        <a:lstStyle/>
        <a:p>
          <a:endParaRPr lang="en-US"/>
        </a:p>
      </dgm:t>
    </dgm:pt>
    <dgm:pt modelId="{F2F57304-DE94-E441-A47E-E87BE939585C}" type="sibTrans" cxnId="{1C6A89D8-EE6F-9744-A326-B45C8F3DECE7}">
      <dgm:prSet/>
      <dgm:spPr/>
      <dgm:t>
        <a:bodyPr/>
        <a:lstStyle/>
        <a:p>
          <a:endParaRPr lang="en-US"/>
        </a:p>
      </dgm:t>
    </dgm:pt>
    <dgm:pt modelId="{85813843-5FD3-6B43-88DD-7FE4AA521301}">
      <dgm:prSet phldrT="[Text]"/>
      <dgm:spPr/>
      <dgm:t>
        <a:bodyPr/>
        <a:lstStyle/>
        <a:p>
          <a:r>
            <a:rPr lang="en-US" dirty="0"/>
            <a:t>SD</a:t>
          </a:r>
        </a:p>
      </dgm:t>
    </dgm:pt>
    <dgm:pt modelId="{B0A98E61-0119-A14D-99BC-6EB20A204E3D}" type="parTrans" cxnId="{81EF1CB9-8ABF-6D45-B08F-1F3EF4A44EEA}">
      <dgm:prSet/>
      <dgm:spPr/>
      <dgm:t>
        <a:bodyPr/>
        <a:lstStyle/>
        <a:p>
          <a:endParaRPr lang="en-US"/>
        </a:p>
      </dgm:t>
    </dgm:pt>
    <dgm:pt modelId="{E527FB62-EB1A-8F47-8A83-CDBFA9803D9F}" type="sibTrans" cxnId="{81EF1CB9-8ABF-6D45-B08F-1F3EF4A44EEA}">
      <dgm:prSet/>
      <dgm:spPr/>
      <dgm:t>
        <a:bodyPr/>
        <a:lstStyle/>
        <a:p>
          <a:endParaRPr lang="en-US"/>
        </a:p>
      </dgm:t>
    </dgm:pt>
    <dgm:pt modelId="{A61407CF-431E-AE41-9A39-FA97663989A7}">
      <dgm:prSet phldrT="[Text]" custT="1"/>
      <dgm:spPr/>
      <dgm:t>
        <a:bodyPr/>
        <a:lstStyle/>
        <a:p>
          <a:r>
            <a:rPr lang="en-US" sz="1800" kern="1200">
              <a:latin typeface="Arial" panose="020B0604020202020204" pitchFamily="34" charset="0"/>
              <a:ea typeface="+mn-ea"/>
              <a:cs typeface="Arial" panose="020B0604020202020204" pitchFamily="34" charset="0"/>
            </a:rPr>
            <a:t>simulate governance decisions/policies to ensure long-term financial sustainability and system viability using SD model</a:t>
          </a:r>
          <a:endParaRPr lang="en-US" sz="1800" kern="1200" dirty="0">
            <a:latin typeface="Arial" panose="020B0604020202020204" pitchFamily="34" charset="0"/>
            <a:ea typeface="+mn-ea"/>
            <a:cs typeface="Arial" panose="020B0604020202020204" pitchFamily="34" charset="0"/>
          </a:endParaRPr>
        </a:p>
      </dgm:t>
    </dgm:pt>
    <dgm:pt modelId="{AE6ACABB-A892-B44C-9EC0-82CDE855FA7F}" type="parTrans" cxnId="{5E0F4EB7-8968-0641-BE05-AFBC159A2856}">
      <dgm:prSet/>
      <dgm:spPr/>
      <dgm:t>
        <a:bodyPr/>
        <a:lstStyle/>
        <a:p>
          <a:endParaRPr lang="en-US"/>
        </a:p>
      </dgm:t>
    </dgm:pt>
    <dgm:pt modelId="{F4AF840C-6914-F343-8C8C-D441B361F1F4}" type="sibTrans" cxnId="{5E0F4EB7-8968-0641-BE05-AFBC159A2856}">
      <dgm:prSet/>
      <dgm:spPr/>
      <dgm:t>
        <a:bodyPr/>
        <a:lstStyle/>
        <a:p>
          <a:endParaRPr lang="en-US"/>
        </a:p>
      </dgm:t>
    </dgm:pt>
    <dgm:pt modelId="{DC4C73A0-6E3D-E14C-8C74-3E6268DEAF6E}" type="pres">
      <dgm:prSet presAssocID="{C7053D7D-DF5D-E34A-8F8E-72B050E06362}" presName="rootnode" presStyleCnt="0">
        <dgm:presLayoutVars>
          <dgm:chMax/>
          <dgm:chPref/>
          <dgm:dir/>
          <dgm:animLvl val="lvl"/>
        </dgm:presLayoutVars>
      </dgm:prSet>
      <dgm:spPr/>
    </dgm:pt>
    <dgm:pt modelId="{70CC419D-61D2-BD45-9A4A-7E453B310D05}" type="pres">
      <dgm:prSet presAssocID="{54685A61-90C6-884B-8138-0F49B807DD21}" presName="composite" presStyleCnt="0"/>
      <dgm:spPr/>
    </dgm:pt>
    <dgm:pt modelId="{9DBE03A8-E37A-F943-951C-B7FAE6881194}" type="pres">
      <dgm:prSet presAssocID="{54685A61-90C6-884B-8138-0F49B807DD21}" presName="bentUpArrow1" presStyleLbl="alignImgPlace1" presStyleIdx="0" presStyleCnt="2" custLinFactX="-11085" custLinFactNeighborX="-100000"/>
      <dgm:spPr/>
    </dgm:pt>
    <dgm:pt modelId="{41D54138-C769-404A-A5B9-86467C302586}" type="pres">
      <dgm:prSet presAssocID="{54685A61-90C6-884B-8138-0F49B807DD21}" presName="ParentText" presStyleLbl="node1" presStyleIdx="0" presStyleCnt="3" custLinFactNeighborX="-75136">
        <dgm:presLayoutVars>
          <dgm:chMax val="1"/>
          <dgm:chPref val="1"/>
          <dgm:bulletEnabled val="1"/>
        </dgm:presLayoutVars>
      </dgm:prSet>
      <dgm:spPr/>
    </dgm:pt>
    <dgm:pt modelId="{B1DD43C7-4D32-B340-B3F0-9BA71232D720}" type="pres">
      <dgm:prSet presAssocID="{54685A61-90C6-884B-8138-0F49B807DD21}" presName="ChildText" presStyleLbl="revTx" presStyleIdx="0" presStyleCnt="3" custScaleX="262915" custScaleY="133120" custLinFactNeighborX="-6990" custLinFactNeighborY="9801">
        <dgm:presLayoutVars>
          <dgm:chMax val="0"/>
          <dgm:chPref val="0"/>
          <dgm:bulletEnabled val="1"/>
        </dgm:presLayoutVars>
      </dgm:prSet>
      <dgm:spPr/>
    </dgm:pt>
    <dgm:pt modelId="{E5060A07-8ADD-2F43-8831-FDE4706F6492}" type="pres">
      <dgm:prSet presAssocID="{60B0237E-4E8D-184E-8580-32177B61F2C4}" presName="sibTrans" presStyleCnt="0"/>
      <dgm:spPr/>
    </dgm:pt>
    <dgm:pt modelId="{2FE2E69A-D952-8442-AB5F-8BF9E2A6EE71}" type="pres">
      <dgm:prSet presAssocID="{EC2676D5-353F-EA4C-B307-2F0044D82C82}" presName="composite" presStyleCnt="0"/>
      <dgm:spPr/>
    </dgm:pt>
    <dgm:pt modelId="{847FBEF5-131C-A647-9C13-A3DDA5B2E173}" type="pres">
      <dgm:prSet presAssocID="{EC2676D5-353F-EA4C-B307-2F0044D82C82}" presName="bentUpArrow1" presStyleLbl="alignImgPlace1" presStyleIdx="1" presStyleCnt="2" custLinFactX="-54334" custLinFactNeighborX="-100000"/>
      <dgm:spPr/>
    </dgm:pt>
    <dgm:pt modelId="{44648BA4-D808-EC4E-B29C-97719B88B556}" type="pres">
      <dgm:prSet presAssocID="{EC2676D5-353F-EA4C-B307-2F0044D82C82}" presName="ParentText" presStyleLbl="node1" presStyleIdx="1" presStyleCnt="3" custLinFactX="-4434" custLinFactNeighborX="-100000">
        <dgm:presLayoutVars>
          <dgm:chMax val="1"/>
          <dgm:chPref val="1"/>
          <dgm:bulletEnabled val="1"/>
        </dgm:presLayoutVars>
      </dgm:prSet>
      <dgm:spPr/>
    </dgm:pt>
    <dgm:pt modelId="{3516CDBE-22C0-DD4D-A902-71DEDDCBBBC4}" type="pres">
      <dgm:prSet presAssocID="{EC2676D5-353F-EA4C-B307-2F0044D82C82}" presName="ChildText" presStyleLbl="revTx" presStyleIdx="1" presStyleCnt="3" custScaleX="260387" custScaleY="133291" custLinFactNeighborX="-61940">
        <dgm:presLayoutVars>
          <dgm:chMax val="0"/>
          <dgm:chPref val="0"/>
          <dgm:bulletEnabled val="1"/>
        </dgm:presLayoutVars>
      </dgm:prSet>
      <dgm:spPr/>
    </dgm:pt>
    <dgm:pt modelId="{02B6749A-A3E1-5D4A-B475-165EE56A8E30}" type="pres">
      <dgm:prSet presAssocID="{5E519F94-68A6-D140-B864-FB9F22F1ED5C}" presName="sibTrans" presStyleCnt="0"/>
      <dgm:spPr/>
    </dgm:pt>
    <dgm:pt modelId="{B9E910ED-C77C-8547-995C-939B40405F9F}" type="pres">
      <dgm:prSet presAssocID="{85813843-5FD3-6B43-88DD-7FE4AA521301}" presName="composite" presStyleCnt="0"/>
      <dgm:spPr/>
    </dgm:pt>
    <dgm:pt modelId="{FF76FA10-E7AD-634C-9E3C-7FCC1F64A163}" type="pres">
      <dgm:prSet presAssocID="{85813843-5FD3-6B43-88DD-7FE4AA521301}" presName="ParentText" presStyleLbl="node1" presStyleIdx="2" presStyleCnt="3" custLinFactX="-30543" custLinFactNeighborX="-100000">
        <dgm:presLayoutVars>
          <dgm:chMax val="1"/>
          <dgm:chPref val="1"/>
          <dgm:bulletEnabled val="1"/>
        </dgm:presLayoutVars>
      </dgm:prSet>
      <dgm:spPr/>
    </dgm:pt>
    <dgm:pt modelId="{81D1FD7A-61B3-C94C-8EF2-7D8F1D95214F}" type="pres">
      <dgm:prSet presAssocID="{85813843-5FD3-6B43-88DD-7FE4AA521301}" presName="FinalChildText" presStyleLbl="revTx" presStyleIdx="2" presStyleCnt="3" custScaleX="260469" custScaleY="133626" custLinFactX="-659" custLinFactNeighborX="-100000" custLinFactNeighborY="1321">
        <dgm:presLayoutVars>
          <dgm:chMax val="0"/>
          <dgm:chPref val="0"/>
          <dgm:bulletEnabled val="1"/>
        </dgm:presLayoutVars>
      </dgm:prSet>
      <dgm:spPr/>
    </dgm:pt>
  </dgm:ptLst>
  <dgm:cxnLst>
    <dgm:cxn modelId="{81822524-55A0-AC45-975B-26DB78B5EA5E}" srcId="{54685A61-90C6-884B-8138-0F49B807DD21}" destId="{906C51A5-2F16-454B-B4B1-ABB3CB26B18D}" srcOrd="0" destOrd="0" parTransId="{5F0A1AFF-BBFD-E242-884B-EB4F6B242AEE}" sibTransId="{D1F87757-0FFB-5B48-B036-E53741DCF7B9}"/>
    <dgm:cxn modelId="{4EFFD22A-92B3-074A-9C3D-594F45C2712C}" type="presOf" srcId="{906C51A5-2F16-454B-B4B1-ABB3CB26B18D}" destId="{B1DD43C7-4D32-B340-B3F0-9BA71232D720}" srcOrd="0" destOrd="0" presId="urn:microsoft.com/office/officeart/2005/8/layout/StepDownProcess"/>
    <dgm:cxn modelId="{9C87265E-50F1-D34C-8CD1-E7A0E734C3E9}" type="presOf" srcId="{85813843-5FD3-6B43-88DD-7FE4AA521301}" destId="{FF76FA10-E7AD-634C-9E3C-7FCC1F64A163}" srcOrd="0" destOrd="0" presId="urn:microsoft.com/office/officeart/2005/8/layout/StepDownProcess"/>
    <dgm:cxn modelId="{87E0B685-B024-2E4E-BAF3-D52E3F8C4834}" type="presOf" srcId="{A30856F8-DDC9-1747-B157-A354A2008470}" destId="{3516CDBE-22C0-DD4D-A902-71DEDDCBBBC4}" srcOrd="0" destOrd="0" presId="urn:microsoft.com/office/officeart/2005/8/layout/StepDownProcess"/>
    <dgm:cxn modelId="{D918F887-FC93-D942-B6D1-F163462298C6}" srcId="{C7053D7D-DF5D-E34A-8F8E-72B050E06362}" destId="{EC2676D5-353F-EA4C-B307-2F0044D82C82}" srcOrd="1" destOrd="0" parTransId="{1FE87CCD-2769-E44E-8A21-2BFB55B3D691}" sibTransId="{5E519F94-68A6-D140-B864-FB9F22F1ED5C}"/>
    <dgm:cxn modelId="{5E0F4EB7-8968-0641-BE05-AFBC159A2856}" srcId="{85813843-5FD3-6B43-88DD-7FE4AA521301}" destId="{A61407CF-431E-AE41-9A39-FA97663989A7}" srcOrd="0" destOrd="0" parTransId="{AE6ACABB-A892-B44C-9EC0-82CDE855FA7F}" sibTransId="{F4AF840C-6914-F343-8C8C-D441B361F1F4}"/>
    <dgm:cxn modelId="{81EF1CB9-8ABF-6D45-B08F-1F3EF4A44EEA}" srcId="{C7053D7D-DF5D-E34A-8F8E-72B050E06362}" destId="{85813843-5FD3-6B43-88DD-7FE4AA521301}" srcOrd="2" destOrd="0" parTransId="{B0A98E61-0119-A14D-99BC-6EB20A204E3D}" sibTransId="{E527FB62-EB1A-8F47-8A83-CDBFA9803D9F}"/>
    <dgm:cxn modelId="{5A9FCDCB-87C3-5642-B5B1-6F8FE9E72727}" type="presOf" srcId="{EC2676D5-353F-EA4C-B307-2F0044D82C82}" destId="{44648BA4-D808-EC4E-B29C-97719B88B556}" srcOrd="0" destOrd="0" presId="urn:microsoft.com/office/officeart/2005/8/layout/StepDownProcess"/>
    <dgm:cxn modelId="{0B2730D4-9ADA-0F49-8ED4-58883989AC59}" type="presOf" srcId="{54685A61-90C6-884B-8138-0F49B807DD21}" destId="{41D54138-C769-404A-A5B9-86467C302586}" srcOrd="0" destOrd="0" presId="urn:microsoft.com/office/officeart/2005/8/layout/StepDownProcess"/>
    <dgm:cxn modelId="{5A9E66D6-FD42-D54F-8B1B-4325BF4A0012}" srcId="{C7053D7D-DF5D-E34A-8F8E-72B050E06362}" destId="{54685A61-90C6-884B-8138-0F49B807DD21}" srcOrd="0" destOrd="0" parTransId="{DF9CCA60-C627-2647-B198-BE23B124C0D5}" sibTransId="{60B0237E-4E8D-184E-8580-32177B61F2C4}"/>
    <dgm:cxn modelId="{1C6A89D8-EE6F-9744-A326-B45C8F3DECE7}" srcId="{EC2676D5-353F-EA4C-B307-2F0044D82C82}" destId="{A30856F8-DDC9-1747-B157-A354A2008470}" srcOrd="0" destOrd="0" parTransId="{EE97F5DF-58C9-3C47-B7F7-0F4B5B096721}" sibTransId="{F2F57304-DE94-E441-A47E-E87BE939585C}"/>
    <dgm:cxn modelId="{FB10CBDB-BB1A-F84B-9B68-E1CDFFA8ED88}" type="presOf" srcId="{A61407CF-431E-AE41-9A39-FA97663989A7}" destId="{81D1FD7A-61B3-C94C-8EF2-7D8F1D95214F}" srcOrd="0" destOrd="0" presId="urn:microsoft.com/office/officeart/2005/8/layout/StepDownProcess"/>
    <dgm:cxn modelId="{6E19D5FE-5115-A94E-A127-F94A1561566A}" type="presOf" srcId="{C7053D7D-DF5D-E34A-8F8E-72B050E06362}" destId="{DC4C73A0-6E3D-E14C-8C74-3E6268DEAF6E}" srcOrd="0" destOrd="0" presId="urn:microsoft.com/office/officeart/2005/8/layout/StepDownProcess"/>
    <dgm:cxn modelId="{9F1E2F92-F7E9-FB48-80A0-BBB1B147FFDF}" type="presParOf" srcId="{DC4C73A0-6E3D-E14C-8C74-3E6268DEAF6E}" destId="{70CC419D-61D2-BD45-9A4A-7E453B310D05}" srcOrd="0" destOrd="0" presId="urn:microsoft.com/office/officeart/2005/8/layout/StepDownProcess"/>
    <dgm:cxn modelId="{989C2653-25C7-B543-830A-5CFFA5358A1F}" type="presParOf" srcId="{70CC419D-61D2-BD45-9A4A-7E453B310D05}" destId="{9DBE03A8-E37A-F943-951C-B7FAE6881194}" srcOrd="0" destOrd="0" presId="urn:microsoft.com/office/officeart/2005/8/layout/StepDownProcess"/>
    <dgm:cxn modelId="{8F793813-1A2A-1F45-BBB4-67954835BB14}" type="presParOf" srcId="{70CC419D-61D2-BD45-9A4A-7E453B310D05}" destId="{41D54138-C769-404A-A5B9-86467C302586}" srcOrd="1" destOrd="0" presId="urn:microsoft.com/office/officeart/2005/8/layout/StepDownProcess"/>
    <dgm:cxn modelId="{3DFD9F15-5902-DC42-840E-55E0F070F6C7}" type="presParOf" srcId="{70CC419D-61D2-BD45-9A4A-7E453B310D05}" destId="{B1DD43C7-4D32-B340-B3F0-9BA71232D720}" srcOrd="2" destOrd="0" presId="urn:microsoft.com/office/officeart/2005/8/layout/StepDownProcess"/>
    <dgm:cxn modelId="{D6AD4A89-38C7-E640-863D-80DDD740AF32}" type="presParOf" srcId="{DC4C73A0-6E3D-E14C-8C74-3E6268DEAF6E}" destId="{E5060A07-8ADD-2F43-8831-FDE4706F6492}" srcOrd="1" destOrd="0" presId="urn:microsoft.com/office/officeart/2005/8/layout/StepDownProcess"/>
    <dgm:cxn modelId="{5CFD3C60-199C-794E-83A8-18837EFC5CDA}" type="presParOf" srcId="{DC4C73A0-6E3D-E14C-8C74-3E6268DEAF6E}" destId="{2FE2E69A-D952-8442-AB5F-8BF9E2A6EE71}" srcOrd="2" destOrd="0" presId="urn:microsoft.com/office/officeart/2005/8/layout/StepDownProcess"/>
    <dgm:cxn modelId="{604417CF-975A-E145-9271-5937101C3E1B}" type="presParOf" srcId="{2FE2E69A-D952-8442-AB5F-8BF9E2A6EE71}" destId="{847FBEF5-131C-A647-9C13-A3DDA5B2E173}" srcOrd="0" destOrd="0" presId="urn:microsoft.com/office/officeart/2005/8/layout/StepDownProcess"/>
    <dgm:cxn modelId="{6B102D09-A04C-C749-8FC9-735AFDF53270}" type="presParOf" srcId="{2FE2E69A-D952-8442-AB5F-8BF9E2A6EE71}" destId="{44648BA4-D808-EC4E-B29C-97719B88B556}" srcOrd="1" destOrd="0" presId="urn:microsoft.com/office/officeart/2005/8/layout/StepDownProcess"/>
    <dgm:cxn modelId="{AA02890C-97B1-5B4E-8FE7-2034B69EF795}" type="presParOf" srcId="{2FE2E69A-D952-8442-AB5F-8BF9E2A6EE71}" destId="{3516CDBE-22C0-DD4D-A902-71DEDDCBBBC4}" srcOrd="2" destOrd="0" presId="urn:microsoft.com/office/officeart/2005/8/layout/StepDownProcess"/>
    <dgm:cxn modelId="{806C52EF-B363-A844-A630-5B09009A6B44}" type="presParOf" srcId="{DC4C73A0-6E3D-E14C-8C74-3E6268DEAF6E}" destId="{02B6749A-A3E1-5D4A-B475-165EE56A8E30}" srcOrd="3" destOrd="0" presId="urn:microsoft.com/office/officeart/2005/8/layout/StepDownProcess"/>
    <dgm:cxn modelId="{84E2F451-ABA3-074E-BFE7-D699F40120F3}" type="presParOf" srcId="{DC4C73A0-6E3D-E14C-8C74-3E6268DEAF6E}" destId="{B9E910ED-C77C-8547-995C-939B40405F9F}" srcOrd="4" destOrd="0" presId="urn:microsoft.com/office/officeart/2005/8/layout/StepDownProcess"/>
    <dgm:cxn modelId="{147AF9B3-426F-174E-8384-4AA88FCE22E1}" type="presParOf" srcId="{B9E910ED-C77C-8547-995C-939B40405F9F}" destId="{FF76FA10-E7AD-634C-9E3C-7FCC1F64A163}" srcOrd="0" destOrd="0" presId="urn:microsoft.com/office/officeart/2005/8/layout/StepDownProcess"/>
    <dgm:cxn modelId="{CC2E9BAB-561F-AE4A-8668-64AA59B7953B}" type="presParOf" srcId="{B9E910ED-C77C-8547-995C-939B40405F9F}" destId="{81D1FD7A-61B3-C94C-8EF2-7D8F1D95214F}" srcOrd="1" destOrd="0" presId="urn:microsoft.com/office/officeart/2005/8/layout/StepDownProces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CD798CD3-BDE4-A44A-8957-AAA28C12992A}" type="doc">
      <dgm:prSet loTypeId="urn:microsoft.com/office/officeart/2005/8/layout/hList9" loCatId="" qsTypeId="urn:microsoft.com/office/officeart/2005/8/quickstyle/simple1" qsCatId="simple" csTypeId="urn:microsoft.com/office/officeart/2005/8/colors/colorful1" csCatId="colorful" phldr="1"/>
      <dgm:spPr/>
      <dgm:t>
        <a:bodyPr/>
        <a:lstStyle/>
        <a:p>
          <a:endParaRPr lang="en-US"/>
        </a:p>
      </dgm:t>
    </dgm:pt>
    <dgm:pt modelId="{802695D7-14A9-B84E-AC62-EBFEAA8E830B}">
      <dgm:prSet phldrT="[Text]"/>
      <dgm:spPr/>
      <dgm:t>
        <a:bodyPr/>
        <a:lstStyle/>
        <a:p>
          <a:r>
            <a:rPr lang="en-US" dirty="0">
              <a:latin typeface="Arial" panose="020B0604020202020204" pitchFamily="34" charset="0"/>
              <a:cs typeface="Arial" panose="020B0604020202020204" pitchFamily="34" charset="0"/>
            </a:rPr>
            <a:t>Conclusion</a:t>
          </a:r>
        </a:p>
      </dgm:t>
    </dgm:pt>
    <dgm:pt modelId="{98D177D4-65D8-FA49-A152-374CE1503985}" type="parTrans" cxnId="{C51221CC-15CF-E94C-AE9B-BA9922BF43DE}">
      <dgm:prSet/>
      <dgm:spPr/>
      <dgm:t>
        <a:bodyPr/>
        <a:lstStyle/>
        <a:p>
          <a:endParaRPr lang="en-US">
            <a:latin typeface="Arial" panose="020B0604020202020204" pitchFamily="34" charset="0"/>
            <a:cs typeface="Arial" panose="020B0604020202020204" pitchFamily="34" charset="0"/>
          </a:endParaRPr>
        </a:p>
      </dgm:t>
    </dgm:pt>
    <dgm:pt modelId="{96688ABC-AB5F-D246-AE5F-3DF373497E81}" type="sibTrans" cxnId="{C51221CC-15CF-E94C-AE9B-BA9922BF43DE}">
      <dgm:prSet/>
      <dgm:spPr/>
      <dgm:t>
        <a:bodyPr/>
        <a:lstStyle/>
        <a:p>
          <a:endParaRPr lang="en-US">
            <a:latin typeface="Arial" panose="020B0604020202020204" pitchFamily="34" charset="0"/>
            <a:cs typeface="Arial" panose="020B0604020202020204" pitchFamily="34" charset="0"/>
          </a:endParaRPr>
        </a:p>
      </dgm:t>
    </dgm:pt>
    <dgm:pt modelId="{78ADD039-CD1F-944E-9D9A-64E00811E206}">
      <dgm:prSet phldrT="[Text]" custT="1"/>
      <dgm:spPr/>
      <dgm:t>
        <a:bodyPr/>
        <a:lstStyle/>
        <a:p>
          <a:r>
            <a:rPr lang="en-SG" sz="1400" dirty="0">
              <a:latin typeface="Arial" panose="020B0604020202020204" pitchFamily="34" charset="0"/>
              <a:cs typeface="Arial" panose="020B0604020202020204" pitchFamily="34" charset="0"/>
            </a:rPr>
            <a:t>The successful payment reform is essential for the achievement of “</a:t>
          </a:r>
          <a:r>
            <a:rPr lang="en-SG" sz="1400" b="1" dirty="0">
              <a:latin typeface="Arial" panose="020B0604020202020204" pitchFamily="34" charset="0"/>
              <a:cs typeface="Arial" panose="020B0604020202020204" pitchFamily="34" charset="0"/>
            </a:rPr>
            <a:t>Quadruple Aim</a:t>
          </a:r>
          <a:r>
            <a:rPr lang="en-SG" sz="1400" dirty="0">
              <a:latin typeface="Arial" panose="020B0604020202020204" pitchFamily="34" charset="0"/>
              <a:cs typeface="Arial" panose="020B0604020202020204" pitchFamily="34" charset="0"/>
            </a:rPr>
            <a:t>” under the “</a:t>
          </a:r>
          <a:r>
            <a:rPr lang="en-SG" sz="1400" b="1" dirty="0">
              <a:latin typeface="Arial" panose="020B0604020202020204" pitchFamily="34" charset="0"/>
              <a:cs typeface="Arial" panose="020B0604020202020204" pitchFamily="34" charset="0"/>
            </a:rPr>
            <a:t>Healthier SG</a:t>
          </a:r>
          <a:r>
            <a:rPr lang="en-SG" sz="1400" dirty="0">
              <a:latin typeface="Arial" panose="020B0604020202020204" pitchFamily="34" charset="0"/>
              <a:cs typeface="Arial" panose="020B0604020202020204" pitchFamily="34" charset="0"/>
            </a:rPr>
            <a:t>” initiative (</a:t>
          </a:r>
          <a:r>
            <a:rPr lang="en-US" sz="1400" i="1" dirty="0">
              <a:latin typeface="Arial" panose="020B0604020202020204" pitchFamily="34" charset="0"/>
              <a:cs typeface="Arial" panose="020B0604020202020204" pitchFamily="34" charset="0"/>
            </a:rPr>
            <a:t>Ruth, 2023</a:t>
          </a:r>
          <a:r>
            <a:rPr lang="en-US" sz="1400" dirty="0">
              <a:latin typeface="Arial" panose="020B0604020202020204" pitchFamily="34" charset="0"/>
              <a:cs typeface="Arial" panose="020B0604020202020204" pitchFamily="34" charset="0"/>
            </a:rPr>
            <a:t>)</a:t>
          </a:r>
          <a:r>
            <a:rPr lang="en-SG" sz="1400" dirty="0">
              <a:latin typeface="Arial" panose="020B0604020202020204" pitchFamily="34" charset="0"/>
              <a:cs typeface="Arial" panose="020B0604020202020204" pitchFamily="34" charset="0"/>
            </a:rPr>
            <a:t>.</a:t>
          </a:r>
          <a:endParaRPr lang="en-US" sz="1400" dirty="0">
            <a:latin typeface="Arial" panose="020B0604020202020204" pitchFamily="34" charset="0"/>
            <a:cs typeface="Arial" panose="020B0604020202020204" pitchFamily="34" charset="0"/>
          </a:endParaRPr>
        </a:p>
      </dgm:t>
    </dgm:pt>
    <dgm:pt modelId="{467ABD36-C032-7846-A1D6-E4E2CDFD2D74}" type="parTrans" cxnId="{604E5D74-A59E-3D42-BFC7-482C8C1FAA7F}">
      <dgm:prSet/>
      <dgm:spPr/>
      <dgm:t>
        <a:bodyPr/>
        <a:lstStyle/>
        <a:p>
          <a:endParaRPr lang="en-US">
            <a:latin typeface="Arial" panose="020B0604020202020204" pitchFamily="34" charset="0"/>
            <a:cs typeface="Arial" panose="020B0604020202020204" pitchFamily="34" charset="0"/>
          </a:endParaRPr>
        </a:p>
      </dgm:t>
    </dgm:pt>
    <dgm:pt modelId="{F862210A-3417-DB47-9F37-41AECC3E60CA}" type="sibTrans" cxnId="{604E5D74-A59E-3D42-BFC7-482C8C1FAA7F}">
      <dgm:prSet/>
      <dgm:spPr/>
      <dgm:t>
        <a:bodyPr/>
        <a:lstStyle/>
        <a:p>
          <a:endParaRPr lang="en-US">
            <a:latin typeface="Arial" panose="020B0604020202020204" pitchFamily="34" charset="0"/>
            <a:cs typeface="Arial" panose="020B0604020202020204" pitchFamily="34" charset="0"/>
          </a:endParaRPr>
        </a:p>
      </dgm:t>
    </dgm:pt>
    <dgm:pt modelId="{CBAA5DAF-BC2F-F740-A8F4-F789DBFECD69}">
      <dgm:prSet phldrT="[Text]"/>
      <dgm:spPr/>
      <dgm:t>
        <a:bodyPr/>
        <a:lstStyle/>
        <a:p>
          <a:r>
            <a:rPr lang="en-SG" dirty="0">
              <a:latin typeface="Arial" panose="020B0604020202020204" pitchFamily="34" charset="0"/>
              <a:cs typeface="Arial" panose="020B0604020202020204" pitchFamily="34" charset="0"/>
            </a:rPr>
            <a:t>This study builds a decision support tool (i.e., an integrated SD model) for alternative payment model design.</a:t>
          </a:r>
        </a:p>
      </dgm:t>
    </dgm:pt>
    <dgm:pt modelId="{1B49D5DB-2A4B-B44C-8072-F8D22C9C25B3}" type="parTrans" cxnId="{BF88874C-24DE-B646-9D25-5B254A59A74F}">
      <dgm:prSet/>
      <dgm:spPr/>
      <dgm:t>
        <a:bodyPr/>
        <a:lstStyle/>
        <a:p>
          <a:endParaRPr lang="en-US">
            <a:latin typeface="Arial" panose="020B0604020202020204" pitchFamily="34" charset="0"/>
            <a:cs typeface="Arial" panose="020B0604020202020204" pitchFamily="34" charset="0"/>
          </a:endParaRPr>
        </a:p>
      </dgm:t>
    </dgm:pt>
    <dgm:pt modelId="{944791FF-18CA-4747-A6DF-30955DF99E4C}" type="sibTrans" cxnId="{BF88874C-24DE-B646-9D25-5B254A59A74F}">
      <dgm:prSet/>
      <dgm:spPr/>
      <dgm:t>
        <a:bodyPr/>
        <a:lstStyle/>
        <a:p>
          <a:endParaRPr lang="en-US">
            <a:latin typeface="Arial" panose="020B0604020202020204" pitchFamily="34" charset="0"/>
            <a:cs typeface="Arial" panose="020B0604020202020204" pitchFamily="34" charset="0"/>
          </a:endParaRPr>
        </a:p>
      </dgm:t>
    </dgm:pt>
    <dgm:pt modelId="{54095AFB-4DCC-5048-8EAE-1D2B8E0525CF}">
      <dgm:prSet phldrT="[Text]"/>
      <dgm:spPr/>
      <dgm:t>
        <a:bodyPr/>
        <a:lstStyle/>
        <a:p>
          <a:r>
            <a:rPr lang="en-US" dirty="0">
              <a:latin typeface="Arial" panose="020B0604020202020204" pitchFamily="34" charset="0"/>
              <a:cs typeface="Arial" panose="020B0604020202020204" pitchFamily="34" charset="0"/>
            </a:rPr>
            <a:t>Challenges</a:t>
          </a:r>
        </a:p>
      </dgm:t>
    </dgm:pt>
    <dgm:pt modelId="{4B5D450A-3DC9-CD42-82B1-6732DED5A01E}" type="parTrans" cxnId="{E849EBDC-B0FD-D843-8652-607FFF4F4C9D}">
      <dgm:prSet/>
      <dgm:spPr/>
      <dgm:t>
        <a:bodyPr/>
        <a:lstStyle/>
        <a:p>
          <a:endParaRPr lang="en-US">
            <a:latin typeface="Arial" panose="020B0604020202020204" pitchFamily="34" charset="0"/>
            <a:cs typeface="Arial" panose="020B0604020202020204" pitchFamily="34" charset="0"/>
          </a:endParaRPr>
        </a:p>
      </dgm:t>
    </dgm:pt>
    <dgm:pt modelId="{5236AE38-3C12-BF46-86BE-BB16694FFBCC}" type="sibTrans" cxnId="{E849EBDC-B0FD-D843-8652-607FFF4F4C9D}">
      <dgm:prSet/>
      <dgm:spPr/>
      <dgm:t>
        <a:bodyPr/>
        <a:lstStyle/>
        <a:p>
          <a:endParaRPr lang="en-US">
            <a:latin typeface="Arial" panose="020B0604020202020204" pitchFamily="34" charset="0"/>
            <a:cs typeface="Arial" panose="020B0604020202020204" pitchFamily="34" charset="0"/>
          </a:endParaRPr>
        </a:p>
      </dgm:t>
    </dgm:pt>
    <dgm:pt modelId="{8C18E8CD-DCB0-4347-86B2-D0D18309230D}">
      <dgm:prSet phldrT="[Text]" custT="1"/>
      <dgm:spPr/>
      <dgm:t>
        <a:bodyPr/>
        <a:lstStyle/>
        <a:p>
          <a:pPr>
            <a:buFont typeface="Arial" panose="020B0604020202020204" pitchFamily="34" charset="0"/>
            <a:buChar char="•"/>
          </a:pPr>
          <a:r>
            <a:rPr lang="en-US" sz="1800" dirty="0">
              <a:latin typeface="Arial" panose="020B0604020202020204" pitchFamily="34" charset="0"/>
              <a:cs typeface="Arial" panose="020B0604020202020204" pitchFamily="34" charset="0"/>
            </a:rPr>
            <a:t>Data limitation</a:t>
          </a:r>
        </a:p>
      </dgm:t>
    </dgm:pt>
    <dgm:pt modelId="{C64A9811-947C-1F49-9ADA-7A89102AF40A}" type="parTrans" cxnId="{0E375127-0BE4-924D-91F3-6C872FE0E16F}">
      <dgm:prSet/>
      <dgm:spPr/>
      <dgm:t>
        <a:bodyPr/>
        <a:lstStyle/>
        <a:p>
          <a:endParaRPr lang="en-US">
            <a:latin typeface="Arial" panose="020B0604020202020204" pitchFamily="34" charset="0"/>
            <a:cs typeface="Arial" panose="020B0604020202020204" pitchFamily="34" charset="0"/>
          </a:endParaRPr>
        </a:p>
      </dgm:t>
    </dgm:pt>
    <dgm:pt modelId="{BCDA9246-FFF6-F645-8003-07B11F5E4B14}" type="sibTrans" cxnId="{0E375127-0BE4-924D-91F3-6C872FE0E16F}">
      <dgm:prSet/>
      <dgm:spPr/>
      <dgm:t>
        <a:bodyPr/>
        <a:lstStyle/>
        <a:p>
          <a:endParaRPr lang="en-US">
            <a:latin typeface="Arial" panose="020B0604020202020204" pitchFamily="34" charset="0"/>
            <a:cs typeface="Arial" panose="020B0604020202020204" pitchFamily="34" charset="0"/>
          </a:endParaRPr>
        </a:p>
      </dgm:t>
    </dgm:pt>
    <dgm:pt modelId="{C28F4F9F-7F22-1146-988D-B0D826607A28}">
      <dgm:prSet phldrT="[Text]" custT="1"/>
      <dgm:spPr/>
      <dgm:t>
        <a:bodyPr/>
        <a:lstStyle/>
        <a:p>
          <a:r>
            <a:rPr lang="en-US" sz="1800" dirty="0">
              <a:latin typeface="Arial" panose="020B0604020202020204" pitchFamily="34" charset="0"/>
              <a:cs typeface="Arial" panose="020B0604020202020204" pitchFamily="34" charset="0"/>
            </a:rPr>
            <a:t>Model calibration</a:t>
          </a:r>
        </a:p>
      </dgm:t>
    </dgm:pt>
    <dgm:pt modelId="{0D208748-4E14-5548-8CD5-84BD00A934CD}" type="parTrans" cxnId="{D72D8212-2751-DB45-9A9C-5C71ED74F92E}">
      <dgm:prSet/>
      <dgm:spPr/>
      <dgm:t>
        <a:bodyPr/>
        <a:lstStyle/>
        <a:p>
          <a:endParaRPr lang="en-US">
            <a:latin typeface="Arial" panose="020B0604020202020204" pitchFamily="34" charset="0"/>
            <a:cs typeface="Arial" panose="020B0604020202020204" pitchFamily="34" charset="0"/>
          </a:endParaRPr>
        </a:p>
      </dgm:t>
    </dgm:pt>
    <dgm:pt modelId="{54AFD4E3-300C-6D45-8E78-BCA36B746320}" type="sibTrans" cxnId="{D72D8212-2751-DB45-9A9C-5C71ED74F92E}">
      <dgm:prSet/>
      <dgm:spPr/>
      <dgm:t>
        <a:bodyPr/>
        <a:lstStyle/>
        <a:p>
          <a:endParaRPr lang="en-US">
            <a:latin typeface="Arial" panose="020B0604020202020204" pitchFamily="34" charset="0"/>
            <a:cs typeface="Arial" panose="020B0604020202020204" pitchFamily="34" charset="0"/>
          </a:endParaRPr>
        </a:p>
      </dgm:t>
    </dgm:pt>
    <dgm:pt modelId="{DB261296-339D-854C-9042-C9109853667B}">
      <dgm:prSet custT="1"/>
      <dgm:spPr/>
      <dgm:t>
        <a:bodyPr/>
        <a:lstStyle/>
        <a:p>
          <a:r>
            <a:rPr lang="en-US" sz="1800" dirty="0">
              <a:latin typeface="Arial" panose="020B0604020202020204" pitchFamily="34" charset="0"/>
              <a:cs typeface="Arial" panose="020B0604020202020204" pitchFamily="34" charset="0"/>
            </a:rPr>
            <a:t>Detail complexity</a:t>
          </a:r>
        </a:p>
      </dgm:t>
    </dgm:pt>
    <dgm:pt modelId="{E0A186B7-A15E-894D-9708-74BED7AEDF39}" type="parTrans" cxnId="{A42442E6-B535-CF48-B7DE-6ABA85BE81CD}">
      <dgm:prSet/>
      <dgm:spPr/>
      <dgm:t>
        <a:bodyPr/>
        <a:lstStyle/>
        <a:p>
          <a:endParaRPr lang="en-US">
            <a:latin typeface="Arial" panose="020B0604020202020204" pitchFamily="34" charset="0"/>
            <a:cs typeface="Arial" panose="020B0604020202020204" pitchFamily="34" charset="0"/>
          </a:endParaRPr>
        </a:p>
      </dgm:t>
    </dgm:pt>
    <dgm:pt modelId="{51D5340E-D5C5-EC4A-AC6E-20279A2E53A6}" type="sibTrans" cxnId="{A42442E6-B535-CF48-B7DE-6ABA85BE81CD}">
      <dgm:prSet/>
      <dgm:spPr/>
      <dgm:t>
        <a:bodyPr/>
        <a:lstStyle/>
        <a:p>
          <a:endParaRPr lang="en-US">
            <a:latin typeface="Arial" panose="020B0604020202020204" pitchFamily="34" charset="0"/>
            <a:cs typeface="Arial" panose="020B0604020202020204" pitchFamily="34" charset="0"/>
          </a:endParaRPr>
        </a:p>
      </dgm:t>
    </dgm:pt>
    <dgm:pt modelId="{58DCEA31-3154-7147-A7D2-F6071FDE9F2F}">
      <dgm:prSet/>
      <dgm:spPr/>
      <dgm:t>
        <a:bodyPr/>
        <a:lstStyle/>
        <a:p>
          <a:r>
            <a:rPr lang="en-SG" dirty="0">
              <a:latin typeface="Arial" panose="020B0604020202020204" pitchFamily="34" charset="0"/>
              <a:cs typeface="Arial" panose="020B0604020202020204" pitchFamily="34" charset="0"/>
            </a:rPr>
            <a:t>In addition, with the aid of complex system frameworks (i.e., VSM and DPG), it draws attention to viable governance structure design.</a:t>
          </a:r>
          <a:endParaRPr lang="en-US" dirty="0">
            <a:latin typeface="Arial" panose="020B0604020202020204" pitchFamily="34" charset="0"/>
            <a:cs typeface="Arial" panose="020B0604020202020204" pitchFamily="34" charset="0"/>
          </a:endParaRPr>
        </a:p>
      </dgm:t>
    </dgm:pt>
    <dgm:pt modelId="{C7FF67F9-7A69-054A-96A8-82E075593CDC}" type="parTrans" cxnId="{5A884A23-89CD-8147-B0B8-E0E2EB6AFA21}">
      <dgm:prSet/>
      <dgm:spPr/>
      <dgm:t>
        <a:bodyPr/>
        <a:lstStyle/>
        <a:p>
          <a:endParaRPr lang="en-US">
            <a:latin typeface="Arial" panose="020B0604020202020204" pitchFamily="34" charset="0"/>
            <a:cs typeface="Arial" panose="020B0604020202020204" pitchFamily="34" charset="0"/>
          </a:endParaRPr>
        </a:p>
      </dgm:t>
    </dgm:pt>
    <dgm:pt modelId="{BE9D71B8-902B-0A40-B8A9-80B8B28611B1}" type="sibTrans" cxnId="{5A884A23-89CD-8147-B0B8-E0E2EB6AFA21}">
      <dgm:prSet/>
      <dgm:spPr/>
      <dgm:t>
        <a:bodyPr/>
        <a:lstStyle/>
        <a:p>
          <a:endParaRPr lang="en-US">
            <a:latin typeface="Arial" panose="020B0604020202020204" pitchFamily="34" charset="0"/>
            <a:cs typeface="Arial" panose="020B0604020202020204" pitchFamily="34" charset="0"/>
          </a:endParaRPr>
        </a:p>
      </dgm:t>
    </dgm:pt>
    <dgm:pt modelId="{38B2DFA3-8083-3A41-BBFA-598E0E3B6228}" type="pres">
      <dgm:prSet presAssocID="{CD798CD3-BDE4-A44A-8957-AAA28C12992A}" presName="list" presStyleCnt="0">
        <dgm:presLayoutVars>
          <dgm:dir/>
          <dgm:animLvl val="lvl"/>
        </dgm:presLayoutVars>
      </dgm:prSet>
      <dgm:spPr/>
    </dgm:pt>
    <dgm:pt modelId="{661B8911-97DA-C74D-BBB5-6F3B21C92176}" type="pres">
      <dgm:prSet presAssocID="{802695D7-14A9-B84E-AC62-EBFEAA8E830B}" presName="posSpace" presStyleCnt="0"/>
      <dgm:spPr/>
    </dgm:pt>
    <dgm:pt modelId="{C6557FA4-5CBF-2B48-B5CD-5B7E554D13CD}" type="pres">
      <dgm:prSet presAssocID="{802695D7-14A9-B84E-AC62-EBFEAA8E830B}" presName="vertFlow" presStyleCnt="0"/>
      <dgm:spPr/>
    </dgm:pt>
    <dgm:pt modelId="{C2D246C3-0D6B-6B42-926B-DAFF3B8D15C1}" type="pres">
      <dgm:prSet presAssocID="{802695D7-14A9-B84E-AC62-EBFEAA8E830B}" presName="topSpace" presStyleCnt="0"/>
      <dgm:spPr/>
    </dgm:pt>
    <dgm:pt modelId="{0606202E-188B-764A-A501-547F3FBA0C31}" type="pres">
      <dgm:prSet presAssocID="{802695D7-14A9-B84E-AC62-EBFEAA8E830B}" presName="firstComp" presStyleCnt="0"/>
      <dgm:spPr/>
    </dgm:pt>
    <dgm:pt modelId="{2FA80CD7-46A3-1F44-AA11-0A102D1FB872}" type="pres">
      <dgm:prSet presAssocID="{802695D7-14A9-B84E-AC62-EBFEAA8E830B}" presName="firstChild" presStyleLbl="bgAccFollowNode1" presStyleIdx="0" presStyleCnt="6"/>
      <dgm:spPr/>
    </dgm:pt>
    <dgm:pt modelId="{EF6B8501-E7C2-2248-9F36-71533E2DE2F7}" type="pres">
      <dgm:prSet presAssocID="{802695D7-14A9-B84E-AC62-EBFEAA8E830B}" presName="firstChildTx" presStyleLbl="bgAccFollowNode1" presStyleIdx="0" presStyleCnt="6">
        <dgm:presLayoutVars>
          <dgm:bulletEnabled val="1"/>
        </dgm:presLayoutVars>
      </dgm:prSet>
      <dgm:spPr/>
    </dgm:pt>
    <dgm:pt modelId="{D83DB8E8-9EE4-CF40-ACFF-2B5553B81471}" type="pres">
      <dgm:prSet presAssocID="{CBAA5DAF-BC2F-F740-A8F4-F789DBFECD69}" presName="comp" presStyleCnt="0"/>
      <dgm:spPr/>
    </dgm:pt>
    <dgm:pt modelId="{F237E117-015E-8D4D-9B6A-1F85C7C761B7}" type="pres">
      <dgm:prSet presAssocID="{CBAA5DAF-BC2F-F740-A8F4-F789DBFECD69}" presName="child" presStyleLbl="bgAccFollowNode1" presStyleIdx="1" presStyleCnt="6"/>
      <dgm:spPr/>
    </dgm:pt>
    <dgm:pt modelId="{8A5143D4-B7AA-404B-BDF7-0AF7C7932C65}" type="pres">
      <dgm:prSet presAssocID="{CBAA5DAF-BC2F-F740-A8F4-F789DBFECD69}" presName="childTx" presStyleLbl="bgAccFollowNode1" presStyleIdx="1" presStyleCnt="6">
        <dgm:presLayoutVars>
          <dgm:bulletEnabled val="1"/>
        </dgm:presLayoutVars>
      </dgm:prSet>
      <dgm:spPr/>
    </dgm:pt>
    <dgm:pt modelId="{B68B3250-9EA2-7748-994D-C1200A72BBB1}" type="pres">
      <dgm:prSet presAssocID="{58DCEA31-3154-7147-A7D2-F6071FDE9F2F}" presName="comp" presStyleCnt="0"/>
      <dgm:spPr/>
    </dgm:pt>
    <dgm:pt modelId="{1244B89E-4F47-CF47-98EF-D1E1A6B56C53}" type="pres">
      <dgm:prSet presAssocID="{58DCEA31-3154-7147-A7D2-F6071FDE9F2F}" presName="child" presStyleLbl="bgAccFollowNode1" presStyleIdx="2" presStyleCnt="6"/>
      <dgm:spPr/>
    </dgm:pt>
    <dgm:pt modelId="{2E3331C7-114B-EF4D-8348-EDFCD75248D0}" type="pres">
      <dgm:prSet presAssocID="{58DCEA31-3154-7147-A7D2-F6071FDE9F2F}" presName="childTx" presStyleLbl="bgAccFollowNode1" presStyleIdx="2" presStyleCnt="6">
        <dgm:presLayoutVars>
          <dgm:bulletEnabled val="1"/>
        </dgm:presLayoutVars>
      </dgm:prSet>
      <dgm:spPr/>
    </dgm:pt>
    <dgm:pt modelId="{19252D3A-BFB0-434F-8011-E32877FE4D3C}" type="pres">
      <dgm:prSet presAssocID="{802695D7-14A9-B84E-AC62-EBFEAA8E830B}" presName="negSpace" presStyleCnt="0"/>
      <dgm:spPr/>
    </dgm:pt>
    <dgm:pt modelId="{46AA7277-012B-DF42-8B24-665BB4D75F6F}" type="pres">
      <dgm:prSet presAssocID="{802695D7-14A9-B84E-AC62-EBFEAA8E830B}" presName="circle" presStyleLbl="node1" presStyleIdx="0" presStyleCnt="2"/>
      <dgm:spPr/>
    </dgm:pt>
    <dgm:pt modelId="{F5C5E07F-3CCB-DE4B-BAB2-5BCC2D6DAD45}" type="pres">
      <dgm:prSet presAssocID="{96688ABC-AB5F-D246-AE5F-3DF373497E81}" presName="transSpace" presStyleCnt="0"/>
      <dgm:spPr/>
    </dgm:pt>
    <dgm:pt modelId="{7B3CD164-F791-2843-BD66-2BE9E7235F65}" type="pres">
      <dgm:prSet presAssocID="{54095AFB-4DCC-5048-8EAE-1D2B8E0525CF}" presName="posSpace" presStyleCnt="0"/>
      <dgm:spPr/>
    </dgm:pt>
    <dgm:pt modelId="{3AAD7725-67E8-EB45-9B27-7AFD3790D122}" type="pres">
      <dgm:prSet presAssocID="{54095AFB-4DCC-5048-8EAE-1D2B8E0525CF}" presName="vertFlow" presStyleCnt="0"/>
      <dgm:spPr/>
    </dgm:pt>
    <dgm:pt modelId="{C9F85006-B012-A640-9CBC-29D8F566D8CC}" type="pres">
      <dgm:prSet presAssocID="{54095AFB-4DCC-5048-8EAE-1D2B8E0525CF}" presName="topSpace" presStyleCnt="0"/>
      <dgm:spPr/>
    </dgm:pt>
    <dgm:pt modelId="{A24E225A-F726-8245-AF87-855F7D3CDFB6}" type="pres">
      <dgm:prSet presAssocID="{54095AFB-4DCC-5048-8EAE-1D2B8E0525CF}" presName="firstComp" presStyleCnt="0"/>
      <dgm:spPr/>
    </dgm:pt>
    <dgm:pt modelId="{FE9FE02B-0C7B-CF4C-9279-C29DADA0ECB6}" type="pres">
      <dgm:prSet presAssocID="{54095AFB-4DCC-5048-8EAE-1D2B8E0525CF}" presName="firstChild" presStyleLbl="bgAccFollowNode1" presStyleIdx="3" presStyleCnt="6"/>
      <dgm:spPr/>
    </dgm:pt>
    <dgm:pt modelId="{F96D9FDE-5160-D54B-A6FC-B83CF9B84736}" type="pres">
      <dgm:prSet presAssocID="{54095AFB-4DCC-5048-8EAE-1D2B8E0525CF}" presName="firstChildTx" presStyleLbl="bgAccFollowNode1" presStyleIdx="3" presStyleCnt="6">
        <dgm:presLayoutVars>
          <dgm:bulletEnabled val="1"/>
        </dgm:presLayoutVars>
      </dgm:prSet>
      <dgm:spPr/>
    </dgm:pt>
    <dgm:pt modelId="{A2FB022B-2F3A-D342-A31F-1924D2F10B4A}" type="pres">
      <dgm:prSet presAssocID="{8C18E8CD-DCB0-4347-86B2-D0D18309230D}" presName="comp" presStyleCnt="0"/>
      <dgm:spPr/>
    </dgm:pt>
    <dgm:pt modelId="{6CD6BB42-DC86-704C-9E3A-7552A47A9AF4}" type="pres">
      <dgm:prSet presAssocID="{8C18E8CD-DCB0-4347-86B2-D0D18309230D}" presName="child" presStyleLbl="bgAccFollowNode1" presStyleIdx="4" presStyleCnt="6"/>
      <dgm:spPr/>
    </dgm:pt>
    <dgm:pt modelId="{EA111F51-ADD9-F044-9B03-3BDC48225CFF}" type="pres">
      <dgm:prSet presAssocID="{8C18E8CD-DCB0-4347-86B2-D0D18309230D}" presName="childTx" presStyleLbl="bgAccFollowNode1" presStyleIdx="4" presStyleCnt="6">
        <dgm:presLayoutVars>
          <dgm:bulletEnabled val="1"/>
        </dgm:presLayoutVars>
      </dgm:prSet>
      <dgm:spPr/>
    </dgm:pt>
    <dgm:pt modelId="{AB48B066-22A8-7B44-979F-8C11F8BD329E}" type="pres">
      <dgm:prSet presAssocID="{C28F4F9F-7F22-1146-988D-B0D826607A28}" presName="comp" presStyleCnt="0"/>
      <dgm:spPr/>
    </dgm:pt>
    <dgm:pt modelId="{15FBA7B9-476D-E340-A149-7BD9CAE87597}" type="pres">
      <dgm:prSet presAssocID="{C28F4F9F-7F22-1146-988D-B0D826607A28}" presName="child" presStyleLbl="bgAccFollowNode1" presStyleIdx="5" presStyleCnt="6"/>
      <dgm:spPr/>
    </dgm:pt>
    <dgm:pt modelId="{04674CFD-84C4-D545-A262-778EE7F76760}" type="pres">
      <dgm:prSet presAssocID="{C28F4F9F-7F22-1146-988D-B0D826607A28}" presName="childTx" presStyleLbl="bgAccFollowNode1" presStyleIdx="5" presStyleCnt="6">
        <dgm:presLayoutVars>
          <dgm:bulletEnabled val="1"/>
        </dgm:presLayoutVars>
      </dgm:prSet>
      <dgm:spPr/>
    </dgm:pt>
    <dgm:pt modelId="{95B32B00-91D1-3043-BB66-99F8B5C6B65E}" type="pres">
      <dgm:prSet presAssocID="{54095AFB-4DCC-5048-8EAE-1D2B8E0525CF}" presName="negSpace" presStyleCnt="0"/>
      <dgm:spPr/>
    </dgm:pt>
    <dgm:pt modelId="{D3FA995F-F882-D644-9741-ADAB16A68020}" type="pres">
      <dgm:prSet presAssocID="{54095AFB-4DCC-5048-8EAE-1D2B8E0525CF}" presName="circle" presStyleLbl="node1" presStyleIdx="1" presStyleCnt="2"/>
      <dgm:spPr/>
    </dgm:pt>
  </dgm:ptLst>
  <dgm:cxnLst>
    <dgm:cxn modelId="{CE9D5204-C1C3-6846-A2CD-9AA7F0491A5A}" type="presOf" srcId="{58DCEA31-3154-7147-A7D2-F6071FDE9F2F}" destId="{2E3331C7-114B-EF4D-8348-EDFCD75248D0}" srcOrd="1" destOrd="0" presId="urn:microsoft.com/office/officeart/2005/8/layout/hList9"/>
    <dgm:cxn modelId="{D72D8212-2751-DB45-9A9C-5C71ED74F92E}" srcId="{54095AFB-4DCC-5048-8EAE-1D2B8E0525CF}" destId="{C28F4F9F-7F22-1146-988D-B0D826607A28}" srcOrd="2" destOrd="0" parTransId="{0D208748-4E14-5548-8CD5-84BD00A934CD}" sibTransId="{54AFD4E3-300C-6D45-8E78-BCA36B746320}"/>
    <dgm:cxn modelId="{3932B018-AB29-F148-B813-5C248BA77B46}" type="presOf" srcId="{DB261296-339D-854C-9042-C9109853667B}" destId="{F96D9FDE-5160-D54B-A6FC-B83CF9B84736}" srcOrd="1" destOrd="0" presId="urn:microsoft.com/office/officeart/2005/8/layout/hList9"/>
    <dgm:cxn modelId="{5A884A23-89CD-8147-B0B8-E0E2EB6AFA21}" srcId="{802695D7-14A9-B84E-AC62-EBFEAA8E830B}" destId="{58DCEA31-3154-7147-A7D2-F6071FDE9F2F}" srcOrd="2" destOrd="0" parTransId="{C7FF67F9-7A69-054A-96A8-82E075593CDC}" sibTransId="{BE9D71B8-902B-0A40-B8A9-80B8B28611B1}"/>
    <dgm:cxn modelId="{0E375127-0BE4-924D-91F3-6C872FE0E16F}" srcId="{54095AFB-4DCC-5048-8EAE-1D2B8E0525CF}" destId="{8C18E8CD-DCB0-4347-86B2-D0D18309230D}" srcOrd="1" destOrd="0" parTransId="{C64A9811-947C-1F49-9ADA-7A89102AF40A}" sibTransId="{BCDA9246-FFF6-F645-8003-07B11F5E4B14}"/>
    <dgm:cxn modelId="{DB0EF62A-8411-E94C-8BF8-4F4AEBB275E6}" type="presOf" srcId="{78ADD039-CD1F-944E-9D9A-64E00811E206}" destId="{2FA80CD7-46A3-1F44-AA11-0A102D1FB872}" srcOrd="0" destOrd="0" presId="urn:microsoft.com/office/officeart/2005/8/layout/hList9"/>
    <dgm:cxn modelId="{0DFCB02C-4B93-C145-BE5F-B5DACD85214B}" type="presOf" srcId="{C28F4F9F-7F22-1146-988D-B0D826607A28}" destId="{15FBA7B9-476D-E340-A149-7BD9CAE87597}" srcOrd="0" destOrd="0" presId="urn:microsoft.com/office/officeart/2005/8/layout/hList9"/>
    <dgm:cxn modelId="{BF88874C-24DE-B646-9D25-5B254A59A74F}" srcId="{802695D7-14A9-B84E-AC62-EBFEAA8E830B}" destId="{CBAA5DAF-BC2F-F740-A8F4-F789DBFECD69}" srcOrd="1" destOrd="0" parTransId="{1B49D5DB-2A4B-B44C-8072-F8D22C9C25B3}" sibTransId="{944791FF-18CA-4747-A6DF-30955DF99E4C}"/>
    <dgm:cxn modelId="{212A0E5E-33A5-3B44-A0A5-032E595FAB00}" type="presOf" srcId="{CBAA5DAF-BC2F-F740-A8F4-F789DBFECD69}" destId="{8A5143D4-B7AA-404B-BDF7-0AF7C7932C65}" srcOrd="1" destOrd="0" presId="urn:microsoft.com/office/officeart/2005/8/layout/hList9"/>
    <dgm:cxn modelId="{EA191E72-8FAF-4448-B9F0-732888FFADBF}" type="presOf" srcId="{58DCEA31-3154-7147-A7D2-F6071FDE9F2F}" destId="{1244B89E-4F47-CF47-98EF-D1E1A6B56C53}" srcOrd="0" destOrd="0" presId="urn:microsoft.com/office/officeart/2005/8/layout/hList9"/>
    <dgm:cxn modelId="{604E5D74-A59E-3D42-BFC7-482C8C1FAA7F}" srcId="{802695D7-14A9-B84E-AC62-EBFEAA8E830B}" destId="{78ADD039-CD1F-944E-9D9A-64E00811E206}" srcOrd="0" destOrd="0" parTransId="{467ABD36-C032-7846-A1D6-E4E2CDFD2D74}" sibTransId="{F862210A-3417-DB47-9F37-41AECC3E60CA}"/>
    <dgm:cxn modelId="{B9475989-90E8-EC42-B9FB-8F8921FC8B85}" type="presOf" srcId="{802695D7-14A9-B84E-AC62-EBFEAA8E830B}" destId="{46AA7277-012B-DF42-8B24-665BB4D75F6F}" srcOrd="0" destOrd="0" presId="urn:microsoft.com/office/officeart/2005/8/layout/hList9"/>
    <dgm:cxn modelId="{E1BE398E-7FFC-FB4E-8E09-6EB59ED21A4A}" type="presOf" srcId="{8C18E8CD-DCB0-4347-86B2-D0D18309230D}" destId="{6CD6BB42-DC86-704C-9E3A-7552A47A9AF4}" srcOrd="0" destOrd="0" presId="urn:microsoft.com/office/officeart/2005/8/layout/hList9"/>
    <dgm:cxn modelId="{4245D9A1-F9AE-FE45-B3D7-B0AC87E6EF87}" type="presOf" srcId="{54095AFB-4DCC-5048-8EAE-1D2B8E0525CF}" destId="{D3FA995F-F882-D644-9741-ADAB16A68020}" srcOrd="0" destOrd="0" presId="urn:microsoft.com/office/officeart/2005/8/layout/hList9"/>
    <dgm:cxn modelId="{591BA2A3-D7C2-0741-96B5-420BC8DFBA37}" type="presOf" srcId="{CD798CD3-BDE4-A44A-8957-AAA28C12992A}" destId="{38B2DFA3-8083-3A41-BBFA-598E0E3B6228}" srcOrd="0" destOrd="0" presId="urn:microsoft.com/office/officeart/2005/8/layout/hList9"/>
    <dgm:cxn modelId="{B1D1A2B4-4DF1-814B-A166-63749DDF01BF}" type="presOf" srcId="{78ADD039-CD1F-944E-9D9A-64E00811E206}" destId="{EF6B8501-E7C2-2248-9F36-71533E2DE2F7}" srcOrd="1" destOrd="0" presId="urn:microsoft.com/office/officeart/2005/8/layout/hList9"/>
    <dgm:cxn modelId="{5CCBBDC4-095B-2243-B111-3D04A043C56D}" type="presOf" srcId="{8C18E8CD-DCB0-4347-86B2-D0D18309230D}" destId="{EA111F51-ADD9-F044-9B03-3BDC48225CFF}" srcOrd="1" destOrd="0" presId="urn:microsoft.com/office/officeart/2005/8/layout/hList9"/>
    <dgm:cxn modelId="{C51221CC-15CF-E94C-AE9B-BA9922BF43DE}" srcId="{CD798CD3-BDE4-A44A-8957-AAA28C12992A}" destId="{802695D7-14A9-B84E-AC62-EBFEAA8E830B}" srcOrd="0" destOrd="0" parTransId="{98D177D4-65D8-FA49-A152-374CE1503985}" sibTransId="{96688ABC-AB5F-D246-AE5F-3DF373497E81}"/>
    <dgm:cxn modelId="{F3F772D0-F6AA-A445-B81E-685A16736B97}" type="presOf" srcId="{CBAA5DAF-BC2F-F740-A8F4-F789DBFECD69}" destId="{F237E117-015E-8D4D-9B6A-1F85C7C761B7}" srcOrd="0" destOrd="0" presId="urn:microsoft.com/office/officeart/2005/8/layout/hList9"/>
    <dgm:cxn modelId="{E849EBDC-B0FD-D843-8652-607FFF4F4C9D}" srcId="{CD798CD3-BDE4-A44A-8957-AAA28C12992A}" destId="{54095AFB-4DCC-5048-8EAE-1D2B8E0525CF}" srcOrd="1" destOrd="0" parTransId="{4B5D450A-3DC9-CD42-82B1-6732DED5A01E}" sibTransId="{5236AE38-3C12-BF46-86BE-BB16694FFBCC}"/>
    <dgm:cxn modelId="{A42442E6-B535-CF48-B7DE-6ABA85BE81CD}" srcId="{54095AFB-4DCC-5048-8EAE-1D2B8E0525CF}" destId="{DB261296-339D-854C-9042-C9109853667B}" srcOrd="0" destOrd="0" parTransId="{E0A186B7-A15E-894D-9708-74BED7AEDF39}" sibTransId="{51D5340E-D5C5-EC4A-AC6E-20279A2E53A6}"/>
    <dgm:cxn modelId="{34DAE6F0-04A0-F740-A257-0262B4191C56}" type="presOf" srcId="{C28F4F9F-7F22-1146-988D-B0D826607A28}" destId="{04674CFD-84C4-D545-A262-778EE7F76760}" srcOrd="1" destOrd="0" presId="urn:microsoft.com/office/officeart/2005/8/layout/hList9"/>
    <dgm:cxn modelId="{D700D7F5-D5F2-514D-8D06-C3435A764737}" type="presOf" srcId="{DB261296-339D-854C-9042-C9109853667B}" destId="{FE9FE02B-0C7B-CF4C-9279-C29DADA0ECB6}" srcOrd="0" destOrd="0" presId="urn:microsoft.com/office/officeart/2005/8/layout/hList9"/>
    <dgm:cxn modelId="{586532F2-CC4F-E54D-ADB9-D0FE3B69365E}" type="presParOf" srcId="{38B2DFA3-8083-3A41-BBFA-598E0E3B6228}" destId="{661B8911-97DA-C74D-BBB5-6F3B21C92176}" srcOrd="0" destOrd="0" presId="urn:microsoft.com/office/officeart/2005/8/layout/hList9"/>
    <dgm:cxn modelId="{288CA233-FBD1-6945-8975-8CEDD5F44F1A}" type="presParOf" srcId="{38B2DFA3-8083-3A41-BBFA-598E0E3B6228}" destId="{C6557FA4-5CBF-2B48-B5CD-5B7E554D13CD}" srcOrd="1" destOrd="0" presId="urn:microsoft.com/office/officeart/2005/8/layout/hList9"/>
    <dgm:cxn modelId="{EC1107E0-AED4-1C45-9F77-F0470CF6C2C7}" type="presParOf" srcId="{C6557FA4-5CBF-2B48-B5CD-5B7E554D13CD}" destId="{C2D246C3-0D6B-6B42-926B-DAFF3B8D15C1}" srcOrd="0" destOrd="0" presId="urn:microsoft.com/office/officeart/2005/8/layout/hList9"/>
    <dgm:cxn modelId="{5B682EDB-13F0-3A4B-92C1-F0959F8E61AB}" type="presParOf" srcId="{C6557FA4-5CBF-2B48-B5CD-5B7E554D13CD}" destId="{0606202E-188B-764A-A501-547F3FBA0C31}" srcOrd="1" destOrd="0" presId="urn:microsoft.com/office/officeart/2005/8/layout/hList9"/>
    <dgm:cxn modelId="{DA17D372-CD16-E74A-9C14-4605F979FBD6}" type="presParOf" srcId="{0606202E-188B-764A-A501-547F3FBA0C31}" destId="{2FA80CD7-46A3-1F44-AA11-0A102D1FB872}" srcOrd="0" destOrd="0" presId="urn:microsoft.com/office/officeart/2005/8/layout/hList9"/>
    <dgm:cxn modelId="{38F093CE-1DBD-3D42-8612-9468E45C225B}" type="presParOf" srcId="{0606202E-188B-764A-A501-547F3FBA0C31}" destId="{EF6B8501-E7C2-2248-9F36-71533E2DE2F7}" srcOrd="1" destOrd="0" presId="urn:microsoft.com/office/officeart/2005/8/layout/hList9"/>
    <dgm:cxn modelId="{96371982-942D-9340-9D2B-E765C028FB78}" type="presParOf" srcId="{C6557FA4-5CBF-2B48-B5CD-5B7E554D13CD}" destId="{D83DB8E8-9EE4-CF40-ACFF-2B5553B81471}" srcOrd="2" destOrd="0" presId="urn:microsoft.com/office/officeart/2005/8/layout/hList9"/>
    <dgm:cxn modelId="{BA7D40DA-8FCB-5142-8181-4FA287AF1809}" type="presParOf" srcId="{D83DB8E8-9EE4-CF40-ACFF-2B5553B81471}" destId="{F237E117-015E-8D4D-9B6A-1F85C7C761B7}" srcOrd="0" destOrd="0" presId="urn:microsoft.com/office/officeart/2005/8/layout/hList9"/>
    <dgm:cxn modelId="{C68D9E14-7206-034A-9EE7-15A3B17AE7DC}" type="presParOf" srcId="{D83DB8E8-9EE4-CF40-ACFF-2B5553B81471}" destId="{8A5143D4-B7AA-404B-BDF7-0AF7C7932C65}" srcOrd="1" destOrd="0" presId="urn:microsoft.com/office/officeart/2005/8/layout/hList9"/>
    <dgm:cxn modelId="{128DAD64-9153-484F-995F-50A10F367810}" type="presParOf" srcId="{C6557FA4-5CBF-2B48-B5CD-5B7E554D13CD}" destId="{B68B3250-9EA2-7748-994D-C1200A72BBB1}" srcOrd="3" destOrd="0" presId="urn:microsoft.com/office/officeart/2005/8/layout/hList9"/>
    <dgm:cxn modelId="{8D8BF6F6-9242-9749-BEAB-FA784664D0FB}" type="presParOf" srcId="{B68B3250-9EA2-7748-994D-C1200A72BBB1}" destId="{1244B89E-4F47-CF47-98EF-D1E1A6B56C53}" srcOrd="0" destOrd="0" presId="urn:microsoft.com/office/officeart/2005/8/layout/hList9"/>
    <dgm:cxn modelId="{25979C1B-EBB5-514C-9041-1C0550D13D0A}" type="presParOf" srcId="{B68B3250-9EA2-7748-994D-C1200A72BBB1}" destId="{2E3331C7-114B-EF4D-8348-EDFCD75248D0}" srcOrd="1" destOrd="0" presId="urn:microsoft.com/office/officeart/2005/8/layout/hList9"/>
    <dgm:cxn modelId="{EA6AD332-35C7-2847-8EB3-2DE490F0A4BB}" type="presParOf" srcId="{38B2DFA3-8083-3A41-BBFA-598E0E3B6228}" destId="{19252D3A-BFB0-434F-8011-E32877FE4D3C}" srcOrd="2" destOrd="0" presId="urn:microsoft.com/office/officeart/2005/8/layout/hList9"/>
    <dgm:cxn modelId="{D32EC14A-8734-3747-9BAD-C51B0B0F70C0}" type="presParOf" srcId="{38B2DFA3-8083-3A41-BBFA-598E0E3B6228}" destId="{46AA7277-012B-DF42-8B24-665BB4D75F6F}" srcOrd="3" destOrd="0" presId="urn:microsoft.com/office/officeart/2005/8/layout/hList9"/>
    <dgm:cxn modelId="{8E141EFE-CEB5-5246-B388-6576540B5C17}" type="presParOf" srcId="{38B2DFA3-8083-3A41-BBFA-598E0E3B6228}" destId="{F5C5E07F-3CCB-DE4B-BAB2-5BCC2D6DAD45}" srcOrd="4" destOrd="0" presId="urn:microsoft.com/office/officeart/2005/8/layout/hList9"/>
    <dgm:cxn modelId="{9E699C76-2975-6C4C-9966-ADE75C16C2CA}" type="presParOf" srcId="{38B2DFA3-8083-3A41-BBFA-598E0E3B6228}" destId="{7B3CD164-F791-2843-BD66-2BE9E7235F65}" srcOrd="5" destOrd="0" presId="urn:microsoft.com/office/officeart/2005/8/layout/hList9"/>
    <dgm:cxn modelId="{57E125E5-F1AF-1B40-9FE2-78AF754F3AE1}" type="presParOf" srcId="{38B2DFA3-8083-3A41-BBFA-598E0E3B6228}" destId="{3AAD7725-67E8-EB45-9B27-7AFD3790D122}" srcOrd="6" destOrd="0" presId="urn:microsoft.com/office/officeart/2005/8/layout/hList9"/>
    <dgm:cxn modelId="{1501AB59-E74B-D342-BBB7-55A4458DFD9E}" type="presParOf" srcId="{3AAD7725-67E8-EB45-9B27-7AFD3790D122}" destId="{C9F85006-B012-A640-9CBC-29D8F566D8CC}" srcOrd="0" destOrd="0" presId="urn:microsoft.com/office/officeart/2005/8/layout/hList9"/>
    <dgm:cxn modelId="{D7F8365E-41BD-E643-9374-1233F9DD6562}" type="presParOf" srcId="{3AAD7725-67E8-EB45-9B27-7AFD3790D122}" destId="{A24E225A-F726-8245-AF87-855F7D3CDFB6}" srcOrd="1" destOrd="0" presId="urn:microsoft.com/office/officeart/2005/8/layout/hList9"/>
    <dgm:cxn modelId="{7B071C26-CE36-EB48-B76C-8CA000476774}" type="presParOf" srcId="{A24E225A-F726-8245-AF87-855F7D3CDFB6}" destId="{FE9FE02B-0C7B-CF4C-9279-C29DADA0ECB6}" srcOrd="0" destOrd="0" presId="urn:microsoft.com/office/officeart/2005/8/layout/hList9"/>
    <dgm:cxn modelId="{2A50AC56-3866-7845-A948-455C144FE32C}" type="presParOf" srcId="{A24E225A-F726-8245-AF87-855F7D3CDFB6}" destId="{F96D9FDE-5160-D54B-A6FC-B83CF9B84736}" srcOrd="1" destOrd="0" presId="urn:microsoft.com/office/officeart/2005/8/layout/hList9"/>
    <dgm:cxn modelId="{DEDC176F-4170-AA4B-9D71-B5EF66491626}" type="presParOf" srcId="{3AAD7725-67E8-EB45-9B27-7AFD3790D122}" destId="{A2FB022B-2F3A-D342-A31F-1924D2F10B4A}" srcOrd="2" destOrd="0" presId="urn:microsoft.com/office/officeart/2005/8/layout/hList9"/>
    <dgm:cxn modelId="{70389F3E-75C5-9A40-BAED-A13FB1EC9EDD}" type="presParOf" srcId="{A2FB022B-2F3A-D342-A31F-1924D2F10B4A}" destId="{6CD6BB42-DC86-704C-9E3A-7552A47A9AF4}" srcOrd="0" destOrd="0" presId="urn:microsoft.com/office/officeart/2005/8/layout/hList9"/>
    <dgm:cxn modelId="{20E5F677-0824-4E41-9676-A2F0734FD088}" type="presParOf" srcId="{A2FB022B-2F3A-D342-A31F-1924D2F10B4A}" destId="{EA111F51-ADD9-F044-9B03-3BDC48225CFF}" srcOrd="1" destOrd="0" presId="urn:microsoft.com/office/officeart/2005/8/layout/hList9"/>
    <dgm:cxn modelId="{9C2EE8E9-BBCA-AC46-825A-6CE9489C4AA9}" type="presParOf" srcId="{3AAD7725-67E8-EB45-9B27-7AFD3790D122}" destId="{AB48B066-22A8-7B44-979F-8C11F8BD329E}" srcOrd="3" destOrd="0" presId="urn:microsoft.com/office/officeart/2005/8/layout/hList9"/>
    <dgm:cxn modelId="{DD7C0681-921D-364C-9DD6-85F11F727843}" type="presParOf" srcId="{AB48B066-22A8-7B44-979F-8C11F8BD329E}" destId="{15FBA7B9-476D-E340-A149-7BD9CAE87597}" srcOrd="0" destOrd="0" presId="urn:microsoft.com/office/officeart/2005/8/layout/hList9"/>
    <dgm:cxn modelId="{A8B09E76-D631-A041-BB04-EF4467246636}" type="presParOf" srcId="{AB48B066-22A8-7B44-979F-8C11F8BD329E}" destId="{04674CFD-84C4-D545-A262-778EE7F76760}" srcOrd="1" destOrd="0" presId="urn:microsoft.com/office/officeart/2005/8/layout/hList9"/>
    <dgm:cxn modelId="{D52E25EE-6FFD-B146-8CD8-B131678A4E13}" type="presParOf" srcId="{38B2DFA3-8083-3A41-BBFA-598E0E3B6228}" destId="{95B32B00-91D1-3043-BB66-99F8B5C6B65E}" srcOrd="7" destOrd="0" presId="urn:microsoft.com/office/officeart/2005/8/layout/hList9"/>
    <dgm:cxn modelId="{FC7D2E08-E4E2-B948-8DC1-5F7648CEACA3}" type="presParOf" srcId="{38B2DFA3-8083-3A41-BBFA-598E0E3B6228}" destId="{D3FA995F-F882-D644-9741-ADAB16A68020}" srcOrd="8" destOrd="0" presId="urn:microsoft.com/office/officeart/2005/8/layout/hList9"/>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76F60E2-AAD0-0C4B-AB0B-05488963BDD2}">
      <dsp:nvSpPr>
        <dsp:cNvPr id="0" name=""/>
        <dsp:cNvSpPr/>
      </dsp:nvSpPr>
      <dsp:spPr>
        <a:xfrm rot="5400000">
          <a:off x="-163966" y="165144"/>
          <a:ext cx="1093113" cy="765179"/>
        </a:xfrm>
        <a:prstGeom prst="chevron">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marL="0" lvl="0" indent="0" algn="ctr" defTabSz="977900">
            <a:lnSpc>
              <a:spcPct val="90000"/>
            </a:lnSpc>
            <a:spcBef>
              <a:spcPct val="0"/>
            </a:spcBef>
            <a:spcAft>
              <a:spcPct val="35000"/>
            </a:spcAft>
            <a:buNone/>
          </a:pPr>
          <a:r>
            <a:rPr lang="en-US" sz="2200" b="0" i="0" kern="1200" dirty="0">
              <a:latin typeface="Arial" panose="020B0604020202020204" pitchFamily="34" charset="0"/>
              <a:cs typeface="Arial" panose="020B0604020202020204" pitchFamily="34" charset="0"/>
            </a:rPr>
            <a:t>1</a:t>
          </a:r>
        </a:p>
      </dsp:txBody>
      <dsp:txXfrm rot="-5400000">
        <a:off x="2" y="383767"/>
        <a:ext cx="765179" cy="327934"/>
      </dsp:txXfrm>
    </dsp:sp>
    <dsp:sp modelId="{4ADFEC9C-8809-8846-B1C6-1AAFE42F1173}">
      <dsp:nvSpPr>
        <dsp:cNvPr id="0" name=""/>
        <dsp:cNvSpPr/>
      </dsp:nvSpPr>
      <dsp:spPr>
        <a:xfrm rot="5400000">
          <a:off x="2760407" y="-1994050"/>
          <a:ext cx="710523" cy="4700980"/>
        </a:xfrm>
        <a:prstGeom prst="round2SameRect">
          <a:avLst/>
        </a:prstGeom>
        <a:solidFill>
          <a:schemeClr val="lt1">
            <a:alpha val="90000"/>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9568" tIns="8890" rIns="8890" bIns="8890" numCol="1" spcCol="1270" anchor="ctr" anchorCtr="0">
          <a:noAutofit/>
        </a:bodyPr>
        <a:lstStyle/>
        <a:p>
          <a:pPr marL="114300" lvl="1" indent="-114300" algn="l" defTabSz="622300">
            <a:lnSpc>
              <a:spcPct val="90000"/>
            </a:lnSpc>
            <a:spcBef>
              <a:spcPct val="0"/>
            </a:spcBef>
            <a:spcAft>
              <a:spcPct val="15000"/>
            </a:spcAft>
            <a:buChar char="•"/>
          </a:pPr>
          <a:r>
            <a:rPr lang="en-US" sz="1400" b="0" i="0" kern="1200" dirty="0">
              <a:latin typeface="Arial" panose="020B0604020202020204" pitchFamily="34" charset="0"/>
              <a:cs typeface="Arial" panose="020B0604020202020204" pitchFamily="34" charset="0"/>
            </a:rPr>
            <a:t>Transition from service-based (i.e., fee-for-service or FFS) to capitation (CAP) payment</a:t>
          </a:r>
          <a:endParaRPr lang="en-US" sz="1400" b="1" i="0" kern="1200" dirty="0">
            <a:solidFill>
              <a:srgbClr val="FF0000"/>
            </a:solidFill>
            <a:latin typeface="Arial" panose="020B0604020202020204" pitchFamily="34" charset="0"/>
            <a:cs typeface="Arial" panose="020B0604020202020204" pitchFamily="34" charset="0"/>
          </a:endParaRPr>
        </a:p>
      </dsp:txBody>
      <dsp:txXfrm rot="-5400000">
        <a:off x="765179" y="35863"/>
        <a:ext cx="4666295" cy="641153"/>
      </dsp:txXfrm>
    </dsp:sp>
    <dsp:sp modelId="{E9BBC9FF-80E0-354D-A4FF-0086280546E7}">
      <dsp:nvSpPr>
        <dsp:cNvPr id="0" name=""/>
        <dsp:cNvSpPr/>
      </dsp:nvSpPr>
      <dsp:spPr>
        <a:xfrm rot="5400000">
          <a:off x="-163966" y="1109167"/>
          <a:ext cx="1093113" cy="765179"/>
        </a:xfrm>
        <a:prstGeom prst="chevron">
          <a:avLst/>
        </a:prstGeom>
        <a:solidFill>
          <a:schemeClr val="accent3">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marL="0" lvl="0" indent="0" algn="ctr" defTabSz="977900">
            <a:lnSpc>
              <a:spcPct val="90000"/>
            </a:lnSpc>
            <a:spcBef>
              <a:spcPct val="0"/>
            </a:spcBef>
            <a:spcAft>
              <a:spcPct val="35000"/>
            </a:spcAft>
            <a:buNone/>
          </a:pPr>
          <a:r>
            <a:rPr lang="en-US" sz="2200" b="0" i="0" kern="1200" dirty="0">
              <a:latin typeface="Arial" panose="020B0604020202020204" pitchFamily="34" charset="0"/>
              <a:cs typeface="Arial" panose="020B0604020202020204" pitchFamily="34" charset="0"/>
            </a:rPr>
            <a:t>2</a:t>
          </a:r>
        </a:p>
      </dsp:txBody>
      <dsp:txXfrm rot="-5400000">
        <a:off x="2" y="1327790"/>
        <a:ext cx="765179" cy="327934"/>
      </dsp:txXfrm>
    </dsp:sp>
    <dsp:sp modelId="{D36B670C-3731-BA4D-9716-1F771D312985}">
      <dsp:nvSpPr>
        <dsp:cNvPr id="0" name=""/>
        <dsp:cNvSpPr/>
      </dsp:nvSpPr>
      <dsp:spPr>
        <a:xfrm rot="5400000">
          <a:off x="2760407" y="-1050028"/>
          <a:ext cx="710523" cy="4700980"/>
        </a:xfrm>
        <a:prstGeom prst="round2SameRect">
          <a:avLst/>
        </a:prstGeom>
        <a:solidFill>
          <a:schemeClr val="lt1">
            <a:alpha val="90000"/>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9568" tIns="8890" rIns="8890" bIns="8890" numCol="1" spcCol="1270" anchor="ctr" anchorCtr="0">
          <a:noAutofit/>
        </a:bodyPr>
        <a:lstStyle/>
        <a:p>
          <a:pPr marL="114300" lvl="1" indent="-114300" algn="l" defTabSz="622300">
            <a:lnSpc>
              <a:spcPct val="90000"/>
            </a:lnSpc>
            <a:spcBef>
              <a:spcPct val="0"/>
            </a:spcBef>
            <a:spcAft>
              <a:spcPct val="15000"/>
            </a:spcAft>
            <a:buChar char="•"/>
          </a:pPr>
          <a:r>
            <a:rPr lang="en-US" sz="1400" b="0" i="0" kern="1200" dirty="0">
              <a:latin typeface="Arial" panose="020B0604020202020204" pitchFamily="34" charset="0"/>
              <a:cs typeface="Arial" panose="020B0604020202020204" pitchFamily="34" charset="0"/>
            </a:rPr>
            <a:t>Enrolling a significant proportion of the population with a designated primary care provider</a:t>
          </a:r>
        </a:p>
      </dsp:txBody>
      <dsp:txXfrm rot="-5400000">
        <a:off x="765179" y="979885"/>
        <a:ext cx="4666295" cy="641153"/>
      </dsp:txXfrm>
    </dsp:sp>
    <dsp:sp modelId="{AE6B9933-D7A7-614B-9D46-BAE066E286D6}">
      <dsp:nvSpPr>
        <dsp:cNvPr id="0" name=""/>
        <dsp:cNvSpPr/>
      </dsp:nvSpPr>
      <dsp:spPr>
        <a:xfrm rot="5400000">
          <a:off x="-163966" y="2053189"/>
          <a:ext cx="1093113" cy="765179"/>
        </a:xfrm>
        <a:prstGeom prst="chevron">
          <a:avLst/>
        </a:prstGeom>
        <a:solidFill>
          <a:schemeClr val="accent4">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marL="0" lvl="0" indent="0" algn="ctr" defTabSz="977900">
            <a:lnSpc>
              <a:spcPct val="90000"/>
            </a:lnSpc>
            <a:spcBef>
              <a:spcPct val="0"/>
            </a:spcBef>
            <a:spcAft>
              <a:spcPct val="35000"/>
            </a:spcAft>
            <a:buNone/>
          </a:pPr>
          <a:r>
            <a:rPr lang="en-US" sz="2200" b="0" i="0" kern="1200" dirty="0">
              <a:latin typeface="Arial" panose="020B0604020202020204" pitchFamily="34" charset="0"/>
              <a:cs typeface="Arial" panose="020B0604020202020204" pitchFamily="34" charset="0"/>
            </a:rPr>
            <a:t>3</a:t>
          </a:r>
        </a:p>
      </dsp:txBody>
      <dsp:txXfrm rot="-5400000">
        <a:off x="2" y="2271812"/>
        <a:ext cx="765179" cy="327934"/>
      </dsp:txXfrm>
    </dsp:sp>
    <dsp:sp modelId="{307CE95A-51E3-C24C-922C-C205D9CE78FC}">
      <dsp:nvSpPr>
        <dsp:cNvPr id="0" name=""/>
        <dsp:cNvSpPr/>
      </dsp:nvSpPr>
      <dsp:spPr>
        <a:xfrm rot="5400000">
          <a:off x="2760407" y="-106006"/>
          <a:ext cx="710523" cy="4700980"/>
        </a:xfrm>
        <a:prstGeom prst="round2SameRect">
          <a:avLst/>
        </a:prstGeom>
        <a:solidFill>
          <a:schemeClr val="lt1">
            <a:alpha val="90000"/>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9568" tIns="8890" rIns="8890" bIns="8890" numCol="1" spcCol="1270" anchor="ctr" anchorCtr="0">
          <a:noAutofit/>
        </a:bodyPr>
        <a:lstStyle/>
        <a:p>
          <a:pPr marL="114300" lvl="1" indent="-114300" algn="l" defTabSz="622300">
            <a:lnSpc>
              <a:spcPct val="90000"/>
            </a:lnSpc>
            <a:spcBef>
              <a:spcPct val="0"/>
            </a:spcBef>
            <a:spcAft>
              <a:spcPct val="15000"/>
            </a:spcAft>
            <a:buChar char="•"/>
          </a:pPr>
          <a:r>
            <a:rPr lang="en-US" sz="1400" b="0" i="0" kern="1200" dirty="0">
              <a:latin typeface="Arial" panose="020B0604020202020204" pitchFamily="34" charset="0"/>
              <a:cs typeface="Arial" panose="020B0604020202020204" pitchFamily="34" charset="0"/>
            </a:rPr>
            <a:t>Increased community involvement in health management focusing on healthy behaviors</a:t>
          </a:r>
        </a:p>
      </dsp:txBody>
      <dsp:txXfrm rot="-5400000">
        <a:off x="765179" y="1923907"/>
        <a:ext cx="4666295" cy="641153"/>
      </dsp:txXfrm>
    </dsp:sp>
    <dsp:sp modelId="{5ACCE740-55D5-CB4C-8199-85EC0C545DF8}">
      <dsp:nvSpPr>
        <dsp:cNvPr id="0" name=""/>
        <dsp:cNvSpPr/>
      </dsp:nvSpPr>
      <dsp:spPr>
        <a:xfrm rot="5400000">
          <a:off x="-163966" y="2997212"/>
          <a:ext cx="1093113" cy="765179"/>
        </a:xfrm>
        <a:prstGeom prst="chevron">
          <a:avLst/>
        </a:prstGeom>
        <a:solidFill>
          <a:schemeClr val="accent5">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marL="0" lvl="0" indent="0" algn="ctr" defTabSz="977900">
            <a:lnSpc>
              <a:spcPct val="90000"/>
            </a:lnSpc>
            <a:spcBef>
              <a:spcPct val="0"/>
            </a:spcBef>
            <a:spcAft>
              <a:spcPct val="35000"/>
            </a:spcAft>
            <a:buNone/>
          </a:pPr>
          <a:r>
            <a:rPr lang="en-US" sz="2200" b="0" i="0" kern="1200" dirty="0">
              <a:latin typeface="Arial" panose="020B0604020202020204" pitchFamily="34" charset="0"/>
              <a:cs typeface="Arial" panose="020B0604020202020204" pitchFamily="34" charset="0"/>
            </a:rPr>
            <a:t>4</a:t>
          </a:r>
        </a:p>
      </dsp:txBody>
      <dsp:txXfrm rot="-5400000">
        <a:off x="2" y="3215835"/>
        <a:ext cx="765179" cy="327934"/>
      </dsp:txXfrm>
    </dsp:sp>
    <dsp:sp modelId="{96715C7B-5F23-7F4F-AD18-7DB1CF583127}">
      <dsp:nvSpPr>
        <dsp:cNvPr id="0" name=""/>
        <dsp:cNvSpPr/>
      </dsp:nvSpPr>
      <dsp:spPr>
        <a:xfrm rot="5400000">
          <a:off x="2760407" y="838016"/>
          <a:ext cx="710523" cy="4700980"/>
        </a:xfrm>
        <a:prstGeom prst="round2SameRect">
          <a:avLst/>
        </a:prstGeom>
        <a:solidFill>
          <a:schemeClr val="lt1">
            <a:alpha val="90000"/>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9568" tIns="8890" rIns="8890" bIns="8890" numCol="1" spcCol="1270" anchor="ctr" anchorCtr="0">
          <a:noAutofit/>
        </a:bodyPr>
        <a:lstStyle/>
        <a:p>
          <a:pPr marL="114300" lvl="1" indent="-114300" algn="l" defTabSz="622300">
            <a:lnSpc>
              <a:spcPct val="90000"/>
            </a:lnSpc>
            <a:spcBef>
              <a:spcPct val="0"/>
            </a:spcBef>
            <a:spcAft>
              <a:spcPct val="15000"/>
            </a:spcAft>
            <a:buChar char="•"/>
          </a:pPr>
          <a:r>
            <a:rPr lang="en-US" sz="1400" b="0" i="0" kern="1200" dirty="0">
              <a:latin typeface="Arial" panose="020B0604020202020204" pitchFamily="34" charset="0"/>
              <a:cs typeface="Arial" panose="020B0604020202020204" pitchFamily="34" charset="0"/>
            </a:rPr>
            <a:t>Building greater capacity for home-based services, especially those that aim to meet the needs of individuals who might otherwise require residential care</a:t>
          </a:r>
        </a:p>
      </dsp:txBody>
      <dsp:txXfrm rot="-5400000">
        <a:off x="765179" y="2867930"/>
        <a:ext cx="4666295" cy="641153"/>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A52B68A-8C24-044C-80EE-DC2698331DD6}">
      <dsp:nvSpPr>
        <dsp:cNvPr id="0" name=""/>
        <dsp:cNvSpPr/>
      </dsp:nvSpPr>
      <dsp:spPr>
        <a:xfrm>
          <a:off x="28" y="10106"/>
          <a:ext cx="2731321" cy="1067562"/>
        </a:xfrm>
        <a:prstGeom prst="rect">
          <a:avLst/>
        </a:prstGeom>
        <a:solidFill>
          <a:srgbClr val="03519B"/>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0472" tIns="125984" rIns="220472" bIns="125984" numCol="1" spcCol="1270" anchor="ctr" anchorCtr="0">
          <a:noAutofit/>
        </a:bodyPr>
        <a:lstStyle/>
        <a:p>
          <a:pPr marL="0" lvl="0" indent="0" algn="ctr" defTabSz="1377950">
            <a:lnSpc>
              <a:spcPct val="90000"/>
            </a:lnSpc>
            <a:spcBef>
              <a:spcPct val="0"/>
            </a:spcBef>
            <a:spcAft>
              <a:spcPct val="35000"/>
            </a:spcAft>
            <a:buNone/>
          </a:pPr>
          <a:r>
            <a:rPr lang="en-US" sz="3100" kern="1200" dirty="0">
              <a:latin typeface="Arial" panose="020B0604020202020204" pitchFamily="34" charset="0"/>
              <a:cs typeface="Arial" panose="020B0604020202020204" pitchFamily="34" charset="0"/>
            </a:rPr>
            <a:t>Healthcare clusters (?)</a:t>
          </a:r>
        </a:p>
      </dsp:txBody>
      <dsp:txXfrm>
        <a:off x="28" y="10106"/>
        <a:ext cx="2731321" cy="1067562"/>
      </dsp:txXfrm>
    </dsp:sp>
    <dsp:sp modelId="{A8849125-99B2-C446-BD75-5CBEA580541A}">
      <dsp:nvSpPr>
        <dsp:cNvPr id="0" name=""/>
        <dsp:cNvSpPr/>
      </dsp:nvSpPr>
      <dsp:spPr>
        <a:xfrm>
          <a:off x="28" y="1077668"/>
          <a:ext cx="2731321" cy="4159018"/>
        </a:xfrm>
        <a:prstGeom prst="rect">
          <a:avLst/>
        </a:prstGeom>
        <a:solidFill>
          <a:srgbClr val="03519B">
            <a:alpha val="85273"/>
          </a:srgbClr>
        </a:solidFill>
        <a:ln w="12700" cap="flat" cmpd="sng" algn="ctr">
          <a:solidFill>
            <a:schemeClr val="accent2">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44018" tIns="144018" rIns="192024" bIns="216027" numCol="1" spcCol="1270" anchor="t" anchorCtr="0">
          <a:noAutofit/>
        </a:bodyPr>
        <a:lstStyle/>
        <a:p>
          <a:pPr marL="228600" lvl="1" indent="-228600" algn="l" defTabSz="1200150">
            <a:lnSpc>
              <a:spcPct val="90000"/>
            </a:lnSpc>
            <a:spcBef>
              <a:spcPct val="0"/>
            </a:spcBef>
            <a:spcAft>
              <a:spcPct val="15000"/>
            </a:spcAft>
            <a:buFont typeface="Arial" panose="020B0604020202020204" pitchFamily="34" charset="0"/>
            <a:buChar char="•"/>
          </a:pPr>
          <a:r>
            <a:rPr lang="en-US" sz="2700" kern="1200" dirty="0">
              <a:solidFill>
                <a:prstClr val="black">
                  <a:hueOff val="0"/>
                  <a:satOff val="0"/>
                  <a:lumOff val="0"/>
                  <a:alphaOff val="0"/>
                </a:prstClr>
              </a:solidFill>
              <a:latin typeface="Arial" panose="020B0604020202020204" pitchFamily="34" charset="0"/>
              <a:ea typeface="+mn-ea"/>
              <a:cs typeface="Arial" panose="020B0604020202020204" pitchFamily="34" charset="0"/>
            </a:rPr>
            <a:t>A pre-determined budget based on the age bands of each geographical resident under their charge every year</a:t>
          </a:r>
        </a:p>
      </dsp:txBody>
      <dsp:txXfrm>
        <a:off x="28" y="1077668"/>
        <a:ext cx="2731321" cy="4159018"/>
      </dsp:txXfrm>
    </dsp:sp>
    <dsp:sp modelId="{BE9591C5-B1A4-BC4E-9057-E3372A2F9B51}">
      <dsp:nvSpPr>
        <dsp:cNvPr id="0" name=""/>
        <dsp:cNvSpPr/>
      </dsp:nvSpPr>
      <dsp:spPr>
        <a:xfrm>
          <a:off x="3113763" y="8547"/>
          <a:ext cx="2731321" cy="1067562"/>
        </a:xfrm>
        <a:prstGeom prst="rect">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0472" tIns="125984" rIns="220472" bIns="125984" numCol="1" spcCol="1270" anchor="ctr" anchorCtr="0">
          <a:noAutofit/>
        </a:bodyPr>
        <a:lstStyle/>
        <a:p>
          <a:pPr marL="0" lvl="0" indent="0" algn="ctr" defTabSz="1377950">
            <a:lnSpc>
              <a:spcPct val="90000"/>
            </a:lnSpc>
            <a:spcBef>
              <a:spcPct val="0"/>
            </a:spcBef>
            <a:spcAft>
              <a:spcPct val="35000"/>
            </a:spcAft>
            <a:buNone/>
          </a:pPr>
          <a:r>
            <a:rPr lang="en-US" sz="3100" kern="1200" dirty="0">
              <a:latin typeface="Arial" panose="020B0604020202020204" pitchFamily="34" charset="0"/>
              <a:cs typeface="Arial" panose="020B0604020202020204" pitchFamily="34" charset="0"/>
            </a:rPr>
            <a:t>Family doctors</a:t>
          </a:r>
        </a:p>
      </dsp:txBody>
      <dsp:txXfrm>
        <a:off x="3113763" y="8547"/>
        <a:ext cx="2731321" cy="1067562"/>
      </dsp:txXfrm>
    </dsp:sp>
    <dsp:sp modelId="{16072A24-D2CC-9648-9791-65851DB22103}">
      <dsp:nvSpPr>
        <dsp:cNvPr id="0" name=""/>
        <dsp:cNvSpPr/>
      </dsp:nvSpPr>
      <dsp:spPr>
        <a:xfrm>
          <a:off x="3113735" y="1087774"/>
          <a:ext cx="2731321" cy="4159018"/>
        </a:xfrm>
        <a:prstGeom prst="rect">
          <a:avLst/>
        </a:prstGeom>
        <a:solidFill>
          <a:schemeClr val="accent2">
            <a:alpha val="90000"/>
            <a:tint val="40000"/>
            <a:hueOff val="0"/>
            <a:satOff val="0"/>
            <a:lumOff val="0"/>
            <a:alphaOff val="0"/>
          </a:schemeClr>
        </a:solidFill>
        <a:ln w="12700" cap="flat" cmpd="sng" algn="ctr">
          <a:solidFill>
            <a:schemeClr val="accent2">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44018" tIns="144018" rIns="192024" bIns="216027" numCol="1" spcCol="1270" anchor="t" anchorCtr="0">
          <a:noAutofit/>
        </a:bodyPr>
        <a:lstStyle/>
        <a:p>
          <a:pPr marL="228600" lvl="1" indent="-228600" algn="l" defTabSz="1200150">
            <a:lnSpc>
              <a:spcPct val="90000"/>
            </a:lnSpc>
            <a:spcBef>
              <a:spcPct val="0"/>
            </a:spcBef>
            <a:spcAft>
              <a:spcPct val="15000"/>
            </a:spcAft>
            <a:buChar char="•"/>
          </a:pPr>
          <a:r>
            <a:rPr lang="en-US" sz="2700" kern="1200" dirty="0">
              <a:latin typeface="Arial" panose="020B0604020202020204" pitchFamily="34" charset="0"/>
              <a:cs typeface="Arial" panose="020B0604020202020204" pitchFamily="34" charset="0"/>
            </a:rPr>
            <a:t>A new annual service fee</a:t>
          </a:r>
          <a:r>
            <a:rPr lang="en-US" sz="2700" kern="1200" dirty="0">
              <a:solidFill>
                <a:srgbClr val="FF0000"/>
              </a:solidFill>
              <a:latin typeface="Arial" panose="020B0604020202020204" pitchFamily="34" charset="0"/>
              <a:cs typeface="Arial" panose="020B0604020202020204" pitchFamily="34" charset="0"/>
            </a:rPr>
            <a:t>*</a:t>
          </a:r>
          <a:r>
            <a:rPr lang="en-US" sz="2700" kern="1200" dirty="0">
              <a:latin typeface="Arial" panose="020B0604020202020204" pitchFamily="34" charset="0"/>
              <a:cs typeface="Arial" panose="020B0604020202020204" pitchFamily="34" charset="0"/>
            </a:rPr>
            <a:t> for each enrolled Healthier SG resident </a:t>
          </a:r>
          <a:r>
            <a:rPr lang="en-US" sz="2400" kern="1200" dirty="0">
              <a:latin typeface="Arial" panose="020B0604020202020204" pitchFamily="34" charset="0"/>
              <a:cs typeface="Arial" panose="020B0604020202020204" pitchFamily="34" charset="0"/>
            </a:rPr>
            <a:t>(</a:t>
          </a:r>
          <a:r>
            <a:rPr lang="en-US" sz="2400" kern="1200" dirty="0">
              <a:solidFill>
                <a:srgbClr val="FF0000"/>
              </a:solidFill>
              <a:latin typeface="Arial" panose="020B0604020202020204" pitchFamily="34" charset="0"/>
              <a:cs typeface="Arial" panose="020B0604020202020204" pitchFamily="34" charset="0"/>
            </a:rPr>
            <a:t>*</a:t>
          </a:r>
          <a:r>
            <a:rPr lang="en-US" sz="2400" b="0" i="0" u="none" kern="1200" dirty="0">
              <a:latin typeface="Arial" panose="020B0604020202020204" pitchFamily="34" charset="0"/>
              <a:cs typeface="Arial" panose="020B0604020202020204" pitchFamily="34" charset="0"/>
            </a:rPr>
            <a:t>applicable ONLY to limited health services and age groups)</a:t>
          </a:r>
          <a:endParaRPr lang="en-US" sz="2700" kern="1200" dirty="0">
            <a:latin typeface="Arial" panose="020B0604020202020204" pitchFamily="34" charset="0"/>
            <a:cs typeface="Arial" panose="020B0604020202020204" pitchFamily="34" charset="0"/>
          </a:endParaRPr>
        </a:p>
      </dsp:txBody>
      <dsp:txXfrm>
        <a:off x="3113735" y="1087774"/>
        <a:ext cx="2731321" cy="4159018"/>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26C710F-EF75-9940-808F-91EDDB85E549}">
      <dsp:nvSpPr>
        <dsp:cNvPr id="0" name=""/>
        <dsp:cNvSpPr/>
      </dsp:nvSpPr>
      <dsp:spPr>
        <a:xfrm>
          <a:off x="1918020" y="875615"/>
          <a:ext cx="8256464" cy="4279605"/>
        </a:xfrm>
        <a:prstGeom prst="rect">
          <a:avLst/>
        </a:prstGeom>
        <a:solidFill>
          <a:schemeClr val="accent5">
            <a:tint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2B81794E-BEA7-7E49-A429-8A83DC434CAE}">
      <dsp:nvSpPr>
        <dsp:cNvPr id="0" name=""/>
        <dsp:cNvSpPr/>
      </dsp:nvSpPr>
      <dsp:spPr>
        <a:xfrm>
          <a:off x="2164764" y="1380991"/>
          <a:ext cx="3834036" cy="365027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8100" tIns="38100" rIns="38100" bIns="38100" numCol="1" spcCol="1270" anchor="t" anchorCtr="0">
          <a:noAutofit/>
        </a:bodyPr>
        <a:lstStyle/>
        <a:p>
          <a:pPr marL="0" lvl="0" indent="0" algn="l" defTabSz="889000">
            <a:lnSpc>
              <a:spcPct val="90000"/>
            </a:lnSpc>
            <a:spcBef>
              <a:spcPct val="0"/>
            </a:spcBef>
            <a:spcAft>
              <a:spcPct val="35000"/>
            </a:spcAft>
            <a:buFont typeface="Arial" panose="020B0604020202020204" pitchFamily="34" charset="0"/>
            <a:buNone/>
          </a:pPr>
          <a:r>
            <a:rPr lang="en-US" sz="2000" kern="1200" dirty="0">
              <a:solidFill>
                <a:prstClr val="black">
                  <a:hueOff val="0"/>
                  <a:satOff val="0"/>
                  <a:lumOff val="0"/>
                  <a:alphaOff val="0"/>
                </a:prstClr>
              </a:solidFill>
              <a:latin typeface="Arial" panose="020B0604020202020204" pitchFamily="34" charset="0"/>
              <a:ea typeface="+mn-ea"/>
              <a:cs typeface="Arial" panose="020B0604020202020204" pitchFamily="34" charset="0"/>
            </a:rPr>
            <a:t>1. no undersupply of services (</a:t>
          </a:r>
          <a:r>
            <a:rPr lang="en-US" sz="1200" i="1" kern="1200" dirty="0" err="1">
              <a:solidFill>
                <a:prstClr val="black">
                  <a:hueOff val="0"/>
                  <a:satOff val="0"/>
                  <a:lumOff val="0"/>
                  <a:alphaOff val="0"/>
                </a:prstClr>
              </a:solidFill>
              <a:latin typeface="Arial" panose="020B0604020202020204" pitchFamily="34" charset="0"/>
              <a:ea typeface="+mn-ea"/>
              <a:cs typeface="Arial" panose="020B0604020202020204" pitchFamily="34" charset="0"/>
            </a:rPr>
            <a:t>Cinchon</a:t>
          </a:r>
          <a:r>
            <a:rPr lang="en-US" sz="1200" i="1" kern="1200" dirty="0">
              <a:solidFill>
                <a:prstClr val="black">
                  <a:hueOff val="0"/>
                  <a:satOff val="0"/>
                  <a:lumOff val="0"/>
                  <a:alphaOff val="0"/>
                </a:prstClr>
              </a:solidFill>
              <a:latin typeface="Arial" panose="020B0604020202020204" pitchFamily="34" charset="0"/>
              <a:ea typeface="+mn-ea"/>
              <a:cs typeface="Arial" panose="020B0604020202020204" pitchFamily="34" charset="0"/>
            </a:rPr>
            <a:t> et al., 1999</a:t>
          </a:r>
          <a:r>
            <a:rPr lang="en-US" sz="2000" kern="1200" dirty="0">
              <a:solidFill>
                <a:prstClr val="black">
                  <a:hueOff val="0"/>
                  <a:satOff val="0"/>
                  <a:lumOff val="0"/>
                  <a:alphaOff val="0"/>
                </a:prstClr>
              </a:solidFill>
              <a:latin typeface="Arial" panose="020B0604020202020204" pitchFamily="34" charset="0"/>
              <a:ea typeface="+mn-ea"/>
              <a:cs typeface="Arial" panose="020B0604020202020204" pitchFamily="34" charset="0"/>
            </a:rPr>
            <a:t>);</a:t>
          </a:r>
        </a:p>
        <a:p>
          <a:pPr marL="0" lvl="0" indent="0" algn="l" defTabSz="889000">
            <a:lnSpc>
              <a:spcPct val="90000"/>
            </a:lnSpc>
            <a:spcBef>
              <a:spcPct val="0"/>
            </a:spcBef>
            <a:spcAft>
              <a:spcPct val="35000"/>
            </a:spcAft>
            <a:buFont typeface="Arial" panose="020B0604020202020204" pitchFamily="34" charset="0"/>
            <a:buNone/>
          </a:pPr>
          <a:r>
            <a:rPr lang="en-US" sz="2000" kern="1200" dirty="0">
              <a:solidFill>
                <a:prstClr val="black">
                  <a:hueOff val="0"/>
                  <a:satOff val="0"/>
                  <a:lumOff val="0"/>
                  <a:alphaOff val="0"/>
                </a:prstClr>
              </a:solidFill>
              <a:latin typeface="Arial" panose="020B0604020202020204" pitchFamily="34" charset="0"/>
              <a:ea typeface="+mn-ea"/>
              <a:cs typeface="Arial" panose="020B0604020202020204" pitchFamily="34" charset="0"/>
            </a:rPr>
            <a:t>2. manageable financial risks for care providers.</a:t>
          </a:r>
        </a:p>
      </dsp:txBody>
      <dsp:txXfrm>
        <a:off x="2164764" y="1380991"/>
        <a:ext cx="3834036" cy="3650272"/>
      </dsp:txXfrm>
    </dsp:sp>
    <dsp:sp modelId="{1361E592-FEC2-0743-AC7E-B1776F1149F7}">
      <dsp:nvSpPr>
        <dsp:cNvPr id="0" name=""/>
        <dsp:cNvSpPr/>
      </dsp:nvSpPr>
      <dsp:spPr>
        <a:xfrm>
          <a:off x="6084212" y="1236805"/>
          <a:ext cx="3834036" cy="3938644"/>
        </a:xfrm>
        <a:prstGeom prst="bracketPair">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8100" tIns="38100" rIns="38100" bIns="38100" numCol="1" spcCol="1270" anchor="t" anchorCtr="0">
          <a:noAutofit/>
        </a:bodyPr>
        <a:lstStyle/>
        <a:p>
          <a:pPr marL="0" lvl="0" indent="0" algn="l" defTabSz="889000">
            <a:lnSpc>
              <a:spcPct val="90000"/>
            </a:lnSpc>
            <a:spcBef>
              <a:spcPct val="0"/>
            </a:spcBef>
            <a:spcAft>
              <a:spcPct val="35000"/>
            </a:spcAft>
            <a:buNone/>
          </a:pPr>
          <a:r>
            <a:rPr lang="en-SG" sz="2000" kern="1200" dirty="0">
              <a:latin typeface="Arial" panose="020B0604020202020204" pitchFamily="34" charset="0"/>
              <a:cs typeface="Arial" panose="020B0604020202020204" pitchFamily="34" charset="0"/>
            </a:rPr>
            <a:t>1. in</a:t>
          </a:r>
          <a:r>
            <a:rPr lang="en-SG" sz="2000" kern="1200" dirty="0">
              <a:latin typeface="Arial" panose="020B0604020202020204" pitchFamily="34" charset="0"/>
              <a:ea typeface="+mn-ea"/>
              <a:cs typeface="Arial" panose="020B0604020202020204" pitchFamily="34" charset="0"/>
            </a:rPr>
            <a:t>heren</a:t>
          </a:r>
          <a:r>
            <a:rPr lang="en-SG" sz="2000" kern="1200" dirty="0">
              <a:latin typeface="Arial" panose="020B0604020202020204" pitchFamily="34" charset="0"/>
              <a:cs typeface="Arial" panose="020B0604020202020204" pitchFamily="34" charset="0"/>
            </a:rPr>
            <a:t>t incentives for increasing service </a:t>
          </a:r>
          <a:r>
            <a:rPr lang="en-SG" sz="2000" kern="1200" dirty="0">
              <a:latin typeface="Arial" panose="020B0604020202020204" pitchFamily="34" charset="0"/>
              <a:ea typeface="+mn-ea"/>
              <a:cs typeface="Arial" panose="020B0604020202020204" pitchFamily="34" charset="0"/>
            </a:rPr>
            <a:t>volume </a:t>
          </a:r>
          <a:r>
            <a:rPr lang="en-US" sz="2000" kern="1200" dirty="0">
              <a:latin typeface="Arial" panose="020B0604020202020204" pitchFamily="34" charset="0"/>
              <a:ea typeface="+mn-ea"/>
              <a:cs typeface="Arial" panose="020B0604020202020204" pitchFamily="34" charset="0"/>
            </a:rPr>
            <a:t>regardless of the outcome or cost of care;</a:t>
          </a:r>
        </a:p>
        <a:p>
          <a:pPr marL="0" lvl="0" indent="0" algn="l" defTabSz="889000">
            <a:lnSpc>
              <a:spcPct val="90000"/>
            </a:lnSpc>
            <a:spcBef>
              <a:spcPct val="0"/>
            </a:spcBef>
            <a:spcAft>
              <a:spcPct val="35000"/>
            </a:spcAft>
            <a:buNone/>
          </a:pPr>
          <a:r>
            <a:rPr lang="en-US" sz="2000" kern="1200" dirty="0">
              <a:latin typeface="Arial" panose="020B0604020202020204" pitchFamily="34" charset="0"/>
              <a:ea typeface="+mn-ea"/>
              <a:cs typeface="Arial" panose="020B0604020202020204" pitchFamily="34" charset="0"/>
            </a:rPr>
            <a:t>2. </a:t>
          </a:r>
          <a:r>
            <a:rPr lang="en-SG" sz="2000" kern="1200" dirty="0">
              <a:latin typeface="Arial" panose="020B0604020202020204" pitchFamily="34" charset="0"/>
              <a:cs typeface="Arial" panose="020B0604020202020204" pitchFamily="34" charset="0"/>
            </a:rPr>
            <a:t>constraints on preventive or promotive services without an associated billing code</a:t>
          </a:r>
          <a:r>
            <a:rPr lang="en-SG" kern="1200" dirty="0">
              <a:latin typeface="Arial" panose="020B0604020202020204" pitchFamily="34" charset="0"/>
              <a:cs typeface="Arial" panose="020B0604020202020204" pitchFamily="34" charset="0"/>
            </a:rPr>
            <a:t>.</a:t>
          </a:r>
        </a:p>
        <a:p>
          <a:pPr marL="0" lvl="0" indent="0" algn="l" defTabSz="889000">
            <a:lnSpc>
              <a:spcPct val="90000"/>
            </a:lnSpc>
            <a:spcBef>
              <a:spcPct val="0"/>
            </a:spcBef>
            <a:spcAft>
              <a:spcPct val="35000"/>
            </a:spcAft>
            <a:buNone/>
          </a:pPr>
          <a:r>
            <a:rPr lang="en-SG" sz="2000" kern="1200" dirty="0">
              <a:latin typeface="Arial" panose="020B0604020202020204" pitchFamily="34" charset="0"/>
              <a:cs typeface="Arial" panose="020B0604020202020204" pitchFamily="34" charset="0"/>
            </a:rPr>
            <a:t>(</a:t>
          </a:r>
          <a:r>
            <a:rPr lang="en-US" sz="1200" i="1" kern="1200" dirty="0" err="1">
              <a:solidFill>
                <a:prstClr val="black">
                  <a:hueOff val="0"/>
                  <a:satOff val="0"/>
                  <a:lumOff val="0"/>
                  <a:alphaOff val="0"/>
                </a:prstClr>
              </a:solidFill>
              <a:latin typeface="Arial" panose="020B0604020202020204" pitchFamily="34" charset="0"/>
              <a:ea typeface="+mn-ea"/>
              <a:cs typeface="Arial" panose="020B0604020202020204" pitchFamily="34" charset="0"/>
            </a:rPr>
            <a:t>Cinchon</a:t>
          </a:r>
          <a:r>
            <a:rPr lang="en-US" sz="1200" i="1" kern="1200" dirty="0">
              <a:solidFill>
                <a:prstClr val="black">
                  <a:hueOff val="0"/>
                  <a:satOff val="0"/>
                  <a:lumOff val="0"/>
                  <a:alphaOff val="0"/>
                </a:prstClr>
              </a:solidFill>
              <a:latin typeface="Arial" panose="020B0604020202020204" pitchFamily="34" charset="0"/>
              <a:ea typeface="+mn-ea"/>
              <a:cs typeface="Arial" panose="020B0604020202020204" pitchFamily="34" charset="0"/>
            </a:rPr>
            <a:t> et al., 1999; </a:t>
          </a:r>
          <a:r>
            <a:rPr lang="en-US" sz="1200" i="1" kern="1200" dirty="0">
              <a:latin typeface="Arial" panose="020B0604020202020204" pitchFamily="34" charset="0"/>
              <a:cs typeface="Arial" panose="020B0604020202020204" pitchFamily="34" charset="0"/>
            </a:rPr>
            <a:t>James &amp; Poulsen, 2016; </a:t>
          </a:r>
          <a:r>
            <a:rPr lang="en-US" sz="1200" b="0" i="1" kern="1200" dirty="0">
              <a:latin typeface="Arial" panose="020B0604020202020204" pitchFamily="34" charset="0"/>
              <a:cs typeface="Arial" panose="020B0604020202020204" pitchFamily="34" charset="0"/>
            </a:rPr>
            <a:t>Wieck, 2021</a:t>
          </a:r>
          <a:r>
            <a:rPr lang="en-SG" sz="2000" kern="1200" dirty="0">
              <a:latin typeface="Arial" panose="020B0604020202020204" pitchFamily="34" charset="0"/>
              <a:cs typeface="Arial" panose="020B0604020202020204" pitchFamily="34" charset="0"/>
            </a:rPr>
            <a:t>)</a:t>
          </a:r>
          <a:endParaRPr lang="en-US" sz="2000" kern="1200" dirty="0">
            <a:latin typeface="Arial" panose="020B0604020202020204" pitchFamily="34" charset="0"/>
            <a:cs typeface="Arial" panose="020B0604020202020204" pitchFamily="34" charset="0"/>
          </a:endParaRPr>
        </a:p>
      </dsp:txBody>
      <dsp:txXfrm>
        <a:off x="6271374" y="1423967"/>
        <a:ext cx="3459712" cy="3564320"/>
      </dsp:txXfrm>
    </dsp:sp>
    <dsp:sp modelId="{CE2061B9-6CEF-1A4B-AAD0-FFE815FEE96E}">
      <dsp:nvSpPr>
        <dsp:cNvPr id="0" name=""/>
        <dsp:cNvSpPr/>
      </dsp:nvSpPr>
      <dsp:spPr>
        <a:xfrm>
          <a:off x="1063903" y="28074"/>
          <a:ext cx="1613332" cy="1613332"/>
        </a:xfrm>
        <a:prstGeom prst="plus">
          <a:avLst>
            <a:gd name="adj" fmla="val 32810"/>
          </a:avLst>
        </a:prstGeom>
        <a:solidFill>
          <a:srgbClr val="03519B"/>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BE3B953-C905-4847-BB73-57AC73EF8E2B}">
      <dsp:nvSpPr>
        <dsp:cNvPr id="0" name=""/>
        <dsp:cNvSpPr/>
      </dsp:nvSpPr>
      <dsp:spPr>
        <a:xfrm>
          <a:off x="9035661" y="608268"/>
          <a:ext cx="1518430" cy="520352"/>
        </a:xfrm>
        <a:prstGeom prst="rect">
          <a:avLst/>
        </a:prstGeom>
        <a:solidFill>
          <a:srgbClr val="F5821E"/>
        </a:solidFill>
        <a:ln w="12700" cap="flat" cmpd="sng" algn="ctr">
          <a:solidFill>
            <a:schemeClr val="accent5">
              <a:hueOff val="-6758543"/>
              <a:satOff val="-17419"/>
              <a:lumOff val="-11765"/>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FBBC2B42-DCBE-5F44-AF20-4051EC15C2A9}">
      <dsp:nvSpPr>
        <dsp:cNvPr id="0" name=""/>
        <dsp:cNvSpPr/>
      </dsp:nvSpPr>
      <dsp:spPr>
        <a:xfrm>
          <a:off x="6046252" y="1388796"/>
          <a:ext cx="949" cy="3486361"/>
        </a:xfrm>
        <a:prstGeom prst="line">
          <a:avLst/>
        </a:prstGeom>
        <a:noFill/>
        <a:ln w="12700" cap="flat" cmpd="sng" algn="ctr">
          <a:solidFill>
            <a:schemeClr val="accent5">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9494C4A-BFCA-9646-B54E-F6CAF33D40CE}">
      <dsp:nvSpPr>
        <dsp:cNvPr id="0" name=""/>
        <dsp:cNvSpPr/>
      </dsp:nvSpPr>
      <dsp:spPr>
        <a:xfrm>
          <a:off x="387410" y="354"/>
          <a:ext cx="2985446" cy="1492723"/>
        </a:xfrm>
        <a:prstGeom prst="roundRect">
          <a:avLst>
            <a:gd name="adj" fmla="val 10000"/>
          </a:avLst>
        </a:prstGeom>
        <a:solidFill>
          <a:srgbClr val="03519B"/>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55880" rIns="83820" bIns="55880" numCol="1" spcCol="1270" anchor="ctr" anchorCtr="0">
          <a:noAutofit/>
        </a:bodyPr>
        <a:lstStyle/>
        <a:p>
          <a:pPr marL="0" lvl="0" indent="0" algn="ctr" defTabSz="1955800">
            <a:lnSpc>
              <a:spcPct val="90000"/>
            </a:lnSpc>
            <a:spcBef>
              <a:spcPct val="0"/>
            </a:spcBef>
            <a:spcAft>
              <a:spcPct val="35000"/>
            </a:spcAft>
            <a:buNone/>
          </a:pPr>
          <a:r>
            <a:rPr lang="en-US" sz="4400" kern="1200" dirty="0">
              <a:latin typeface="Arial" panose="020B0604020202020204" pitchFamily="34" charset="0"/>
              <a:cs typeface="Arial" panose="020B0604020202020204" pitchFamily="34" charset="0"/>
            </a:rPr>
            <a:t>Risks and incentives</a:t>
          </a:r>
        </a:p>
      </dsp:txBody>
      <dsp:txXfrm>
        <a:off x="431130" y="44074"/>
        <a:ext cx="2898006" cy="1405283"/>
      </dsp:txXfrm>
    </dsp:sp>
    <dsp:sp modelId="{38B182C5-B013-B44A-85EA-AE26448DCF83}">
      <dsp:nvSpPr>
        <dsp:cNvPr id="0" name=""/>
        <dsp:cNvSpPr/>
      </dsp:nvSpPr>
      <dsp:spPr>
        <a:xfrm>
          <a:off x="685954" y="1493078"/>
          <a:ext cx="298544" cy="1119542"/>
        </a:xfrm>
        <a:custGeom>
          <a:avLst/>
          <a:gdLst/>
          <a:ahLst/>
          <a:cxnLst/>
          <a:rect l="0" t="0" r="0" b="0"/>
          <a:pathLst>
            <a:path>
              <a:moveTo>
                <a:pt x="0" y="0"/>
              </a:moveTo>
              <a:lnTo>
                <a:pt x="0" y="1119542"/>
              </a:lnTo>
              <a:lnTo>
                <a:pt x="298544" y="1119542"/>
              </a:lnTo>
            </a:path>
          </a:pathLst>
        </a:custGeom>
        <a:noFill/>
        <a:ln w="12700" cap="flat" cmpd="sng" algn="ctr">
          <a:solidFill>
            <a:schemeClr val="accent5">
              <a:lumMod val="50000"/>
            </a:schemeClr>
          </a:solidFill>
          <a:prstDash val="solid"/>
          <a:miter lim="800000"/>
        </a:ln>
        <a:effectLst/>
      </dsp:spPr>
      <dsp:style>
        <a:lnRef idx="2">
          <a:scrgbClr r="0" g="0" b="0"/>
        </a:lnRef>
        <a:fillRef idx="0">
          <a:scrgbClr r="0" g="0" b="0"/>
        </a:fillRef>
        <a:effectRef idx="0">
          <a:scrgbClr r="0" g="0" b="0"/>
        </a:effectRef>
        <a:fontRef idx="minor"/>
      </dsp:style>
    </dsp:sp>
    <dsp:sp modelId="{132F83F8-FB4D-B146-8F85-95418E8A5E81}">
      <dsp:nvSpPr>
        <dsp:cNvPr id="0" name=""/>
        <dsp:cNvSpPr/>
      </dsp:nvSpPr>
      <dsp:spPr>
        <a:xfrm>
          <a:off x="984499" y="1866258"/>
          <a:ext cx="2388357" cy="1492723"/>
        </a:xfrm>
        <a:prstGeom prst="roundRect">
          <a:avLst>
            <a:gd name="adj" fmla="val 10000"/>
          </a:avLst>
        </a:prstGeom>
        <a:solidFill>
          <a:schemeClr val="lt1">
            <a:alpha val="90000"/>
            <a:hueOff val="0"/>
            <a:satOff val="0"/>
            <a:lumOff val="0"/>
            <a:alphaOff val="0"/>
          </a:schemeClr>
        </a:solidFill>
        <a:ln w="12700" cap="flat" cmpd="sng" algn="ctr">
          <a:solidFill>
            <a:schemeClr val="accent5">
              <a:lumMod val="7500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53340" tIns="35560" rIns="53340" bIns="35560" numCol="1" spcCol="1270" anchor="ctr" anchorCtr="0">
          <a:noAutofit/>
        </a:bodyPr>
        <a:lstStyle/>
        <a:p>
          <a:pPr marL="0" lvl="0" indent="0" algn="l" defTabSz="1244600">
            <a:lnSpc>
              <a:spcPct val="90000"/>
            </a:lnSpc>
            <a:spcBef>
              <a:spcPct val="0"/>
            </a:spcBef>
            <a:spcAft>
              <a:spcPct val="35000"/>
            </a:spcAft>
            <a:buNone/>
          </a:pPr>
          <a:r>
            <a:rPr lang="en-US" sz="2800" kern="1200" dirty="0">
              <a:latin typeface="Arial" panose="020B0604020202020204" pitchFamily="34" charset="0"/>
              <a:cs typeface="Arial" panose="020B0604020202020204" pitchFamily="34" charset="0"/>
            </a:rPr>
            <a:t>Financial risks for providers</a:t>
          </a:r>
        </a:p>
      </dsp:txBody>
      <dsp:txXfrm>
        <a:off x="1028219" y="1909978"/>
        <a:ext cx="2300917" cy="1405283"/>
      </dsp:txXfrm>
    </dsp:sp>
    <dsp:sp modelId="{5FA895CF-3234-3945-AFA8-295855A94380}">
      <dsp:nvSpPr>
        <dsp:cNvPr id="0" name=""/>
        <dsp:cNvSpPr/>
      </dsp:nvSpPr>
      <dsp:spPr>
        <a:xfrm>
          <a:off x="685954" y="1493078"/>
          <a:ext cx="298544" cy="2985446"/>
        </a:xfrm>
        <a:custGeom>
          <a:avLst/>
          <a:gdLst/>
          <a:ahLst/>
          <a:cxnLst/>
          <a:rect l="0" t="0" r="0" b="0"/>
          <a:pathLst>
            <a:path>
              <a:moveTo>
                <a:pt x="0" y="0"/>
              </a:moveTo>
              <a:lnTo>
                <a:pt x="0" y="2985446"/>
              </a:lnTo>
              <a:lnTo>
                <a:pt x="298544" y="2985446"/>
              </a:lnTo>
            </a:path>
          </a:pathLst>
        </a:custGeom>
        <a:noFill/>
        <a:ln w="12700" cap="flat" cmpd="sng" algn="ctr">
          <a:solidFill>
            <a:schemeClr val="accent5">
              <a:lumMod val="50000"/>
            </a:schemeClr>
          </a:solidFill>
          <a:prstDash val="solid"/>
          <a:miter lim="800000"/>
        </a:ln>
        <a:effectLst/>
      </dsp:spPr>
      <dsp:style>
        <a:lnRef idx="2">
          <a:scrgbClr r="0" g="0" b="0"/>
        </a:lnRef>
        <a:fillRef idx="0">
          <a:scrgbClr r="0" g="0" b="0"/>
        </a:fillRef>
        <a:effectRef idx="0">
          <a:scrgbClr r="0" g="0" b="0"/>
        </a:effectRef>
        <a:fontRef idx="minor"/>
      </dsp:style>
    </dsp:sp>
    <dsp:sp modelId="{F57E021E-9B69-BD4E-A097-D8DB2AE8FE58}">
      <dsp:nvSpPr>
        <dsp:cNvPr id="0" name=""/>
        <dsp:cNvSpPr/>
      </dsp:nvSpPr>
      <dsp:spPr>
        <a:xfrm>
          <a:off x="984499" y="3732162"/>
          <a:ext cx="2388357" cy="1492723"/>
        </a:xfrm>
        <a:prstGeom prst="roundRect">
          <a:avLst>
            <a:gd name="adj" fmla="val 10000"/>
          </a:avLst>
        </a:prstGeom>
        <a:solidFill>
          <a:schemeClr val="lt1">
            <a:alpha val="90000"/>
            <a:hueOff val="0"/>
            <a:satOff val="0"/>
            <a:lumOff val="0"/>
            <a:alphaOff val="0"/>
          </a:schemeClr>
        </a:solidFill>
        <a:ln w="12700" cap="flat" cmpd="sng" algn="ctr">
          <a:solidFill>
            <a:schemeClr val="accent6">
              <a:lumMod val="7500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53340" tIns="35560" rIns="53340" bIns="35560" numCol="1" spcCol="1270" anchor="ctr" anchorCtr="0">
          <a:noAutofit/>
        </a:bodyPr>
        <a:lstStyle/>
        <a:p>
          <a:pPr marL="0" lvl="0" indent="0" algn="l" defTabSz="1244600">
            <a:lnSpc>
              <a:spcPct val="90000"/>
            </a:lnSpc>
            <a:spcBef>
              <a:spcPct val="0"/>
            </a:spcBef>
            <a:spcAft>
              <a:spcPct val="35000"/>
            </a:spcAft>
            <a:buNone/>
          </a:pPr>
          <a:r>
            <a:rPr lang="en-US" sz="2800" kern="1200" dirty="0">
              <a:solidFill>
                <a:prstClr val="black">
                  <a:hueOff val="0"/>
                  <a:satOff val="0"/>
                  <a:lumOff val="0"/>
                  <a:alphaOff val="0"/>
                </a:prstClr>
              </a:solidFill>
              <a:latin typeface="Arial" panose="020B0604020202020204" pitchFamily="34" charset="0"/>
              <a:ea typeface="+mn-ea"/>
              <a:cs typeface="Arial" panose="020B0604020202020204" pitchFamily="34" charset="0"/>
            </a:rPr>
            <a:t>Financial incentives for underservice</a:t>
          </a:r>
        </a:p>
      </dsp:txBody>
      <dsp:txXfrm>
        <a:off x="1028219" y="3775882"/>
        <a:ext cx="2300917" cy="1405283"/>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BB7C504-3EEB-E947-8A8D-5A7AC2C4DB16}">
      <dsp:nvSpPr>
        <dsp:cNvPr id="0" name=""/>
        <dsp:cNvSpPr/>
      </dsp:nvSpPr>
      <dsp:spPr>
        <a:xfrm>
          <a:off x="0" y="28198"/>
          <a:ext cx="11617996" cy="107640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5260" tIns="175260" rIns="175260" bIns="175260" numCol="1" spcCol="1270" anchor="ctr" anchorCtr="0">
          <a:noAutofit/>
        </a:bodyPr>
        <a:lstStyle/>
        <a:p>
          <a:pPr marL="0" lvl="0" indent="0" algn="l" defTabSz="2044700">
            <a:lnSpc>
              <a:spcPct val="90000"/>
            </a:lnSpc>
            <a:spcBef>
              <a:spcPct val="0"/>
            </a:spcBef>
            <a:spcAft>
              <a:spcPct val="35000"/>
            </a:spcAft>
            <a:buNone/>
          </a:pPr>
          <a:r>
            <a:rPr lang="en-US" sz="4600" b="1" kern="1200" dirty="0">
              <a:latin typeface="Arial" panose="020B0604020202020204" pitchFamily="34" charset="0"/>
              <a:cs typeface="Arial" panose="020B0604020202020204" pitchFamily="34" charset="0"/>
            </a:rPr>
            <a:t>Healthcare clusters</a:t>
          </a:r>
          <a:endParaRPr lang="en-US" sz="4600" kern="1200" dirty="0">
            <a:latin typeface="Arial" panose="020B0604020202020204" pitchFamily="34" charset="0"/>
            <a:cs typeface="Arial" panose="020B0604020202020204" pitchFamily="34" charset="0"/>
          </a:endParaRPr>
        </a:p>
      </dsp:txBody>
      <dsp:txXfrm>
        <a:off x="52546" y="80744"/>
        <a:ext cx="11512904" cy="971308"/>
      </dsp:txXfrm>
    </dsp:sp>
    <dsp:sp modelId="{2F4D8487-BBC5-0B45-994C-F062A978D681}">
      <dsp:nvSpPr>
        <dsp:cNvPr id="0" name=""/>
        <dsp:cNvSpPr/>
      </dsp:nvSpPr>
      <dsp:spPr>
        <a:xfrm>
          <a:off x="0" y="1104598"/>
          <a:ext cx="11617996" cy="133308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68871" tIns="30480" rIns="170688" bIns="30480" numCol="1" spcCol="1270" anchor="t" anchorCtr="0">
          <a:noAutofit/>
        </a:bodyPr>
        <a:lstStyle/>
        <a:p>
          <a:pPr marL="228600" lvl="1" indent="-228600" algn="l" defTabSz="1066800">
            <a:lnSpc>
              <a:spcPct val="90000"/>
            </a:lnSpc>
            <a:spcBef>
              <a:spcPct val="0"/>
            </a:spcBef>
            <a:spcAft>
              <a:spcPct val="20000"/>
            </a:spcAft>
            <a:buChar char="•"/>
          </a:pPr>
          <a:r>
            <a:rPr lang="en-US" sz="2400" kern="1200" dirty="0">
              <a:latin typeface="Arial" panose="020B0604020202020204" pitchFamily="34" charset="0"/>
              <a:cs typeface="Arial" panose="020B0604020202020204" pitchFamily="34" charset="0"/>
            </a:rPr>
            <a:t>Each cluster gets paid funding rates from MOH for managing the regional health systems. By contrast, they have not capitated the budgets of individual healthcare institutions, including hospitals, polyclinics or community hospitals so far (</a:t>
          </a:r>
          <a:r>
            <a:rPr lang="en-US" sz="1200" i="1" kern="1200" dirty="0">
              <a:latin typeface="Arial" panose="020B0604020202020204" pitchFamily="34" charset="0"/>
              <a:cs typeface="Arial" panose="020B0604020202020204" pitchFamily="34" charset="0"/>
            </a:rPr>
            <a:t>Ministry of Health, 2022b</a:t>
          </a:r>
          <a:r>
            <a:rPr lang="en-US" sz="2400" kern="1200" dirty="0">
              <a:latin typeface="Arial" panose="020B0604020202020204" pitchFamily="34" charset="0"/>
              <a:cs typeface="Arial" panose="020B0604020202020204" pitchFamily="34" charset="0"/>
            </a:rPr>
            <a:t>).</a:t>
          </a:r>
        </a:p>
      </dsp:txBody>
      <dsp:txXfrm>
        <a:off x="0" y="1104598"/>
        <a:ext cx="11617996" cy="1333080"/>
      </dsp:txXfrm>
    </dsp:sp>
    <dsp:sp modelId="{5F8DD627-83DD-DF47-93EF-E1BEDA0FB35A}">
      <dsp:nvSpPr>
        <dsp:cNvPr id="0" name=""/>
        <dsp:cNvSpPr/>
      </dsp:nvSpPr>
      <dsp:spPr>
        <a:xfrm>
          <a:off x="0" y="2437678"/>
          <a:ext cx="11617996" cy="107640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5260" tIns="175260" rIns="175260" bIns="175260" numCol="1" spcCol="1270" anchor="ctr" anchorCtr="0">
          <a:noAutofit/>
        </a:bodyPr>
        <a:lstStyle/>
        <a:p>
          <a:pPr marL="0" lvl="0" indent="0" algn="l" defTabSz="2044700">
            <a:lnSpc>
              <a:spcPct val="90000"/>
            </a:lnSpc>
            <a:spcBef>
              <a:spcPct val="0"/>
            </a:spcBef>
            <a:spcAft>
              <a:spcPct val="35000"/>
            </a:spcAft>
            <a:buNone/>
          </a:pPr>
          <a:r>
            <a:rPr lang="en-US" sz="4600" b="1" kern="1200" dirty="0">
              <a:latin typeface="Arial" panose="020B0604020202020204" pitchFamily="34" charset="0"/>
              <a:cs typeface="Arial" panose="020B0604020202020204" pitchFamily="34" charset="0"/>
            </a:rPr>
            <a:t>Medical clinics</a:t>
          </a:r>
          <a:endParaRPr lang="en-US" sz="4600" kern="1200" dirty="0">
            <a:latin typeface="Arial" panose="020B0604020202020204" pitchFamily="34" charset="0"/>
            <a:cs typeface="Arial" panose="020B0604020202020204" pitchFamily="34" charset="0"/>
          </a:endParaRPr>
        </a:p>
      </dsp:txBody>
      <dsp:txXfrm>
        <a:off x="52546" y="2490224"/>
        <a:ext cx="11512904" cy="971308"/>
      </dsp:txXfrm>
    </dsp:sp>
    <dsp:sp modelId="{3E18B84B-48A3-2D48-912E-AE455BC0D5FB}">
      <dsp:nvSpPr>
        <dsp:cNvPr id="0" name=""/>
        <dsp:cNvSpPr/>
      </dsp:nvSpPr>
      <dsp:spPr>
        <a:xfrm>
          <a:off x="0" y="3514078"/>
          <a:ext cx="11617996" cy="171396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68871" tIns="31750" rIns="177800" bIns="31750" numCol="1" spcCol="1270" anchor="t" anchorCtr="0">
          <a:noAutofit/>
        </a:bodyPr>
        <a:lstStyle/>
        <a:p>
          <a:pPr marL="228600" lvl="1" indent="-228600" algn="l" defTabSz="1111250">
            <a:lnSpc>
              <a:spcPct val="90000"/>
            </a:lnSpc>
            <a:spcBef>
              <a:spcPct val="0"/>
            </a:spcBef>
            <a:spcAft>
              <a:spcPct val="20000"/>
            </a:spcAft>
            <a:buChar char="•"/>
          </a:pPr>
          <a:r>
            <a:rPr lang="en-US" sz="2500" kern="1200" dirty="0">
              <a:effectLst/>
              <a:latin typeface="Arial" panose="020B0604020202020204" pitchFamily="34" charset="0"/>
              <a:ea typeface="MS Gothic" panose="020B0609070205080204" pitchFamily="49" charset="-128"/>
              <a:cs typeface="Arial" panose="020B0604020202020204" pitchFamily="34" charset="0"/>
            </a:rPr>
            <a:t>Many GPs worry that the new annual service fee could not be commensurate with the expanded scope of primary care work (i.e., the dual responsibility of encouraging preventive care among residents while managing chronic diseases of patients) (</a:t>
          </a:r>
          <a:r>
            <a:rPr lang="en-US" sz="1200" i="1" kern="1200" dirty="0">
              <a:effectLst/>
              <a:latin typeface="Arial" panose="020B0604020202020204" pitchFamily="34" charset="0"/>
              <a:ea typeface="MS Gothic" panose="020B0609070205080204" pitchFamily="49" charset="-128"/>
              <a:cs typeface="Arial" panose="020B0604020202020204" pitchFamily="34" charset="0"/>
            </a:rPr>
            <a:t>Foo et al., 2023</a:t>
          </a:r>
          <a:r>
            <a:rPr lang="en-US" sz="2500" kern="1200" dirty="0">
              <a:effectLst/>
              <a:latin typeface="Arial" panose="020B0604020202020204" pitchFamily="34" charset="0"/>
              <a:ea typeface="MS Gothic" panose="020B0609070205080204" pitchFamily="49" charset="-128"/>
              <a:cs typeface="Arial" panose="020B0604020202020204" pitchFamily="34" charset="0"/>
            </a:rPr>
            <a:t>). As a result, the enrollment rate into Healthier SG was only ~40% (712 out of 1800 GP clinics) as of April 2023 (</a:t>
          </a:r>
          <a:r>
            <a:rPr lang="en-US" sz="1200" i="1" kern="1200" dirty="0">
              <a:effectLst/>
              <a:latin typeface="Arial" panose="020B0604020202020204" pitchFamily="34" charset="0"/>
              <a:ea typeface="MS Gothic" panose="020B0609070205080204" pitchFamily="49" charset="-128"/>
              <a:cs typeface="Arial" panose="020B0604020202020204" pitchFamily="34" charset="0"/>
            </a:rPr>
            <a:t>Abdullah, 2023</a:t>
          </a:r>
          <a:r>
            <a:rPr lang="en-US" sz="2500" kern="1200" dirty="0">
              <a:effectLst/>
              <a:latin typeface="Arial" panose="020B0604020202020204" pitchFamily="34" charset="0"/>
              <a:ea typeface="MS Gothic" panose="020B0609070205080204" pitchFamily="49" charset="-128"/>
              <a:cs typeface="Arial" panose="020B0604020202020204" pitchFamily="34" charset="0"/>
            </a:rPr>
            <a:t>).</a:t>
          </a:r>
          <a:endParaRPr lang="en-US" sz="2500" kern="1200" dirty="0">
            <a:latin typeface="Arial" panose="020B0604020202020204" pitchFamily="34" charset="0"/>
            <a:cs typeface="Arial" panose="020B0604020202020204" pitchFamily="34" charset="0"/>
          </a:endParaRPr>
        </a:p>
      </dsp:txBody>
      <dsp:txXfrm>
        <a:off x="0" y="3514078"/>
        <a:ext cx="11617996" cy="1713960"/>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E5BD9A5-EEA5-7740-A4D0-422CD147BCAB}">
      <dsp:nvSpPr>
        <dsp:cNvPr id="0" name=""/>
        <dsp:cNvSpPr/>
      </dsp:nvSpPr>
      <dsp:spPr>
        <a:xfrm>
          <a:off x="5211966" y="1154905"/>
          <a:ext cx="1110049" cy="528282"/>
        </a:xfrm>
        <a:custGeom>
          <a:avLst/>
          <a:gdLst/>
          <a:ahLst/>
          <a:cxnLst/>
          <a:rect l="0" t="0" r="0" b="0"/>
          <a:pathLst>
            <a:path>
              <a:moveTo>
                <a:pt x="0" y="0"/>
              </a:moveTo>
              <a:lnTo>
                <a:pt x="0" y="360009"/>
              </a:lnTo>
              <a:lnTo>
                <a:pt x="1110049" y="360009"/>
              </a:lnTo>
              <a:lnTo>
                <a:pt x="1110049" y="528282"/>
              </a:lnTo>
            </a:path>
          </a:pathLst>
        </a:custGeom>
        <a:noFill/>
        <a:ln w="12700" cap="flat" cmpd="sng" algn="ctr">
          <a:solidFill>
            <a:schemeClr val="accent2"/>
          </a:solidFill>
          <a:prstDash val="solid"/>
          <a:miter lim="800000"/>
        </a:ln>
        <a:effectLst/>
      </dsp:spPr>
      <dsp:style>
        <a:lnRef idx="2">
          <a:scrgbClr r="0" g="0" b="0"/>
        </a:lnRef>
        <a:fillRef idx="0">
          <a:scrgbClr r="0" g="0" b="0"/>
        </a:fillRef>
        <a:effectRef idx="0">
          <a:scrgbClr r="0" g="0" b="0"/>
        </a:effectRef>
        <a:fontRef idx="minor"/>
      </dsp:style>
    </dsp:sp>
    <dsp:sp modelId="{C20D6F78-579B-354D-AE6E-A587854F7068}">
      <dsp:nvSpPr>
        <dsp:cNvPr id="0" name=""/>
        <dsp:cNvSpPr/>
      </dsp:nvSpPr>
      <dsp:spPr>
        <a:xfrm>
          <a:off x="4101916" y="1154905"/>
          <a:ext cx="1110049" cy="528282"/>
        </a:xfrm>
        <a:custGeom>
          <a:avLst/>
          <a:gdLst/>
          <a:ahLst/>
          <a:cxnLst/>
          <a:rect l="0" t="0" r="0" b="0"/>
          <a:pathLst>
            <a:path>
              <a:moveTo>
                <a:pt x="1110049" y="0"/>
              </a:moveTo>
              <a:lnTo>
                <a:pt x="1110049" y="360009"/>
              </a:lnTo>
              <a:lnTo>
                <a:pt x="0" y="360009"/>
              </a:lnTo>
              <a:lnTo>
                <a:pt x="0" y="528282"/>
              </a:lnTo>
            </a:path>
          </a:pathLst>
        </a:custGeom>
        <a:noFill/>
        <a:ln w="12700" cap="flat" cmpd="sng" algn="ctr">
          <a:solidFill>
            <a:schemeClr val="accent2"/>
          </a:solidFill>
          <a:prstDash val="solid"/>
          <a:miter lim="800000"/>
        </a:ln>
        <a:effectLst/>
      </dsp:spPr>
      <dsp:style>
        <a:lnRef idx="2">
          <a:scrgbClr r="0" g="0" b="0"/>
        </a:lnRef>
        <a:fillRef idx="0">
          <a:scrgbClr r="0" g="0" b="0"/>
        </a:fillRef>
        <a:effectRef idx="0">
          <a:scrgbClr r="0" g="0" b="0"/>
        </a:effectRef>
        <a:fontRef idx="minor"/>
      </dsp:style>
    </dsp:sp>
    <dsp:sp modelId="{050AAFEF-BCBE-E54D-AF51-5CA41DCDB90B}">
      <dsp:nvSpPr>
        <dsp:cNvPr id="0" name=""/>
        <dsp:cNvSpPr/>
      </dsp:nvSpPr>
      <dsp:spPr>
        <a:xfrm>
          <a:off x="4303744" y="1462"/>
          <a:ext cx="1816444" cy="1153442"/>
        </a:xfrm>
        <a:prstGeom prst="roundRect">
          <a:avLst>
            <a:gd name="adj" fmla="val 10000"/>
          </a:avLst>
        </a:prstGeom>
        <a:solidFill>
          <a:srgbClr val="03519B"/>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12515158-C85C-5D44-82B4-3191A26E9338}">
      <dsp:nvSpPr>
        <dsp:cNvPr id="0" name=""/>
        <dsp:cNvSpPr/>
      </dsp:nvSpPr>
      <dsp:spPr>
        <a:xfrm>
          <a:off x="4505571" y="193198"/>
          <a:ext cx="1816444" cy="1153442"/>
        </a:xfrm>
        <a:prstGeom prst="roundRect">
          <a:avLst>
            <a:gd name="adj" fmla="val 10000"/>
          </a:avLst>
        </a:prstGeom>
        <a:solidFill>
          <a:srgbClr val="F5821E"/>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en-US" sz="2100" kern="1200" dirty="0">
              <a:solidFill>
                <a:schemeClr val="bg1"/>
              </a:solidFill>
              <a:latin typeface="Arial" panose="020B0604020202020204" pitchFamily="34" charset="0"/>
              <a:cs typeface="Arial" panose="020B0604020202020204" pitchFamily="34" charset="0"/>
            </a:rPr>
            <a:t>System governance</a:t>
          </a:r>
        </a:p>
      </dsp:txBody>
      <dsp:txXfrm>
        <a:off x="4539354" y="226981"/>
        <a:ext cx="1748878" cy="1085876"/>
      </dsp:txXfrm>
    </dsp:sp>
    <dsp:sp modelId="{01533D3F-B590-F14E-86EA-E6C6F34997A0}">
      <dsp:nvSpPr>
        <dsp:cNvPr id="0" name=""/>
        <dsp:cNvSpPr/>
      </dsp:nvSpPr>
      <dsp:spPr>
        <a:xfrm>
          <a:off x="3193694" y="1683187"/>
          <a:ext cx="1816444" cy="1153442"/>
        </a:xfrm>
        <a:prstGeom prst="roundRect">
          <a:avLst>
            <a:gd name="adj" fmla="val 10000"/>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FCBA4772-6A2C-B341-826B-A0A4CB0DDF80}">
      <dsp:nvSpPr>
        <dsp:cNvPr id="0" name=""/>
        <dsp:cNvSpPr/>
      </dsp:nvSpPr>
      <dsp:spPr>
        <a:xfrm>
          <a:off x="3395521" y="1874923"/>
          <a:ext cx="1816444" cy="1153442"/>
        </a:xfrm>
        <a:prstGeom prst="roundRect">
          <a:avLst>
            <a:gd name="adj" fmla="val 10000"/>
          </a:avLst>
        </a:prstGeom>
        <a:solidFill>
          <a:schemeClr val="lt1">
            <a:alpha val="90000"/>
            <a:hueOff val="0"/>
            <a:satOff val="0"/>
            <a:lumOff val="0"/>
            <a:alphaOff val="0"/>
          </a:schemeClr>
        </a:solidFill>
        <a:ln w="12700" cap="flat" cmpd="sng" algn="ctr">
          <a:solidFill>
            <a:schemeClr val="accent4"/>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en-US" sz="2100" kern="1200" dirty="0">
              <a:latin typeface="Arial" panose="020B0604020202020204" pitchFamily="34" charset="0"/>
              <a:cs typeface="Arial" panose="020B0604020202020204" pitchFamily="34" charset="0"/>
            </a:rPr>
            <a:t>Risk management</a:t>
          </a:r>
        </a:p>
      </dsp:txBody>
      <dsp:txXfrm>
        <a:off x="3429304" y="1908706"/>
        <a:ext cx="1748878" cy="1085876"/>
      </dsp:txXfrm>
    </dsp:sp>
    <dsp:sp modelId="{B1F53926-CE87-BA4F-8729-32FCA0E7B342}">
      <dsp:nvSpPr>
        <dsp:cNvPr id="0" name=""/>
        <dsp:cNvSpPr/>
      </dsp:nvSpPr>
      <dsp:spPr>
        <a:xfrm>
          <a:off x="5413793" y="1683187"/>
          <a:ext cx="1816444" cy="1153442"/>
        </a:xfrm>
        <a:prstGeom prst="roundRect">
          <a:avLst>
            <a:gd name="adj" fmla="val 10000"/>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2E8E69B-060E-3244-9615-F712A5F99D88}">
      <dsp:nvSpPr>
        <dsp:cNvPr id="0" name=""/>
        <dsp:cNvSpPr/>
      </dsp:nvSpPr>
      <dsp:spPr>
        <a:xfrm>
          <a:off x="5615620" y="1874923"/>
          <a:ext cx="1816444" cy="1153442"/>
        </a:xfrm>
        <a:prstGeom prst="roundRect">
          <a:avLst>
            <a:gd name="adj" fmla="val 10000"/>
          </a:avLst>
        </a:prstGeom>
        <a:solidFill>
          <a:schemeClr val="lt1">
            <a:alpha val="90000"/>
            <a:hueOff val="0"/>
            <a:satOff val="0"/>
            <a:lumOff val="0"/>
            <a:alphaOff val="0"/>
          </a:schemeClr>
        </a:solidFill>
        <a:ln w="12700" cap="flat" cmpd="sng" algn="ctr">
          <a:solidFill>
            <a:schemeClr val="accent2">
              <a:lumMod val="7500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en-US" sz="2100" kern="1200" dirty="0">
              <a:latin typeface="Arial" panose="020B0604020202020204" pitchFamily="34" charset="0"/>
              <a:cs typeface="Arial" panose="020B0604020202020204" pitchFamily="34" charset="0"/>
            </a:rPr>
            <a:t>Care coordination</a:t>
          </a:r>
        </a:p>
      </dsp:txBody>
      <dsp:txXfrm>
        <a:off x="5649403" y="1908706"/>
        <a:ext cx="1748878" cy="1085876"/>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DBE03A8-E37A-F943-951C-B7FAE6881194}">
      <dsp:nvSpPr>
        <dsp:cNvPr id="0" name=""/>
        <dsp:cNvSpPr/>
      </dsp:nvSpPr>
      <dsp:spPr>
        <a:xfrm rot="5400000">
          <a:off x="82649" y="1392487"/>
          <a:ext cx="1193800" cy="1359099"/>
        </a:xfrm>
        <a:prstGeom prst="bentUpArrow">
          <a:avLst>
            <a:gd name="adj1" fmla="val 32840"/>
            <a:gd name="adj2" fmla="val 25000"/>
            <a:gd name="adj3" fmla="val 35780"/>
          </a:avLst>
        </a:prstGeom>
        <a:solidFill>
          <a:schemeClr val="accent1">
            <a:tint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41D54138-C769-404A-A5B9-86467C302586}">
      <dsp:nvSpPr>
        <dsp:cNvPr id="0" name=""/>
        <dsp:cNvSpPr/>
      </dsp:nvSpPr>
      <dsp:spPr>
        <a:xfrm>
          <a:off x="0" y="69135"/>
          <a:ext cx="2009656" cy="1406694"/>
        </a:xfrm>
        <a:prstGeom prst="roundRect">
          <a:avLst>
            <a:gd name="adj" fmla="val 16670"/>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0980" tIns="220980" rIns="220980" bIns="220980" numCol="1" spcCol="1270" anchor="ctr" anchorCtr="0">
          <a:noAutofit/>
        </a:bodyPr>
        <a:lstStyle/>
        <a:p>
          <a:pPr marL="0" lvl="0" indent="0" algn="ctr" defTabSz="2578100">
            <a:lnSpc>
              <a:spcPct val="90000"/>
            </a:lnSpc>
            <a:spcBef>
              <a:spcPct val="0"/>
            </a:spcBef>
            <a:spcAft>
              <a:spcPct val="35000"/>
            </a:spcAft>
            <a:buNone/>
          </a:pPr>
          <a:r>
            <a:rPr lang="en-US" sz="5800" kern="1200" dirty="0"/>
            <a:t>VSM</a:t>
          </a:r>
        </a:p>
      </dsp:txBody>
      <dsp:txXfrm>
        <a:off x="68682" y="137817"/>
        <a:ext cx="1872292" cy="1269330"/>
      </dsp:txXfrm>
    </dsp:sp>
    <dsp:sp modelId="{B1DD43C7-4D32-B340-B3F0-9BA71232D720}">
      <dsp:nvSpPr>
        <dsp:cNvPr id="0" name=""/>
        <dsp:cNvSpPr/>
      </dsp:nvSpPr>
      <dsp:spPr>
        <a:xfrm>
          <a:off x="1975788" y="126449"/>
          <a:ext cx="3842852" cy="151351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ctr" anchorCtr="0">
          <a:noAutofit/>
        </a:bodyPr>
        <a:lstStyle/>
        <a:p>
          <a:pPr marL="171450" lvl="1" indent="-171450" algn="l" defTabSz="800100">
            <a:lnSpc>
              <a:spcPct val="90000"/>
            </a:lnSpc>
            <a:spcBef>
              <a:spcPct val="0"/>
            </a:spcBef>
            <a:spcAft>
              <a:spcPct val="15000"/>
            </a:spcAft>
            <a:buChar char="•"/>
          </a:pPr>
          <a:r>
            <a:rPr lang="en-SG" sz="1800" kern="1200">
              <a:latin typeface="Arial" panose="020B0604020202020204" pitchFamily="34" charset="0"/>
              <a:cs typeface="Arial" panose="020B0604020202020204" pitchFamily="34" charset="0"/>
            </a:rPr>
            <a:t>map key stakeholders and identify enablers/barriers in current CAP payment reform using VSM exercise</a:t>
          </a:r>
          <a:endParaRPr lang="en-US" sz="1800" kern="1200" dirty="0"/>
        </a:p>
      </dsp:txBody>
      <dsp:txXfrm>
        <a:off x="1975788" y="126449"/>
        <a:ext cx="3842852" cy="1513511"/>
      </dsp:txXfrm>
    </dsp:sp>
    <dsp:sp modelId="{847FBEF5-131C-A647-9C13-A3DDA5B2E173}">
      <dsp:nvSpPr>
        <dsp:cNvPr id="0" name=""/>
        <dsp:cNvSpPr/>
      </dsp:nvSpPr>
      <dsp:spPr>
        <a:xfrm rot="5400000">
          <a:off x="1715352" y="3027760"/>
          <a:ext cx="1193800" cy="1359099"/>
        </a:xfrm>
        <a:prstGeom prst="bentUpArrow">
          <a:avLst>
            <a:gd name="adj1" fmla="val 32840"/>
            <a:gd name="adj2" fmla="val 25000"/>
            <a:gd name="adj3" fmla="val 35780"/>
          </a:avLst>
        </a:prstGeom>
        <a:solidFill>
          <a:schemeClr val="accent1">
            <a:tint val="50000"/>
            <a:hueOff val="-12719064"/>
            <a:satOff val="34075"/>
            <a:lumOff val="12376"/>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44648BA4-D808-EC4E-B29C-97719B88B556}">
      <dsp:nvSpPr>
        <dsp:cNvPr id="0" name=""/>
        <dsp:cNvSpPr/>
      </dsp:nvSpPr>
      <dsp:spPr>
        <a:xfrm>
          <a:off x="1397855" y="1704408"/>
          <a:ext cx="2009656" cy="1406694"/>
        </a:xfrm>
        <a:prstGeom prst="roundRect">
          <a:avLst>
            <a:gd name="adj" fmla="val 16670"/>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0980" tIns="220980" rIns="220980" bIns="220980" numCol="1" spcCol="1270" anchor="ctr" anchorCtr="0">
          <a:noAutofit/>
        </a:bodyPr>
        <a:lstStyle/>
        <a:p>
          <a:pPr marL="0" lvl="0" indent="0" algn="ctr" defTabSz="2578100">
            <a:lnSpc>
              <a:spcPct val="90000"/>
            </a:lnSpc>
            <a:spcBef>
              <a:spcPct val="0"/>
            </a:spcBef>
            <a:spcAft>
              <a:spcPct val="35000"/>
            </a:spcAft>
            <a:buNone/>
          </a:pPr>
          <a:r>
            <a:rPr lang="en-US" sz="5800" kern="1200" dirty="0"/>
            <a:t>DPG</a:t>
          </a:r>
        </a:p>
      </dsp:txBody>
      <dsp:txXfrm>
        <a:off x="1466537" y="1773090"/>
        <a:ext cx="1872292" cy="1269330"/>
      </dsp:txXfrm>
    </dsp:sp>
    <dsp:sp modelId="{3516CDBE-22C0-DD4D-A902-71DEDDCBBBC4}">
      <dsp:nvSpPr>
        <dsp:cNvPr id="0" name=""/>
        <dsp:cNvSpPr/>
      </dsp:nvSpPr>
      <dsp:spPr>
        <a:xfrm>
          <a:off x="3428807" y="1649317"/>
          <a:ext cx="3805902" cy="151545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ctr" anchorCtr="0">
          <a:noAutofit/>
        </a:bodyPr>
        <a:lstStyle/>
        <a:p>
          <a:pPr marL="171450" lvl="1" indent="-171450" algn="l" defTabSz="800100">
            <a:lnSpc>
              <a:spcPct val="90000"/>
            </a:lnSpc>
            <a:spcBef>
              <a:spcPct val="0"/>
            </a:spcBef>
            <a:spcAft>
              <a:spcPct val="15000"/>
            </a:spcAft>
            <a:buChar char="•"/>
          </a:pPr>
          <a:r>
            <a:rPr lang="en-SG" sz="1800" kern="1200">
              <a:latin typeface="Arial" panose="020B0604020202020204" pitchFamily="34" charset="0"/>
              <a:cs typeface="Arial" panose="020B0604020202020204" pitchFamily="34" charset="0"/>
            </a:rPr>
            <a:t>link strategic resources to key performance indicators (KPIs) and long-term outcomes using DPG framework</a:t>
          </a:r>
          <a:endParaRPr lang="en-US" sz="1800" kern="1200" dirty="0"/>
        </a:p>
      </dsp:txBody>
      <dsp:txXfrm>
        <a:off x="3428807" y="1649317"/>
        <a:ext cx="3805902" cy="1515455"/>
      </dsp:txXfrm>
    </dsp:sp>
    <dsp:sp modelId="{FF76FA10-E7AD-634C-9E3C-7FCC1F64A163}">
      <dsp:nvSpPr>
        <dsp:cNvPr id="0" name=""/>
        <dsp:cNvSpPr/>
      </dsp:nvSpPr>
      <dsp:spPr>
        <a:xfrm>
          <a:off x="3110866" y="3341586"/>
          <a:ext cx="2009656" cy="1406694"/>
        </a:xfrm>
        <a:prstGeom prst="roundRect">
          <a:avLst>
            <a:gd name="adj" fmla="val 16670"/>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0980" tIns="220980" rIns="220980" bIns="220980" numCol="1" spcCol="1270" anchor="ctr" anchorCtr="0">
          <a:noAutofit/>
        </a:bodyPr>
        <a:lstStyle/>
        <a:p>
          <a:pPr marL="0" lvl="0" indent="0" algn="ctr" defTabSz="2578100">
            <a:lnSpc>
              <a:spcPct val="90000"/>
            </a:lnSpc>
            <a:spcBef>
              <a:spcPct val="0"/>
            </a:spcBef>
            <a:spcAft>
              <a:spcPct val="35000"/>
            </a:spcAft>
            <a:buNone/>
          </a:pPr>
          <a:r>
            <a:rPr lang="en-US" sz="5800" kern="1200" dirty="0"/>
            <a:t>SD</a:t>
          </a:r>
        </a:p>
      </dsp:txBody>
      <dsp:txXfrm>
        <a:off x="3179548" y="3410268"/>
        <a:ext cx="1872292" cy="1269330"/>
      </dsp:txXfrm>
    </dsp:sp>
    <dsp:sp modelId="{81D1FD7A-61B3-C94C-8EF2-7D8F1D95214F}">
      <dsp:nvSpPr>
        <dsp:cNvPr id="0" name=""/>
        <dsp:cNvSpPr/>
      </dsp:nvSpPr>
      <dsp:spPr>
        <a:xfrm>
          <a:off x="5099990" y="3299607"/>
          <a:ext cx="3807100" cy="151926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ctr" anchorCtr="0">
          <a:noAutofit/>
        </a:bodyPr>
        <a:lstStyle/>
        <a:p>
          <a:pPr marL="171450" lvl="1" indent="-171450" algn="l" defTabSz="800100">
            <a:lnSpc>
              <a:spcPct val="90000"/>
            </a:lnSpc>
            <a:spcBef>
              <a:spcPct val="0"/>
            </a:spcBef>
            <a:spcAft>
              <a:spcPct val="15000"/>
            </a:spcAft>
            <a:buChar char="•"/>
          </a:pPr>
          <a:r>
            <a:rPr lang="en-US" sz="1800" kern="1200">
              <a:latin typeface="Arial" panose="020B0604020202020204" pitchFamily="34" charset="0"/>
              <a:ea typeface="+mn-ea"/>
              <a:cs typeface="Arial" panose="020B0604020202020204" pitchFamily="34" charset="0"/>
            </a:rPr>
            <a:t>simulate governance decisions/policies to ensure long-term financial sustainability and system viability using SD model</a:t>
          </a:r>
          <a:endParaRPr lang="en-US" sz="1800" kern="1200" dirty="0">
            <a:latin typeface="Arial" panose="020B0604020202020204" pitchFamily="34" charset="0"/>
            <a:ea typeface="+mn-ea"/>
            <a:cs typeface="Arial" panose="020B0604020202020204" pitchFamily="34" charset="0"/>
          </a:endParaRPr>
        </a:p>
      </dsp:txBody>
      <dsp:txXfrm>
        <a:off x="5099990" y="3299607"/>
        <a:ext cx="3807100" cy="1519264"/>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FA80CD7-46A3-1F44-AA11-0A102D1FB872}">
      <dsp:nvSpPr>
        <dsp:cNvPr id="0" name=""/>
        <dsp:cNvSpPr/>
      </dsp:nvSpPr>
      <dsp:spPr>
        <a:xfrm>
          <a:off x="3345713" y="623056"/>
          <a:ext cx="2318361" cy="1546346"/>
        </a:xfrm>
        <a:prstGeom prst="rect">
          <a:avLst/>
        </a:prstGeom>
        <a:solidFill>
          <a:schemeClr val="accent2">
            <a:tint val="40000"/>
            <a:alpha val="90000"/>
            <a:hueOff val="0"/>
            <a:satOff val="0"/>
            <a:lumOff val="0"/>
            <a:alphaOff val="0"/>
          </a:schemeClr>
        </a:solidFill>
        <a:ln w="12700" cap="flat" cmpd="sng" algn="ctr">
          <a:solidFill>
            <a:schemeClr val="accent2">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0" tIns="99568" rIns="99568" bIns="99568" numCol="1" spcCol="1270" anchor="ctr" anchorCtr="0">
          <a:noAutofit/>
        </a:bodyPr>
        <a:lstStyle/>
        <a:p>
          <a:pPr marL="0" lvl="0" indent="0" algn="l" defTabSz="622300">
            <a:lnSpc>
              <a:spcPct val="90000"/>
            </a:lnSpc>
            <a:spcBef>
              <a:spcPct val="0"/>
            </a:spcBef>
            <a:spcAft>
              <a:spcPct val="35000"/>
            </a:spcAft>
            <a:buNone/>
          </a:pPr>
          <a:r>
            <a:rPr lang="en-SG" sz="1400" kern="1200" dirty="0">
              <a:latin typeface="Arial" panose="020B0604020202020204" pitchFamily="34" charset="0"/>
              <a:cs typeface="Arial" panose="020B0604020202020204" pitchFamily="34" charset="0"/>
            </a:rPr>
            <a:t>The successful payment reform is essential for the achievement of “</a:t>
          </a:r>
          <a:r>
            <a:rPr lang="en-SG" sz="1400" b="1" kern="1200" dirty="0">
              <a:latin typeface="Arial" panose="020B0604020202020204" pitchFamily="34" charset="0"/>
              <a:cs typeface="Arial" panose="020B0604020202020204" pitchFamily="34" charset="0"/>
            </a:rPr>
            <a:t>Quadruple Aim</a:t>
          </a:r>
          <a:r>
            <a:rPr lang="en-SG" sz="1400" kern="1200" dirty="0">
              <a:latin typeface="Arial" panose="020B0604020202020204" pitchFamily="34" charset="0"/>
              <a:cs typeface="Arial" panose="020B0604020202020204" pitchFamily="34" charset="0"/>
            </a:rPr>
            <a:t>” under the “</a:t>
          </a:r>
          <a:r>
            <a:rPr lang="en-SG" sz="1400" b="1" kern="1200" dirty="0">
              <a:latin typeface="Arial" panose="020B0604020202020204" pitchFamily="34" charset="0"/>
              <a:cs typeface="Arial" panose="020B0604020202020204" pitchFamily="34" charset="0"/>
            </a:rPr>
            <a:t>Healthier SG</a:t>
          </a:r>
          <a:r>
            <a:rPr lang="en-SG" sz="1400" kern="1200" dirty="0">
              <a:latin typeface="Arial" panose="020B0604020202020204" pitchFamily="34" charset="0"/>
              <a:cs typeface="Arial" panose="020B0604020202020204" pitchFamily="34" charset="0"/>
            </a:rPr>
            <a:t>” initiative (</a:t>
          </a:r>
          <a:r>
            <a:rPr lang="en-US" sz="1400" i="1" kern="1200" dirty="0">
              <a:latin typeface="Arial" panose="020B0604020202020204" pitchFamily="34" charset="0"/>
              <a:cs typeface="Arial" panose="020B0604020202020204" pitchFamily="34" charset="0"/>
            </a:rPr>
            <a:t>Ruth, 2023</a:t>
          </a:r>
          <a:r>
            <a:rPr lang="en-US" sz="1400" kern="1200" dirty="0">
              <a:latin typeface="Arial" panose="020B0604020202020204" pitchFamily="34" charset="0"/>
              <a:cs typeface="Arial" panose="020B0604020202020204" pitchFamily="34" charset="0"/>
            </a:rPr>
            <a:t>)</a:t>
          </a:r>
          <a:r>
            <a:rPr lang="en-SG" sz="1400" kern="1200" dirty="0">
              <a:latin typeface="Arial" panose="020B0604020202020204" pitchFamily="34" charset="0"/>
              <a:cs typeface="Arial" panose="020B0604020202020204" pitchFamily="34" charset="0"/>
            </a:rPr>
            <a:t>.</a:t>
          </a:r>
          <a:endParaRPr lang="en-US" sz="1400" kern="1200" dirty="0">
            <a:latin typeface="Arial" panose="020B0604020202020204" pitchFamily="34" charset="0"/>
            <a:cs typeface="Arial" panose="020B0604020202020204" pitchFamily="34" charset="0"/>
          </a:endParaRPr>
        </a:p>
      </dsp:txBody>
      <dsp:txXfrm>
        <a:off x="3716651" y="623056"/>
        <a:ext cx="1947423" cy="1546346"/>
      </dsp:txXfrm>
    </dsp:sp>
    <dsp:sp modelId="{F237E117-015E-8D4D-9B6A-1F85C7C761B7}">
      <dsp:nvSpPr>
        <dsp:cNvPr id="0" name=""/>
        <dsp:cNvSpPr/>
      </dsp:nvSpPr>
      <dsp:spPr>
        <a:xfrm>
          <a:off x="3345713" y="2169403"/>
          <a:ext cx="2318361" cy="1546346"/>
        </a:xfrm>
        <a:prstGeom prst="rect">
          <a:avLst/>
        </a:prstGeom>
        <a:solidFill>
          <a:schemeClr val="accent3">
            <a:tint val="40000"/>
            <a:alpha val="90000"/>
            <a:hueOff val="0"/>
            <a:satOff val="0"/>
            <a:lumOff val="0"/>
            <a:alphaOff val="0"/>
          </a:schemeClr>
        </a:solidFill>
        <a:ln w="12700" cap="flat" cmpd="sng" algn="ctr">
          <a:solidFill>
            <a:schemeClr val="accent3">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0" tIns="99568" rIns="99568" bIns="99568" numCol="1" spcCol="1270" anchor="ctr" anchorCtr="0">
          <a:noAutofit/>
        </a:bodyPr>
        <a:lstStyle/>
        <a:p>
          <a:pPr marL="0" lvl="0" indent="0" algn="l" defTabSz="622300">
            <a:lnSpc>
              <a:spcPct val="90000"/>
            </a:lnSpc>
            <a:spcBef>
              <a:spcPct val="0"/>
            </a:spcBef>
            <a:spcAft>
              <a:spcPct val="35000"/>
            </a:spcAft>
            <a:buNone/>
          </a:pPr>
          <a:r>
            <a:rPr lang="en-SG" sz="1400" kern="1200" dirty="0">
              <a:latin typeface="Arial" panose="020B0604020202020204" pitchFamily="34" charset="0"/>
              <a:cs typeface="Arial" panose="020B0604020202020204" pitchFamily="34" charset="0"/>
            </a:rPr>
            <a:t>This study builds a decision support tool (i.e., an integrated SD model) for alternative payment model design.</a:t>
          </a:r>
        </a:p>
      </dsp:txBody>
      <dsp:txXfrm>
        <a:off x="3716651" y="2169403"/>
        <a:ext cx="1947423" cy="1546346"/>
      </dsp:txXfrm>
    </dsp:sp>
    <dsp:sp modelId="{1244B89E-4F47-CF47-98EF-D1E1A6B56C53}">
      <dsp:nvSpPr>
        <dsp:cNvPr id="0" name=""/>
        <dsp:cNvSpPr/>
      </dsp:nvSpPr>
      <dsp:spPr>
        <a:xfrm>
          <a:off x="3345713" y="3715750"/>
          <a:ext cx="2318361" cy="1546346"/>
        </a:xfrm>
        <a:prstGeom prst="rect">
          <a:avLst/>
        </a:prstGeom>
        <a:solidFill>
          <a:schemeClr val="accent4">
            <a:tint val="40000"/>
            <a:alpha val="90000"/>
            <a:hueOff val="0"/>
            <a:satOff val="0"/>
            <a:lumOff val="0"/>
            <a:alphaOff val="0"/>
          </a:schemeClr>
        </a:solidFill>
        <a:ln w="12700" cap="flat" cmpd="sng" algn="ctr">
          <a:solidFill>
            <a:schemeClr val="accent4">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0" tIns="99568" rIns="99568" bIns="99568" numCol="1" spcCol="1270" anchor="ctr" anchorCtr="0">
          <a:noAutofit/>
        </a:bodyPr>
        <a:lstStyle/>
        <a:p>
          <a:pPr marL="0" lvl="0" indent="0" algn="l" defTabSz="622300">
            <a:lnSpc>
              <a:spcPct val="90000"/>
            </a:lnSpc>
            <a:spcBef>
              <a:spcPct val="0"/>
            </a:spcBef>
            <a:spcAft>
              <a:spcPct val="35000"/>
            </a:spcAft>
            <a:buNone/>
          </a:pPr>
          <a:r>
            <a:rPr lang="en-SG" sz="1400" kern="1200" dirty="0">
              <a:latin typeface="Arial" panose="020B0604020202020204" pitchFamily="34" charset="0"/>
              <a:cs typeface="Arial" panose="020B0604020202020204" pitchFamily="34" charset="0"/>
            </a:rPr>
            <a:t>In addition, with the aid of complex system frameworks (i.e., VSM and DPG), it draws attention to viable governance structure design.</a:t>
          </a:r>
          <a:endParaRPr lang="en-US" sz="1400" kern="1200" dirty="0">
            <a:latin typeface="Arial" panose="020B0604020202020204" pitchFamily="34" charset="0"/>
            <a:cs typeface="Arial" panose="020B0604020202020204" pitchFamily="34" charset="0"/>
          </a:endParaRPr>
        </a:p>
      </dsp:txBody>
      <dsp:txXfrm>
        <a:off x="3716651" y="3715750"/>
        <a:ext cx="1947423" cy="1546346"/>
      </dsp:txXfrm>
    </dsp:sp>
    <dsp:sp modelId="{46AA7277-012B-DF42-8B24-665BB4D75F6F}">
      <dsp:nvSpPr>
        <dsp:cNvPr id="0" name=""/>
        <dsp:cNvSpPr/>
      </dsp:nvSpPr>
      <dsp:spPr>
        <a:xfrm>
          <a:off x="2109254" y="4827"/>
          <a:ext cx="1545574" cy="1545574"/>
        </a:xfrm>
        <a:prstGeom prst="ellipse">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755650">
            <a:lnSpc>
              <a:spcPct val="90000"/>
            </a:lnSpc>
            <a:spcBef>
              <a:spcPct val="0"/>
            </a:spcBef>
            <a:spcAft>
              <a:spcPct val="35000"/>
            </a:spcAft>
            <a:buNone/>
          </a:pPr>
          <a:r>
            <a:rPr lang="en-US" sz="1700" kern="1200" dirty="0">
              <a:latin typeface="Arial" panose="020B0604020202020204" pitchFamily="34" charset="0"/>
              <a:cs typeface="Arial" panose="020B0604020202020204" pitchFamily="34" charset="0"/>
            </a:rPr>
            <a:t>Conclusion</a:t>
          </a:r>
        </a:p>
      </dsp:txBody>
      <dsp:txXfrm>
        <a:off x="2335598" y="231171"/>
        <a:ext cx="1092886" cy="1092886"/>
      </dsp:txXfrm>
    </dsp:sp>
    <dsp:sp modelId="{FE9FE02B-0C7B-CF4C-9279-C29DADA0ECB6}">
      <dsp:nvSpPr>
        <dsp:cNvPr id="0" name=""/>
        <dsp:cNvSpPr/>
      </dsp:nvSpPr>
      <dsp:spPr>
        <a:xfrm>
          <a:off x="7209648" y="623056"/>
          <a:ext cx="2318361" cy="1546346"/>
        </a:xfrm>
        <a:prstGeom prst="rect">
          <a:avLst/>
        </a:prstGeom>
        <a:solidFill>
          <a:schemeClr val="accent5">
            <a:tint val="40000"/>
            <a:alpha val="90000"/>
            <a:hueOff val="0"/>
            <a:satOff val="0"/>
            <a:lumOff val="0"/>
            <a:alphaOff val="0"/>
          </a:schemeClr>
        </a:solidFill>
        <a:ln w="12700" cap="flat" cmpd="sng" algn="ctr">
          <a:solidFill>
            <a:schemeClr val="accent5">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0" tIns="128016" rIns="128016" bIns="128016" numCol="1" spcCol="1270" anchor="ctr" anchorCtr="0">
          <a:noAutofit/>
        </a:bodyPr>
        <a:lstStyle/>
        <a:p>
          <a:pPr marL="0" lvl="0" indent="0" algn="l" defTabSz="800100">
            <a:lnSpc>
              <a:spcPct val="90000"/>
            </a:lnSpc>
            <a:spcBef>
              <a:spcPct val="0"/>
            </a:spcBef>
            <a:spcAft>
              <a:spcPct val="35000"/>
            </a:spcAft>
            <a:buNone/>
          </a:pPr>
          <a:r>
            <a:rPr lang="en-US" sz="1800" kern="1200" dirty="0">
              <a:latin typeface="Arial" panose="020B0604020202020204" pitchFamily="34" charset="0"/>
              <a:cs typeface="Arial" panose="020B0604020202020204" pitchFamily="34" charset="0"/>
            </a:rPr>
            <a:t>Detail complexity</a:t>
          </a:r>
        </a:p>
      </dsp:txBody>
      <dsp:txXfrm>
        <a:off x="7580586" y="623056"/>
        <a:ext cx="1947423" cy="1546346"/>
      </dsp:txXfrm>
    </dsp:sp>
    <dsp:sp modelId="{6CD6BB42-DC86-704C-9E3A-7552A47A9AF4}">
      <dsp:nvSpPr>
        <dsp:cNvPr id="0" name=""/>
        <dsp:cNvSpPr/>
      </dsp:nvSpPr>
      <dsp:spPr>
        <a:xfrm>
          <a:off x="7209648" y="2169403"/>
          <a:ext cx="2318361" cy="1546346"/>
        </a:xfrm>
        <a:prstGeom prst="rect">
          <a:avLst/>
        </a:prstGeom>
        <a:solidFill>
          <a:schemeClr val="accent6">
            <a:tint val="40000"/>
            <a:alpha val="90000"/>
            <a:hueOff val="0"/>
            <a:satOff val="0"/>
            <a:lumOff val="0"/>
            <a:alphaOff val="0"/>
          </a:schemeClr>
        </a:solidFill>
        <a:ln w="12700" cap="flat" cmpd="sng" algn="ctr">
          <a:solidFill>
            <a:schemeClr val="accent6">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0" tIns="128016" rIns="128016" bIns="128016" numCol="1" spcCol="1270" anchor="ctr" anchorCtr="0">
          <a:noAutofit/>
        </a:bodyPr>
        <a:lstStyle/>
        <a:p>
          <a:pPr marL="0" lvl="0" indent="0" algn="l" defTabSz="800100">
            <a:lnSpc>
              <a:spcPct val="90000"/>
            </a:lnSpc>
            <a:spcBef>
              <a:spcPct val="0"/>
            </a:spcBef>
            <a:spcAft>
              <a:spcPct val="35000"/>
            </a:spcAft>
            <a:buFont typeface="Arial" panose="020B0604020202020204" pitchFamily="34" charset="0"/>
            <a:buNone/>
          </a:pPr>
          <a:r>
            <a:rPr lang="en-US" sz="1800" kern="1200" dirty="0">
              <a:latin typeface="Arial" panose="020B0604020202020204" pitchFamily="34" charset="0"/>
              <a:cs typeface="Arial" panose="020B0604020202020204" pitchFamily="34" charset="0"/>
            </a:rPr>
            <a:t>Data limitation</a:t>
          </a:r>
        </a:p>
      </dsp:txBody>
      <dsp:txXfrm>
        <a:off x="7580586" y="2169403"/>
        <a:ext cx="1947423" cy="1546346"/>
      </dsp:txXfrm>
    </dsp:sp>
    <dsp:sp modelId="{15FBA7B9-476D-E340-A149-7BD9CAE87597}">
      <dsp:nvSpPr>
        <dsp:cNvPr id="0" name=""/>
        <dsp:cNvSpPr/>
      </dsp:nvSpPr>
      <dsp:spPr>
        <a:xfrm>
          <a:off x="7209648" y="3715750"/>
          <a:ext cx="2318361" cy="1546346"/>
        </a:xfrm>
        <a:prstGeom prst="rect">
          <a:avLst/>
        </a:prstGeom>
        <a:solidFill>
          <a:schemeClr val="accent2">
            <a:tint val="40000"/>
            <a:alpha val="90000"/>
            <a:hueOff val="0"/>
            <a:satOff val="0"/>
            <a:lumOff val="0"/>
            <a:alphaOff val="0"/>
          </a:schemeClr>
        </a:solidFill>
        <a:ln w="12700" cap="flat" cmpd="sng" algn="ctr">
          <a:solidFill>
            <a:schemeClr val="accent2">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0" tIns="128016" rIns="128016" bIns="128016" numCol="1" spcCol="1270" anchor="ctr" anchorCtr="0">
          <a:noAutofit/>
        </a:bodyPr>
        <a:lstStyle/>
        <a:p>
          <a:pPr marL="0" lvl="0" indent="0" algn="l" defTabSz="800100">
            <a:lnSpc>
              <a:spcPct val="90000"/>
            </a:lnSpc>
            <a:spcBef>
              <a:spcPct val="0"/>
            </a:spcBef>
            <a:spcAft>
              <a:spcPct val="35000"/>
            </a:spcAft>
            <a:buNone/>
          </a:pPr>
          <a:r>
            <a:rPr lang="en-US" sz="1800" kern="1200" dirty="0">
              <a:latin typeface="Arial" panose="020B0604020202020204" pitchFamily="34" charset="0"/>
              <a:cs typeface="Arial" panose="020B0604020202020204" pitchFamily="34" charset="0"/>
            </a:rPr>
            <a:t>Model calibration</a:t>
          </a:r>
        </a:p>
      </dsp:txBody>
      <dsp:txXfrm>
        <a:off x="7580586" y="3715750"/>
        <a:ext cx="1947423" cy="1546346"/>
      </dsp:txXfrm>
    </dsp:sp>
    <dsp:sp modelId="{D3FA995F-F882-D644-9741-ADAB16A68020}">
      <dsp:nvSpPr>
        <dsp:cNvPr id="0" name=""/>
        <dsp:cNvSpPr/>
      </dsp:nvSpPr>
      <dsp:spPr>
        <a:xfrm>
          <a:off x="5973189" y="4827"/>
          <a:ext cx="1545574" cy="1545574"/>
        </a:xfrm>
        <a:prstGeom prst="ellipse">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755650">
            <a:lnSpc>
              <a:spcPct val="90000"/>
            </a:lnSpc>
            <a:spcBef>
              <a:spcPct val="0"/>
            </a:spcBef>
            <a:spcAft>
              <a:spcPct val="35000"/>
            </a:spcAft>
            <a:buNone/>
          </a:pPr>
          <a:r>
            <a:rPr lang="en-US" sz="1700" kern="1200" dirty="0">
              <a:latin typeface="Arial" panose="020B0604020202020204" pitchFamily="34" charset="0"/>
              <a:cs typeface="Arial" panose="020B0604020202020204" pitchFamily="34" charset="0"/>
            </a:rPr>
            <a:t>Challenges</a:t>
          </a:r>
        </a:p>
      </dsp:txBody>
      <dsp:txXfrm>
        <a:off x="6199533" y="231171"/>
        <a:ext cx="1092886" cy="1092886"/>
      </dsp:txXfrm>
    </dsp:sp>
  </dsp:spTree>
</dsp:drawing>
</file>

<file path=ppt/diagrams/layout1.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9/3/layout/PlusandMinus">
  <dgm:title val=""/>
  <dgm:desc val=""/>
  <dgm:catLst>
    <dgm:cat type="relationship" pri="3600"/>
  </dgm:catLst>
  <dgm:samp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ampData>
  <dgm:style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tyleData>
  <dgm:clr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clrData>
  <dgm:layoutNode name="Name0">
    <dgm:varLst>
      <dgm:chMax val="2"/>
      <dgm:chPref val="2"/>
      <dgm:dir/>
      <dgm:animOne/>
      <dgm:resizeHandles val="exact"/>
    </dgm:varLst>
    <dgm:alg type="composite">
      <dgm:param type="ar" val="1.8238"/>
    </dgm:alg>
    <dgm:shape xmlns:r="http://schemas.openxmlformats.org/officeDocument/2006/relationships" r:blip="">
      <dgm:adjLst/>
    </dgm:shape>
    <dgm:choose name="Name1">
      <dgm:if name="Name2" func="var" arg="dir" op="equ" val="norm">
        <dgm:constrLst>
          <dgm:constr type="primFontSz" for="des" ptType="node" op="equ" val="65"/>
          <dgm:constr type="l" for="ch" forName="Background" refType="w" fact="0.09"/>
          <dgm:constr type="t" for="ch" forName="Background" refType="h" fact="0.1641"/>
          <dgm:constr type="w" for="ch" forName="Background" refType="w" fact="0.87"/>
          <dgm:constr type="h" for="ch" forName="Background" refType="h" fact="0.82"/>
          <dgm:constr type="l" for="ch" forName="ParentText1" refType="w" fact="0.116"/>
          <dgm:constr type="t" for="ch" forName="ParentText1" refType="h" fact="0.26"/>
          <dgm:constr type="w" for="ch" forName="ParentText1" refType="w" fact="0.404"/>
          <dgm:constr type="h" for="ch" forName="ParentText1" refType="h" fact="0.7015"/>
          <dgm:constr type="l" for="ch" forName="ParentText2" refType="w" fact="0.529"/>
          <dgm:constr type="t" for="ch" forName="ParentText2" refType="h" fact="0.26"/>
          <dgm:constr type="w" for="ch" forName="ParentText2" refType="w" fact="0.404"/>
          <dgm:constr type="h" for="ch" forName="ParentText2" refType="h" fact="0.7015"/>
          <dgm:constr type="l" for="ch" forName="Plus" refType="w" fact="0"/>
          <dgm:constr type="t" for="ch" forName="Plus" refType="h" fact="0"/>
          <dgm:constr type="w" for="ch" forName="Plus" refType="w" fact="0.17"/>
          <dgm:constr type="h" for="ch" forName="Plus" refType="w" refFor="ch" refForName="Plus"/>
          <dgm:constr type="l" for="ch" forName="Minus" refType="w" fact="0.84"/>
          <dgm:constr type="t" for="ch" forName="Minus" refType="h" fact="0.1115"/>
          <dgm:constr type="w" for="ch" forName="Minus" refType="w" fact="0.16"/>
          <dgm:constr type="h" for="ch" forName="Minus" refType="h" fact="0.1"/>
          <dgm:constr type="l" for="ch" forName="Divider" refType="w" fact="0.525"/>
          <dgm:constr type="t" for="ch" forName="Divider" refType="h" fact="0.2615"/>
          <dgm:constr type="w" for="ch" forName="Divider" refType="w" fact="0.0001"/>
          <dgm:constr type="h" for="ch" forName="Divider" refType="h" fact="0.67"/>
        </dgm:constrLst>
      </dgm:if>
      <dgm:else name="Name3">
        <dgm:constrLst>
          <dgm:constr type="primFontSz" for="des" ptType="node" op="equ" val="65"/>
          <dgm:constr type="r" for="ch" forName="Background" refType="w" fact="-0.09"/>
          <dgm:constr type="t" for="ch" forName="Background" refType="h" fact="0.1641"/>
          <dgm:constr type="w" for="ch" forName="Background" refType="w" fact="0.87"/>
          <dgm:constr type="h" for="ch" forName="Background" refType="h" fact="0.82"/>
          <dgm:constr type="r" for="ch" forName="ParentText1" refType="w" fact="-0.116"/>
          <dgm:constr type="t" for="ch" forName="ParentText1" refType="h" fact="0.26"/>
          <dgm:constr type="w" for="ch" forName="ParentText1" refType="w" fact="0.404"/>
          <dgm:constr type="h" for="ch" forName="ParentText1" refType="h" fact="0.7015"/>
          <dgm:constr type="r" for="ch" forName="ParentText2" refType="w" fact="-0.529"/>
          <dgm:constr type="t" for="ch" forName="ParentText2" refType="h" fact="0.26"/>
          <dgm:constr type="w" for="ch" forName="ParentText2" refType="w" fact="0.404"/>
          <dgm:constr type="h" for="ch" forName="ParentText2" refType="h" fact="0.7015"/>
          <dgm:constr type="r" for="ch" forName="Plus" refType="w" fact="0"/>
          <dgm:constr type="t" for="ch" forName="Plus" refType="h" fact="0"/>
          <dgm:constr type="w" for="ch" forName="Plus" refType="w" fact="0.17"/>
          <dgm:constr type="h" for="ch" forName="Plus" refType="w" refFor="ch" refForName="Plus"/>
          <dgm:constr type="r" for="ch" forName="Minus" refType="w" fact="-0.84"/>
          <dgm:constr type="t" for="ch" forName="Minus" refType="h" fact="0.1115"/>
          <dgm:constr type="w" for="ch" forName="Minus" refType="w" fact="0.16"/>
          <dgm:constr type="h" for="ch" forName="Minus" refType="h" fact="0.1"/>
          <dgm:constr type="r" for="ch" forName="Divider" refType="w" fact="-0.525"/>
          <dgm:constr type="t" for="ch" forName="Divider" refType="h" fact="0.2615"/>
          <dgm:constr type="w" for="ch" forName="Divider" refType="w" fact="0.0001"/>
          <dgm:constr type="h" for="ch" forName="Divider" refType="h" fact="0.67"/>
        </dgm:constrLst>
      </dgm:else>
    </dgm:choose>
    <dgm:layoutNode name="Background" styleLbl="bgImgPlace1">
      <dgm:alg type="sp"/>
      <dgm:shape xmlns:r="http://schemas.openxmlformats.org/officeDocument/2006/relationships" type="rect" r:blip="">
        <dgm:adjLst/>
      </dgm:shape>
      <dgm:presOf/>
    </dgm:layoutNode>
    <dgm:layoutNode name="ParentText1" styleLbl="revTx">
      <dgm:varLst>
        <dgm:chMax val="0"/>
        <dgm:chPref val="0"/>
        <dgm:bulletEnabled val="1"/>
      </dgm:varLst>
      <dgm:alg type="tx">
        <dgm:param type="parTxLTRAlign" val="l"/>
        <dgm:param type="txAnchorVert" val="t"/>
      </dgm:alg>
      <dgm:shape xmlns:r="http://schemas.openxmlformats.org/officeDocument/2006/relationships" type="rect" r:blip="">
        <dgm:adjLst/>
      </dgm:shape>
      <dgm:presOf axis="ch desOrSelf" ptType="node node" st="1 1" cnt="1 0"/>
      <dgm:constrLst>
        <dgm:constr type="lMarg" refType="primFontSz" fact="0.15"/>
        <dgm:constr type="rMarg" refType="primFontSz" fact="0.15"/>
        <dgm:constr type="tMarg" refType="primFontSz" fact="0.15"/>
        <dgm:constr type="bMarg" refType="primFontSz" fact="0.15"/>
      </dgm:constrLst>
      <dgm:ruleLst>
        <dgm:rule type="primFontSz" val="5" fact="NaN" max="NaN"/>
      </dgm:ruleLst>
    </dgm:layoutNode>
    <dgm:layoutNode name="ParentText2" styleLbl="revTx">
      <dgm:varLst>
        <dgm:chMax val="0"/>
        <dgm:chPref val="0"/>
        <dgm:bulletEnabled val="1"/>
      </dgm:varLst>
      <dgm:alg type="tx">
        <dgm:param type="parTxLTRAlign" val="l"/>
        <dgm:param type="txAnchorVert" val="t"/>
      </dgm:alg>
      <dgm:shape xmlns:r="http://schemas.openxmlformats.org/officeDocument/2006/relationships" type="rect" r:blip="">
        <dgm:adjLst/>
      </dgm:shape>
      <dgm:presOf axis="ch desOrSelf" ptType="node node" st="2 1" cnt="1 0"/>
      <dgm:constrLst>
        <dgm:constr type="lMarg" refType="primFontSz" fact="0.15"/>
        <dgm:constr type="rMarg" refType="primFontSz" fact="0.15"/>
        <dgm:constr type="tMarg" refType="primFontSz" fact="0.15"/>
        <dgm:constr type="bMarg" refType="primFontSz" fact="0.15"/>
      </dgm:constrLst>
      <dgm:ruleLst>
        <dgm:rule type="primFontSz" val="5" fact="NaN" max="NaN"/>
      </dgm:ruleLst>
    </dgm:layoutNode>
    <dgm:layoutNode name="Plus" styleLbl="alignNode1">
      <dgm:alg type="sp"/>
      <dgm:shape xmlns:r="http://schemas.openxmlformats.org/officeDocument/2006/relationships" type="plus" r:blip="">
        <dgm:adjLst>
          <dgm:adj idx="1" val="0.3281"/>
        </dgm:adjLst>
      </dgm:shape>
      <dgm:presOf/>
    </dgm:layoutNode>
    <dgm:layoutNode name="Minus" styleLbl="alignNode1">
      <dgm:alg type="sp"/>
      <dgm:shape xmlns:r="http://schemas.openxmlformats.org/officeDocument/2006/relationships" type="rect" r:blip="">
        <dgm:adjLst/>
      </dgm:shape>
      <dgm:presOf/>
    </dgm:layoutNode>
    <dgm:layoutNode name="Divider" styleLbl="parChTrans1D1">
      <dgm:alg type="sp"/>
      <dgm:shape xmlns:r="http://schemas.openxmlformats.org/officeDocument/2006/relationships" type="line" r:blip="">
        <dgm:adjLst/>
      </dgm:shape>
      <dgm:presOf/>
    </dgm:layoutNode>
  </dgm:layoutNode>
</dgm:layoutDef>
</file>

<file path=ppt/diagrams/layout4.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6.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StepDownProcess">
  <dgm:title val=""/>
  <dgm:desc val=""/>
  <dgm:catLst>
    <dgm:cat type="process" pri="16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60" srcId="0" destId="10" srcOrd="0" destOrd="0"/>
        <dgm:cxn modelId="12" srcId="10" destId="11" srcOrd="0" destOrd="0"/>
        <dgm:cxn modelId="70" srcId="0" destId="20" srcOrd="1" destOrd="0"/>
        <dgm:cxn modelId="22" srcId="20" destId="21" srcOrd="0" destOrd="0"/>
        <dgm:cxn modelId="80" srcId="0" destId="30" srcOrd="2" destOrd="0"/>
        <dgm:cxn modelId="32" srcId="30" destId="31" srcOrd="0"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rootnode">
    <dgm:varLst>
      <dgm:chMax/>
      <dgm:chPref/>
      <dgm:dir/>
      <dgm:animLvl val="lvl"/>
    </dgm:varLst>
    <dgm:choose name="Name0">
      <dgm:if name="Name1" func="var" arg="dir" op="equ" val="norm">
        <dgm:alg type="snake">
          <dgm:param type="grDir" val="tL"/>
          <dgm:param type="flowDir" val="row"/>
          <dgm:param type="off" val="off"/>
          <dgm:param type="bkpt" val="fixed"/>
          <dgm:param type="bkPtFixedVal" val="1"/>
        </dgm:alg>
      </dgm:if>
      <dgm:else name="Name2">
        <dgm:alg type="snake">
          <dgm:param type="grDir" val="tR"/>
          <dgm:param type="flowDir" val="row"/>
          <dgm:param type="off" val="off"/>
          <dgm:param type="bkpt" val="fixed"/>
          <dgm:param type="bkPtFixedVal" val="1"/>
        </dgm:alg>
      </dgm:else>
    </dgm:choose>
    <dgm:shape xmlns:r="http://schemas.openxmlformats.org/officeDocument/2006/relationships" r:blip="">
      <dgm:adjLst/>
    </dgm:shape>
    <dgm:choose name="Name3">
      <dgm:if name="Name4" func="var" arg="dir" op="equ" val="norm">
        <dgm:constrLst>
          <dgm:constr type="alignOff" forName="rootnode" val="0.48"/>
          <dgm:constr type="primFontSz" for="des" forName="ParentText" val="65"/>
          <dgm:constr type="primFontSz" for="des" forName="ChildText" refType="primFontSz" refFor="des" refForName="ParentText" op="lte"/>
          <dgm:constr type="w" for="ch" forName="composite" refType="w"/>
          <dgm:constr type="h" for="ch" forName="composite" refType="h"/>
          <dgm:constr type="sp" refType="h" refFor="ch" refForName="composite" op="equ" fact="-0.38"/>
        </dgm:constrLst>
      </dgm:if>
      <dgm:else name="Name5">
        <dgm:constrLst>
          <dgm:constr type="alignOff" forName="rootnode" val="0.48"/>
          <dgm:constr type="primFontSz" for="des" forName="ParentText" val="65"/>
          <dgm:constr type="primFontSz" for="des" forName="ChildText" refType="primFontSz" refFor="des" refForName="ParentText" op="lte"/>
          <dgm:constr type="w" for="ch" forName="composite" refType="w"/>
          <dgm:constr type="h" for="ch" forName="composite" refType="h"/>
          <dgm:constr type="sp" refType="h" refFor="ch" refForName="composite" op="equ" fact="-0.38"/>
        </dgm:constrLst>
      </dgm:else>
    </dgm:choose>
    <dgm:forEach name="nodesForEach" axis="ch" ptType="node">
      <dgm:layoutNode name="composite">
        <dgm:alg type="composite">
          <dgm:param type="ar" val="1.2439"/>
        </dgm:alg>
        <dgm:shape xmlns:r="http://schemas.openxmlformats.org/officeDocument/2006/relationships" r:blip="">
          <dgm:adjLst/>
        </dgm:shape>
        <dgm:choose name="Name6">
          <dgm:if name="Name7" func="var" arg="dir" op="equ" val="norm">
            <dgm:constrLst>
              <dgm:constr type="l" for="ch" forName="bentUpArrow1" refType="w" fact="0.07"/>
              <dgm:constr type="t" for="ch" forName="bentUpArrow1" refType="h" fact="0.524"/>
              <dgm:constr type="w" for="ch" forName="bentUpArrow1" refType="w" fact="0.3844"/>
              <dgm:constr type="h" for="ch" forName="bentUpArrow1" refType="h" fact="0.42"/>
              <dgm:constr type="l" for="ch" forName="ParentText" refType="w" fact="0"/>
              <dgm:constr type="t" for="ch" forName="ParentText" refType="h" fact="0"/>
              <dgm:constr type="w" for="ch" forName="ParentText" refType="w" fact="0.5684"/>
              <dgm:constr type="h" for="ch" forName="ParentText" refType="h" fact="0.4949"/>
              <dgm:constr type="l" for="ch" forName="ChildText" refType="w" refFor="ch" refForName="ParentText"/>
              <dgm:constr type="t" for="ch" forName="ChildText" refType="h" fact="0.05"/>
              <dgm:constr type="w" for="ch" forName="ChildText" refType="w" fact="0.4134"/>
              <dgm:constr type="h" for="ch" forName="ChildText" refType="h" fact="0.4"/>
              <dgm:constr type="l" for="ch" forName="FinalChildText" refType="w" refFor="ch" refForName="ParentText"/>
              <dgm:constr type="t" for="ch" forName="FinalChildText" refType="h" fact="0.05"/>
              <dgm:constr type="w" for="ch" forName="FinalChildText" refType="w" fact="0.4134"/>
              <dgm:constr type="h" for="ch" forName="FinalChildText" refType="h" fact="0.4"/>
            </dgm:constrLst>
          </dgm:if>
          <dgm:else name="Name8">
            <dgm:constrLst>
              <dgm:constr type="r" for="ch" forName="bentUpArrow1" refType="w" fact="0.97"/>
              <dgm:constr type="t" for="ch" forName="bentUpArrow1" refType="h" fact="0.524"/>
              <dgm:constr type="w" for="ch" forName="bentUpArrow1" refType="w" fact="0.3844"/>
              <dgm:constr type="h" for="ch" forName="bentUpArrow1" refType="h" fact="0.42"/>
              <dgm:constr type="l" for="ch" forName="ParentText" refType="w" fact="0.4316"/>
              <dgm:constr type="t" for="ch" forName="ParentText" refType="h" fact="0"/>
              <dgm:constr type="w" for="ch" forName="ParentText" refType="w" fact="0.5684"/>
              <dgm:constr type="h" for="ch" forName="ParentText" refType="h" fact="0.4949"/>
              <dgm:constr type="l" for="ch" forName="ChildText" refType="w" fact="0"/>
              <dgm:constr type="t" for="ch" forName="ChildText" refType="h" fact="0.05"/>
              <dgm:constr type="w" for="ch" forName="ChildText" refType="w" fact="0.4134"/>
              <dgm:constr type="h" for="ch" forName="ChildText" refType="h" fact="0.4"/>
              <dgm:constr type="l" for="ch" forName="FinalChildText" refType="w" fact="0"/>
              <dgm:constr type="t" for="ch" forName="FinalChildText" refType="h" fact="0.05"/>
              <dgm:constr type="w" for="ch" forName="FinalChildText" refType="w" fact="0.4134"/>
              <dgm:constr type="h" for="ch" forName="FinalChildText" refType="h" fact="0.4"/>
            </dgm:constrLst>
          </dgm:else>
        </dgm:choose>
        <dgm:choose name="Name9">
          <dgm:if name="Name10" axis="followSib" ptType="node" func="cnt" op="gte" val="1">
            <dgm:layoutNode name="bentUpArrow1" styleLbl="alignImgPlace1">
              <dgm:alg type="sp"/>
              <dgm:choose name="Name11">
                <dgm:if name="Name12" func="var" arg="dir" op="equ" val="norm">
                  <dgm:shape xmlns:r="http://schemas.openxmlformats.org/officeDocument/2006/relationships" rot="90" type="bentUpArrow" r:blip="">
                    <dgm:adjLst>
                      <dgm:adj idx="1" val="0.3284"/>
                      <dgm:adj idx="2" val="0.25"/>
                      <dgm:adj idx="3" val="0.3578"/>
                    </dgm:adjLst>
                  </dgm:shape>
                </dgm:if>
                <dgm:else name="Name13">
                  <dgm:shape xmlns:r="http://schemas.openxmlformats.org/officeDocument/2006/relationships" rot="180" type="bentArrow" r:blip="">
                    <dgm:adjLst>
                      <dgm:adj idx="1" val="0.3284"/>
                      <dgm:adj idx="2" val="0.25"/>
                      <dgm:adj idx="3" val="0.3578"/>
                      <dgm:adj idx="4" val="0"/>
                    </dgm:adjLst>
                  </dgm:shape>
                </dgm:else>
              </dgm:choose>
              <dgm:presOf/>
            </dgm:layoutNode>
          </dgm:if>
          <dgm:else name="Name14"/>
        </dgm:choose>
        <dgm:layoutNode name="ParentText" styleLbl="node1">
          <dgm:varLst>
            <dgm:chMax val="1"/>
            <dgm:chPref val="1"/>
            <dgm:bulletEnabled val="1"/>
          </dgm:varLst>
          <dgm:alg type="tx"/>
          <dgm:shape xmlns:r="http://schemas.openxmlformats.org/officeDocument/2006/relationships" type="roundRect" r:blip="">
            <dgm:adjLst>
              <dgm:adj idx="1" val="0.1667"/>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choose name="Name15">
          <dgm:if name="Name16" axis="followSib" ptType="node" func="cnt" op="equ" val="0">
            <dgm:choose name="Name17">
              <dgm:if name="Name18" axis="ch" ptType="node" func="cnt" op="gte" val="1">
                <dgm:layoutNode name="FinalChildText" styleLbl="revTx">
                  <dgm:varLst>
                    <dgm:chMax val="0"/>
                    <dgm:chPref val="0"/>
                    <dgm:bulletEnabled val="1"/>
                  </dgm:varLst>
                  <dgm:alg type="tx">
                    <dgm:param type="stBulletLvl" val="1"/>
                    <dgm:param type="txAnchorVertCh" val="mid"/>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9"/>
            </dgm:choose>
          </dgm:if>
          <dgm:else name="Name20">
            <dgm:layoutNode name="ChildText" styleLbl="revTx">
              <dgm:varLst>
                <dgm:chMax val="0"/>
                <dgm:chPref val="0"/>
                <dgm:bulletEnabled val="1"/>
              </dgm:varLst>
              <dgm:alg type="tx">
                <dgm:param type="stBulletLvl" val="1"/>
                <dgm:param type="txAnchorVertCh" val="mid"/>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hList9">
  <dgm:title val=""/>
  <dgm:desc val=""/>
  <dgm:catLst>
    <dgm:cat type="list" pri="8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3" srcId="0" destId="1" srcOrd="0" destOrd="0"/>
        <dgm:cxn modelId="4"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1" destId="2" srcOrd="0" destOrd="0"/>
      </dgm:cxnLst>
      <dgm:bg/>
      <dgm:whole/>
    </dgm:dataModel>
  </dgm:styleData>
  <dgm:clrData>
    <dgm:dataModel>
      <dgm:ptLst>
        <dgm:pt modelId="0" type="doc"/>
        <dgm:pt modelId="1"/>
        <dgm:pt modelId="11"/>
        <dgm:pt modelId="12"/>
        <dgm:pt modelId="13"/>
        <dgm:pt modelId="14"/>
        <dgm:pt modelId="2"/>
        <dgm:pt modelId="21"/>
        <dgm:pt modelId="22"/>
        <dgm:pt modelId="23"/>
        <dgm:pt modelId="24"/>
        <dgm:pt modelId="3"/>
        <dgm:pt modelId="31"/>
        <dgm:pt modelId="32"/>
        <dgm:pt modelId="33"/>
        <dgm:pt modelId="34"/>
      </dgm:ptLst>
      <dgm:cxnLst>
        <dgm:cxn modelId="4" srcId="0" destId="1" srcOrd="0" destOrd="0"/>
        <dgm:cxn modelId="5" srcId="0" destId="2" srcOrd="1" destOrd="0"/>
        <dgm:cxn modelId="6" srcId="0" destId="3" srcOrd="1" destOrd="0"/>
        <dgm:cxn modelId="15" srcId="1" destId="11" srcOrd="0" destOrd="0"/>
        <dgm:cxn modelId="16" srcId="1" destId="12" srcOrd="0" destOrd="0"/>
        <dgm:cxn modelId="17" srcId="1" destId="13" srcOrd="0" destOrd="0"/>
        <dgm:cxn modelId="18" srcId="1" destId="14" srcOrd="0" destOrd="0"/>
        <dgm:cxn modelId="25" srcId="2" destId="21" srcOrd="0" destOrd="0"/>
        <dgm:cxn modelId="26" srcId="2" destId="22" srcOrd="0" destOrd="0"/>
        <dgm:cxn modelId="27" srcId="2" destId="23" srcOrd="0" destOrd="0"/>
        <dgm:cxn modelId="28" srcId="2" destId="24" srcOrd="0" destOrd="0"/>
        <dgm:cxn modelId="35" srcId="3" destId="31" srcOrd="0" destOrd="0"/>
        <dgm:cxn modelId="36" srcId="3" destId="32" srcOrd="0" destOrd="0"/>
        <dgm:cxn modelId="37" srcId="3" destId="33" srcOrd="0" destOrd="0"/>
        <dgm:cxn modelId="38" srcId="3" destId="34" srcOrd="0" destOrd="0"/>
      </dgm:cxnLst>
      <dgm:bg/>
      <dgm:whole/>
    </dgm:dataModel>
  </dgm:clrData>
  <dgm:layoutNode name="list">
    <dgm:varLst>
      <dgm:dir/>
      <dgm:animLvl val="lvl"/>
    </dgm:varLst>
    <dgm:choose name="Name0">
      <dgm:if name="Name1" func="var" arg="dir" op="equ" val="norm">
        <dgm:alg type="lin">
          <dgm:param type="linDir" val="fromL"/>
          <dgm:param type="fallback" val="2D"/>
          <dgm:param type="nodeVertAlign" val="t"/>
        </dgm:alg>
      </dgm:if>
      <dgm:else name="Name2">
        <dgm:alg type="lin">
          <dgm:param type="linDir" val="fromR"/>
          <dgm:param type="fallback" val="2D"/>
          <dgm:param type="nodeVertAlign" val="t"/>
        </dgm:alg>
      </dgm:else>
    </dgm:choose>
    <dgm:shape xmlns:r="http://schemas.openxmlformats.org/officeDocument/2006/relationships" r:blip="">
      <dgm:adjLst/>
    </dgm:shape>
    <dgm:presOf/>
    <dgm:constrLst>
      <dgm:constr type="w" for="ch" forName="circle" refType="w" fact="0.5"/>
      <dgm:constr type="w" for="ch" forName="vertFlow" refType="w" fact="0.75"/>
      <dgm:constr type="h" for="des" forName="firstComp" refType="w" refFor="ch" refForName="vertFlow" fact="0.667"/>
      <dgm:constr type="h" for="des" forName="comp" refType="h" refFor="des" refForName="firstComp" op="equ"/>
      <dgm:constr type="h" for="des" forName="topSpace" refType="w" refFor="ch" refForName="circle" op="equ" fact="0.4"/>
      <dgm:constr type="w" for="ch" forName="posSpace" refType="w" fact="0.4"/>
      <dgm:constr type="w" for="ch" forName="negSpace" refType="w" fact="-1.15"/>
      <dgm:constr type="w" for="ch" forName="transSpace" refType="w" fact="0.75"/>
      <dgm:constr type="primFontSz" for="ch" forName="circle" op="equ" val="65"/>
      <dgm:constr type="primFontSz" for="des" forName="firstChildTx" val="65"/>
      <dgm:constr type="primFontSz" for="des" forName="childTx" refType="primFontSz" refFor="des" refForName="firstChildTx" op="equ"/>
    </dgm:constrLst>
    <dgm:ruleLst/>
    <dgm:forEach name="Name3" axis="ch" ptType="node">
      <dgm:layoutNode name="posSpace">
        <dgm:alg type="sp"/>
        <dgm:shape xmlns:r="http://schemas.openxmlformats.org/officeDocument/2006/relationships" r:blip="">
          <dgm:adjLst/>
        </dgm:shape>
        <dgm:presOf/>
        <dgm:constrLst/>
        <dgm:ruleLst/>
      </dgm:layoutNode>
      <dgm:layoutNode name="vertFlow">
        <dgm:alg type="lin">
          <dgm:param type="linDir" val="fromT"/>
        </dgm:alg>
        <dgm:shape xmlns:r="http://schemas.openxmlformats.org/officeDocument/2006/relationships" r:blip="">
          <dgm:adjLst/>
        </dgm:shape>
        <dgm:presOf/>
        <dgm:constrLst>
          <dgm:constr type="w" for="ch" forName="firstComp" refType="w"/>
          <dgm:constr type="w" for="ch" forName="comp" refType="w"/>
        </dgm:constrLst>
        <dgm:ruleLst/>
        <dgm:layoutNode name="topSpace">
          <dgm:alg type="sp"/>
          <dgm:shape xmlns:r="http://schemas.openxmlformats.org/officeDocument/2006/relationships" r:blip="">
            <dgm:adjLst/>
          </dgm:shape>
          <dgm:presOf/>
          <dgm:constrLst/>
          <dgm:ruleLst/>
        </dgm:layoutNode>
        <dgm:layoutNode name="firstComp">
          <dgm:alg type="composite"/>
          <dgm:shape xmlns:r="http://schemas.openxmlformats.org/officeDocument/2006/relationships" r:blip="">
            <dgm:adjLst/>
          </dgm:shape>
          <dgm:presOf/>
          <dgm:choose name="Name4">
            <dgm:if name="Name5" func="var" arg="dir" op="equ" val="norm">
              <dgm:constrLst>
                <dgm:constr type="l" for="ch" forName="firstChild"/>
                <dgm:constr type="t" for="ch" forName="firstChild"/>
                <dgm:constr type="w" for="ch" forName="firstChild" refType="w"/>
                <dgm:constr type="h" for="ch" forName="firstChild" refType="h"/>
                <dgm:constr type="l" for="ch" forName="firstChildTx" refType="w" fact="0.16"/>
                <dgm:constr type="r" for="ch" forName="firstChildTx" refType="w"/>
                <dgm:constr type="h" for="ch" forName="firstChildTx" refFor="ch" refForName="firstChild" op="equ"/>
              </dgm:constrLst>
            </dgm:if>
            <dgm:else name="Name6">
              <dgm:constrLst>
                <dgm:constr type="l" for="ch" forName="firstChild"/>
                <dgm:constr type="t" for="ch" forName="firstChild"/>
                <dgm:constr type="w" for="ch" forName="firstChild" refType="w"/>
                <dgm:constr type="h" for="ch" forName="firstChild" refType="h"/>
                <dgm:constr type="l" for="ch" forName="firstChildTx"/>
                <dgm:constr type="r" for="ch" forName="firstChildTx" refType="w" fact="0.825"/>
                <dgm:constr type="h" for="ch" forName="firstChildTx" refFor="ch" refForName="firstChild" op="equ"/>
              </dgm:constrLst>
            </dgm:else>
          </dgm:choose>
          <dgm:ruleLst/>
          <dgm:layoutNode name="firstChild" styleLbl="bgAccFollowNode1">
            <dgm:alg type="sp"/>
            <dgm:shape xmlns:r="http://schemas.openxmlformats.org/officeDocument/2006/relationships" type="rect" r:blip="">
              <dgm:adjLst/>
            </dgm:shape>
            <dgm:presOf axis="ch desOrSelf" ptType="node node" cnt="1 0"/>
            <dgm:constrLst/>
            <dgm:ruleLst/>
          </dgm:layoutNode>
          <dgm:layoutNode name="firstChildTx" styleLbl="bgAccFollowNode1">
            <dgm:varLst>
              <dgm:bulletEnabled val="1"/>
            </dgm:varLst>
            <dgm:alg type="tx">
              <dgm:param type="parTxLTRAlign" val="l"/>
            </dgm:alg>
            <dgm:shape xmlns:r="http://schemas.openxmlformats.org/officeDocument/2006/relationships" type="rect" r:blip="" hideGeom="1">
              <dgm:adjLst/>
            </dgm:shape>
            <dgm:presOf axis="ch desOrSelf" ptType="node node" cnt="1 0"/>
            <dgm:choose name="Name7">
              <dgm:if name="Name8" func="var" arg="dir" op="equ" val="norm">
                <dgm:constrLst>
                  <dgm:constr type="primFontSz" val="65"/>
                  <dgm:constr type="lMarg"/>
                </dgm:constrLst>
              </dgm:if>
              <dgm:else name="Name9">
                <dgm:constrLst>
                  <dgm:constr type="primFontSz" val="65"/>
                  <dgm:constr type="rMarg"/>
                </dgm:constrLst>
              </dgm:else>
            </dgm:choose>
            <dgm:ruleLst>
              <dgm:rule type="primFontSz" val="5" fact="NaN" max="NaN"/>
            </dgm:ruleLst>
          </dgm:layoutNode>
        </dgm:layoutNode>
        <dgm:forEach name="Name10" axis="ch" ptType="node" st="2">
          <dgm:layoutNode name="comp">
            <dgm:alg type="composite"/>
            <dgm:shape xmlns:r="http://schemas.openxmlformats.org/officeDocument/2006/relationships" r:blip="">
              <dgm:adjLst/>
            </dgm:shape>
            <dgm:presOf/>
            <dgm:choose name="Name11">
              <dgm:if name="Name12" func="var" arg="dir" op="equ" val="norm">
                <dgm:constrLst>
                  <dgm:constr type="l" for="ch" forName="child"/>
                  <dgm:constr type="t" for="ch" forName="child"/>
                  <dgm:constr type="w" for="ch" forName="child" refType="w"/>
                  <dgm:constr type="h" for="ch" forName="child" refType="h"/>
                  <dgm:constr type="l" for="ch" forName="childTx" refType="w" fact="0.16"/>
                  <dgm:constr type="r" for="ch" forName="childTx" refType="w"/>
                  <dgm:constr type="h" for="ch" forName="childTx" refFor="ch" refForName="child" op="equ"/>
                </dgm:constrLst>
              </dgm:if>
              <dgm:else name="Name13">
                <dgm:constrLst>
                  <dgm:constr type="l" for="ch" forName="child"/>
                  <dgm:constr type="t" for="ch" forName="child"/>
                  <dgm:constr type="w" for="ch" forName="child" refType="w"/>
                  <dgm:constr type="h" for="ch" forName="child" refType="h"/>
                  <dgm:constr type="l" for="ch" forName="childTx"/>
                  <dgm:constr type="r" for="ch" forName="childTx" refType="w" fact="0.825"/>
                  <dgm:constr type="h" for="ch" forName="childTx" refFor="ch" refForName="child" op="equ"/>
                </dgm:constrLst>
              </dgm:else>
            </dgm:choose>
            <dgm:ruleLst/>
            <dgm:layoutNode name="child" styleLbl="bgAccFollowNode1">
              <dgm:alg type="sp"/>
              <dgm:shape xmlns:r="http://schemas.openxmlformats.org/officeDocument/2006/relationships" type="rect" r:blip="">
                <dgm:adjLst/>
              </dgm:shape>
              <dgm:presOf axis="desOrSelf" ptType="node"/>
              <dgm:constrLst/>
              <dgm:ruleLst/>
            </dgm:layoutNode>
            <dgm:layoutNode name="childTx" styleLbl="bgAccFollowNode1">
              <dgm:varLst>
                <dgm:bulletEnabled val="1"/>
              </dgm:varLst>
              <dgm:alg type="tx">
                <dgm:param type="parTxLTRAlign" val="l"/>
              </dgm:alg>
              <dgm:shape xmlns:r="http://schemas.openxmlformats.org/officeDocument/2006/relationships" type="rect" r:blip="" hideGeom="1">
                <dgm:adjLst/>
              </dgm:shape>
              <dgm:presOf axis="desOrSelf" ptType="node"/>
              <dgm:choose name="Name14">
                <dgm:if name="Name15" func="var" arg="dir" op="equ" val="norm">
                  <dgm:constrLst>
                    <dgm:constr type="primFontSz" val="65"/>
                    <dgm:constr type="lMarg"/>
                  </dgm:constrLst>
                </dgm:if>
                <dgm:else name="Name16">
                  <dgm:constrLst>
                    <dgm:constr type="primFontSz" val="65"/>
                    <dgm:constr type="rMarg"/>
                  </dgm:constrLst>
                </dgm:else>
              </dgm:choose>
              <dgm:ruleLst>
                <dgm:rule type="primFontSz" val="5" fact="NaN" max="NaN"/>
              </dgm:ruleLst>
            </dgm:layoutNode>
          </dgm:layoutNode>
        </dgm:forEach>
      </dgm:layoutNode>
      <dgm:layoutNode name="negSpace">
        <dgm:alg type="sp"/>
        <dgm:shape xmlns:r="http://schemas.openxmlformats.org/officeDocument/2006/relationships" r:blip="">
          <dgm:adjLst/>
        </dgm:shape>
        <dgm:presOf/>
        <dgm:constrLst/>
        <dgm:ruleLst/>
      </dgm:layoutNode>
      <dgm:layoutNode name="circle" styleLbl="node1">
        <dgm:alg type="tx"/>
        <dgm:shape xmlns:r="http://schemas.openxmlformats.org/officeDocument/2006/relationships" type="ellipse" r:blip="">
          <dgm:adjLst/>
        </dgm:shape>
        <dgm:presOf axis="self"/>
        <dgm:constrLst>
          <dgm:constr type="lMarg"/>
          <dgm:constr type="rMarg"/>
          <dgm:constr type="tMarg"/>
          <dgm:constr type="bMarg"/>
          <dgm:constr type="h" refType="w"/>
        </dgm:constrLst>
        <dgm:ruleLst>
          <dgm:rule type="primFontSz" val="5" fact="NaN" max="NaN"/>
        </dgm:ruleLst>
      </dgm:layoutNode>
      <dgm:forEach name="Name17" axis="followSib" ptType="sibTrans" cnt="1">
        <dgm:layoutNode name="transSpace">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SG"/>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07D7AFF-2A35-4AF1-BCE6-EB6B7D846AF0}" type="datetimeFigureOut">
              <a:rPr lang="en-SG" smtClean="0"/>
              <a:t>2/8/25</a:t>
            </a:fld>
            <a:endParaRPr lang="en-SG"/>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SG"/>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SG"/>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SG"/>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E0A4BC2-F819-4F07-907E-5C800E6B6DC8}" type="slidenum">
              <a:rPr lang="en-SG" smtClean="0"/>
              <a:t>‹#›</a:t>
            </a:fld>
            <a:endParaRPr lang="en-SG"/>
          </a:p>
        </p:txBody>
      </p:sp>
    </p:spTree>
    <p:extLst>
      <p:ext uri="{BB962C8B-B14F-4D97-AF65-F5344CB8AC3E}">
        <p14:creationId xmlns:p14="http://schemas.microsoft.com/office/powerpoint/2010/main" val="75558009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E0A4BC2-F819-4F07-907E-5C800E6B6DC8}" type="slidenum">
              <a:rPr lang="en-SG" smtClean="0"/>
              <a:t>1</a:t>
            </a:fld>
            <a:endParaRPr lang="en-SG"/>
          </a:p>
        </p:txBody>
      </p:sp>
    </p:spTree>
    <p:extLst>
      <p:ext uri="{BB962C8B-B14F-4D97-AF65-F5344CB8AC3E}">
        <p14:creationId xmlns:p14="http://schemas.microsoft.com/office/powerpoint/2010/main" val="261779342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E0A4BC2-F819-4F07-907E-5C800E6B6DC8}" type="slidenum">
              <a:rPr lang="en-SG" smtClean="0"/>
              <a:t>10</a:t>
            </a:fld>
            <a:endParaRPr lang="en-SG"/>
          </a:p>
        </p:txBody>
      </p:sp>
    </p:spTree>
    <p:extLst>
      <p:ext uri="{BB962C8B-B14F-4D97-AF65-F5344CB8AC3E}">
        <p14:creationId xmlns:p14="http://schemas.microsoft.com/office/powerpoint/2010/main" val="304781860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6B943E3-3F32-18ED-7821-696BE206E22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ADF5051-5648-2C97-34C1-0E6C0E59C33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4C6BC53-5877-709B-EF14-71B5B2C76C81}"/>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D1E08893-C45E-9A8E-9D9E-5A58846AD791}"/>
              </a:ext>
            </a:extLst>
          </p:cNvPr>
          <p:cNvSpPr>
            <a:spLocks noGrp="1"/>
          </p:cNvSpPr>
          <p:nvPr>
            <p:ph type="sldNum" sz="quarter" idx="5"/>
          </p:nvPr>
        </p:nvSpPr>
        <p:spPr/>
        <p:txBody>
          <a:bodyPr/>
          <a:lstStyle/>
          <a:p>
            <a:fld id="{4E0A4BC2-F819-4F07-907E-5C800E6B6DC8}" type="slidenum">
              <a:rPr lang="en-SG" smtClean="0"/>
              <a:t>13</a:t>
            </a:fld>
            <a:endParaRPr lang="en-SG"/>
          </a:p>
        </p:txBody>
      </p:sp>
    </p:spTree>
    <p:extLst>
      <p:ext uri="{BB962C8B-B14F-4D97-AF65-F5344CB8AC3E}">
        <p14:creationId xmlns:p14="http://schemas.microsoft.com/office/powerpoint/2010/main" val="207614237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DF5C66E-3969-B958-3B74-C4CDFA1C54F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78A1056-502E-5A27-6B25-E152BFE0B9F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6DA436D-4164-FCB1-C7BD-4E972F93E724}"/>
              </a:ext>
            </a:extLst>
          </p:cNvPr>
          <p:cNvSpPr>
            <a:spLocks noGrp="1"/>
          </p:cNvSpPr>
          <p:nvPr>
            <p:ph type="body" idx="1"/>
          </p:nvPr>
        </p:nvSpPr>
        <p:spPr/>
        <p:txBody>
          <a:bodyPr/>
          <a:lstStyle/>
          <a:p>
            <a:r>
              <a:rPr lang="en-US" dirty="0"/>
              <a:t>So much for my speech, thanks for your attention.</a:t>
            </a:r>
          </a:p>
        </p:txBody>
      </p:sp>
      <p:sp>
        <p:nvSpPr>
          <p:cNvPr id="4" name="Slide Number Placeholder 3">
            <a:extLst>
              <a:ext uri="{FF2B5EF4-FFF2-40B4-BE49-F238E27FC236}">
                <a16:creationId xmlns:a16="http://schemas.microsoft.com/office/drawing/2014/main" id="{4F4097F9-C339-AEA9-9736-9B3B0DC36906}"/>
              </a:ext>
            </a:extLst>
          </p:cNvPr>
          <p:cNvSpPr>
            <a:spLocks noGrp="1"/>
          </p:cNvSpPr>
          <p:nvPr>
            <p:ph type="sldNum" sz="quarter" idx="5"/>
          </p:nvPr>
        </p:nvSpPr>
        <p:spPr/>
        <p:txBody>
          <a:bodyPr/>
          <a:lstStyle/>
          <a:p>
            <a:fld id="{4E0A4BC2-F819-4F07-907E-5C800E6B6DC8}" type="slidenum">
              <a:rPr lang="en-SG" smtClean="0"/>
              <a:t>14</a:t>
            </a:fld>
            <a:endParaRPr lang="en-SG"/>
          </a:p>
        </p:txBody>
      </p:sp>
    </p:spTree>
    <p:extLst>
      <p:ext uri="{BB962C8B-B14F-4D97-AF65-F5344CB8AC3E}">
        <p14:creationId xmlns:p14="http://schemas.microsoft.com/office/powerpoint/2010/main" val="121673797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C753EC1-E1AE-9B1C-B706-7E8EFFFC0EB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406C6FB-C273-E374-707A-42B18C21282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ED663E9-4970-ED93-3B0A-157279431860}"/>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5165AE55-EF1F-FD92-AF29-621CB372727C}"/>
              </a:ext>
            </a:extLst>
          </p:cNvPr>
          <p:cNvSpPr>
            <a:spLocks noGrp="1"/>
          </p:cNvSpPr>
          <p:nvPr>
            <p:ph type="sldNum" sz="quarter" idx="5"/>
          </p:nvPr>
        </p:nvSpPr>
        <p:spPr/>
        <p:txBody>
          <a:bodyPr/>
          <a:lstStyle/>
          <a:p>
            <a:fld id="{4E0A4BC2-F819-4F07-907E-5C800E6B6DC8}" type="slidenum">
              <a:rPr lang="en-SG" smtClean="0"/>
              <a:t>2</a:t>
            </a:fld>
            <a:endParaRPr lang="en-SG"/>
          </a:p>
        </p:txBody>
      </p:sp>
    </p:spTree>
    <p:extLst>
      <p:ext uri="{BB962C8B-B14F-4D97-AF65-F5344CB8AC3E}">
        <p14:creationId xmlns:p14="http://schemas.microsoft.com/office/powerpoint/2010/main" val="58426430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F8E9853-C64F-E3F3-3EA9-B77DDB680BF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B093401-861D-D7DB-A733-04ECF338991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828FC49-47C3-F01D-DADE-09C0438448AE}"/>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DF280490-439E-358F-952D-850720F5BC92}"/>
              </a:ext>
            </a:extLst>
          </p:cNvPr>
          <p:cNvSpPr>
            <a:spLocks noGrp="1"/>
          </p:cNvSpPr>
          <p:nvPr>
            <p:ph type="sldNum" sz="quarter" idx="5"/>
          </p:nvPr>
        </p:nvSpPr>
        <p:spPr/>
        <p:txBody>
          <a:bodyPr/>
          <a:lstStyle/>
          <a:p>
            <a:fld id="{4E0A4BC2-F819-4F07-907E-5C800E6B6DC8}" type="slidenum">
              <a:rPr lang="en-SG" smtClean="0"/>
              <a:t>3</a:t>
            </a:fld>
            <a:endParaRPr lang="en-SG"/>
          </a:p>
        </p:txBody>
      </p:sp>
    </p:spTree>
    <p:extLst>
      <p:ext uri="{BB962C8B-B14F-4D97-AF65-F5344CB8AC3E}">
        <p14:creationId xmlns:p14="http://schemas.microsoft.com/office/powerpoint/2010/main" val="11045787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EA0AFE7-6BDC-B3D2-55BD-DF92D3C0650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08BA5B8-0FDC-1C39-95A6-BB187C12668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988D4B6-61BE-5363-6512-6918BB97A10B}"/>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a:extLst>
              <a:ext uri="{FF2B5EF4-FFF2-40B4-BE49-F238E27FC236}">
                <a16:creationId xmlns:a16="http://schemas.microsoft.com/office/drawing/2014/main" id="{7138187B-5389-403B-E523-A8B0F8D4D1E3}"/>
              </a:ext>
            </a:extLst>
          </p:cNvPr>
          <p:cNvSpPr>
            <a:spLocks noGrp="1"/>
          </p:cNvSpPr>
          <p:nvPr>
            <p:ph type="sldNum" sz="quarter" idx="5"/>
          </p:nvPr>
        </p:nvSpPr>
        <p:spPr/>
        <p:txBody>
          <a:bodyPr/>
          <a:lstStyle/>
          <a:p>
            <a:fld id="{4E0A4BC2-F819-4F07-907E-5C800E6B6DC8}" type="slidenum">
              <a:rPr lang="en-SG" smtClean="0"/>
              <a:t>4</a:t>
            </a:fld>
            <a:endParaRPr lang="en-SG"/>
          </a:p>
        </p:txBody>
      </p:sp>
    </p:spTree>
    <p:extLst>
      <p:ext uri="{BB962C8B-B14F-4D97-AF65-F5344CB8AC3E}">
        <p14:creationId xmlns:p14="http://schemas.microsoft.com/office/powerpoint/2010/main" val="427943508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6BB91BC-F664-C3B6-6D78-C88D2A95309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C15F703-4A33-00EC-8EAC-C9CCB39A0EC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324EB33-BE48-3810-5DFF-7110E732A2D5}"/>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3CF0C109-C268-74A8-59B5-E08CE1D7A105}"/>
              </a:ext>
            </a:extLst>
          </p:cNvPr>
          <p:cNvSpPr>
            <a:spLocks noGrp="1"/>
          </p:cNvSpPr>
          <p:nvPr>
            <p:ph type="sldNum" sz="quarter" idx="5"/>
          </p:nvPr>
        </p:nvSpPr>
        <p:spPr/>
        <p:txBody>
          <a:bodyPr/>
          <a:lstStyle/>
          <a:p>
            <a:fld id="{4E0A4BC2-F819-4F07-907E-5C800E6B6DC8}" type="slidenum">
              <a:rPr lang="en-SG" smtClean="0"/>
              <a:t>5</a:t>
            </a:fld>
            <a:endParaRPr lang="en-SG"/>
          </a:p>
        </p:txBody>
      </p:sp>
    </p:spTree>
    <p:extLst>
      <p:ext uri="{BB962C8B-B14F-4D97-AF65-F5344CB8AC3E}">
        <p14:creationId xmlns:p14="http://schemas.microsoft.com/office/powerpoint/2010/main" val="303921044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256FA50-F0C9-7C23-E306-3CC072430C2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D3FEF4D-3A95-4193-5E72-ACD98E345AA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99CA5E4-39FD-427E-CA63-99D2A5C9860B}"/>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86AFC809-927F-10A7-A6B6-ECBF020EA9E8}"/>
              </a:ext>
            </a:extLst>
          </p:cNvPr>
          <p:cNvSpPr>
            <a:spLocks noGrp="1"/>
          </p:cNvSpPr>
          <p:nvPr>
            <p:ph type="sldNum" sz="quarter" idx="5"/>
          </p:nvPr>
        </p:nvSpPr>
        <p:spPr/>
        <p:txBody>
          <a:bodyPr/>
          <a:lstStyle/>
          <a:p>
            <a:fld id="{4E0A4BC2-F819-4F07-907E-5C800E6B6DC8}" type="slidenum">
              <a:rPr lang="en-SG" smtClean="0"/>
              <a:t>6</a:t>
            </a:fld>
            <a:endParaRPr lang="en-SG"/>
          </a:p>
        </p:txBody>
      </p:sp>
    </p:spTree>
    <p:extLst>
      <p:ext uri="{BB962C8B-B14F-4D97-AF65-F5344CB8AC3E}">
        <p14:creationId xmlns:p14="http://schemas.microsoft.com/office/powerpoint/2010/main" val="88487974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E0A4BC2-F819-4F07-907E-5C800E6B6DC8}" type="slidenum">
              <a:rPr lang="en-SG" smtClean="0"/>
              <a:t>7</a:t>
            </a:fld>
            <a:endParaRPr lang="en-SG"/>
          </a:p>
        </p:txBody>
      </p:sp>
    </p:spTree>
    <p:extLst>
      <p:ext uri="{BB962C8B-B14F-4D97-AF65-F5344CB8AC3E}">
        <p14:creationId xmlns:p14="http://schemas.microsoft.com/office/powerpoint/2010/main" val="174548409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E0A4BC2-F819-4F07-907E-5C800E6B6DC8}" type="slidenum">
              <a:rPr lang="en-SG" smtClean="0"/>
              <a:t>8</a:t>
            </a:fld>
            <a:endParaRPr lang="en-SG"/>
          </a:p>
        </p:txBody>
      </p:sp>
    </p:spTree>
    <p:extLst>
      <p:ext uri="{BB962C8B-B14F-4D97-AF65-F5344CB8AC3E}">
        <p14:creationId xmlns:p14="http://schemas.microsoft.com/office/powerpoint/2010/main" val="27978830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D0FBC9C-2D78-EFF8-B4A8-A29D5867726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8F17AF4-2103-6604-29BD-8745E7F0A74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A51C473-1859-ABD2-1251-3130A62AF86E}"/>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94B12907-1278-D1B8-8D69-D3650471D748}"/>
              </a:ext>
            </a:extLst>
          </p:cNvPr>
          <p:cNvSpPr>
            <a:spLocks noGrp="1"/>
          </p:cNvSpPr>
          <p:nvPr>
            <p:ph type="sldNum" sz="quarter" idx="5"/>
          </p:nvPr>
        </p:nvSpPr>
        <p:spPr/>
        <p:txBody>
          <a:bodyPr/>
          <a:lstStyle/>
          <a:p>
            <a:fld id="{4E0A4BC2-F819-4F07-907E-5C800E6B6DC8}" type="slidenum">
              <a:rPr lang="en-SG" smtClean="0"/>
              <a:t>9</a:t>
            </a:fld>
            <a:endParaRPr lang="en-SG"/>
          </a:p>
        </p:txBody>
      </p:sp>
    </p:spTree>
    <p:extLst>
      <p:ext uri="{BB962C8B-B14F-4D97-AF65-F5344CB8AC3E}">
        <p14:creationId xmlns:p14="http://schemas.microsoft.com/office/powerpoint/2010/main" val="4078126533"/>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White BG)">
    <p:spTree>
      <p:nvGrpSpPr>
        <p:cNvPr id="1" name=""/>
        <p:cNvGrpSpPr/>
        <p:nvPr/>
      </p:nvGrpSpPr>
      <p:grpSpPr>
        <a:xfrm>
          <a:off x="0" y="0"/>
          <a:ext cx="0" cy="0"/>
          <a:chOff x="0" y="0"/>
          <a:chExt cx="0" cy="0"/>
        </a:xfrm>
      </p:grpSpPr>
      <p:sp>
        <p:nvSpPr>
          <p:cNvPr id="29" name="Rectangle 28"/>
          <p:cNvSpPr/>
          <p:nvPr userDrawn="1"/>
        </p:nvSpPr>
        <p:spPr>
          <a:xfrm>
            <a:off x="0" y="0"/>
            <a:ext cx="12192000" cy="6858000"/>
          </a:xfrm>
          <a:prstGeom prst="rect">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G" dirty="0"/>
          </a:p>
        </p:txBody>
      </p:sp>
      <p:sp>
        <p:nvSpPr>
          <p:cNvPr id="27" name="Rectangle 26"/>
          <p:cNvSpPr/>
          <p:nvPr userDrawn="1"/>
        </p:nvSpPr>
        <p:spPr>
          <a:xfrm>
            <a:off x="-1" y="0"/>
            <a:ext cx="4572001" cy="127101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G"/>
          </a:p>
        </p:txBody>
      </p:sp>
      <p:sp>
        <p:nvSpPr>
          <p:cNvPr id="28" name="Rectangle 27"/>
          <p:cNvSpPr/>
          <p:nvPr userDrawn="1"/>
        </p:nvSpPr>
        <p:spPr>
          <a:xfrm>
            <a:off x="9159240" y="5349240"/>
            <a:ext cx="3032760" cy="150876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G"/>
          </a:p>
        </p:txBody>
      </p:sp>
      <p:sp>
        <p:nvSpPr>
          <p:cNvPr id="2" name="Title 1">
            <a:extLst>
              <a:ext uri="{FF2B5EF4-FFF2-40B4-BE49-F238E27FC236}">
                <a16:creationId xmlns:a16="http://schemas.microsoft.com/office/drawing/2014/main" id="{2536A09A-D500-A746-8C70-35095F5250C7}"/>
              </a:ext>
            </a:extLst>
          </p:cNvPr>
          <p:cNvSpPr>
            <a:spLocks noGrp="1"/>
          </p:cNvSpPr>
          <p:nvPr>
            <p:ph type="ctrTitle"/>
          </p:nvPr>
        </p:nvSpPr>
        <p:spPr>
          <a:xfrm>
            <a:off x="1524000" y="1964681"/>
            <a:ext cx="9144000" cy="1594665"/>
          </a:xfrm>
        </p:spPr>
        <p:txBody>
          <a:bodyPr anchor="b">
            <a:normAutofit/>
          </a:bodyPr>
          <a:lstStyle>
            <a:lvl1pPr algn="l">
              <a:defRPr sz="4800" b="0" i="0">
                <a:solidFill>
                  <a:srgbClr val="00549B"/>
                </a:solidFill>
                <a:latin typeface="Arial Narrow" panose="020B0604020202020204" pitchFamily="34" charset="0"/>
                <a:cs typeface="Arial Narrow" panose="020B0604020202020204" pitchFamily="34" charset="0"/>
              </a:defRPr>
            </a:lvl1pPr>
          </a:lstStyle>
          <a:p>
            <a:r>
              <a:rPr lang="en-GB" dirty="0"/>
              <a:t>Click to edit Master title style</a:t>
            </a:r>
            <a:endParaRPr dirty="0"/>
          </a:p>
        </p:txBody>
      </p:sp>
      <p:sp>
        <p:nvSpPr>
          <p:cNvPr id="3" name="Subtitle 2">
            <a:extLst>
              <a:ext uri="{FF2B5EF4-FFF2-40B4-BE49-F238E27FC236}">
                <a16:creationId xmlns:a16="http://schemas.microsoft.com/office/drawing/2014/main" id="{B78F3316-5896-F541-BAA3-103CA7954FCD}"/>
              </a:ext>
            </a:extLst>
          </p:cNvPr>
          <p:cNvSpPr>
            <a:spLocks noGrp="1"/>
          </p:cNvSpPr>
          <p:nvPr>
            <p:ph type="subTitle" idx="1"/>
          </p:nvPr>
        </p:nvSpPr>
        <p:spPr>
          <a:xfrm>
            <a:off x="1524000" y="3651421"/>
            <a:ext cx="9144000" cy="1464275"/>
          </a:xfrm>
        </p:spPr>
        <p:txBody>
          <a:bodyPr>
            <a:normAutofit/>
          </a:bodyPr>
          <a:lstStyle>
            <a:lvl1pPr marL="0" indent="0" algn="l">
              <a:lnSpc>
                <a:spcPct val="125000"/>
              </a:lnSpc>
              <a:buNone/>
              <a:defRPr sz="2000">
                <a:solidFill>
                  <a:srgbClr val="F58220"/>
                </a:solidFill>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dirty="0"/>
              <a:t>Click to edit Master subtitle style</a:t>
            </a:r>
            <a:endParaRPr dirty="0"/>
          </a:p>
        </p:txBody>
      </p:sp>
      <p:sp>
        <p:nvSpPr>
          <p:cNvPr id="17" name="Freeform 16"/>
          <p:cNvSpPr/>
          <p:nvPr userDrawn="1"/>
        </p:nvSpPr>
        <p:spPr>
          <a:xfrm>
            <a:off x="4581144" y="576072"/>
            <a:ext cx="7022592" cy="4764024"/>
          </a:xfrm>
          <a:custGeom>
            <a:avLst/>
            <a:gdLst>
              <a:gd name="connsiteX0" fmla="*/ 0 w 8211312"/>
              <a:gd name="connsiteY0" fmla="*/ 0 h 4544568"/>
              <a:gd name="connsiteX1" fmla="*/ 8211312 w 8211312"/>
              <a:gd name="connsiteY1" fmla="*/ 0 h 4544568"/>
              <a:gd name="connsiteX2" fmla="*/ 8211312 w 8211312"/>
              <a:gd name="connsiteY2" fmla="*/ 4544568 h 4544568"/>
            </a:gdLst>
            <a:ahLst/>
            <a:cxnLst>
              <a:cxn ang="0">
                <a:pos x="connsiteX0" y="connsiteY0"/>
              </a:cxn>
              <a:cxn ang="0">
                <a:pos x="connsiteX1" y="connsiteY1"/>
              </a:cxn>
              <a:cxn ang="0">
                <a:pos x="connsiteX2" y="connsiteY2"/>
              </a:cxn>
            </a:cxnLst>
            <a:rect l="l" t="t" r="r" b="b"/>
            <a:pathLst>
              <a:path w="8211312" h="4544568">
                <a:moveTo>
                  <a:pt x="0" y="0"/>
                </a:moveTo>
                <a:lnTo>
                  <a:pt x="8211312" y="0"/>
                </a:lnTo>
                <a:lnTo>
                  <a:pt x="8211312" y="4544568"/>
                </a:lnTo>
              </a:path>
            </a:pathLst>
          </a:custGeom>
          <a:ln w="25400"/>
        </p:spPr>
        <p:style>
          <a:lnRef idx="1">
            <a:schemeClr val="accent2"/>
          </a:lnRef>
          <a:fillRef idx="0">
            <a:schemeClr val="accent2"/>
          </a:fillRef>
          <a:effectRef idx="0">
            <a:schemeClr val="accent2"/>
          </a:effectRef>
          <a:fontRef idx="minor">
            <a:schemeClr val="tx1"/>
          </a:fontRef>
        </p:style>
        <p:txBody>
          <a:bodyPr rtlCol="0" anchor="ctr"/>
          <a:lstStyle/>
          <a:p>
            <a:pPr algn="ctr"/>
            <a:endParaRPr lang="en-SG" dirty="0"/>
          </a:p>
        </p:txBody>
      </p:sp>
      <p:sp>
        <p:nvSpPr>
          <p:cNvPr id="21" name="Freeform 20"/>
          <p:cNvSpPr/>
          <p:nvPr userDrawn="1"/>
        </p:nvSpPr>
        <p:spPr>
          <a:xfrm>
            <a:off x="-1" y="-9144"/>
            <a:ext cx="4572001" cy="1280160"/>
          </a:xfrm>
          <a:custGeom>
            <a:avLst/>
            <a:gdLst>
              <a:gd name="connsiteX0" fmla="*/ 3383280 w 3383280"/>
              <a:gd name="connsiteY0" fmla="*/ 0 h 1280160"/>
              <a:gd name="connsiteX1" fmla="*/ 3383280 w 3383280"/>
              <a:gd name="connsiteY1" fmla="*/ 1280160 h 1280160"/>
              <a:gd name="connsiteX2" fmla="*/ 0 w 3383280"/>
              <a:gd name="connsiteY2" fmla="*/ 1280160 h 1280160"/>
            </a:gdLst>
            <a:ahLst/>
            <a:cxnLst>
              <a:cxn ang="0">
                <a:pos x="connsiteX0" y="connsiteY0"/>
              </a:cxn>
              <a:cxn ang="0">
                <a:pos x="connsiteX1" y="connsiteY1"/>
              </a:cxn>
              <a:cxn ang="0">
                <a:pos x="connsiteX2" y="connsiteY2"/>
              </a:cxn>
            </a:cxnLst>
            <a:rect l="l" t="t" r="r" b="b"/>
            <a:pathLst>
              <a:path w="3383280" h="1280160">
                <a:moveTo>
                  <a:pt x="3383280" y="0"/>
                </a:moveTo>
                <a:lnTo>
                  <a:pt x="3383280" y="1280160"/>
                </a:lnTo>
                <a:lnTo>
                  <a:pt x="0" y="1280160"/>
                </a:lnTo>
              </a:path>
            </a:pathLst>
          </a:custGeom>
          <a:ln w="25400"/>
        </p:spPr>
        <p:style>
          <a:lnRef idx="1">
            <a:schemeClr val="accent2"/>
          </a:lnRef>
          <a:fillRef idx="0">
            <a:schemeClr val="accent2"/>
          </a:fillRef>
          <a:effectRef idx="0">
            <a:schemeClr val="accent2"/>
          </a:effectRef>
          <a:fontRef idx="minor">
            <a:schemeClr val="tx1"/>
          </a:fontRef>
        </p:style>
        <p:txBody>
          <a:bodyPr rtlCol="0" anchor="ctr"/>
          <a:lstStyle/>
          <a:p>
            <a:pPr algn="ctr"/>
            <a:endParaRPr lang="en-SG"/>
          </a:p>
        </p:txBody>
      </p:sp>
      <p:sp>
        <p:nvSpPr>
          <p:cNvPr id="23" name="Freeform 22"/>
          <p:cNvSpPr/>
          <p:nvPr userDrawn="1"/>
        </p:nvSpPr>
        <p:spPr>
          <a:xfrm>
            <a:off x="585216" y="1271016"/>
            <a:ext cx="8549640" cy="4992624"/>
          </a:xfrm>
          <a:custGeom>
            <a:avLst/>
            <a:gdLst>
              <a:gd name="connsiteX0" fmla="*/ 0 w 8357616"/>
              <a:gd name="connsiteY0" fmla="*/ 0 h 4992624"/>
              <a:gd name="connsiteX1" fmla="*/ 0 w 8357616"/>
              <a:gd name="connsiteY1" fmla="*/ 4992624 h 4992624"/>
              <a:gd name="connsiteX2" fmla="*/ 8348472 w 8357616"/>
              <a:gd name="connsiteY2" fmla="*/ 4992624 h 4992624"/>
              <a:gd name="connsiteX3" fmla="*/ 8357616 w 8357616"/>
              <a:gd name="connsiteY3" fmla="*/ 4983480 h 4992624"/>
            </a:gdLst>
            <a:ahLst/>
            <a:cxnLst>
              <a:cxn ang="0">
                <a:pos x="connsiteX0" y="connsiteY0"/>
              </a:cxn>
              <a:cxn ang="0">
                <a:pos x="connsiteX1" y="connsiteY1"/>
              </a:cxn>
              <a:cxn ang="0">
                <a:pos x="connsiteX2" y="connsiteY2"/>
              </a:cxn>
              <a:cxn ang="0">
                <a:pos x="connsiteX3" y="connsiteY3"/>
              </a:cxn>
            </a:cxnLst>
            <a:rect l="l" t="t" r="r" b="b"/>
            <a:pathLst>
              <a:path w="8357616" h="4992624">
                <a:moveTo>
                  <a:pt x="0" y="0"/>
                </a:moveTo>
                <a:lnTo>
                  <a:pt x="0" y="4992624"/>
                </a:lnTo>
                <a:lnTo>
                  <a:pt x="8348472" y="4992624"/>
                </a:lnTo>
                <a:lnTo>
                  <a:pt x="8357616" y="4983480"/>
                </a:lnTo>
              </a:path>
            </a:pathLst>
          </a:custGeom>
          <a:noFill/>
          <a:ln w="25400">
            <a:solidFill>
              <a:srgbClr val="F5822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G"/>
          </a:p>
        </p:txBody>
      </p:sp>
      <p:sp>
        <p:nvSpPr>
          <p:cNvPr id="24" name="Freeform 23"/>
          <p:cNvSpPr/>
          <p:nvPr userDrawn="1"/>
        </p:nvSpPr>
        <p:spPr>
          <a:xfrm>
            <a:off x="9144000" y="5340096"/>
            <a:ext cx="3054096" cy="1536191"/>
          </a:xfrm>
          <a:custGeom>
            <a:avLst/>
            <a:gdLst>
              <a:gd name="connsiteX0" fmla="*/ 0 w 3264408"/>
              <a:gd name="connsiteY0" fmla="*/ 1764792 h 1764792"/>
              <a:gd name="connsiteX1" fmla="*/ 0 w 3264408"/>
              <a:gd name="connsiteY1" fmla="*/ 0 h 1764792"/>
              <a:gd name="connsiteX2" fmla="*/ 3255264 w 3264408"/>
              <a:gd name="connsiteY2" fmla="*/ 0 h 1764792"/>
              <a:gd name="connsiteX3" fmla="*/ 3264408 w 3264408"/>
              <a:gd name="connsiteY3" fmla="*/ 9144 h 1764792"/>
            </a:gdLst>
            <a:ahLst/>
            <a:cxnLst>
              <a:cxn ang="0">
                <a:pos x="connsiteX0" y="connsiteY0"/>
              </a:cxn>
              <a:cxn ang="0">
                <a:pos x="connsiteX1" y="connsiteY1"/>
              </a:cxn>
              <a:cxn ang="0">
                <a:pos x="connsiteX2" y="connsiteY2"/>
              </a:cxn>
              <a:cxn ang="0">
                <a:pos x="connsiteX3" y="connsiteY3"/>
              </a:cxn>
            </a:cxnLst>
            <a:rect l="l" t="t" r="r" b="b"/>
            <a:pathLst>
              <a:path w="3264408" h="1764792">
                <a:moveTo>
                  <a:pt x="0" y="1764792"/>
                </a:moveTo>
                <a:lnTo>
                  <a:pt x="0" y="0"/>
                </a:lnTo>
                <a:lnTo>
                  <a:pt x="3255264" y="0"/>
                </a:lnTo>
                <a:lnTo>
                  <a:pt x="3264408" y="9144"/>
                </a:lnTo>
              </a:path>
            </a:pathLst>
          </a:custGeom>
          <a:noFill/>
          <a:ln w="25400">
            <a:solidFill>
              <a:srgbClr val="F5822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G"/>
          </a:p>
        </p:txBody>
      </p:sp>
      <p:pic>
        <p:nvPicPr>
          <p:cNvPr id="25" name="Picture 2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442500" y="5459125"/>
            <a:ext cx="2475384" cy="1283334"/>
          </a:xfrm>
          <a:prstGeom prst="rect">
            <a:avLst/>
          </a:prstGeom>
        </p:spPr>
      </p:pic>
      <p:pic>
        <p:nvPicPr>
          <p:cNvPr id="4" name="Picture 3">
            <a:extLst>
              <a:ext uri="{FF2B5EF4-FFF2-40B4-BE49-F238E27FC236}">
                <a16:creationId xmlns:a16="http://schemas.microsoft.com/office/drawing/2014/main" id="{90816643-8189-B73F-3CA2-02093EEE67E2}"/>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392357" y="273793"/>
            <a:ext cx="3530847" cy="605838"/>
          </a:xfrm>
          <a:prstGeom prst="rect">
            <a:avLst/>
          </a:prstGeom>
        </p:spPr>
      </p:pic>
    </p:spTree>
    <p:extLst>
      <p:ext uri="{BB962C8B-B14F-4D97-AF65-F5344CB8AC3E}">
        <p14:creationId xmlns:p14="http://schemas.microsoft.com/office/powerpoint/2010/main" val="366805127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Coloured BG)">
    <p:spTree>
      <p:nvGrpSpPr>
        <p:cNvPr id="1" name=""/>
        <p:cNvGrpSpPr/>
        <p:nvPr/>
      </p:nvGrpSpPr>
      <p:grpSpPr>
        <a:xfrm>
          <a:off x="0" y="0"/>
          <a:ext cx="0" cy="0"/>
          <a:chOff x="0" y="0"/>
          <a:chExt cx="0" cy="0"/>
        </a:xfrm>
      </p:grpSpPr>
      <p:sp>
        <p:nvSpPr>
          <p:cNvPr id="3" name="Rectangle 2"/>
          <p:cNvSpPr/>
          <p:nvPr userDrawn="1"/>
        </p:nvSpPr>
        <p:spPr>
          <a:xfrm>
            <a:off x="0" y="0"/>
            <a:ext cx="12192000" cy="6858000"/>
          </a:xfrm>
          <a:prstGeom prst="rect">
            <a:avLst/>
          </a:prstGeom>
          <a:solidFill>
            <a:srgbClr val="F58220">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G" dirty="0"/>
          </a:p>
        </p:txBody>
      </p:sp>
      <p:sp>
        <p:nvSpPr>
          <p:cNvPr id="9" name="Subtitle 2">
            <a:extLst>
              <a:ext uri="{FF2B5EF4-FFF2-40B4-BE49-F238E27FC236}">
                <a16:creationId xmlns:a16="http://schemas.microsoft.com/office/drawing/2014/main" id="{CE7F589F-D605-0F45-9D9F-FE5F9476EADE}"/>
              </a:ext>
            </a:extLst>
          </p:cNvPr>
          <p:cNvSpPr>
            <a:spLocks noGrp="1"/>
          </p:cNvSpPr>
          <p:nvPr>
            <p:ph type="subTitle" idx="1"/>
          </p:nvPr>
        </p:nvSpPr>
        <p:spPr>
          <a:xfrm>
            <a:off x="1524000" y="3651421"/>
            <a:ext cx="9144000" cy="1464275"/>
          </a:xfrm>
        </p:spPr>
        <p:txBody>
          <a:bodyPr>
            <a:normAutofit/>
          </a:bodyPr>
          <a:lstStyle>
            <a:lvl1pPr marL="0" indent="0" algn="l">
              <a:lnSpc>
                <a:spcPct val="125000"/>
              </a:lnSpc>
              <a:buNone/>
              <a:defRPr sz="2000">
                <a:solidFill>
                  <a:schemeClr val="bg1">
                    <a:alpha val="75000"/>
                  </a:schemeClr>
                </a:solidFill>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dirty="0"/>
              <a:t>Click to edit Master subtitle style</a:t>
            </a:r>
            <a:endParaRPr dirty="0"/>
          </a:p>
        </p:txBody>
      </p:sp>
      <p:sp>
        <p:nvSpPr>
          <p:cNvPr id="11" name="Rectangle 10"/>
          <p:cNvSpPr/>
          <p:nvPr userDrawn="1"/>
        </p:nvSpPr>
        <p:spPr>
          <a:xfrm>
            <a:off x="9159240" y="5349240"/>
            <a:ext cx="3032760" cy="150876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G"/>
          </a:p>
        </p:txBody>
      </p:sp>
      <p:sp>
        <p:nvSpPr>
          <p:cNvPr id="13" name="Freeform 12"/>
          <p:cNvSpPr/>
          <p:nvPr userDrawn="1"/>
        </p:nvSpPr>
        <p:spPr>
          <a:xfrm>
            <a:off x="4581144" y="576072"/>
            <a:ext cx="7022591" cy="4764024"/>
          </a:xfrm>
          <a:custGeom>
            <a:avLst/>
            <a:gdLst>
              <a:gd name="connsiteX0" fmla="*/ 0 w 8211312"/>
              <a:gd name="connsiteY0" fmla="*/ 0 h 4544568"/>
              <a:gd name="connsiteX1" fmla="*/ 8211312 w 8211312"/>
              <a:gd name="connsiteY1" fmla="*/ 0 h 4544568"/>
              <a:gd name="connsiteX2" fmla="*/ 8211312 w 8211312"/>
              <a:gd name="connsiteY2" fmla="*/ 4544568 h 4544568"/>
            </a:gdLst>
            <a:ahLst/>
            <a:cxnLst>
              <a:cxn ang="0">
                <a:pos x="connsiteX0" y="connsiteY0"/>
              </a:cxn>
              <a:cxn ang="0">
                <a:pos x="connsiteX1" y="connsiteY1"/>
              </a:cxn>
              <a:cxn ang="0">
                <a:pos x="connsiteX2" y="connsiteY2"/>
              </a:cxn>
            </a:cxnLst>
            <a:rect l="l" t="t" r="r" b="b"/>
            <a:pathLst>
              <a:path w="8211312" h="4544568">
                <a:moveTo>
                  <a:pt x="0" y="0"/>
                </a:moveTo>
                <a:lnTo>
                  <a:pt x="8211312" y="0"/>
                </a:lnTo>
                <a:lnTo>
                  <a:pt x="8211312" y="4544568"/>
                </a:lnTo>
              </a:path>
            </a:pathLst>
          </a:custGeom>
          <a:ln w="25400">
            <a:solidFill>
              <a:schemeClr val="bg1"/>
            </a:solidFill>
          </a:ln>
        </p:spPr>
        <p:style>
          <a:lnRef idx="1">
            <a:schemeClr val="accent2"/>
          </a:lnRef>
          <a:fillRef idx="0">
            <a:schemeClr val="accent2"/>
          </a:fillRef>
          <a:effectRef idx="0">
            <a:schemeClr val="accent2"/>
          </a:effectRef>
          <a:fontRef idx="minor">
            <a:schemeClr val="tx1"/>
          </a:fontRef>
        </p:style>
        <p:txBody>
          <a:bodyPr rtlCol="0" anchor="ctr"/>
          <a:lstStyle/>
          <a:p>
            <a:pPr algn="ctr"/>
            <a:endParaRPr lang="en-SG" dirty="0"/>
          </a:p>
        </p:txBody>
      </p:sp>
      <p:sp>
        <p:nvSpPr>
          <p:cNvPr id="14" name="Freeform 13"/>
          <p:cNvSpPr/>
          <p:nvPr userDrawn="1"/>
        </p:nvSpPr>
        <p:spPr>
          <a:xfrm>
            <a:off x="0" y="-9144"/>
            <a:ext cx="4572000" cy="1280160"/>
          </a:xfrm>
          <a:custGeom>
            <a:avLst/>
            <a:gdLst>
              <a:gd name="connsiteX0" fmla="*/ 3383280 w 3383280"/>
              <a:gd name="connsiteY0" fmla="*/ 0 h 1280160"/>
              <a:gd name="connsiteX1" fmla="*/ 3383280 w 3383280"/>
              <a:gd name="connsiteY1" fmla="*/ 1280160 h 1280160"/>
              <a:gd name="connsiteX2" fmla="*/ 0 w 3383280"/>
              <a:gd name="connsiteY2" fmla="*/ 1280160 h 1280160"/>
            </a:gdLst>
            <a:ahLst/>
            <a:cxnLst>
              <a:cxn ang="0">
                <a:pos x="connsiteX0" y="connsiteY0"/>
              </a:cxn>
              <a:cxn ang="0">
                <a:pos x="connsiteX1" y="connsiteY1"/>
              </a:cxn>
              <a:cxn ang="0">
                <a:pos x="connsiteX2" y="connsiteY2"/>
              </a:cxn>
            </a:cxnLst>
            <a:rect l="l" t="t" r="r" b="b"/>
            <a:pathLst>
              <a:path w="3383280" h="1280160">
                <a:moveTo>
                  <a:pt x="3383280" y="0"/>
                </a:moveTo>
                <a:lnTo>
                  <a:pt x="3383280" y="1280160"/>
                </a:lnTo>
                <a:lnTo>
                  <a:pt x="0" y="1280160"/>
                </a:lnTo>
              </a:path>
            </a:pathLst>
          </a:custGeom>
          <a:ln w="25400">
            <a:solidFill>
              <a:schemeClr val="bg1"/>
            </a:solidFill>
          </a:ln>
        </p:spPr>
        <p:style>
          <a:lnRef idx="1">
            <a:schemeClr val="accent2"/>
          </a:lnRef>
          <a:fillRef idx="0">
            <a:schemeClr val="accent2"/>
          </a:fillRef>
          <a:effectRef idx="0">
            <a:schemeClr val="accent2"/>
          </a:effectRef>
          <a:fontRef idx="minor">
            <a:schemeClr val="tx1"/>
          </a:fontRef>
        </p:style>
        <p:txBody>
          <a:bodyPr rtlCol="0" anchor="ctr"/>
          <a:lstStyle/>
          <a:p>
            <a:pPr algn="ctr"/>
            <a:endParaRPr lang="en-SG"/>
          </a:p>
        </p:txBody>
      </p:sp>
      <p:sp>
        <p:nvSpPr>
          <p:cNvPr id="15" name="Freeform 14"/>
          <p:cNvSpPr/>
          <p:nvPr userDrawn="1"/>
        </p:nvSpPr>
        <p:spPr>
          <a:xfrm>
            <a:off x="585216" y="1271016"/>
            <a:ext cx="8549640" cy="4992624"/>
          </a:xfrm>
          <a:custGeom>
            <a:avLst/>
            <a:gdLst>
              <a:gd name="connsiteX0" fmla="*/ 0 w 8357616"/>
              <a:gd name="connsiteY0" fmla="*/ 0 h 4992624"/>
              <a:gd name="connsiteX1" fmla="*/ 0 w 8357616"/>
              <a:gd name="connsiteY1" fmla="*/ 4992624 h 4992624"/>
              <a:gd name="connsiteX2" fmla="*/ 8348472 w 8357616"/>
              <a:gd name="connsiteY2" fmla="*/ 4992624 h 4992624"/>
              <a:gd name="connsiteX3" fmla="*/ 8357616 w 8357616"/>
              <a:gd name="connsiteY3" fmla="*/ 4983480 h 4992624"/>
            </a:gdLst>
            <a:ahLst/>
            <a:cxnLst>
              <a:cxn ang="0">
                <a:pos x="connsiteX0" y="connsiteY0"/>
              </a:cxn>
              <a:cxn ang="0">
                <a:pos x="connsiteX1" y="connsiteY1"/>
              </a:cxn>
              <a:cxn ang="0">
                <a:pos x="connsiteX2" y="connsiteY2"/>
              </a:cxn>
              <a:cxn ang="0">
                <a:pos x="connsiteX3" y="connsiteY3"/>
              </a:cxn>
            </a:cxnLst>
            <a:rect l="l" t="t" r="r" b="b"/>
            <a:pathLst>
              <a:path w="8357616" h="4992624">
                <a:moveTo>
                  <a:pt x="0" y="0"/>
                </a:moveTo>
                <a:lnTo>
                  <a:pt x="0" y="4992624"/>
                </a:lnTo>
                <a:lnTo>
                  <a:pt x="8348472" y="4992624"/>
                </a:lnTo>
                <a:lnTo>
                  <a:pt x="8357616" y="4983480"/>
                </a:lnTo>
              </a:path>
            </a:pathLst>
          </a:custGeom>
          <a:no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G"/>
          </a:p>
        </p:txBody>
      </p:sp>
      <p:sp>
        <p:nvSpPr>
          <p:cNvPr id="16" name="Freeform 15"/>
          <p:cNvSpPr/>
          <p:nvPr userDrawn="1"/>
        </p:nvSpPr>
        <p:spPr>
          <a:xfrm>
            <a:off x="9144000" y="5340096"/>
            <a:ext cx="3054096" cy="1536191"/>
          </a:xfrm>
          <a:custGeom>
            <a:avLst/>
            <a:gdLst>
              <a:gd name="connsiteX0" fmla="*/ 0 w 3264408"/>
              <a:gd name="connsiteY0" fmla="*/ 1764792 h 1764792"/>
              <a:gd name="connsiteX1" fmla="*/ 0 w 3264408"/>
              <a:gd name="connsiteY1" fmla="*/ 0 h 1764792"/>
              <a:gd name="connsiteX2" fmla="*/ 3255264 w 3264408"/>
              <a:gd name="connsiteY2" fmla="*/ 0 h 1764792"/>
              <a:gd name="connsiteX3" fmla="*/ 3264408 w 3264408"/>
              <a:gd name="connsiteY3" fmla="*/ 9144 h 1764792"/>
            </a:gdLst>
            <a:ahLst/>
            <a:cxnLst>
              <a:cxn ang="0">
                <a:pos x="connsiteX0" y="connsiteY0"/>
              </a:cxn>
              <a:cxn ang="0">
                <a:pos x="connsiteX1" y="connsiteY1"/>
              </a:cxn>
              <a:cxn ang="0">
                <a:pos x="connsiteX2" y="connsiteY2"/>
              </a:cxn>
              <a:cxn ang="0">
                <a:pos x="connsiteX3" y="connsiteY3"/>
              </a:cxn>
            </a:cxnLst>
            <a:rect l="l" t="t" r="r" b="b"/>
            <a:pathLst>
              <a:path w="3264408" h="1764792">
                <a:moveTo>
                  <a:pt x="0" y="1764792"/>
                </a:moveTo>
                <a:lnTo>
                  <a:pt x="0" y="0"/>
                </a:lnTo>
                <a:lnTo>
                  <a:pt x="3255264" y="0"/>
                </a:lnTo>
                <a:lnTo>
                  <a:pt x="3264408" y="9144"/>
                </a:lnTo>
              </a:path>
            </a:pathLst>
          </a:custGeom>
          <a:no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G"/>
          </a:p>
        </p:txBody>
      </p:sp>
      <p:pic>
        <p:nvPicPr>
          <p:cNvPr id="17" name="Picture 1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442500" y="5459125"/>
            <a:ext cx="2475384" cy="1283334"/>
          </a:xfrm>
          <a:prstGeom prst="rect">
            <a:avLst/>
          </a:prstGeom>
        </p:spPr>
      </p:pic>
      <p:sp>
        <p:nvSpPr>
          <p:cNvPr id="18" name="Title 1">
            <a:extLst>
              <a:ext uri="{FF2B5EF4-FFF2-40B4-BE49-F238E27FC236}">
                <a16:creationId xmlns:a16="http://schemas.microsoft.com/office/drawing/2014/main" id="{E589D359-CAD2-D346-96CC-F3AC99AEC89E}"/>
              </a:ext>
            </a:extLst>
          </p:cNvPr>
          <p:cNvSpPr>
            <a:spLocks noGrp="1"/>
          </p:cNvSpPr>
          <p:nvPr>
            <p:ph type="ctrTitle"/>
          </p:nvPr>
        </p:nvSpPr>
        <p:spPr>
          <a:xfrm>
            <a:off x="1524000" y="1964681"/>
            <a:ext cx="9144000" cy="1594665"/>
          </a:xfrm>
        </p:spPr>
        <p:txBody>
          <a:bodyPr anchor="b">
            <a:normAutofit/>
          </a:bodyPr>
          <a:lstStyle>
            <a:lvl1pPr algn="l">
              <a:defRPr sz="4800" b="0" i="0">
                <a:solidFill>
                  <a:schemeClr val="bg1"/>
                </a:solidFill>
                <a:latin typeface="Arial Narrow" panose="020B0604020202020204" pitchFamily="34" charset="0"/>
                <a:cs typeface="Arial Narrow" panose="020B0604020202020204" pitchFamily="34" charset="0"/>
              </a:defRPr>
            </a:lvl1pPr>
          </a:lstStyle>
          <a:p>
            <a:r>
              <a:rPr lang="en-GB" dirty="0"/>
              <a:t>Click to edit Master title style</a:t>
            </a:r>
            <a:endParaRPr dirty="0"/>
          </a:p>
        </p:txBody>
      </p:sp>
      <p:sp>
        <p:nvSpPr>
          <p:cNvPr id="19" name="Rectangle 18"/>
          <p:cNvSpPr/>
          <p:nvPr userDrawn="1"/>
        </p:nvSpPr>
        <p:spPr>
          <a:xfrm>
            <a:off x="-1" y="0"/>
            <a:ext cx="4572001" cy="127101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G"/>
          </a:p>
        </p:txBody>
      </p:sp>
      <p:pic>
        <p:nvPicPr>
          <p:cNvPr id="23" name="Picture 22"/>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10952" y="31226"/>
            <a:ext cx="4763646" cy="1240483"/>
          </a:xfrm>
          <a:prstGeom prst="rect">
            <a:avLst/>
          </a:prstGeom>
        </p:spPr>
      </p:pic>
    </p:spTree>
    <p:extLst>
      <p:ext uri="{BB962C8B-B14F-4D97-AF65-F5344CB8AC3E}">
        <p14:creationId xmlns:p14="http://schemas.microsoft.com/office/powerpoint/2010/main" val="133836886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le Slide (Coloured BG)">
    <p:spTree>
      <p:nvGrpSpPr>
        <p:cNvPr id="1" name=""/>
        <p:cNvGrpSpPr/>
        <p:nvPr/>
      </p:nvGrpSpPr>
      <p:grpSpPr>
        <a:xfrm>
          <a:off x="0" y="0"/>
          <a:ext cx="0" cy="0"/>
          <a:chOff x="0" y="0"/>
          <a:chExt cx="0" cy="0"/>
        </a:xfrm>
      </p:grpSpPr>
      <p:sp>
        <p:nvSpPr>
          <p:cNvPr id="3" name="Rectangle 2"/>
          <p:cNvSpPr/>
          <p:nvPr userDrawn="1"/>
        </p:nvSpPr>
        <p:spPr>
          <a:xfrm>
            <a:off x="0" y="0"/>
            <a:ext cx="12192000" cy="6858000"/>
          </a:xfrm>
          <a:prstGeom prst="rect">
            <a:avLst/>
          </a:prstGeom>
          <a:solidFill>
            <a:srgbClr val="00549B">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G" dirty="0"/>
          </a:p>
        </p:txBody>
      </p:sp>
      <p:sp>
        <p:nvSpPr>
          <p:cNvPr id="9" name="Subtitle 2">
            <a:extLst>
              <a:ext uri="{FF2B5EF4-FFF2-40B4-BE49-F238E27FC236}">
                <a16:creationId xmlns:a16="http://schemas.microsoft.com/office/drawing/2014/main" id="{CE7F589F-D605-0F45-9D9F-FE5F9476EADE}"/>
              </a:ext>
            </a:extLst>
          </p:cNvPr>
          <p:cNvSpPr>
            <a:spLocks noGrp="1"/>
          </p:cNvSpPr>
          <p:nvPr>
            <p:ph type="subTitle" idx="1"/>
          </p:nvPr>
        </p:nvSpPr>
        <p:spPr>
          <a:xfrm>
            <a:off x="1524000" y="3651421"/>
            <a:ext cx="9144000" cy="1464275"/>
          </a:xfrm>
        </p:spPr>
        <p:txBody>
          <a:bodyPr>
            <a:normAutofit/>
          </a:bodyPr>
          <a:lstStyle>
            <a:lvl1pPr marL="0" indent="0" algn="l">
              <a:lnSpc>
                <a:spcPct val="125000"/>
              </a:lnSpc>
              <a:buNone/>
              <a:defRPr sz="2000">
                <a:solidFill>
                  <a:schemeClr val="bg1">
                    <a:alpha val="75000"/>
                  </a:schemeClr>
                </a:solidFill>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dirty="0"/>
              <a:t>Click to edit Master subtitle style</a:t>
            </a:r>
            <a:endParaRPr dirty="0"/>
          </a:p>
        </p:txBody>
      </p:sp>
      <p:sp>
        <p:nvSpPr>
          <p:cNvPr id="11" name="Rectangle 10"/>
          <p:cNvSpPr/>
          <p:nvPr userDrawn="1"/>
        </p:nvSpPr>
        <p:spPr>
          <a:xfrm>
            <a:off x="9159240" y="5349240"/>
            <a:ext cx="3032760" cy="150876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G"/>
          </a:p>
        </p:txBody>
      </p:sp>
      <p:sp>
        <p:nvSpPr>
          <p:cNvPr id="13" name="Freeform 12"/>
          <p:cNvSpPr/>
          <p:nvPr userDrawn="1"/>
        </p:nvSpPr>
        <p:spPr>
          <a:xfrm>
            <a:off x="4572000" y="576072"/>
            <a:ext cx="7031736" cy="4764024"/>
          </a:xfrm>
          <a:custGeom>
            <a:avLst/>
            <a:gdLst>
              <a:gd name="connsiteX0" fmla="*/ 0 w 8211312"/>
              <a:gd name="connsiteY0" fmla="*/ 0 h 4544568"/>
              <a:gd name="connsiteX1" fmla="*/ 8211312 w 8211312"/>
              <a:gd name="connsiteY1" fmla="*/ 0 h 4544568"/>
              <a:gd name="connsiteX2" fmla="*/ 8211312 w 8211312"/>
              <a:gd name="connsiteY2" fmla="*/ 4544568 h 4544568"/>
            </a:gdLst>
            <a:ahLst/>
            <a:cxnLst>
              <a:cxn ang="0">
                <a:pos x="connsiteX0" y="connsiteY0"/>
              </a:cxn>
              <a:cxn ang="0">
                <a:pos x="connsiteX1" y="connsiteY1"/>
              </a:cxn>
              <a:cxn ang="0">
                <a:pos x="connsiteX2" y="connsiteY2"/>
              </a:cxn>
            </a:cxnLst>
            <a:rect l="l" t="t" r="r" b="b"/>
            <a:pathLst>
              <a:path w="8211312" h="4544568">
                <a:moveTo>
                  <a:pt x="0" y="0"/>
                </a:moveTo>
                <a:lnTo>
                  <a:pt x="8211312" y="0"/>
                </a:lnTo>
                <a:lnTo>
                  <a:pt x="8211312" y="4544568"/>
                </a:lnTo>
              </a:path>
            </a:pathLst>
          </a:custGeom>
          <a:ln w="25400">
            <a:solidFill>
              <a:schemeClr val="bg1"/>
            </a:solidFill>
          </a:ln>
        </p:spPr>
        <p:style>
          <a:lnRef idx="1">
            <a:schemeClr val="accent2"/>
          </a:lnRef>
          <a:fillRef idx="0">
            <a:schemeClr val="accent2"/>
          </a:fillRef>
          <a:effectRef idx="0">
            <a:schemeClr val="accent2"/>
          </a:effectRef>
          <a:fontRef idx="minor">
            <a:schemeClr val="tx1"/>
          </a:fontRef>
        </p:style>
        <p:txBody>
          <a:bodyPr rtlCol="0" anchor="ctr"/>
          <a:lstStyle/>
          <a:p>
            <a:pPr algn="ctr"/>
            <a:endParaRPr lang="en-SG" dirty="0"/>
          </a:p>
        </p:txBody>
      </p:sp>
      <p:sp>
        <p:nvSpPr>
          <p:cNvPr id="14" name="Freeform 13"/>
          <p:cNvSpPr/>
          <p:nvPr userDrawn="1"/>
        </p:nvSpPr>
        <p:spPr>
          <a:xfrm>
            <a:off x="-1" y="-9144"/>
            <a:ext cx="4572001" cy="1280160"/>
          </a:xfrm>
          <a:custGeom>
            <a:avLst/>
            <a:gdLst>
              <a:gd name="connsiteX0" fmla="*/ 3383280 w 3383280"/>
              <a:gd name="connsiteY0" fmla="*/ 0 h 1280160"/>
              <a:gd name="connsiteX1" fmla="*/ 3383280 w 3383280"/>
              <a:gd name="connsiteY1" fmla="*/ 1280160 h 1280160"/>
              <a:gd name="connsiteX2" fmla="*/ 0 w 3383280"/>
              <a:gd name="connsiteY2" fmla="*/ 1280160 h 1280160"/>
            </a:gdLst>
            <a:ahLst/>
            <a:cxnLst>
              <a:cxn ang="0">
                <a:pos x="connsiteX0" y="connsiteY0"/>
              </a:cxn>
              <a:cxn ang="0">
                <a:pos x="connsiteX1" y="connsiteY1"/>
              </a:cxn>
              <a:cxn ang="0">
                <a:pos x="connsiteX2" y="connsiteY2"/>
              </a:cxn>
            </a:cxnLst>
            <a:rect l="l" t="t" r="r" b="b"/>
            <a:pathLst>
              <a:path w="3383280" h="1280160">
                <a:moveTo>
                  <a:pt x="3383280" y="0"/>
                </a:moveTo>
                <a:lnTo>
                  <a:pt x="3383280" y="1280160"/>
                </a:lnTo>
                <a:lnTo>
                  <a:pt x="0" y="1280160"/>
                </a:lnTo>
              </a:path>
            </a:pathLst>
          </a:custGeom>
          <a:ln w="25400">
            <a:solidFill>
              <a:schemeClr val="bg1"/>
            </a:solidFill>
          </a:ln>
        </p:spPr>
        <p:style>
          <a:lnRef idx="1">
            <a:schemeClr val="accent2"/>
          </a:lnRef>
          <a:fillRef idx="0">
            <a:schemeClr val="accent2"/>
          </a:fillRef>
          <a:effectRef idx="0">
            <a:schemeClr val="accent2"/>
          </a:effectRef>
          <a:fontRef idx="minor">
            <a:schemeClr val="tx1"/>
          </a:fontRef>
        </p:style>
        <p:txBody>
          <a:bodyPr rtlCol="0" anchor="ctr"/>
          <a:lstStyle/>
          <a:p>
            <a:pPr algn="ctr"/>
            <a:endParaRPr lang="en-SG"/>
          </a:p>
        </p:txBody>
      </p:sp>
      <p:sp>
        <p:nvSpPr>
          <p:cNvPr id="15" name="Freeform 14"/>
          <p:cNvSpPr/>
          <p:nvPr userDrawn="1"/>
        </p:nvSpPr>
        <p:spPr>
          <a:xfrm>
            <a:off x="585216" y="1271016"/>
            <a:ext cx="8549640" cy="4992624"/>
          </a:xfrm>
          <a:custGeom>
            <a:avLst/>
            <a:gdLst>
              <a:gd name="connsiteX0" fmla="*/ 0 w 8357616"/>
              <a:gd name="connsiteY0" fmla="*/ 0 h 4992624"/>
              <a:gd name="connsiteX1" fmla="*/ 0 w 8357616"/>
              <a:gd name="connsiteY1" fmla="*/ 4992624 h 4992624"/>
              <a:gd name="connsiteX2" fmla="*/ 8348472 w 8357616"/>
              <a:gd name="connsiteY2" fmla="*/ 4992624 h 4992624"/>
              <a:gd name="connsiteX3" fmla="*/ 8357616 w 8357616"/>
              <a:gd name="connsiteY3" fmla="*/ 4983480 h 4992624"/>
            </a:gdLst>
            <a:ahLst/>
            <a:cxnLst>
              <a:cxn ang="0">
                <a:pos x="connsiteX0" y="connsiteY0"/>
              </a:cxn>
              <a:cxn ang="0">
                <a:pos x="connsiteX1" y="connsiteY1"/>
              </a:cxn>
              <a:cxn ang="0">
                <a:pos x="connsiteX2" y="connsiteY2"/>
              </a:cxn>
              <a:cxn ang="0">
                <a:pos x="connsiteX3" y="connsiteY3"/>
              </a:cxn>
            </a:cxnLst>
            <a:rect l="l" t="t" r="r" b="b"/>
            <a:pathLst>
              <a:path w="8357616" h="4992624">
                <a:moveTo>
                  <a:pt x="0" y="0"/>
                </a:moveTo>
                <a:lnTo>
                  <a:pt x="0" y="4992624"/>
                </a:lnTo>
                <a:lnTo>
                  <a:pt x="8348472" y="4992624"/>
                </a:lnTo>
                <a:lnTo>
                  <a:pt x="8357616" y="4983480"/>
                </a:lnTo>
              </a:path>
            </a:pathLst>
          </a:custGeom>
          <a:no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G"/>
          </a:p>
        </p:txBody>
      </p:sp>
      <p:sp>
        <p:nvSpPr>
          <p:cNvPr id="16" name="Freeform 15"/>
          <p:cNvSpPr/>
          <p:nvPr userDrawn="1"/>
        </p:nvSpPr>
        <p:spPr>
          <a:xfrm>
            <a:off x="9144000" y="5340096"/>
            <a:ext cx="3054096" cy="1536191"/>
          </a:xfrm>
          <a:custGeom>
            <a:avLst/>
            <a:gdLst>
              <a:gd name="connsiteX0" fmla="*/ 0 w 3264408"/>
              <a:gd name="connsiteY0" fmla="*/ 1764792 h 1764792"/>
              <a:gd name="connsiteX1" fmla="*/ 0 w 3264408"/>
              <a:gd name="connsiteY1" fmla="*/ 0 h 1764792"/>
              <a:gd name="connsiteX2" fmla="*/ 3255264 w 3264408"/>
              <a:gd name="connsiteY2" fmla="*/ 0 h 1764792"/>
              <a:gd name="connsiteX3" fmla="*/ 3264408 w 3264408"/>
              <a:gd name="connsiteY3" fmla="*/ 9144 h 1764792"/>
            </a:gdLst>
            <a:ahLst/>
            <a:cxnLst>
              <a:cxn ang="0">
                <a:pos x="connsiteX0" y="connsiteY0"/>
              </a:cxn>
              <a:cxn ang="0">
                <a:pos x="connsiteX1" y="connsiteY1"/>
              </a:cxn>
              <a:cxn ang="0">
                <a:pos x="connsiteX2" y="connsiteY2"/>
              </a:cxn>
              <a:cxn ang="0">
                <a:pos x="connsiteX3" y="connsiteY3"/>
              </a:cxn>
            </a:cxnLst>
            <a:rect l="l" t="t" r="r" b="b"/>
            <a:pathLst>
              <a:path w="3264408" h="1764792">
                <a:moveTo>
                  <a:pt x="0" y="1764792"/>
                </a:moveTo>
                <a:lnTo>
                  <a:pt x="0" y="0"/>
                </a:lnTo>
                <a:lnTo>
                  <a:pt x="3255264" y="0"/>
                </a:lnTo>
                <a:lnTo>
                  <a:pt x="3264408" y="9144"/>
                </a:lnTo>
              </a:path>
            </a:pathLst>
          </a:custGeom>
          <a:no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G"/>
          </a:p>
        </p:txBody>
      </p:sp>
      <p:pic>
        <p:nvPicPr>
          <p:cNvPr id="17" name="Picture 1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442500" y="5459125"/>
            <a:ext cx="2475384" cy="1283334"/>
          </a:xfrm>
          <a:prstGeom prst="rect">
            <a:avLst/>
          </a:prstGeom>
        </p:spPr>
      </p:pic>
      <p:sp>
        <p:nvSpPr>
          <p:cNvPr id="18" name="Title 1">
            <a:extLst>
              <a:ext uri="{FF2B5EF4-FFF2-40B4-BE49-F238E27FC236}">
                <a16:creationId xmlns:a16="http://schemas.microsoft.com/office/drawing/2014/main" id="{E589D359-CAD2-D346-96CC-F3AC99AEC89E}"/>
              </a:ext>
            </a:extLst>
          </p:cNvPr>
          <p:cNvSpPr>
            <a:spLocks noGrp="1"/>
          </p:cNvSpPr>
          <p:nvPr>
            <p:ph type="ctrTitle"/>
          </p:nvPr>
        </p:nvSpPr>
        <p:spPr>
          <a:xfrm>
            <a:off x="1524000" y="1964681"/>
            <a:ext cx="9144000" cy="1594665"/>
          </a:xfrm>
        </p:spPr>
        <p:txBody>
          <a:bodyPr anchor="b">
            <a:normAutofit/>
          </a:bodyPr>
          <a:lstStyle>
            <a:lvl1pPr algn="l">
              <a:defRPr sz="4800" b="0" i="0">
                <a:solidFill>
                  <a:schemeClr val="bg1"/>
                </a:solidFill>
                <a:latin typeface="Arial Narrow" panose="020B0604020202020204" pitchFamily="34" charset="0"/>
                <a:cs typeface="Arial Narrow" panose="020B0604020202020204" pitchFamily="34" charset="0"/>
              </a:defRPr>
            </a:lvl1pPr>
          </a:lstStyle>
          <a:p>
            <a:r>
              <a:rPr lang="en-GB" dirty="0"/>
              <a:t>Click to edit Master title style</a:t>
            </a:r>
            <a:endParaRPr dirty="0"/>
          </a:p>
        </p:txBody>
      </p:sp>
      <p:sp>
        <p:nvSpPr>
          <p:cNvPr id="21" name="Rectangle 20"/>
          <p:cNvSpPr/>
          <p:nvPr userDrawn="1"/>
        </p:nvSpPr>
        <p:spPr>
          <a:xfrm>
            <a:off x="-1" y="0"/>
            <a:ext cx="4572001" cy="127101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G"/>
          </a:p>
        </p:txBody>
      </p:sp>
      <p:pic>
        <p:nvPicPr>
          <p:cNvPr id="23" name="Picture 22"/>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10952" y="31226"/>
            <a:ext cx="4763646" cy="1240483"/>
          </a:xfrm>
          <a:prstGeom prst="rect">
            <a:avLst/>
          </a:prstGeom>
        </p:spPr>
      </p:pic>
    </p:spTree>
    <p:extLst>
      <p:ext uri="{BB962C8B-B14F-4D97-AF65-F5344CB8AC3E}">
        <p14:creationId xmlns:p14="http://schemas.microsoft.com/office/powerpoint/2010/main" val="170191301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 preserve="1">
  <p:cSld name="Title Slide (Photo)">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36A09A-D500-A746-8C70-35095F5250C7}"/>
              </a:ext>
            </a:extLst>
          </p:cNvPr>
          <p:cNvSpPr>
            <a:spLocks noGrp="1"/>
          </p:cNvSpPr>
          <p:nvPr>
            <p:ph type="ctrTitle"/>
          </p:nvPr>
        </p:nvSpPr>
        <p:spPr>
          <a:xfrm>
            <a:off x="1524000" y="1964681"/>
            <a:ext cx="9144000" cy="1594665"/>
          </a:xfrm>
        </p:spPr>
        <p:txBody>
          <a:bodyPr anchor="b">
            <a:normAutofit/>
          </a:bodyPr>
          <a:lstStyle>
            <a:lvl1pPr algn="l">
              <a:defRPr sz="4800" b="0" i="0">
                <a:solidFill>
                  <a:srgbClr val="00549B"/>
                </a:solidFill>
                <a:latin typeface="Arial Narrow" panose="020B0604020202020204" pitchFamily="34" charset="0"/>
                <a:cs typeface="Arial Narrow" panose="020B0604020202020204" pitchFamily="34" charset="0"/>
              </a:defRPr>
            </a:lvl1pPr>
          </a:lstStyle>
          <a:p>
            <a:r>
              <a:rPr lang="en-GB" dirty="0"/>
              <a:t>Click to edit Master title style</a:t>
            </a:r>
            <a:endParaRPr dirty="0"/>
          </a:p>
        </p:txBody>
      </p:sp>
      <p:sp>
        <p:nvSpPr>
          <p:cNvPr id="3" name="Subtitle 2">
            <a:extLst>
              <a:ext uri="{FF2B5EF4-FFF2-40B4-BE49-F238E27FC236}">
                <a16:creationId xmlns:a16="http://schemas.microsoft.com/office/drawing/2014/main" id="{B78F3316-5896-F541-BAA3-103CA7954FCD}"/>
              </a:ext>
            </a:extLst>
          </p:cNvPr>
          <p:cNvSpPr>
            <a:spLocks noGrp="1"/>
          </p:cNvSpPr>
          <p:nvPr>
            <p:ph type="subTitle" idx="1"/>
          </p:nvPr>
        </p:nvSpPr>
        <p:spPr>
          <a:xfrm>
            <a:off x="1524000" y="3651421"/>
            <a:ext cx="9144000" cy="1464275"/>
          </a:xfrm>
        </p:spPr>
        <p:txBody>
          <a:bodyPr>
            <a:normAutofit/>
          </a:bodyPr>
          <a:lstStyle>
            <a:lvl1pPr marL="0" indent="0" algn="l">
              <a:lnSpc>
                <a:spcPct val="125000"/>
              </a:lnSpc>
              <a:buNone/>
              <a:defRPr sz="2000">
                <a:solidFill>
                  <a:srgbClr val="F58220"/>
                </a:solidFill>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dirty="0"/>
              <a:t>Click to edit Master subtitle style</a:t>
            </a:r>
            <a:endParaRPr dirty="0"/>
          </a:p>
        </p:txBody>
      </p:sp>
      <p:sp>
        <p:nvSpPr>
          <p:cNvPr id="6" name="Rectangle 5"/>
          <p:cNvSpPr/>
          <p:nvPr userDrawn="1"/>
        </p:nvSpPr>
        <p:spPr>
          <a:xfrm>
            <a:off x="9159240" y="5349240"/>
            <a:ext cx="3032760" cy="150876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G"/>
          </a:p>
        </p:txBody>
      </p:sp>
      <p:sp>
        <p:nvSpPr>
          <p:cNvPr id="9" name="Freeform 8"/>
          <p:cNvSpPr/>
          <p:nvPr userDrawn="1"/>
        </p:nvSpPr>
        <p:spPr>
          <a:xfrm>
            <a:off x="4581144" y="576072"/>
            <a:ext cx="7022592" cy="4764024"/>
          </a:xfrm>
          <a:custGeom>
            <a:avLst/>
            <a:gdLst>
              <a:gd name="connsiteX0" fmla="*/ 0 w 8211312"/>
              <a:gd name="connsiteY0" fmla="*/ 0 h 4544568"/>
              <a:gd name="connsiteX1" fmla="*/ 8211312 w 8211312"/>
              <a:gd name="connsiteY1" fmla="*/ 0 h 4544568"/>
              <a:gd name="connsiteX2" fmla="*/ 8211312 w 8211312"/>
              <a:gd name="connsiteY2" fmla="*/ 4544568 h 4544568"/>
            </a:gdLst>
            <a:ahLst/>
            <a:cxnLst>
              <a:cxn ang="0">
                <a:pos x="connsiteX0" y="connsiteY0"/>
              </a:cxn>
              <a:cxn ang="0">
                <a:pos x="connsiteX1" y="connsiteY1"/>
              </a:cxn>
              <a:cxn ang="0">
                <a:pos x="connsiteX2" y="connsiteY2"/>
              </a:cxn>
            </a:cxnLst>
            <a:rect l="l" t="t" r="r" b="b"/>
            <a:pathLst>
              <a:path w="8211312" h="4544568">
                <a:moveTo>
                  <a:pt x="0" y="0"/>
                </a:moveTo>
                <a:lnTo>
                  <a:pt x="8211312" y="0"/>
                </a:lnTo>
                <a:lnTo>
                  <a:pt x="8211312" y="4544568"/>
                </a:lnTo>
              </a:path>
            </a:pathLst>
          </a:custGeom>
          <a:ln w="25400"/>
        </p:spPr>
        <p:style>
          <a:lnRef idx="1">
            <a:schemeClr val="accent2"/>
          </a:lnRef>
          <a:fillRef idx="0">
            <a:schemeClr val="accent2"/>
          </a:fillRef>
          <a:effectRef idx="0">
            <a:schemeClr val="accent2"/>
          </a:effectRef>
          <a:fontRef idx="minor">
            <a:schemeClr val="tx1"/>
          </a:fontRef>
        </p:style>
        <p:txBody>
          <a:bodyPr rtlCol="0" anchor="ctr"/>
          <a:lstStyle/>
          <a:p>
            <a:pPr algn="ctr"/>
            <a:endParaRPr lang="en-SG" dirty="0"/>
          </a:p>
        </p:txBody>
      </p:sp>
      <p:sp>
        <p:nvSpPr>
          <p:cNvPr id="11" name="Freeform 10"/>
          <p:cNvSpPr/>
          <p:nvPr userDrawn="1"/>
        </p:nvSpPr>
        <p:spPr>
          <a:xfrm>
            <a:off x="585216" y="1271016"/>
            <a:ext cx="8549640" cy="4992624"/>
          </a:xfrm>
          <a:custGeom>
            <a:avLst/>
            <a:gdLst>
              <a:gd name="connsiteX0" fmla="*/ 0 w 8357616"/>
              <a:gd name="connsiteY0" fmla="*/ 0 h 4992624"/>
              <a:gd name="connsiteX1" fmla="*/ 0 w 8357616"/>
              <a:gd name="connsiteY1" fmla="*/ 4992624 h 4992624"/>
              <a:gd name="connsiteX2" fmla="*/ 8348472 w 8357616"/>
              <a:gd name="connsiteY2" fmla="*/ 4992624 h 4992624"/>
              <a:gd name="connsiteX3" fmla="*/ 8357616 w 8357616"/>
              <a:gd name="connsiteY3" fmla="*/ 4983480 h 4992624"/>
            </a:gdLst>
            <a:ahLst/>
            <a:cxnLst>
              <a:cxn ang="0">
                <a:pos x="connsiteX0" y="connsiteY0"/>
              </a:cxn>
              <a:cxn ang="0">
                <a:pos x="connsiteX1" y="connsiteY1"/>
              </a:cxn>
              <a:cxn ang="0">
                <a:pos x="connsiteX2" y="connsiteY2"/>
              </a:cxn>
              <a:cxn ang="0">
                <a:pos x="connsiteX3" y="connsiteY3"/>
              </a:cxn>
            </a:cxnLst>
            <a:rect l="l" t="t" r="r" b="b"/>
            <a:pathLst>
              <a:path w="8357616" h="4992624">
                <a:moveTo>
                  <a:pt x="0" y="0"/>
                </a:moveTo>
                <a:lnTo>
                  <a:pt x="0" y="4992624"/>
                </a:lnTo>
                <a:lnTo>
                  <a:pt x="8348472" y="4992624"/>
                </a:lnTo>
                <a:lnTo>
                  <a:pt x="8357616" y="4983480"/>
                </a:lnTo>
              </a:path>
            </a:pathLst>
          </a:custGeom>
          <a:noFill/>
          <a:ln w="25400">
            <a:solidFill>
              <a:srgbClr val="F5822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G"/>
          </a:p>
        </p:txBody>
      </p:sp>
      <p:sp>
        <p:nvSpPr>
          <p:cNvPr id="12" name="Freeform 11"/>
          <p:cNvSpPr/>
          <p:nvPr userDrawn="1"/>
        </p:nvSpPr>
        <p:spPr>
          <a:xfrm>
            <a:off x="9144000" y="5340096"/>
            <a:ext cx="3054096" cy="1536191"/>
          </a:xfrm>
          <a:custGeom>
            <a:avLst/>
            <a:gdLst>
              <a:gd name="connsiteX0" fmla="*/ 0 w 3264408"/>
              <a:gd name="connsiteY0" fmla="*/ 1764792 h 1764792"/>
              <a:gd name="connsiteX1" fmla="*/ 0 w 3264408"/>
              <a:gd name="connsiteY1" fmla="*/ 0 h 1764792"/>
              <a:gd name="connsiteX2" fmla="*/ 3255264 w 3264408"/>
              <a:gd name="connsiteY2" fmla="*/ 0 h 1764792"/>
              <a:gd name="connsiteX3" fmla="*/ 3264408 w 3264408"/>
              <a:gd name="connsiteY3" fmla="*/ 9144 h 1764792"/>
            </a:gdLst>
            <a:ahLst/>
            <a:cxnLst>
              <a:cxn ang="0">
                <a:pos x="connsiteX0" y="connsiteY0"/>
              </a:cxn>
              <a:cxn ang="0">
                <a:pos x="connsiteX1" y="connsiteY1"/>
              </a:cxn>
              <a:cxn ang="0">
                <a:pos x="connsiteX2" y="connsiteY2"/>
              </a:cxn>
              <a:cxn ang="0">
                <a:pos x="connsiteX3" y="connsiteY3"/>
              </a:cxn>
            </a:cxnLst>
            <a:rect l="l" t="t" r="r" b="b"/>
            <a:pathLst>
              <a:path w="3264408" h="1764792">
                <a:moveTo>
                  <a:pt x="0" y="1764792"/>
                </a:moveTo>
                <a:lnTo>
                  <a:pt x="0" y="0"/>
                </a:lnTo>
                <a:lnTo>
                  <a:pt x="3255264" y="0"/>
                </a:lnTo>
                <a:lnTo>
                  <a:pt x="3264408" y="9144"/>
                </a:lnTo>
              </a:path>
            </a:pathLst>
          </a:custGeom>
          <a:noFill/>
          <a:ln w="25400">
            <a:solidFill>
              <a:srgbClr val="F5822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G"/>
          </a:p>
        </p:txBody>
      </p:sp>
      <p:pic>
        <p:nvPicPr>
          <p:cNvPr id="13" name="Picture 1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442500" y="5459125"/>
            <a:ext cx="2475384" cy="1283334"/>
          </a:xfrm>
          <a:prstGeom prst="rect">
            <a:avLst/>
          </a:prstGeom>
        </p:spPr>
      </p:pic>
      <p:sp>
        <p:nvSpPr>
          <p:cNvPr id="14" name="Rectangle 13"/>
          <p:cNvSpPr/>
          <p:nvPr userDrawn="1"/>
        </p:nvSpPr>
        <p:spPr>
          <a:xfrm>
            <a:off x="-1" y="0"/>
            <a:ext cx="4572001" cy="127101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G"/>
          </a:p>
        </p:txBody>
      </p:sp>
      <p:sp>
        <p:nvSpPr>
          <p:cNvPr id="15" name="Freeform 14"/>
          <p:cNvSpPr/>
          <p:nvPr userDrawn="1"/>
        </p:nvSpPr>
        <p:spPr>
          <a:xfrm>
            <a:off x="-1" y="-9144"/>
            <a:ext cx="4572001" cy="1280160"/>
          </a:xfrm>
          <a:custGeom>
            <a:avLst/>
            <a:gdLst>
              <a:gd name="connsiteX0" fmla="*/ 3383280 w 3383280"/>
              <a:gd name="connsiteY0" fmla="*/ 0 h 1280160"/>
              <a:gd name="connsiteX1" fmla="*/ 3383280 w 3383280"/>
              <a:gd name="connsiteY1" fmla="*/ 1280160 h 1280160"/>
              <a:gd name="connsiteX2" fmla="*/ 0 w 3383280"/>
              <a:gd name="connsiteY2" fmla="*/ 1280160 h 1280160"/>
            </a:gdLst>
            <a:ahLst/>
            <a:cxnLst>
              <a:cxn ang="0">
                <a:pos x="connsiteX0" y="connsiteY0"/>
              </a:cxn>
              <a:cxn ang="0">
                <a:pos x="connsiteX1" y="connsiteY1"/>
              </a:cxn>
              <a:cxn ang="0">
                <a:pos x="connsiteX2" y="connsiteY2"/>
              </a:cxn>
            </a:cxnLst>
            <a:rect l="l" t="t" r="r" b="b"/>
            <a:pathLst>
              <a:path w="3383280" h="1280160">
                <a:moveTo>
                  <a:pt x="3383280" y="0"/>
                </a:moveTo>
                <a:lnTo>
                  <a:pt x="3383280" y="1280160"/>
                </a:lnTo>
                <a:lnTo>
                  <a:pt x="0" y="1280160"/>
                </a:lnTo>
              </a:path>
            </a:pathLst>
          </a:custGeom>
          <a:ln w="25400"/>
        </p:spPr>
        <p:style>
          <a:lnRef idx="1">
            <a:schemeClr val="accent2"/>
          </a:lnRef>
          <a:fillRef idx="0">
            <a:schemeClr val="accent2"/>
          </a:fillRef>
          <a:effectRef idx="0">
            <a:schemeClr val="accent2"/>
          </a:effectRef>
          <a:fontRef idx="minor">
            <a:schemeClr val="tx1"/>
          </a:fontRef>
        </p:style>
        <p:txBody>
          <a:bodyPr rtlCol="0" anchor="ctr"/>
          <a:lstStyle/>
          <a:p>
            <a:pPr algn="ctr"/>
            <a:endParaRPr lang="en-SG"/>
          </a:p>
        </p:txBody>
      </p:sp>
      <p:pic>
        <p:nvPicPr>
          <p:cNvPr id="16" name="Picture 15"/>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10952" y="31226"/>
            <a:ext cx="4763646" cy="1240483"/>
          </a:xfrm>
          <a:prstGeom prst="rect">
            <a:avLst/>
          </a:prstGeom>
        </p:spPr>
      </p:pic>
    </p:spTree>
    <p:extLst>
      <p:ext uri="{BB962C8B-B14F-4D97-AF65-F5344CB8AC3E}">
        <p14:creationId xmlns:p14="http://schemas.microsoft.com/office/powerpoint/2010/main" val="370719128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Divider">
    <p:bg>
      <p:bgPr>
        <a:solidFill>
          <a:srgbClr val="00549B"/>
        </a:solidFill>
        <a:effectLst/>
      </p:bgPr>
    </p:bg>
    <p:spTree>
      <p:nvGrpSpPr>
        <p:cNvPr id="1" name=""/>
        <p:cNvGrpSpPr/>
        <p:nvPr/>
      </p:nvGrpSpPr>
      <p:grpSpPr>
        <a:xfrm>
          <a:off x="0" y="0"/>
          <a:ext cx="0" cy="0"/>
          <a:chOff x="0" y="0"/>
          <a:chExt cx="0" cy="0"/>
        </a:xfrm>
      </p:grpSpPr>
      <p:sp>
        <p:nvSpPr>
          <p:cNvPr id="17" name="Title 1">
            <a:extLst>
              <a:ext uri="{FF2B5EF4-FFF2-40B4-BE49-F238E27FC236}">
                <a16:creationId xmlns:a16="http://schemas.microsoft.com/office/drawing/2014/main" id="{2536A09A-D500-A746-8C70-35095F5250C7}"/>
              </a:ext>
            </a:extLst>
          </p:cNvPr>
          <p:cNvSpPr>
            <a:spLocks noGrp="1"/>
          </p:cNvSpPr>
          <p:nvPr>
            <p:ph type="ctrTitle"/>
          </p:nvPr>
        </p:nvSpPr>
        <p:spPr>
          <a:xfrm>
            <a:off x="1524000" y="1964681"/>
            <a:ext cx="9144000" cy="1594665"/>
          </a:xfrm>
        </p:spPr>
        <p:txBody>
          <a:bodyPr anchor="b">
            <a:normAutofit/>
          </a:bodyPr>
          <a:lstStyle>
            <a:lvl1pPr algn="l">
              <a:defRPr sz="4800" b="0" i="0">
                <a:solidFill>
                  <a:schemeClr val="bg1"/>
                </a:solidFill>
                <a:latin typeface="Arial Narrow" panose="020B0604020202020204" pitchFamily="34" charset="0"/>
                <a:cs typeface="Arial Narrow" panose="020B0604020202020204" pitchFamily="34" charset="0"/>
              </a:defRPr>
            </a:lvl1pPr>
          </a:lstStyle>
          <a:p>
            <a:r>
              <a:rPr lang="en-GB" dirty="0"/>
              <a:t>Click to edit Master title style</a:t>
            </a:r>
            <a:endParaRPr dirty="0"/>
          </a:p>
        </p:txBody>
      </p:sp>
      <p:sp>
        <p:nvSpPr>
          <p:cNvPr id="18" name="Subtitle 2">
            <a:extLst>
              <a:ext uri="{FF2B5EF4-FFF2-40B4-BE49-F238E27FC236}">
                <a16:creationId xmlns:a16="http://schemas.microsoft.com/office/drawing/2014/main" id="{B78F3316-5896-F541-BAA3-103CA7954FCD}"/>
              </a:ext>
            </a:extLst>
          </p:cNvPr>
          <p:cNvSpPr>
            <a:spLocks noGrp="1"/>
          </p:cNvSpPr>
          <p:nvPr>
            <p:ph type="subTitle" idx="1"/>
          </p:nvPr>
        </p:nvSpPr>
        <p:spPr>
          <a:xfrm>
            <a:off x="1524000" y="3651421"/>
            <a:ext cx="9144000" cy="1464275"/>
          </a:xfrm>
        </p:spPr>
        <p:txBody>
          <a:bodyPr>
            <a:normAutofit/>
          </a:bodyPr>
          <a:lstStyle>
            <a:lvl1pPr marL="0" indent="0" algn="l">
              <a:lnSpc>
                <a:spcPct val="125000"/>
              </a:lnSpc>
              <a:buNone/>
              <a:defRPr sz="2000">
                <a:solidFill>
                  <a:schemeClr val="bg1"/>
                </a:solidFill>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dirty="0"/>
              <a:t>Click to edit Master subtitle style</a:t>
            </a:r>
            <a:endParaRPr dirty="0"/>
          </a:p>
        </p:txBody>
      </p:sp>
      <p:sp>
        <p:nvSpPr>
          <p:cNvPr id="20" name="Rectangle 19"/>
          <p:cNvSpPr/>
          <p:nvPr userDrawn="1"/>
        </p:nvSpPr>
        <p:spPr>
          <a:xfrm>
            <a:off x="595423" y="599606"/>
            <a:ext cx="11025963" cy="5684236"/>
          </a:xfrm>
          <a:prstGeom prst="rect">
            <a:avLst/>
          </a:prstGeom>
          <a:no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G"/>
          </a:p>
        </p:txBody>
      </p:sp>
      <p:sp>
        <p:nvSpPr>
          <p:cNvPr id="19" name="Text Placeholder 9">
            <a:extLst>
              <a:ext uri="{FF2B5EF4-FFF2-40B4-BE49-F238E27FC236}">
                <a16:creationId xmlns:a16="http://schemas.microsoft.com/office/drawing/2014/main" id="{BA2F6D35-9B5E-A241-A641-A3C2927B7B2D}"/>
              </a:ext>
            </a:extLst>
          </p:cNvPr>
          <p:cNvSpPr>
            <a:spLocks noGrp="1"/>
          </p:cNvSpPr>
          <p:nvPr>
            <p:ph type="body" sz="quarter" idx="10" hasCustomPrompt="1"/>
          </p:nvPr>
        </p:nvSpPr>
        <p:spPr>
          <a:xfrm>
            <a:off x="595423" y="-23605"/>
            <a:ext cx="3042299" cy="623211"/>
          </a:xfrm>
          <a:solidFill>
            <a:srgbClr val="F58220"/>
          </a:solidFill>
        </p:spPr>
        <p:txBody>
          <a:bodyPr wrap="square" lIns="144000" tIns="144000" rIns="144000" bIns="144000" anchor="ctr" anchorCtr="1">
            <a:spAutoFit/>
          </a:bodyPr>
          <a:lstStyle>
            <a:lvl1pPr marL="6350" indent="-6350" algn="l">
              <a:buNone/>
              <a:tabLst/>
              <a:defRPr sz="2400" b="0" i="0">
                <a:solidFill>
                  <a:schemeClr val="bg1"/>
                </a:solidFill>
                <a:latin typeface="Arial" panose="020B0604020202020204" pitchFamily="34" charset="0"/>
                <a:cs typeface="Arial" panose="020B0604020202020204" pitchFamily="34" charset="0"/>
              </a:defRPr>
            </a:lvl1pPr>
          </a:lstStyle>
          <a:p>
            <a:pPr lvl="0"/>
            <a:r>
              <a:rPr lang="en-GB" dirty="0"/>
              <a:t>Click to edit heading</a:t>
            </a:r>
          </a:p>
        </p:txBody>
      </p:sp>
    </p:spTree>
    <p:extLst>
      <p:ext uri="{BB962C8B-B14F-4D97-AF65-F5344CB8AC3E}">
        <p14:creationId xmlns:p14="http://schemas.microsoft.com/office/powerpoint/2010/main" val="114987968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sp>
        <p:nvSpPr>
          <p:cNvPr id="15" name="Content Placeholder 14">
            <a:extLst>
              <a:ext uri="{FF2B5EF4-FFF2-40B4-BE49-F238E27FC236}">
                <a16:creationId xmlns:a16="http://schemas.microsoft.com/office/drawing/2014/main" id="{971B08C3-7274-2541-A630-3FDBD27EBA6C}"/>
              </a:ext>
            </a:extLst>
          </p:cNvPr>
          <p:cNvSpPr>
            <a:spLocks noGrp="1"/>
          </p:cNvSpPr>
          <p:nvPr>
            <p:ph sz="quarter" idx="11" hasCustomPrompt="1"/>
          </p:nvPr>
        </p:nvSpPr>
        <p:spPr>
          <a:xfrm>
            <a:off x="721833" y="1363108"/>
            <a:ext cx="7088364" cy="4534451"/>
          </a:xfrm>
        </p:spPr>
        <p:txBody>
          <a:bodyPr>
            <a:normAutofit/>
          </a:bodyPr>
          <a:lstStyle>
            <a:lvl1pPr marL="14288" indent="-14288">
              <a:lnSpc>
                <a:spcPct val="125000"/>
              </a:lnSpc>
              <a:buNone/>
              <a:tabLst/>
              <a:defRPr sz="1600"/>
            </a:lvl1pPr>
          </a:lstStyle>
          <a:p>
            <a:pPr lvl="0"/>
            <a:r>
              <a:rPr lang="en-GB" dirty="0"/>
              <a:t>Click to edit Master text styles</a:t>
            </a:r>
          </a:p>
          <a:p>
            <a:pPr lvl="0"/>
            <a:endParaRPr lang="en-GB" dirty="0"/>
          </a:p>
        </p:txBody>
      </p:sp>
      <p:sp>
        <p:nvSpPr>
          <p:cNvPr id="12" name="Picture Placeholder 10">
            <a:extLst>
              <a:ext uri="{FF2B5EF4-FFF2-40B4-BE49-F238E27FC236}">
                <a16:creationId xmlns:a16="http://schemas.microsoft.com/office/drawing/2014/main" id="{7DE1FFE5-F920-5549-AC02-1630245E80D6}"/>
              </a:ext>
            </a:extLst>
          </p:cNvPr>
          <p:cNvSpPr>
            <a:spLocks noGrp="1"/>
          </p:cNvSpPr>
          <p:nvPr>
            <p:ph type="pic" sz="quarter" idx="14"/>
          </p:nvPr>
        </p:nvSpPr>
        <p:spPr>
          <a:xfrm>
            <a:off x="8059610" y="1376561"/>
            <a:ext cx="3419475" cy="4520998"/>
          </a:xfrm>
        </p:spPr>
        <p:txBody>
          <a:bodyPr/>
          <a:lstStyle>
            <a:lvl1pPr>
              <a:buNone/>
              <a:defRPr/>
            </a:lvl1pPr>
          </a:lstStyle>
          <a:p>
            <a:endParaRPr dirty="0"/>
          </a:p>
        </p:txBody>
      </p:sp>
      <p:sp>
        <p:nvSpPr>
          <p:cNvPr id="11" name="Title 1">
            <a:extLst>
              <a:ext uri="{FF2B5EF4-FFF2-40B4-BE49-F238E27FC236}">
                <a16:creationId xmlns:a16="http://schemas.microsoft.com/office/drawing/2014/main" id="{6BE4EBE3-CC3C-094A-9821-27356B47DA18}"/>
              </a:ext>
            </a:extLst>
          </p:cNvPr>
          <p:cNvSpPr>
            <a:spLocks noGrp="1"/>
          </p:cNvSpPr>
          <p:nvPr>
            <p:ph type="title" hasCustomPrompt="1"/>
          </p:nvPr>
        </p:nvSpPr>
        <p:spPr>
          <a:xfrm>
            <a:off x="3900040" y="97734"/>
            <a:ext cx="8156493" cy="646331"/>
          </a:xfrm>
        </p:spPr>
        <p:txBody>
          <a:bodyPr wrap="square" anchor="ctr" anchorCtr="0">
            <a:spAutoFit/>
          </a:bodyPr>
          <a:lstStyle>
            <a:lvl1pPr>
              <a:defRPr sz="2000" b="1" i="0" baseline="0">
                <a:solidFill>
                  <a:srgbClr val="00549B"/>
                </a:solidFill>
                <a:latin typeface="Arial" panose="020B0604020202020204" pitchFamily="34" charset="0"/>
                <a:cs typeface="Arial" panose="020B0604020202020204" pitchFamily="34" charset="0"/>
              </a:defRPr>
            </a:lvl1pPr>
          </a:lstStyle>
          <a:p>
            <a:r>
              <a:rPr lang="en-GB" dirty="0"/>
              <a:t>Click to edit Master title style</a:t>
            </a:r>
            <a:br>
              <a:rPr lang="en-GB" dirty="0"/>
            </a:br>
            <a:r>
              <a:rPr lang="en-GB" dirty="0"/>
              <a:t>Title line 2</a:t>
            </a:r>
            <a:endParaRPr dirty="0"/>
          </a:p>
        </p:txBody>
      </p:sp>
      <p:cxnSp>
        <p:nvCxnSpPr>
          <p:cNvPr id="13" name="Straight Connector 12"/>
          <p:cNvCxnSpPr/>
          <p:nvPr userDrawn="1"/>
        </p:nvCxnSpPr>
        <p:spPr>
          <a:xfrm>
            <a:off x="2260369" y="816330"/>
            <a:ext cx="9931631" cy="0"/>
          </a:xfrm>
          <a:prstGeom prst="line">
            <a:avLst/>
          </a:prstGeom>
          <a:ln w="25400">
            <a:solidFill>
              <a:srgbClr val="F58220"/>
            </a:solidFill>
          </a:ln>
        </p:spPr>
        <p:style>
          <a:lnRef idx="1">
            <a:schemeClr val="accent1"/>
          </a:lnRef>
          <a:fillRef idx="0">
            <a:schemeClr val="accent1"/>
          </a:fillRef>
          <a:effectRef idx="0">
            <a:schemeClr val="accent1"/>
          </a:effectRef>
          <a:fontRef idx="minor">
            <a:schemeClr val="tx1"/>
          </a:fontRef>
        </p:style>
      </p:cxnSp>
      <p:sp>
        <p:nvSpPr>
          <p:cNvPr id="14" name="Rectangle 13"/>
          <p:cNvSpPr/>
          <p:nvPr userDrawn="1"/>
        </p:nvSpPr>
        <p:spPr>
          <a:xfrm>
            <a:off x="-4074" y="-1"/>
            <a:ext cx="3832005" cy="81633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G"/>
          </a:p>
        </p:txBody>
      </p:sp>
      <p:sp>
        <p:nvSpPr>
          <p:cNvPr id="16" name="Freeform 15"/>
          <p:cNvSpPr/>
          <p:nvPr userDrawn="1"/>
        </p:nvSpPr>
        <p:spPr>
          <a:xfrm>
            <a:off x="1" y="-9145"/>
            <a:ext cx="3756212" cy="825475"/>
          </a:xfrm>
          <a:custGeom>
            <a:avLst/>
            <a:gdLst>
              <a:gd name="connsiteX0" fmla="*/ 3383280 w 3383280"/>
              <a:gd name="connsiteY0" fmla="*/ 0 h 1280160"/>
              <a:gd name="connsiteX1" fmla="*/ 3383280 w 3383280"/>
              <a:gd name="connsiteY1" fmla="*/ 1280160 h 1280160"/>
              <a:gd name="connsiteX2" fmla="*/ 0 w 3383280"/>
              <a:gd name="connsiteY2" fmla="*/ 1280160 h 1280160"/>
            </a:gdLst>
            <a:ahLst/>
            <a:cxnLst>
              <a:cxn ang="0">
                <a:pos x="connsiteX0" y="connsiteY0"/>
              </a:cxn>
              <a:cxn ang="0">
                <a:pos x="connsiteX1" y="connsiteY1"/>
              </a:cxn>
              <a:cxn ang="0">
                <a:pos x="connsiteX2" y="connsiteY2"/>
              </a:cxn>
            </a:cxnLst>
            <a:rect l="l" t="t" r="r" b="b"/>
            <a:pathLst>
              <a:path w="3383280" h="1280160">
                <a:moveTo>
                  <a:pt x="3383280" y="0"/>
                </a:moveTo>
                <a:lnTo>
                  <a:pt x="3383280" y="1280160"/>
                </a:lnTo>
                <a:lnTo>
                  <a:pt x="0" y="1280160"/>
                </a:lnTo>
              </a:path>
            </a:pathLst>
          </a:custGeom>
          <a:ln w="25400"/>
        </p:spPr>
        <p:style>
          <a:lnRef idx="1">
            <a:schemeClr val="accent2"/>
          </a:lnRef>
          <a:fillRef idx="0">
            <a:schemeClr val="accent2"/>
          </a:fillRef>
          <a:effectRef idx="0">
            <a:schemeClr val="accent2"/>
          </a:effectRef>
          <a:fontRef idx="minor">
            <a:schemeClr val="tx1"/>
          </a:fontRef>
        </p:style>
        <p:txBody>
          <a:bodyPr rtlCol="0" anchor="ctr"/>
          <a:lstStyle/>
          <a:p>
            <a:pPr algn="ctr"/>
            <a:endParaRPr lang="en-SG"/>
          </a:p>
        </p:txBody>
      </p:sp>
      <p:pic>
        <p:nvPicPr>
          <p:cNvPr id="2" name="Picture 1">
            <a:extLst>
              <a:ext uri="{FF2B5EF4-FFF2-40B4-BE49-F238E27FC236}">
                <a16:creationId xmlns:a16="http://schemas.microsoft.com/office/drawing/2014/main" id="{B76AEA47-3D3F-CA31-3B70-53D61B39564A}"/>
              </a:ext>
            </a:extLst>
          </p:cNvPr>
          <p:cNvPicPr>
            <a:picLocks noChangeAspect="1"/>
          </p:cNvPicPr>
          <p:nvPr userDrawn="1"/>
        </p:nvPicPr>
        <p:blipFill>
          <a:blip r:embed="rId2"/>
          <a:stretch>
            <a:fillRect/>
          </a:stretch>
        </p:blipFill>
        <p:spPr>
          <a:xfrm>
            <a:off x="168031" y="167352"/>
            <a:ext cx="3420152" cy="481626"/>
          </a:xfrm>
          <a:prstGeom prst="rect">
            <a:avLst/>
          </a:prstGeom>
        </p:spPr>
      </p:pic>
    </p:spTree>
    <p:extLst>
      <p:ext uri="{BB962C8B-B14F-4D97-AF65-F5344CB8AC3E}">
        <p14:creationId xmlns:p14="http://schemas.microsoft.com/office/powerpoint/2010/main" val="23392280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11" name="Picture Placeholder 10">
            <a:extLst>
              <a:ext uri="{FF2B5EF4-FFF2-40B4-BE49-F238E27FC236}">
                <a16:creationId xmlns:a16="http://schemas.microsoft.com/office/drawing/2014/main" id="{D33A41BF-77B0-C144-BE1E-848397C0B9AF}"/>
              </a:ext>
            </a:extLst>
          </p:cNvPr>
          <p:cNvSpPr>
            <a:spLocks noGrp="1"/>
          </p:cNvSpPr>
          <p:nvPr>
            <p:ph type="pic" sz="quarter" idx="11"/>
          </p:nvPr>
        </p:nvSpPr>
        <p:spPr>
          <a:xfrm>
            <a:off x="-4482" y="1242391"/>
            <a:ext cx="6096000" cy="4148316"/>
          </a:xfrm>
        </p:spPr>
        <p:txBody>
          <a:bodyPr/>
          <a:lstStyle>
            <a:lvl1pPr>
              <a:buNone/>
              <a:defRPr/>
            </a:lvl1pPr>
          </a:lstStyle>
          <a:p>
            <a:endParaRPr dirty="0"/>
          </a:p>
        </p:txBody>
      </p:sp>
      <p:sp>
        <p:nvSpPr>
          <p:cNvPr id="12" name="Text Placeholder 9">
            <a:extLst>
              <a:ext uri="{FF2B5EF4-FFF2-40B4-BE49-F238E27FC236}">
                <a16:creationId xmlns:a16="http://schemas.microsoft.com/office/drawing/2014/main" id="{EF94E81B-F576-B043-89D9-CA2BC6868AE9}"/>
              </a:ext>
            </a:extLst>
          </p:cNvPr>
          <p:cNvSpPr>
            <a:spLocks noGrp="1"/>
          </p:cNvSpPr>
          <p:nvPr>
            <p:ph type="body" sz="quarter" idx="12" hasCustomPrompt="1"/>
          </p:nvPr>
        </p:nvSpPr>
        <p:spPr>
          <a:xfrm>
            <a:off x="736601" y="5418405"/>
            <a:ext cx="1903433" cy="375657"/>
          </a:xfrm>
          <a:noFill/>
        </p:spPr>
        <p:txBody>
          <a:bodyPr wrap="none" lIns="144000" tIns="90000" rIns="144000" bIns="90000" anchor="ctr" anchorCtr="1">
            <a:spAutoFit/>
          </a:bodyPr>
          <a:lstStyle>
            <a:lvl1pPr marL="6350" indent="-6350">
              <a:buNone/>
              <a:tabLst/>
              <a:defRPr sz="1400" b="0" i="0">
                <a:solidFill>
                  <a:schemeClr val="tx1"/>
                </a:solidFill>
                <a:latin typeface="Arial" panose="020B0604020202020204" pitchFamily="34" charset="0"/>
                <a:cs typeface="Arial" panose="020B0604020202020204" pitchFamily="34" charset="0"/>
              </a:defRPr>
            </a:lvl1pPr>
          </a:lstStyle>
          <a:p>
            <a:pPr lvl="0"/>
            <a:r>
              <a:rPr lang="en-GB" dirty="0"/>
              <a:t>Click to edit heading</a:t>
            </a:r>
          </a:p>
        </p:txBody>
      </p:sp>
      <p:sp>
        <p:nvSpPr>
          <p:cNvPr id="10" name="Picture Placeholder 10">
            <a:extLst>
              <a:ext uri="{FF2B5EF4-FFF2-40B4-BE49-F238E27FC236}">
                <a16:creationId xmlns:a16="http://schemas.microsoft.com/office/drawing/2014/main" id="{7DE1FFE5-F920-5549-AC02-1630245E80D6}"/>
              </a:ext>
            </a:extLst>
          </p:cNvPr>
          <p:cNvSpPr>
            <a:spLocks noGrp="1"/>
          </p:cNvSpPr>
          <p:nvPr>
            <p:ph type="pic" sz="quarter" idx="13"/>
          </p:nvPr>
        </p:nvSpPr>
        <p:spPr>
          <a:xfrm>
            <a:off x="6096000" y="1242391"/>
            <a:ext cx="6096000" cy="4148316"/>
          </a:xfrm>
        </p:spPr>
        <p:txBody>
          <a:bodyPr/>
          <a:lstStyle>
            <a:lvl1pPr>
              <a:buNone/>
              <a:defRPr/>
            </a:lvl1pPr>
          </a:lstStyle>
          <a:p>
            <a:endParaRPr dirty="0"/>
          </a:p>
        </p:txBody>
      </p:sp>
      <p:sp>
        <p:nvSpPr>
          <p:cNvPr id="14" name="Text Placeholder 9">
            <a:extLst>
              <a:ext uri="{FF2B5EF4-FFF2-40B4-BE49-F238E27FC236}">
                <a16:creationId xmlns:a16="http://schemas.microsoft.com/office/drawing/2014/main" id="{6D7E074A-1768-F44E-89EF-EA8EBED060EE}"/>
              </a:ext>
            </a:extLst>
          </p:cNvPr>
          <p:cNvSpPr>
            <a:spLocks noGrp="1"/>
          </p:cNvSpPr>
          <p:nvPr>
            <p:ph type="body" sz="quarter" idx="14" hasCustomPrompt="1"/>
          </p:nvPr>
        </p:nvSpPr>
        <p:spPr>
          <a:xfrm>
            <a:off x="6096000" y="5413894"/>
            <a:ext cx="1903433" cy="375657"/>
          </a:xfrm>
          <a:noFill/>
        </p:spPr>
        <p:txBody>
          <a:bodyPr wrap="none" lIns="144000" tIns="90000" rIns="144000" bIns="90000" anchor="ctr" anchorCtr="1">
            <a:spAutoFit/>
          </a:bodyPr>
          <a:lstStyle>
            <a:lvl1pPr marL="6350" indent="-6350">
              <a:buNone/>
              <a:tabLst/>
              <a:defRPr sz="1400" b="0" i="0">
                <a:solidFill>
                  <a:schemeClr val="tx1"/>
                </a:solidFill>
                <a:latin typeface="Arial" panose="020B0604020202020204" pitchFamily="34" charset="0"/>
                <a:cs typeface="Arial" panose="020B0604020202020204" pitchFamily="34" charset="0"/>
              </a:defRPr>
            </a:lvl1pPr>
          </a:lstStyle>
          <a:p>
            <a:pPr lvl="0"/>
            <a:r>
              <a:rPr lang="en-GB" dirty="0"/>
              <a:t>Click to edit heading</a:t>
            </a:r>
          </a:p>
        </p:txBody>
      </p:sp>
      <p:sp>
        <p:nvSpPr>
          <p:cNvPr id="18" name="Title 1">
            <a:extLst>
              <a:ext uri="{FF2B5EF4-FFF2-40B4-BE49-F238E27FC236}">
                <a16:creationId xmlns:a16="http://schemas.microsoft.com/office/drawing/2014/main" id="{6BE4EBE3-CC3C-094A-9821-27356B47DA18}"/>
              </a:ext>
            </a:extLst>
          </p:cNvPr>
          <p:cNvSpPr>
            <a:spLocks noGrp="1"/>
          </p:cNvSpPr>
          <p:nvPr>
            <p:ph type="title" hasCustomPrompt="1"/>
          </p:nvPr>
        </p:nvSpPr>
        <p:spPr>
          <a:xfrm>
            <a:off x="3900040" y="97734"/>
            <a:ext cx="8156493" cy="646331"/>
          </a:xfrm>
        </p:spPr>
        <p:txBody>
          <a:bodyPr wrap="square" anchor="ctr" anchorCtr="0">
            <a:spAutoFit/>
          </a:bodyPr>
          <a:lstStyle>
            <a:lvl1pPr>
              <a:defRPr sz="2000" b="1" i="0" baseline="0">
                <a:solidFill>
                  <a:srgbClr val="00549B"/>
                </a:solidFill>
                <a:latin typeface="Arial" panose="020B0604020202020204" pitchFamily="34" charset="0"/>
                <a:cs typeface="Arial" panose="020B0604020202020204" pitchFamily="34" charset="0"/>
              </a:defRPr>
            </a:lvl1pPr>
          </a:lstStyle>
          <a:p>
            <a:r>
              <a:rPr lang="en-GB" dirty="0"/>
              <a:t>Click to edit Master title style</a:t>
            </a:r>
            <a:br>
              <a:rPr lang="en-GB" dirty="0"/>
            </a:br>
            <a:r>
              <a:rPr lang="en-GB" dirty="0"/>
              <a:t>Title line 2</a:t>
            </a:r>
            <a:endParaRPr dirty="0"/>
          </a:p>
        </p:txBody>
      </p:sp>
      <p:cxnSp>
        <p:nvCxnSpPr>
          <p:cNvPr id="22" name="Straight Connector 21"/>
          <p:cNvCxnSpPr/>
          <p:nvPr userDrawn="1"/>
        </p:nvCxnSpPr>
        <p:spPr>
          <a:xfrm>
            <a:off x="2260369" y="816330"/>
            <a:ext cx="9931631" cy="0"/>
          </a:xfrm>
          <a:prstGeom prst="line">
            <a:avLst/>
          </a:prstGeom>
          <a:ln w="25400">
            <a:solidFill>
              <a:srgbClr val="F58220"/>
            </a:solidFill>
          </a:ln>
        </p:spPr>
        <p:style>
          <a:lnRef idx="1">
            <a:schemeClr val="accent1"/>
          </a:lnRef>
          <a:fillRef idx="0">
            <a:schemeClr val="accent1"/>
          </a:fillRef>
          <a:effectRef idx="0">
            <a:schemeClr val="accent1"/>
          </a:effectRef>
          <a:fontRef idx="minor">
            <a:schemeClr val="tx1"/>
          </a:fontRef>
        </p:style>
      </p:cxnSp>
      <p:sp>
        <p:nvSpPr>
          <p:cNvPr id="16" name="Rectangle 15"/>
          <p:cNvSpPr/>
          <p:nvPr userDrawn="1"/>
        </p:nvSpPr>
        <p:spPr>
          <a:xfrm>
            <a:off x="-4074" y="-1"/>
            <a:ext cx="3832005" cy="81633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G"/>
          </a:p>
        </p:txBody>
      </p:sp>
      <p:sp>
        <p:nvSpPr>
          <p:cNvPr id="17" name="Freeform 16"/>
          <p:cNvSpPr/>
          <p:nvPr userDrawn="1"/>
        </p:nvSpPr>
        <p:spPr>
          <a:xfrm>
            <a:off x="1" y="-9145"/>
            <a:ext cx="3756212" cy="825475"/>
          </a:xfrm>
          <a:custGeom>
            <a:avLst/>
            <a:gdLst>
              <a:gd name="connsiteX0" fmla="*/ 3383280 w 3383280"/>
              <a:gd name="connsiteY0" fmla="*/ 0 h 1280160"/>
              <a:gd name="connsiteX1" fmla="*/ 3383280 w 3383280"/>
              <a:gd name="connsiteY1" fmla="*/ 1280160 h 1280160"/>
              <a:gd name="connsiteX2" fmla="*/ 0 w 3383280"/>
              <a:gd name="connsiteY2" fmla="*/ 1280160 h 1280160"/>
            </a:gdLst>
            <a:ahLst/>
            <a:cxnLst>
              <a:cxn ang="0">
                <a:pos x="connsiteX0" y="connsiteY0"/>
              </a:cxn>
              <a:cxn ang="0">
                <a:pos x="connsiteX1" y="connsiteY1"/>
              </a:cxn>
              <a:cxn ang="0">
                <a:pos x="connsiteX2" y="connsiteY2"/>
              </a:cxn>
            </a:cxnLst>
            <a:rect l="l" t="t" r="r" b="b"/>
            <a:pathLst>
              <a:path w="3383280" h="1280160">
                <a:moveTo>
                  <a:pt x="3383280" y="0"/>
                </a:moveTo>
                <a:lnTo>
                  <a:pt x="3383280" y="1280160"/>
                </a:lnTo>
                <a:lnTo>
                  <a:pt x="0" y="1280160"/>
                </a:lnTo>
              </a:path>
            </a:pathLst>
          </a:custGeom>
          <a:ln w="25400"/>
        </p:spPr>
        <p:style>
          <a:lnRef idx="1">
            <a:schemeClr val="accent2"/>
          </a:lnRef>
          <a:fillRef idx="0">
            <a:schemeClr val="accent2"/>
          </a:fillRef>
          <a:effectRef idx="0">
            <a:schemeClr val="accent2"/>
          </a:effectRef>
          <a:fontRef idx="minor">
            <a:schemeClr val="tx1"/>
          </a:fontRef>
        </p:style>
        <p:txBody>
          <a:bodyPr rtlCol="0" anchor="ctr"/>
          <a:lstStyle/>
          <a:p>
            <a:pPr algn="ctr"/>
            <a:endParaRPr lang="en-SG"/>
          </a:p>
        </p:txBody>
      </p:sp>
      <p:pic>
        <p:nvPicPr>
          <p:cNvPr id="19" name="Picture 1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6183" y="-79044"/>
            <a:ext cx="3904114" cy="1016655"/>
          </a:xfrm>
          <a:prstGeom prst="rect">
            <a:avLst/>
          </a:prstGeom>
        </p:spPr>
      </p:pic>
    </p:spTree>
    <p:extLst>
      <p:ext uri="{BB962C8B-B14F-4D97-AF65-F5344CB8AC3E}">
        <p14:creationId xmlns:p14="http://schemas.microsoft.com/office/powerpoint/2010/main" val="28634027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Title and Content">
    <p:spTree>
      <p:nvGrpSpPr>
        <p:cNvPr id="1" name=""/>
        <p:cNvGrpSpPr/>
        <p:nvPr/>
      </p:nvGrpSpPr>
      <p:grpSpPr>
        <a:xfrm>
          <a:off x="0" y="0"/>
          <a:ext cx="0" cy="0"/>
          <a:chOff x="0" y="0"/>
          <a:chExt cx="0" cy="0"/>
        </a:xfrm>
      </p:grpSpPr>
      <p:sp>
        <p:nvSpPr>
          <p:cNvPr id="8" name="Picture Placeholder 7">
            <a:extLst>
              <a:ext uri="{FF2B5EF4-FFF2-40B4-BE49-F238E27FC236}">
                <a16:creationId xmlns:a16="http://schemas.microsoft.com/office/drawing/2014/main" id="{C12FA1C9-6FC3-FE26-77FF-BF6E982FDFC1}"/>
              </a:ext>
            </a:extLst>
          </p:cNvPr>
          <p:cNvSpPr>
            <a:spLocks noGrp="1"/>
          </p:cNvSpPr>
          <p:nvPr>
            <p:ph type="pic" sz="quarter" idx="10"/>
          </p:nvPr>
        </p:nvSpPr>
        <p:spPr>
          <a:xfrm>
            <a:off x="8796777" y="-644779"/>
            <a:ext cx="4506683" cy="4506683"/>
          </a:xfrm>
          <a:custGeom>
            <a:avLst/>
            <a:gdLst>
              <a:gd name="connsiteX0" fmla="*/ 2110615 w 4221230"/>
              <a:gd name="connsiteY0" fmla="*/ 0 h 4062856"/>
              <a:gd name="connsiteX1" fmla="*/ 4221230 w 4221230"/>
              <a:gd name="connsiteY1" fmla="*/ 2031428 h 4062856"/>
              <a:gd name="connsiteX2" fmla="*/ 2110615 w 4221230"/>
              <a:gd name="connsiteY2" fmla="*/ 4062856 h 4062856"/>
              <a:gd name="connsiteX3" fmla="*/ 0 w 4221230"/>
              <a:gd name="connsiteY3" fmla="*/ 2031428 h 4062856"/>
              <a:gd name="connsiteX4" fmla="*/ 2110615 w 4221230"/>
              <a:gd name="connsiteY4" fmla="*/ 0 h 406285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221230" h="4062856">
                <a:moveTo>
                  <a:pt x="2110615" y="0"/>
                </a:moveTo>
                <a:cubicBezTo>
                  <a:pt x="3276275" y="0"/>
                  <a:pt x="4221230" y="909501"/>
                  <a:pt x="4221230" y="2031428"/>
                </a:cubicBezTo>
                <a:cubicBezTo>
                  <a:pt x="4221230" y="3153355"/>
                  <a:pt x="3276275" y="4062856"/>
                  <a:pt x="2110615" y="4062856"/>
                </a:cubicBezTo>
                <a:cubicBezTo>
                  <a:pt x="944955" y="4062856"/>
                  <a:pt x="0" y="3153355"/>
                  <a:pt x="0" y="2031428"/>
                </a:cubicBezTo>
                <a:cubicBezTo>
                  <a:pt x="0" y="909501"/>
                  <a:pt x="944955" y="0"/>
                  <a:pt x="2110615" y="0"/>
                </a:cubicBezTo>
                <a:close/>
              </a:path>
            </a:pathLst>
          </a:custGeom>
        </p:spPr>
        <p:txBody>
          <a:bodyPr wrap="square">
            <a:noAutofit/>
          </a:bodyPr>
          <a:lstStyle/>
          <a:p>
            <a:endParaRPr lang="en-US"/>
          </a:p>
        </p:txBody>
      </p:sp>
    </p:spTree>
    <p:extLst>
      <p:ext uri="{BB962C8B-B14F-4D97-AF65-F5344CB8AC3E}">
        <p14:creationId xmlns:p14="http://schemas.microsoft.com/office/powerpoint/2010/main" val="8473911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userDrawn="1">
  <p:cSld name="4_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09600" y="404664"/>
            <a:ext cx="5054240" cy="1152128"/>
          </a:xfrm>
        </p:spPr>
        <p:txBody>
          <a:bodyPr anchor="b">
            <a:noAutofit/>
          </a:bodyPr>
          <a:lstStyle>
            <a:lvl1pPr>
              <a:defRPr sz="3600" b="1">
                <a:solidFill>
                  <a:schemeClr val="bg1"/>
                </a:solidFill>
              </a:defRPr>
            </a:lvl1pPr>
          </a:lstStyle>
          <a:p>
            <a:r>
              <a:rPr lang="en-US" dirty="0"/>
              <a:t>Click to edit </a:t>
            </a:r>
            <a:br>
              <a:rPr lang="en-US" dirty="0"/>
            </a:br>
            <a:r>
              <a:rPr lang="en-US" dirty="0"/>
              <a:t>Master title style</a:t>
            </a:r>
          </a:p>
        </p:txBody>
      </p:sp>
      <p:sp>
        <p:nvSpPr>
          <p:cNvPr id="3" name="Date Placeholder 2"/>
          <p:cNvSpPr>
            <a:spLocks noGrp="1"/>
          </p:cNvSpPr>
          <p:nvPr>
            <p:ph type="dt" sz="half" idx="10"/>
          </p:nvPr>
        </p:nvSpPr>
        <p:spPr/>
        <p:txBody>
          <a:bodyPr/>
          <a:lstStyle/>
          <a:p>
            <a:fld id="{425404F2-BE9A-4460-8815-8F645183555F}" type="datetimeFigureOut">
              <a:rPr lang="en-US" smtClean="0"/>
              <a:pPr/>
              <a:t>8/2/25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6E69268-9C8B-4EBF-A9EE-DC5DC2D48DC3}" type="slidenum">
              <a:rPr lang="en-US" smtClean="0"/>
              <a:pPr/>
              <a:t>‹#›</a:t>
            </a:fld>
            <a:endParaRPr lang="en-US"/>
          </a:p>
        </p:txBody>
      </p:sp>
      <p:sp>
        <p:nvSpPr>
          <p:cNvPr id="7" name="Text Placeholder 7">
            <a:extLst>
              <a:ext uri="{FF2B5EF4-FFF2-40B4-BE49-F238E27FC236}">
                <a16:creationId xmlns:a16="http://schemas.microsoft.com/office/drawing/2014/main" id="{018898F9-84B8-4835-89B6-51E1FDFDCFA6}"/>
              </a:ext>
            </a:extLst>
          </p:cNvPr>
          <p:cNvSpPr>
            <a:spLocks noGrp="1"/>
          </p:cNvSpPr>
          <p:nvPr>
            <p:ph type="body" sz="quarter" idx="13" hasCustomPrompt="1"/>
          </p:nvPr>
        </p:nvSpPr>
        <p:spPr>
          <a:xfrm>
            <a:off x="609600" y="1556792"/>
            <a:ext cx="3961472" cy="973790"/>
          </a:xfrm>
        </p:spPr>
        <p:txBody>
          <a:bodyPr>
            <a:noAutofit/>
          </a:bodyPr>
          <a:lstStyle>
            <a:lvl1pPr marL="0" indent="0">
              <a:buNone/>
              <a:defRPr sz="1600">
                <a:solidFill>
                  <a:schemeClr val="bg1"/>
                </a:solidFill>
              </a:defRPr>
            </a:lvl1pPr>
            <a:lvl2pPr marL="609494" indent="0">
              <a:buNone/>
              <a:defRPr sz="1600"/>
            </a:lvl2pPr>
            <a:lvl3pPr marL="1218986" indent="0">
              <a:buNone/>
              <a:defRPr sz="1600"/>
            </a:lvl3pPr>
            <a:lvl4pPr marL="1828480" indent="0">
              <a:buNone/>
              <a:defRPr sz="1600"/>
            </a:lvl4pPr>
            <a:lvl5pPr marL="2437973" indent="0">
              <a:buNone/>
              <a:defRPr sz="1600"/>
            </a:lvl5pPr>
          </a:lstStyle>
          <a:p>
            <a:pPr lvl="0"/>
            <a:r>
              <a:rPr lang="en-US" dirty="0"/>
              <a:t>Insert your desired text here. This is a sample text.</a:t>
            </a:r>
            <a:endParaRPr lang="en-PH" dirty="0"/>
          </a:p>
        </p:txBody>
      </p:sp>
    </p:spTree>
    <p:extLst>
      <p:ext uri="{BB962C8B-B14F-4D97-AF65-F5344CB8AC3E}">
        <p14:creationId xmlns:p14="http://schemas.microsoft.com/office/powerpoint/2010/main" val="351841177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09A40B5-226E-7E4C-B89B-A338EECC76E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endParaRPr/>
          </a:p>
        </p:txBody>
      </p:sp>
      <p:sp>
        <p:nvSpPr>
          <p:cNvPr id="3" name="Text Placeholder 2">
            <a:extLst>
              <a:ext uri="{FF2B5EF4-FFF2-40B4-BE49-F238E27FC236}">
                <a16:creationId xmlns:a16="http://schemas.microsoft.com/office/drawing/2014/main" id="{941D0AD6-175F-E541-9823-4552FBBA81D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a:p>
        </p:txBody>
      </p:sp>
      <p:sp>
        <p:nvSpPr>
          <p:cNvPr id="4" name="Date Placeholder 3">
            <a:extLst>
              <a:ext uri="{FF2B5EF4-FFF2-40B4-BE49-F238E27FC236}">
                <a16:creationId xmlns:a16="http://schemas.microsoft.com/office/drawing/2014/main" id="{0F1613BE-F7AB-1A4B-83CD-3EED74D6B5C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latin typeface="Arial" panose="020B0604020202020204" pitchFamily="34" charset="0"/>
                <a:cs typeface="Arial" panose="020B0604020202020204" pitchFamily="34" charset="0"/>
              </a:defRPr>
            </a:lvl1pPr>
          </a:lstStyle>
          <a:p>
            <a:fld id="{F12ADD7A-FF3F-0F40-B427-BAC403416866}" type="datetimeFigureOut">
              <a:rPr lang="en-SG" smtClean="0"/>
              <a:pPr/>
              <a:t>2/8/25</a:t>
            </a:fld>
            <a:endParaRPr lang="en-SG">
              <a:latin typeface="Arial" panose="020B0604020202020204" pitchFamily="34" charset="0"/>
              <a:cs typeface="Arial" panose="020B0604020202020204" pitchFamily="34" charset="0"/>
            </a:endParaRPr>
          </a:p>
        </p:txBody>
      </p:sp>
      <p:sp>
        <p:nvSpPr>
          <p:cNvPr id="5" name="Footer Placeholder 4">
            <a:extLst>
              <a:ext uri="{FF2B5EF4-FFF2-40B4-BE49-F238E27FC236}">
                <a16:creationId xmlns:a16="http://schemas.microsoft.com/office/drawing/2014/main" id="{4E623CF1-C618-2849-B730-E15420E6A94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latin typeface="Arial" panose="020B0604020202020204" pitchFamily="34" charset="0"/>
                <a:cs typeface="Arial" panose="020B0604020202020204" pitchFamily="34" charset="0"/>
              </a:defRPr>
            </a:lvl1pPr>
          </a:lstStyle>
          <a:p>
            <a:endParaRPr lang="en-SG">
              <a:latin typeface="Arial" panose="020B0604020202020204" pitchFamily="34" charset="0"/>
              <a:cs typeface="Arial" panose="020B0604020202020204" pitchFamily="34" charset="0"/>
            </a:endParaRPr>
          </a:p>
        </p:txBody>
      </p:sp>
      <p:sp>
        <p:nvSpPr>
          <p:cNvPr id="6" name="Slide Number Placeholder 5">
            <a:extLst>
              <a:ext uri="{FF2B5EF4-FFF2-40B4-BE49-F238E27FC236}">
                <a16:creationId xmlns:a16="http://schemas.microsoft.com/office/drawing/2014/main" id="{F19CE9E9-5D00-AE4A-A479-E463C36F261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latin typeface="Arial" panose="020B0604020202020204" pitchFamily="34" charset="0"/>
                <a:cs typeface="Arial" panose="020B0604020202020204" pitchFamily="34" charset="0"/>
              </a:defRPr>
            </a:lvl1pPr>
          </a:lstStyle>
          <a:p>
            <a:fld id="{337E3877-AE46-9248-AF54-06757ED096C8}" type="slidenum">
              <a:rPr lang="en-SG" smtClean="0"/>
              <a:pPr/>
              <a:t>‹#›</a:t>
            </a:fld>
            <a:endParaRPr lang="en-SG">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52784097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Lst>
  <p:txStyles>
    <p:titleStyle>
      <a:lvl1pPr algn="l" defTabSz="914400" rtl="0" eaLnBrk="1" latinLnBrk="0" hangingPunct="1">
        <a:lnSpc>
          <a:spcPct val="90000"/>
        </a:lnSpc>
        <a:spcBef>
          <a:spcPct val="0"/>
        </a:spcBef>
        <a:buNone/>
        <a:defRPr sz="5400" b="0" i="0" kern="1200">
          <a:solidFill>
            <a:schemeClr val="tx1"/>
          </a:solidFill>
          <a:latin typeface="Arial Narrow" panose="020B0604020202020204" pitchFamily="34" charset="0"/>
          <a:ea typeface="+mj-ea"/>
          <a:cs typeface="Arial Narrow"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10.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10.xml"/><Relationship Id="rId1" Type="http://schemas.openxmlformats.org/officeDocument/2006/relationships/slideLayout" Target="../slideLayouts/slideLayout6.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8" Type="http://schemas.openxmlformats.org/officeDocument/2006/relationships/image" Target="../media/image25.png"/><Relationship Id="rId3" Type="http://schemas.openxmlformats.org/officeDocument/2006/relationships/diagramLayout" Target="../diagrams/layout7.xml"/><Relationship Id="rId7" Type="http://schemas.openxmlformats.org/officeDocument/2006/relationships/image" Target="../media/image24.png"/><Relationship Id="rId2" Type="http://schemas.openxmlformats.org/officeDocument/2006/relationships/diagramData" Target="../diagrams/data7.xml"/><Relationship Id="rId1" Type="http://schemas.openxmlformats.org/officeDocument/2006/relationships/slideLayout" Target="../slideLayouts/slideLayout6.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 Id="rId9" Type="http://schemas.openxmlformats.org/officeDocument/2006/relationships/image" Target="../media/image26.emf"/></Relationships>
</file>

<file path=ppt/slides/_rels/slide13.xml.rels><?xml version="1.0" encoding="UTF-8" standalone="yes"?>
<Relationships xmlns="http://schemas.openxmlformats.org/package/2006/relationships"><Relationship Id="rId8" Type="http://schemas.microsoft.com/office/2007/relationships/diagramDrawing" Target="../diagrams/drawing8.xml"/><Relationship Id="rId3" Type="http://schemas.openxmlformats.org/officeDocument/2006/relationships/notesSlide" Target="../notesSlides/notesSlide11.xml"/><Relationship Id="rId7" Type="http://schemas.openxmlformats.org/officeDocument/2006/relationships/diagramColors" Target="../diagrams/colors8.xml"/><Relationship Id="rId2" Type="http://schemas.openxmlformats.org/officeDocument/2006/relationships/slideLayout" Target="../slideLayouts/slideLayout6.xml"/><Relationship Id="rId1" Type="http://schemas.openxmlformats.org/officeDocument/2006/relationships/tags" Target="../tags/tag9.xml"/><Relationship Id="rId6" Type="http://schemas.openxmlformats.org/officeDocument/2006/relationships/diagramQuickStyle" Target="../diagrams/quickStyle8.xml"/><Relationship Id="rId5" Type="http://schemas.openxmlformats.org/officeDocument/2006/relationships/diagramLayout" Target="../diagrams/layout8.xml"/><Relationship Id="rId4" Type="http://schemas.openxmlformats.org/officeDocument/2006/relationships/diagramData" Target="../diagrams/data8.xml"/><Relationship Id="rId9" Type="http://schemas.openxmlformats.org/officeDocument/2006/relationships/image" Target="../media/image27.png"/></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6.xml"/><Relationship Id="rId1" Type="http://schemas.openxmlformats.org/officeDocument/2006/relationships/tags" Target="../tags/tag10.xml"/><Relationship Id="rId4" Type="http://schemas.openxmlformats.org/officeDocument/2006/relationships/hyperlink" Target="https://file.go.gov.sg/healthiersg-whitepaper-pdf.pdf" TargetMode="External"/></Relationships>
</file>

<file path=ppt/slides/_rels/slide2.xml.rels><?xml version="1.0" encoding="UTF-8" standalone="yes"?>
<Relationships xmlns="http://schemas.openxmlformats.org/package/2006/relationships"><Relationship Id="rId8" Type="http://schemas.microsoft.com/office/2007/relationships/diagramDrawing" Target="../diagrams/drawing1.xml"/><Relationship Id="rId13" Type="http://schemas.openxmlformats.org/officeDocument/2006/relationships/diagramQuickStyle" Target="../diagrams/quickStyle2.xml"/><Relationship Id="rId3" Type="http://schemas.openxmlformats.org/officeDocument/2006/relationships/notesSlide" Target="../notesSlides/notesSlide2.xml"/><Relationship Id="rId7" Type="http://schemas.openxmlformats.org/officeDocument/2006/relationships/diagramColors" Target="../diagrams/colors1.xml"/><Relationship Id="rId12" Type="http://schemas.openxmlformats.org/officeDocument/2006/relationships/diagramLayout" Target="../diagrams/layout2.xml"/><Relationship Id="rId2" Type="http://schemas.openxmlformats.org/officeDocument/2006/relationships/slideLayout" Target="../slideLayouts/slideLayout6.xml"/><Relationship Id="rId1" Type="http://schemas.openxmlformats.org/officeDocument/2006/relationships/tags" Target="../tags/tag1.xml"/><Relationship Id="rId6" Type="http://schemas.openxmlformats.org/officeDocument/2006/relationships/diagramQuickStyle" Target="../diagrams/quickStyle1.xml"/><Relationship Id="rId11" Type="http://schemas.openxmlformats.org/officeDocument/2006/relationships/diagramData" Target="../diagrams/data2.xml"/><Relationship Id="rId5" Type="http://schemas.openxmlformats.org/officeDocument/2006/relationships/diagramLayout" Target="../diagrams/layout1.xml"/><Relationship Id="rId15" Type="http://schemas.microsoft.com/office/2007/relationships/diagramDrawing" Target="../diagrams/drawing2.xml"/><Relationship Id="rId10" Type="http://schemas.openxmlformats.org/officeDocument/2006/relationships/image" Target="../media/image8.jpg"/><Relationship Id="rId4" Type="http://schemas.openxmlformats.org/officeDocument/2006/relationships/diagramData" Target="../diagrams/data1.xml"/><Relationship Id="rId9" Type="http://schemas.openxmlformats.org/officeDocument/2006/relationships/image" Target="../media/image7.png"/><Relationship Id="rId14" Type="http://schemas.openxmlformats.org/officeDocument/2006/relationships/diagramColors" Target="../diagrams/colors2.xml"/></Relationships>
</file>

<file path=ppt/slides/_rels/slide3.xml.rels><?xml version="1.0" encoding="UTF-8" standalone="yes"?>
<Relationships xmlns="http://schemas.openxmlformats.org/package/2006/relationships"><Relationship Id="rId8" Type="http://schemas.microsoft.com/office/2007/relationships/diagramDrawing" Target="../diagrams/drawing3.xml"/><Relationship Id="rId3" Type="http://schemas.openxmlformats.org/officeDocument/2006/relationships/notesSlide" Target="../notesSlides/notesSlide3.xml"/><Relationship Id="rId7" Type="http://schemas.openxmlformats.org/officeDocument/2006/relationships/diagramColors" Target="../diagrams/colors3.xml"/><Relationship Id="rId2" Type="http://schemas.openxmlformats.org/officeDocument/2006/relationships/slideLayout" Target="../slideLayouts/slideLayout6.xml"/><Relationship Id="rId1" Type="http://schemas.openxmlformats.org/officeDocument/2006/relationships/tags" Target="../tags/tag2.xml"/><Relationship Id="rId6" Type="http://schemas.openxmlformats.org/officeDocument/2006/relationships/diagramQuickStyle" Target="../diagrams/quickStyle3.xml"/><Relationship Id="rId5" Type="http://schemas.openxmlformats.org/officeDocument/2006/relationships/diagramLayout" Target="../diagrams/layout3.xml"/><Relationship Id="rId4" Type="http://schemas.openxmlformats.org/officeDocument/2006/relationships/diagramData" Target="../diagrams/data3.xml"/></Relationships>
</file>

<file path=ppt/slides/_rels/slide4.xml.rels><?xml version="1.0" encoding="UTF-8" standalone="yes"?>
<Relationships xmlns="http://schemas.openxmlformats.org/package/2006/relationships"><Relationship Id="rId8" Type="http://schemas.microsoft.com/office/2007/relationships/diagramDrawing" Target="../diagrams/drawing4.xml"/><Relationship Id="rId3" Type="http://schemas.openxmlformats.org/officeDocument/2006/relationships/notesSlide" Target="../notesSlides/notesSlide4.xml"/><Relationship Id="rId7" Type="http://schemas.openxmlformats.org/officeDocument/2006/relationships/diagramColors" Target="../diagrams/colors4.xml"/><Relationship Id="rId2" Type="http://schemas.openxmlformats.org/officeDocument/2006/relationships/slideLayout" Target="../slideLayouts/slideLayout6.xml"/><Relationship Id="rId1" Type="http://schemas.openxmlformats.org/officeDocument/2006/relationships/tags" Target="../tags/tag3.xml"/><Relationship Id="rId6" Type="http://schemas.openxmlformats.org/officeDocument/2006/relationships/diagramQuickStyle" Target="../diagrams/quickStyle4.xml"/><Relationship Id="rId5" Type="http://schemas.openxmlformats.org/officeDocument/2006/relationships/diagramLayout" Target="../diagrams/layout4.xml"/><Relationship Id="rId4" Type="http://schemas.openxmlformats.org/officeDocument/2006/relationships/diagramData" Target="../diagrams/data4.xml"/><Relationship Id="rId9" Type="http://schemas.openxmlformats.org/officeDocument/2006/relationships/image" Target="../media/image9.png"/></Relationships>
</file>

<file path=ppt/slides/_rels/slide5.xml.rels><?xml version="1.0" encoding="UTF-8" standalone="yes"?>
<Relationships xmlns="http://schemas.openxmlformats.org/package/2006/relationships"><Relationship Id="rId8" Type="http://schemas.microsoft.com/office/2007/relationships/diagramDrawing" Target="../diagrams/drawing5.xml"/><Relationship Id="rId3" Type="http://schemas.openxmlformats.org/officeDocument/2006/relationships/notesSlide" Target="../notesSlides/notesSlide5.xml"/><Relationship Id="rId7" Type="http://schemas.openxmlformats.org/officeDocument/2006/relationships/diagramColors" Target="../diagrams/colors5.xml"/><Relationship Id="rId2" Type="http://schemas.openxmlformats.org/officeDocument/2006/relationships/slideLayout" Target="../slideLayouts/slideLayout6.xml"/><Relationship Id="rId1" Type="http://schemas.openxmlformats.org/officeDocument/2006/relationships/tags" Target="../tags/tag4.xml"/><Relationship Id="rId6" Type="http://schemas.openxmlformats.org/officeDocument/2006/relationships/diagramQuickStyle" Target="../diagrams/quickStyle5.xml"/><Relationship Id="rId5" Type="http://schemas.openxmlformats.org/officeDocument/2006/relationships/diagramLayout" Target="../diagrams/layout5.xml"/><Relationship Id="rId4" Type="http://schemas.openxmlformats.org/officeDocument/2006/relationships/diagramData" Target="../diagrams/data5.xml"/></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6.xml"/><Relationship Id="rId1" Type="http://schemas.openxmlformats.org/officeDocument/2006/relationships/tags" Target="../tags/tag5.xml"/></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6.xml"/><Relationship Id="rId1" Type="http://schemas.openxmlformats.org/officeDocument/2006/relationships/tags" Target="../tags/tag6.xml"/></Relationships>
</file>

<file path=ppt/slides/_rels/slide8.xml.rels><?xml version="1.0" encoding="UTF-8" standalone="yes"?>
<Relationships xmlns="http://schemas.openxmlformats.org/package/2006/relationships"><Relationship Id="rId8" Type="http://schemas.openxmlformats.org/officeDocument/2006/relationships/image" Target="../media/image14.emf"/><Relationship Id="rId3" Type="http://schemas.openxmlformats.org/officeDocument/2006/relationships/notesSlide" Target="../notesSlides/notesSlide8.xml"/><Relationship Id="rId7" Type="http://schemas.openxmlformats.org/officeDocument/2006/relationships/image" Target="../media/image13.emf"/><Relationship Id="rId2" Type="http://schemas.openxmlformats.org/officeDocument/2006/relationships/slideLayout" Target="../slideLayouts/slideLayout6.xml"/><Relationship Id="rId1" Type="http://schemas.openxmlformats.org/officeDocument/2006/relationships/tags" Target="../tags/tag7.xml"/><Relationship Id="rId6" Type="http://schemas.openxmlformats.org/officeDocument/2006/relationships/image" Target="../media/image12.emf"/><Relationship Id="rId5" Type="http://schemas.openxmlformats.org/officeDocument/2006/relationships/image" Target="../media/image11.emf"/><Relationship Id="rId4" Type="http://schemas.openxmlformats.org/officeDocument/2006/relationships/image" Target="../media/image10.emf"/><Relationship Id="rId9" Type="http://schemas.openxmlformats.org/officeDocument/2006/relationships/image" Target="../media/image15.emf"/></Relationships>
</file>

<file path=ppt/slides/_rels/slide9.xml.rels><?xml version="1.0" encoding="UTF-8" standalone="yes"?>
<Relationships xmlns="http://schemas.openxmlformats.org/package/2006/relationships"><Relationship Id="rId8" Type="http://schemas.openxmlformats.org/officeDocument/2006/relationships/image" Target="../media/image20.emf"/><Relationship Id="rId3" Type="http://schemas.openxmlformats.org/officeDocument/2006/relationships/notesSlide" Target="../notesSlides/notesSlide9.xml"/><Relationship Id="rId7" Type="http://schemas.openxmlformats.org/officeDocument/2006/relationships/image" Target="../media/image19.emf"/><Relationship Id="rId2" Type="http://schemas.openxmlformats.org/officeDocument/2006/relationships/slideLayout" Target="../slideLayouts/slideLayout6.xml"/><Relationship Id="rId1" Type="http://schemas.openxmlformats.org/officeDocument/2006/relationships/tags" Target="../tags/tag8.xml"/><Relationship Id="rId6" Type="http://schemas.openxmlformats.org/officeDocument/2006/relationships/image" Target="../media/image18.emf"/><Relationship Id="rId5" Type="http://schemas.openxmlformats.org/officeDocument/2006/relationships/image" Target="../media/image17.emf"/><Relationship Id="rId4" Type="http://schemas.openxmlformats.org/officeDocument/2006/relationships/image" Target="../media/image16.emf"/><Relationship Id="rId9" Type="http://schemas.openxmlformats.org/officeDocument/2006/relationships/image" Target="../media/image21.emf"/></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CBA54387-C69E-2545-B5AE-16D777B2C71E}"/>
              </a:ext>
            </a:extLst>
          </p:cNvPr>
          <p:cNvSpPr>
            <a:spLocks noGrp="1"/>
          </p:cNvSpPr>
          <p:nvPr>
            <p:ph type="ctrTitle"/>
          </p:nvPr>
        </p:nvSpPr>
        <p:spPr>
          <a:xfrm>
            <a:off x="583186" y="1276057"/>
            <a:ext cx="11013069" cy="1910655"/>
          </a:xfrm>
        </p:spPr>
        <p:txBody>
          <a:bodyPr>
            <a:normAutofit fontScale="90000"/>
          </a:bodyPr>
          <a:lstStyle/>
          <a:p>
            <a:pPr algn="l"/>
            <a:r>
              <a:rPr lang="en-US" b="1" i="0" u="none" strike="noStrike" dirty="0">
                <a:solidFill>
                  <a:srgbClr val="000000"/>
                </a:solidFill>
                <a:effectLst/>
              </a:rPr>
              <a:t>Integrating SD, VSM, and DPG to Address Health Financing </a:t>
            </a:r>
            <a:r>
              <a:rPr lang="en-US" b="1" dirty="0">
                <a:solidFill>
                  <a:srgbClr val="000000"/>
                </a:solidFill>
              </a:rPr>
              <a:t>&amp; </a:t>
            </a:r>
            <a:r>
              <a:rPr lang="en-US" b="1" i="0" u="none" strike="noStrike" dirty="0">
                <a:solidFill>
                  <a:srgbClr val="000000"/>
                </a:solidFill>
                <a:effectLst/>
              </a:rPr>
              <a:t>Governance Challenges in Singapore</a:t>
            </a:r>
            <a:endParaRPr lang="en-US" b="0" i="0" u="none" strike="noStrike" dirty="0">
              <a:solidFill>
                <a:srgbClr val="000000"/>
              </a:solidFill>
              <a:effectLst/>
            </a:endParaRPr>
          </a:p>
        </p:txBody>
      </p:sp>
      <p:sp>
        <p:nvSpPr>
          <p:cNvPr id="8" name="Subtitle 7">
            <a:extLst>
              <a:ext uri="{FF2B5EF4-FFF2-40B4-BE49-F238E27FC236}">
                <a16:creationId xmlns:a16="http://schemas.microsoft.com/office/drawing/2014/main" id="{C69017F4-25DA-3E4E-84BD-E320B12A1FFF}"/>
              </a:ext>
            </a:extLst>
          </p:cNvPr>
          <p:cNvSpPr>
            <a:spLocks noGrp="1"/>
          </p:cNvSpPr>
          <p:nvPr>
            <p:ph type="subTitle" idx="1"/>
          </p:nvPr>
        </p:nvSpPr>
        <p:spPr>
          <a:xfrm>
            <a:off x="581892" y="3660635"/>
            <a:ext cx="9836727" cy="1464275"/>
          </a:xfrm>
        </p:spPr>
        <p:txBody>
          <a:bodyPr/>
          <a:lstStyle/>
          <a:p>
            <a:pPr>
              <a:lnSpc>
                <a:spcPct val="100000"/>
              </a:lnSpc>
              <a:spcBef>
                <a:spcPts val="0"/>
              </a:spcBef>
            </a:pPr>
            <a:r>
              <a:rPr lang="en-US" dirty="0">
                <a:solidFill>
                  <a:schemeClr val="tx1"/>
                </a:solidFill>
              </a:rPr>
              <a:t>Presenters: Prof. David Bruce Matchar (</a:t>
            </a:r>
            <a:r>
              <a:rPr lang="en-US" i="1" dirty="0">
                <a:solidFill>
                  <a:schemeClr val="tx1"/>
                </a:solidFill>
              </a:rPr>
              <a:t>Duke-NUS Medical School, Singapore</a:t>
            </a:r>
            <a:r>
              <a:rPr lang="en-US" dirty="0">
                <a:solidFill>
                  <a:schemeClr val="tx1"/>
                </a:solidFill>
              </a:rPr>
              <a:t>)</a:t>
            </a:r>
          </a:p>
          <a:p>
            <a:pPr>
              <a:lnSpc>
                <a:spcPct val="100000"/>
              </a:lnSpc>
              <a:spcBef>
                <a:spcPts val="0"/>
              </a:spcBef>
            </a:pPr>
            <a:r>
              <a:rPr lang="en-US" dirty="0">
                <a:solidFill>
                  <a:schemeClr val="tx1"/>
                </a:solidFill>
              </a:rPr>
              <a:t>	       Prof. Enzo Bivona (</a:t>
            </a:r>
            <a:r>
              <a:rPr lang="en-US" i="1" dirty="0">
                <a:solidFill>
                  <a:schemeClr val="tx1"/>
                </a:solidFill>
              </a:rPr>
              <a:t>University of Palermo, Italy</a:t>
            </a:r>
            <a:r>
              <a:rPr lang="en-US" dirty="0">
                <a:solidFill>
                  <a:schemeClr val="tx1"/>
                </a:solidFill>
              </a:rPr>
              <a:t>)</a:t>
            </a:r>
          </a:p>
          <a:p>
            <a:pPr>
              <a:lnSpc>
                <a:spcPct val="100000"/>
              </a:lnSpc>
              <a:spcBef>
                <a:spcPts val="0"/>
              </a:spcBef>
            </a:pPr>
            <a:r>
              <a:rPr lang="en-US" dirty="0">
                <a:solidFill>
                  <a:schemeClr val="tx1"/>
                </a:solidFill>
              </a:rPr>
              <a:t>	       </a:t>
            </a:r>
            <a:r>
              <a:rPr lang="en-US" dirty="0" err="1">
                <a:solidFill>
                  <a:schemeClr val="tx1"/>
                </a:solidFill>
              </a:rPr>
              <a:t>Zhenghua</a:t>
            </a:r>
            <a:r>
              <a:rPr lang="en-US" dirty="0">
                <a:solidFill>
                  <a:schemeClr val="tx1"/>
                </a:solidFill>
              </a:rPr>
              <a:t> (Steve) Yang (</a:t>
            </a:r>
            <a:r>
              <a:rPr lang="en-US" i="1" dirty="0">
                <a:solidFill>
                  <a:schemeClr val="tx1"/>
                </a:solidFill>
              </a:rPr>
              <a:t>University of Palermo, Italy</a:t>
            </a:r>
            <a:r>
              <a:rPr lang="en-US" dirty="0">
                <a:solidFill>
                  <a:schemeClr val="tx1"/>
                </a:solidFill>
              </a:rPr>
              <a:t>)</a:t>
            </a:r>
          </a:p>
        </p:txBody>
      </p:sp>
      <p:pic>
        <p:nvPicPr>
          <p:cNvPr id="2" name="Picture 1" descr="A blue logo with text&#10;&#10;Description automatically generated">
            <a:extLst>
              <a:ext uri="{FF2B5EF4-FFF2-40B4-BE49-F238E27FC236}">
                <a16:creationId xmlns:a16="http://schemas.microsoft.com/office/drawing/2014/main" id="{D3A5BC0E-EC52-B36A-6E9C-09ACECEC412A}"/>
              </a:ext>
            </a:extLst>
          </p:cNvPr>
          <p:cNvPicPr>
            <a:picLocks/>
          </p:cNvPicPr>
          <p:nvPr/>
        </p:nvPicPr>
        <p:blipFill>
          <a:blip r:embed="rId4"/>
          <a:stretch>
            <a:fillRect/>
          </a:stretch>
        </p:blipFill>
        <p:spPr>
          <a:xfrm>
            <a:off x="581892" y="4941000"/>
            <a:ext cx="3140692" cy="1318251"/>
          </a:xfrm>
          <a:prstGeom prst="rect">
            <a:avLst/>
          </a:prstGeom>
        </p:spPr>
      </p:pic>
      <p:sp>
        <p:nvSpPr>
          <p:cNvPr id="3" name="TextBox 2">
            <a:extLst>
              <a:ext uri="{FF2B5EF4-FFF2-40B4-BE49-F238E27FC236}">
                <a16:creationId xmlns:a16="http://schemas.microsoft.com/office/drawing/2014/main" id="{91C71F62-06FD-0BDB-1E06-6228AE39309F}"/>
              </a:ext>
            </a:extLst>
          </p:cNvPr>
          <p:cNvSpPr txBox="1"/>
          <p:nvPr/>
        </p:nvSpPr>
        <p:spPr>
          <a:xfrm>
            <a:off x="5999018" y="263236"/>
            <a:ext cx="5597236" cy="584775"/>
          </a:xfrm>
          <a:prstGeom prst="rect">
            <a:avLst/>
          </a:prstGeom>
          <a:noFill/>
        </p:spPr>
        <p:txBody>
          <a:bodyPr wrap="square" rtlCol="0">
            <a:spAutoFit/>
          </a:bodyPr>
          <a:lstStyle/>
          <a:p>
            <a:r>
              <a:rPr lang="en-US" sz="1400" dirty="0">
                <a:latin typeface="Arial" panose="020B0604020202020204" pitchFamily="34" charset="0"/>
                <a:cs typeface="Arial" panose="020B0604020202020204" pitchFamily="34" charset="0"/>
              </a:rPr>
              <a:t>2025 International System Dynamics Conference, Boston MA, USA</a:t>
            </a:r>
          </a:p>
          <a:p>
            <a:endParaRPr lang="en-US" dirty="0"/>
          </a:p>
        </p:txBody>
      </p:sp>
    </p:spTree>
    <p:extLst>
      <p:ext uri="{BB962C8B-B14F-4D97-AF65-F5344CB8AC3E}">
        <p14:creationId xmlns:p14="http://schemas.microsoft.com/office/powerpoint/2010/main" val="391303989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3032016-E5A1-048F-ECDE-79F884AC7A89}"/>
            </a:ext>
          </a:extLst>
        </p:cNvPr>
        <p:cNvGrpSpPr/>
        <p:nvPr/>
      </p:nvGrpSpPr>
      <p:grpSpPr>
        <a:xfrm>
          <a:off x="0" y="0"/>
          <a:ext cx="0" cy="0"/>
          <a:chOff x="0" y="0"/>
          <a:chExt cx="0" cy="0"/>
        </a:xfrm>
      </p:grpSpPr>
      <p:sp>
        <p:nvSpPr>
          <p:cNvPr id="11" name="Title 10">
            <a:extLst>
              <a:ext uri="{FF2B5EF4-FFF2-40B4-BE49-F238E27FC236}">
                <a16:creationId xmlns:a16="http://schemas.microsoft.com/office/drawing/2014/main" id="{7C9C18FE-8A9E-E30F-E935-1176FB20DA85}"/>
              </a:ext>
            </a:extLst>
          </p:cNvPr>
          <p:cNvSpPr>
            <a:spLocks noGrp="1"/>
          </p:cNvSpPr>
          <p:nvPr>
            <p:ph type="title"/>
          </p:nvPr>
        </p:nvSpPr>
        <p:spPr>
          <a:xfrm>
            <a:off x="3900040" y="236233"/>
            <a:ext cx="8156493" cy="369332"/>
          </a:xfrm>
        </p:spPr>
        <p:txBody>
          <a:bodyPr/>
          <a:lstStyle/>
          <a:p>
            <a:r>
              <a:rPr lang="en-US" dirty="0">
                <a:solidFill>
                  <a:schemeClr val="tx1"/>
                </a:solidFill>
              </a:rPr>
              <a:t>System Governance</a:t>
            </a:r>
            <a:endParaRPr lang="en-US" sz="2400" dirty="0"/>
          </a:p>
        </p:txBody>
      </p:sp>
      <p:sp>
        <p:nvSpPr>
          <p:cNvPr id="13" name="Picture Placeholder 6">
            <a:extLst>
              <a:ext uri="{FF2B5EF4-FFF2-40B4-BE49-F238E27FC236}">
                <a16:creationId xmlns:a16="http://schemas.microsoft.com/office/drawing/2014/main" id="{EC5E25B3-7F0D-41A9-F20F-4148CEF9A011}"/>
              </a:ext>
            </a:extLst>
          </p:cNvPr>
          <p:cNvSpPr txBox="1">
            <a:spLocks/>
          </p:cNvSpPr>
          <p:nvPr/>
        </p:nvSpPr>
        <p:spPr>
          <a:xfrm>
            <a:off x="250916" y="1354841"/>
            <a:ext cx="11663716" cy="5253075"/>
          </a:xfrm>
          <a:prstGeom prst="rect">
            <a:avLst/>
          </a:prstGeom>
          <a:noFill/>
        </p:spPr>
        <p:style>
          <a:lnRef idx="1">
            <a:schemeClr val="accent2"/>
          </a:lnRef>
          <a:fillRef idx="2">
            <a:schemeClr val="accent2"/>
          </a:fillRef>
          <a:effectRef idx="1">
            <a:schemeClr val="accent2"/>
          </a:effectRef>
          <a:fontRef idx="minor">
            <a:schemeClr val="dk1"/>
          </a:fontRef>
        </p:style>
        <p:txBody>
          <a:bodyPr vert="horz" lIns="91440" tIns="45720" rIns="91440" bIns="45720" rtlCol="0">
            <a:normAutofit/>
          </a:bodyPr>
          <a:lstStyle>
            <a:lvl1pPr marL="14288" indent="-14288" algn="l" defTabSz="914400" rtl="0" eaLnBrk="1" latinLnBrk="0" hangingPunct="1">
              <a:lnSpc>
                <a:spcPct val="125000"/>
              </a:lnSpc>
              <a:spcBef>
                <a:spcPts val="1000"/>
              </a:spcBef>
              <a:buFont typeface="Arial" panose="020B0604020202020204" pitchFamily="34" charset="0"/>
              <a:buNone/>
              <a:tabLst/>
              <a:defRPr sz="1600" kern="1200">
                <a:solidFill>
                  <a:schemeClr val="dk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dk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dk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9pPr>
          </a:lstStyle>
          <a:p>
            <a:pPr marL="0" indent="0"/>
            <a:r>
              <a:rPr lang="en-SG" sz="2800" dirty="0">
                <a:latin typeface="Arial" panose="020B0604020202020204" pitchFamily="34" charset="0"/>
                <a:cs typeface="Arial" panose="020B0604020202020204" pitchFamily="34" charset="0"/>
              </a:rPr>
              <a:t>Viable governance structure for risk management and care coordination:</a:t>
            </a:r>
            <a:endParaRPr lang="en-SG" sz="2000" dirty="0">
              <a:latin typeface="Arial" panose="020B0604020202020204" pitchFamily="34" charset="0"/>
              <a:cs typeface="Arial" panose="020B0604020202020204" pitchFamily="34" charset="0"/>
            </a:endParaRPr>
          </a:p>
          <a:p>
            <a:pPr marL="1014412" lvl="1" indent="-342900">
              <a:buFont typeface="Wingdings" pitchFamily="2" charset="2"/>
              <a:buChar char="Ø"/>
            </a:pPr>
            <a:r>
              <a:rPr lang="en-SG" sz="2800" dirty="0">
                <a:latin typeface="Arial" panose="020B0604020202020204" pitchFamily="34" charset="0"/>
                <a:cs typeface="Arial" panose="020B0604020202020204" pitchFamily="34" charset="0"/>
              </a:rPr>
              <a:t>The transition is not merely a shift in payment mechanism. Rather, it requires excellence in governance that promotes accountable health services and care integration across multiple stakeholders within the complex healthcare system;</a:t>
            </a:r>
          </a:p>
        </p:txBody>
      </p:sp>
      <p:sp>
        <p:nvSpPr>
          <p:cNvPr id="14" name="Text Placeholder 7">
            <a:extLst>
              <a:ext uri="{FF2B5EF4-FFF2-40B4-BE49-F238E27FC236}">
                <a16:creationId xmlns:a16="http://schemas.microsoft.com/office/drawing/2014/main" id="{136DAD95-A180-BA48-53CC-150E43653FB4}"/>
              </a:ext>
            </a:extLst>
          </p:cNvPr>
          <p:cNvSpPr txBox="1">
            <a:spLocks/>
          </p:cNvSpPr>
          <p:nvPr/>
        </p:nvSpPr>
        <p:spPr>
          <a:xfrm>
            <a:off x="250916" y="932723"/>
            <a:ext cx="11663716" cy="375657"/>
          </a:xfrm>
          <a:prstGeom prst="rect">
            <a:avLst/>
          </a:prstGeom>
          <a:solidFill>
            <a:schemeClr val="accent2">
              <a:lumMod val="60000"/>
              <a:lumOff val="40000"/>
            </a:schemeClr>
          </a:solidFill>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600" dirty="0"/>
              <a:t>Beyond health financing</a:t>
            </a:r>
            <a:endParaRPr lang="en-SG" sz="1600" dirty="0"/>
          </a:p>
        </p:txBody>
      </p:sp>
      <p:graphicFrame>
        <p:nvGraphicFramePr>
          <p:cNvPr id="2" name="Diagram 1">
            <a:extLst>
              <a:ext uri="{FF2B5EF4-FFF2-40B4-BE49-F238E27FC236}">
                <a16:creationId xmlns:a16="http://schemas.microsoft.com/office/drawing/2014/main" id="{0E7425C8-D995-2FFF-96AA-2BB16F6F4724}"/>
              </a:ext>
            </a:extLst>
          </p:cNvPr>
          <p:cNvGraphicFramePr/>
          <p:nvPr>
            <p:extLst>
              <p:ext uri="{D42A27DB-BD31-4B8C-83A1-F6EECF244321}">
                <p14:modId xmlns:p14="http://schemas.microsoft.com/office/powerpoint/2010/main" val="2378208313"/>
              </p:ext>
            </p:extLst>
          </p:nvPr>
        </p:nvGraphicFramePr>
        <p:xfrm>
          <a:off x="1172817" y="3538330"/>
          <a:ext cx="10625760" cy="302982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04481196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39E7F24-262B-0214-F2D0-109D4CF65FB4}"/>
            </a:ext>
          </a:extLst>
        </p:cNvPr>
        <p:cNvGrpSpPr/>
        <p:nvPr/>
      </p:nvGrpSpPr>
      <p:grpSpPr>
        <a:xfrm>
          <a:off x="0" y="0"/>
          <a:ext cx="0" cy="0"/>
          <a:chOff x="0" y="0"/>
          <a:chExt cx="0" cy="0"/>
        </a:xfrm>
      </p:grpSpPr>
      <p:sp>
        <p:nvSpPr>
          <p:cNvPr id="11" name="Title 10">
            <a:extLst>
              <a:ext uri="{FF2B5EF4-FFF2-40B4-BE49-F238E27FC236}">
                <a16:creationId xmlns:a16="http://schemas.microsoft.com/office/drawing/2014/main" id="{F01FD43B-1EB4-62CC-DE00-0A00F59A5C39}"/>
              </a:ext>
            </a:extLst>
          </p:cNvPr>
          <p:cNvSpPr>
            <a:spLocks noGrp="1"/>
          </p:cNvSpPr>
          <p:nvPr>
            <p:ph type="title"/>
          </p:nvPr>
        </p:nvSpPr>
        <p:spPr>
          <a:xfrm>
            <a:off x="3900040" y="236233"/>
            <a:ext cx="8156493" cy="369332"/>
          </a:xfrm>
        </p:spPr>
        <p:txBody>
          <a:bodyPr/>
          <a:lstStyle/>
          <a:p>
            <a:r>
              <a:rPr lang="en-US" dirty="0">
                <a:solidFill>
                  <a:schemeClr val="tx1"/>
                </a:solidFill>
              </a:rPr>
              <a:t>System Governance</a:t>
            </a:r>
            <a:endParaRPr lang="en-US" sz="2400" dirty="0"/>
          </a:p>
        </p:txBody>
      </p:sp>
      <p:sp>
        <p:nvSpPr>
          <p:cNvPr id="13" name="Picture Placeholder 6">
            <a:extLst>
              <a:ext uri="{FF2B5EF4-FFF2-40B4-BE49-F238E27FC236}">
                <a16:creationId xmlns:a16="http://schemas.microsoft.com/office/drawing/2014/main" id="{E3713AD6-76AB-21B8-89FA-3747892BF971}"/>
              </a:ext>
            </a:extLst>
          </p:cNvPr>
          <p:cNvSpPr txBox="1">
            <a:spLocks/>
          </p:cNvSpPr>
          <p:nvPr/>
        </p:nvSpPr>
        <p:spPr>
          <a:xfrm>
            <a:off x="250916" y="1354841"/>
            <a:ext cx="11663716" cy="5253075"/>
          </a:xfrm>
          <a:prstGeom prst="rect">
            <a:avLst/>
          </a:prstGeom>
          <a:noFill/>
        </p:spPr>
        <p:style>
          <a:lnRef idx="1">
            <a:schemeClr val="accent2"/>
          </a:lnRef>
          <a:fillRef idx="2">
            <a:schemeClr val="accent2"/>
          </a:fillRef>
          <a:effectRef idx="1">
            <a:schemeClr val="accent2"/>
          </a:effectRef>
          <a:fontRef idx="minor">
            <a:schemeClr val="dk1"/>
          </a:fontRef>
        </p:style>
        <p:txBody>
          <a:bodyPr vert="horz" lIns="91440" tIns="45720" rIns="91440" bIns="45720" rtlCol="0">
            <a:normAutofit/>
          </a:bodyPr>
          <a:lstStyle>
            <a:lvl1pPr marL="14288" indent="-14288" algn="l" defTabSz="914400" rtl="0" eaLnBrk="1" latinLnBrk="0" hangingPunct="1">
              <a:lnSpc>
                <a:spcPct val="125000"/>
              </a:lnSpc>
              <a:spcBef>
                <a:spcPts val="1000"/>
              </a:spcBef>
              <a:buFont typeface="Arial" panose="020B0604020202020204" pitchFamily="34" charset="0"/>
              <a:buNone/>
              <a:tabLst/>
              <a:defRPr sz="1600" kern="1200">
                <a:solidFill>
                  <a:schemeClr val="dk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dk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dk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9pPr>
          </a:lstStyle>
          <a:p>
            <a:pPr marL="0" indent="0"/>
            <a:r>
              <a:rPr lang="en-SG" sz="2000" dirty="0">
                <a:latin typeface="Arial" panose="020B0604020202020204" pitchFamily="34" charset="0"/>
                <a:cs typeface="Arial" panose="020B0604020202020204" pitchFamily="34" charset="0"/>
              </a:rPr>
              <a:t>A combination of complex system analytical frameworks – </a:t>
            </a:r>
            <a:r>
              <a:rPr lang="en-SG" sz="2000" b="1" u="sng" dirty="0">
                <a:highlight>
                  <a:srgbClr val="FFFF00"/>
                </a:highlight>
                <a:latin typeface="Arial" panose="020B0604020202020204" pitchFamily="34" charset="0"/>
                <a:cs typeface="Arial" panose="020B0604020202020204" pitchFamily="34" charset="0"/>
              </a:rPr>
              <a:t>VSM &amp; DPG</a:t>
            </a:r>
            <a:r>
              <a:rPr lang="en-SG" sz="2000" dirty="0">
                <a:latin typeface="Arial" panose="020B0604020202020204" pitchFamily="34" charset="0"/>
                <a:cs typeface="Arial" panose="020B0604020202020204" pitchFamily="34" charset="0"/>
              </a:rPr>
              <a:t>:</a:t>
            </a:r>
            <a:endParaRPr lang="en-SG" sz="1600" dirty="0">
              <a:latin typeface="Arial" panose="020B0604020202020204" pitchFamily="34" charset="0"/>
              <a:cs typeface="Arial" panose="020B0604020202020204" pitchFamily="34" charset="0"/>
            </a:endParaRPr>
          </a:p>
          <a:p>
            <a:pPr marL="1014412" lvl="1" indent="-342900">
              <a:buFont typeface="Wingdings" pitchFamily="2" charset="2"/>
              <a:buChar char="Ø"/>
            </a:pPr>
            <a:r>
              <a:rPr lang="en-SG" sz="1600" b="1" dirty="0">
                <a:latin typeface="Arial" panose="020B0604020202020204" pitchFamily="34" charset="0"/>
                <a:cs typeface="Arial" panose="020B0604020202020204" pitchFamily="34" charset="0"/>
              </a:rPr>
              <a:t>VSM</a:t>
            </a:r>
            <a:r>
              <a:rPr lang="en-SG" sz="1600" dirty="0">
                <a:latin typeface="Arial" panose="020B0604020202020204" pitchFamily="34" charset="0"/>
                <a:cs typeface="Arial" panose="020B0604020202020204" pitchFamily="34" charset="0"/>
              </a:rPr>
              <a:t>: a systems model and the cybernetic framework to ensure organizations remain viable and flexible in their business strategies and operational structures (</a:t>
            </a:r>
            <a:r>
              <a:rPr lang="en-SG" sz="1200" i="1" dirty="0">
                <a:latin typeface="Arial" panose="020B0604020202020204" pitchFamily="34" charset="0"/>
                <a:cs typeface="Arial" panose="020B0604020202020204" pitchFamily="34" charset="0"/>
              </a:rPr>
              <a:t>Beer, 1984; </a:t>
            </a:r>
            <a:r>
              <a:rPr lang="en-SG" sz="1200" i="1" dirty="0" err="1">
                <a:latin typeface="Arial" panose="020B0604020202020204" pitchFamily="34" charset="0"/>
                <a:cs typeface="Arial" panose="020B0604020202020204" pitchFamily="34" charset="0"/>
              </a:rPr>
              <a:t>Hoverstadt</a:t>
            </a:r>
            <a:r>
              <a:rPr lang="en-SG" sz="1200" i="1" dirty="0">
                <a:latin typeface="Arial" panose="020B0604020202020204" pitchFamily="34" charset="0"/>
                <a:cs typeface="Arial" panose="020B0604020202020204" pitchFamily="34" charset="0"/>
              </a:rPr>
              <a:t>, 2010</a:t>
            </a:r>
            <a:r>
              <a:rPr lang="en-SG" sz="1600" dirty="0">
                <a:latin typeface="Arial" panose="020B0604020202020204" pitchFamily="34" charset="0"/>
                <a:cs typeface="Arial" panose="020B0604020202020204" pitchFamily="34" charset="0"/>
              </a:rPr>
              <a:t>);</a:t>
            </a:r>
          </a:p>
          <a:p>
            <a:pPr marL="1014412" lvl="1" indent="-342900">
              <a:buFont typeface="Wingdings" pitchFamily="2" charset="2"/>
              <a:buChar char="Ø"/>
            </a:pPr>
            <a:r>
              <a:rPr lang="en-SG" sz="1600" b="1" dirty="0">
                <a:latin typeface="Arial" panose="020B0604020202020204" pitchFamily="34" charset="0"/>
                <a:cs typeface="Arial" panose="020B0604020202020204" pitchFamily="34" charset="0"/>
              </a:rPr>
              <a:t>DPG</a:t>
            </a:r>
            <a:r>
              <a:rPr lang="en-SG" sz="1600" dirty="0">
                <a:latin typeface="Arial" panose="020B0604020202020204" pitchFamily="34" charset="0"/>
                <a:cs typeface="Arial" panose="020B0604020202020204" pitchFamily="34" charset="0"/>
              </a:rPr>
              <a:t>: a conceptual framework that ﻿adopts a feedback view to frame dynamic complexity in interinstitutional contexts to achieve sustainable outcomes through consistent policy design and implementation (</a:t>
            </a:r>
            <a:r>
              <a:rPr lang="en-SG" sz="1200" i="1" dirty="0">
                <a:latin typeface="Arial" panose="020B0604020202020204" pitchFamily="34" charset="0"/>
                <a:cs typeface="Arial" panose="020B0604020202020204" pitchFamily="34" charset="0"/>
              </a:rPr>
              <a:t>Bianchi, 2021; Bianchi et al., 2019</a:t>
            </a:r>
            <a:r>
              <a:rPr lang="en-SG" sz="1600" dirty="0">
                <a:latin typeface="Arial" panose="020B0604020202020204" pitchFamily="34" charset="0"/>
                <a:cs typeface="Arial" panose="020B0604020202020204" pitchFamily="34" charset="0"/>
              </a:rPr>
              <a:t>).</a:t>
            </a:r>
          </a:p>
        </p:txBody>
      </p:sp>
      <p:sp>
        <p:nvSpPr>
          <p:cNvPr id="14" name="Text Placeholder 7">
            <a:extLst>
              <a:ext uri="{FF2B5EF4-FFF2-40B4-BE49-F238E27FC236}">
                <a16:creationId xmlns:a16="http://schemas.microsoft.com/office/drawing/2014/main" id="{B430E8CE-836E-9E69-5C17-1BE544C4A5E2}"/>
              </a:ext>
            </a:extLst>
          </p:cNvPr>
          <p:cNvSpPr txBox="1">
            <a:spLocks/>
          </p:cNvSpPr>
          <p:nvPr/>
        </p:nvSpPr>
        <p:spPr>
          <a:xfrm>
            <a:off x="250916" y="932723"/>
            <a:ext cx="11663716" cy="375657"/>
          </a:xfrm>
          <a:prstGeom prst="rect">
            <a:avLst/>
          </a:prstGeom>
          <a:solidFill>
            <a:schemeClr val="accent2">
              <a:lumMod val="60000"/>
              <a:lumOff val="40000"/>
            </a:schemeClr>
          </a:solidFill>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600" dirty="0"/>
              <a:t>Applied method		</a:t>
            </a:r>
            <a:endParaRPr lang="en-SG" sz="1600" dirty="0"/>
          </a:p>
        </p:txBody>
      </p:sp>
      <p:pic>
        <p:nvPicPr>
          <p:cNvPr id="2" name="Picture 1">
            <a:extLst>
              <a:ext uri="{FF2B5EF4-FFF2-40B4-BE49-F238E27FC236}">
                <a16:creationId xmlns:a16="http://schemas.microsoft.com/office/drawing/2014/main" id="{02D3DFF8-28E6-87CF-5AB2-04C73245B53E}"/>
              </a:ext>
            </a:extLst>
          </p:cNvPr>
          <p:cNvPicPr>
            <a:picLocks noChangeAspect="1"/>
          </p:cNvPicPr>
          <p:nvPr/>
        </p:nvPicPr>
        <p:blipFill>
          <a:blip r:embed="rId2"/>
          <a:stretch>
            <a:fillRect/>
          </a:stretch>
        </p:blipFill>
        <p:spPr>
          <a:xfrm>
            <a:off x="1356767" y="3160553"/>
            <a:ext cx="3153240" cy="3048132"/>
          </a:xfrm>
          <a:prstGeom prst="rect">
            <a:avLst/>
          </a:prstGeom>
        </p:spPr>
      </p:pic>
      <p:sp>
        <p:nvSpPr>
          <p:cNvPr id="3" name="TextBox 2">
            <a:extLst>
              <a:ext uri="{FF2B5EF4-FFF2-40B4-BE49-F238E27FC236}">
                <a16:creationId xmlns:a16="http://schemas.microsoft.com/office/drawing/2014/main" id="{8BF30D61-73FC-3BDB-AC86-58418D8381BB}"/>
              </a:ext>
            </a:extLst>
          </p:cNvPr>
          <p:cNvSpPr txBox="1"/>
          <p:nvPr/>
        </p:nvSpPr>
        <p:spPr>
          <a:xfrm>
            <a:off x="1784664" y="6238584"/>
            <a:ext cx="2074735" cy="369332"/>
          </a:xfrm>
          <a:prstGeom prst="rect">
            <a:avLst/>
          </a:prstGeom>
          <a:noFill/>
        </p:spPr>
        <p:txBody>
          <a:bodyPr wrap="square" rtlCol="0">
            <a:spAutoFit/>
          </a:bodyPr>
          <a:lstStyle/>
          <a:p>
            <a:r>
              <a:rPr lang="en-US" dirty="0"/>
              <a:t>© Fractal consulting</a:t>
            </a:r>
          </a:p>
        </p:txBody>
      </p:sp>
      <p:pic>
        <p:nvPicPr>
          <p:cNvPr id="4" name="Picture 3" descr="A diagram of a performance driver&#10;&#10;Description automatically generated">
            <a:extLst>
              <a:ext uri="{FF2B5EF4-FFF2-40B4-BE49-F238E27FC236}">
                <a16:creationId xmlns:a16="http://schemas.microsoft.com/office/drawing/2014/main" id="{638695D2-8EB8-73B8-6F2C-5ED11142D140}"/>
              </a:ext>
            </a:extLst>
          </p:cNvPr>
          <p:cNvPicPr>
            <a:picLocks noChangeAspect="1"/>
          </p:cNvPicPr>
          <p:nvPr/>
        </p:nvPicPr>
        <p:blipFill rotWithShape="1">
          <a:blip r:embed="rId3"/>
          <a:srcRect l="8402" t="10309" r="3977" b="12409"/>
          <a:stretch/>
        </p:blipFill>
        <p:spPr>
          <a:xfrm>
            <a:off x="6405681" y="3124665"/>
            <a:ext cx="5047571" cy="3082990"/>
          </a:xfrm>
          <a:prstGeom prst="rect">
            <a:avLst/>
          </a:prstGeom>
        </p:spPr>
      </p:pic>
      <p:sp>
        <p:nvSpPr>
          <p:cNvPr id="5" name="TextBox 4">
            <a:extLst>
              <a:ext uri="{FF2B5EF4-FFF2-40B4-BE49-F238E27FC236}">
                <a16:creationId xmlns:a16="http://schemas.microsoft.com/office/drawing/2014/main" id="{EA14E234-5D05-2906-D8DD-84600AE03946}"/>
              </a:ext>
            </a:extLst>
          </p:cNvPr>
          <p:cNvSpPr txBox="1"/>
          <p:nvPr/>
        </p:nvSpPr>
        <p:spPr>
          <a:xfrm>
            <a:off x="8164377" y="6254049"/>
            <a:ext cx="2074735" cy="369332"/>
          </a:xfrm>
          <a:prstGeom prst="rect">
            <a:avLst/>
          </a:prstGeom>
          <a:noFill/>
        </p:spPr>
        <p:txBody>
          <a:bodyPr wrap="square" rtlCol="0">
            <a:spAutoFit/>
          </a:bodyPr>
          <a:lstStyle/>
          <a:p>
            <a:r>
              <a:rPr lang="en-US" dirty="0"/>
              <a:t>© CED4, UNIPA</a:t>
            </a:r>
          </a:p>
        </p:txBody>
      </p:sp>
    </p:spTree>
    <p:extLst>
      <p:ext uri="{BB962C8B-B14F-4D97-AF65-F5344CB8AC3E}">
        <p14:creationId xmlns:p14="http://schemas.microsoft.com/office/powerpoint/2010/main" val="28333881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0EA6EA3-A092-721C-FB68-C4F485A80CE2}"/>
            </a:ext>
          </a:extLst>
        </p:cNvPr>
        <p:cNvGrpSpPr/>
        <p:nvPr/>
      </p:nvGrpSpPr>
      <p:grpSpPr>
        <a:xfrm>
          <a:off x="0" y="0"/>
          <a:ext cx="0" cy="0"/>
          <a:chOff x="0" y="0"/>
          <a:chExt cx="0" cy="0"/>
        </a:xfrm>
      </p:grpSpPr>
      <p:sp>
        <p:nvSpPr>
          <p:cNvPr id="11" name="Title 10">
            <a:extLst>
              <a:ext uri="{FF2B5EF4-FFF2-40B4-BE49-F238E27FC236}">
                <a16:creationId xmlns:a16="http://schemas.microsoft.com/office/drawing/2014/main" id="{88FE21BD-43B6-6C94-B637-C7EFD219D80C}"/>
              </a:ext>
            </a:extLst>
          </p:cNvPr>
          <p:cNvSpPr>
            <a:spLocks noGrp="1"/>
          </p:cNvSpPr>
          <p:nvPr>
            <p:ph type="title"/>
          </p:nvPr>
        </p:nvSpPr>
        <p:spPr>
          <a:xfrm>
            <a:off x="3900040" y="236233"/>
            <a:ext cx="8156493" cy="369332"/>
          </a:xfrm>
        </p:spPr>
        <p:txBody>
          <a:bodyPr/>
          <a:lstStyle/>
          <a:p>
            <a:r>
              <a:rPr lang="en-US" dirty="0">
                <a:solidFill>
                  <a:schemeClr val="tx1"/>
                </a:solidFill>
              </a:rPr>
              <a:t>System Governance</a:t>
            </a:r>
            <a:endParaRPr lang="en-US" sz="2400" dirty="0"/>
          </a:p>
        </p:txBody>
      </p:sp>
      <p:sp>
        <p:nvSpPr>
          <p:cNvPr id="13" name="Picture Placeholder 6">
            <a:extLst>
              <a:ext uri="{FF2B5EF4-FFF2-40B4-BE49-F238E27FC236}">
                <a16:creationId xmlns:a16="http://schemas.microsoft.com/office/drawing/2014/main" id="{FFEFA8F0-EADD-D88A-898C-E84D56C0C92F}"/>
              </a:ext>
            </a:extLst>
          </p:cNvPr>
          <p:cNvSpPr txBox="1">
            <a:spLocks/>
          </p:cNvSpPr>
          <p:nvPr/>
        </p:nvSpPr>
        <p:spPr>
          <a:xfrm>
            <a:off x="250916" y="1354841"/>
            <a:ext cx="11663716" cy="5253075"/>
          </a:xfrm>
          <a:prstGeom prst="rect">
            <a:avLst/>
          </a:prstGeom>
          <a:noFill/>
        </p:spPr>
        <p:style>
          <a:lnRef idx="1">
            <a:schemeClr val="accent2"/>
          </a:lnRef>
          <a:fillRef idx="2">
            <a:schemeClr val="accent2"/>
          </a:fillRef>
          <a:effectRef idx="1">
            <a:schemeClr val="accent2"/>
          </a:effectRef>
          <a:fontRef idx="minor">
            <a:schemeClr val="dk1"/>
          </a:fontRef>
        </p:style>
        <p:txBody>
          <a:bodyPr vert="horz" lIns="91440" tIns="45720" rIns="91440" bIns="45720" rtlCol="0">
            <a:normAutofit/>
          </a:bodyPr>
          <a:lstStyle>
            <a:lvl1pPr marL="14288" indent="-14288" algn="l" defTabSz="914400" rtl="0" eaLnBrk="1" latinLnBrk="0" hangingPunct="1">
              <a:lnSpc>
                <a:spcPct val="125000"/>
              </a:lnSpc>
              <a:spcBef>
                <a:spcPts val="1000"/>
              </a:spcBef>
              <a:buFont typeface="Arial" panose="020B0604020202020204" pitchFamily="34" charset="0"/>
              <a:buNone/>
              <a:tabLst/>
              <a:defRPr sz="1600" kern="1200">
                <a:solidFill>
                  <a:schemeClr val="dk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dk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dk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9pPr>
          </a:lstStyle>
          <a:p>
            <a:pPr marL="0" indent="0"/>
            <a:r>
              <a:rPr lang="en-SG" sz="2000" dirty="0">
                <a:latin typeface="Arial" panose="020B0604020202020204" pitchFamily="34" charset="0"/>
                <a:cs typeface="Arial" panose="020B0604020202020204" pitchFamily="34" charset="0"/>
              </a:rPr>
              <a:t>A integrated workflow of </a:t>
            </a:r>
            <a:r>
              <a:rPr lang="en-SG" sz="2000" b="1" u="sng" dirty="0">
                <a:highlight>
                  <a:srgbClr val="FFFF00"/>
                </a:highlight>
                <a:latin typeface="Arial" panose="020B0604020202020204" pitchFamily="34" charset="0"/>
                <a:cs typeface="Arial" panose="020B0604020202020204" pitchFamily="34" charset="0"/>
              </a:rPr>
              <a:t>VSM , DPG, &amp; SD</a:t>
            </a:r>
            <a:r>
              <a:rPr lang="en-SG" sz="2000" dirty="0">
                <a:latin typeface="Arial" panose="020B0604020202020204" pitchFamily="34" charset="0"/>
                <a:cs typeface="Arial" panose="020B0604020202020204" pitchFamily="34" charset="0"/>
              </a:rPr>
              <a:t>:</a:t>
            </a:r>
            <a:endParaRPr lang="en-SG" sz="1600" dirty="0">
              <a:latin typeface="Arial" panose="020B0604020202020204" pitchFamily="34" charset="0"/>
              <a:cs typeface="Arial" panose="020B0604020202020204" pitchFamily="34" charset="0"/>
            </a:endParaRPr>
          </a:p>
        </p:txBody>
      </p:sp>
      <p:sp>
        <p:nvSpPr>
          <p:cNvPr id="14" name="Text Placeholder 7">
            <a:extLst>
              <a:ext uri="{FF2B5EF4-FFF2-40B4-BE49-F238E27FC236}">
                <a16:creationId xmlns:a16="http://schemas.microsoft.com/office/drawing/2014/main" id="{816BEE19-D45A-6F58-AC6D-6BCF942EE776}"/>
              </a:ext>
            </a:extLst>
          </p:cNvPr>
          <p:cNvSpPr txBox="1">
            <a:spLocks/>
          </p:cNvSpPr>
          <p:nvPr/>
        </p:nvSpPr>
        <p:spPr>
          <a:xfrm>
            <a:off x="250916" y="932723"/>
            <a:ext cx="11663716" cy="375657"/>
          </a:xfrm>
          <a:prstGeom prst="rect">
            <a:avLst/>
          </a:prstGeom>
          <a:solidFill>
            <a:schemeClr val="accent2">
              <a:lumMod val="60000"/>
              <a:lumOff val="40000"/>
            </a:schemeClr>
          </a:solidFill>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SG" sz="1600" dirty="0"/>
              <a:t>Proof of concept</a:t>
            </a:r>
          </a:p>
        </p:txBody>
      </p:sp>
      <p:graphicFrame>
        <p:nvGraphicFramePr>
          <p:cNvPr id="9" name="Diagram 8">
            <a:extLst>
              <a:ext uri="{FF2B5EF4-FFF2-40B4-BE49-F238E27FC236}">
                <a16:creationId xmlns:a16="http://schemas.microsoft.com/office/drawing/2014/main" id="{A2EB222D-5B9D-CE46-9D1C-E1DEB4986721}"/>
              </a:ext>
            </a:extLst>
          </p:cNvPr>
          <p:cNvGraphicFramePr/>
          <p:nvPr>
            <p:extLst>
              <p:ext uri="{D42A27DB-BD31-4B8C-83A1-F6EECF244321}">
                <p14:modId xmlns:p14="http://schemas.microsoft.com/office/powerpoint/2010/main" val="1291379729"/>
              </p:ext>
            </p:extLst>
          </p:nvPr>
        </p:nvGraphicFramePr>
        <p:xfrm>
          <a:off x="277367" y="1789044"/>
          <a:ext cx="11637265" cy="481887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10" name="Picture 9" descr="Table&#10;&#10;Description automatically generated">
            <a:extLst>
              <a:ext uri="{FF2B5EF4-FFF2-40B4-BE49-F238E27FC236}">
                <a16:creationId xmlns:a16="http://schemas.microsoft.com/office/drawing/2014/main" id="{B48BE3F2-F4E4-BF18-B26D-1822E574EE2E}"/>
              </a:ext>
            </a:extLst>
          </p:cNvPr>
          <p:cNvPicPr>
            <a:picLocks noChangeAspect="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5994750" y="1635538"/>
            <a:ext cx="5900004" cy="1790294"/>
          </a:xfrm>
          <a:prstGeom prst="rect">
            <a:avLst/>
          </a:prstGeom>
          <a:noFill/>
          <a:ln>
            <a:noFill/>
          </a:ln>
        </p:spPr>
      </p:pic>
      <p:pic>
        <p:nvPicPr>
          <p:cNvPr id="12" name="Picture 11">
            <a:extLst>
              <a:ext uri="{FF2B5EF4-FFF2-40B4-BE49-F238E27FC236}">
                <a16:creationId xmlns:a16="http://schemas.microsoft.com/office/drawing/2014/main" id="{EE6C580E-DD64-9D74-61BF-5B79B7217405}"/>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7732743" y="3425832"/>
            <a:ext cx="2424018" cy="1913987"/>
          </a:xfrm>
          <a:prstGeom prst="rect">
            <a:avLst/>
          </a:prstGeom>
        </p:spPr>
      </p:pic>
      <p:pic>
        <p:nvPicPr>
          <p:cNvPr id="15" name="Picture 14">
            <a:extLst>
              <a:ext uri="{FF2B5EF4-FFF2-40B4-BE49-F238E27FC236}">
                <a16:creationId xmlns:a16="http://schemas.microsoft.com/office/drawing/2014/main" id="{64E2CFDA-5AC0-4250-EAA1-2010B72C9ED8}"/>
              </a:ext>
            </a:extLst>
          </p:cNvPr>
          <p:cNvPicPr>
            <a:picLocks noChangeAspect="1"/>
          </p:cNvPicPr>
          <p:nvPr/>
        </p:nvPicPr>
        <p:blipFill>
          <a:blip r:embed="rId9"/>
          <a:stretch>
            <a:fillRect/>
          </a:stretch>
        </p:blipFill>
        <p:spPr>
          <a:xfrm>
            <a:off x="9601157" y="5062620"/>
            <a:ext cx="2305141" cy="1550198"/>
          </a:xfrm>
          <a:prstGeom prst="rect">
            <a:avLst/>
          </a:prstGeom>
        </p:spPr>
      </p:pic>
    </p:spTree>
    <p:extLst>
      <p:ext uri="{BB962C8B-B14F-4D97-AF65-F5344CB8AC3E}">
        <p14:creationId xmlns:p14="http://schemas.microsoft.com/office/powerpoint/2010/main" val="88475774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CDD42FE-77CE-463F-0BBA-D4F361B2B8D4}"/>
            </a:ext>
          </a:extLst>
        </p:cNvPr>
        <p:cNvGrpSpPr/>
        <p:nvPr/>
      </p:nvGrpSpPr>
      <p:grpSpPr>
        <a:xfrm>
          <a:off x="0" y="0"/>
          <a:ext cx="0" cy="0"/>
          <a:chOff x="0" y="0"/>
          <a:chExt cx="0" cy="0"/>
        </a:xfrm>
      </p:grpSpPr>
      <p:sp>
        <p:nvSpPr>
          <p:cNvPr id="11" name="Title 10">
            <a:extLst>
              <a:ext uri="{FF2B5EF4-FFF2-40B4-BE49-F238E27FC236}">
                <a16:creationId xmlns:a16="http://schemas.microsoft.com/office/drawing/2014/main" id="{253FA14D-81E7-9AA9-8762-947A2BC0D8C5}"/>
              </a:ext>
            </a:extLst>
          </p:cNvPr>
          <p:cNvSpPr>
            <a:spLocks noGrp="1"/>
          </p:cNvSpPr>
          <p:nvPr>
            <p:ph type="title"/>
          </p:nvPr>
        </p:nvSpPr>
        <p:spPr>
          <a:xfrm>
            <a:off x="3900040" y="236233"/>
            <a:ext cx="8156493" cy="369332"/>
          </a:xfrm>
        </p:spPr>
        <p:txBody>
          <a:bodyPr/>
          <a:lstStyle/>
          <a:p>
            <a:pPr algn="l"/>
            <a:r>
              <a:rPr lang="en-US" dirty="0">
                <a:solidFill>
                  <a:srgbClr val="000000"/>
                </a:solidFill>
              </a:rPr>
              <a:t>Wrap up</a:t>
            </a:r>
            <a:endParaRPr lang="en-US" b="1" i="0" u="none" strike="noStrike" dirty="0">
              <a:solidFill>
                <a:srgbClr val="000000"/>
              </a:solidFill>
              <a:effectLst/>
            </a:endParaRPr>
          </a:p>
        </p:txBody>
      </p:sp>
      <p:sp>
        <p:nvSpPr>
          <p:cNvPr id="13" name="Picture Placeholder 6">
            <a:extLst>
              <a:ext uri="{FF2B5EF4-FFF2-40B4-BE49-F238E27FC236}">
                <a16:creationId xmlns:a16="http://schemas.microsoft.com/office/drawing/2014/main" id="{8DCD32DC-1CC3-BD35-66CE-CD86E0985961}"/>
              </a:ext>
            </a:extLst>
          </p:cNvPr>
          <p:cNvSpPr txBox="1">
            <a:spLocks/>
          </p:cNvSpPr>
          <p:nvPr/>
        </p:nvSpPr>
        <p:spPr>
          <a:xfrm>
            <a:off x="250916" y="1354841"/>
            <a:ext cx="11663716" cy="5266925"/>
          </a:xfrm>
          <a:prstGeom prst="rect">
            <a:avLst/>
          </a:prstGeom>
          <a:noFill/>
        </p:spPr>
        <p:style>
          <a:lnRef idx="1">
            <a:schemeClr val="accent2"/>
          </a:lnRef>
          <a:fillRef idx="2">
            <a:schemeClr val="accent2"/>
          </a:fillRef>
          <a:effectRef idx="1">
            <a:schemeClr val="accent2"/>
          </a:effectRef>
          <a:fontRef idx="minor">
            <a:schemeClr val="dk1"/>
          </a:fontRef>
        </p:style>
        <p:txBody>
          <a:bodyPr vert="horz" lIns="91440" tIns="45720" rIns="91440" bIns="45720" rtlCol="0">
            <a:normAutofit/>
          </a:bodyPr>
          <a:lstStyle>
            <a:lvl1pPr marL="14288" indent="-14288" algn="l" defTabSz="914400" rtl="0" eaLnBrk="1" latinLnBrk="0" hangingPunct="1">
              <a:lnSpc>
                <a:spcPct val="125000"/>
              </a:lnSpc>
              <a:spcBef>
                <a:spcPts val="1000"/>
              </a:spcBef>
              <a:buFont typeface="Arial" panose="020B0604020202020204" pitchFamily="34" charset="0"/>
              <a:buNone/>
              <a:tabLst/>
              <a:defRPr sz="1600" kern="1200">
                <a:solidFill>
                  <a:schemeClr val="dk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dk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dk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9pPr>
          </a:lstStyle>
          <a:p>
            <a:pPr marL="171450" indent="-171450">
              <a:buFont typeface="Arial" panose="020B0604020202020204" pitchFamily="34" charset="0"/>
              <a:buChar char="•"/>
            </a:pPr>
            <a:endParaRPr lang="en-SG" sz="1400" dirty="0">
              <a:latin typeface="Arial" panose="020B0604020202020204" pitchFamily="34" charset="0"/>
              <a:cs typeface="Arial" panose="020B0604020202020204" pitchFamily="34" charset="0"/>
            </a:endParaRPr>
          </a:p>
        </p:txBody>
      </p:sp>
      <p:sp>
        <p:nvSpPr>
          <p:cNvPr id="14" name="Text Placeholder 7">
            <a:extLst>
              <a:ext uri="{FF2B5EF4-FFF2-40B4-BE49-F238E27FC236}">
                <a16:creationId xmlns:a16="http://schemas.microsoft.com/office/drawing/2014/main" id="{B475C6B6-34A1-6CB0-0D7D-1179FC91B171}"/>
              </a:ext>
            </a:extLst>
          </p:cNvPr>
          <p:cNvSpPr txBox="1">
            <a:spLocks/>
          </p:cNvSpPr>
          <p:nvPr/>
        </p:nvSpPr>
        <p:spPr>
          <a:xfrm>
            <a:off x="250916" y="932723"/>
            <a:ext cx="11663716" cy="375657"/>
          </a:xfrm>
          <a:prstGeom prst="rect">
            <a:avLst/>
          </a:prstGeom>
          <a:solidFill>
            <a:schemeClr val="accent2">
              <a:lumMod val="60000"/>
              <a:lumOff val="40000"/>
            </a:schemeClr>
          </a:solidFill>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600" dirty="0"/>
              <a:t>Conclusion and challenges</a:t>
            </a:r>
          </a:p>
          <a:p>
            <a:pPr marL="0" indent="0">
              <a:buNone/>
            </a:pPr>
            <a:endParaRPr lang="en-US" sz="1600" dirty="0"/>
          </a:p>
        </p:txBody>
      </p:sp>
      <p:graphicFrame>
        <p:nvGraphicFramePr>
          <p:cNvPr id="2" name="Diagram 1">
            <a:extLst>
              <a:ext uri="{FF2B5EF4-FFF2-40B4-BE49-F238E27FC236}">
                <a16:creationId xmlns:a16="http://schemas.microsoft.com/office/drawing/2014/main" id="{5E9E1DB6-EB9E-6671-D5BE-078E529673C2}"/>
              </a:ext>
            </a:extLst>
          </p:cNvPr>
          <p:cNvGraphicFramePr/>
          <p:nvPr>
            <p:extLst>
              <p:ext uri="{D42A27DB-BD31-4B8C-83A1-F6EECF244321}">
                <p14:modId xmlns:p14="http://schemas.microsoft.com/office/powerpoint/2010/main" val="413711663"/>
              </p:ext>
            </p:extLst>
          </p:nvPr>
        </p:nvGraphicFramePr>
        <p:xfrm>
          <a:off x="277368" y="1354840"/>
          <a:ext cx="11637264" cy="5266925"/>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pic>
        <p:nvPicPr>
          <p:cNvPr id="12" name="Picture 11" descr="A diagram of a health diagram&#10;&#10;AI-generated content may be incorrect.">
            <a:extLst>
              <a:ext uri="{FF2B5EF4-FFF2-40B4-BE49-F238E27FC236}">
                <a16:creationId xmlns:a16="http://schemas.microsoft.com/office/drawing/2014/main" id="{DCF560DA-5587-64D1-8ED0-033F429F910D}"/>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540604" y="3013513"/>
            <a:ext cx="2354996" cy="2290852"/>
          </a:xfrm>
          <a:prstGeom prst="rect">
            <a:avLst/>
          </a:prstGeom>
        </p:spPr>
      </p:pic>
      <p:cxnSp>
        <p:nvCxnSpPr>
          <p:cNvPr id="16" name="Straight Arrow Connector 15">
            <a:extLst>
              <a:ext uri="{FF2B5EF4-FFF2-40B4-BE49-F238E27FC236}">
                <a16:creationId xmlns:a16="http://schemas.microsoft.com/office/drawing/2014/main" id="{07B78CA7-3C15-66E5-04D6-1975584043C1}"/>
              </a:ext>
            </a:extLst>
          </p:cNvPr>
          <p:cNvCxnSpPr>
            <a:cxnSpLocks/>
          </p:cNvCxnSpPr>
          <p:nvPr/>
        </p:nvCxnSpPr>
        <p:spPr>
          <a:xfrm flipH="1">
            <a:off x="2909455" y="2881745"/>
            <a:ext cx="990585" cy="1302328"/>
          </a:xfrm>
          <a:prstGeom prst="straightConnector1">
            <a:avLst/>
          </a:prstGeom>
          <a:ln w="25400">
            <a:solidFill>
              <a:schemeClr val="tx2"/>
            </a:solidFill>
            <a:prstDash val="dash"/>
            <a:tailEnd type="triangle"/>
          </a:ln>
        </p:spPr>
        <p:style>
          <a:lnRef idx="1">
            <a:schemeClr val="accent1"/>
          </a:lnRef>
          <a:fillRef idx="0">
            <a:schemeClr val="accent1"/>
          </a:fillRef>
          <a:effectRef idx="0">
            <a:schemeClr val="accent1"/>
          </a:effectRef>
          <a:fontRef idx="minor">
            <a:schemeClr val="tx1"/>
          </a:fontRef>
        </p:style>
      </p:cxnSp>
    </p:spTree>
    <p:custDataLst>
      <p:tags r:id="rId1"/>
    </p:custDataLst>
    <p:extLst>
      <p:ext uri="{BB962C8B-B14F-4D97-AF65-F5344CB8AC3E}">
        <p14:creationId xmlns:p14="http://schemas.microsoft.com/office/powerpoint/2010/main" val="233557613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BD0D60F-510F-CEDD-E518-867DC57557AF}"/>
            </a:ext>
          </a:extLst>
        </p:cNvPr>
        <p:cNvGrpSpPr/>
        <p:nvPr/>
      </p:nvGrpSpPr>
      <p:grpSpPr>
        <a:xfrm>
          <a:off x="0" y="0"/>
          <a:ext cx="0" cy="0"/>
          <a:chOff x="0" y="0"/>
          <a:chExt cx="0" cy="0"/>
        </a:xfrm>
      </p:grpSpPr>
      <p:sp>
        <p:nvSpPr>
          <p:cNvPr id="11" name="Title 10">
            <a:extLst>
              <a:ext uri="{FF2B5EF4-FFF2-40B4-BE49-F238E27FC236}">
                <a16:creationId xmlns:a16="http://schemas.microsoft.com/office/drawing/2014/main" id="{44C5436D-6D01-596C-95CF-DA4868BC4235}"/>
              </a:ext>
            </a:extLst>
          </p:cNvPr>
          <p:cNvSpPr>
            <a:spLocks noGrp="1"/>
          </p:cNvSpPr>
          <p:nvPr>
            <p:ph type="title"/>
          </p:nvPr>
        </p:nvSpPr>
        <p:spPr>
          <a:xfrm>
            <a:off x="3900040" y="236233"/>
            <a:ext cx="8156493" cy="369332"/>
          </a:xfrm>
        </p:spPr>
        <p:txBody>
          <a:bodyPr/>
          <a:lstStyle/>
          <a:p>
            <a:r>
              <a:rPr lang="en-US" dirty="0">
                <a:solidFill>
                  <a:schemeClr val="tx1"/>
                </a:solidFill>
              </a:rPr>
              <a:t>Source Information</a:t>
            </a:r>
          </a:p>
        </p:txBody>
      </p:sp>
      <p:sp>
        <p:nvSpPr>
          <p:cNvPr id="13" name="Picture Placeholder 6">
            <a:extLst>
              <a:ext uri="{FF2B5EF4-FFF2-40B4-BE49-F238E27FC236}">
                <a16:creationId xmlns:a16="http://schemas.microsoft.com/office/drawing/2014/main" id="{198F1EE6-FC47-F74A-C972-90748AD346D1}"/>
              </a:ext>
            </a:extLst>
          </p:cNvPr>
          <p:cNvSpPr txBox="1">
            <a:spLocks/>
          </p:cNvSpPr>
          <p:nvPr/>
        </p:nvSpPr>
        <p:spPr>
          <a:xfrm>
            <a:off x="250916" y="1354841"/>
            <a:ext cx="11663716" cy="5266925"/>
          </a:xfrm>
          <a:prstGeom prst="rect">
            <a:avLst/>
          </a:prstGeom>
          <a:noFill/>
        </p:spPr>
        <p:style>
          <a:lnRef idx="1">
            <a:schemeClr val="accent2"/>
          </a:lnRef>
          <a:fillRef idx="2">
            <a:schemeClr val="accent2"/>
          </a:fillRef>
          <a:effectRef idx="1">
            <a:schemeClr val="accent2"/>
          </a:effectRef>
          <a:fontRef idx="minor">
            <a:schemeClr val="dk1"/>
          </a:fontRef>
        </p:style>
        <p:txBody>
          <a:bodyPr vert="horz" lIns="91440" tIns="45720" rIns="91440" bIns="45720" rtlCol="0">
            <a:normAutofit fontScale="62500" lnSpcReduction="20000"/>
          </a:bodyPr>
          <a:lstStyle>
            <a:lvl1pPr marL="14288" indent="-14288" algn="l" defTabSz="914400" rtl="0" eaLnBrk="1" latinLnBrk="0" hangingPunct="1">
              <a:lnSpc>
                <a:spcPct val="125000"/>
              </a:lnSpc>
              <a:spcBef>
                <a:spcPts val="1000"/>
              </a:spcBef>
              <a:buFont typeface="Arial" panose="020B0604020202020204" pitchFamily="34" charset="0"/>
              <a:buNone/>
              <a:tabLst/>
              <a:defRPr sz="1600" kern="1200">
                <a:solidFill>
                  <a:schemeClr val="dk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dk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dk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9pPr>
          </a:lstStyle>
          <a:p>
            <a:pPr marL="171450" indent="-171450">
              <a:buFont typeface="Arial" panose="020B0604020202020204" pitchFamily="34" charset="0"/>
              <a:buChar char="•"/>
            </a:pPr>
            <a:r>
              <a:rPr lang="en-SG" sz="1400" dirty="0">
                <a:latin typeface="Arial" panose="020B0604020202020204" pitchFamily="34" charset="0"/>
                <a:cs typeface="Arial" panose="020B0604020202020204" pitchFamily="34" charset="0"/>
              </a:rPr>
              <a:t>Abdullah, Z. (2023). 712 GP clinics have joined Healthier SG so far: Health Minister Ong Ye Kung. https://</a:t>
            </a:r>
            <a:r>
              <a:rPr lang="en-SG" sz="1400" dirty="0" err="1">
                <a:latin typeface="Arial" panose="020B0604020202020204" pitchFamily="34" charset="0"/>
                <a:cs typeface="Arial" panose="020B0604020202020204" pitchFamily="34" charset="0"/>
              </a:rPr>
              <a:t>www.straitstimes.com</a:t>
            </a:r>
            <a:r>
              <a:rPr lang="en-SG" sz="1400" dirty="0">
                <a:latin typeface="Arial" panose="020B0604020202020204" pitchFamily="34" charset="0"/>
                <a:cs typeface="Arial" panose="020B0604020202020204" pitchFamily="34" charset="0"/>
              </a:rPr>
              <a:t>/</a:t>
            </a:r>
            <a:r>
              <a:rPr lang="en-SG" sz="1400" dirty="0" err="1">
                <a:latin typeface="Arial" panose="020B0604020202020204" pitchFamily="34" charset="0"/>
                <a:cs typeface="Arial" panose="020B0604020202020204" pitchFamily="34" charset="0"/>
              </a:rPr>
              <a:t>singapore</a:t>
            </a:r>
            <a:r>
              <a:rPr lang="en-SG" sz="1400" dirty="0">
                <a:latin typeface="Arial" panose="020B0604020202020204" pitchFamily="34" charset="0"/>
                <a:cs typeface="Arial" panose="020B0604020202020204" pitchFamily="34" charset="0"/>
              </a:rPr>
              <a:t>/health/712-gp-clinics-have-joined-healthier-sg-so-far-ong-ye-kung</a:t>
            </a:r>
          </a:p>
          <a:p>
            <a:pPr marL="171450" indent="-171450">
              <a:buFont typeface="Arial" panose="020B0604020202020204" pitchFamily="34" charset="0"/>
              <a:buChar char="•"/>
            </a:pPr>
            <a:r>
              <a:rPr lang="en-SG" sz="1400" dirty="0">
                <a:latin typeface="Arial" panose="020B0604020202020204" pitchFamily="34" charset="0"/>
                <a:cs typeface="Arial" panose="020B0604020202020204" pitchFamily="34" charset="0"/>
              </a:rPr>
              <a:t>Beer, S. (1984). The Viable System Model: Its Provenance, Development, Methodology and Pathology. The Journal of the Operational Research Society, 35(1). https://</a:t>
            </a:r>
            <a:r>
              <a:rPr lang="en-SG" sz="1400" dirty="0" err="1">
                <a:latin typeface="Arial" panose="020B0604020202020204" pitchFamily="34" charset="0"/>
                <a:cs typeface="Arial" panose="020B0604020202020204" pitchFamily="34" charset="0"/>
              </a:rPr>
              <a:t>doi.org</a:t>
            </a:r>
            <a:r>
              <a:rPr lang="en-SG" sz="1400" dirty="0">
                <a:latin typeface="Arial" panose="020B0604020202020204" pitchFamily="34" charset="0"/>
                <a:cs typeface="Arial" panose="020B0604020202020204" pitchFamily="34" charset="0"/>
              </a:rPr>
              <a:t>/10.2307/2581927 </a:t>
            </a:r>
          </a:p>
          <a:p>
            <a:pPr marL="171450" indent="-171450">
              <a:buFont typeface="Arial" panose="020B0604020202020204" pitchFamily="34" charset="0"/>
              <a:buChar char="•"/>
            </a:pPr>
            <a:r>
              <a:rPr lang="en-SG" sz="1400" dirty="0">
                <a:latin typeface="Arial" panose="020B0604020202020204" pitchFamily="34" charset="0"/>
                <a:cs typeface="Arial" panose="020B0604020202020204" pitchFamily="34" charset="0"/>
              </a:rPr>
              <a:t>Bianchi, C. (2021). Fostering sustainable community outcomes through policy networks: a dynamic performance governance approach. In Handbook of Collaborative Public Management. https://</a:t>
            </a:r>
            <a:r>
              <a:rPr lang="en-SG" sz="1400" dirty="0" err="1">
                <a:latin typeface="Arial" panose="020B0604020202020204" pitchFamily="34" charset="0"/>
                <a:cs typeface="Arial" panose="020B0604020202020204" pitchFamily="34" charset="0"/>
              </a:rPr>
              <a:t>doi.org</a:t>
            </a:r>
            <a:r>
              <a:rPr lang="en-SG" sz="1400" dirty="0">
                <a:latin typeface="Arial" panose="020B0604020202020204" pitchFamily="34" charset="0"/>
                <a:cs typeface="Arial" panose="020B0604020202020204" pitchFamily="34" charset="0"/>
              </a:rPr>
              <a:t>/10.4337/9781789901917.00036 </a:t>
            </a:r>
          </a:p>
          <a:p>
            <a:pPr marL="171450" indent="-171450">
              <a:buFont typeface="Arial" panose="020B0604020202020204" pitchFamily="34" charset="0"/>
              <a:buChar char="•"/>
            </a:pPr>
            <a:r>
              <a:rPr lang="en-SG" sz="1400" dirty="0">
                <a:latin typeface="Arial" panose="020B0604020202020204" pitchFamily="34" charset="0"/>
                <a:cs typeface="Arial" panose="020B0604020202020204" pitchFamily="34" charset="0"/>
              </a:rPr>
              <a:t>Bianchi, C., </a:t>
            </a:r>
            <a:r>
              <a:rPr lang="en-SG" sz="1400" dirty="0" err="1">
                <a:latin typeface="Arial" panose="020B0604020202020204" pitchFamily="34" charset="0"/>
                <a:cs typeface="Arial" panose="020B0604020202020204" pitchFamily="34" charset="0"/>
              </a:rPr>
              <a:t>Bereciartua</a:t>
            </a:r>
            <a:r>
              <a:rPr lang="en-SG" sz="1400" dirty="0">
                <a:latin typeface="Arial" panose="020B0604020202020204" pitchFamily="34" charset="0"/>
                <a:cs typeface="Arial" panose="020B0604020202020204" pitchFamily="34" charset="0"/>
              </a:rPr>
              <a:t>, P., </a:t>
            </a:r>
            <a:r>
              <a:rPr lang="en-SG" sz="1400" dirty="0" err="1">
                <a:latin typeface="Arial" panose="020B0604020202020204" pitchFamily="34" charset="0"/>
                <a:cs typeface="Arial" panose="020B0604020202020204" pitchFamily="34" charset="0"/>
              </a:rPr>
              <a:t>Vignieri</a:t>
            </a:r>
            <a:r>
              <a:rPr lang="en-SG" sz="1400" dirty="0">
                <a:latin typeface="Arial" panose="020B0604020202020204" pitchFamily="34" charset="0"/>
                <a:cs typeface="Arial" panose="020B0604020202020204" pitchFamily="34" charset="0"/>
              </a:rPr>
              <a:t>, V., &amp; Cohen, A. (2019). Enhancing Urban Brownfield Regeneration to Pursue Sustainable Community Outcomes through Dynamic Performance Governance. International Journal of Public Administration, 44(2), 100-114. https://</a:t>
            </a:r>
            <a:r>
              <a:rPr lang="en-SG" sz="1400" dirty="0" err="1">
                <a:latin typeface="Arial" panose="020B0604020202020204" pitchFamily="34" charset="0"/>
                <a:cs typeface="Arial" panose="020B0604020202020204" pitchFamily="34" charset="0"/>
              </a:rPr>
              <a:t>doi.org</a:t>
            </a:r>
            <a:r>
              <a:rPr lang="en-SG" sz="1400" dirty="0">
                <a:latin typeface="Arial" panose="020B0604020202020204" pitchFamily="34" charset="0"/>
                <a:cs typeface="Arial" panose="020B0604020202020204" pitchFamily="34" charset="0"/>
              </a:rPr>
              <a:t>/10.1080/01900692.2019.1669180 </a:t>
            </a:r>
          </a:p>
          <a:p>
            <a:pPr marL="171450" indent="-171450">
              <a:buFont typeface="Arial" panose="020B0604020202020204" pitchFamily="34" charset="0"/>
              <a:buChar char="•"/>
            </a:pPr>
            <a:r>
              <a:rPr lang="en-SG" sz="1400" dirty="0" err="1">
                <a:latin typeface="Arial" panose="020B0604020202020204" pitchFamily="34" charset="0"/>
                <a:cs typeface="Arial" panose="020B0604020202020204" pitchFamily="34" charset="0"/>
              </a:rPr>
              <a:t>Cinchon</a:t>
            </a:r>
            <a:r>
              <a:rPr lang="en-SG" sz="1400" dirty="0">
                <a:latin typeface="Arial" panose="020B0604020202020204" pitchFamily="34" charset="0"/>
                <a:cs typeface="Arial" panose="020B0604020202020204" pitchFamily="34" charset="0"/>
              </a:rPr>
              <a:t>, M., </a:t>
            </a:r>
            <a:r>
              <a:rPr lang="en-SG" sz="1400" dirty="0" err="1">
                <a:latin typeface="Arial" panose="020B0604020202020204" pitchFamily="34" charset="0"/>
                <a:cs typeface="Arial" panose="020B0604020202020204" pitchFamily="34" charset="0"/>
              </a:rPr>
              <a:t>Newbrander</a:t>
            </a:r>
            <a:r>
              <a:rPr lang="en-SG" sz="1400" dirty="0">
                <a:latin typeface="Arial" panose="020B0604020202020204" pitchFamily="34" charset="0"/>
                <a:cs typeface="Arial" panose="020B0604020202020204" pitchFamily="34" charset="0"/>
              </a:rPr>
              <a:t>, W., </a:t>
            </a:r>
            <a:r>
              <a:rPr lang="en-SG" sz="1400" dirty="0" err="1">
                <a:latin typeface="Arial" panose="020B0604020202020204" pitchFamily="34" charset="0"/>
                <a:cs typeface="Arial" panose="020B0604020202020204" pitchFamily="34" charset="0"/>
              </a:rPr>
              <a:t>Yamabana</a:t>
            </a:r>
            <a:r>
              <a:rPr lang="en-SG" sz="1400" dirty="0">
                <a:latin typeface="Arial" panose="020B0604020202020204" pitchFamily="34" charset="0"/>
                <a:cs typeface="Arial" panose="020B0604020202020204" pitchFamily="34" charset="0"/>
              </a:rPr>
              <a:t>, H., Weber, A., Normand, C., Dror, D., &amp; </a:t>
            </a:r>
            <a:r>
              <a:rPr lang="en-SG" sz="1400" dirty="0" err="1">
                <a:latin typeface="Arial" panose="020B0604020202020204" pitchFamily="34" charset="0"/>
                <a:cs typeface="Arial" panose="020B0604020202020204" pitchFamily="34" charset="0"/>
              </a:rPr>
              <a:t>Preker</a:t>
            </a:r>
            <a:r>
              <a:rPr lang="en-SG" sz="1400" dirty="0">
                <a:latin typeface="Arial" panose="020B0604020202020204" pitchFamily="34" charset="0"/>
                <a:cs typeface="Arial" panose="020B0604020202020204" pitchFamily="34" charset="0"/>
              </a:rPr>
              <a:t>, A. (1999). Modelling in health care finance: a compendium of quantitative techniques for health care financing. International Labour Office (ILO) and the International Social Security Association (ISSA). https://</a:t>
            </a:r>
            <a:r>
              <a:rPr lang="en-SG" sz="1400" dirty="0" err="1">
                <a:latin typeface="Arial" panose="020B0604020202020204" pitchFamily="34" charset="0"/>
                <a:cs typeface="Arial" panose="020B0604020202020204" pitchFamily="34" charset="0"/>
              </a:rPr>
              <a:t>www.ilo.org</a:t>
            </a:r>
            <a:r>
              <a:rPr lang="en-SG" sz="1400" dirty="0">
                <a:latin typeface="Arial" panose="020B0604020202020204" pitchFamily="34" charset="0"/>
                <a:cs typeface="Arial" panose="020B0604020202020204" pitchFamily="34" charset="0"/>
              </a:rPr>
              <a:t>/sites/default/files/wcmsp5/groups/public/@</a:t>
            </a:r>
            <a:r>
              <a:rPr lang="en-SG" sz="1400" dirty="0" err="1">
                <a:latin typeface="Arial" panose="020B0604020202020204" pitchFamily="34" charset="0"/>
                <a:cs typeface="Arial" panose="020B0604020202020204" pitchFamily="34" charset="0"/>
              </a:rPr>
              <a:t>ed_protect</a:t>
            </a:r>
            <a:r>
              <a:rPr lang="en-SG" sz="1400" dirty="0">
                <a:latin typeface="Arial" panose="020B0604020202020204" pitchFamily="34" charset="0"/>
                <a:cs typeface="Arial" panose="020B0604020202020204" pitchFamily="34" charset="0"/>
              </a:rPr>
              <a:t>/@</a:t>
            </a:r>
            <a:r>
              <a:rPr lang="en-SG" sz="1400" dirty="0" err="1">
                <a:latin typeface="Arial" panose="020B0604020202020204" pitchFamily="34" charset="0"/>
                <a:cs typeface="Arial" panose="020B0604020202020204" pitchFamily="34" charset="0"/>
              </a:rPr>
              <a:t>soc_sec</a:t>
            </a:r>
            <a:r>
              <a:rPr lang="en-SG" sz="1400" dirty="0">
                <a:latin typeface="Arial" panose="020B0604020202020204" pitchFamily="34" charset="0"/>
                <a:cs typeface="Arial" panose="020B0604020202020204" pitchFamily="34" charset="0"/>
              </a:rPr>
              <a:t>/documents/publication/wcms_209903.pdf </a:t>
            </a:r>
          </a:p>
          <a:p>
            <a:pPr marL="171450" indent="-171450">
              <a:buFont typeface="Arial" panose="020B0604020202020204" pitchFamily="34" charset="0"/>
              <a:buChar char="•"/>
            </a:pPr>
            <a:r>
              <a:rPr lang="en-SG" sz="1400" dirty="0">
                <a:latin typeface="Arial" panose="020B0604020202020204" pitchFamily="34" charset="0"/>
                <a:cs typeface="Arial" panose="020B0604020202020204" pitchFamily="34" charset="0"/>
              </a:rPr>
              <a:t>Foo, C. D., Chia, H. X., Teo, K. W., </a:t>
            </a:r>
            <a:r>
              <a:rPr lang="en-SG" sz="1400" dirty="0" err="1">
                <a:latin typeface="Arial" panose="020B0604020202020204" pitchFamily="34" charset="0"/>
                <a:cs typeface="Arial" panose="020B0604020202020204" pitchFamily="34" charset="0"/>
              </a:rPr>
              <a:t>Farwin</a:t>
            </a:r>
            <a:r>
              <a:rPr lang="en-SG" sz="1400" dirty="0">
                <a:latin typeface="Arial" panose="020B0604020202020204" pitchFamily="34" charset="0"/>
                <a:cs typeface="Arial" panose="020B0604020202020204" pitchFamily="34" charset="0"/>
              </a:rPr>
              <a:t>, A., Hashim, J., Choon-Huat Koh, G., Matchar, D. B., </a:t>
            </a:r>
            <a:r>
              <a:rPr lang="en-SG" sz="1400" dirty="0" err="1">
                <a:latin typeface="Arial" panose="020B0604020202020204" pitchFamily="34" charset="0"/>
                <a:cs typeface="Arial" panose="020B0604020202020204" pitchFamily="34" charset="0"/>
              </a:rPr>
              <a:t>Legido</a:t>
            </a:r>
            <a:r>
              <a:rPr lang="en-SG" sz="1400" dirty="0">
                <a:latin typeface="Arial" panose="020B0604020202020204" pitchFamily="34" charset="0"/>
                <a:cs typeface="Arial" panose="020B0604020202020204" pitchFamily="34" charset="0"/>
              </a:rPr>
              <a:t>-Quigley, H., &amp; Yap, J. C. H. (2023). Healthier SG: Singapore’s multi-year strategy to transform primary healthcare. The Lancet Regional Health - Western Pacific, 37. https://</a:t>
            </a:r>
            <a:r>
              <a:rPr lang="en-SG" sz="1400" dirty="0" err="1">
                <a:latin typeface="Arial" panose="020B0604020202020204" pitchFamily="34" charset="0"/>
                <a:cs typeface="Arial" panose="020B0604020202020204" pitchFamily="34" charset="0"/>
              </a:rPr>
              <a:t>doi.org</a:t>
            </a:r>
            <a:r>
              <a:rPr lang="en-SG" sz="1400" dirty="0">
                <a:latin typeface="Arial" panose="020B0604020202020204" pitchFamily="34" charset="0"/>
                <a:cs typeface="Arial" panose="020B0604020202020204" pitchFamily="34" charset="0"/>
              </a:rPr>
              <a:t>/10.1016/j.lanwpc.2023.100861 </a:t>
            </a:r>
          </a:p>
          <a:p>
            <a:pPr marL="171450" indent="-171450">
              <a:buFont typeface="Arial" panose="020B0604020202020204" pitchFamily="34" charset="0"/>
              <a:buChar char="•"/>
            </a:pPr>
            <a:r>
              <a:rPr lang="en-SG" sz="1400" dirty="0" err="1">
                <a:latin typeface="Arial" panose="020B0604020202020204" pitchFamily="34" charset="0"/>
                <a:cs typeface="Arial" panose="020B0604020202020204" pitchFamily="34" charset="0"/>
              </a:rPr>
              <a:t>Hoverstadt</a:t>
            </a:r>
            <a:r>
              <a:rPr lang="en-SG" sz="1400" dirty="0">
                <a:latin typeface="Arial" panose="020B0604020202020204" pitchFamily="34" charset="0"/>
                <a:cs typeface="Arial" panose="020B0604020202020204" pitchFamily="34" charset="0"/>
              </a:rPr>
              <a:t>, P. (2010). The Viable System Model. In Systems Approaches to Managing Change: A Practical Guide (pp. 87-133). https://</a:t>
            </a:r>
            <a:r>
              <a:rPr lang="en-SG" sz="1400" dirty="0" err="1">
                <a:latin typeface="Arial" panose="020B0604020202020204" pitchFamily="34" charset="0"/>
                <a:cs typeface="Arial" panose="020B0604020202020204" pitchFamily="34" charset="0"/>
              </a:rPr>
              <a:t>doi.org</a:t>
            </a:r>
            <a:r>
              <a:rPr lang="en-SG" sz="1400" dirty="0">
                <a:latin typeface="Arial" panose="020B0604020202020204" pitchFamily="34" charset="0"/>
                <a:cs typeface="Arial" panose="020B0604020202020204" pitchFamily="34" charset="0"/>
              </a:rPr>
              <a:t>/10.1007/978-1-84882-809-4_3 </a:t>
            </a:r>
          </a:p>
          <a:p>
            <a:pPr marL="171450" indent="-171450">
              <a:buFont typeface="Arial" panose="020B0604020202020204" pitchFamily="34" charset="0"/>
              <a:buChar char="•"/>
            </a:pPr>
            <a:r>
              <a:rPr lang="en-SG" sz="1400" dirty="0">
                <a:latin typeface="Arial" panose="020B0604020202020204" pitchFamily="34" charset="0"/>
                <a:cs typeface="Arial" panose="020B0604020202020204" pitchFamily="34" charset="0"/>
              </a:rPr>
              <a:t>James, B. C., &amp; Poulsen, G. P. (2016). The Case for Capitation. Harvard Business Review, (July–August 2016), pp.102–111. </a:t>
            </a:r>
          </a:p>
          <a:p>
            <a:pPr marL="171450" indent="-171450">
              <a:buFont typeface="Arial" panose="020B0604020202020204" pitchFamily="34" charset="0"/>
              <a:buChar char="•"/>
            </a:pPr>
            <a:r>
              <a:rPr lang="en-SG" sz="1400" dirty="0">
                <a:latin typeface="Arial" panose="020B0604020202020204" pitchFamily="34" charset="0"/>
                <a:cs typeface="Arial" panose="020B0604020202020204" pitchFamily="34" charset="0"/>
              </a:rPr>
              <a:t>Matchar, D. B., Lai, W. X., Kumar, A., Ansah, J. P., &amp; Ng, Y. F. (2023). A Causal View of the Role and Potential Limitations of Capitation in Promoting Whole Health System Performance. International Journal of Environmental Research and Public Health, 20(5). https://</a:t>
            </a:r>
            <a:r>
              <a:rPr lang="en-SG" sz="1400" dirty="0" err="1">
                <a:latin typeface="Arial" panose="020B0604020202020204" pitchFamily="34" charset="0"/>
                <a:cs typeface="Arial" panose="020B0604020202020204" pitchFamily="34" charset="0"/>
              </a:rPr>
              <a:t>doi.org</a:t>
            </a:r>
            <a:r>
              <a:rPr lang="en-SG" sz="1400" dirty="0">
                <a:latin typeface="Arial" panose="020B0604020202020204" pitchFamily="34" charset="0"/>
                <a:cs typeface="Arial" panose="020B0604020202020204" pitchFamily="34" charset="0"/>
              </a:rPr>
              <a:t>/10.3390/ijerph20054581 </a:t>
            </a:r>
          </a:p>
          <a:p>
            <a:pPr marL="171450" indent="-171450">
              <a:buFont typeface="Arial" panose="020B0604020202020204" pitchFamily="34" charset="0"/>
              <a:buChar char="•"/>
            </a:pPr>
            <a:r>
              <a:rPr lang="en-SG" sz="1400" dirty="0">
                <a:latin typeface="Arial" panose="020B0604020202020204" pitchFamily="34" charset="0"/>
                <a:cs typeface="Arial" panose="020B0604020202020204" pitchFamily="34" charset="0"/>
              </a:rPr>
              <a:t>Ministry of Health. (2022a). WHITE PAPER ON HEALTHIER SG. </a:t>
            </a:r>
            <a:r>
              <a:rPr lang="en-SG" sz="1400" dirty="0">
                <a:latin typeface="Arial" panose="020B0604020202020204" pitchFamily="34" charset="0"/>
                <a:cs typeface="Arial" panose="020B0604020202020204" pitchFamily="34" charset="0"/>
                <a:hlinkClick r:id="rId4"/>
              </a:rPr>
              <a:t>https://file.go.gov.sg/healthiersg-whitepaper-pdf.pdf</a:t>
            </a:r>
            <a:endParaRPr lang="en-SG" sz="1400" dirty="0">
              <a:latin typeface="Arial" panose="020B0604020202020204" pitchFamily="34" charset="0"/>
              <a:cs typeface="Arial" panose="020B0604020202020204" pitchFamily="34" charset="0"/>
            </a:endParaRPr>
          </a:p>
          <a:p>
            <a:pPr marL="171450" indent="-171450">
              <a:buFont typeface="Arial" panose="020B0604020202020204" pitchFamily="34" charset="0"/>
              <a:buChar char="•"/>
            </a:pPr>
            <a:r>
              <a:rPr lang="en-SG" sz="1400" dirty="0">
                <a:latin typeface="Arial" panose="020B0604020202020204" pitchFamily="34" charset="0"/>
                <a:cs typeface="Arial" panose="020B0604020202020204" pitchFamily="34" charset="0"/>
              </a:rPr>
              <a:t>Ministry of Health. (2022b, 5 October). CLOSING SPEECH BY MR ONG YE KUNG, MINISTER FOR HEALTH, AT THE HEALTHIER SG WHITE PAPER DEBATE 2022, ON WEDNESDAY, 5 OCTOBER 2022. Ministry of Health. https://</a:t>
            </a:r>
            <a:r>
              <a:rPr lang="en-SG" sz="1400" dirty="0" err="1">
                <a:latin typeface="Arial" panose="020B0604020202020204" pitchFamily="34" charset="0"/>
                <a:cs typeface="Arial" panose="020B0604020202020204" pitchFamily="34" charset="0"/>
              </a:rPr>
              <a:t>www.moh.gov.sg</a:t>
            </a:r>
            <a:r>
              <a:rPr lang="en-SG" sz="1400" dirty="0">
                <a:latin typeface="Arial" panose="020B0604020202020204" pitchFamily="34" charset="0"/>
                <a:cs typeface="Arial" panose="020B0604020202020204" pitchFamily="34" charset="0"/>
              </a:rPr>
              <a:t>/newsroom/closing-speech-by-mr-ong-ye-kung-minister-for-health-at-the-healthier-sg-white-paper-debate-2022-on-wednesday-5-october-2022</a:t>
            </a:r>
          </a:p>
          <a:p>
            <a:pPr marL="171450" indent="-171450">
              <a:buFont typeface="Arial" panose="020B0604020202020204" pitchFamily="34" charset="0"/>
              <a:buChar char="•"/>
            </a:pPr>
            <a:r>
              <a:rPr lang="en-SG" sz="1400" dirty="0">
                <a:latin typeface="Arial" panose="020B0604020202020204" pitchFamily="34" charset="0"/>
                <a:cs typeface="Arial" panose="020B0604020202020204" pitchFamily="34" charset="0"/>
              </a:rPr>
              <a:t>Ministry of Health. (2023). Capitation. Ministry of Health. https://</a:t>
            </a:r>
            <a:r>
              <a:rPr lang="en-SG" sz="1400" dirty="0" err="1">
                <a:latin typeface="Arial" panose="020B0604020202020204" pitchFamily="34" charset="0"/>
                <a:cs typeface="Arial" panose="020B0604020202020204" pitchFamily="34" charset="0"/>
              </a:rPr>
              <a:t>www.moh.gov.sg</a:t>
            </a:r>
            <a:r>
              <a:rPr lang="en-SG" sz="1400" dirty="0">
                <a:latin typeface="Arial" panose="020B0604020202020204" pitchFamily="34" charset="0"/>
                <a:cs typeface="Arial" panose="020B0604020202020204" pitchFamily="34" charset="0"/>
              </a:rPr>
              <a:t>/newsroom/capitation</a:t>
            </a:r>
          </a:p>
          <a:p>
            <a:pPr marL="171450" indent="-171450">
              <a:buFont typeface="Arial" panose="020B0604020202020204" pitchFamily="34" charset="0"/>
              <a:buChar char="•"/>
            </a:pPr>
            <a:r>
              <a:rPr lang="en-SG" sz="1400" dirty="0">
                <a:latin typeface="Arial" panose="020B0604020202020204" pitchFamily="34" charset="0"/>
                <a:cs typeface="Arial" panose="020B0604020202020204" pitchFamily="34" charset="0"/>
              </a:rPr>
              <a:t>Ruth, L. (2023). What is Healthier SG (HSG) about? , 49. https://</a:t>
            </a:r>
            <a:r>
              <a:rPr lang="en-SG" sz="1400" dirty="0" err="1">
                <a:latin typeface="Arial" panose="020B0604020202020204" pitchFamily="34" charset="0"/>
                <a:cs typeface="Arial" panose="020B0604020202020204" pitchFamily="34" charset="0"/>
              </a:rPr>
              <a:t>www.cfps.org.sg</a:t>
            </a:r>
            <a:r>
              <a:rPr lang="en-SG" sz="1400" dirty="0">
                <a:latin typeface="Arial" panose="020B0604020202020204" pitchFamily="34" charset="0"/>
                <a:cs typeface="Arial" panose="020B0604020202020204" pitchFamily="34" charset="0"/>
              </a:rPr>
              <a:t>/publications/the-college-mirror/article/1957 </a:t>
            </a:r>
          </a:p>
          <a:p>
            <a:pPr marL="171450" indent="-171450">
              <a:buFont typeface="Arial" panose="020B0604020202020204" pitchFamily="34" charset="0"/>
              <a:buChar char="•"/>
            </a:pPr>
            <a:r>
              <a:rPr lang="en-SG" sz="1400" dirty="0">
                <a:latin typeface="Arial" panose="020B0604020202020204" pitchFamily="34" charset="0"/>
                <a:cs typeface="Arial" panose="020B0604020202020204" pitchFamily="34" charset="0"/>
              </a:rPr>
              <a:t>Wieck, M. R. (2021). Profitably Risky: A Study of Medicare Capitation Contracts for Primary Care Medical Practices (Publication Number 28652749) [D.B.A., University of Missouri - Saint Louis]. ProQuest Dissertations &amp; Theses Global. Missouri, United States.</a:t>
            </a:r>
          </a:p>
        </p:txBody>
      </p:sp>
      <p:sp>
        <p:nvSpPr>
          <p:cNvPr id="14" name="Text Placeholder 7">
            <a:extLst>
              <a:ext uri="{FF2B5EF4-FFF2-40B4-BE49-F238E27FC236}">
                <a16:creationId xmlns:a16="http://schemas.microsoft.com/office/drawing/2014/main" id="{7867FE91-8DC9-C466-E90F-0C7880083513}"/>
              </a:ext>
            </a:extLst>
          </p:cNvPr>
          <p:cNvSpPr txBox="1">
            <a:spLocks/>
          </p:cNvSpPr>
          <p:nvPr/>
        </p:nvSpPr>
        <p:spPr>
          <a:xfrm>
            <a:off x="250916" y="932723"/>
            <a:ext cx="11663716" cy="375657"/>
          </a:xfrm>
          <a:prstGeom prst="rect">
            <a:avLst/>
          </a:prstGeom>
          <a:solidFill>
            <a:schemeClr val="accent2">
              <a:lumMod val="60000"/>
              <a:lumOff val="40000"/>
            </a:schemeClr>
          </a:solidFill>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600" dirty="0"/>
              <a:t>Reference list</a:t>
            </a:r>
          </a:p>
          <a:p>
            <a:pPr marL="0" indent="0">
              <a:buNone/>
            </a:pPr>
            <a:endParaRPr lang="en-US" sz="1600" dirty="0"/>
          </a:p>
        </p:txBody>
      </p:sp>
    </p:spTree>
    <p:custDataLst>
      <p:tags r:id="rId1"/>
    </p:custDataLst>
    <p:extLst>
      <p:ext uri="{BB962C8B-B14F-4D97-AF65-F5344CB8AC3E}">
        <p14:creationId xmlns:p14="http://schemas.microsoft.com/office/powerpoint/2010/main" val="102732772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87518F5-F144-FDC1-9A2D-BB543411BF34}"/>
            </a:ext>
          </a:extLst>
        </p:cNvPr>
        <p:cNvGrpSpPr/>
        <p:nvPr/>
      </p:nvGrpSpPr>
      <p:grpSpPr>
        <a:xfrm>
          <a:off x="0" y="0"/>
          <a:ext cx="0" cy="0"/>
          <a:chOff x="0" y="0"/>
          <a:chExt cx="0" cy="0"/>
        </a:xfrm>
      </p:grpSpPr>
      <p:sp>
        <p:nvSpPr>
          <p:cNvPr id="11" name="Title 10">
            <a:extLst>
              <a:ext uri="{FF2B5EF4-FFF2-40B4-BE49-F238E27FC236}">
                <a16:creationId xmlns:a16="http://schemas.microsoft.com/office/drawing/2014/main" id="{96641C9B-DE43-A506-2D41-7783E1025CF4}"/>
              </a:ext>
            </a:extLst>
          </p:cNvPr>
          <p:cNvSpPr>
            <a:spLocks noGrp="1"/>
          </p:cNvSpPr>
          <p:nvPr>
            <p:ph type="title"/>
          </p:nvPr>
        </p:nvSpPr>
        <p:spPr>
          <a:xfrm>
            <a:off x="3900040" y="236233"/>
            <a:ext cx="8156493" cy="369332"/>
          </a:xfrm>
        </p:spPr>
        <p:txBody>
          <a:bodyPr/>
          <a:lstStyle/>
          <a:p>
            <a:r>
              <a:rPr lang="en-US" b="1" i="0" u="none" strike="noStrike" dirty="0">
                <a:solidFill>
                  <a:srgbClr val="000000"/>
                </a:solidFill>
                <a:effectLst/>
              </a:rPr>
              <a:t>Introduction &amp; Context</a:t>
            </a:r>
            <a:endParaRPr lang="en-US" dirty="0"/>
          </a:p>
        </p:txBody>
      </p:sp>
      <p:sp>
        <p:nvSpPr>
          <p:cNvPr id="13" name="Picture Placeholder 6">
            <a:extLst>
              <a:ext uri="{FF2B5EF4-FFF2-40B4-BE49-F238E27FC236}">
                <a16:creationId xmlns:a16="http://schemas.microsoft.com/office/drawing/2014/main" id="{24885DFF-50B0-D15C-5996-BD1C682E77DB}"/>
              </a:ext>
            </a:extLst>
          </p:cNvPr>
          <p:cNvSpPr txBox="1">
            <a:spLocks/>
          </p:cNvSpPr>
          <p:nvPr/>
        </p:nvSpPr>
        <p:spPr>
          <a:xfrm>
            <a:off x="250916" y="1365529"/>
            <a:ext cx="11617996" cy="5256237"/>
          </a:xfrm>
          <a:prstGeom prst="rect">
            <a:avLst/>
          </a:prstGeom>
          <a:noFill/>
        </p:spPr>
        <p:style>
          <a:lnRef idx="1">
            <a:schemeClr val="accent2"/>
          </a:lnRef>
          <a:fillRef idx="2">
            <a:schemeClr val="accent2"/>
          </a:fillRef>
          <a:effectRef idx="1">
            <a:schemeClr val="accent2"/>
          </a:effectRef>
          <a:fontRef idx="minor">
            <a:schemeClr val="dk1"/>
          </a:fontRef>
        </p:style>
        <p:txBody>
          <a:bodyPr vert="horz" lIns="91440" tIns="45720" rIns="91440" bIns="45720" rtlCol="0">
            <a:normAutofit/>
          </a:bodyPr>
          <a:lstStyle>
            <a:lvl1pPr marL="14288" indent="-14288" algn="l" defTabSz="914400" rtl="0" eaLnBrk="1" latinLnBrk="0" hangingPunct="1">
              <a:lnSpc>
                <a:spcPct val="125000"/>
              </a:lnSpc>
              <a:spcBef>
                <a:spcPts val="1000"/>
              </a:spcBef>
              <a:buFont typeface="Arial" panose="020B0604020202020204" pitchFamily="34" charset="0"/>
              <a:buNone/>
              <a:tabLst/>
              <a:defRPr sz="1600" kern="1200">
                <a:solidFill>
                  <a:schemeClr val="dk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dk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dk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9pPr>
          </a:lstStyle>
          <a:p>
            <a:pPr marL="0" indent="0"/>
            <a:endParaRPr lang="en-SG" sz="1400" dirty="0">
              <a:latin typeface="Arial" panose="020B0604020202020204" pitchFamily="34" charset="0"/>
              <a:cs typeface="Arial" panose="020B0604020202020204" pitchFamily="34" charset="0"/>
            </a:endParaRPr>
          </a:p>
          <a:p>
            <a:pPr marL="171450" indent="-171450">
              <a:buFont typeface="Arial" panose="020B0604020202020204" pitchFamily="34" charset="0"/>
              <a:buChar char="•"/>
            </a:pPr>
            <a:endParaRPr lang="en-SG" sz="1400" dirty="0">
              <a:latin typeface="Arial" panose="020B0604020202020204" pitchFamily="34" charset="0"/>
              <a:cs typeface="Arial" panose="020B0604020202020204" pitchFamily="34" charset="0"/>
            </a:endParaRPr>
          </a:p>
          <a:p>
            <a:pPr marL="171450" indent="-171450">
              <a:buFont typeface="Arial" panose="020B0604020202020204" pitchFamily="34" charset="0"/>
              <a:buChar char="•"/>
            </a:pPr>
            <a:endParaRPr lang="en-SG" sz="800" dirty="0"/>
          </a:p>
          <a:p>
            <a:pPr marL="0" indent="0"/>
            <a:endParaRPr lang="en-SG" dirty="0"/>
          </a:p>
        </p:txBody>
      </p:sp>
      <p:sp>
        <p:nvSpPr>
          <p:cNvPr id="14" name="Text Placeholder 7">
            <a:extLst>
              <a:ext uri="{FF2B5EF4-FFF2-40B4-BE49-F238E27FC236}">
                <a16:creationId xmlns:a16="http://schemas.microsoft.com/office/drawing/2014/main" id="{AF2AB2B8-96EE-EC82-9364-D96AA3FB2A30}"/>
              </a:ext>
            </a:extLst>
          </p:cNvPr>
          <p:cNvSpPr txBox="1">
            <a:spLocks/>
          </p:cNvSpPr>
          <p:nvPr/>
        </p:nvSpPr>
        <p:spPr>
          <a:xfrm>
            <a:off x="250916" y="932723"/>
            <a:ext cx="11617996" cy="375657"/>
          </a:xfrm>
          <a:prstGeom prst="rect">
            <a:avLst/>
          </a:prstGeom>
          <a:solidFill>
            <a:schemeClr val="accent2">
              <a:lumMod val="60000"/>
              <a:lumOff val="40000"/>
            </a:schemeClr>
          </a:solidFill>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600" dirty="0"/>
              <a:t>Healthier SG</a:t>
            </a:r>
          </a:p>
          <a:p>
            <a:pPr marL="0" indent="0">
              <a:buNone/>
            </a:pPr>
            <a:endParaRPr lang="en-SG" sz="1600" dirty="0"/>
          </a:p>
        </p:txBody>
      </p:sp>
      <p:graphicFrame>
        <p:nvGraphicFramePr>
          <p:cNvPr id="5" name="Content Placeholder 3">
            <a:extLst>
              <a:ext uri="{FF2B5EF4-FFF2-40B4-BE49-F238E27FC236}">
                <a16:creationId xmlns:a16="http://schemas.microsoft.com/office/drawing/2014/main" id="{859400BD-FC36-3730-B87B-01A6C48090C2}"/>
              </a:ext>
            </a:extLst>
          </p:cNvPr>
          <p:cNvGraphicFramePr>
            <a:graphicFrameLocks/>
          </p:cNvGraphicFramePr>
          <p:nvPr>
            <p:extLst>
              <p:ext uri="{D42A27DB-BD31-4B8C-83A1-F6EECF244321}">
                <p14:modId xmlns:p14="http://schemas.microsoft.com/office/powerpoint/2010/main" val="1258894088"/>
              </p:ext>
            </p:extLst>
          </p:nvPr>
        </p:nvGraphicFramePr>
        <p:xfrm>
          <a:off x="417806" y="2356468"/>
          <a:ext cx="5466160" cy="3927536"/>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pic>
        <p:nvPicPr>
          <p:cNvPr id="6" name="Picture 5" descr="A black background with white text&#10;&#10;Description automatically generated">
            <a:extLst>
              <a:ext uri="{FF2B5EF4-FFF2-40B4-BE49-F238E27FC236}">
                <a16:creationId xmlns:a16="http://schemas.microsoft.com/office/drawing/2014/main" id="{078C6E0B-8488-1D2C-49FE-3950142EC583}"/>
              </a:ext>
            </a:extLst>
          </p:cNvPr>
          <p:cNvPicPr>
            <a:picLocks noChangeAspect="1"/>
          </p:cNvPicPr>
          <p:nvPr/>
        </p:nvPicPr>
        <p:blipFill>
          <a:blip r:embed="rId9"/>
          <a:stretch>
            <a:fillRect/>
          </a:stretch>
        </p:blipFill>
        <p:spPr>
          <a:xfrm>
            <a:off x="250916" y="1374973"/>
            <a:ext cx="4278060" cy="996940"/>
          </a:xfrm>
          <a:prstGeom prst="rect">
            <a:avLst/>
          </a:prstGeom>
        </p:spPr>
      </p:pic>
      <p:pic>
        <p:nvPicPr>
          <p:cNvPr id="7" name="Picture 6" descr="A poster of a healthier activity&#10;&#10;Description automatically generated with medium confidence">
            <a:extLst>
              <a:ext uri="{FF2B5EF4-FFF2-40B4-BE49-F238E27FC236}">
                <a16:creationId xmlns:a16="http://schemas.microsoft.com/office/drawing/2014/main" id="{8636C6B7-A585-57AE-F3E3-027982671E38}"/>
              </a:ext>
            </a:extLst>
          </p:cNvPr>
          <p:cNvPicPr>
            <a:picLocks noChangeAspect="1"/>
          </p:cNvPicPr>
          <p:nvPr/>
        </p:nvPicPr>
        <p:blipFill>
          <a:blip r:embed="rId10"/>
          <a:stretch>
            <a:fillRect/>
          </a:stretch>
        </p:blipFill>
        <p:spPr>
          <a:xfrm>
            <a:off x="9203635" y="1389995"/>
            <a:ext cx="2665277" cy="5225317"/>
          </a:xfrm>
          <a:prstGeom prst="rect">
            <a:avLst/>
          </a:prstGeom>
        </p:spPr>
      </p:pic>
      <p:sp>
        <p:nvSpPr>
          <p:cNvPr id="8" name="TextBox 7">
            <a:extLst>
              <a:ext uri="{FF2B5EF4-FFF2-40B4-BE49-F238E27FC236}">
                <a16:creationId xmlns:a16="http://schemas.microsoft.com/office/drawing/2014/main" id="{8A86C779-6093-CF8E-2E11-4EA148D1999B}"/>
              </a:ext>
            </a:extLst>
          </p:cNvPr>
          <p:cNvSpPr txBox="1"/>
          <p:nvPr/>
        </p:nvSpPr>
        <p:spPr>
          <a:xfrm>
            <a:off x="250916" y="6267349"/>
            <a:ext cx="5845085" cy="307777"/>
          </a:xfrm>
          <a:prstGeom prst="rect">
            <a:avLst/>
          </a:prstGeom>
          <a:noFill/>
        </p:spPr>
        <p:txBody>
          <a:bodyPr wrap="square" rtlCol="0">
            <a:spAutoFit/>
          </a:bodyPr>
          <a:lstStyle/>
          <a:p>
            <a:r>
              <a:rPr lang="en-US" sz="1400" dirty="0">
                <a:latin typeface="Arial" panose="020B0604020202020204" pitchFamily="34" charset="0"/>
                <a:cs typeface="Arial" panose="020B0604020202020204" pitchFamily="34" charset="0"/>
              </a:rPr>
              <a:t>Source: WHITE PAPER ON HEALTHIER SG </a:t>
            </a:r>
            <a:r>
              <a:rPr lang="en-US" sz="1200" dirty="0">
                <a:latin typeface="Arial" panose="020B0604020202020204" pitchFamily="34" charset="0"/>
                <a:cs typeface="Arial" panose="020B0604020202020204" pitchFamily="34" charset="0"/>
              </a:rPr>
              <a:t>(</a:t>
            </a:r>
            <a:r>
              <a:rPr lang="en-US" sz="1200" i="1" dirty="0">
                <a:latin typeface="Arial" panose="020B0604020202020204" pitchFamily="34" charset="0"/>
                <a:cs typeface="Arial" panose="020B0604020202020204" pitchFamily="34" charset="0"/>
              </a:rPr>
              <a:t>Ministry of Health, 2022a</a:t>
            </a:r>
            <a:r>
              <a:rPr lang="en-US" sz="1200" dirty="0">
                <a:latin typeface="Arial" panose="020B0604020202020204" pitchFamily="34" charset="0"/>
                <a:cs typeface="Arial" panose="020B0604020202020204" pitchFamily="34" charset="0"/>
              </a:rPr>
              <a:t>)</a:t>
            </a:r>
            <a:r>
              <a:rPr lang="en-US" sz="1400" dirty="0">
                <a:latin typeface="Arial" panose="020B0604020202020204" pitchFamily="34" charset="0"/>
                <a:cs typeface="Arial" panose="020B0604020202020204" pitchFamily="34" charset="0"/>
              </a:rPr>
              <a:t>. </a:t>
            </a:r>
          </a:p>
        </p:txBody>
      </p:sp>
      <p:sp>
        <p:nvSpPr>
          <p:cNvPr id="3" name="TextBox 2">
            <a:extLst>
              <a:ext uri="{FF2B5EF4-FFF2-40B4-BE49-F238E27FC236}">
                <a16:creationId xmlns:a16="http://schemas.microsoft.com/office/drawing/2014/main" id="{FB7F06C4-B6A6-B0B6-BD4D-B5D25BD7C8B5}"/>
              </a:ext>
            </a:extLst>
          </p:cNvPr>
          <p:cNvSpPr txBox="1"/>
          <p:nvPr/>
        </p:nvSpPr>
        <p:spPr>
          <a:xfrm>
            <a:off x="178744" y="6603701"/>
            <a:ext cx="11690168" cy="276999"/>
          </a:xfrm>
          <a:prstGeom prst="rect">
            <a:avLst/>
          </a:prstGeom>
          <a:noFill/>
        </p:spPr>
        <p:txBody>
          <a:bodyPr wrap="square">
            <a:spAutoFit/>
          </a:bodyPr>
          <a:lstStyle/>
          <a:p>
            <a:pPr algn="r"/>
            <a:r>
              <a:rPr lang="en-US" sz="1200" dirty="0">
                <a:latin typeface="Arial" panose="020B0604020202020204" pitchFamily="34" charset="0"/>
                <a:cs typeface="Arial" panose="020B0604020202020204" pitchFamily="34" charset="0"/>
              </a:rPr>
              <a:t>Image credit: </a:t>
            </a:r>
            <a:r>
              <a:rPr lang="en-US" sz="1200" i="1" dirty="0">
                <a:latin typeface="Arial" panose="020B0604020202020204" pitchFamily="34" charset="0"/>
                <a:cs typeface="Arial" panose="020B0604020202020204" pitchFamily="34" charset="0"/>
              </a:rPr>
              <a:t>https://</a:t>
            </a:r>
            <a:r>
              <a:rPr lang="en-US" sz="1200" i="1" dirty="0" err="1">
                <a:latin typeface="Arial" panose="020B0604020202020204" pitchFamily="34" charset="0"/>
                <a:cs typeface="Arial" panose="020B0604020202020204" pitchFamily="34" charset="0"/>
              </a:rPr>
              <a:t>www.gowhere.gov.sg</a:t>
            </a:r>
            <a:r>
              <a:rPr lang="en-US" sz="1200" i="1" dirty="0">
                <a:latin typeface="Arial" panose="020B0604020202020204" pitchFamily="34" charset="0"/>
                <a:cs typeface="Arial" panose="020B0604020202020204" pitchFamily="34" charset="0"/>
              </a:rPr>
              <a:t>/</a:t>
            </a:r>
            <a:r>
              <a:rPr lang="en-US" sz="1200" i="1" dirty="0" err="1">
                <a:latin typeface="Arial" panose="020B0604020202020204" pitchFamily="34" charset="0"/>
                <a:cs typeface="Arial" panose="020B0604020202020204" pitchFamily="34" charset="0"/>
              </a:rPr>
              <a:t>healthiersg</a:t>
            </a:r>
            <a:r>
              <a:rPr lang="en-US" sz="1200" i="1" dirty="0">
                <a:latin typeface="Arial" panose="020B0604020202020204" pitchFamily="34" charset="0"/>
                <a:cs typeface="Arial" panose="020B0604020202020204" pitchFamily="34" charset="0"/>
              </a:rPr>
              <a:t>/files/</a:t>
            </a:r>
            <a:r>
              <a:rPr lang="en-US" sz="1200" i="1" dirty="0" err="1">
                <a:latin typeface="Arial" panose="020B0604020202020204" pitchFamily="34" charset="0"/>
                <a:cs typeface="Arial" panose="020B0604020202020204" pitchFamily="34" charset="0"/>
              </a:rPr>
              <a:t>infobox-image.png</a:t>
            </a:r>
            <a:r>
              <a:rPr lang="en-US" sz="1200" dirty="0">
                <a:latin typeface="Arial" panose="020B0604020202020204" pitchFamily="34" charset="0"/>
                <a:cs typeface="Arial" panose="020B0604020202020204" pitchFamily="34" charset="0"/>
              </a:rPr>
              <a:t>.</a:t>
            </a:r>
          </a:p>
        </p:txBody>
      </p:sp>
      <p:graphicFrame>
        <p:nvGraphicFramePr>
          <p:cNvPr id="9" name="Diagram 8">
            <a:extLst>
              <a:ext uri="{FF2B5EF4-FFF2-40B4-BE49-F238E27FC236}">
                <a16:creationId xmlns:a16="http://schemas.microsoft.com/office/drawing/2014/main" id="{C14521FA-F977-A6E5-C945-174B5392BBD5}"/>
              </a:ext>
            </a:extLst>
          </p:cNvPr>
          <p:cNvGraphicFramePr/>
          <p:nvPr>
            <p:extLst>
              <p:ext uri="{D42A27DB-BD31-4B8C-83A1-F6EECF244321}">
                <p14:modId xmlns:p14="http://schemas.microsoft.com/office/powerpoint/2010/main" val="1782076747"/>
              </p:ext>
            </p:extLst>
          </p:nvPr>
        </p:nvGraphicFramePr>
        <p:xfrm>
          <a:off x="6023827" y="1387894"/>
          <a:ext cx="5845085" cy="5246793"/>
        </p:xfrm>
        <a:graphic>
          <a:graphicData uri="http://schemas.openxmlformats.org/drawingml/2006/diagram">
            <dgm:relIds xmlns:dgm="http://schemas.openxmlformats.org/drawingml/2006/diagram" xmlns:r="http://schemas.openxmlformats.org/officeDocument/2006/relationships" r:dm="rId11" r:lo="rId12" r:qs="rId13" r:cs="rId14"/>
          </a:graphicData>
        </a:graphic>
      </p:graphicFrame>
      <p:sp>
        <p:nvSpPr>
          <p:cNvPr id="10" name="Bent Arrow 9">
            <a:extLst>
              <a:ext uri="{FF2B5EF4-FFF2-40B4-BE49-F238E27FC236}">
                <a16:creationId xmlns:a16="http://schemas.microsoft.com/office/drawing/2014/main" id="{ACF833F9-222D-93A7-2A01-1CAB19A886E3}"/>
              </a:ext>
            </a:extLst>
          </p:cNvPr>
          <p:cNvSpPr/>
          <p:nvPr/>
        </p:nvSpPr>
        <p:spPr>
          <a:xfrm>
            <a:off x="5168348" y="1833687"/>
            <a:ext cx="855479" cy="498470"/>
          </a:xfrm>
          <a:prstGeom prst="bentArrow">
            <a:avLst/>
          </a:prstGeom>
          <a:gradFill flip="none" rotWithShape="1">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path path="circle">
              <a:fillToRect l="100000" t="100000"/>
            </a:path>
            <a:tileRect r="-100000" b="-10000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Tree>
    <p:custDataLst>
      <p:tags r:id="rId1"/>
    </p:custDataLst>
    <p:extLst>
      <p:ext uri="{BB962C8B-B14F-4D97-AF65-F5344CB8AC3E}">
        <p14:creationId xmlns:p14="http://schemas.microsoft.com/office/powerpoint/2010/main" val="96452656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subTnLst>
                                    <p:set>
                                      <p:cBhvr override="childStyle">
                                        <p:cTn dur="1" fill="hold" display="0" masterRel="nextClick" afterEffect="1"/>
                                        <p:tgtEl>
                                          <p:spTgt spid="7"/>
                                        </p:tgtEl>
                                        <p:attrNameLst>
                                          <p:attrName>style.visibility</p:attrName>
                                        </p:attrNameLst>
                                      </p:cBhvr>
                                      <p:to>
                                        <p:strVal val="hidden"/>
                                      </p:to>
                                    </p:set>
                                  </p:subTnLst>
                                </p:cTn>
                              </p:par>
                            </p:childTnLst>
                          </p:cTn>
                        </p:par>
                      </p:childTnLst>
                    </p:cTn>
                  </p:par>
                  <p:par>
                    <p:cTn id="7" fill="hold">
                      <p:stCondLst>
                        <p:cond delay="indefinite"/>
                      </p:stCondLst>
                      <p:childTnLst>
                        <p:par>
                          <p:cTn id="8" fill="hold">
                            <p:stCondLst>
                              <p:cond delay="0"/>
                            </p:stCondLst>
                            <p:childTnLst>
                              <p:par>
                                <p:cTn id="9" presetID="2" presetClass="entr" presetSubtype="1"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ppt_x"/>
                                          </p:val>
                                        </p:tav>
                                        <p:tav tm="100000">
                                          <p:val>
                                            <p:strVal val="#ppt_x"/>
                                          </p:val>
                                        </p:tav>
                                      </p:tavLst>
                                    </p:anim>
                                    <p:anim calcmode="lin" valueType="num">
                                      <p:cBhvr additive="base">
                                        <p:cTn id="12" dur="500" fill="hold"/>
                                        <p:tgtEl>
                                          <p:spTgt spid="5"/>
                                        </p:tgtEl>
                                        <p:attrNameLst>
                                          <p:attrName>ppt_y</p:attrName>
                                        </p:attrNameLst>
                                      </p:cBhvr>
                                      <p:tavLst>
                                        <p:tav tm="0">
                                          <p:val>
                                            <p:strVal val="0-#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dissolve">
                                      <p:cBhvr>
                                        <p:cTn id="17" dur="500"/>
                                        <p:tgtEl>
                                          <p:spTgt spid="10"/>
                                        </p:tgtEl>
                                      </p:cBhvr>
                                    </p:animEffect>
                                  </p:childTnLst>
                                </p:cTn>
                              </p:par>
                            </p:childTnLst>
                          </p:cTn>
                        </p:par>
                      </p:childTnLst>
                    </p:cTn>
                  </p:par>
                  <p:par>
                    <p:cTn id="18" fill="hold">
                      <p:stCondLst>
                        <p:cond delay="indefinite"/>
                      </p:stCondLst>
                      <p:childTnLst>
                        <p:par>
                          <p:cTn id="19" fill="hold">
                            <p:stCondLst>
                              <p:cond delay="0"/>
                            </p:stCondLst>
                            <p:childTnLst>
                              <p:par>
                                <p:cTn id="20" presetID="2" presetClass="entr" presetSubtype="4" fill="hold" grpId="0" nodeType="clickEffect">
                                  <p:stCondLst>
                                    <p:cond delay="0"/>
                                  </p:stCondLst>
                                  <p:childTnLst>
                                    <p:set>
                                      <p:cBhvr>
                                        <p:cTn id="21" dur="1" fill="hold">
                                          <p:stCondLst>
                                            <p:cond delay="0"/>
                                          </p:stCondLst>
                                        </p:cTn>
                                        <p:tgtEl>
                                          <p:spTgt spid="9"/>
                                        </p:tgtEl>
                                        <p:attrNameLst>
                                          <p:attrName>style.visibility</p:attrName>
                                        </p:attrNameLst>
                                      </p:cBhvr>
                                      <p:to>
                                        <p:strVal val="visible"/>
                                      </p:to>
                                    </p:set>
                                    <p:anim calcmode="lin" valueType="num">
                                      <p:cBhvr additive="base">
                                        <p:cTn id="22" dur="500" fill="hold"/>
                                        <p:tgtEl>
                                          <p:spTgt spid="9"/>
                                        </p:tgtEl>
                                        <p:attrNameLst>
                                          <p:attrName>ppt_x</p:attrName>
                                        </p:attrNameLst>
                                      </p:cBhvr>
                                      <p:tavLst>
                                        <p:tav tm="0">
                                          <p:val>
                                            <p:strVal val="#ppt_x"/>
                                          </p:val>
                                        </p:tav>
                                        <p:tav tm="100000">
                                          <p:val>
                                            <p:strVal val="#ppt_x"/>
                                          </p:val>
                                        </p:tav>
                                      </p:tavLst>
                                    </p:anim>
                                    <p:anim calcmode="lin" valueType="num">
                                      <p:cBhvr additive="base">
                                        <p:cTn id="23"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p:bldAsOne/>
      </p:bldGraphic>
      <p:bldGraphic spid="9" grpId="0">
        <p:bldAsOne/>
      </p:bldGraphic>
      <p:bldP spid="10"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5718EB8-2FC3-6899-81F9-955836BF7837}"/>
            </a:ext>
          </a:extLst>
        </p:cNvPr>
        <p:cNvGrpSpPr/>
        <p:nvPr/>
      </p:nvGrpSpPr>
      <p:grpSpPr>
        <a:xfrm>
          <a:off x="0" y="0"/>
          <a:ext cx="0" cy="0"/>
          <a:chOff x="0" y="0"/>
          <a:chExt cx="0" cy="0"/>
        </a:xfrm>
      </p:grpSpPr>
      <p:sp>
        <p:nvSpPr>
          <p:cNvPr id="11" name="Title 10">
            <a:extLst>
              <a:ext uri="{FF2B5EF4-FFF2-40B4-BE49-F238E27FC236}">
                <a16:creationId xmlns:a16="http://schemas.microsoft.com/office/drawing/2014/main" id="{FF9392CE-654D-3B66-3A15-DBE20A80839F}"/>
              </a:ext>
            </a:extLst>
          </p:cNvPr>
          <p:cNvSpPr>
            <a:spLocks noGrp="1"/>
          </p:cNvSpPr>
          <p:nvPr>
            <p:ph type="title"/>
          </p:nvPr>
        </p:nvSpPr>
        <p:spPr>
          <a:xfrm>
            <a:off x="3900040" y="236233"/>
            <a:ext cx="8156493" cy="369332"/>
          </a:xfrm>
        </p:spPr>
        <p:txBody>
          <a:bodyPr/>
          <a:lstStyle/>
          <a:p>
            <a:r>
              <a:rPr lang="en-US" b="1" i="0" u="none" strike="noStrike" dirty="0">
                <a:solidFill>
                  <a:srgbClr val="000000"/>
                </a:solidFill>
                <a:effectLst/>
              </a:rPr>
              <a:t>Systems Thinking on Payment Reform</a:t>
            </a:r>
            <a:endParaRPr lang="en-US" dirty="0"/>
          </a:p>
        </p:txBody>
      </p:sp>
      <p:sp>
        <p:nvSpPr>
          <p:cNvPr id="13" name="Picture Placeholder 6">
            <a:extLst>
              <a:ext uri="{FF2B5EF4-FFF2-40B4-BE49-F238E27FC236}">
                <a16:creationId xmlns:a16="http://schemas.microsoft.com/office/drawing/2014/main" id="{86106EB8-10EE-30A9-C18E-F08A5BE0C3AC}"/>
              </a:ext>
            </a:extLst>
          </p:cNvPr>
          <p:cNvSpPr txBox="1">
            <a:spLocks/>
          </p:cNvSpPr>
          <p:nvPr/>
        </p:nvSpPr>
        <p:spPr>
          <a:xfrm>
            <a:off x="250916" y="1365529"/>
            <a:ext cx="11617996" cy="5256237"/>
          </a:xfrm>
          <a:prstGeom prst="rect">
            <a:avLst/>
          </a:prstGeom>
          <a:noFill/>
        </p:spPr>
        <p:style>
          <a:lnRef idx="1">
            <a:schemeClr val="accent2"/>
          </a:lnRef>
          <a:fillRef idx="2">
            <a:schemeClr val="accent2"/>
          </a:fillRef>
          <a:effectRef idx="1">
            <a:schemeClr val="accent2"/>
          </a:effectRef>
          <a:fontRef idx="minor">
            <a:schemeClr val="dk1"/>
          </a:fontRef>
        </p:style>
        <p:txBody>
          <a:bodyPr vert="horz" lIns="91440" tIns="45720" rIns="91440" bIns="45720" rtlCol="0">
            <a:normAutofit/>
          </a:bodyPr>
          <a:lstStyle>
            <a:lvl1pPr marL="14288" indent="-14288" algn="l" defTabSz="914400" rtl="0" eaLnBrk="1" latinLnBrk="0" hangingPunct="1">
              <a:lnSpc>
                <a:spcPct val="125000"/>
              </a:lnSpc>
              <a:spcBef>
                <a:spcPts val="1000"/>
              </a:spcBef>
              <a:buFont typeface="Arial" panose="020B0604020202020204" pitchFamily="34" charset="0"/>
              <a:buNone/>
              <a:tabLst/>
              <a:defRPr sz="1600" kern="1200">
                <a:solidFill>
                  <a:schemeClr val="dk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dk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dk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9pPr>
          </a:lstStyle>
          <a:p>
            <a:pPr marL="0" indent="0"/>
            <a:endParaRPr lang="en-SG" sz="1400" dirty="0">
              <a:latin typeface="Arial" panose="020B0604020202020204" pitchFamily="34" charset="0"/>
              <a:cs typeface="Arial" panose="020B0604020202020204" pitchFamily="34" charset="0"/>
            </a:endParaRPr>
          </a:p>
        </p:txBody>
      </p:sp>
      <p:sp>
        <p:nvSpPr>
          <p:cNvPr id="14" name="Text Placeholder 7">
            <a:extLst>
              <a:ext uri="{FF2B5EF4-FFF2-40B4-BE49-F238E27FC236}">
                <a16:creationId xmlns:a16="http://schemas.microsoft.com/office/drawing/2014/main" id="{02EABD58-312B-D6C2-2DC4-9216A322B1C0}"/>
              </a:ext>
            </a:extLst>
          </p:cNvPr>
          <p:cNvSpPr txBox="1">
            <a:spLocks/>
          </p:cNvSpPr>
          <p:nvPr/>
        </p:nvSpPr>
        <p:spPr>
          <a:xfrm>
            <a:off x="250916" y="932723"/>
            <a:ext cx="11617996" cy="375657"/>
          </a:xfrm>
          <a:prstGeom prst="rect">
            <a:avLst/>
          </a:prstGeom>
          <a:solidFill>
            <a:schemeClr val="accent2">
              <a:lumMod val="60000"/>
              <a:lumOff val="40000"/>
            </a:schemeClr>
          </a:solidFill>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600" dirty="0"/>
              <a:t>A view on FFS</a:t>
            </a:r>
            <a:endParaRPr lang="en-SG" sz="1600" dirty="0"/>
          </a:p>
        </p:txBody>
      </p:sp>
      <p:graphicFrame>
        <p:nvGraphicFramePr>
          <p:cNvPr id="2" name="Content Placeholder 4">
            <a:extLst>
              <a:ext uri="{FF2B5EF4-FFF2-40B4-BE49-F238E27FC236}">
                <a16:creationId xmlns:a16="http://schemas.microsoft.com/office/drawing/2014/main" id="{8779CA46-9A1B-7230-53DC-8D66EC9DFA2D}"/>
              </a:ext>
            </a:extLst>
          </p:cNvPr>
          <p:cNvGraphicFramePr>
            <a:graphicFrameLocks noGrp="1"/>
          </p:cNvGraphicFramePr>
          <p:nvPr>
            <p:ph sz="quarter" idx="11"/>
            <p:extLst>
              <p:ext uri="{D42A27DB-BD31-4B8C-83A1-F6EECF244321}">
                <p14:modId xmlns:p14="http://schemas.microsoft.com/office/powerpoint/2010/main" val="2867340814"/>
              </p:ext>
            </p:extLst>
          </p:nvPr>
        </p:nvGraphicFramePr>
        <p:xfrm>
          <a:off x="250916" y="1390532"/>
          <a:ext cx="11617995" cy="5203525"/>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8" name="TextBox 7">
            <a:extLst>
              <a:ext uri="{FF2B5EF4-FFF2-40B4-BE49-F238E27FC236}">
                <a16:creationId xmlns:a16="http://schemas.microsoft.com/office/drawing/2014/main" id="{784AE20E-9E48-603A-3543-A141E8BA9F54}"/>
              </a:ext>
            </a:extLst>
          </p:cNvPr>
          <p:cNvSpPr txBox="1"/>
          <p:nvPr/>
        </p:nvSpPr>
        <p:spPr>
          <a:xfrm>
            <a:off x="4141661" y="1487717"/>
            <a:ext cx="4194313" cy="584775"/>
          </a:xfrm>
          <a:prstGeom prst="rect">
            <a:avLst/>
          </a:prstGeom>
          <a:noFill/>
        </p:spPr>
        <p:txBody>
          <a:bodyPr wrap="square" rtlCol="0">
            <a:spAutoFit/>
          </a:bodyPr>
          <a:lstStyle/>
          <a:p>
            <a:r>
              <a:rPr lang="en-US" sz="3200" b="1" dirty="0">
                <a:latin typeface="Arial" panose="020B0604020202020204" pitchFamily="34" charset="0"/>
                <a:cs typeface="Arial" panose="020B0604020202020204" pitchFamily="34" charset="0"/>
              </a:rPr>
              <a:t>FFS payment model</a:t>
            </a:r>
          </a:p>
        </p:txBody>
      </p:sp>
    </p:spTree>
    <p:custDataLst>
      <p:tags r:id="rId1"/>
    </p:custDataLst>
    <p:extLst>
      <p:ext uri="{BB962C8B-B14F-4D97-AF65-F5344CB8AC3E}">
        <p14:creationId xmlns:p14="http://schemas.microsoft.com/office/powerpoint/2010/main" val="17512733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4"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p:tgtEl>
                                          <p:spTgt spid="8"/>
                                        </p:tgtEl>
                                        <p:attrNameLst>
                                          <p:attrName>ppt_y</p:attrName>
                                        </p:attrNameLst>
                                      </p:cBhvr>
                                      <p:tavLst>
                                        <p:tav tm="0">
                                          <p:val>
                                            <p:strVal val="#ppt_y+#ppt_h*1.125000"/>
                                          </p:val>
                                        </p:tav>
                                        <p:tav tm="100000">
                                          <p:val>
                                            <p:strVal val="#ppt_y"/>
                                          </p:val>
                                        </p:tav>
                                      </p:tavLst>
                                    </p:anim>
                                    <p:animEffect transition="in" filter="wipe(up)">
                                      <p:cBhvr>
                                        <p:cTn id="8" dur="500"/>
                                        <p:tgtEl>
                                          <p:spTgt spid="8"/>
                                        </p:tgtEl>
                                      </p:cBhvr>
                                    </p:animEffect>
                                  </p:childTnLst>
                                </p:cTn>
                              </p:par>
                            </p:childTnLst>
                          </p:cTn>
                        </p:par>
                      </p:childTnLst>
                    </p:cTn>
                  </p:par>
                  <p:par>
                    <p:cTn id="9" fill="hold">
                      <p:stCondLst>
                        <p:cond delay="indefinite"/>
                      </p:stCondLst>
                      <p:childTnLst>
                        <p:par>
                          <p:cTn id="10" fill="hold">
                            <p:stCondLst>
                              <p:cond delay="0"/>
                            </p:stCondLst>
                            <p:childTnLst>
                              <p:par>
                                <p:cTn id="11" presetID="12" presetClass="entr" presetSubtype="4" fill="hold" grpId="0" nodeType="clickEffect">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cBhvr additive="base">
                                        <p:cTn id="13" dur="500"/>
                                        <p:tgtEl>
                                          <p:spTgt spid="2"/>
                                        </p:tgtEl>
                                        <p:attrNameLst>
                                          <p:attrName>ppt_y</p:attrName>
                                        </p:attrNameLst>
                                      </p:cBhvr>
                                      <p:tavLst>
                                        <p:tav tm="0">
                                          <p:val>
                                            <p:strVal val="#ppt_y+#ppt_h*1.125000"/>
                                          </p:val>
                                        </p:tav>
                                        <p:tav tm="100000">
                                          <p:val>
                                            <p:strVal val="#ppt_y"/>
                                          </p:val>
                                        </p:tav>
                                      </p:tavLst>
                                    </p:anim>
                                    <p:animEffect transition="in" filter="wipe(up)">
                                      <p:cBhvr>
                                        <p:cTn id="14"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 grpId="0">
        <p:bldAsOne/>
      </p:bldGraphic>
      <p:bldP spid="8"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A8A2B11-D842-C698-0061-6D23C6F70D95}"/>
            </a:ext>
          </a:extLst>
        </p:cNvPr>
        <p:cNvGrpSpPr/>
        <p:nvPr/>
      </p:nvGrpSpPr>
      <p:grpSpPr>
        <a:xfrm>
          <a:off x="0" y="0"/>
          <a:ext cx="0" cy="0"/>
          <a:chOff x="0" y="0"/>
          <a:chExt cx="0" cy="0"/>
        </a:xfrm>
      </p:grpSpPr>
      <p:sp>
        <p:nvSpPr>
          <p:cNvPr id="11" name="Title 10">
            <a:extLst>
              <a:ext uri="{FF2B5EF4-FFF2-40B4-BE49-F238E27FC236}">
                <a16:creationId xmlns:a16="http://schemas.microsoft.com/office/drawing/2014/main" id="{0E580870-4E4C-1B63-985F-B53665E160A8}"/>
              </a:ext>
            </a:extLst>
          </p:cNvPr>
          <p:cNvSpPr>
            <a:spLocks noGrp="1"/>
          </p:cNvSpPr>
          <p:nvPr>
            <p:ph type="title"/>
          </p:nvPr>
        </p:nvSpPr>
        <p:spPr>
          <a:xfrm>
            <a:off x="3900040" y="236233"/>
            <a:ext cx="8156493" cy="369332"/>
          </a:xfrm>
        </p:spPr>
        <p:txBody>
          <a:bodyPr/>
          <a:lstStyle/>
          <a:p>
            <a:r>
              <a:rPr lang="en-US" dirty="0">
                <a:solidFill>
                  <a:srgbClr val="000000"/>
                </a:solidFill>
              </a:rPr>
              <a:t>Systems Thinking on Payment Reform</a:t>
            </a:r>
            <a:endParaRPr lang="en-US" dirty="0"/>
          </a:p>
        </p:txBody>
      </p:sp>
      <p:sp>
        <p:nvSpPr>
          <p:cNvPr id="13" name="Picture Placeholder 6">
            <a:extLst>
              <a:ext uri="{FF2B5EF4-FFF2-40B4-BE49-F238E27FC236}">
                <a16:creationId xmlns:a16="http://schemas.microsoft.com/office/drawing/2014/main" id="{C827B6C7-0057-29A4-983F-72DC36226F80}"/>
              </a:ext>
            </a:extLst>
          </p:cNvPr>
          <p:cNvSpPr txBox="1">
            <a:spLocks/>
          </p:cNvSpPr>
          <p:nvPr/>
        </p:nvSpPr>
        <p:spPr>
          <a:xfrm>
            <a:off x="250916" y="1365529"/>
            <a:ext cx="11617996" cy="5256237"/>
          </a:xfrm>
          <a:prstGeom prst="rect">
            <a:avLst/>
          </a:prstGeom>
          <a:noFill/>
        </p:spPr>
        <p:style>
          <a:lnRef idx="1">
            <a:schemeClr val="accent2"/>
          </a:lnRef>
          <a:fillRef idx="2">
            <a:schemeClr val="accent2"/>
          </a:fillRef>
          <a:effectRef idx="1">
            <a:schemeClr val="accent2"/>
          </a:effectRef>
          <a:fontRef idx="minor">
            <a:schemeClr val="dk1"/>
          </a:fontRef>
        </p:style>
        <p:txBody>
          <a:bodyPr vert="horz" lIns="91440" tIns="45720" rIns="91440" bIns="45720" rtlCol="0">
            <a:normAutofit/>
          </a:bodyPr>
          <a:lstStyle>
            <a:lvl1pPr marL="14288" indent="-14288" algn="l" defTabSz="914400" rtl="0" eaLnBrk="1" latinLnBrk="0" hangingPunct="1">
              <a:lnSpc>
                <a:spcPct val="125000"/>
              </a:lnSpc>
              <a:spcBef>
                <a:spcPts val="1000"/>
              </a:spcBef>
              <a:buFont typeface="Arial" panose="020B0604020202020204" pitchFamily="34" charset="0"/>
              <a:buNone/>
              <a:tabLst/>
              <a:defRPr sz="1600" kern="1200">
                <a:solidFill>
                  <a:schemeClr val="dk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dk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dk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9pPr>
          </a:lstStyle>
          <a:p>
            <a:pPr marL="0" indent="0"/>
            <a:endParaRPr lang="en-SG" sz="1400" dirty="0">
              <a:latin typeface="Arial" panose="020B0604020202020204" pitchFamily="34" charset="0"/>
              <a:cs typeface="Arial" panose="020B0604020202020204" pitchFamily="34" charset="0"/>
            </a:endParaRPr>
          </a:p>
        </p:txBody>
      </p:sp>
      <p:sp>
        <p:nvSpPr>
          <p:cNvPr id="14" name="Text Placeholder 7">
            <a:extLst>
              <a:ext uri="{FF2B5EF4-FFF2-40B4-BE49-F238E27FC236}">
                <a16:creationId xmlns:a16="http://schemas.microsoft.com/office/drawing/2014/main" id="{B251F2DB-43AE-548C-B093-CFF0E1376F51}"/>
              </a:ext>
            </a:extLst>
          </p:cNvPr>
          <p:cNvSpPr txBox="1">
            <a:spLocks/>
          </p:cNvSpPr>
          <p:nvPr/>
        </p:nvSpPr>
        <p:spPr>
          <a:xfrm>
            <a:off x="250916" y="932723"/>
            <a:ext cx="11617996" cy="375657"/>
          </a:xfrm>
          <a:prstGeom prst="rect">
            <a:avLst/>
          </a:prstGeom>
          <a:solidFill>
            <a:schemeClr val="accent2">
              <a:lumMod val="60000"/>
              <a:lumOff val="40000"/>
            </a:schemeClr>
          </a:solidFill>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SG" sz="1600" dirty="0"/>
              <a:t>What about CAP?</a:t>
            </a:r>
          </a:p>
        </p:txBody>
      </p:sp>
      <p:graphicFrame>
        <p:nvGraphicFramePr>
          <p:cNvPr id="3" name="Diagram 2">
            <a:extLst>
              <a:ext uri="{FF2B5EF4-FFF2-40B4-BE49-F238E27FC236}">
                <a16:creationId xmlns:a16="http://schemas.microsoft.com/office/drawing/2014/main" id="{A890F97A-9AA3-179D-6471-CB328E741289}"/>
              </a:ext>
            </a:extLst>
          </p:cNvPr>
          <p:cNvGraphicFramePr/>
          <p:nvPr>
            <p:extLst>
              <p:ext uri="{D42A27DB-BD31-4B8C-83A1-F6EECF244321}">
                <p14:modId xmlns:p14="http://schemas.microsoft.com/office/powerpoint/2010/main" val="4035949153"/>
              </p:ext>
            </p:extLst>
          </p:nvPr>
        </p:nvGraphicFramePr>
        <p:xfrm>
          <a:off x="8425110" y="1365529"/>
          <a:ext cx="3760267" cy="5225241"/>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pic>
        <p:nvPicPr>
          <p:cNvPr id="4" name="Picture 3" descr="A cartoon of a person sitting on a chair&#10;&#10;Description automatically generated">
            <a:extLst>
              <a:ext uri="{FF2B5EF4-FFF2-40B4-BE49-F238E27FC236}">
                <a16:creationId xmlns:a16="http://schemas.microsoft.com/office/drawing/2014/main" id="{7224C039-BC1D-76EE-3F05-AFE411C1BD81}"/>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2769194" y="1413315"/>
            <a:ext cx="4780673" cy="2540000"/>
          </a:xfrm>
          <a:prstGeom prst="rect">
            <a:avLst/>
          </a:prstGeom>
        </p:spPr>
      </p:pic>
      <p:sp>
        <p:nvSpPr>
          <p:cNvPr id="5" name="Oval Callout 4">
            <a:extLst>
              <a:ext uri="{FF2B5EF4-FFF2-40B4-BE49-F238E27FC236}">
                <a16:creationId xmlns:a16="http://schemas.microsoft.com/office/drawing/2014/main" id="{53F4A999-EC4E-C6A8-7A49-0C1393CDB4AC}"/>
              </a:ext>
            </a:extLst>
          </p:cNvPr>
          <p:cNvSpPr/>
          <p:nvPr/>
        </p:nvSpPr>
        <p:spPr>
          <a:xfrm>
            <a:off x="250916" y="1386802"/>
            <a:ext cx="2671246" cy="697723"/>
          </a:xfrm>
          <a:prstGeom prst="wedgeEllipseCallout">
            <a:avLst>
              <a:gd name="adj1" fmla="val 48766"/>
              <a:gd name="adj2" fmla="val 28343"/>
            </a:avLst>
          </a:prstGeom>
          <a:noFill/>
          <a:ln>
            <a:solidFill>
              <a:srgbClr val="7B706E"/>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Unintended</a:t>
            </a:r>
          </a:p>
          <a:p>
            <a:pPr algn="ctr"/>
            <a:r>
              <a:rPr lang="en-US" dirty="0">
                <a:solidFill>
                  <a:schemeClr val="tx1"/>
                </a:solidFill>
              </a:rPr>
              <a:t>consequences</a:t>
            </a:r>
            <a:r>
              <a:rPr lang="en-US" dirty="0">
                <a:solidFill>
                  <a:srgbClr val="FF0000"/>
                </a:solidFill>
              </a:rPr>
              <a:t>?!</a:t>
            </a:r>
          </a:p>
        </p:txBody>
      </p:sp>
      <p:sp>
        <p:nvSpPr>
          <p:cNvPr id="6" name="TextBox 5">
            <a:extLst>
              <a:ext uri="{FF2B5EF4-FFF2-40B4-BE49-F238E27FC236}">
                <a16:creationId xmlns:a16="http://schemas.microsoft.com/office/drawing/2014/main" id="{EC65C83D-F1D7-8B65-558E-94344BA644AB}"/>
              </a:ext>
            </a:extLst>
          </p:cNvPr>
          <p:cNvSpPr txBox="1"/>
          <p:nvPr/>
        </p:nvSpPr>
        <p:spPr>
          <a:xfrm>
            <a:off x="2769194" y="3978319"/>
            <a:ext cx="4124150" cy="276999"/>
          </a:xfrm>
          <a:prstGeom prst="rect">
            <a:avLst/>
          </a:prstGeom>
          <a:noFill/>
        </p:spPr>
        <p:txBody>
          <a:bodyPr wrap="square" rtlCol="0">
            <a:spAutoFit/>
          </a:bodyPr>
          <a:lstStyle/>
          <a:p>
            <a:pPr algn="ctr"/>
            <a:r>
              <a:rPr lang="en-US" sz="1200" dirty="0"/>
              <a:t>© Cartoon Bank</a:t>
            </a:r>
          </a:p>
        </p:txBody>
      </p:sp>
      <p:sp>
        <p:nvSpPr>
          <p:cNvPr id="7" name="Right Arrow 6">
            <a:extLst>
              <a:ext uri="{FF2B5EF4-FFF2-40B4-BE49-F238E27FC236}">
                <a16:creationId xmlns:a16="http://schemas.microsoft.com/office/drawing/2014/main" id="{8F13B495-AE11-C8FA-CF15-0BE4E6405AEF}"/>
              </a:ext>
            </a:extLst>
          </p:cNvPr>
          <p:cNvSpPr/>
          <p:nvPr/>
        </p:nvSpPr>
        <p:spPr>
          <a:xfrm>
            <a:off x="7627966" y="1969537"/>
            <a:ext cx="1177718" cy="370568"/>
          </a:xfrm>
          <a:prstGeom prst="rightArrow">
            <a:avLst/>
          </a:prstGeom>
          <a:solidFill>
            <a:schemeClr val="tx1">
              <a:lumMod val="50000"/>
              <a:lumOff val="50000"/>
            </a:schemeClr>
          </a:solidFill>
          <a:ln>
            <a:solidFill>
              <a:schemeClr val="tx1">
                <a:lumMod val="50000"/>
                <a:lumOff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D1BC774A-5F0D-28A4-CE77-0022EE5EF51D}"/>
              </a:ext>
            </a:extLst>
          </p:cNvPr>
          <p:cNvSpPr txBox="1"/>
          <p:nvPr/>
        </p:nvSpPr>
        <p:spPr>
          <a:xfrm>
            <a:off x="323087" y="4557323"/>
            <a:ext cx="8880547" cy="1200329"/>
          </a:xfrm>
          <a:prstGeom prst="rect">
            <a:avLst/>
          </a:prstGeom>
          <a:noFill/>
        </p:spPr>
        <p:txBody>
          <a:bodyPr wrap="square" rtlCol="0">
            <a:spAutoFit/>
          </a:bodyPr>
          <a:lstStyle/>
          <a:p>
            <a:r>
              <a:rPr lang="en-US" sz="2400" dirty="0">
                <a:solidFill>
                  <a:srgbClr val="000000"/>
                </a:solidFill>
                <a:latin typeface="Arial" panose="020B0604020202020204" pitchFamily="34" charset="0"/>
                <a:cs typeface="Arial" panose="020B0604020202020204" pitchFamily="34" charset="0"/>
              </a:rPr>
              <a:t>CAP places financial responsibility on providers in hopes of improving patient management and decreasing unnecessary expenditures, but it </a:t>
            </a:r>
            <a:r>
              <a:rPr lang="en-US" sz="2400" dirty="0">
                <a:latin typeface="Arial" panose="020B0604020202020204" pitchFamily="34" charset="0"/>
                <a:cs typeface="Arial" panose="020B0604020202020204" pitchFamily="34" charset="0"/>
              </a:rPr>
              <a:t>is not perfect too☹️</a:t>
            </a:r>
          </a:p>
        </p:txBody>
      </p:sp>
    </p:spTree>
    <p:custDataLst>
      <p:tags r:id="rId1"/>
    </p:custDataLst>
    <p:extLst>
      <p:ext uri="{BB962C8B-B14F-4D97-AF65-F5344CB8AC3E}">
        <p14:creationId xmlns:p14="http://schemas.microsoft.com/office/powerpoint/2010/main" val="218475576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4"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p:tgtEl>
                                          <p:spTgt spid="8"/>
                                        </p:tgtEl>
                                        <p:attrNameLst>
                                          <p:attrName>ppt_y</p:attrName>
                                        </p:attrNameLst>
                                      </p:cBhvr>
                                      <p:tavLst>
                                        <p:tav tm="0">
                                          <p:val>
                                            <p:strVal val="#ppt_y+#ppt_h*1.125000"/>
                                          </p:val>
                                        </p:tav>
                                        <p:tav tm="100000">
                                          <p:val>
                                            <p:strVal val="#ppt_y"/>
                                          </p:val>
                                        </p:tav>
                                      </p:tavLst>
                                    </p:anim>
                                    <p:animEffect transition="in" filter="wipe(up)">
                                      <p:cBhvr>
                                        <p:cTn id="8" dur="500"/>
                                        <p:tgtEl>
                                          <p:spTgt spid="8"/>
                                        </p:tgtEl>
                                      </p:cBhvr>
                                    </p:animEffect>
                                  </p:childTnLst>
                                </p:cTn>
                              </p:par>
                            </p:childTnLst>
                          </p:cTn>
                        </p:par>
                      </p:childTnLst>
                    </p:cTn>
                  </p:par>
                  <p:par>
                    <p:cTn id="9" fill="hold">
                      <p:stCondLst>
                        <p:cond delay="indefinite"/>
                      </p:stCondLst>
                      <p:childTnLst>
                        <p:par>
                          <p:cTn id="10" fill="hold">
                            <p:stCondLst>
                              <p:cond delay="0"/>
                            </p:stCondLst>
                            <p:childTnLst>
                              <p:par>
                                <p:cTn id="11" presetID="53" presetClass="entr" presetSubtype="16" fill="hold"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p:cTn id="13" dur="2000" fill="hold"/>
                                        <p:tgtEl>
                                          <p:spTgt spid="4"/>
                                        </p:tgtEl>
                                        <p:attrNameLst>
                                          <p:attrName>ppt_w</p:attrName>
                                        </p:attrNameLst>
                                      </p:cBhvr>
                                      <p:tavLst>
                                        <p:tav tm="0">
                                          <p:val>
                                            <p:fltVal val="0"/>
                                          </p:val>
                                        </p:tav>
                                        <p:tav tm="100000">
                                          <p:val>
                                            <p:strVal val="#ppt_w"/>
                                          </p:val>
                                        </p:tav>
                                      </p:tavLst>
                                    </p:anim>
                                    <p:anim calcmode="lin" valueType="num">
                                      <p:cBhvr>
                                        <p:cTn id="14" dur="2000" fill="hold"/>
                                        <p:tgtEl>
                                          <p:spTgt spid="4"/>
                                        </p:tgtEl>
                                        <p:attrNameLst>
                                          <p:attrName>ppt_h</p:attrName>
                                        </p:attrNameLst>
                                      </p:cBhvr>
                                      <p:tavLst>
                                        <p:tav tm="0">
                                          <p:val>
                                            <p:fltVal val="0"/>
                                          </p:val>
                                        </p:tav>
                                        <p:tav tm="100000">
                                          <p:val>
                                            <p:strVal val="#ppt_h"/>
                                          </p:val>
                                        </p:tav>
                                      </p:tavLst>
                                    </p:anim>
                                    <p:animEffect transition="in" filter="fade">
                                      <p:cBhvr>
                                        <p:cTn id="15" dur="2000"/>
                                        <p:tgtEl>
                                          <p:spTgt spid="4"/>
                                        </p:tgtEl>
                                      </p:cBhvr>
                                    </p:animEffec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grpId="0" nodeType="clickEffect">
                                  <p:stCondLst>
                                    <p:cond delay="0"/>
                                  </p:stCondLst>
                                  <p:childTnLst>
                                    <p:set>
                                      <p:cBhvr>
                                        <p:cTn id="19" dur="1" fill="hold">
                                          <p:stCondLst>
                                            <p:cond delay="0"/>
                                          </p:stCondLst>
                                        </p:cTn>
                                        <p:tgtEl>
                                          <p:spTgt spid="5"/>
                                        </p:tgtEl>
                                        <p:attrNameLst>
                                          <p:attrName>style.visibility</p:attrName>
                                        </p:attrNameLst>
                                      </p:cBhvr>
                                      <p:to>
                                        <p:strVal val="visible"/>
                                      </p:to>
                                    </p:set>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grpId="0" nodeType="clickEffect">
                                  <p:stCondLst>
                                    <p:cond delay="0"/>
                                  </p:stCondLst>
                                  <p:childTnLst>
                                    <p:set>
                                      <p:cBhvr>
                                        <p:cTn id="23" dur="1" fill="hold">
                                          <p:stCondLst>
                                            <p:cond delay="0"/>
                                          </p:stCondLst>
                                        </p:cTn>
                                        <p:tgtEl>
                                          <p:spTgt spid="6"/>
                                        </p:tgtEl>
                                        <p:attrNameLst>
                                          <p:attrName>style.visibility</p:attrName>
                                        </p:attrNameLst>
                                      </p:cBhvr>
                                      <p:to>
                                        <p:strVal val="visible"/>
                                      </p:to>
                                    </p:set>
                                  </p:childTnLst>
                                </p:cTn>
                              </p:par>
                            </p:childTnLst>
                          </p:cTn>
                        </p:par>
                      </p:childTnLst>
                    </p:cTn>
                  </p:par>
                  <p:par>
                    <p:cTn id="24" fill="hold">
                      <p:stCondLst>
                        <p:cond delay="indefinite"/>
                      </p:stCondLst>
                      <p:childTnLst>
                        <p:par>
                          <p:cTn id="25" fill="hold">
                            <p:stCondLst>
                              <p:cond delay="0"/>
                            </p:stCondLst>
                            <p:childTnLst>
                              <p:par>
                                <p:cTn id="26" presetID="2" presetClass="entr" presetSubtype="8" fill="hold" grpId="0" nodeType="clickEffect">
                                  <p:stCondLst>
                                    <p:cond delay="0"/>
                                  </p:stCondLst>
                                  <p:childTnLst>
                                    <p:set>
                                      <p:cBhvr>
                                        <p:cTn id="27" dur="1" fill="hold">
                                          <p:stCondLst>
                                            <p:cond delay="0"/>
                                          </p:stCondLst>
                                        </p:cTn>
                                        <p:tgtEl>
                                          <p:spTgt spid="7"/>
                                        </p:tgtEl>
                                        <p:attrNameLst>
                                          <p:attrName>style.visibility</p:attrName>
                                        </p:attrNameLst>
                                      </p:cBhvr>
                                      <p:to>
                                        <p:strVal val="visible"/>
                                      </p:to>
                                    </p:set>
                                    <p:anim calcmode="lin" valueType="num">
                                      <p:cBhvr additive="base">
                                        <p:cTn id="28" dur="500" fill="hold"/>
                                        <p:tgtEl>
                                          <p:spTgt spid="7"/>
                                        </p:tgtEl>
                                        <p:attrNameLst>
                                          <p:attrName>ppt_x</p:attrName>
                                        </p:attrNameLst>
                                      </p:cBhvr>
                                      <p:tavLst>
                                        <p:tav tm="0">
                                          <p:val>
                                            <p:strVal val="0-#ppt_w/2"/>
                                          </p:val>
                                        </p:tav>
                                        <p:tav tm="100000">
                                          <p:val>
                                            <p:strVal val="#ppt_x"/>
                                          </p:val>
                                        </p:tav>
                                      </p:tavLst>
                                    </p:anim>
                                    <p:anim calcmode="lin" valueType="num">
                                      <p:cBhvr additive="base">
                                        <p:cTn id="29" dur="500" fill="hold"/>
                                        <p:tgtEl>
                                          <p:spTgt spid="7"/>
                                        </p:tgtEl>
                                        <p:attrNameLst>
                                          <p:attrName>ppt_y</p:attrName>
                                        </p:attrNameLst>
                                      </p:cBhvr>
                                      <p:tavLst>
                                        <p:tav tm="0">
                                          <p:val>
                                            <p:strVal val="#ppt_y"/>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15" presetClass="entr" presetSubtype="0" fill="hold" grpId="0" nodeType="clickEffect">
                                  <p:stCondLst>
                                    <p:cond delay="0"/>
                                  </p:stCondLst>
                                  <p:childTnLst>
                                    <p:set>
                                      <p:cBhvr>
                                        <p:cTn id="33" dur="1" fill="hold">
                                          <p:stCondLst>
                                            <p:cond delay="0"/>
                                          </p:stCondLst>
                                        </p:cTn>
                                        <p:tgtEl>
                                          <p:spTgt spid="3"/>
                                        </p:tgtEl>
                                        <p:attrNameLst>
                                          <p:attrName>style.visibility</p:attrName>
                                        </p:attrNameLst>
                                      </p:cBhvr>
                                      <p:to>
                                        <p:strVal val="visible"/>
                                      </p:to>
                                    </p:set>
                                    <p:anim calcmode="lin" valueType="num">
                                      <p:cBhvr>
                                        <p:cTn id="34" dur="1000" fill="hold"/>
                                        <p:tgtEl>
                                          <p:spTgt spid="3"/>
                                        </p:tgtEl>
                                        <p:attrNameLst>
                                          <p:attrName>ppt_w</p:attrName>
                                        </p:attrNameLst>
                                      </p:cBhvr>
                                      <p:tavLst>
                                        <p:tav tm="0">
                                          <p:val>
                                            <p:fltVal val="0"/>
                                          </p:val>
                                        </p:tav>
                                        <p:tav tm="100000">
                                          <p:val>
                                            <p:strVal val="#ppt_w"/>
                                          </p:val>
                                        </p:tav>
                                      </p:tavLst>
                                    </p:anim>
                                    <p:anim calcmode="lin" valueType="num">
                                      <p:cBhvr>
                                        <p:cTn id="35" dur="1000" fill="hold"/>
                                        <p:tgtEl>
                                          <p:spTgt spid="3"/>
                                        </p:tgtEl>
                                        <p:attrNameLst>
                                          <p:attrName>ppt_h</p:attrName>
                                        </p:attrNameLst>
                                      </p:cBhvr>
                                      <p:tavLst>
                                        <p:tav tm="0">
                                          <p:val>
                                            <p:fltVal val="0"/>
                                          </p:val>
                                        </p:tav>
                                        <p:tav tm="100000">
                                          <p:val>
                                            <p:strVal val="#ppt_h"/>
                                          </p:val>
                                        </p:tav>
                                      </p:tavLst>
                                    </p:anim>
                                    <p:anim calcmode="lin" valueType="num">
                                      <p:cBhvr>
                                        <p:cTn id="36" dur="1000" fill="hold"/>
                                        <p:tgtEl>
                                          <p:spTgt spid="3"/>
                                        </p:tgtEl>
                                        <p:attrNameLst>
                                          <p:attrName>ppt_x</p:attrName>
                                        </p:attrNameLst>
                                      </p:cBhvr>
                                      <p:tavLst>
                                        <p:tav tm="0" fmla="#ppt_x+(cos(-2*pi*(1-$))*-#ppt_x-sin(-2*pi*(1-$))*(1-#ppt_y))*(1-$)">
                                          <p:val>
                                            <p:fltVal val="0"/>
                                          </p:val>
                                        </p:tav>
                                        <p:tav tm="100000">
                                          <p:val>
                                            <p:fltVal val="1"/>
                                          </p:val>
                                        </p:tav>
                                      </p:tavLst>
                                    </p:anim>
                                    <p:anim calcmode="lin" valueType="num">
                                      <p:cBhvr>
                                        <p:cTn id="37" dur="1000" fill="hold"/>
                                        <p:tgtEl>
                                          <p:spTgt spid="3"/>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3" grpId="0">
        <p:bldAsOne/>
      </p:bldGraphic>
      <p:bldP spid="5" grpId="0" animBg="1"/>
      <p:bldP spid="6" grpId="0"/>
      <p:bldP spid="7" grpId="0" animBg="1"/>
      <p:bldP spid="8"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9546076-1AFD-131D-3965-A9517C569389}"/>
            </a:ext>
          </a:extLst>
        </p:cNvPr>
        <p:cNvGrpSpPr/>
        <p:nvPr/>
      </p:nvGrpSpPr>
      <p:grpSpPr>
        <a:xfrm>
          <a:off x="0" y="0"/>
          <a:ext cx="0" cy="0"/>
          <a:chOff x="0" y="0"/>
          <a:chExt cx="0" cy="0"/>
        </a:xfrm>
      </p:grpSpPr>
      <p:sp>
        <p:nvSpPr>
          <p:cNvPr id="11" name="Title 10">
            <a:extLst>
              <a:ext uri="{FF2B5EF4-FFF2-40B4-BE49-F238E27FC236}">
                <a16:creationId xmlns:a16="http://schemas.microsoft.com/office/drawing/2014/main" id="{EFCE06AC-8EF1-90B6-A329-596F8C91FD36}"/>
              </a:ext>
            </a:extLst>
          </p:cNvPr>
          <p:cNvSpPr>
            <a:spLocks noGrp="1"/>
          </p:cNvSpPr>
          <p:nvPr>
            <p:ph type="title"/>
          </p:nvPr>
        </p:nvSpPr>
        <p:spPr>
          <a:xfrm>
            <a:off x="3900040" y="236233"/>
            <a:ext cx="8156493" cy="369332"/>
          </a:xfrm>
        </p:spPr>
        <p:txBody>
          <a:bodyPr/>
          <a:lstStyle/>
          <a:p>
            <a:r>
              <a:rPr lang="en-US" b="1" i="0" u="none" strike="noStrike" dirty="0">
                <a:solidFill>
                  <a:srgbClr val="000000"/>
                </a:solidFill>
                <a:effectLst/>
              </a:rPr>
              <a:t>Systems Thinking on Payment Reform</a:t>
            </a:r>
            <a:endParaRPr lang="en-US" dirty="0"/>
          </a:p>
        </p:txBody>
      </p:sp>
      <p:sp>
        <p:nvSpPr>
          <p:cNvPr id="13" name="Picture Placeholder 6">
            <a:extLst>
              <a:ext uri="{FF2B5EF4-FFF2-40B4-BE49-F238E27FC236}">
                <a16:creationId xmlns:a16="http://schemas.microsoft.com/office/drawing/2014/main" id="{B0BFD3DF-1FC4-0A96-A46E-D4E5B3D0A02D}"/>
              </a:ext>
            </a:extLst>
          </p:cNvPr>
          <p:cNvSpPr txBox="1">
            <a:spLocks/>
          </p:cNvSpPr>
          <p:nvPr/>
        </p:nvSpPr>
        <p:spPr>
          <a:xfrm>
            <a:off x="250916" y="1365529"/>
            <a:ext cx="11617996" cy="5256237"/>
          </a:xfrm>
          <a:prstGeom prst="rect">
            <a:avLst/>
          </a:prstGeom>
          <a:noFill/>
        </p:spPr>
        <p:style>
          <a:lnRef idx="1">
            <a:schemeClr val="accent2"/>
          </a:lnRef>
          <a:fillRef idx="2">
            <a:schemeClr val="accent2"/>
          </a:fillRef>
          <a:effectRef idx="1">
            <a:schemeClr val="accent2"/>
          </a:effectRef>
          <a:fontRef idx="minor">
            <a:schemeClr val="dk1"/>
          </a:fontRef>
        </p:style>
        <p:txBody>
          <a:bodyPr vert="horz" lIns="91440" tIns="45720" rIns="91440" bIns="45720" rtlCol="0">
            <a:normAutofit/>
          </a:bodyPr>
          <a:lstStyle>
            <a:lvl1pPr marL="14288" indent="-14288" algn="l" defTabSz="914400" rtl="0" eaLnBrk="1" latinLnBrk="0" hangingPunct="1">
              <a:lnSpc>
                <a:spcPct val="125000"/>
              </a:lnSpc>
              <a:spcBef>
                <a:spcPts val="1000"/>
              </a:spcBef>
              <a:buFont typeface="Arial" panose="020B0604020202020204" pitchFamily="34" charset="0"/>
              <a:buNone/>
              <a:tabLst/>
              <a:defRPr sz="1600" kern="1200">
                <a:solidFill>
                  <a:schemeClr val="dk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dk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dk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9pPr>
          </a:lstStyle>
          <a:p>
            <a:pPr marL="0" indent="0"/>
            <a:endParaRPr lang="en-SG" sz="1400" dirty="0">
              <a:latin typeface="Arial" panose="020B0604020202020204" pitchFamily="34" charset="0"/>
              <a:cs typeface="Arial" panose="020B0604020202020204" pitchFamily="34" charset="0"/>
            </a:endParaRPr>
          </a:p>
        </p:txBody>
      </p:sp>
      <p:sp>
        <p:nvSpPr>
          <p:cNvPr id="14" name="Text Placeholder 7">
            <a:extLst>
              <a:ext uri="{FF2B5EF4-FFF2-40B4-BE49-F238E27FC236}">
                <a16:creationId xmlns:a16="http://schemas.microsoft.com/office/drawing/2014/main" id="{BEA77567-7C01-15EB-BB04-B3A16C2D3E08}"/>
              </a:ext>
            </a:extLst>
          </p:cNvPr>
          <p:cNvSpPr txBox="1">
            <a:spLocks/>
          </p:cNvSpPr>
          <p:nvPr/>
        </p:nvSpPr>
        <p:spPr>
          <a:xfrm>
            <a:off x="250916" y="932723"/>
            <a:ext cx="11617996" cy="375657"/>
          </a:xfrm>
          <a:prstGeom prst="rect">
            <a:avLst/>
          </a:prstGeom>
          <a:solidFill>
            <a:schemeClr val="accent2">
              <a:lumMod val="60000"/>
              <a:lumOff val="40000"/>
            </a:schemeClr>
          </a:solidFill>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SG" sz="1600" dirty="0"/>
              <a:t>Financial risks for providers</a:t>
            </a:r>
          </a:p>
        </p:txBody>
      </p:sp>
      <p:graphicFrame>
        <p:nvGraphicFramePr>
          <p:cNvPr id="2" name="Diagram 1">
            <a:extLst>
              <a:ext uri="{FF2B5EF4-FFF2-40B4-BE49-F238E27FC236}">
                <a16:creationId xmlns:a16="http://schemas.microsoft.com/office/drawing/2014/main" id="{7F2F6095-E215-263E-B03A-805318BD1EA5}"/>
              </a:ext>
            </a:extLst>
          </p:cNvPr>
          <p:cNvGraphicFramePr/>
          <p:nvPr>
            <p:extLst>
              <p:ext uri="{D42A27DB-BD31-4B8C-83A1-F6EECF244321}">
                <p14:modId xmlns:p14="http://schemas.microsoft.com/office/powerpoint/2010/main" val="2271801430"/>
              </p:ext>
            </p:extLst>
          </p:nvPr>
        </p:nvGraphicFramePr>
        <p:xfrm>
          <a:off x="250917" y="1325772"/>
          <a:ext cx="11617996" cy="5256237"/>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custDataLst>
      <p:tags r:id="rId1"/>
    </p:custDataLst>
    <p:extLst>
      <p:ext uri="{BB962C8B-B14F-4D97-AF65-F5344CB8AC3E}">
        <p14:creationId xmlns:p14="http://schemas.microsoft.com/office/powerpoint/2010/main" val="224970455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56C8397-B6DC-038B-D2D7-961A1D7D2185}"/>
            </a:ext>
          </a:extLst>
        </p:cNvPr>
        <p:cNvGrpSpPr/>
        <p:nvPr/>
      </p:nvGrpSpPr>
      <p:grpSpPr>
        <a:xfrm>
          <a:off x="0" y="0"/>
          <a:ext cx="0" cy="0"/>
          <a:chOff x="0" y="0"/>
          <a:chExt cx="0" cy="0"/>
        </a:xfrm>
      </p:grpSpPr>
      <p:sp>
        <p:nvSpPr>
          <p:cNvPr id="11" name="Title 10">
            <a:extLst>
              <a:ext uri="{FF2B5EF4-FFF2-40B4-BE49-F238E27FC236}">
                <a16:creationId xmlns:a16="http://schemas.microsoft.com/office/drawing/2014/main" id="{BE94E025-A82A-C3C7-1BD9-790125E20958}"/>
              </a:ext>
            </a:extLst>
          </p:cNvPr>
          <p:cNvSpPr>
            <a:spLocks noGrp="1"/>
          </p:cNvSpPr>
          <p:nvPr>
            <p:ph type="title"/>
          </p:nvPr>
        </p:nvSpPr>
        <p:spPr>
          <a:xfrm>
            <a:off x="3900040" y="236233"/>
            <a:ext cx="8156493" cy="369332"/>
          </a:xfrm>
        </p:spPr>
        <p:txBody>
          <a:bodyPr/>
          <a:lstStyle/>
          <a:p>
            <a:r>
              <a:rPr lang="en-US" b="1" i="0" u="none" strike="noStrike" dirty="0">
                <a:solidFill>
                  <a:srgbClr val="000000"/>
                </a:solidFill>
                <a:effectLst/>
              </a:rPr>
              <a:t>Systems Thinking on Payment Reform</a:t>
            </a:r>
            <a:endParaRPr lang="en-US" dirty="0"/>
          </a:p>
        </p:txBody>
      </p:sp>
      <p:sp>
        <p:nvSpPr>
          <p:cNvPr id="13" name="Picture Placeholder 6">
            <a:extLst>
              <a:ext uri="{FF2B5EF4-FFF2-40B4-BE49-F238E27FC236}">
                <a16:creationId xmlns:a16="http://schemas.microsoft.com/office/drawing/2014/main" id="{59A226B6-6651-5147-0A43-F23115DEF2B1}"/>
              </a:ext>
            </a:extLst>
          </p:cNvPr>
          <p:cNvSpPr txBox="1">
            <a:spLocks/>
          </p:cNvSpPr>
          <p:nvPr/>
        </p:nvSpPr>
        <p:spPr>
          <a:xfrm>
            <a:off x="250916" y="1365529"/>
            <a:ext cx="11617996" cy="5256237"/>
          </a:xfrm>
          <a:prstGeom prst="rect">
            <a:avLst/>
          </a:prstGeom>
          <a:noFill/>
        </p:spPr>
        <p:style>
          <a:lnRef idx="1">
            <a:schemeClr val="accent2"/>
          </a:lnRef>
          <a:fillRef idx="2">
            <a:schemeClr val="accent2"/>
          </a:fillRef>
          <a:effectRef idx="1">
            <a:schemeClr val="accent2"/>
          </a:effectRef>
          <a:fontRef idx="minor">
            <a:schemeClr val="dk1"/>
          </a:fontRef>
        </p:style>
        <p:txBody>
          <a:bodyPr vert="horz" lIns="91440" tIns="45720" rIns="91440" bIns="45720" rtlCol="0">
            <a:normAutofit/>
          </a:bodyPr>
          <a:lstStyle>
            <a:lvl1pPr marL="14288" indent="-14288" algn="l" defTabSz="914400" rtl="0" eaLnBrk="1" latinLnBrk="0" hangingPunct="1">
              <a:lnSpc>
                <a:spcPct val="125000"/>
              </a:lnSpc>
              <a:spcBef>
                <a:spcPts val="1000"/>
              </a:spcBef>
              <a:buFont typeface="Arial" panose="020B0604020202020204" pitchFamily="34" charset="0"/>
              <a:buNone/>
              <a:tabLst/>
              <a:defRPr sz="1600" kern="1200">
                <a:solidFill>
                  <a:schemeClr val="dk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dk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dk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9pPr>
          </a:lstStyle>
          <a:p>
            <a:pPr marL="285750" indent="-285750">
              <a:buFont typeface="Arial" panose="020B0604020202020204" pitchFamily="34" charset="0"/>
              <a:buChar char="•"/>
            </a:pPr>
            <a:r>
              <a:rPr lang="en-SG" sz="2400" dirty="0">
                <a:latin typeface="Arial" panose="020B0604020202020204" pitchFamily="34" charset="0"/>
                <a:cs typeface="Arial" panose="020B0604020202020204" pitchFamily="34" charset="0"/>
              </a:rPr>
              <a:t>The new payment model has raised public fears of lower service intensity with longer waiting time or compromised service quality when seeking medical care during Parliamentary QA (</a:t>
            </a:r>
            <a:r>
              <a:rPr lang="en-SG" sz="1200" i="1" dirty="0">
                <a:latin typeface="Arial" panose="020B0604020202020204" pitchFamily="34" charset="0"/>
                <a:cs typeface="Arial" panose="020B0604020202020204" pitchFamily="34" charset="0"/>
              </a:rPr>
              <a:t>Ministry of Health, 2023</a:t>
            </a:r>
            <a:r>
              <a:rPr lang="en-SG" sz="2400" dirty="0">
                <a:latin typeface="Arial" panose="020B0604020202020204" pitchFamily="34" charset="0"/>
                <a:cs typeface="Arial" panose="020B0604020202020204" pitchFamily="34" charset="0"/>
              </a:rPr>
              <a:t>).</a:t>
            </a:r>
          </a:p>
          <a:p>
            <a:pPr marL="285750" indent="-285750">
              <a:buFont typeface="Arial" panose="020B0604020202020204" pitchFamily="34" charset="0"/>
              <a:buChar char="•"/>
            </a:pPr>
            <a:r>
              <a:rPr lang="en-SG" sz="2400" dirty="0">
                <a:latin typeface="Arial" panose="020B0604020202020204" pitchFamily="34" charset="0"/>
                <a:cs typeface="Arial" panose="020B0604020202020204" pitchFamily="34" charset="0"/>
              </a:rPr>
              <a:t>A recent study warns that care providers could be incentivized to reduce the supply of medical services under the CAP payment model and to deny ﻿high-value services simply because of high costs (</a:t>
            </a:r>
            <a:r>
              <a:rPr lang="en-SG" sz="1200" dirty="0">
                <a:latin typeface="Arial" panose="020B0604020202020204" pitchFamily="34" charset="0"/>
                <a:cs typeface="Arial" panose="020B0604020202020204" pitchFamily="34" charset="0"/>
              </a:rPr>
              <a:t>Matchar et al., 2023</a:t>
            </a:r>
            <a:r>
              <a:rPr lang="en-SG" sz="2400" dirty="0">
                <a:latin typeface="Arial" panose="020B0604020202020204" pitchFamily="34" charset="0"/>
                <a:cs typeface="Arial" panose="020B0604020202020204" pitchFamily="34" charset="0"/>
              </a:rPr>
              <a:t>).</a:t>
            </a:r>
          </a:p>
          <a:p>
            <a:pPr marL="285750" indent="-285750">
              <a:buFont typeface="Arial" panose="020B0604020202020204" pitchFamily="34" charset="0"/>
              <a:buChar char="•"/>
            </a:pPr>
            <a:r>
              <a:rPr lang="en-SG" sz="2400" dirty="0">
                <a:latin typeface="Arial" panose="020B0604020202020204" pitchFamily="34" charset="0"/>
                <a:cs typeface="Arial" panose="020B0604020202020204" pitchFamily="34" charset="0"/>
              </a:rPr>
              <a:t>Therefore, the potential impacts of payment reform on care delivery to patients and on financial performance of providers merit policymakers’ attention. </a:t>
            </a:r>
          </a:p>
        </p:txBody>
      </p:sp>
      <p:sp>
        <p:nvSpPr>
          <p:cNvPr id="14" name="Text Placeholder 7">
            <a:extLst>
              <a:ext uri="{FF2B5EF4-FFF2-40B4-BE49-F238E27FC236}">
                <a16:creationId xmlns:a16="http://schemas.microsoft.com/office/drawing/2014/main" id="{186136D4-2FEE-DD15-21F9-5CE210F0C54C}"/>
              </a:ext>
            </a:extLst>
          </p:cNvPr>
          <p:cNvSpPr txBox="1">
            <a:spLocks/>
          </p:cNvSpPr>
          <p:nvPr/>
        </p:nvSpPr>
        <p:spPr>
          <a:xfrm>
            <a:off x="250916" y="932723"/>
            <a:ext cx="11617996" cy="375657"/>
          </a:xfrm>
          <a:prstGeom prst="rect">
            <a:avLst/>
          </a:prstGeom>
          <a:solidFill>
            <a:schemeClr val="accent2">
              <a:lumMod val="60000"/>
              <a:lumOff val="40000"/>
            </a:schemeClr>
          </a:solidFill>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SG" sz="1600" dirty="0"/>
              <a:t>Financial incentives for underservice</a:t>
            </a:r>
          </a:p>
        </p:txBody>
      </p:sp>
    </p:spTree>
    <p:custDataLst>
      <p:tags r:id="rId1"/>
    </p:custDataLst>
    <p:extLst>
      <p:ext uri="{BB962C8B-B14F-4D97-AF65-F5344CB8AC3E}">
        <p14:creationId xmlns:p14="http://schemas.microsoft.com/office/powerpoint/2010/main" val="265849435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A6FB6B6-8BED-DBFC-82BF-3F937490DFDC}"/>
            </a:ext>
          </a:extLst>
        </p:cNvPr>
        <p:cNvGrpSpPr/>
        <p:nvPr/>
      </p:nvGrpSpPr>
      <p:grpSpPr>
        <a:xfrm>
          <a:off x="0" y="0"/>
          <a:ext cx="0" cy="0"/>
          <a:chOff x="0" y="0"/>
          <a:chExt cx="0" cy="0"/>
        </a:xfrm>
      </p:grpSpPr>
      <p:sp>
        <p:nvSpPr>
          <p:cNvPr id="11" name="Title 10">
            <a:extLst>
              <a:ext uri="{FF2B5EF4-FFF2-40B4-BE49-F238E27FC236}">
                <a16:creationId xmlns:a16="http://schemas.microsoft.com/office/drawing/2014/main" id="{D8A7E84D-FB68-8478-1576-582D8757B192}"/>
              </a:ext>
            </a:extLst>
          </p:cNvPr>
          <p:cNvSpPr>
            <a:spLocks noGrp="1"/>
          </p:cNvSpPr>
          <p:nvPr>
            <p:ph type="title"/>
          </p:nvPr>
        </p:nvSpPr>
        <p:spPr>
          <a:xfrm>
            <a:off x="3900040" y="236233"/>
            <a:ext cx="8156493" cy="369332"/>
          </a:xfrm>
        </p:spPr>
        <p:txBody>
          <a:bodyPr/>
          <a:lstStyle/>
          <a:p>
            <a:r>
              <a:rPr lang="en-US" dirty="0">
                <a:solidFill>
                  <a:schemeClr val="tx1"/>
                </a:solidFill>
              </a:rPr>
              <a:t>Health Financing Model</a:t>
            </a:r>
            <a:endParaRPr lang="en-US" sz="2400" dirty="0"/>
          </a:p>
        </p:txBody>
      </p:sp>
      <p:sp>
        <p:nvSpPr>
          <p:cNvPr id="13" name="Picture Placeholder 6">
            <a:extLst>
              <a:ext uri="{FF2B5EF4-FFF2-40B4-BE49-F238E27FC236}">
                <a16:creationId xmlns:a16="http://schemas.microsoft.com/office/drawing/2014/main" id="{515B3E40-F8D0-E50B-58CC-E15072ECBF7D}"/>
              </a:ext>
            </a:extLst>
          </p:cNvPr>
          <p:cNvSpPr txBox="1">
            <a:spLocks/>
          </p:cNvSpPr>
          <p:nvPr/>
        </p:nvSpPr>
        <p:spPr>
          <a:xfrm>
            <a:off x="250916" y="1354841"/>
            <a:ext cx="11663716" cy="5266925"/>
          </a:xfrm>
          <a:prstGeom prst="rect">
            <a:avLst/>
          </a:prstGeom>
          <a:noFill/>
        </p:spPr>
        <p:style>
          <a:lnRef idx="1">
            <a:schemeClr val="accent2"/>
          </a:lnRef>
          <a:fillRef idx="2">
            <a:schemeClr val="accent2"/>
          </a:fillRef>
          <a:effectRef idx="1">
            <a:schemeClr val="accent2"/>
          </a:effectRef>
          <a:fontRef idx="minor">
            <a:schemeClr val="dk1"/>
          </a:fontRef>
        </p:style>
        <p:txBody>
          <a:bodyPr vert="horz" lIns="91440" tIns="45720" rIns="91440" bIns="45720" rtlCol="0">
            <a:normAutofit/>
          </a:bodyPr>
          <a:lstStyle>
            <a:lvl1pPr marL="14288" indent="-14288" algn="l" defTabSz="914400" rtl="0" eaLnBrk="1" latinLnBrk="0" hangingPunct="1">
              <a:lnSpc>
                <a:spcPct val="125000"/>
              </a:lnSpc>
              <a:spcBef>
                <a:spcPts val="1000"/>
              </a:spcBef>
              <a:buFont typeface="Arial" panose="020B0604020202020204" pitchFamily="34" charset="0"/>
              <a:buNone/>
              <a:tabLst/>
              <a:defRPr sz="1600" kern="1200">
                <a:solidFill>
                  <a:schemeClr val="dk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dk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dk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9pPr>
          </a:lstStyle>
          <a:p>
            <a:pPr marL="0" indent="0"/>
            <a:r>
              <a:rPr lang="en-SG" sz="3200" dirty="0">
                <a:latin typeface="Arial" panose="020B0604020202020204" pitchFamily="34" charset="0"/>
                <a:cs typeface="Arial" panose="020B0604020202020204" pitchFamily="34" charset="0"/>
              </a:rPr>
              <a:t>Risk analysis and policy tests through dynamic modelling:</a:t>
            </a:r>
          </a:p>
          <a:p>
            <a:pPr marL="1014412" lvl="1" indent="-342900">
              <a:buFont typeface="Wingdings" pitchFamily="2" charset="2"/>
              <a:buChar char="Ø"/>
            </a:pPr>
            <a:r>
              <a:rPr lang="en-SG" sz="2800" dirty="0">
                <a:latin typeface="Arial" panose="020B0604020202020204" pitchFamily="34" charset="0"/>
                <a:cs typeface="Arial" panose="020B0604020202020204" pitchFamily="34" charset="0"/>
              </a:rPr>
              <a:t>to quantify/simulate the possible </a:t>
            </a:r>
            <a:r>
              <a:rPr lang="en-SG" sz="2800" dirty="0">
                <a:solidFill>
                  <a:srgbClr val="FF0000"/>
                </a:solidFill>
                <a:latin typeface="Arial" panose="020B0604020202020204" pitchFamily="34" charset="0"/>
                <a:cs typeface="Arial" panose="020B0604020202020204" pitchFamily="34" charset="0"/>
              </a:rPr>
              <a:t>changes in population health outcomes and in health services utilization</a:t>
            </a:r>
            <a:r>
              <a:rPr lang="en-SG" sz="2800" dirty="0">
                <a:latin typeface="Arial" panose="020B0604020202020204" pitchFamily="34" charset="0"/>
                <a:cs typeface="Arial" panose="020B0604020202020204" pitchFamily="34" charset="0"/>
              </a:rPr>
              <a:t> over time in Singapore;</a:t>
            </a:r>
          </a:p>
          <a:p>
            <a:pPr marL="1014412" lvl="1" indent="-342900">
              <a:buFont typeface="Wingdings" pitchFamily="2" charset="2"/>
              <a:buChar char="Ø"/>
            </a:pPr>
            <a:r>
              <a:rPr lang="en-SG" sz="2800" dirty="0">
                <a:latin typeface="Arial" panose="020B0604020202020204" pitchFamily="34" charset="0"/>
                <a:cs typeface="Arial" panose="020B0604020202020204" pitchFamily="34" charset="0"/>
              </a:rPr>
              <a:t>to evaluate the potentially </a:t>
            </a:r>
            <a:r>
              <a:rPr lang="en-SG" sz="2800" dirty="0">
                <a:solidFill>
                  <a:srgbClr val="FF0000"/>
                </a:solidFill>
                <a:latin typeface="Arial" panose="020B0604020202020204" pitchFamily="34" charset="0"/>
                <a:cs typeface="Arial" panose="020B0604020202020204" pitchFamily="34" charset="0"/>
              </a:rPr>
              <a:t>financial risks for providers </a:t>
            </a:r>
            <a:r>
              <a:rPr lang="en-SG" sz="2800" dirty="0">
                <a:solidFill>
                  <a:schemeClr val="tx1"/>
                </a:solidFill>
                <a:latin typeface="Arial" panose="020B0604020202020204" pitchFamily="34" charset="0"/>
                <a:cs typeface="Arial" panose="020B0604020202020204" pitchFamily="34" charset="0"/>
              </a:rPr>
              <a:t>(e.g., public healthcare clusters and private medical clinics)</a:t>
            </a:r>
            <a:r>
              <a:rPr lang="en-SG" sz="2800" dirty="0">
                <a:solidFill>
                  <a:srgbClr val="FF0000"/>
                </a:solidFill>
                <a:latin typeface="Arial" panose="020B0604020202020204" pitchFamily="34" charset="0"/>
                <a:cs typeface="Arial" panose="020B0604020202020204" pitchFamily="34" charset="0"/>
              </a:rPr>
              <a:t> and long-term health financing sustainability </a:t>
            </a:r>
            <a:r>
              <a:rPr lang="en-SG" sz="2800" dirty="0">
                <a:latin typeface="Arial" panose="020B0604020202020204" pitchFamily="34" charset="0"/>
                <a:cs typeface="Arial" panose="020B0604020202020204" pitchFamily="34" charset="0"/>
              </a:rPr>
              <a:t>under the current CAP funding model at the time of aging population;</a:t>
            </a:r>
          </a:p>
          <a:p>
            <a:pPr marL="1014412" lvl="1" indent="-342900">
              <a:buFont typeface="Wingdings" pitchFamily="2" charset="2"/>
              <a:buChar char="Ø"/>
            </a:pPr>
            <a:r>
              <a:rPr lang="en-SG" sz="2800" dirty="0">
                <a:latin typeface="Arial" panose="020B0604020202020204" pitchFamily="34" charset="0"/>
                <a:cs typeface="Arial" panose="020B0604020202020204" pitchFamily="34" charset="0"/>
              </a:rPr>
              <a:t>to design and test </a:t>
            </a:r>
            <a:r>
              <a:rPr lang="en-SG" sz="2800" dirty="0">
                <a:solidFill>
                  <a:srgbClr val="FF0000"/>
                </a:solidFill>
                <a:latin typeface="Arial" panose="020B0604020202020204" pitchFamily="34" charset="0"/>
                <a:cs typeface="Arial" panose="020B0604020202020204" pitchFamily="34" charset="0"/>
              </a:rPr>
              <a:t>alternative and innovative payment models (e.g., Comprehensive Capitation Payment or Value-based Payment, VBP) </a:t>
            </a:r>
            <a:r>
              <a:rPr lang="en-SG" sz="2800" dirty="0">
                <a:latin typeface="Arial" panose="020B0604020202020204" pitchFamily="34" charset="0"/>
                <a:cs typeface="Arial" panose="020B0604020202020204" pitchFamily="34" charset="0"/>
              </a:rPr>
              <a:t>that would encourage risk sharing, risk pooling, and care integration in the local healthcare system.</a:t>
            </a:r>
          </a:p>
          <a:p>
            <a:pPr marL="0" indent="0"/>
            <a:endParaRPr lang="en-SG" dirty="0"/>
          </a:p>
          <a:p>
            <a:pPr marL="0" indent="0"/>
            <a:endParaRPr lang="en-SG" dirty="0"/>
          </a:p>
        </p:txBody>
      </p:sp>
      <p:sp>
        <p:nvSpPr>
          <p:cNvPr id="14" name="Text Placeholder 7">
            <a:extLst>
              <a:ext uri="{FF2B5EF4-FFF2-40B4-BE49-F238E27FC236}">
                <a16:creationId xmlns:a16="http://schemas.microsoft.com/office/drawing/2014/main" id="{BB870D41-67C5-7218-8278-5EDE80265CD6}"/>
              </a:ext>
            </a:extLst>
          </p:cNvPr>
          <p:cNvSpPr txBox="1">
            <a:spLocks/>
          </p:cNvSpPr>
          <p:nvPr/>
        </p:nvSpPr>
        <p:spPr>
          <a:xfrm>
            <a:off x="250916" y="932723"/>
            <a:ext cx="11663716" cy="375657"/>
          </a:xfrm>
          <a:prstGeom prst="rect">
            <a:avLst/>
          </a:prstGeom>
          <a:solidFill>
            <a:schemeClr val="accent2">
              <a:lumMod val="60000"/>
              <a:lumOff val="40000"/>
            </a:schemeClr>
          </a:solidFill>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600" dirty="0"/>
              <a:t>Modeling objective		</a:t>
            </a:r>
            <a:endParaRPr lang="en-SG" sz="1600" dirty="0"/>
          </a:p>
        </p:txBody>
      </p:sp>
    </p:spTree>
    <p:custDataLst>
      <p:tags r:id="rId1"/>
    </p:custDataLst>
    <p:extLst>
      <p:ext uri="{BB962C8B-B14F-4D97-AF65-F5344CB8AC3E}">
        <p14:creationId xmlns:p14="http://schemas.microsoft.com/office/powerpoint/2010/main" val="316877201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E332A8A-B32F-6989-FF57-34D87AE89456}"/>
            </a:ext>
          </a:extLst>
        </p:cNvPr>
        <p:cNvGrpSpPr/>
        <p:nvPr/>
      </p:nvGrpSpPr>
      <p:grpSpPr>
        <a:xfrm>
          <a:off x="0" y="0"/>
          <a:ext cx="0" cy="0"/>
          <a:chOff x="0" y="0"/>
          <a:chExt cx="0" cy="0"/>
        </a:xfrm>
      </p:grpSpPr>
      <p:sp>
        <p:nvSpPr>
          <p:cNvPr id="11" name="Title 10">
            <a:extLst>
              <a:ext uri="{FF2B5EF4-FFF2-40B4-BE49-F238E27FC236}">
                <a16:creationId xmlns:a16="http://schemas.microsoft.com/office/drawing/2014/main" id="{4AEF84F0-D1DD-9D3A-70BF-6FD8ECB68AD1}"/>
              </a:ext>
            </a:extLst>
          </p:cNvPr>
          <p:cNvSpPr>
            <a:spLocks noGrp="1"/>
          </p:cNvSpPr>
          <p:nvPr>
            <p:ph type="title"/>
          </p:nvPr>
        </p:nvSpPr>
        <p:spPr>
          <a:xfrm>
            <a:off x="3900040" y="236233"/>
            <a:ext cx="8156493" cy="369332"/>
          </a:xfrm>
        </p:spPr>
        <p:txBody>
          <a:bodyPr/>
          <a:lstStyle/>
          <a:p>
            <a:r>
              <a:rPr lang="en-US" dirty="0">
                <a:solidFill>
                  <a:schemeClr val="tx1"/>
                </a:solidFill>
              </a:rPr>
              <a:t>Health Financing Model</a:t>
            </a:r>
            <a:endParaRPr lang="en-US" sz="2400" dirty="0"/>
          </a:p>
        </p:txBody>
      </p:sp>
      <p:sp>
        <p:nvSpPr>
          <p:cNvPr id="13" name="Picture Placeholder 6">
            <a:extLst>
              <a:ext uri="{FF2B5EF4-FFF2-40B4-BE49-F238E27FC236}">
                <a16:creationId xmlns:a16="http://schemas.microsoft.com/office/drawing/2014/main" id="{98AD2F74-7667-5C28-4526-F8A2FF50F14A}"/>
              </a:ext>
            </a:extLst>
          </p:cNvPr>
          <p:cNvSpPr txBox="1">
            <a:spLocks/>
          </p:cNvSpPr>
          <p:nvPr/>
        </p:nvSpPr>
        <p:spPr>
          <a:xfrm>
            <a:off x="250916" y="1354841"/>
            <a:ext cx="11663716" cy="5266925"/>
          </a:xfrm>
          <a:prstGeom prst="rect">
            <a:avLst/>
          </a:prstGeom>
          <a:noFill/>
        </p:spPr>
        <p:style>
          <a:lnRef idx="1">
            <a:schemeClr val="accent2"/>
          </a:lnRef>
          <a:fillRef idx="2">
            <a:schemeClr val="accent2"/>
          </a:fillRef>
          <a:effectRef idx="1">
            <a:schemeClr val="accent2"/>
          </a:effectRef>
          <a:fontRef idx="minor">
            <a:schemeClr val="dk1"/>
          </a:fontRef>
        </p:style>
        <p:txBody>
          <a:bodyPr vert="horz" lIns="91440" tIns="45720" rIns="91440" bIns="45720" rtlCol="0">
            <a:normAutofit/>
          </a:bodyPr>
          <a:lstStyle>
            <a:lvl1pPr marL="14288" indent="-14288" algn="l" defTabSz="914400" rtl="0" eaLnBrk="1" latinLnBrk="0" hangingPunct="1">
              <a:lnSpc>
                <a:spcPct val="125000"/>
              </a:lnSpc>
              <a:spcBef>
                <a:spcPts val="1000"/>
              </a:spcBef>
              <a:buFont typeface="Arial" panose="020B0604020202020204" pitchFamily="34" charset="0"/>
              <a:buNone/>
              <a:tabLst/>
              <a:defRPr sz="1600" kern="1200">
                <a:solidFill>
                  <a:schemeClr val="dk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dk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dk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9pPr>
          </a:lstStyle>
          <a:p>
            <a:pPr marL="0" indent="0"/>
            <a:r>
              <a:rPr lang="en-SG" sz="2000" dirty="0">
                <a:latin typeface="Arial" panose="020B0604020202020204" pitchFamily="34" charset="0"/>
                <a:cs typeface="Arial" panose="020B0604020202020204" pitchFamily="34" charset="0"/>
              </a:rPr>
              <a:t>An integrated SD model includes:</a:t>
            </a:r>
          </a:p>
          <a:p>
            <a:pPr marL="1014412" lvl="1" indent="-342900">
              <a:buFont typeface="Wingdings" pitchFamily="2" charset="2"/>
              <a:buChar char="Ø"/>
            </a:pPr>
            <a:r>
              <a:rPr lang="en-SG" sz="1600" b="1" dirty="0">
                <a:latin typeface="Arial" panose="020B0604020202020204" pitchFamily="34" charset="0"/>
                <a:cs typeface="Arial" panose="020B0604020202020204" pitchFamily="34" charset="0"/>
              </a:rPr>
              <a:t>Population</a:t>
            </a:r>
            <a:r>
              <a:rPr lang="en-SG" sz="1600" dirty="0">
                <a:latin typeface="Arial" panose="020B0604020202020204" pitchFamily="34" charset="0"/>
                <a:cs typeface="Arial" panose="020B0604020202020204" pitchFamily="34" charset="0"/>
              </a:rPr>
              <a:t>: Aging chain with changing health states;</a:t>
            </a:r>
          </a:p>
          <a:p>
            <a:pPr marL="1014412" lvl="1" indent="-342900">
              <a:buFont typeface="Wingdings" pitchFamily="2" charset="2"/>
              <a:buChar char="Ø"/>
            </a:pPr>
            <a:r>
              <a:rPr lang="en-SG" sz="1600" b="1" dirty="0">
                <a:latin typeface="Arial" panose="020B0604020202020204" pitchFamily="34" charset="0"/>
                <a:cs typeface="Arial" panose="020B0604020202020204" pitchFamily="34" charset="0"/>
              </a:rPr>
              <a:t>Provider</a:t>
            </a:r>
            <a:r>
              <a:rPr lang="en-SG" sz="1600" dirty="0">
                <a:latin typeface="Arial" panose="020B0604020202020204" pitchFamily="34" charset="0"/>
                <a:cs typeface="Arial" panose="020B0604020202020204" pitchFamily="34" charset="0"/>
              </a:rPr>
              <a:t>: Physician Supply &amp; Service Delivery;</a:t>
            </a:r>
          </a:p>
          <a:p>
            <a:pPr marL="1014412" lvl="1" indent="-342900">
              <a:buFont typeface="Wingdings" pitchFamily="2" charset="2"/>
              <a:buChar char="Ø"/>
            </a:pPr>
            <a:r>
              <a:rPr lang="en-SG" sz="1600" b="1" dirty="0">
                <a:latin typeface="Arial" panose="020B0604020202020204" pitchFamily="34" charset="0"/>
                <a:cs typeface="Arial" panose="020B0604020202020204" pitchFamily="34" charset="0"/>
              </a:rPr>
              <a:t>Payer</a:t>
            </a:r>
            <a:r>
              <a:rPr lang="en-SG" sz="1600" dirty="0">
                <a:latin typeface="Arial" panose="020B0604020202020204" pitchFamily="34" charset="0"/>
                <a:cs typeface="Arial" panose="020B0604020202020204" pitchFamily="34" charset="0"/>
              </a:rPr>
              <a:t>: Budget allocation.</a:t>
            </a:r>
          </a:p>
          <a:p>
            <a:pPr marL="0" indent="0"/>
            <a:endParaRPr lang="en-SG" dirty="0"/>
          </a:p>
          <a:p>
            <a:pPr marL="0" indent="0"/>
            <a:endParaRPr lang="en-SG" dirty="0"/>
          </a:p>
        </p:txBody>
      </p:sp>
      <p:sp>
        <p:nvSpPr>
          <p:cNvPr id="14" name="Text Placeholder 7">
            <a:extLst>
              <a:ext uri="{FF2B5EF4-FFF2-40B4-BE49-F238E27FC236}">
                <a16:creationId xmlns:a16="http://schemas.microsoft.com/office/drawing/2014/main" id="{8F380893-9358-BE79-7619-A90E4DF9962C}"/>
              </a:ext>
            </a:extLst>
          </p:cNvPr>
          <p:cNvSpPr txBox="1">
            <a:spLocks/>
          </p:cNvSpPr>
          <p:nvPr/>
        </p:nvSpPr>
        <p:spPr>
          <a:xfrm>
            <a:off x="250916" y="932723"/>
            <a:ext cx="11663716" cy="375657"/>
          </a:xfrm>
          <a:prstGeom prst="rect">
            <a:avLst/>
          </a:prstGeom>
          <a:solidFill>
            <a:schemeClr val="accent2">
              <a:lumMod val="60000"/>
              <a:lumOff val="40000"/>
            </a:schemeClr>
          </a:solidFill>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600" dirty="0"/>
              <a:t>Model structure		</a:t>
            </a:r>
            <a:endParaRPr lang="en-SG" sz="1600" dirty="0"/>
          </a:p>
        </p:txBody>
      </p:sp>
      <p:sp>
        <p:nvSpPr>
          <p:cNvPr id="8" name="Right Arrow 7">
            <a:extLst>
              <a:ext uri="{FF2B5EF4-FFF2-40B4-BE49-F238E27FC236}">
                <a16:creationId xmlns:a16="http://schemas.microsoft.com/office/drawing/2014/main" id="{5B124A44-CCEC-B879-7E29-33BAA8B0E830}"/>
              </a:ext>
            </a:extLst>
          </p:cNvPr>
          <p:cNvSpPr/>
          <p:nvPr/>
        </p:nvSpPr>
        <p:spPr>
          <a:xfrm>
            <a:off x="3923428" y="4697355"/>
            <a:ext cx="1435100" cy="330200"/>
          </a:xfrm>
          <a:prstGeom prst="rightArrow">
            <a:avLst/>
          </a:prstGeom>
          <a:solidFill>
            <a:srgbClr val="F5821E"/>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 name="Picture 1">
            <a:extLst>
              <a:ext uri="{FF2B5EF4-FFF2-40B4-BE49-F238E27FC236}">
                <a16:creationId xmlns:a16="http://schemas.microsoft.com/office/drawing/2014/main" id="{13F85794-7CD5-2872-95F5-4F8ADFC21621}"/>
              </a:ext>
            </a:extLst>
          </p:cNvPr>
          <p:cNvPicPr>
            <a:picLocks noChangeAspect="1"/>
          </p:cNvPicPr>
          <p:nvPr/>
        </p:nvPicPr>
        <p:blipFill>
          <a:blip r:embed="rId4"/>
          <a:stretch>
            <a:fillRect/>
          </a:stretch>
        </p:blipFill>
        <p:spPr>
          <a:xfrm>
            <a:off x="250916" y="3199474"/>
            <a:ext cx="3908037" cy="3422292"/>
          </a:xfrm>
          <a:prstGeom prst="rect">
            <a:avLst/>
          </a:prstGeom>
        </p:spPr>
      </p:pic>
      <p:pic>
        <p:nvPicPr>
          <p:cNvPr id="4" name="Picture 3">
            <a:extLst>
              <a:ext uri="{FF2B5EF4-FFF2-40B4-BE49-F238E27FC236}">
                <a16:creationId xmlns:a16="http://schemas.microsoft.com/office/drawing/2014/main" id="{77848030-D3FE-9416-9A4F-FF5AC2FB3E90}"/>
              </a:ext>
            </a:extLst>
          </p:cNvPr>
          <p:cNvPicPr>
            <a:picLocks noChangeAspect="1"/>
          </p:cNvPicPr>
          <p:nvPr/>
        </p:nvPicPr>
        <p:blipFill>
          <a:blip r:embed="rId5"/>
          <a:stretch>
            <a:fillRect/>
          </a:stretch>
        </p:blipFill>
        <p:spPr>
          <a:xfrm>
            <a:off x="6936882" y="1354841"/>
            <a:ext cx="4798607" cy="5259363"/>
          </a:xfrm>
          <a:prstGeom prst="rect">
            <a:avLst/>
          </a:prstGeom>
        </p:spPr>
      </p:pic>
      <p:pic>
        <p:nvPicPr>
          <p:cNvPr id="10" name="Picture 9">
            <a:extLst>
              <a:ext uri="{FF2B5EF4-FFF2-40B4-BE49-F238E27FC236}">
                <a16:creationId xmlns:a16="http://schemas.microsoft.com/office/drawing/2014/main" id="{A29FEC27-E4B4-BCA8-2D7D-E349BB5F9E85}"/>
              </a:ext>
            </a:extLst>
          </p:cNvPr>
          <p:cNvPicPr>
            <a:picLocks noChangeAspect="1"/>
          </p:cNvPicPr>
          <p:nvPr/>
        </p:nvPicPr>
        <p:blipFill>
          <a:blip r:embed="rId6"/>
          <a:stretch>
            <a:fillRect/>
          </a:stretch>
        </p:blipFill>
        <p:spPr>
          <a:xfrm>
            <a:off x="7255565" y="1354841"/>
            <a:ext cx="4479924" cy="5181847"/>
          </a:xfrm>
          <a:prstGeom prst="rect">
            <a:avLst/>
          </a:prstGeom>
        </p:spPr>
      </p:pic>
      <p:pic>
        <p:nvPicPr>
          <p:cNvPr id="12" name="Picture 11">
            <a:extLst>
              <a:ext uri="{FF2B5EF4-FFF2-40B4-BE49-F238E27FC236}">
                <a16:creationId xmlns:a16="http://schemas.microsoft.com/office/drawing/2014/main" id="{4E1E09F5-5B12-E521-BB56-E5842447C06C}"/>
              </a:ext>
            </a:extLst>
          </p:cNvPr>
          <p:cNvPicPr>
            <a:picLocks noChangeAspect="1"/>
          </p:cNvPicPr>
          <p:nvPr/>
        </p:nvPicPr>
        <p:blipFill>
          <a:blip r:embed="rId7"/>
          <a:stretch>
            <a:fillRect/>
          </a:stretch>
        </p:blipFill>
        <p:spPr>
          <a:xfrm>
            <a:off x="4461090" y="2922104"/>
            <a:ext cx="7453542" cy="3673220"/>
          </a:xfrm>
          <a:prstGeom prst="rect">
            <a:avLst/>
          </a:prstGeom>
        </p:spPr>
      </p:pic>
      <p:pic>
        <p:nvPicPr>
          <p:cNvPr id="15" name="Picture 14">
            <a:extLst>
              <a:ext uri="{FF2B5EF4-FFF2-40B4-BE49-F238E27FC236}">
                <a16:creationId xmlns:a16="http://schemas.microsoft.com/office/drawing/2014/main" id="{45AFD42C-FF20-0A2E-1DBD-2C992837CBA4}"/>
              </a:ext>
            </a:extLst>
          </p:cNvPr>
          <p:cNvPicPr>
            <a:picLocks noChangeAspect="1"/>
          </p:cNvPicPr>
          <p:nvPr/>
        </p:nvPicPr>
        <p:blipFill>
          <a:blip r:embed="rId8"/>
          <a:stretch>
            <a:fillRect/>
          </a:stretch>
        </p:blipFill>
        <p:spPr>
          <a:xfrm>
            <a:off x="4461090" y="1516270"/>
            <a:ext cx="7445181" cy="5104061"/>
          </a:xfrm>
          <a:prstGeom prst="rect">
            <a:avLst/>
          </a:prstGeom>
        </p:spPr>
      </p:pic>
      <p:pic>
        <p:nvPicPr>
          <p:cNvPr id="16" name="Picture 15">
            <a:extLst>
              <a:ext uri="{FF2B5EF4-FFF2-40B4-BE49-F238E27FC236}">
                <a16:creationId xmlns:a16="http://schemas.microsoft.com/office/drawing/2014/main" id="{0118B363-8D68-8D9F-9F4E-7E875FC8A198}"/>
              </a:ext>
            </a:extLst>
          </p:cNvPr>
          <p:cNvPicPr>
            <a:picLocks noChangeAspect="1"/>
          </p:cNvPicPr>
          <p:nvPr/>
        </p:nvPicPr>
        <p:blipFill>
          <a:blip r:embed="rId9"/>
          <a:stretch>
            <a:fillRect/>
          </a:stretch>
        </p:blipFill>
        <p:spPr>
          <a:xfrm>
            <a:off x="5471973" y="2325757"/>
            <a:ext cx="6434298" cy="4284319"/>
          </a:xfrm>
          <a:prstGeom prst="rect">
            <a:avLst/>
          </a:prstGeom>
        </p:spPr>
      </p:pic>
    </p:spTree>
    <p:custDataLst>
      <p:tags r:id="rId1"/>
    </p:custDataLst>
    <p:extLst>
      <p:ext uri="{BB962C8B-B14F-4D97-AF65-F5344CB8AC3E}">
        <p14:creationId xmlns:p14="http://schemas.microsoft.com/office/powerpoint/2010/main" val="28429527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p:tgtEl>
                                          <p:spTgt spid="8"/>
                                        </p:tgtEl>
                                        <p:attrNameLst>
                                          <p:attrName>ppt_y</p:attrName>
                                        </p:attrNameLst>
                                      </p:cBhvr>
                                      <p:tavLst>
                                        <p:tav tm="0">
                                          <p:val>
                                            <p:strVal val="#ppt_y+#ppt_h*1.125000"/>
                                          </p:val>
                                        </p:tav>
                                        <p:tav tm="100000">
                                          <p:val>
                                            <p:strVal val="#ppt_y"/>
                                          </p:val>
                                        </p:tav>
                                      </p:tavLst>
                                    </p:anim>
                                    <p:animEffect transition="in" filter="wipe(up)">
                                      <p:cBhvr>
                                        <p:cTn id="8" dur="500"/>
                                        <p:tgtEl>
                                          <p:spTgt spid="8"/>
                                        </p:tgtEl>
                                      </p:cBhvr>
                                    </p:animEffect>
                                  </p:childTnLst>
                                </p:cTn>
                              </p:par>
                            </p:childTnLst>
                          </p:cTn>
                        </p:par>
                      </p:childTnLst>
                    </p:cTn>
                  </p:par>
                  <p:par>
                    <p:cTn id="9" fill="hold">
                      <p:stCondLst>
                        <p:cond delay="indefinite"/>
                      </p:stCondLst>
                      <p:childTnLst>
                        <p:par>
                          <p:cTn id="10" fill="hold">
                            <p:stCondLst>
                              <p:cond delay="0"/>
                            </p:stCondLst>
                            <p:childTnLst>
                              <p:par>
                                <p:cTn id="11" presetID="6" presetClass="entr" presetSubtype="16" fill="hold" nodeType="click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circle(in)">
                                      <p:cBhvr>
                                        <p:cTn id="13" dur="2000"/>
                                        <p:tgtEl>
                                          <p:spTgt spid="4"/>
                                        </p:tgtEl>
                                      </p:cBhvr>
                                    </p:animEffect>
                                  </p:childTnLst>
                                  <p:subTnLst>
                                    <p:set>
                                      <p:cBhvr override="childStyle">
                                        <p:cTn dur="1" fill="hold" display="0" masterRel="nextClick" afterEffect="1"/>
                                        <p:tgtEl>
                                          <p:spTgt spid="4"/>
                                        </p:tgtEl>
                                        <p:attrNameLst>
                                          <p:attrName>style.visibility</p:attrName>
                                        </p:attrNameLst>
                                      </p:cBhvr>
                                      <p:to>
                                        <p:strVal val="hidden"/>
                                      </p:to>
                                    </p:set>
                                  </p:subTnLst>
                                </p:cTn>
                              </p:par>
                            </p:childTnLst>
                          </p:cTn>
                        </p:par>
                      </p:childTnLst>
                    </p:cTn>
                  </p:par>
                  <p:par>
                    <p:cTn id="14" fill="hold">
                      <p:stCondLst>
                        <p:cond delay="indefinite"/>
                      </p:stCondLst>
                      <p:childTnLst>
                        <p:par>
                          <p:cTn id="15" fill="hold">
                            <p:stCondLst>
                              <p:cond delay="0"/>
                            </p:stCondLst>
                            <p:childTnLst>
                              <p:par>
                                <p:cTn id="16" presetID="6" presetClass="entr" presetSubtype="16" fill="hold" nodeType="clickEffect">
                                  <p:stCondLst>
                                    <p:cond delay="0"/>
                                  </p:stCondLst>
                                  <p:childTnLst>
                                    <p:set>
                                      <p:cBhvr>
                                        <p:cTn id="17" dur="1" fill="hold">
                                          <p:stCondLst>
                                            <p:cond delay="0"/>
                                          </p:stCondLst>
                                        </p:cTn>
                                        <p:tgtEl>
                                          <p:spTgt spid="10"/>
                                        </p:tgtEl>
                                        <p:attrNameLst>
                                          <p:attrName>style.visibility</p:attrName>
                                        </p:attrNameLst>
                                      </p:cBhvr>
                                      <p:to>
                                        <p:strVal val="visible"/>
                                      </p:to>
                                    </p:set>
                                    <p:animEffect transition="in" filter="circle(in)">
                                      <p:cBhvr>
                                        <p:cTn id="18" dur="2000"/>
                                        <p:tgtEl>
                                          <p:spTgt spid="10"/>
                                        </p:tgtEl>
                                      </p:cBhvr>
                                    </p:animEffect>
                                  </p:childTnLst>
                                  <p:subTnLst>
                                    <p:set>
                                      <p:cBhvr override="childStyle">
                                        <p:cTn dur="1" fill="hold" display="0" masterRel="nextClick" afterEffect="1"/>
                                        <p:tgtEl>
                                          <p:spTgt spid="10"/>
                                        </p:tgtEl>
                                        <p:attrNameLst>
                                          <p:attrName>style.visibility</p:attrName>
                                        </p:attrNameLst>
                                      </p:cBhvr>
                                      <p:to>
                                        <p:strVal val="hidden"/>
                                      </p:to>
                                    </p:set>
                                  </p:subTnLst>
                                </p:cTn>
                              </p:par>
                            </p:childTnLst>
                          </p:cTn>
                        </p:par>
                      </p:childTnLst>
                    </p:cTn>
                  </p:par>
                  <p:par>
                    <p:cTn id="19" fill="hold">
                      <p:stCondLst>
                        <p:cond delay="indefinite"/>
                      </p:stCondLst>
                      <p:childTnLst>
                        <p:par>
                          <p:cTn id="20" fill="hold">
                            <p:stCondLst>
                              <p:cond delay="0"/>
                            </p:stCondLst>
                            <p:childTnLst>
                              <p:par>
                                <p:cTn id="21" presetID="6" presetClass="entr" presetSubtype="16" fill="hold" nodeType="clickEffect">
                                  <p:stCondLst>
                                    <p:cond delay="0"/>
                                  </p:stCondLst>
                                  <p:childTnLst>
                                    <p:set>
                                      <p:cBhvr>
                                        <p:cTn id="22" dur="1" fill="hold">
                                          <p:stCondLst>
                                            <p:cond delay="0"/>
                                          </p:stCondLst>
                                        </p:cTn>
                                        <p:tgtEl>
                                          <p:spTgt spid="12"/>
                                        </p:tgtEl>
                                        <p:attrNameLst>
                                          <p:attrName>style.visibility</p:attrName>
                                        </p:attrNameLst>
                                      </p:cBhvr>
                                      <p:to>
                                        <p:strVal val="visible"/>
                                      </p:to>
                                    </p:set>
                                    <p:animEffect transition="in" filter="circle(in)">
                                      <p:cBhvr>
                                        <p:cTn id="23" dur="2000"/>
                                        <p:tgtEl>
                                          <p:spTgt spid="12"/>
                                        </p:tgtEl>
                                      </p:cBhvr>
                                    </p:animEffect>
                                  </p:childTnLst>
                                  <p:subTnLst>
                                    <p:set>
                                      <p:cBhvr override="childStyle">
                                        <p:cTn dur="1" fill="hold" display="0" masterRel="nextClick" afterEffect="1"/>
                                        <p:tgtEl>
                                          <p:spTgt spid="12"/>
                                        </p:tgtEl>
                                        <p:attrNameLst>
                                          <p:attrName>style.visibility</p:attrName>
                                        </p:attrNameLst>
                                      </p:cBhvr>
                                      <p:to>
                                        <p:strVal val="hidden"/>
                                      </p:to>
                                    </p:set>
                                  </p:subTnLst>
                                </p:cTn>
                              </p:par>
                            </p:childTnLst>
                          </p:cTn>
                        </p:par>
                      </p:childTnLst>
                    </p:cTn>
                  </p:par>
                  <p:par>
                    <p:cTn id="24" fill="hold">
                      <p:stCondLst>
                        <p:cond delay="indefinite"/>
                      </p:stCondLst>
                      <p:childTnLst>
                        <p:par>
                          <p:cTn id="25" fill="hold">
                            <p:stCondLst>
                              <p:cond delay="0"/>
                            </p:stCondLst>
                            <p:childTnLst>
                              <p:par>
                                <p:cTn id="26" presetID="6" presetClass="entr" presetSubtype="16" fill="hold" nodeType="clickEffect">
                                  <p:stCondLst>
                                    <p:cond delay="0"/>
                                  </p:stCondLst>
                                  <p:childTnLst>
                                    <p:set>
                                      <p:cBhvr>
                                        <p:cTn id="27" dur="1" fill="hold">
                                          <p:stCondLst>
                                            <p:cond delay="0"/>
                                          </p:stCondLst>
                                        </p:cTn>
                                        <p:tgtEl>
                                          <p:spTgt spid="15"/>
                                        </p:tgtEl>
                                        <p:attrNameLst>
                                          <p:attrName>style.visibility</p:attrName>
                                        </p:attrNameLst>
                                      </p:cBhvr>
                                      <p:to>
                                        <p:strVal val="visible"/>
                                      </p:to>
                                    </p:set>
                                    <p:animEffect transition="in" filter="circle(in)">
                                      <p:cBhvr>
                                        <p:cTn id="28" dur="2000"/>
                                        <p:tgtEl>
                                          <p:spTgt spid="15"/>
                                        </p:tgtEl>
                                      </p:cBhvr>
                                    </p:animEffect>
                                  </p:childTnLst>
                                  <p:subTnLst>
                                    <p:set>
                                      <p:cBhvr override="childStyle">
                                        <p:cTn dur="1" fill="hold" display="0" masterRel="nextClick" afterEffect="1"/>
                                        <p:tgtEl>
                                          <p:spTgt spid="15"/>
                                        </p:tgtEl>
                                        <p:attrNameLst>
                                          <p:attrName>style.visibility</p:attrName>
                                        </p:attrNameLst>
                                      </p:cBhvr>
                                      <p:to>
                                        <p:strVal val="hidden"/>
                                      </p:to>
                                    </p:set>
                                  </p:subTnLst>
                                </p:cTn>
                              </p:par>
                            </p:childTnLst>
                          </p:cTn>
                        </p:par>
                      </p:childTnLst>
                    </p:cTn>
                  </p:par>
                  <p:par>
                    <p:cTn id="29" fill="hold">
                      <p:stCondLst>
                        <p:cond delay="indefinite"/>
                      </p:stCondLst>
                      <p:childTnLst>
                        <p:par>
                          <p:cTn id="30" fill="hold">
                            <p:stCondLst>
                              <p:cond delay="0"/>
                            </p:stCondLst>
                            <p:childTnLst>
                              <p:par>
                                <p:cTn id="31" presetID="6" presetClass="entr" presetSubtype="16" fill="hold" nodeType="clickEffect">
                                  <p:stCondLst>
                                    <p:cond delay="0"/>
                                  </p:stCondLst>
                                  <p:childTnLst>
                                    <p:set>
                                      <p:cBhvr>
                                        <p:cTn id="32" dur="1" fill="hold">
                                          <p:stCondLst>
                                            <p:cond delay="0"/>
                                          </p:stCondLst>
                                        </p:cTn>
                                        <p:tgtEl>
                                          <p:spTgt spid="16"/>
                                        </p:tgtEl>
                                        <p:attrNameLst>
                                          <p:attrName>style.visibility</p:attrName>
                                        </p:attrNameLst>
                                      </p:cBhvr>
                                      <p:to>
                                        <p:strVal val="visible"/>
                                      </p:to>
                                    </p:set>
                                    <p:animEffect transition="in" filter="circle(in)">
                                      <p:cBhvr>
                                        <p:cTn id="33" dur="20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A29E3DB-7251-4C23-A64E-A54A431C8830}"/>
            </a:ext>
          </a:extLst>
        </p:cNvPr>
        <p:cNvGrpSpPr/>
        <p:nvPr/>
      </p:nvGrpSpPr>
      <p:grpSpPr>
        <a:xfrm>
          <a:off x="0" y="0"/>
          <a:ext cx="0" cy="0"/>
          <a:chOff x="0" y="0"/>
          <a:chExt cx="0" cy="0"/>
        </a:xfrm>
      </p:grpSpPr>
      <p:sp>
        <p:nvSpPr>
          <p:cNvPr id="11" name="Title 10">
            <a:extLst>
              <a:ext uri="{FF2B5EF4-FFF2-40B4-BE49-F238E27FC236}">
                <a16:creationId xmlns:a16="http://schemas.microsoft.com/office/drawing/2014/main" id="{8145FCDD-3093-1C6F-BAF0-45EDA2D5A8CB}"/>
              </a:ext>
            </a:extLst>
          </p:cNvPr>
          <p:cNvSpPr>
            <a:spLocks noGrp="1"/>
          </p:cNvSpPr>
          <p:nvPr>
            <p:ph type="title"/>
          </p:nvPr>
        </p:nvSpPr>
        <p:spPr>
          <a:xfrm>
            <a:off x="3900040" y="236233"/>
            <a:ext cx="8156493" cy="369332"/>
          </a:xfrm>
        </p:spPr>
        <p:txBody>
          <a:bodyPr/>
          <a:lstStyle/>
          <a:p>
            <a:r>
              <a:rPr lang="en-US" dirty="0">
                <a:solidFill>
                  <a:schemeClr val="tx1"/>
                </a:solidFill>
              </a:rPr>
              <a:t>Health Financing Model</a:t>
            </a:r>
            <a:endParaRPr lang="en-US" sz="2400" dirty="0"/>
          </a:p>
        </p:txBody>
      </p:sp>
      <p:sp>
        <p:nvSpPr>
          <p:cNvPr id="13" name="Picture Placeholder 6">
            <a:extLst>
              <a:ext uri="{FF2B5EF4-FFF2-40B4-BE49-F238E27FC236}">
                <a16:creationId xmlns:a16="http://schemas.microsoft.com/office/drawing/2014/main" id="{3D1087DB-BEBD-1DD6-295D-2AC9C7E8D803}"/>
              </a:ext>
            </a:extLst>
          </p:cNvPr>
          <p:cNvSpPr txBox="1">
            <a:spLocks/>
          </p:cNvSpPr>
          <p:nvPr/>
        </p:nvSpPr>
        <p:spPr>
          <a:xfrm>
            <a:off x="250916" y="1354841"/>
            <a:ext cx="11663716" cy="5266925"/>
          </a:xfrm>
          <a:prstGeom prst="rect">
            <a:avLst/>
          </a:prstGeom>
          <a:noFill/>
        </p:spPr>
        <p:style>
          <a:lnRef idx="1">
            <a:schemeClr val="accent2"/>
          </a:lnRef>
          <a:fillRef idx="2">
            <a:schemeClr val="accent2"/>
          </a:fillRef>
          <a:effectRef idx="1">
            <a:schemeClr val="accent2"/>
          </a:effectRef>
          <a:fontRef idx="minor">
            <a:schemeClr val="dk1"/>
          </a:fontRef>
        </p:style>
        <p:txBody>
          <a:bodyPr vert="horz" lIns="91440" tIns="45720" rIns="91440" bIns="45720" rtlCol="0">
            <a:normAutofit/>
          </a:bodyPr>
          <a:lstStyle>
            <a:lvl1pPr marL="14288" indent="-14288" algn="l" defTabSz="914400" rtl="0" eaLnBrk="1" latinLnBrk="0" hangingPunct="1">
              <a:lnSpc>
                <a:spcPct val="125000"/>
              </a:lnSpc>
              <a:spcBef>
                <a:spcPts val="1000"/>
              </a:spcBef>
              <a:buFont typeface="Arial" panose="020B0604020202020204" pitchFamily="34" charset="0"/>
              <a:buNone/>
              <a:tabLst/>
              <a:defRPr sz="1600" kern="1200">
                <a:solidFill>
                  <a:schemeClr val="dk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dk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dk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9pPr>
          </a:lstStyle>
          <a:p>
            <a:pPr marL="0" indent="0"/>
            <a:endParaRPr lang="en-SG" dirty="0"/>
          </a:p>
          <a:p>
            <a:pPr marL="0" indent="0"/>
            <a:endParaRPr lang="en-SG" dirty="0"/>
          </a:p>
        </p:txBody>
      </p:sp>
      <p:sp>
        <p:nvSpPr>
          <p:cNvPr id="14" name="Text Placeholder 7">
            <a:extLst>
              <a:ext uri="{FF2B5EF4-FFF2-40B4-BE49-F238E27FC236}">
                <a16:creationId xmlns:a16="http://schemas.microsoft.com/office/drawing/2014/main" id="{C9C4ACB1-38A5-A653-D3CA-38561163B014}"/>
              </a:ext>
            </a:extLst>
          </p:cNvPr>
          <p:cNvSpPr txBox="1">
            <a:spLocks/>
          </p:cNvSpPr>
          <p:nvPr/>
        </p:nvSpPr>
        <p:spPr>
          <a:xfrm>
            <a:off x="250916" y="932723"/>
            <a:ext cx="11663716" cy="375657"/>
          </a:xfrm>
          <a:prstGeom prst="rect">
            <a:avLst/>
          </a:prstGeom>
          <a:solidFill>
            <a:schemeClr val="accent2">
              <a:lumMod val="60000"/>
              <a:lumOff val="40000"/>
            </a:schemeClr>
          </a:solidFill>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600" dirty="0"/>
              <a:t>Model behavior (preliminary results, for reference only!)		</a:t>
            </a:r>
            <a:endParaRPr lang="en-SG" sz="1600" dirty="0"/>
          </a:p>
        </p:txBody>
      </p:sp>
      <p:pic>
        <p:nvPicPr>
          <p:cNvPr id="3" name="Picture 2">
            <a:extLst>
              <a:ext uri="{FF2B5EF4-FFF2-40B4-BE49-F238E27FC236}">
                <a16:creationId xmlns:a16="http://schemas.microsoft.com/office/drawing/2014/main" id="{4B5D8C63-19BD-A2AF-C3B4-85B0A453712D}"/>
              </a:ext>
            </a:extLst>
          </p:cNvPr>
          <p:cNvPicPr>
            <a:picLocks noChangeAspect="1"/>
          </p:cNvPicPr>
          <p:nvPr/>
        </p:nvPicPr>
        <p:blipFill>
          <a:blip r:embed="rId4"/>
          <a:stretch>
            <a:fillRect/>
          </a:stretch>
        </p:blipFill>
        <p:spPr>
          <a:xfrm>
            <a:off x="277369" y="1354842"/>
            <a:ext cx="3657600" cy="2618509"/>
          </a:xfrm>
          <a:prstGeom prst="rect">
            <a:avLst/>
          </a:prstGeom>
        </p:spPr>
      </p:pic>
      <p:pic>
        <p:nvPicPr>
          <p:cNvPr id="5" name="Picture 4">
            <a:extLst>
              <a:ext uri="{FF2B5EF4-FFF2-40B4-BE49-F238E27FC236}">
                <a16:creationId xmlns:a16="http://schemas.microsoft.com/office/drawing/2014/main" id="{83AC41FD-2EE8-B2CE-176B-7506252264C3}"/>
              </a:ext>
            </a:extLst>
          </p:cNvPr>
          <p:cNvPicPr>
            <a:picLocks noChangeAspect="1"/>
          </p:cNvPicPr>
          <p:nvPr/>
        </p:nvPicPr>
        <p:blipFill>
          <a:blip r:embed="rId5"/>
          <a:stretch>
            <a:fillRect/>
          </a:stretch>
        </p:blipFill>
        <p:spPr>
          <a:xfrm>
            <a:off x="4380325" y="1354842"/>
            <a:ext cx="3657600" cy="2618509"/>
          </a:xfrm>
          <a:prstGeom prst="rect">
            <a:avLst/>
          </a:prstGeom>
        </p:spPr>
      </p:pic>
      <p:pic>
        <p:nvPicPr>
          <p:cNvPr id="6" name="Picture 5">
            <a:extLst>
              <a:ext uri="{FF2B5EF4-FFF2-40B4-BE49-F238E27FC236}">
                <a16:creationId xmlns:a16="http://schemas.microsoft.com/office/drawing/2014/main" id="{57E3C0DA-7BC8-DE3F-DCBE-0CD5D597FC06}"/>
              </a:ext>
            </a:extLst>
          </p:cNvPr>
          <p:cNvPicPr>
            <a:picLocks noChangeAspect="1"/>
          </p:cNvPicPr>
          <p:nvPr/>
        </p:nvPicPr>
        <p:blipFill>
          <a:blip r:embed="rId6"/>
          <a:stretch>
            <a:fillRect/>
          </a:stretch>
        </p:blipFill>
        <p:spPr>
          <a:xfrm>
            <a:off x="267541" y="3974523"/>
            <a:ext cx="3657600" cy="2618509"/>
          </a:xfrm>
          <a:prstGeom prst="rect">
            <a:avLst/>
          </a:prstGeom>
        </p:spPr>
      </p:pic>
      <p:pic>
        <p:nvPicPr>
          <p:cNvPr id="7" name="Picture 6">
            <a:extLst>
              <a:ext uri="{FF2B5EF4-FFF2-40B4-BE49-F238E27FC236}">
                <a16:creationId xmlns:a16="http://schemas.microsoft.com/office/drawing/2014/main" id="{C41193D1-20B7-28D0-E903-623C0BAA50EE}"/>
              </a:ext>
            </a:extLst>
          </p:cNvPr>
          <p:cNvPicPr>
            <a:picLocks noChangeAspect="1"/>
          </p:cNvPicPr>
          <p:nvPr/>
        </p:nvPicPr>
        <p:blipFill>
          <a:blip r:embed="rId7"/>
          <a:stretch>
            <a:fillRect/>
          </a:stretch>
        </p:blipFill>
        <p:spPr>
          <a:xfrm>
            <a:off x="4395307" y="3986085"/>
            <a:ext cx="3657600" cy="2618509"/>
          </a:xfrm>
          <a:prstGeom prst="rect">
            <a:avLst/>
          </a:prstGeom>
        </p:spPr>
      </p:pic>
      <p:pic>
        <p:nvPicPr>
          <p:cNvPr id="19" name="Picture 18">
            <a:extLst>
              <a:ext uri="{FF2B5EF4-FFF2-40B4-BE49-F238E27FC236}">
                <a16:creationId xmlns:a16="http://schemas.microsoft.com/office/drawing/2014/main" id="{2FCB43A7-BE39-983F-1AAD-FA15B22060D8}"/>
              </a:ext>
            </a:extLst>
          </p:cNvPr>
          <p:cNvPicPr>
            <a:picLocks noChangeAspect="1"/>
          </p:cNvPicPr>
          <p:nvPr/>
        </p:nvPicPr>
        <p:blipFill>
          <a:blip r:embed="rId8"/>
          <a:stretch>
            <a:fillRect/>
          </a:stretch>
        </p:blipFill>
        <p:spPr>
          <a:xfrm>
            <a:off x="8147478" y="1380191"/>
            <a:ext cx="3657600" cy="2605894"/>
          </a:xfrm>
          <a:prstGeom prst="rect">
            <a:avLst/>
          </a:prstGeom>
        </p:spPr>
      </p:pic>
      <p:pic>
        <p:nvPicPr>
          <p:cNvPr id="20" name="Picture 19">
            <a:extLst>
              <a:ext uri="{FF2B5EF4-FFF2-40B4-BE49-F238E27FC236}">
                <a16:creationId xmlns:a16="http://schemas.microsoft.com/office/drawing/2014/main" id="{72B8A97E-AFA0-5B37-DC60-F6429393BE05}"/>
              </a:ext>
            </a:extLst>
          </p:cNvPr>
          <p:cNvPicPr>
            <a:picLocks noChangeAspect="1"/>
          </p:cNvPicPr>
          <p:nvPr/>
        </p:nvPicPr>
        <p:blipFill>
          <a:blip r:embed="rId9"/>
          <a:stretch>
            <a:fillRect/>
          </a:stretch>
        </p:blipFill>
        <p:spPr>
          <a:xfrm>
            <a:off x="8182338" y="3977722"/>
            <a:ext cx="3657601" cy="2618510"/>
          </a:xfrm>
          <a:prstGeom prst="rect">
            <a:avLst/>
          </a:prstGeom>
        </p:spPr>
      </p:pic>
    </p:spTree>
    <p:custDataLst>
      <p:tags r:id="rId1"/>
    </p:custDataLst>
    <p:extLst>
      <p:ext uri="{BB962C8B-B14F-4D97-AF65-F5344CB8AC3E}">
        <p14:creationId xmlns:p14="http://schemas.microsoft.com/office/powerpoint/2010/main" val="1308562916"/>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IMING" val="|13.9|9.1"/>
</p:tagLst>
</file>

<file path=ppt/tags/tag10.xml><?xml version="1.0" encoding="utf-8"?>
<p:tagLst xmlns:a="http://schemas.openxmlformats.org/drawingml/2006/main" xmlns:r="http://schemas.openxmlformats.org/officeDocument/2006/relationships" xmlns:p="http://schemas.openxmlformats.org/presentationml/2006/main">
  <p:tag name="TIMING" val="|1.6|1.6|3.9|1.9"/>
</p:tagLst>
</file>

<file path=ppt/tags/tag2.xml><?xml version="1.0" encoding="utf-8"?>
<p:tagLst xmlns:a="http://schemas.openxmlformats.org/drawingml/2006/main" xmlns:r="http://schemas.openxmlformats.org/officeDocument/2006/relationships" xmlns:p="http://schemas.openxmlformats.org/presentationml/2006/main">
  <p:tag name="TIMING" val="|13.9|9.1"/>
</p:tagLst>
</file>

<file path=ppt/tags/tag3.xml><?xml version="1.0" encoding="utf-8"?>
<p:tagLst xmlns:a="http://schemas.openxmlformats.org/drawingml/2006/main" xmlns:r="http://schemas.openxmlformats.org/officeDocument/2006/relationships" xmlns:p="http://schemas.openxmlformats.org/presentationml/2006/main">
  <p:tag name="TIMING" val="|13.9|9.1"/>
</p:tagLst>
</file>

<file path=ppt/tags/tag4.xml><?xml version="1.0" encoding="utf-8"?>
<p:tagLst xmlns:a="http://schemas.openxmlformats.org/drawingml/2006/main" xmlns:r="http://schemas.openxmlformats.org/officeDocument/2006/relationships" xmlns:p="http://schemas.openxmlformats.org/presentationml/2006/main">
  <p:tag name="TIMING" val="|13.9|9.1"/>
</p:tagLst>
</file>

<file path=ppt/tags/tag5.xml><?xml version="1.0" encoding="utf-8"?>
<p:tagLst xmlns:a="http://schemas.openxmlformats.org/drawingml/2006/main" xmlns:r="http://schemas.openxmlformats.org/officeDocument/2006/relationships" xmlns:p="http://schemas.openxmlformats.org/presentationml/2006/main">
  <p:tag name="TIMING" val="|13.9|9.1"/>
</p:tagLst>
</file>

<file path=ppt/tags/tag6.xml><?xml version="1.0" encoding="utf-8"?>
<p:tagLst xmlns:a="http://schemas.openxmlformats.org/drawingml/2006/main" xmlns:r="http://schemas.openxmlformats.org/officeDocument/2006/relationships" xmlns:p="http://schemas.openxmlformats.org/presentationml/2006/main">
  <p:tag name="TIMING" val="|58.8|29.3|3.4|1.3"/>
</p:tagLst>
</file>

<file path=ppt/tags/tag7.xml><?xml version="1.0" encoding="utf-8"?>
<p:tagLst xmlns:a="http://schemas.openxmlformats.org/drawingml/2006/main" xmlns:r="http://schemas.openxmlformats.org/officeDocument/2006/relationships" xmlns:p="http://schemas.openxmlformats.org/presentationml/2006/main">
  <p:tag name="TIMING" val="|58.8|29.3|3.4|1.3"/>
</p:tagLst>
</file>

<file path=ppt/tags/tag8.xml><?xml version="1.0" encoding="utf-8"?>
<p:tagLst xmlns:a="http://schemas.openxmlformats.org/drawingml/2006/main" xmlns:r="http://schemas.openxmlformats.org/officeDocument/2006/relationships" xmlns:p="http://schemas.openxmlformats.org/presentationml/2006/main">
  <p:tag name="TIMING" val="|58.8|29.3|3.4|1.3"/>
</p:tagLst>
</file>

<file path=ppt/tags/tag9.xml><?xml version="1.0" encoding="utf-8"?>
<p:tagLst xmlns:a="http://schemas.openxmlformats.org/drawingml/2006/main" xmlns:r="http://schemas.openxmlformats.org/officeDocument/2006/relationships" xmlns:p="http://schemas.openxmlformats.org/presentationml/2006/main">
  <p:tag name="TIMING" val="|1.6|1.6|3.9|1.9"/>
</p:tagLst>
</file>

<file path=ppt/theme/theme1.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1808</TotalTime>
  <Words>1782</Words>
  <Application>Microsoft Macintosh PowerPoint</Application>
  <PresentationFormat>Widescreen</PresentationFormat>
  <Paragraphs>127</Paragraphs>
  <Slides>14</Slides>
  <Notes>12</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14</vt:i4>
      </vt:variant>
    </vt:vector>
  </HeadingPairs>
  <TitlesOfParts>
    <vt:vector size="19" baseType="lpstr">
      <vt:lpstr>Aptos</vt:lpstr>
      <vt:lpstr>Arial</vt:lpstr>
      <vt:lpstr>Arial Narrow</vt:lpstr>
      <vt:lpstr>Wingdings</vt:lpstr>
      <vt:lpstr>1_Office Theme</vt:lpstr>
      <vt:lpstr>Integrating SD, VSM, and DPG to Address Health Financing &amp; Governance Challenges in Singapore</vt:lpstr>
      <vt:lpstr>Introduction &amp; Context</vt:lpstr>
      <vt:lpstr>Systems Thinking on Payment Reform</vt:lpstr>
      <vt:lpstr>Systems Thinking on Payment Reform</vt:lpstr>
      <vt:lpstr>Systems Thinking on Payment Reform</vt:lpstr>
      <vt:lpstr>Systems Thinking on Payment Reform</vt:lpstr>
      <vt:lpstr>Health Financing Model</vt:lpstr>
      <vt:lpstr>Health Financing Model</vt:lpstr>
      <vt:lpstr>Health Financing Model</vt:lpstr>
      <vt:lpstr>System Governance</vt:lpstr>
      <vt:lpstr>System Governance</vt:lpstr>
      <vt:lpstr>System Governance</vt:lpstr>
      <vt:lpstr>Wrap up</vt:lpstr>
      <vt:lpstr>Source Information</vt:lpstr>
    </vt:vector>
  </TitlesOfParts>
  <Company>National University of Singapore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Geraldine Koh</dc:creator>
  <cp:lastModifiedBy>ZHENGHUA YANG</cp:lastModifiedBy>
  <cp:revision>37</cp:revision>
  <dcterms:created xsi:type="dcterms:W3CDTF">2024-10-15T06:50:24Z</dcterms:created>
  <dcterms:modified xsi:type="dcterms:W3CDTF">2025-08-02T20:15:46Z</dcterms:modified>
</cp:coreProperties>
</file>