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79" r:id="rId3"/>
    <p:sldId id="278" r:id="rId4"/>
    <p:sldId id="280" r:id="rId5"/>
    <p:sldId id="261" r:id="rId6"/>
    <p:sldId id="260" r:id="rId7"/>
    <p:sldId id="282" r:id="rId8"/>
    <p:sldId id="274" r:id="rId9"/>
    <p:sldId id="296" r:id="rId10"/>
    <p:sldId id="323" r:id="rId11"/>
    <p:sldId id="325" r:id="rId12"/>
    <p:sldId id="326" r:id="rId13"/>
    <p:sldId id="314" r:id="rId14"/>
    <p:sldId id="330" r:id="rId15"/>
    <p:sldId id="300" r:id="rId16"/>
    <p:sldId id="301" r:id="rId17"/>
    <p:sldId id="302" r:id="rId18"/>
    <p:sldId id="328" r:id="rId19"/>
    <p:sldId id="304" r:id="rId20"/>
    <p:sldId id="329" r:id="rId2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111" charset="0"/>
        <a:ea typeface="ＭＳ Ｐゴシック" pitchFamily="-111" charset="-128"/>
        <a:cs typeface="ＭＳ Ｐゴシック" pitchFamily="-111" charset="-128"/>
      </a:defRPr>
    </a:lvl1pPr>
    <a:lvl2pPr marL="457200" algn="l" defTabSz="457200" rtl="0" fontAlgn="base">
      <a:spcBef>
        <a:spcPct val="0"/>
      </a:spcBef>
      <a:spcAft>
        <a:spcPct val="0"/>
      </a:spcAft>
      <a:defRPr kern="1200">
        <a:solidFill>
          <a:schemeClr val="tx1"/>
        </a:solidFill>
        <a:latin typeface="Arial" pitchFamily="-111" charset="0"/>
        <a:ea typeface="ＭＳ Ｐゴシック" pitchFamily="-111" charset="-128"/>
        <a:cs typeface="ＭＳ Ｐゴシック" pitchFamily="-111" charset="-128"/>
      </a:defRPr>
    </a:lvl2pPr>
    <a:lvl3pPr marL="914400" algn="l" defTabSz="457200" rtl="0" fontAlgn="base">
      <a:spcBef>
        <a:spcPct val="0"/>
      </a:spcBef>
      <a:spcAft>
        <a:spcPct val="0"/>
      </a:spcAft>
      <a:defRPr kern="1200">
        <a:solidFill>
          <a:schemeClr val="tx1"/>
        </a:solidFill>
        <a:latin typeface="Arial" pitchFamily="-111" charset="0"/>
        <a:ea typeface="ＭＳ Ｐゴシック" pitchFamily="-111" charset="-128"/>
        <a:cs typeface="ＭＳ Ｐゴシック" pitchFamily="-111" charset="-128"/>
      </a:defRPr>
    </a:lvl3pPr>
    <a:lvl4pPr marL="1371600" algn="l" defTabSz="457200" rtl="0" fontAlgn="base">
      <a:spcBef>
        <a:spcPct val="0"/>
      </a:spcBef>
      <a:spcAft>
        <a:spcPct val="0"/>
      </a:spcAft>
      <a:defRPr kern="1200">
        <a:solidFill>
          <a:schemeClr val="tx1"/>
        </a:solidFill>
        <a:latin typeface="Arial" pitchFamily="-111" charset="0"/>
        <a:ea typeface="ＭＳ Ｐゴシック" pitchFamily="-111" charset="-128"/>
        <a:cs typeface="ＭＳ Ｐゴシック" pitchFamily="-111" charset="-128"/>
      </a:defRPr>
    </a:lvl4pPr>
    <a:lvl5pPr marL="1828800" algn="l" defTabSz="457200" rtl="0" fontAlgn="base">
      <a:spcBef>
        <a:spcPct val="0"/>
      </a:spcBef>
      <a:spcAft>
        <a:spcPct val="0"/>
      </a:spcAft>
      <a:defRPr kern="1200">
        <a:solidFill>
          <a:schemeClr val="tx1"/>
        </a:solidFill>
        <a:latin typeface="Arial" pitchFamily="-111" charset="0"/>
        <a:ea typeface="ＭＳ Ｐゴシック" pitchFamily="-111" charset="-128"/>
        <a:cs typeface="ＭＳ Ｐゴシック" pitchFamily="-111" charset="-128"/>
      </a:defRPr>
    </a:lvl5pPr>
    <a:lvl6pPr marL="2286000" algn="l" defTabSz="457200" rtl="0" eaLnBrk="1" latinLnBrk="0" hangingPunct="1">
      <a:defRPr kern="1200">
        <a:solidFill>
          <a:schemeClr val="tx1"/>
        </a:solidFill>
        <a:latin typeface="Arial" pitchFamily="-111" charset="0"/>
        <a:ea typeface="ＭＳ Ｐゴシック" pitchFamily="-111" charset="-128"/>
        <a:cs typeface="ＭＳ Ｐゴシック" pitchFamily="-111" charset="-128"/>
      </a:defRPr>
    </a:lvl6pPr>
    <a:lvl7pPr marL="2743200" algn="l" defTabSz="457200" rtl="0" eaLnBrk="1" latinLnBrk="0" hangingPunct="1">
      <a:defRPr kern="1200">
        <a:solidFill>
          <a:schemeClr val="tx1"/>
        </a:solidFill>
        <a:latin typeface="Arial" pitchFamily="-111" charset="0"/>
        <a:ea typeface="ＭＳ Ｐゴシック" pitchFamily="-111" charset="-128"/>
        <a:cs typeface="ＭＳ Ｐゴシック" pitchFamily="-111" charset="-128"/>
      </a:defRPr>
    </a:lvl7pPr>
    <a:lvl8pPr marL="3200400" algn="l" defTabSz="457200" rtl="0" eaLnBrk="1" latinLnBrk="0" hangingPunct="1">
      <a:defRPr kern="1200">
        <a:solidFill>
          <a:schemeClr val="tx1"/>
        </a:solidFill>
        <a:latin typeface="Arial" pitchFamily="-111" charset="0"/>
        <a:ea typeface="ＭＳ Ｐゴシック" pitchFamily="-111" charset="-128"/>
        <a:cs typeface="ＭＳ Ｐゴシック" pitchFamily="-111" charset="-128"/>
      </a:defRPr>
    </a:lvl8pPr>
    <a:lvl9pPr marL="3657600" algn="l" defTabSz="457200" rtl="0" eaLnBrk="1" latinLnBrk="0" hangingPunct="1">
      <a:defRPr kern="1200">
        <a:solidFill>
          <a:schemeClr val="tx1"/>
        </a:solidFill>
        <a:latin typeface="Arial" pitchFamily="-111" charset="0"/>
        <a:ea typeface="ＭＳ Ｐゴシック" pitchFamily="-111" charset="-128"/>
        <a:cs typeface="ＭＳ Ｐゴシック" pitchFamily="-111"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in Gotler" initials="RG" lastIdx="1" clrIdx="0">
    <p:extLst>
      <p:ext uri="{19B8F6BF-5375-455C-9EA6-DF929625EA0E}">
        <p15:presenceInfo xmlns:p15="http://schemas.microsoft.com/office/powerpoint/2012/main" userId="S::rsh@case.edu::d43d6ea3-5c92-4395-93a5-ead7807cfb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2F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2B23F3-97AA-47D3-8C13-0439618D06A2}" v="596" dt="2025-08-04T12:46:56.7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31" autoAdjust="0"/>
    <p:restoredTop sz="84203" autoAdjust="0"/>
  </p:normalViewPr>
  <p:slideViewPr>
    <p:cSldViewPr snapToGrid="0" snapToObjects="1">
      <p:cViewPr varScale="1">
        <p:scale>
          <a:sx n="63" d="100"/>
          <a:sy n="63" d="100"/>
        </p:scale>
        <p:origin x="1245" y="2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nsah" userId="e51401c0-5ca9-4796-895d-34cda9412674" providerId="ADAL" clId="{CB2B23F3-97AA-47D3-8C13-0439618D06A2}"/>
    <pc:docChg chg="custSel addSld modSld">
      <pc:chgData name="John Ansah" userId="e51401c0-5ca9-4796-895d-34cda9412674" providerId="ADAL" clId="{CB2B23F3-97AA-47D3-8C13-0439618D06A2}" dt="2025-08-04T12:48:38.406" v="1905" actId="20577"/>
      <pc:docMkLst>
        <pc:docMk/>
      </pc:docMkLst>
      <pc:sldChg chg="modSp mod">
        <pc:chgData name="John Ansah" userId="e51401c0-5ca9-4796-895d-34cda9412674" providerId="ADAL" clId="{CB2B23F3-97AA-47D3-8C13-0439618D06A2}" dt="2025-08-04T06:46:15.807" v="1439" actId="20577"/>
        <pc:sldMkLst>
          <pc:docMk/>
          <pc:sldMk cId="2895322517" sldId="256"/>
        </pc:sldMkLst>
        <pc:spChg chg="mod">
          <ac:chgData name="John Ansah" userId="e51401c0-5ca9-4796-895d-34cda9412674" providerId="ADAL" clId="{CB2B23F3-97AA-47D3-8C13-0439618D06A2}" dt="2025-08-04T06:46:15.807" v="1439" actId="20577"/>
          <ac:spMkLst>
            <pc:docMk/>
            <pc:sldMk cId="2895322517" sldId="256"/>
            <ac:spMk id="2" creationId="{740F1B11-BDB5-AE41-8E38-4502202564B3}"/>
          </ac:spMkLst>
        </pc:spChg>
      </pc:sldChg>
      <pc:sldChg chg="modSp mod">
        <pc:chgData name="John Ansah" userId="e51401c0-5ca9-4796-895d-34cda9412674" providerId="ADAL" clId="{CB2B23F3-97AA-47D3-8C13-0439618D06A2}" dt="2025-08-04T12:48:38.406" v="1905" actId="20577"/>
        <pc:sldMkLst>
          <pc:docMk/>
          <pc:sldMk cId="3476569091" sldId="279"/>
        </pc:sldMkLst>
        <pc:spChg chg="mod">
          <ac:chgData name="John Ansah" userId="e51401c0-5ca9-4796-895d-34cda9412674" providerId="ADAL" clId="{CB2B23F3-97AA-47D3-8C13-0439618D06A2}" dt="2025-08-04T12:48:38.406" v="1905" actId="20577"/>
          <ac:spMkLst>
            <pc:docMk/>
            <pc:sldMk cId="3476569091" sldId="279"/>
            <ac:spMk id="4" creationId="{7115304A-A991-F413-D009-0223075CEE23}"/>
          </ac:spMkLst>
        </pc:spChg>
      </pc:sldChg>
      <pc:sldChg chg="modSp mod modAnim modNotesTx">
        <pc:chgData name="John Ansah" userId="e51401c0-5ca9-4796-895d-34cda9412674" providerId="ADAL" clId="{CB2B23F3-97AA-47D3-8C13-0439618D06A2}" dt="2025-08-04T06:42:53.621" v="1402" actId="20577"/>
        <pc:sldMkLst>
          <pc:docMk/>
          <pc:sldMk cId="707231839" sldId="304"/>
        </pc:sldMkLst>
        <pc:spChg chg="mod">
          <ac:chgData name="John Ansah" userId="e51401c0-5ca9-4796-895d-34cda9412674" providerId="ADAL" clId="{CB2B23F3-97AA-47D3-8C13-0439618D06A2}" dt="2025-08-04T06:42:53.621" v="1402" actId="20577"/>
          <ac:spMkLst>
            <pc:docMk/>
            <pc:sldMk cId="707231839" sldId="304"/>
            <ac:spMk id="3" creationId="{87CF1738-1103-E588-DC5B-8D5A6B4C3B1C}"/>
          </ac:spMkLst>
        </pc:spChg>
      </pc:sldChg>
      <pc:sldChg chg="addSp modSp mod">
        <pc:chgData name="John Ansah" userId="e51401c0-5ca9-4796-895d-34cda9412674" providerId="ADAL" clId="{CB2B23F3-97AA-47D3-8C13-0439618D06A2}" dt="2025-08-04T07:08:48.174" v="1877" actId="114"/>
        <pc:sldMkLst>
          <pc:docMk/>
          <pc:sldMk cId="1189979236" sldId="326"/>
        </pc:sldMkLst>
        <pc:spChg chg="add mod">
          <ac:chgData name="John Ansah" userId="e51401c0-5ca9-4796-895d-34cda9412674" providerId="ADAL" clId="{CB2B23F3-97AA-47D3-8C13-0439618D06A2}" dt="2025-08-04T07:08:48.174" v="1877" actId="114"/>
          <ac:spMkLst>
            <pc:docMk/>
            <pc:sldMk cId="1189979236" sldId="326"/>
            <ac:spMk id="5" creationId="{5A0F8AF5-4C6A-D75B-CE0E-7B265253292E}"/>
          </ac:spMkLst>
        </pc:spChg>
        <pc:picChg chg="mod">
          <ac:chgData name="John Ansah" userId="e51401c0-5ca9-4796-895d-34cda9412674" providerId="ADAL" clId="{CB2B23F3-97AA-47D3-8C13-0439618D06A2}" dt="2025-08-04T07:04:11.500" v="1500" actId="1076"/>
          <ac:picMkLst>
            <pc:docMk/>
            <pc:sldMk cId="1189979236" sldId="326"/>
            <ac:picMk id="3" creationId="{2410802D-34B6-DBC2-34B8-7740F87F8367}"/>
          </ac:picMkLst>
        </pc:picChg>
      </pc:sldChg>
      <pc:sldChg chg="modSp new mod">
        <pc:chgData name="John Ansah" userId="e51401c0-5ca9-4796-895d-34cda9412674" providerId="ADAL" clId="{CB2B23F3-97AA-47D3-8C13-0439618D06A2}" dt="2025-08-04T06:39:47.385" v="1376" actId="20577"/>
        <pc:sldMkLst>
          <pc:docMk/>
          <pc:sldMk cId="1211323444" sldId="329"/>
        </pc:sldMkLst>
        <pc:spChg chg="mod">
          <ac:chgData name="John Ansah" userId="e51401c0-5ca9-4796-895d-34cda9412674" providerId="ADAL" clId="{CB2B23F3-97AA-47D3-8C13-0439618D06A2}" dt="2025-08-04T06:30:37.058" v="580" actId="20577"/>
          <ac:spMkLst>
            <pc:docMk/>
            <pc:sldMk cId="1211323444" sldId="329"/>
            <ac:spMk id="2" creationId="{DC15A774-40B2-549A-EB81-06BCAFB21A11}"/>
          </ac:spMkLst>
        </pc:spChg>
        <pc:spChg chg="mod">
          <ac:chgData name="John Ansah" userId="e51401c0-5ca9-4796-895d-34cda9412674" providerId="ADAL" clId="{CB2B23F3-97AA-47D3-8C13-0439618D06A2}" dt="2025-08-04T06:39:47.385" v="1376" actId="20577"/>
          <ac:spMkLst>
            <pc:docMk/>
            <pc:sldMk cId="1211323444" sldId="329"/>
            <ac:spMk id="3" creationId="{E82F749B-B7C7-14E0-FF11-540BDDB9AFE0}"/>
          </ac:spMkLst>
        </pc:spChg>
      </pc:sldChg>
      <pc:sldChg chg="modSp new mod">
        <pc:chgData name="John Ansah" userId="e51401c0-5ca9-4796-895d-34cda9412674" providerId="ADAL" clId="{CB2B23F3-97AA-47D3-8C13-0439618D06A2}" dt="2025-08-04T06:49:27.226" v="1482" actId="1076"/>
        <pc:sldMkLst>
          <pc:docMk/>
          <pc:sldMk cId="685591528" sldId="330"/>
        </pc:sldMkLst>
        <pc:spChg chg="mod">
          <ac:chgData name="John Ansah" userId="e51401c0-5ca9-4796-895d-34cda9412674" providerId="ADAL" clId="{CB2B23F3-97AA-47D3-8C13-0439618D06A2}" dt="2025-08-04T06:49:24.144" v="1481" actId="1076"/>
          <ac:spMkLst>
            <pc:docMk/>
            <pc:sldMk cId="685591528" sldId="330"/>
            <ac:spMk id="2" creationId="{1E5A3B83-8CA7-1225-700C-E79C939809DF}"/>
          </ac:spMkLst>
        </pc:spChg>
        <pc:spChg chg="mod">
          <ac:chgData name="John Ansah" userId="e51401c0-5ca9-4796-895d-34cda9412674" providerId="ADAL" clId="{CB2B23F3-97AA-47D3-8C13-0439618D06A2}" dt="2025-08-04T06:49:27.226" v="1482" actId="1076"/>
          <ac:spMkLst>
            <pc:docMk/>
            <pc:sldMk cId="685591528" sldId="330"/>
            <ac:spMk id="3" creationId="{541BBCF2-1C20-1306-F5F7-895F903F9C99}"/>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rss188\Downloads\graphs%20for%20conference%20paper.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rss188\Downloads\graphs%20for%20conference%20paper.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rss188\Downloads\graphs%20for%20conference%20paper.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rss188\Downloads\graphs%20for%20conference%20paper.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US" sz="1000" b="1" dirty="0"/>
              <a:t>Food Affordability</a:t>
            </a:r>
            <a:r>
              <a:rPr lang="en-US" sz="1000" b="1" baseline="0" dirty="0"/>
              <a:t> </a:t>
            </a:r>
            <a:endParaRPr lang="en-US" sz="1000" b="1" dirty="0"/>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178937007874017"/>
          <c:y val="0.14051064297591073"/>
          <c:w val="0.81232174103237098"/>
          <c:h val="0.57466538868505324"/>
        </c:manualLayout>
      </c:layout>
      <c:lineChart>
        <c:grouping val="standard"/>
        <c:varyColors val="0"/>
        <c:ser>
          <c:idx val="0"/>
          <c:order val="0"/>
          <c:tx>
            <c:strRef>
              <c:f>'Food Affordability'!$A$3</c:f>
              <c:strCache>
                <c:ptCount val="1"/>
                <c:pt idx="0">
                  <c:v>Basecase</c:v>
                </c:pt>
              </c:strCache>
            </c:strRef>
          </c:tx>
          <c:spPr>
            <a:ln w="28575" cap="rnd">
              <a:solidFill>
                <a:schemeClr val="accent1"/>
              </a:solidFill>
              <a:round/>
            </a:ln>
            <a:effectLst/>
          </c:spPr>
          <c:marker>
            <c:symbol val="none"/>
          </c:marker>
          <c:cat>
            <c:numRef>
              <c:f>'Food Affordability'!$C$1:$AG$1</c:f>
              <c:numCache>
                <c:formatCode>General</c:formatCode>
                <c:ptCount val="31"/>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numCache>
            </c:numRef>
          </c:cat>
          <c:val>
            <c:numRef>
              <c:f>'Food Affordability'!$C$3:$AG$3</c:f>
              <c:numCache>
                <c:formatCode>General</c:formatCode>
                <c:ptCount val="31"/>
                <c:pt idx="0">
                  <c:v>0.33500000000000002</c:v>
                </c:pt>
                <c:pt idx="1">
                  <c:v>0.33500000000000002</c:v>
                </c:pt>
                <c:pt idx="2">
                  <c:v>0.33500000000000002</c:v>
                </c:pt>
                <c:pt idx="3">
                  <c:v>0.33500000000000002</c:v>
                </c:pt>
                <c:pt idx="4">
                  <c:v>0.33356599999999997</c:v>
                </c:pt>
                <c:pt idx="5">
                  <c:v>0.32305200000000001</c:v>
                </c:pt>
                <c:pt idx="6">
                  <c:v>0.30977199999999999</c:v>
                </c:pt>
                <c:pt idx="7">
                  <c:v>0.29724499999999998</c:v>
                </c:pt>
                <c:pt idx="8">
                  <c:v>0.286408</c:v>
                </c:pt>
                <c:pt idx="9">
                  <c:v>0.27733600000000003</c:v>
                </c:pt>
                <c:pt idx="10">
                  <c:v>0.26984200000000003</c:v>
                </c:pt>
                <c:pt idx="11">
                  <c:v>0.263687</c:v>
                </c:pt>
                <c:pt idx="12">
                  <c:v>0.25864500000000001</c:v>
                </c:pt>
                <c:pt idx="13">
                  <c:v>0.254519</c:v>
                </c:pt>
                <c:pt idx="14">
                  <c:v>0.25114300000000001</c:v>
                </c:pt>
                <c:pt idx="15">
                  <c:v>0.24838299999999999</c:v>
                </c:pt>
                <c:pt idx="16">
                  <c:v>0.24612600000000001</c:v>
                </c:pt>
                <c:pt idx="17">
                  <c:v>0.24055199999999999</c:v>
                </c:pt>
                <c:pt idx="18">
                  <c:v>0.229128</c:v>
                </c:pt>
                <c:pt idx="19">
                  <c:v>0.21721699999999999</c:v>
                </c:pt>
                <c:pt idx="20">
                  <c:v>0.206563</c:v>
                </c:pt>
                <c:pt idx="21">
                  <c:v>0.19752500000000001</c:v>
                </c:pt>
                <c:pt idx="22">
                  <c:v>0.19001899999999999</c:v>
                </c:pt>
                <c:pt idx="23">
                  <c:v>0.18384</c:v>
                </c:pt>
                <c:pt idx="24">
                  <c:v>0.17877299999999999</c:v>
                </c:pt>
                <c:pt idx="25">
                  <c:v>0.174625</c:v>
                </c:pt>
                <c:pt idx="26">
                  <c:v>0.17122999999999999</c:v>
                </c:pt>
                <c:pt idx="27">
                  <c:v>0.16845399999999999</c:v>
                </c:pt>
                <c:pt idx="28">
                  <c:v>0.166184</c:v>
                </c:pt>
                <c:pt idx="29">
                  <c:v>0.164327</c:v>
                </c:pt>
                <c:pt idx="30">
                  <c:v>0.16280900000000001</c:v>
                </c:pt>
              </c:numCache>
            </c:numRef>
          </c:val>
          <c:smooth val="0"/>
          <c:extLst>
            <c:ext xmlns:c16="http://schemas.microsoft.com/office/drawing/2014/chart" uri="{C3380CC4-5D6E-409C-BE32-E72D297353CC}">
              <c16:uniqueId val="{00000000-DD5E-4287-B9FB-6E80067EBFCC}"/>
            </c:ext>
          </c:extLst>
        </c:ser>
        <c:ser>
          <c:idx val="1"/>
          <c:order val="1"/>
          <c:tx>
            <c:strRef>
              <c:f>'Food Affordability'!$A$4</c:f>
              <c:strCache>
                <c:ptCount val="1"/>
                <c:pt idx="0">
                  <c:v>ModerateIncome</c:v>
                </c:pt>
              </c:strCache>
            </c:strRef>
          </c:tx>
          <c:spPr>
            <a:ln w="28575" cap="rnd">
              <a:solidFill>
                <a:schemeClr val="accent2"/>
              </a:solidFill>
              <a:round/>
            </a:ln>
            <a:effectLst/>
          </c:spPr>
          <c:marker>
            <c:symbol val="none"/>
          </c:marker>
          <c:cat>
            <c:numRef>
              <c:f>'Food Affordability'!$C$1:$AG$1</c:f>
              <c:numCache>
                <c:formatCode>General</c:formatCode>
                <c:ptCount val="31"/>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numCache>
            </c:numRef>
          </c:cat>
          <c:val>
            <c:numRef>
              <c:f>'Food Affordability'!$C$4:$AG$4</c:f>
              <c:numCache>
                <c:formatCode>General</c:formatCode>
                <c:ptCount val="31"/>
                <c:pt idx="0">
                  <c:v>0.33500000000000002</c:v>
                </c:pt>
                <c:pt idx="1">
                  <c:v>0.33500000000000002</c:v>
                </c:pt>
                <c:pt idx="2">
                  <c:v>0.33500000000000002</c:v>
                </c:pt>
                <c:pt idx="3">
                  <c:v>0.33500000000000002</c:v>
                </c:pt>
                <c:pt idx="4">
                  <c:v>0.33356599999999997</c:v>
                </c:pt>
                <c:pt idx="5">
                  <c:v>0.32305200000000001</c:v>
                </c:pt>
                <c:pt idx="6">
                  <c:v>0.30977199999999999</c:v>
                </c:pt>
                <c:pt idx="7">
                  <c:v>0.29724499999999998</c:v>
                </c:pt>
                <c:pt idx="8">
                  <c:v>0.286408</c:v>
                </c:pt>
                <c:pt idx="9">
                  <c:v>0.27733600000000003</c:v>
                </c:pt>
                <c:pt idx="10">
                  <c:v>0.26984200000000003</c:v>
                </c:pt>
                <c:pt idx="11">
                  <c:v>0.263687</c:v>
                </c:pt>
                <c:pt idx="12">
                  <c:v>0.26547300000000001</c:v>
                </c:pt>
                <c:pt idx="13">
                  <c:v>0.27588699999999999</c:v>
                </c:pt>
                <c:pt idx="14">
                  <c:v>0.28761900000000001</c:v>
                </c:pt>
                <c:pt idx="15">
                  <c:v>0.29835800000000001</c:v>
                </c:pt>
                <c:pt idx="16">
                  <c:v>0.30754700000000001</c:v>
                </c:pt>
                <c:pt idx="17">
                  <c:v>0.30921700000000002</c:v>
                </c:pt>
                <c:pt idx="18">
                  <c:v>0.30277599999999999</c:v>
                </c:pt>
                <c:pt idx="19">
                  <c:v>0.29470600000000002</c:v>
                </c:pt>
                <c:pt idx="20">
                  <c:v>0.28710799999999997</c:v>
                </c:pt>
                <c:pt idx="21">
                  <c:v>0.28054000000000001</c:v>
                </c:pt>
                <c:pt idx="22">
                  <c:v>0.27504200000000001</c:v>
                </c:pt>
                <c:pt idx="23">
                  <c:v>0.27050200000000002</c:v>
                </c:pt>
                <c:pt idx="24">
                  <c:v>0.26677299999999998</c:v>
                </c:pt>
                <c:pt idx="25">
                  <c:v>0.26371899999999998</c:v>
                </c:pt>
                <c:pt idx="26">
                  <c:v>0.26121899999999998</c:v>
                </c:pt>
                <c:pt idx="27">
                  <c:v>0.25917400000000002</c:v>
                </c:pt>
                <c:pt idx="28">
                  <c:v>0.25750200000000001</c:v>
                </c:pt>
                <c:pt idx="29">
                  <c:v>0.25613399999999997</c:v>
                </c:pt>
                <c:pt idx="30">
                  <c:v>0.25429099999999999</c:v>
                </c:pt>
              </c:numCache>
            </c:numRef>
          </c:val>
          <c:smooth val="0"/>
          <c:extLst>
            <c:ext xmlns:c16="http://schemas.microsoft.com/office/drawing/2014/chart" uri="{C3380CC4-5D6E-409C-BE32-E72D297353CC}">
              <c16:uniqueId val="{00000001-DD5E-4287-B9FB-6E80067EBFCC}"/>
            </c:ext>
          </c:extLst>
        </c:ser>
        <c:ser>
          <c:idx val="2"/>
          <c:order val="2"/>
          <c:tx>
            <c:strRef>
              <c:f>'Food Affordability'!$A$5</c:f>
              <c:strCache>
                <c:ptCount val="1"/>
                <c:pt idx="0">
                  <c:v>SubstantialIncome</c:v>
                </c:pt>
              </c:strCache>
            </c:strRef>
          </c:tx>
          <c:spPr>
            <a:ln w="28575" cap="rnd">
              <a:solidFill>
                <a:schemeClr val="accent3"/>
              </a:solidFill>
              <a:round/>
            </a:ln>
            <a:effectLst/>
          </c:spPr>
          <c:marker>
            <c:symbol val="none"/>
          </c:marker>
          <c:cat>
            <c:numRef>
              <c:f>'Food Affordability'!$C$1:$AG$1</c:f>
              <c:numCache>
                <c:formatCode>General</c:formatCode>
                <c:ptCount val="31"/>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numCache>
            </c:numRef>
          </c:cat>
          <c:val>
            <c:numRef>
              <c:f>'Food Affordability'!$C$5:$AG$5</c:f>
              <c:numCache>
                <c:formatCode>General</c:formatCode>
                <c:ptCount val="31"/>
                <c:pt idx="0">
                  <c:v>0.33500000000000002</c:v>
                </c:pt>
                <c:pt idx="1">
                  <c:v>0.33500000000000002</c:v>
                </c:pt>
                <c:pt idx="2">
                  <c:v>0.33500000000000002</c:v>
                </c:pt>
                <c:pt idx="3">
                  <c:v>0.33500000000000002</c:v>
                </c:pt>
                <c:pt idx="4">
                  <c:v>0.33356599999999997</c:v>
                </c:pt>
                <c:pt idx="5">
                  <c:v>0.32305200000000001</c:v>
                </c:pt>
                <c:pt idx="6">
                  <c:v>0.30977199999999999</c:v>
                </c:pt>
                <c:pt idx="7">
                  <c:v>0.29724499999999998</c:v>
                </c:pt>
                <c:pt idx="8">
                  <c:v>0.286408</c:v>
                </c:pt>
                <c:pt idx="9">
                  <c:v>0.27733600000000003</c:v>
                </c:pt>
                <c:pt idx="10">
                  <c:v>0.26984200000000003</c:v>
                </c:pt>
                <c:pt idx="11">
                  <c:v>0.263687</c:v>
                </c:pt>
                <c:pt idx="12">
                  <c:v>0.279248</c:v>
                </c:pt>
                <c:pt idx="13">
                  <c:v>0.318998</c:v>
                </c:pt>
                <c:pt idx="14">
                  <c:v>0.361211</c:v>
                </c:pt>
                <c:pt idx="15">
                  <c:v>0.39918500000000001</c:v>
                </c:pt>
                <c:pt idx="16">
                  <c:v>0.43146699999999999</c:v>
                </c:pt>
                <c:pt idx="17">
                  <c:v>0.45089099999999999</c:v>
                </c:pt>
                <c:pt idx="18">
                  <c:v>0.45996399999999998</c:v>
                </c:pt>
                <c:pt idx="19">
                  <c:v>0.46495799999999998</c:v>
                </c:pt>
                <c:pt idx="20">
                  <c:v>0.46817700000000001</c:v>
                </c:pt>
                <c:pt idx="21">
                  <c:v>0.470503</c:v>
                </c:pt>
                <c:pt idx="22">
                  <c:v>0.47229500000000002</c:v>
                </c:pt>
                <c:pt idx="23">
                  <c:v>0.473721</c:v>
                </c:pt>
                <c:pt idx="24">
                  <c:v>0.47487299999999999</c:v>
                </c:pt>
                <c:pt idx="25">
                  <c:v>0.47581099999999998</c:v>
                </c:pt>
                <c:pt idx="26">
                  <c:v>0.47657500000000003</c:v>
                </c:pt>
                <c:pt idx="27">
                  <c:v>0.47720000000000001</c:v>
                </c:pt>
                <c:pt idx="28">
                  <c:v>0.477711</c:v>
                </c:pt>
                <c:pt idx="29">
                  <c:v>0.470717</c:v>
                </c:pt>
                <c:pt idx="30">
                  <c:v>0.45803199999999999</c:v>
                </c:pt>
              </c:numCache>
            </c:numRef>
          </c:val>
          <c:smooth val="0"/>
          <c:extLst>
            <c:ext xmlns:c16="http://schemas.microsoft.com/office/drawing/2014/chart" uri="{C3380CC4-5D6E-409C-BE32-E72D297353CC}">
              <c16:uniqueId val="{00000002-DD5E-4287-B9FB-6E80067EBFCC}"/>
            </c:ext>
          </c:extLst>
        </c:ser>
        <c:ser>
          <c:idx val="3"/>
          <c:order val="3"/>
          <c:tx>
            <c:strRef>
              <c:f>'Food Affordability'!$A$6</c:f>
              <c:strCache>
                <c:ptCount val="1"/>
                <c:pt idx="0">
                  <c:v>HealthyFoodIntiative</c:v>
                </c:pt>
              </c:strCache>
            </c:strRef>
          </c:tx>
          <c:spPr>
            <a:ln w="28575" cap="rnd">
              <a:solidFill>
                <a:schemeClr val="accent4"/>
              </a:solidFill>
              <a:round/>
            </a:ln>
            <a:effectLst/>
          </c:spPr>
          <c:marker>
            <c:symbol val="none"/>
          </c:marker>
          <c:cat>
            <c:numRef>
              <c:f>'Food Affordability'!$C$1:$AG$1</c:f>
              <c:numCache>
                <c:formatCode>General</c:formatCode>
                <c:ptCount val="31"/>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numCache>
            </c:numRef>
          </c:cat>
          <c:val>
            <c:numRef>
              <c:f>'Food Affordability'!$C$6:$AG$6</c:f>
              <c:numCache>
                <c:formatCode>General</c:formatCode>
                <c:ptCount val="31"/>
                <c:pt idx="0">
                  <c:v>0.33500000000000002</c:v>
                </c:pt>
                <c:pt idx="1">
                  <c:v>0.33500000000000002</c:v>
                </c:pt>
                <c:pt idx="2">
                  <c:v>0.33500000000000002</c:v>
                </c:pt>
                <c:pt idx="3">
                  <c:v>0.33500000000000002</c:v>
                </c:pt>
                <c:pt idx="4">
                  <c:v>0.33356599999999997</c:v>
                </c:pt>
                <c:pt idx="5">
                  <c:v>0.32305200000000001</c:v>
                </c:pt>
                <c:pt idx="6">
                  <c:v>0.30977199999999999</c:v>
                </c:pt>
                <c:pt idx="7">
                  <c:v>0.29724499999999998</c:v>
                </c:pt>
                <c:pt idx="8">
                  <c:v>0.286408</c:v>
                </c:pt>
                <c:pt idx="9">
                  <c:v>0.27733600000000003</c:v>
                </c:pt>
                <c:pt idx="10">
                  <c:v>0.26984200000000003</c:v>
                </c:pt>
                <c:pt idx="11">
                  <c:v>0.263687</c:v>
                </c:pt>
                <c:pt idx="12">
                  <c:v>0.25864500000000001</c:v>
                </c:pt>
                <c:pt idx="13">
                  <c:v>0.254519</c:v>
                </c:pt>
                <c:pt idx="14">
                  <c:v>0.25114300000000001</c:v>
                </c:pt>
                <c:pt idx="15">
                  <c:v>0.24838299999999999</c:v>
                </c:pt>
                <c:pt idx="16">
                  <c:v>0.24612600000000001</c:v>
                </c:pt>
                <c:pt idx="17">
                  <c:v>0.23948900000000001</c:v>
                </c:pt>
                <c:pt idx="18">
                  <c:v>0.22777500000000001</c:v>
                </c:pt>
                <c:pt idx="19">
                  <c:v>0.21593899999999999</c:v>
                </c:pt>
                <c:pt idx="20">
                  <c:v>0.205457</c:v>
                </c:pt>
                <c:pt idx="21">
                  <c:v>0.196599</c:v>
                </c:pt>
                <c:pt idx="22">
                  <c:v>0.18925400000000001</c:v>
                </c:pt>
                <c:pt idx="23">
                  <c:v>0.18321200000000001</c:v>
                </c:pt>
                <c:pt idx="24">
                  <c:v>0.178258</c:v>
                </c:pt>
                <c:pt idx="25">
                  <c:v>0.174203</c:v>
                </c:pt>
                <c:pt idx="26">
                  <c:v>0.17088600000000001</c:v>
                </c:pt>
                <c:pt idx="27">
                  <c:v>0.16817199999999999</c:v>
                </c:pt>
                <c:pt idx="28">
                  <c:v>0.16595299999999999</c:v>
                </c:pt>
                <c:pt idx="29">
                  <c:v>0.16413900000000001</c:v>
                </c:pt>
                <c:pt idx="30">
                  <c:v>0.158942</c:v>
                </c:pt>
              </c:numCache>
            </c:numRef>
          </c:val>
          <c:smooth val="0"/>
          <c:extLst>
            <c:ext xmlns:c16="http://schemas.microsoft.com/office/drawing/2014/chart" uri="{C3380CC4-5D6E-409C-BE32-E72D297353CC}">
              <c16:uniqueId val="{00000003-DD5E-4287-B9FB-6E80067EBFCC}"/>
            </c:ext>
          </c:extLst>
        </c:ser>
        <c:ser>
          <c:idx val="4"/>
          <c:order val="4"/>
          <c:tx>
            <c:strRef>
              <c:f>'Food Affordability'!$A$7</c:f>
              <c:strCache>
                <c:ptCount val="1"/>
                <c:pt idx="0">
                  <c:v>SNAP Double-Up</c:v>
                </c:pt>
              </c:strCache>
            </c:strRef>
          </c:tx>
          <c:spPr>
            <a:ln w="28575" cap="rnd">
              <a:solidFill>
                <a:schemeClr val="accent5"/>
              </a:solidFill>
              <a:round/>
            </a:ln>
            <a:effectLst/>
          </c:spPr>
          <c:marker>
            <c:symbol val="none"/>
          </c:marker>
          <c:cat>
            <c:numRef>
              <c:f>'Food Affordability'!$C$1:$AG$1</c:f>
              <c:numCache>
                <c:formatCode>General</c:formatCode>
                <c:ptCount val="31"/>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numCache>
            </c:numRef>
          </c:cat>
          <c:val>
            <c:numRef>
              <c:f>'Food Affordability'!$C$7:$AG$7</c:f>
              <c:numCache>
                <c:formatCode>General</c:formatCode>
                <c:ptCount val="31"/>
                <c:pt idx="0">
                  <c:v>0.33500000000000002</c:v>
                </c:pt>
                <c:pt idx="1">
                  <c:v>0.33500000000000002</c:v>
                </c:pt>
                <c:pt idx="2">
                  <c:v>0.33500000000000002</c:v>
                </c:pt>
                <c:pt idx="3">
                  <c:v>0.33500000000000002</c:v>
                </c:pt>
                <c:pt idx="4">
                  <c:v>0.33356599999999997</c:v>
                </c:pt>
                <c:pt idx="5">
                  <c:v>0.32305200000000001</c:v>
                </c:pt>
                <c:pt idx="6">
                  <c:v>0.30977199999999999</c:v>
                </c:pt>
                <c:pt idx="7">
                  <c:v>0.29724499999999998</c:v>
                </c:pt>
                <c:pt idx="8">
                  <c:v>0.286408</c:v>
                </c:pt>
                <c:pt idx="9">
                  <c:v>0.27733600000000003</c:v>
                </c:pt>
                <c:pt idx="10">
                  <c:v>0.26984200000000003</c:v>
                </c:pt>
                <c:pt idx="11">
                  <c:v>0.263687</c:v>
                </c:pt>
                <c:pt idx="12">
                  <c:v>0.25864500000000001</c:v>
                </c:pt>
                <c:pt idx="13">
                  <c:v>0.254519</c:v>
                </c:pt>
                <c:pt idx="14">
                  <c:v>0.25114300000000001</c:v>
                </c:pt>
                <c:pt idx="15">
                  <c:v>0.24838299999999999</c:v>
                </c:pt>
                <c:pt idx="16">
                  <c:v>0.24612600000000001</c:v>
                </c:pt>
                <c:pt idx="17">
                  <c:v>0.24055199999999999</c:v>
                </c:pt>
                <c:pt idx="18">
                  <c:v>0.229128</c:v>
                </c:pt>
                <c:pt idx="19">
                  <c:v>0.21721699999999999</c:v>
                </c:pt>
                <c:pt idx="20">
                  <c:v>0.206563</c:v>
                </c:pt>
                <c:pt idx="21">
                  <c:v>0.19752500000000001</c:v>
                </c:pt>
                <c:pt idx="22">
                  <c:v>0.19001899999999999</c:v>
                </c:pt>
                <c:pt idx="23">
                  <c:v>0.18384</c:v>
                </c:pt>
                <c:pt idx="24">
                  <c:v>0.17877299999999999</c:v>
                </c:pt>
                <c:pt idx="25">
                  <c:v>0.174625</c:v>
                </c:pt>
                <c:pt idx="26">
                  <c:v>0.17122999999999999</c:v>
                </c:pt>
                <c:pt idx="27">
                  <c:v>0.16845399999999999</c:v>
                </c:pt>
                <c:pt idx="28">
                  <c:v>0.166184</c:v>
                </c:pt>
                <c:pt idx="29">
                  <c:v>0.164327</c:v>
                </c:pt>
                <c:pt idx="30">
                  <c:v>0.16280900000000001</c:v>
                </c:pt>
              </c:numCache>
            </c:numRef>
          </c:val>
          <c:smooth val="0"/>
          <c:extLst>
            <c:ext xmlns:c16="http://schemas.microsoft.com/office/drawing/2014/chart" uri="{C3380CC4-5D6E-409C-BE32-E72D297353CC}">
              <c16:uniqueId val="{00000004-DD5E-4287-B9FB-6E80067EBFCC}"/>
            </c:ext>
          </c:extLst>
        </c:ser>
        <c:ser>
          <c:idx val="5"/>
          <c:order val="5"/>
          <c:tx>
            <c:strRef>
              <c:f>'Food Affordability'!$A$8</c:f>
              <c:strCache>
                <c:ptCount val="1"/>
                <c:pt idx="0">
                  <c:v> FoodBanksFunding</c:v>
                </c:pt>
              </c:strCache>
            </c:strRef>
          </c:tx>
          <c:spPr>
            <a:ln w="28575" cap="rnd">
              <a:solidFill>
                <a:schemeClr val="accent6"/>
              </a:solidFill>
              <a:round/>
            </a:ln>
            <a:effectLst/>
          </c:spPr>
          <c:marker>
            <c:symbol val="none"/>
          </c:marker>
          <c:cat>
            <c:numRef>
              <c:f>'Food Affordability'!$C$1:$AG$1</c:f>
              <c:numCache>
                <c:formatCode>General</c:formatCode>
                <c:ptCount val="31"/>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numCache>
            </c:numRef>
          </c:cat>
          <c:val>
            <c:numRef>
              <c:f>'Food Affordability'!$C$8:$AG$8</c:f>
              <c:numCache>
                <c:formatCode>General</c:formatCode>
                <c:ptCount val="31"/>
                <c:pt idx="0">
                  <c:v>0.33500000000000002</c:v>
                </c:pt>
                <c:pt idx="1">
                  <c:v>0.33500000000000002</c:v>
                </c:pt>
                <c:pt idx="2">
                  <c:v>0.33500000000000002</c:v>
                </c:pt>
                <c:pt idx="3">
                  <c:v>0.33500000000000002</c:v>
                </c:pt>
                <c:pt idx="4">
                  <c:v>0.33356599999999997</c:v>
                </c:pt>
                <c:pt idx="5">
                  <c:v>0.32305200000000001</c:v>
                </c:pt>
                <c:pt idx="6">
                  <c:v>0.30977199999999999</c:v>
                </c:pt>
                <c:pt idx="7">
                  <c:v>0.29724499999999998</c:v>
                </c:pt>
                <c:pt idx="8">
                  <c:v>0.286408</c:v>
                </c:pt>
                <c:pt idx="9">
                  <c:v>0.27733600000000003</c:v>
                </c:pt>
                <c:pt idx="10">
                  <c:v>0.26984200000000003</c:v>
                </c:pt>
                <c:pt idx="11">
                  <c:v>0.263687</c:v>
                </c:pt>
                <c:pt idx="12">
                  <c:v>0.25864500000000001</c:v>
                </c:pt>
                <c:pt idx="13">
                  <c:v>0.254519</c:v>
                </c:pt>
                <c:pt idx="14">
                  <c:v>0.25114300000000001</c:v>
                </c:pt>
                <c:pt idx="15">
                  <c:v>0.24838299999999999</c:v>
                </c:pt>
                <c:pt idx="16">
                  <c:v>0.24612600000000001</c:v>
                </c:pt>
                <c:pt idx="17">
                  <c:v>0.24197099999999999</c:v>
                </c:pt>
                <c:pt idx="18">
                  <c:v>0.23114000000000001</c:v>
                </c:pt>
                <c:pt idx="19">
                  <c:v>0.219166</c:v>
                </c:pt>
                <c:pt idx="20">
                  <c:v>0.20826500000000001</c:v>
                </c:pt>
                <c:pt idx="21">
                  <c:v>0.19895599999999999</c:v>
                </c:pt>
                <c:pt idx="22">
                  <c:v>0.19120300000000001</c:v>
                </c:pt>
                <c:pt idx="23">
                  <c:v>0.18481300000000001</c:v>
                </c:pt>
                <c:pt idx="24">
                  <c:v>0.17957000000000001</c:v>
                </c:pt>
                <c:pt idx="25">
                  <c:v>0.17527699999999999</c:v>
                </c:pt>
                <c:pt idx="26">
                  <c:v>0.171764</c:v>
                </c:pt>
                <c:pt idx="27">
                  <c:v>0.16889100000000001</c:v>
                </c:pt>
                <c:pt idx="28">
                  <c:v>0.16654099999999999</c:v>
                </c:pt>
                <c:pt idx="29">
                  <c:v>0.16461899999999999</c:v>
                </c:pt>
                <c:pt idx="30">
                  <c:v>0.163048</c:v>
                </c:pt>
              </c:numCache>
            </c:numRef>
          </c:val>
          <c:smooth val="0"/>
          <c:extLst>
            <c:ext xmlns:c16="http://schemas.microsoft.com/office/drawing/2014/chart" uri="{C3380CC4-5D6E-409C-BE32-E72D297353CC}">
              <c16:uniqueId val="{00000005-DD5E-4287-B9FB-6E80067EBFCC}"/>
            </c:ext>
          </c:extLst>
        </c:ser>
        <c:ser>
          <c:idx val="6"/>
          <c:order val="6"/>
          <c:tx>
            <c:strRef>
              <c:f>'Food Affordability'!$A$9</c:f>
              <c:strCache>
                <c:ptCount val="1"/>
                <c:pt idx="0">
                  <c:v>combinedIntervention</c:v>
                </c:pt>
              </c:strCache>
            </c:strRef>
          </c:tx>
          <c:spPr>
            <a:ln w="28575" cap="rnd">
              <a:solidFill>
                <a:schemeClr val="accent1">
                  <a:lumMod val="60000"/>
                </a:schemeClr>
              </a:solidFill>
              <a:round/>
            </a:ln>
            <a:effectLst/>
          </c:spPr>
          <c:marker>
            <c:symbol val="none"/>
          </c:marker>
          <c:cat>
            <c:numRef>
              <c:f>'Food Affordability'!$C$1:$AG$1</c:f>
              <c:numCache>
                <c:formatCode>General</c:formatCode>
                <c:ptCount val="31"/>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numCache>
            </c:numRef>
          </c:cat>
          <c:val>
            <c:numRef>
              <c:f>'Food Affordability'!$C$9:$AG$9</c:f>
              <c:numCache>
                <c:formatCode>General</c:formatCode>
                <c:ptCount val="31"/>
                <c:pt idx="0">
                  <c:v>0.33500000000000002</c:v>
                </c:pt>
                <c:pt idx="1">
                  <c:v>0.33500000000000002</c:v>
                </c:pt>
                <c:pt idx="2">
                  <c:v>0.33500000000000002</c:v>
                </c:pt>
                <c:pt idx="3">
                  <c:v>0.33500000000000002</c:v>
                </c:pt>
                <c:pt idx="4">
                  <c:v>0.33356599999999997</c:v>
                </c:pt>
                <c:pt idx="5">
                  <c:v>0.32305200000000001</c:v>
                </c:pt>
                <c:pt idx="6">
                  <c:v>0.30977199999999999</c:v>
                </c:pt>
                <c:pt idx="7">
                  <c:v>0.29724499999999998</c:v>
                </c:pt>
                <c:pt idx="8">
                  <c:v>0.286408</c:v>
                </c:pt>
                <c:pt idx="9">
                  <c:v>0.27733600000000003</c:v>
                </c:pt>
                <c:pt idx="10">
                  <c:v>0.26984200000000003</c:v>
                </c:pt>
                <c:pt idx="11">
                  <c:v>0.263687</c:v>
                </c:pt>
                <c:pt idx="12">
                  <c:v>0.279248</c:v>
                </c:pt>
                <c:pt idx="13">
                  <c:v>0.318998</c:v>
                </c:pt>
                <c:pt idx="14">
                  <c:v>0.361211</c:v>
                </c:pt>
                <c:pt idx="15">
                  <c:v>0.39918500000000001</c:v>
                </c:pt>
                <c:pt idx="16">
                  <c:v>0.43138900000000002</c:v>
                </c:pt>
                <c:pt idx="17">
                  <c:v>0.45015100000000002</c:v>
                </c:pt>
                <c:pt idx="18">
                  <c:v>0.45911800000000003</c:v>
                </c:pt>
                <c:pt idx="19">
                  <c:v>0.46417999999999998</c:v>
                </c:pt>
                <c:pt idx="20">
                  <c:v>0.46751100000000001</c:v>
                </c:pt>
                <c:pt idx="21">
                  <c:v>0.469947</c:v>
                </c:pt>
                <c:pt idx="22">
                  <c:v>0.47183599999999998</c:v>
                </c:pt>
                <c:pt idx="23">
                  <c:v>0.47334500000000002</c:v>
                </c:pt>
                <c:pt idx="24">
                  <c:v>0.47456500000000001</c:v>
                </c:pt>
                <c:pt idx="25">
                  <c:v>0.47555900000000001</c:v>
                </c:pt>
                <c:pt idx="26">
                  <c:v>0.47636899999999999</c:v>
                </c:pt>
                <c:pt idx="27">
                  <c:v>0.47703099999999998</c:v>
                </c:pt>
                <c:pt idx="28">
                  <c:v>0.475688</c:v>
                </c:pt>
                <c:pt idx="29">
                  <c:v>0.46513100000000002</c:v>
                </c:pt>
                <c:pt idx="30">
                  <c:v>0.45206299999999999</c:v>
                </c:pt>
              </c:numCache>
            </c:numRef>
          </c:val>
          <c:smooth val="0"/>
          <c:extLst>
            <c:ext xmlns:c16="http://schemas.microsoft.com/office/drawing/2014/chart" uri="{C3380CC4-5D6E-409C-BE32-E72D297353CC}">
              <c16:uniqueId val="{00000006-DD5E-4287-B9FB-6E80067EBFCC}"/>
            </c:ext>
          </c:extLst>
        </c:ser>
        <c:dLbls>
          <c:showLegendKey val="0"/>
          <c:showVal val="0"/>
          <c:showCatName val="0"/>
          <c:showSerName val="0"/>
          <c:showPercent val="0"/>
          <c:showBubbleSize val="0"/>
        </c:dLbls>
        <c:smooth val="0"/>
        <c:axId val="1765158592"/>
        <c:axId val="1765150912"/>
      </c:lineChart>
      <c:catAx>
        <c:axId val="17651585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5150912"/>
        <c:crosses val="autoZero"/>
        <c:auto val="1"/>
        <c:lblAlgn val="ctr"/>
        <c:lblOffset val="100"/>
        <c:tickLblSkip val="5"/>
        <c:tickMarkSkip val="5"/>
        <c:noMultiLvlLbl val="0"/>
      </c:catAx>
      <c:valAx>
        <c:axId val="1765150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Dimensionless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5158592"/>
        <c:crosses val="autoZero"/>
        <c:crossBetween val="midCat"/>
      </c:valAx>
      <c:spPr>
        <a:noFill/>
        <a:ln>
          <a:noFill/>
        </a:ln>
        <a:effectLst/>
      </c:spPr>
    </c:plotArea>
    <c:legend>
      <c:legendPos val="b"/>
      <c:layout>
        <c:manualLayout>
          <c:xMode val="edge"/>
          <c:yMode val="edge"/>
          <c:x val="2.6123578302712169E-2"/>
          <c:y val="0.84346271179453358"/>
          <c:w val="0.97275262467191603"/>
          <c:h val="0.13035927773426229"/>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US" sz="1000" b="1" dirty="0"/>
              <a:t>Availability</a:t>
            </a:r>
            <a:r>
              <a:rPr lang="en-US" sz="1000" b="1" baseline="0" dirty="0"/>
              <a:t> of Unhealthy Food</a:t>
            </a:r>
            <a:endParaRPr lang="en-US" sz="1000" b="1" dirty="0"/>
          </a:p>
        </c:rich>
      </c:tx>
      <c:layout>
        <c:manualLayout>
          <c:xMode val="edge"/>
          <c:yMode val="edge"/>
          <c:x val="0.25670822397200349"/>
          <c:y val="2.6737967914438502E-2"/>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178937007874017"/>
          <c:y val="0.14351621822673236"/>
          <c:w val="0.81232174103237098"/>
          <c:h val="0.60658799668757979"/>
        </c:manualLayout>
      </c:layout>
      <c:lineChart>
        <c:grouping val="standard"/>
        <c:varyColors val="0"/>
        <c:ser>
          <c:idx val="0"/>
          <c:order val="0"/>
          <c:tx>
            <c:strRef>
              <c:f>'unhealthy food'!$A$3</c:f>
              <c:strCache>
                <c:ptCount val="1"/>
                <c:pt idx="0">
                  <c:v>Basecase</c:v>
                </c:pt>
              </c:strCache>
            </c:strRef>
          </c:tx>
          <c:spPr>
            <a:ln w="28575" cap="rnd">
              <a:solidFill>
                <a:schemeClr val="accent1"/>
              </a:solidFill>
              <a:round/>
            </a:ln>
            <a:effectLst/>
          </c:spPr>
          <c:marker>
            <c:symbol val="none"/>
          </c:marker>
          <c:cat>
            <c:numRef>
              <c:f>'unhealthy food'!$C$1:$AG$1</c:f>
              <c:numCache>
                <c:formatCode>General</c:formatCode>
                <c:ptCount val="31"/>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numCache>
            </c:numRef>
          </c:cat>
          <c:val>
            <c:numRef>
              <c:f>'unhealthy food'!$C$3:$AG$3</c:f>
              <c:numCache>
                <c:formatCode>General</c:formatCode>
                <c:ptCount val="31"/>
                <c:pt idx="0">
                  <c:v>0.44351000000000002</c:v>
                </c:pt>
                <c:pt idx="1">
                  <c:v>0.44397900000000001</c:v>
                </c:pt>
                <c:pt idx="2">
                  <c:v>0.44463399999999997</c:v>
                </c:pt>
                <c:pt idx="3">
                  <c:v>0.44540000000000002</c:v>
                </c:pt>
                <c:pt idx="4">
                  <c:v>0.44625900000000002</c:v>
                </c:pt>
                <c:pt idx="5">
                  <c:v>0.44829000000000002</c:v>
                </c:pt>
                <c:pt idx="6">
                  <c:v>0.45240000000000002</c:v>
                </c:pt>
                <c:pt idx="7">
                  <c:v>0.45813500000000001</c:v>
                </c:pt>
                <c:pt idx="8">
                  <c:v>0.464777</c:v>
                </c:pt>
                <c:pt idx="9">
                  <c:v>0.471723</c:v>
                </c:pt>
                <c:pt idx="10">
                  <c:v>0.47855199999999998</c:v>
                </c:pt>
                <c:pt idx="11">
                  <c:v>0.48500799999999999</c:v>
                </c:pt>
                <c:pt idx="12">
                  <c:v>0.490956</c:v>
                </c:pt>
                <c:pt idx="13">
                  <c:v>0.49634</c:v>
                </c:pt>
                <c:pt idx="14">
                  <c:v>0.50115399999999999</c:v>
                </c:pt>
                <c:pt idx="15">
                  <c:v>0.50541999999999998</c:v>
                </c:pt>
                <c:pt idx="16">
                  <c:v>0.50917500000000004</c:v>
                </c:pt>
                <c:pt idx="17">
                  <c:v>0.51267200000000002</c:v>
                </c:pt>
                <c:pt idx="18">
                  <c:v>0.51717400000000002</c:v>
                </c:pt>
                <c:pt idx="19">
                  <c:v>0.52296600000000004</c:v>
                </c:pt>
                <c:pt idx="20">
                  <c:v>0.52958000000000005</c:v>
                </c:pt>
                <c:pt idx="21">
                  <c:v>0.536493</c:v>
                </c:pt>
                <c:pt idx="22">
                  <c:v>0.54330500000000004</c:v>
                </c:pt>
                <c:pt idx="23">
                  <c:v>0.54975700000000005</c:v>
                </c:pt>
                <c:pt idx="24">
                  <c:v>0.55570200000000003</c:v>
                </c:pt>
                <c:pt idx="25">
                  <c:v>0.56107499999999999</c:v>
                </c:pt>
                <c:pt idx="26">
                  <c:v>0.56586099999999995</c:v>
                </c:pt>
                <c:pt idx="27">
                  <c:v>0.57008000000000003</c:v>
                </c:pt>
                <c:pt idx="28">
                  <c:v>0.57376899999999997</c:v>
                </c:pt>
                <c:pt idx="29">
                  <c:v>0.57697900000000002</c:v>
                </c:pt>
                <c:pt idx="30">
                  <c:v>0.57976000000000005</c:v>
                </c:pt>
              </c:numCache>
            </c:numRef>
          </c:val>
          <c:smooth val="0"/>
          <c:extLst>
            <c:ext xmlns:c16="http://schemas.microsoft.com/office/drawing/2014/chart" uri="{C3380CC4-5D6E-409C-BE32-E72D297353CC}">
              <c16:uniqueId val="{00000000-10ED-481A-ACAF-872D913DC30E}"/>
            </c:ext>
          </c:extLst>
        </c:ser>
        <c:ser>
          <c:idx val="1"/>
          <c:order val="1"/>
          <c:tx>
            <c:strRef>
              <c:f>'unhealthy food'!$A$4</c:f>
              <c:strCache>
                <c:ptCount val="1"/>
                <c:pt idx="0">
                  <c:v>ModerateIncome</c:v>
                </c:pt>
              </c:strCache>
            </c:strRef>
          </c:tx>
          <c:spPr>
            <a:ln w="28575" cap="rnd">
              <a:solidFill>
                <a:schemeClr val="accent2"/>
              </a:solidFill>
              <a:round/>
            </a:ln>
            <a:effectLst/>
          </c:spPr>
          <c:marker>
            <c:symbol val="none"/>
          </c:marker>
          <c:cat>
            <c:numRef>
              <c:f>'unhealthy food'!$C$1:$AG$1</c:f>
              <c:numCache>
                <c:formatCode>General</c:formatCode>
                <c:ptCount val="31"/>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numCache>
            </c:numRef>
          </c:cat>
          <c:val>
            <c:numRef>
              <c:f>'unhealthy food'!$C$4:$AG$4</c:f>
              <c:numCache>
                <c:formatCode>General</c:formatCode>
                <c:ptCount val="31"/>
                <c:pt idx="0">
                  <c:v>0.44351000000000002</c:v>
                </c:pt>
                <c:pt idx="1">
                  <c:v>0.44397900000000001</c:v>
                </c:pt>
                <c:pt idx="2">
                  <c:v>0.44463399999999997</c:v>
                </c:pt>
                <c:pt idx="3">
                  <c:v>0.44540000000000002</c:v>
                </c:pt>
                <c:pt idx="4">
                  <c:v>0.44625900000000002</c:v>
                </c:pt>
                <c:pt idx="5">
                  <c:v>0.44829000000000002</c:v>
                </c:pt>
                <c:pt idx="6">
                  <c:v>0.45240000000000002</c:v>
                </c:pt>
                <c:pt idx="7">
                  <c:v>0.45813500000000001</c:v>
                </c:pt>
                <c:pt idx="8">
                  <c:v>0.464777</c:v>
                </c:pt>
                <c:pt idx="9">
                  <c:v>0.471723</c:v>
                </c:pt>
                <c:pt idx="10">
                  <c:v>0.47855199999999998</c:v>
                </c:pt>
                <c:pt idx="11">
                  <c:v>0.48500799999999999</c:v>
                </c:pt>
                <c:pt idx="12">
                  <c:v>0.49051800000000001</c:v>
                </c:pt>
                <c:pt idx="13">
                  <c:v>0.49329699999999999</c:v>
                </c:pt>
                <c:pt idx="14">
                  <c:v>0.49323600000000001</c:v>
                </c:pt>
                <c:pt idx="15">
                  <c:v>0.49113000000000001</c:v>
                </c:pt>
                <c:pt idx="16">
                  <c:v>0.48780600000000002</c:v>
                </c:pt>
                <c:pt idx="17">
                  <c:v>0.48429</c:v>
                </c:pt>
                <c:pt idx="18">
                  <c:v>0.48253800000000002</c:v>
                </c:pt>
                <c:pt idx="19">
                  <c:v>0.482908</c:v>
                </c:pt>
                <c:pt idx="20">
                  <c:v>0.48487599999999997</c:v>
                </c:pt>
                <c:pt idx="21">
                  <c:v>0.48782900000000001</c:v>
                </c:pt>
                <c:pt idx="22">
                  <c:v>0.49127700000000002</c:v>
                </c:pt>
                <c:pt idx="23">
                  <c:v>0.49487900000000001</c:v>
                </c:pt>
                <c:pt idx="24">
                  <c:v>0.498417</c:v>
                </c:pt>
                <c:pt idx="25">
                  <c:v>0.50175999999999998</c:v>
                </c:pt>
                <c:pt idx="26">
                  <c:v>0.50484099999999998</c:v>
                </c:pt>
                <c:pt idx="27">
                  <c:v>0.507633</c:v>
                </c:pt>
                <c:pt idx="28">
                  <c:v>0.51013299999999995</c:v>
                </c:pt>
                <c:pt idx="29">
                  <c:v>0.51235399999999998</c:v>
                </c:pt>
                <c:pt idx="30">
                  <c:v>0.51432800000000001</c:v>
                </c:pt>
              </c:numCache>
            </c:numRef>
          </c:val>
          <c:smooth val="0"/>
          <c:extLst>
            <c:ext xmlns:c16="http://schemas.microsoft.com/office/drawing/2014/chart" uri="{C3380CC4-5D6E-409C-BE32-E72D297353CC}">
              <c16:uniqueId val="{00000001-10ED-481A-ACAF-872D913DC30E}"/>
            </c:ext>
          </c:extLst>
        </c:ser>
        <c:ser>
          <c:idx val="2"/>
          <c:order val="2"/>
          <c:tx>
            <c:strRef>
              <c:f>'unhealthy food'!$A$5</c:f>
              <c:strCache>
                <c:ptCount val="1"/>
                <c:pt idx="0">
                  <c:v>SubstantialIncome</c:v>
                </c:pt>
              </c:strCache>
            </c:strRef>
          </c:tx>
          <c:spPr>
            <a:ln w="28575" cap="rnd">
              <a:solidFill>
                <a:schemeClr val="accent3"/>
              </a:solidFill>
              <a:round/>
            </a:ln>
            <a:effectLst/>
          </c:spPr>
          <c:marker>
            <c:symbol val="none"/>
          </c:marker>
          <c:cat>
            <c:numRef>
              <c:f>'unhealthy food'!$C$1:$AG$1</c:f>
              <c:numCache>
                <c:formatCode>General</c:formatCode>
                <c:ptCount val="31"/>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numCache>
            </c:numRef>
          </c:cat>
          <c:val>
            <c:numRef>
              <c:f>'unhealthy food'!$C$5:$AG$5</c:f>
              <c:numCache>
                <c:formatCode>General</c:formatCode>
                <c:ptCount val="31"/>
                <c:pt idx="0">
                  <c:v>0.44351000000000002</c:v>
                </c:pt>
                <c:pt idx="1">
                  <c:v>0.44397900000000001</c:v>
                </c:pt>
                <c:pt idx="2">
                  <c:v>0.44463399999999997</c:v>
                </c:pt>
                <c:pt idx="3">
                  <c:v>0.44540000000000002</c:v>
                </c:pt>
                <c:pt idx="4">
                  <c:v>0.44625900000000002</c:v>
                </c:pt>
                <c:pt idx="5">
                  <c:v>0.44829000000000002</c:v>
                </c:pt>
                <c:pt idx="6">
                  <c:v>0.45240000000000002</c:v>
                </c:pt>
                <c:pt idx="7">
                  <c:v>0.45813500000000001</c:v>
                </c:pt>
                <c:pt idx="8">
                  <c:v>0.464777</c:v>
                </c:pt>
                <c:pt idx="9">
                  <c:v>0.471723</c:v>
                </c:pt>
                <c:pt idx="10">
                  <c:v>0.47855199999999998</c:v>
                </c:pt>
                <c:pt idx="11">
                  <c:v>0.48500799999999999</c:v>
                </c:pt>
                <c:pt idx="12">
                  <c:v>0.48963600000000002</c:v>
                </c:pt>
                <c:pt idx="13">
                  <c:v>0.48716399999999999</c:v>
                </c:pt>
                <c:pt idx="14">
                  <c:v>0.47729899999999997</c:v>
                </c:pt>
                <c:pt idx="15">
                  <c:v>0.46241599999999999</c:v>
                </c:pt>
                <c:pt idx="16">
                  <c:v>0.44494299999999998</c:v>
                </c:pt>
                <c:pt idx="17">
                  <c:v>0.42725800000000003</c:v>
                </c:pt>
                <c:pt idx="18">
                  <c:v>0.412026</c:v>
                </c:pt>
                <c:pt idx="19">
                  <c:v>0.399864</c:v>
                </c:pt>
                <c:pt idx="20">
                  <c:v>0.390434</c:v>
                </c:pt>
                <c:pt idx="21">
                  <c:v>0.38320500000000002</c:v>
                </c:pt>
                <c:pt idx="22">
                  <c:v>0.37768400000000002</c:v>
                </c:pt>
                <c:pt idx="23">
                  <c:v>0.37347000000000002</c:v>
                </c:pt>
                <c:pt idx="24">
                  <c:v>0.37025200000000003</c:v>
                </c:pt>
                <c:pt idx="25">
                  <c:v>0.36779400000000001</c:v>
                </c:pt>
                <c:pt idx="26">
                  <c:v>0.36591699999999999</c:v>
                </c:pt>
                <c:pt idx="27">
                  <c:v>0.36448799999999998</c:v>
                </c:pt>
                <c:pt idx="28">
                  <c:v>0.363404</c:v>
                </c:pt>
                <c:pt idx="29">
                  <c:v>0.36313800000000002</c:v>
                </c:pt>
                <c:pt idx="30">
                  <c:v>0.365093</c:v>
                </c:pt>
              </c:numCache>
            </c:numRef>
          </c:val>
          <c:smooth val="0"/>
          <c:extLst>
            <c:ext xmlns:c16="http://schemas.microsoft.com/office/drawing/2014/chart" uri="{C3380CC4-5D6E-409C-BE32-E72D297353CC}">
              <c16:uniqueId val="{00000002-10ED-481A-ACAF-872D913DC30E}"/>
            </c:ext>
          </c:extLst>
        </c:ser>
        <c:ser>
          <c:idx val="3"/>
          <c:order val="3"/>
          <c:tx>
            <c:strRef>
              <c:f>'unhealthy food'!$A$6</c:f>
              <c:strCache>
                <c:ptCount val="1"/>
                <c:pt idx="0">
                  <c:v>HealthyFoodIntiative</c:v>
                </c:pt>
              </c:strCache>
            </c:strRef>
          </c:tx>
          <c:spPr>
            <a:ln w="28575" cap="rnd">
              <a:solidFill>
                <a:schemeClr val="accent4"/>
              </a:solidFill>
              <a:round/>
            </a:ln>
            <a:effectLst/>
          </c:spPr>
          <c:marker>
            <c:symbol val="none"/>
          </c:marker>
          <c:cat>
            <c:numRef>
              <c:f>'unhealthy food'!$C$1:$AG$1</c:f>
              <c:numCache>
                <c:formatCode>General</c:formatCode>
                <c:ptCount val="31"/>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numCache>
            </c:numRef>
          </c:cat>
          <c:val>
            <c:numRef>
              <c:f>'unhealthy food'!$C$6:$AG$6</c:f>
              <c:numCache>
                <c:formatCode>General</c:formatCode>
                <c:ptCount val="31"/>
                <c:pt idx="0">
                  <c:v>0.44351000000000002</c:v>
                </c:pt>
                <c:pt idx="1">
                  <c:v>0.44397900000000001</c:v>
                </c:pt>
                <c:pt idx="2">
                  <c:v>0.44463399999999997</c:v>
                </c:pt>
                <c:pt idx="3">
                  <c:v>0.44540000000000002</c:v>
                </c:pt>
                <c:pt idx="4">
                  <c:v>0.44625900000000002</c:v>
                </c:pt>
                <c:pt idx="5">
                  <c:v>0.44829000000000002</c:v>
                </c:pt>
                <c:pt idx="6">
                  <c:v>0.45240000000000002</c:v>
                </c:pt>
                <c:pt idx="7">
                  <c:v>0.45813500000000001</c:v>
                </c:pt>
                <c:pt idx="8">
                  <c:v>0.464777</c:v>
                </c:pt>
                <c:pt idx="9">
                  <c:v>0.471723</c:v>
                </c:pt>
                <c:pt idx="10">
                  <c:v>0.47855199999999998</c:v>
                </c:pt>
                <c:pt idx="11">
                  <c:v>0.48500799999999999</c:v>
                </c:pt>
                <c:pt idx="12">
                  <c:v>0.49084899999999998</c:v>
                </c:pt>
                <c:pt idx="13">
                  <c:v>0.49591800000000003</c:v>
                </c:pt>
                <c:pt idx="14">
                  <c:v>0.50027200000000005</c:v>
                </c:pt>
                <c:pt idx="15">
                  <c:v>0.50398200000000004</c:v>
                </c:pt>
                <c:pt idx="16">
                  <c:v>0.50712500000000005</c:v>
                </c:pt>
                <c:pt idx="17">
                  <c:v>0.51007800000000003</c:v>
                </c:pt>
                <c:pt idx="18">
                  <c:v>0.51410999999999996</c:v>
                </c:pt>
                <c:pt idx="19">
                  <c:v>0.51934000000000002</c:v>
                </c:pt>
                <c:pt idx="20">
                  <c:v>0.52527500000000005</c:v>
                </c:pt>
                <c:pt idx="21">
                  <c:v>0.53141300000000002</c:v>
                </c:pt>
                <c:pt idx="22">
                  <c:v>0.53738600000000003</c:v>
                </c:pt>
                <c:pt idx="23">
                  <c:v>0.54296599999999995</c:v>
                </c:pt>
                <c:pt idx="24">
                  <c:v>0.54803299999999999</c:v>
                </c:pt>
                <c:pt idx="25">
                  <c:v>0.55254000000000003</c:v>
                </c:pt>
                <c:pt idx="26">
                  <c:v>0.55648799999999998</c:v>
                </c:pt>
                <c:pt idx="27">
                  <c:v>0.55990700000000004</c:v>
                </c:pt>
                <c:pt idx="28">
                  <c:v>0.56284100000000004</c:v>
                </c:pt>
                <c:pt idx="29">
                  <c:v>0.56534300000000004</c:v>
                </c:pt>
                <c:pt idx="30">
                  <c:v>0.56770100000000001</c:v>
                </c:pt>
              </c:numCache>
            </c:numRef>
          </c:val>
          <c:smooth val="0"/>
          <c:extLst>
            <c:ext xmlns:c16="http://schemas.microsoft.com/office/drawing/2014/chart" uri="{C3380CC4-5D6E-409C-BE32-E72D297353CC}">
              <c16:uniqueId val="{00000003-10ED-481A-ACAF-872D913DC30E}"/>
            </c:ext>
          </c:extLst>
        </c:ser>
        <c:ser>
          <c:idx val="4"/>
          <c:order val="4"/>
          <c:tx>
            <c:strRef>
              <c:f>'unhealthy food'!$A$7</c:f>
              <c:strCache>
                <c:ptCount val="1"/>
                <c:pt idx="0">
                  <c:v>SNAP Double-Up</c:v>
                </c:pt>
              </c:strCache>
            </c:strRef>
          </c:tx>
          <c:spPr>
            <a:ln w="28575" cap="rnd">
              <a:solidFill>
                <a:schemeClr val="accent5"/>
              </a:solidFill>
              <a:round/>
            </a:ln>
            <a:effectLst/>
          </c:spPr>
          <c:marker>
            <c:symbol val="none"/>
          </c:marker>
          <c:cat>
            <c:numRef>
              <c:f>'unhealthy food'!$C$1:$AG$1</c:f>
              <c:numCache>
                <c:formatCode>General</c:formatCode>
                <c:ptCount val="31"/>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numCache>
            </c:numRef>
          </c:cat>
          <c:val>
            <c:numRef>
              <c:f>'unhealthy food'!$C$7:$AG$7</c:f>
              <c:numCache>
                <c:formatCode>General</c:formatCode>
                <c:ptCount val="31"/>
                <c:pt idx="0">
                  <c:v>0.44351000000000002</c:v>
                </c:pt>
                <c:pt idx="1">
                  <c:v>0.44397900000000001</c:v>
                </c:pt>
                <c:pt idx="2">
                  <c:v>0.44463399999999997</c:v>
                </c:pt>
                <c:pt idx="3">
                  <c:v>0.44540000000000002</c:v>
                </c:pt>
                <c:pt idx="4">
                  <c:v>0.44625900000000002</c:v>
                </c:pt>
                <c:pt idx="5">
                  <c:v>0.44829000000000002</c:v>
                </c:pt>
                <c:pt idx="6">
                  <c:v>0.45240000000000002</c:v>
                </c:pt>
                <c:pt idx="7">
                  <c:v>0.45813500000000001</c:v>
                </c:pt>
                <c:pt idx="8">
                  <c:v>0.464777</c:v>
                </c:pt>
                <c:pt idx="9">
                  <c:v>0.471723</c:v>
                </c:pt>
                <c:pt idx="10">
                  <c:v>0.47855199999999998</c:v>
                </c:pt>
                <c:pt idx="11">
                  <c:v>0.48500799999999999</c:v>
                </c:pt>
                <c:pt idx="12">
                  <c:v>0.490956</c:v>
                </c:pt>
                <c:pt idx="13">
                  <c:v>0.49634</c:v>
                </c:pt>
                <c:pt idx="14">
                  <c:v>0.50115399999999999</c:v>
                </c:pt>
                <c:pt idx="15">
                  <c:v>0.50541999999999998</c:v>
                </c:pt>
                <c:pt idx="16">
                  <c:v>0.50917500000000004</c:v>
                </c:pt>
                <c:pt idx="17">
                  <c:v>0.51267200000000002</c:v>
                </c:pt>
                <c:pt idx="18">
                  <c:v>0.51717400000000002</c:v>
                </c:pt>
                <c:pt idx="19">
                  <c:v>0.52296600000000004</c:v>
                </c:pt>
                <c:pt idx="20">
                  <c:v>0.52958000000000005</c:v>
                </c:pt>
                <c:pt idx="21">
                  <c:v>0.536493</c:v>
                </c:pt>
                <c:pt idx="22">
                  <c:v>0.54330500000000004</c:v>
                </c:pt>
                <c:pt idx="23">
                  <c:v>0.54975700000000005</c:v>
                </c:pt>
                <c:pt idx="24">
                  <c:v>0.55570200000000003</c:v>
                </c:pt>
                <c:pt idx="25">
                  <c:v>0.56107499999999999</c:v>
                </c:pt>
                <c:pt idx="26">
                  <c:v>0.56586099999999995</c:v>
                </c:pt>
                <c:pt idx="27">
                  <c:v>0.57008000000000003</c:v>
                </c:pt>
                <c:pt idx="28">
                  <c:v>0.57376899999999997</c:v>
                </c:pt>
                <c:pt idx="29">
                  <c:v>0.57697900000000002</c:v>
                </c:pt>
                <c:pt idx="30">
                  <c:v>0.57976000000000005</c:v>
                </c:pt>
              </c:numCache>
            </c:numRef>
          </c:val>
          <c:smooth val="0"/>
          <c:extLst>
            <c:ext xmlns:c16="http://schemas.microsoft.com/office/drawing/2014/chart" uri="{C3380CC4-5D6E-409C-BE32-E72D297353CC}">
              <c16:uniqueId val="{00000004-10ED-481A-ACAF-872D913DC30E}"/>
            </c:ext>
          </c:extLst>
        </c:ser>
        <c:ser>
          <c:idx val="5"/>
          <c:order val="5"/>
          <c:tx>
            <c:strRef>
              <c:f>'unhealthy food'!$A$8</c:f>
              <c:strCache>
                <c:ptCount val="1"/>
                <c:pt idx="0">
                  <c:v> FoodBanksFunding</c:v>
                </c:pt>
              </c:strCache>
            </c:strRef>
          </c:tx>
          <c:spPr>
            <a:ln w="28575" cap="rnd">
              <a:solidFill>
                <a:schemeClr val="accent6"/>
              </a:solidFill>
              <a:round/>
            </a:ln>
            <a:effectLst/>
          </c:spPr>
          <c:marker>
            <c:symbol val="none"/>
          </c:marker>
          <c:cat>
            <c:numRef>
              <c:f>'unhealthy food'!$C$1:$AG$1</c:f>
              <c:numCache>
                <c:formatCode>General</c:formatCode>
                <c:ptCount val="31"/>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numCache>
            </c:numRef>
          </c:cat>
          <c:val>
            <c:numRef>
              <c:f>'unhealthy food'!$C$8:$AG$8</c:f>
              <c:numCache>
                <c:formatCode>General</c:formatCode>
                <c:ptCount val="31"/>
                <c:pt idx="0">
                  <c:v>0.44351000000000002</c:v>
                </c:pt>
                <c:pt idx="1">
                  <c:v>0.44397900000000001</c:v>
                </c:pt>
                <c:pt idx="2">
                  <c:v>0.44463399999999997</c:v>
                </c:pt>
                <c:pt idx="3">
                  <c:v>0.44540000000000002</c:v>
                </c:pt>
                <c:pt idx="4">
                  <c:v>0.44625900000000002</c:v>
                </c:pt>
                <c:pt idx="5">
                  <c:v>0.44829000000000002</c:v>
                </c:pt>
                <c:pt idx="6">
                  <c:v>0.45240000000000002</c:v>
                </c:pt>
                <c:pt idx="7">
                  <c:v>0.45813500000000001</c:v>
                </c:pt>
                <c:pt idx="8">
                  <c:v>0.464777</c:v>
                </c:pt>
                <c:pt idx="9">
                  <c:v>0.471723</c:v>
                </c:pt>
                <c:pt idx="10">
                  <c:v>0.47855199999999998</c:v>
                </c:pt>
                <c:pt idx="11">
                  <c:v>0.48500799999999999</c:v>
                </c:pt>
                <c:pt idx="12">
                  <c:v>0.491178</c:v>
                </c:pt>
                <c:pt idx="13">
                  <c:v>0.49707400000000002</c:v>
                </c:pt>
                <c:pt idx="14">
                  <c:v>0.502475</c:v>
                </c:pt>
                <c:pt idx="15">
                  <c:v>0.50727900000000004</c:v>
                </c:pt>
                <c:pt idx="16">
                  <c:v>0.511467</c:v>
                </c:pt>
                <c:pt idx="17">
                  <c:v>0.51516099999999998</c:v>
                </c:pt>
                <c:pt idx="18">
                  <c:v>0.51954599999999995</c:v>
                </c:pt>
                <c:pt idx="19">
                  <c:v>0.52519899999999997</c:v>
                </c:pt>
                <c:pt idx="20">
                  <c:v>0.531721</c:v>
                </c:pt>
                <c:pt idx="21">
                  <c:v>0.538578</c:v>
                </c:pt>
                <c:pt idx="22">
                  <c:v>0.54534800000000005</c:v>
                </c:pt>
                <c:pt idx="23">
                  <c:v>0.55175200000000002</c:v>
                </c:pt>
                <c:pt idx="24">
                  <c:v>0.55763499999999999</c:v>
                </c:pt>
                <c:pt idx="25">
                  <c:v>0.56292699999999996</c:v>
                </c:pt>
                <c:pt idx="26">
                  <c:v>0.56761899999999998</c:v>
                </c:pt>
                <c:pt idx="27">
                  <c:v>0.57173399999999996</c:v>
                </c:pt>
                <c:pt idx="28">
                  <c:v>0.57531600000000005</c:v>
                </c:pt>
                <c:pt idx="29">
                  <c:v>0.57842000000000005</c:v>
                </c:pt>
                <c:pt idx="30">
                  <c:v>0.58110099999999998</c:v>
                </c:pt>
              </c:numCache>
            </c:numRef>
          </c:val>
          <c:smooth val="0"/>
          <c:extLst>
            <c:ext xmlns:c16="http://schemas.microsoft.com/office/drawing/2014/chart" uri="{C3380CC4-5D6E-409C-BE32-E72D297353CC}">
              <c16:uniqueId val="{00000005-10ED-481A-ACAF-872D913DC30E}"/>
            </c:ext>
          </c:extLst>
        </c:ser>
        <c:ser>
          <c:idx val="6"/>
          <c:order val="6"/>
          <c:tx>
            <c:strRef>
              <c:f>'unhealthy food'!$A$9</c:f>
              <c:strCache>
                <c:ptCount val="1"/>
                <c:pt idx="0">
                  <c:v>combinedIntervention</c:v>
                </c:pt>
              </c:strCache>
            </c:strRef>
          </c:tx>
          <c:spPr>
            <a:ln w="28575" cap="rnd">
              <a:solidFill>
                <a:schemeClr val="accent1">
                  <a:lumMod val="60000"/>
                </a:schemeClr>
              </a:solidFill>
              <a:round/>
            </a:ln>
            <a:effectLst/>
          </c:spPr>
          <c:marker>
            <c:symbol val="none"/>
          </c:marker>
          <c:cat>
            <c:numRef>
              <c:f>'unhealthy food'!$C$1:$AG$1</c:f>
              <c:numCache>
                <c:formatCode>General</c:formatCode>
                <c:ptCount val="31"/>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numCache>
            </c:numRef>
          </c:cat>
          <c:val>
            <c:numRef>
              <c:f>'unhealthy food'!$C$9:$AG$9</c:f>
              <c:numCache>
                <c:formatCode>General</c:formatCode>
                <c:ptCount val="31"/>
                <c:pt idx="0">
                  <c:v>0.44351000000000002</c:v>
                </c:pt>
                <c:pt idx="1">
                  <c:v>0.44397900000000001</c:v>
                </c:pt>
                <c:pt idx="2">
                  <c:v>0.44463399999999997</c:v>
                </c:pt>
                <c:pt idx="3">
                  <c:v>0.44540000000000002</c:v>
                </c:pt>
                <c:pt idx="4">
                  <c:v>0.44625900000000002</c:v>
                </c:pt>
                <c:pt idx="5">
                  <c:v>0.44829000000000002</c:v>
                </c:pt>
                <c:pt idx="6">
                  <c:v>0.45240000000000002</c:v>
                </c:pt>
                <c:pt idx="7">
                  <c:v>0.45813500000000001</c:v>
                </c:pt>
                <c:pt idx="8">
                  <c:v>0.464777</c:v>
                </c:pt>
                <c:pt idx="9">
                  <c:v>0.471723</c:v>
                </c:pt>
                <c:pt idx="10">
                  <c:v>0.47855199999999998</c:v>
                </c:pt>
                <c:pt idx="11">
                  <c:v>0.48500799999999999</c:v>
                </c:pt>
                <c:pt idx="12">
                  <c:v>0.489568</c:v>
                </c:pt>
                <c:pt idx="13">
                  <c:v>0.48687799999999998</c:v>
                </c:pt>
                <c:pt idx="14">
                  <c:v>0.47675699999999999</c:v>
                </c:pt>
                <c:pt idx="15">
                  <c:v>0.46163500000000002</c:v>
                </c:pt>
                <c:pt idx="16">
                  <c:v>0.44395899999999999</c:v>
                </c:pt>
                <c:pt idx="17">
                  <c:v>0.426201</c:v>
                </c:pt>
                <c:pt idx="18">
                  <c:v>0.41095399999999999</c:v>
                </c:pt>
                <c:pt idx="19">
                  <c:v>0.39874900000000002</c:v>
                </c:pt>
                <c:pt idx="20">
                  <c:v>0.38923400000000002</c:v>
                </c:pt>
                <c:pt idx="21">
                  <c:v>0.38188699999999998</c:v>
                </c:pt>
                <c:pt idx="22">
                  <c:v>0.37622299999999997</c:v>
                </c:pt>
                <c:pt idx="23">
                  <c:v>0.37185000000000001</c:v>
                </c:pt>
                <c:pt idx="24">
                  <c:v>0.36846499999999999</c:v>
                </c:pt>
                <c:pt idx="25">
                  <c:v>0.36583399999999999</c:v>
                </c:pt>
                <c:pt idx="26">
                  <c:v>0.36378199999999999</c:v>
                </c:pt>
                <c:pt idx="27">
                  <c:v>0.362176</c:v>
                </c:pt>
                <c:pt idx="28">
                  <c:v>0.36097000000000001</c:v>
                </c:pt>
                <c:pt idx="29">
                  <c:v>0.36130800000000002</c:v>
                </c:pt>
                <c:pt idx="30">
                  <c:v>0.363954</c:v>
                </c:pt>
              </c:numCache>
            </c:numRef>
          </c:val>
          <c:smooth val="0"/>
          <c:extLst>
            <c:ext xmlns:c16="http://schemas.microsoft.com/office/drawing/2014/chart" uri="{C3380CC4-5D6E-409C-BE32-E72D297353CC}">
              <c16:uniqueId val="{00000006-10ED-481A-ACAF-872D913DC30E}"/>
            </c:ext>
          </c:extLst>
        </c:ser>
        <c:dLbls>
          <c:showLegendKey val="0"/>
          <c:showVal val="0"/>
          <c:showCatName val="0"/>
          <c:showSerName val="0"/>
          <c:showPercent val="0"/>
          <c:showBubbleSize val="0"/>
        </c:dLbls>
        <c:smooth val="0"/>
        <c:axId val="681221135"/>
        <c:axId val="681223055"/>
      </c:lineChart>
      <c:catAx>
        <c:axId val="68122113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1223055"/>
        <c:crosses val="autoZero"/>
        <c:auto val="1"/>
        <c:lblAlgn val="ctr"/>
        <c:lblOffset val="100"/>
        <c:tickLblSkip val="5"/>
        <c:tickMarkSkip val="5"/>
        <c:noMultiLvlLbl val="0"/>
      </c:catAx>
      <c:valAx>
        <c:axId val="68122305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Dimensionless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1221135"/>
        <c:crosses val="autoZero"/>
        <c:crossBetween val="midCat"/>
      </c:valAx>
      <c:spPr>
        <a:noFill/>
        <a:ln>
          <a:noFill/>
        </a:ln>
        <a:effectLst/>
      </c:spPr>
    </c:plotArea>
    <c:legend>
      <c:legendPos val="b"/>
      <c:layout>
        <c:manualLayout>
          <c:xMode val="edge"/>
          <c:yMode val="edge"/>
          <c:x val="2.6123578302712169E-2"/>
          <c:y val="0.84902697657445225"/>
          <c:w val="0.96441929133858273"/>
          <c:h val="0.12423505551110924"/>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US" sz="1000" b="1" dirty="0"/>
              <a:t>Food Environment</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894635701008939"/>
          <c:y val="0.14351616786806187"/>
          <c:w val="0.8136225818849554"/>
          <c:h val="0.56648119693418786"/>
        </c:manualLayout>
      </c:layout>
      <c:lineChart>
        <c:grouping val="standard"/>
        <c:varyColors val="0"/>
        <c:ser>
          <c:idx val="0"/>
          <c:order val="0"/>
          <c:tx>
            <c:strRef>
              <c:f>'Food Environment'!$A$3</c:f>
              <c:strCache>
                <c:ptCount val="1"/>
                <c:pt idx="0">
                  <c:v>Basecase</c:v>
                </c:pt>
              </c:strCache>
            </c:strRef>
          </c:tx>
          <c:spPr>
            <a:ln w="28575" cap="rnd">
              <a:solidFill>
                <a:schemeClr val="accent1"/>
              </a:solidFill>
              <a:round/>
            </a:ln>
            <a:effectLst/>
          </c:spPr>
          <c:marker>
            <c:symbol val="none"/>
          </c:marker>
          <c:cat>
            <c:numRef>
              <c:f>'Food Environment'!$C$1:$AG$1</c:f>
              <c:numCache>
                <c:formatCode>General</c:formatCode>
                <c:ptCount val="31"/>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numCache>
            </c:numRef>
          </c:cat>
          <c:val>
            <c:numRef>
              <c:f>'Food Environment'!$C$3:$AG$3</c:f>
              <c:numCache>
                <c:formatCode>General</c:formatCode>
                <c:ptCount val="31"/>
                <c:pt idx="0">
                  <c:v>7.3877899999999999</c:v>
                </c:pt>
                <c:pt idx="1">
                  <c:v>7.3565100000000001</c:v>
                </c:pt>
                <c:pt idx="2">
                  <c:v>7.3140200000000002</c:v>
                </c:pt>
                <c:pt idx="3">
                  <c:v>7.2633599999999996</c:v>
                </c:pt>
                <c:pt idx="4">
                  <c:v>7.2070999999999996</c:v>
                </c:pt>
                <c:pt idx="5">
                  <c:v>7.1345200000000002</c:v>
                </c:pt>
                <c:pt idx="6">
                  <c:v>7.0303699999999996</c:v>
                </c:pt>
                <c:pt idx="7">
                  <c:v>6.89459</c:v>
                </c:pt>
                <c:pt idx="8">
                  <c:v>6.73393</c:v>
                </c:pt>
                <c:pt idx="9">
                  <c:v>6.5568499999999998</c:v>
                </c:pt>
                <c:pt idx="10">
                  <c:v>6.3712999999999997</c:v>
                </c:pt>
                <c:pt idx="11">
                  <c:v>6.1838199999999999</c:v>
                </c:pt>
                <c:pt idx="12">
                  <c:v>5.99925</c:v>
                </c:pt>
                <c:pt idx="13">
                  <c:v>5.82111</c:v>
                </c:pt>
                <c:pt idx="14">
                  <c:v>5.6517499999999998</c:v>
                </c:pt>
                <c:pt idx="15">
                  <c:v>5.4926399999999997</c:v>
                </c:pt>
                <c:pt idx="16">
                  <c:v>5.3445400000000003</c:v>
                </c:pt>
                <c:pt idx="17">
                  <c:v>5.2055899999999999</c:v>
                </c:pt>
                <c:pt idx="18">
                  <c:v>5.0617200000000002</c:v>
                </c:pt>
                <c:pt idx="19">
                  <c:v>4.9062999999999999</c:v>
                </c:pt>
                <c:pt idx="20">
                  <c:v>4.74146</c:v>
                </c:pt>
                <c:pt idx="21">
                  <c:v>4.5718199999999998</c:v>
                </c:pt>
                <c:pt idx="22">
                  <c:v>4.4020799999999998</c:v>
                </c:pt>
                <c:pt idx="23">
                  <c:v>4.2361599999999999</c:v>
                </c:pt>
                <c:pt idx="24">
                  <c:v>4.0769599999999997</c:v>
                </c:pt>
                <c:pt idx="25">
                  <c:v>3.92645</c:v>
                </c:pt>
                <c:pt idx="26">
                  <c:v>3.7858200000000002</c:v>
                </c:pt>
                <c:pt idx="27">
                  <c:v>3.65564</c:v>
                </c:pt>
                <c:pt idx="28">
                  <c:v>3.5360200000000002</c:v>
                </c:pt>
                <c:pt idx="29">
                  <c:v>3.4267400000000001</c:v>
                </c:pt>
                <c:pt idx="30">
                  <c:v>3.32735</c:v>
                </c:pt>
              </c:numCache>
            </c:numRef>
          </c:val>
          <c:smooth val="0"/>
          <c:extLst>
            <c:ext xmlns:c16="http://schemas.microsoft.com/office/drawing/2014/chart" uri="{C3380CC4-5D6E-409C-BE32-E72D297353CC}">
              <c16:uniqueId val="{00000000-3278-4EAE-B046-DB0542BEB152}"/>
            </c:ext>
          </c:extLst>
        </c:ser>
        <c:ser>
          <c:idx val="1"/>
          <c:order val="1"/>
          <c:tx>
            <c:strRef>
              <c:f>'Food Environment'!$A$4</c:f>
              <c:strCache>
                <c:ptCount val="1"/>
                <c:pt idx="0">
                  <c:v>ModerateIncome</c:v>
                </c:pt>
              </c:strCache>
            </c:strRef>
          </c:tx>
          <c:spPr>
            <a:ln w="28575" cap="rnd">
              <a:solidFill>
                <a:schemeClr val="accent2"/>
              </a:solidFill>
              <a:round/>
            </a:ln>
            <a:effectLst/>
          </c:spPr>
          <c:marker>
            <c:symbol val="none"/>
          </c:marker>
          <c:cat>
            <c:numRef>
              <c:f>'Food Environment'!$C$1:$AG$1</c:f>
              <c:numCache>
                <c:formatCode>General</c:formatCode>
                <c:ptCount val="31"/>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numCache>
            </c:numRef>
          </c:cat>
          <c:val>
            <c:numRef>
              <c:f>'Food Environment'!$C$4:$AG$4</c:f>
              <c:numCache>
                <c:formatCode>General</c:formatCode>
                <c:ptCount val="31"/>
                <c:pt idx="0">
                  <c:v>7.3877899999999999</c:v>
                </c:pt>
                <c:pt idx="1">
                  <c:v>7.3565100000000001</c:v>
                </c:pt>
                <c:pt idx="2">
                  <c:v>7.3140200000000002</c:v>
                </c:pt>
                <c:pt idx="3">
                  <c:v>7.2633599999999996</c:v>
                </c:pt>
                <c:pt idx="4">
                  <c:v>7.2070999999999996</c:v>
                </c:pt>
                <c:pt idx="5">
                  <c:v>7.1345200000000002</c:v>
                </c:pt>
                <c:pt idx="6">
                  <c:v>7.0303699999999996</c:v>
                </c:pt>
                <c:pt idx="7">
                  <c:v>6.89459</c:v>
                </c:pt>
                <c:pt idx="8">
                  <c:v>6.73393</c:v>
                </c:pt>
                <c:pt idx="9">
                  <c:v>6.5568499999999998</c:v>
                </c:pt>
                <c:pt idx="10">
                  <c:v>6.3712999999999997</c:v>
                </c:pt>
                <c:pt idx="11">
                  <c:v>6.1838199999999999</c:v>
                </c:pt>
                <c:pt idx="12">
                  <c:v>6.0041000000000002</c:v>
                </c:pt>
                <c:pt idx="13">
                  <c:v>5.8571999999999997</c:v>
                </c:pt>
                <c:pt idx="14">
                  <c:v>5.7522000000000002</c:v>
                </c:pt>
                <c:pt idx="15">
                  <c:v>5.6862199999999996</c:v>
                </c:pt>
                <c:pt idx="16">
                  <c:v>5.6530199999999997</c:v>
                </c:pt>
                <c:pt idx="17">
                  <c:v>5.6419800000000002</c:v>
                </c:pt>
                <c:pt idx="18">
                  <c:v>5.6286899999999997</c:v>
                </c:pt>
                <c:pt idx="19">
                  <c:v>5.6006</c:v>
                </c:pt>
                <c:pt idx="20">
                  <c:v>5.5556999999999999</c:v>
                </c:pt>
                <c:pt idx="21">
                  <c:v>5.4961399999999996</c:v>
                </c:pt>
                <c:pt idx="22">
                  <c:v>5.4254199999999999</c:v>
                </c:pt>
                <c:pt idx="23">
                  <c:v>5.3471900000000003</c:v>
                </c:pt>
                <c:pt idx="24">
                  <c:v>5.2647000000000004</c:v>
                </c:pt>
                <c:pt idx="25">
                  <c:v>5.18065</c:v>
                </c:pt>
                <c:pt idx="26">
                  <c:v>5.0971299999999999</c:v>
                </c:pt>
                <c:pt idx="27">
                  <c:v>5.0156900000000002</c:v>
                </c:pt>
                <c:pt idx="28">
                  <c:v>4.93743</c:v>
                </c:pt>
                <c:pt idx="29">
                  <c:v>4.8630699999999996</c:v>
                </c:pt>
                <c:pt idx="30">
                  <c:v>4.7929199999999996</c:v>
                </c:pt>
              </c:numCache>
            </c:numRef>
          </c:val>
          <c:smooth val="0"/>
          <c:extLst>
            <c:ext xmlns:c16="http://schemas.microsoft.com/office/drawing/2014/chart" uri="{C3380CC4-5D6E-409C-BE32-E72D297353CC}">
              <c16:uniqueId val="{00000001-3278-4EAE-B046-DB0542BEB152}"/>
            </c:ext>
          </c:extLst>
        </c:ser>
        <c:ser>
          <c:idx val="2"/>
          <c:order val="2"/>
          <c:tx>
            <c:strRef>
              <c:f>'Food Environment'!$A$5</c:f>
              <c:strCache>
                <c:ptCount val="1"/>
                <c:pt idx="0">
                  <c:v>SubstantialIncome</c:v>
                </c:pt>
              </c:strCache>
            </c:strRef>
          </c:tx>
          <c:spPr>
            <a:ln w="28575" cap="rnd">
              <a:solidFill>
                <a:schemeClr val="accent3"/>
              </a:solidFill>
              <a:round/>
            </a:ln>
            <a:effectLst/>
          </c:spPr>
          <c:marker>
            <c:symbol val="none"/>
          </c:marker>
          <c:cat>
            <c:numRef>
              <c:f>'Food Environment'!$C$1:$AG$1</c:f>
              <c:numCache>
                <c:formatCode>General</c:formatCode>
                <c:ptCount val="31"/>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numCache>
            </c:numRef>
          </c:cat>
          <c:val>
            <c:numRef>
              <c:f>'Food Environment'!$C$5:$AG$5</c:f>
              <c:numCache>
                <c:formatCode>General</c:formatCode>
                <c:ptCount val="31"/>
                <c:pt idx="0">
                  <c:v>7.3877899999999999</c:v>
                </c:pt>
                <c:pt idx="1">
                  <c:v>7.3565100000000001</c:v>
                </c:pt>
                <c:pt idx="2">
                  <c:v>7.3140200000000002</c:v>
                </c:pt>
                <c:pt idx="3">
                  <c:v>7.2633599999999996</c:v>
                </c:pt>
                <c:pt idx="4">
                  <c:v>7.2070999999999996</c:v>
                </c:pt>
                <c:pt idx="5">
                  <c:v>7.1345200000000002</c:v>
                </c:pt>
                <c:pt idx="6">
                  <c:v>7.0303699999999996</c:v>
                </c:pt>
                <c:pt idx="7">
                  <c:v>6.89459</c:v>
                </c:pt>
                <c:pt idx="8">
                  <c:v>6.73393</c:v>
                </c:pt>
                <c:pt idx="9">
                  <c:v>6.5568499999999998</c:v>
                </c:pt>
                <c:pt idx="10">
                  <c:v>6.3712999999999997</c:v>
                </c:pt>
                <c:pt idx="11">
                  <c:v>6.1838199999999999</c:v>
                </c:pt>
                <c:pt idx="12">
                  <c:v>6.0137999999999998</c:v>
                </c:pt>
                <c:pt idx="13">
                  <c:v>5.9287700000000001</c:v>
                </c:pt>
                <c:pt idx="14">
                  <c:v>5.9513699999999998</c:v>
                </c:pt>
                <c:pt idx="15">
                  <c:v>6.0743900000000002</c:v>
                </c:pt>
                <c:pt idx="16">
                  <c:v>6.2843099999999996</c:v>
                </c:pt>
                <c:pt idx="17">
                  <c:v>6.5614800000000004</c:v>
                </c:pt>
                <c:pt idx="18">
                  <c:v>6.8720400000000001</c:v>
                </c:pt>
                <c:pt idx="19">
                  <c:v>7.19245</c:v>
                </c:pt>
                <c:pt idx="20">
                  <c:v>7.5081100000000003</c:v>
                </c:pt>
                <c:pt idx="21">
                  <c:v>7.80959</c:v>
                </c:pt>
                <c:pt idx="22">
                  <c:v>8.0909499999999994</c:v>
                </c:pt>
                <c:pt idx="23">
                  <c:v>8.3487799999999996</c:v>
                </c:pt>
                <c:pt idx="24">
                  <c:v>8.5815199999999994</c:v>
                </c:pt>
                <c:pt idx="25">
                  <c:v>8.7889099999999996</c:v>
                </c:pt>
                <c:pt idx="26">
                  <c:v>8.9716500000000003</c:v>
                </c:pt>
                <c:pt idx="27">
                  <c:v>9.1310099999999998</c:v>
                </c:pt>
                <c:pt idx="28">
                  <c:v>9.2686399999999995</c:v>
                </c:pt>
                <c:pt idx="29">
                  <c:v>9.3795099999999998</c:v>
                </c:pt>
                <c:pt idx="30">
                  <c:v>9.4412699999999994</c:v>
                </c:pt>
              </c:numCache>
            </c:numRef>
          </c:val>
          <c:smooth val="0"/>
          <c:extLst>
            <c:ext xmlns:c16="http://schemas.microsoft.com/office/drawing/2014/chart" uri="{C3380CC4-5D6E-409C-BE32-E72D297353CC}">
              <c16:uniqueId val="{00000002-3278-4EAE-B046-DB0542BEB152}"/>
            </c:ext>
          </c:extLst>
        </c:ser>
        <c:ser>
          <c:idx val="3"/>
          <c:order val="3"/>
          <c:tx>
            <c:strRef>
              <c:f>'Food Environment'!$A$6</c:f>
              <c:strCache>
                <c:ptCount val="1"/>
                <c:pt idx="0">
                  <c:v>HealthyFoodIntiative</c:v>
                </c:pt>
              </c:strCache>
            </c:strRef>
          </c:tx>
          <c:spPr>
            <a:ln w="28575" cap="rnd">
              <a:solidFill>
                <a:schemeClr val="accent4"/>
              </a:solidFill>
              <a:round/>
            </a:ln>
            <a:effectLst/>
          </c:spPr>
          <c:marker>
            <c:symbol val="none"/>
          </c:marker>
          <c:cat>
            <c:numRef>
              <c:f>'Food Environment'!$C$1:$AG$1</c:f>
              <c:numCache>
                <c:formatCode>General</c:formatCode>
                <c:ptCount val="31"/>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numCache>
            </c:numRef>
          </c:cat>
          <c:val>
            <c:numRef>
              <c:f>'Food Environment'!$C$6:$AG$6</c:f>
              <c:numCache>
                <c:formatCode>General</c:formatCode>
                <c:ptCount val="31"/>
                <c:pt idx="0">
                  <c:v>7.3877899999999999</c:v>
                </c:pt>
                <c:pt idx="1">
                  <c:v>7.3565100000000001</c:v>
                </c:pt>
                <c:pt idx="2">
                  <c:v>7.3140200000000002</c:v>
                </c:pt>
                <c:pt idx="3">
                  <c:v>7.2633599999999996</c:v>
                </c:pt>
                <c:pt idx="4">
                  <c:v>7.2070999999999996</c:v>
                </c:pt>
                <c:pt idx="5">
                  <c:v>7.1345200000000002</c:v>
                </c:pt>
                <c:pt idx="6">
                  <c:v>7.0303699999999996</c:v>
                </c:pt>
                <c:pt idx="7">
                  <c:v>6.89459</c:v>
                </c:pt>
                <c:pt idx="8">
                  <c:v>6.73393</c:v>
                </c:pt>
                <c:pt idx="9">
                  <c:v>6.5568499999999998</c:v>
                </c:pt>
                <c:pt idx="10">
                  <c:v>6.3712999999999997</c:v>
                </c:pt>
                <c:pt idx="11">
                  <c:v>6.1838199999999999</c:v>
                </c:pt>
                <c:pt idx="12">
                  <c:v>6.0013300000000003</c:v>
                </c:pt>
                <c:pt idx="13">
                  <c:v>5.8297499999999998</c:v>
                </c:pt>
                <c:pt idx="14">
                  <c:v>5.6705899999999998</c:v>
                </c:pt>
                <c:pt idx="15">
                  <c:v>5.5245300000000004</c:v>
                </c:pt>
                <c:pt idx="16">
                  <c:v>5.3916199999999996</c:v>
                </c:pt>
                <c:pt idx="17">
                  <c:v>5.2682399999999996</c:v>
                </c:pt>
                <c:pt idx="18">
                  <c:v>5.1389800000000001</c:v>
                </c:pt>
                <c:pt idx="19">
                  <c:v>4.9982899999999999</c:v>
                </c:pt>
                <c:pt idx="20">
                  <c:v>4.8485699999999996</c:v>
                </c:pt>
                <c:pt idx="21">
                  <c:v>4.6943999999999999</c:v>
                </c:pt>
                <c:pt idx="22">
                  <c:v>4.5402800000000001</c:v>
                </c:pt>
                <c:pt idx="23">
                  <c:v>4.3899100000000004</c:v>
                </c:pt>
                <c:pt idx="24">
                  <c:v>4.2460199999999997</c:v>
                </c:pt>
                <c:pt idx="25">
                  <c:v>4.11043</c:v>
                </c:pt>
                <c:pt idx="26">
                  <c:v>3.98421</c:v>
                </c:pt>
                <c:pt idx="27">
                  <c:v>3.86788</c:v>
                </c:pt>
                <c:pt idx="28">
                  <c:v>3.7614999999999998</c:v>
                </c:pt>
                <c:pt idx="29">
                  <c:v>3.6648299999999998</c:v>
                </c:pt>
                <c:pt idx="30">
                  <c:v>3.5749</c:v>
                </c:pt>
              </c:numCache>
            </c:numRef>
          </c:val>
          <c:smooth val="0"/>
          <c:extLst>
            <c:ext xmlns:c16="http://schemas.microsoft.com/office/drawing/2014/chart" uri="{C3380CC4-5D6E-409C-BE32-E72D297353CC}">
              <c16:uniqueId val="{00000003-3278-4EAE-B046-DB0542BEB152}"/>
            </c:ext>
          </c:extLst>
        </c:ser>
        <c:ser>
          <c:idx val="4"/>
          <c:order val="4"/>
          <c:tx>
            <c:strRef>
              <c:f>'Food Environment'!$A$7</c:f>
              <c:strCache>
                <c:ptCount val="1"/>
                <c:pt idx="0">
                  <c:v>SNAP Double-Up</c:v>
                </c:pt>
              </c:strCache>
            </c:strRef>
          </c:tx>
          <c:spPr>
            <a:ln w="28575" cap="rnd">
              <a:solidFill>
                <a:schemeClr val="accent5"/>
              </a:solidFill>
              <a:round/>
            </a:ln>
            <a:effectLst/>
          </c:spPr>
          <c:marker>
            <c:symbol val="none"/>
          </c:marker>
          <c:cat>
            <c:numRef>
              <c:f>'Food Environment'!$C$1:$AG$1</c:f>
              <c:numCache>
                <c:formatCode>General</c:formatCode>
                <c:ptCount val="31"/>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numCache>
            </c:numRef>
          </c:cat>
          <c:val>
            <c:numRef>
              <c:f>'Food Environment'!$C$7:$AG$7</c:f>
              <c:numCache>
                <c:formatCode>General</c:formatCode>
                <c:ptCount val="31"/>
                <c:pt idx="0">
                  <c:v>7.3877899999999999</c:v>
                </c:pt>
                <c:pt idx="1">
                  <c:v>7.3565100000000001</c:v>
                </c:pt>
                <c:pt idx="2">
                  <c:v>7.3140200000000002</c:v>
                </c:pt>
                <c:pt idx="3">
                  <c:v>7.2633599999999996</c:v>
                </c:pt>
                <c:pt idx="4">
                  <c:v>7.2070999999999996</c:v>
                </c:pt>
                <c:pt idx="5">
                  <c:v>7.1345200000000002</c:v>
                </c:pt>
                <c:pt idx="6">
                  <c:v>7.0303699999999996</c:v>
                </c:pt>
                <c:pt idx="7">
                  <c:v>6.89459</c:v>
                </c:pt>
                <c:pt idx="8">
                  <c:v>6.73393</c:v>
                </c:pt>
                <c:pt idx="9">
                  <c:v>6.5568499999999998</c:v>
                </c:pt>
                <c:pt idx="10">
                  <c:v>6.3712999999999997</c:v>
                </c:pt>
                <c:pt idx="11">
                  <c:v>6.1838199999999999</c:v>
                </c:pt>
                <c:pt idx="12">
                  <c:v>5.99925</c:v>
                </c:pt>
                <c:pt idx="13">
                  <c:v>5.82111</c:v>
                </c:pt>
                <c:pt idx="14">
                  <c:v>5.6517499999999998</c:v>
                </c:pt>
                <c:pt idx="15">
                  <c:v>5.4926399999999997</c:v>
                </c:pt>
                <c:pt idx="16">
                  <c:v>5.3445299999999998</c:v>
                </c:pt>
                <c:pt idx="17">
                  <c:v>5.2055899999999999</c:v>
                </c:pt>
                <c:pt idx="18">
                  <c:v>5.0617200000000002</c:v>
                </c:pt>
                <c:pt idx="19">
                  <c:v>4.9062999999999999</c:v>
                </c:pt>
                <c:pt idx="20">
                  <c:v>4.74146</c:v>
                </c:pt>
                <c:pt idx="21">
                  <c:v>4.5718199999999998</c:v>
                </c:pt>
                <c:pt idx="22">
                  <c:v>4.4020799999999998</c:v>
                </c:pt>
                <c:pt idx="23">
                  <c:v>4.2361599999999999</c:v>
                </c:pt>
                <c:pt idx="24">
                  <c:v>4.0769599999999997</c:v>
                </c:pt>
                <c:pt idx="25">
                  <c:v>3.92645</c:v>
                </c:pt>
                <c:pt idx="26">
                  <c:v>3.7858200000000002</c:v>
                </c:pt>
                <c:pt idx="27">
                  <c:v>3.65564</c:v>
                </c:pt>
                <c:pt idx="28">
                  <c:v>3.5360200000000002</c:v>
                </c:pt>
                <c:pt idx="29">
                  <c:v>3.4267400000000001</c:v>
                </c:pt>
                <c:pt idx="30">
                  <c:v>3.32735</c:v>
                </c:pt>
              </c:numCache>
            </c:numRef>
          </c:val>
          <c:smooth val="0"/>
          <c:extLst>
            <c:ext xmlns:c16="http://schemas.microsoft.com/office/drawing/2014/chart" uri="{C3380CC4-5D6E-409C-BE32-E72D297353CC}">
              <c16:uniqueId val="{00000004-3278-4EAE-B046-DB0542BEB152}"/>
            </c:ext>
          </c:extLst>
        </c:ser>
        <c:ser>
          <c:idx val="5"/>
          <c:order val="5"/>
          <c:tx>
            <c:strRef>
              <c:f>'Food Environment'!$A$8</c:f>
              <c:strCache>
                <c:ptCount val="1"/>
                <c:pt idx="0">
                  <c:v> FoodBanksFunding</c:v>
                </c:pt>
              </c:strCache>
            </c:strRef>
          </c:tx>
          <c:spPr>
            <a:ln w="28575" cap="rnd">
              <a:solidFill>
                <a:schemeClr val="accent6"/>
              </a:solidFill>
              <a:round/>
            </a:ln>
            <a:effectLst/>
          </c:spPr>
          <c:marker>
            <c:symbol val="none"/>
          </c:marker>
          <c:cat>
            <c:numRef>
              <c:f>'Food Environment'!$C$1:$AG$1</c:f>
              <c:numCache>
                <c:formatCode>General</c:formatCode>
                <c:ptCount val="31"/>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numCache>
            </c:numRef>
          </c:cat>
          <c:val>
            <c:numRef>
              <c:f>'Food Environment'!$C$8:$AG$8</c:f>
              <c:numCache>
                <c:formatCode>General</c:formatCode>
                <c:ptCount val="31"/>
                <c:pt idx="0">
                  <c:v>7.3877899999999999</c:v>
                </c:pt>
                <c:pt idx="1">
                  <c:v>7.3565100000000001</c:v>
                </c:pt>
                <c:pt idx="2">
                  <c:v>7.3140200000000002</c:v>
                </c:pt>
                <c:pt idx="3">
                  <c:v>7.2633599999999996</c:v>
                </c:pt>
                <c:pt idx="4">
                  <c:v>7.2070999999999996</c:v>
                </c:pt>
                <c:pt idx="5">
                  <c:v>7.1345200000000002</c:v>
                </c:pt>
                <c:pt idx="6">
                  <c:v>7.0303699999999996</c:v>
                </c:pt>
                <c:pt idx="7">
                  <c:v>6.89459</c:v>
                </c:pt>
                <c:pt idx="8">
                  <c:v>6.73393</c:v>
                </c:pt>
                <c:pt idx="9">
                  <c:v>6.5568499999999998</c:v>
                </c:pt>
                <c:pt idx="10">
                  <c:v>6.3712999999999997</c:v>
                </c:pt>
                <c:pt idx="11">
                  <c:v>6.1838199999999999</c:v>
                </c:pt>
                <c:pt idx="12">
                  <c:v>6.0008999999999997</c:v>
                </c:pt>
                <c:pt idx="13">
                  <c:v>5.8246700000000002</c:v>
                </c:pt>
                <c:pt idx="14">
                  <c:v>5.6559799999999996</c:v>
                </c:pt>
                <c:pt idx="15">
                  <c:v>5.4967499999999996</c:v>
                </c:pt>
                <c:pt idx="16">
                  <c:v>5.3485300000000002</c:v>
                </c:pt>
                <c:pt idx="17">
                  <c:v>5.2112499999999997</c:v>
                </c:pt>
                <c:pt idx="18">
                  <c:v>5.0725600000000002</c:v>
                </c:pt>
                <c:pt idx="19">
                  <c:v>4.9232300000000002</c:v>
                </c:pt>
                <c:pt idx="20">
                  <c:v>4.7643700000000004</c:v>
                </c:pt>
                <c:pt idx="21">
                  <c:v>4.6004199999999997</c:v>
                </c:pt>
                <c:pt idx="22">
                  <c:v>4.4361499999999996</c:v>
                </c:pt>
                <c:pt idx="23">
                  <c:v>4.27562</c:v>
                </c:pt>
                <c:pt idx="24">
                  <c:v>4.1218199999999996</c:v>
                </c:pt>
                <c:pt idx="25">
                  <c:v>3.9767999999999999</c:v>
                </c:pt>
                <c:pt idx="26">
                  <c:v>3.8417500000000002</c:v>
                </c:pt>
                <c:pt idx="27">
                  <c:v>3.7172499999999999</c:v>
                </c:pt>
                <c:pt idx="28">
                  <c:v>3.60337</c:v>
                </c:pt>
                <c:pt idx="29">
                  <c:v>3.4998499999999999</c:v>
                </c:pt>
                <c:pt idx="30">
                  <c:v>3.4062199999999998</c:v>
                </c:pt>
              </c:numCache>
            </c:numRef>
          </c:val>
          <c:smooth val="0"/>
          <c:extLst>
            <c:ext xmlns:c16="http://schemas.microsoft.com/office/drawing/2014/chart" uri="{C3380CC4-5D6E-409C-BE32-E72D297353CC}">
              <c16:uniqueId val="{00000005-3278-4EAE-B046-DB0542BEB152}"/>
            </c:ext>
          </c:extLst>
        </c:ser>
        <c:ser>
          <c:idx val="6"/>
          <c:order val="6"/>
          <c:tx>
            <c:strRef>
              <c:f>'Food Environment'!$A$9</c:f>
              <c:strCache>
                <c:ptCount val="1"/>
                <c:pt idx="0">
                  <c:v>combinedIntervention</c:v>
                </c:pt>
              </c:strCache>
            </c:strRef>
          </c:tx>
          <c:spPr>
            <a:ln w="28575" cap="rnd">
              <a:solidFill>
                <a:schemeClr val="accent1">
                  <a:lumMod val="60000"/>
                </a:schemeClr>
              </a:solidFill>
              <a:round/>
            </a:ln>
            <a:effectLst/>
          </c:spPr>
          <c:marker>
            <c:symbol val="none"/>
          </c:marker>
          <c:cat>
            <c:numRef>
              <c:f>'Food Environment'!$C$1:$AG$1</c:f>
              <c:numCache>
                <c:formatCode>General</c:formatCode>
                <c:ptCount val="31"/>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numCache>
            </c:numRef>
          </c:cat>
          <c:val>
            <c:numRef>
              <c:f>'Food Environment'!$C$9:$AG$9</c:f>
              <c:numCache>
                <c:formatCode>General</c:formatCode>
                <c:ptCount val="31"/>
                <c:pt idx="0">
                  <c:v>7.3877899999999999</c:v>
                </c:pt>
                <c:pt idx="1">
                  <c:v>7.3565100000000001</c:v>
                </c:pt>
                <c:pt idx="2">
                  <c:v>7.3140200000000002</c:v>
                </c:pt>
                <c:pt idx="3">
                  <c:v>7.2633599999999996</c:v>
                </c:pt>
                <c:pt idx="4">
                  <c:v>7.2070999999999996</c:v>
                </c:pt>
                <c:pt idx="5">
                  <c:v>7.1345200000000002</c:v>
                </c:pt>
                <c:pt idx="6">
                  <c:v>7.0303699999999996</c:v>
                </c:pt>
                <c:pt idx="7">
                  <c:v>6.89459</c:v>
                </c:pt>
                <c:pt idx="8">
                  <c:v>6.73393</c:v>
                </c:pt>
                <c:pt idx="9">
                  <c:v>6.5568499999999998</c:v>
                </c:pt>
                <c:pt idx="10">
                  <c:v>6.3712999999999997</c:v>
                </c:pt>
                <c:pt idx="11">
                  <c:v>6.1838199999999999</c:v>
                </c:pt>
                <c:pt idx="12">
                  <c:v>6.0213299999999998</c:v>
                </c:pt>
                <c:pt idx="13">
                  <c:v>5.9559800000000003</c:v>
                </c:pt>
                <c:pt idx="14">
                  <c:v>6.0054499999999997</c:v>
                </c:pt>
                <c:pt idx="15">
                  <c:v>6.1599199999999996</c:v>
                </c:pt>
                <c:pt idx="16">
                  <c:v>6.40428</c:v>
                </c:pt>
                <c:pt idx="17">
                  <c:v>6.7164099999999998</c:v>
                </c:pt>
                <c:pt idx="18">
                  <c:v>7.0608199999999997</c:v>
                </c:pt>
                <c:pt idx="19">
                  <c:v>7.4135499999999999</c:v>
                </c:pt>
                <c:pt idx="20">
                  <c:v>7.7596600000000002</c:v>
                </c:pt>
                <c:pt idx="21">
                  <c:v>8.0895399999999995</c:v>
                </c:pt>
                <c:pt idx="22">
                  <c:v>8.3972200000000008</c:v>
                </c:pt>
                <c:pt idx="23">
                  <c:v>8.6794100000000007</c:v>
                </c:pt>
                <c:pt idx="24">
                  <c:v>8.9347600000000007</c:v>
                </c:pt>
                <c:pt idx="25">
                  <c:v>9.1633099999999992</c:v>
                </c:pt>
                <c:pt idx="26">
                  <c:v>9.3659999999999997</c:v>
                </c:pt>
                <c:pt idx="27">
                  <c:v>9.5443999999999996</c:v>
                </c:pt>
                <c:pt idx="28">
                  <c:v>9.6997400000000003</c:v>
                </c:pt>
                <c:pt idx="29">
                  <c:v>9.8165499999999994</c:v>
                </c:pt>
                <c:pt idx="30">
                  <c:v>9.8757099999999998</c:v>
                </c:pt>
              </c:numCache>
            </c:numRef>
          </c:val>
          <c:smooth val="0"/>
          <c:extLst>
            <c:ext xmlns:c16="http://schemas.microsoft.com/office/drawing/2014/chart" uri="{C3380CC4-5D6E-409C-BE32-E72D297353CC}">
              <c16:uniqueId val="{00000006-3278-4EAE-B046-DB0542BEB152}"/>
            </c:ext>
          </c:extLst>
        </c:ser>
        <c:dLbls>
          <c:showLegendKey val="0"/>
          <c:showVal val="0"/>
          <c:showCatName val="0"/>
          <c:showSerName val="0"/>
          <c:showPercent val="0"/>
          <c:showBubbleSize val="0"/>
        </c:dLbls>
        <c:smooth val="0"/>
        <c:axId val="1764649888"/>
        <c:axId val="1764659488"/>
      </c:lineChart>
      <c:catAx>
        <c:axId val="17646498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4659488"/>
        <c:crosses val="autoZero"/>
        <c:auto val="1"/>
        <c:lblAlgn val="ctr"/>
        <c:lblOffset val="100"/>
        <c:tickLblSkip val="5"/>
        <c:tickMarkSkip val="5"/>
        <c:noMultiLvlLbl val="0"/>
      </c:catAx>
      <c:valAx>
        <c:axId val="17646594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Dimensionless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4649888"/>
        <c:crosses val="autoZero"/>
        <c:crossBetween val="midCat"/>
      </c:valAx>
      <c:spPr>
        <a:noFill/>
        <a:ln>
          <a:noFill/>
        </a:ln>
        <a:effectLst/>
      </c:spPr>
    </c:plotArea>
    <c:legend>
      <c:legendPos val="b"/>
      <c:layout>
        <c:manualLayout>
          <c:xMode val="edge"/>
          <c:yMode val="edge"/>
          <c:x val="3.8737489408279625E-2"/>
          <c:y val="0.82228907101735105"/>
          <c:w val="0.95963234087696092"/>
          <c:h val="0.15097297045034513"/>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US" sz="1000" b="1" dirty="0"/>
              <a:t>Prevalence of Limited Access to Healthy Food</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955788403898881"/>
          <c:y val="0.15283167418548801"/>
          <c:w val="0.79257936303055498"/>
          <c:h val="0.56681537404345683"/>
        </c:manualLayout>
      </c:layout>
      <c:lineChart>
        <c:grouping val="standard"/>
        <c:varyColors val="0"/>
        <c:ser>
          <c:idx val="0"/>
          <c:order val="0"/>
          <c:tx>
            <c:strRef>
              <c:f>'Limited access to healthy food'!$A$3</c:f>
              <c:strCache>
                <c:ptCount val="1"/>
                <c:pt idx="0">
                  <c:v>Basecase</c:v>
                </c:pt>
              </c:strCache>
            </c:strRef>
          </c:tx>
          <c:spPr>
            <a:ln w="28575" cap="rnd">
              <a:solidFill>
                <a:schemeClr val="accent1"/>
              </a:solidFill>
              <a:round/>
            </a:ln>
            <a:effectLst/>
          </c:spPr>
          <c:marker>
            <c:symbol val="none"/>
          </c:marker>
          <c:cat>
            <c:numRef>
              <c:f>'Limited access to healthy food'!$C$1:$AG$1</c:f>
              <c:numCache>
                <c:formatCode>General</c:formatCode>
                <c:ptCount val="31"/>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numCache>
            </c:numRef>
          </c:cat>
          <c:val>
            <c:numRef>
              <c:f>'Limited access to healthy food'!$C$3:$AG$3</c:f>
              <c:numCache>
                <c:formatCode>General</c:formatCode>
                <c:ptCount val="31"/>
                <c:pt idx="0">
                  <c:v>5.5749E-2</c:v>
                </c:pt>
                <c:pt idx="1">
                  <c:v>5.9706500000000003E-2</c:v>
                </c:pt>
                <c:pt idx="2">
                  <c:v>6.2389399999999998E-2</c:v>
                </c:pt>
                <c:pt idx="3">
                  <c:v>6.4289600000000002E-2</c:v>
                </c:pt>
                <c:pt idx="4">
                  <c:v>6.5718200000000004E-2</c:v>
                </c:pt>
                <c:pt idx="5">
                  <c:v>6.6862599999999994E-2</c:v>
                </c:pt>
                <c:pt idx="6">
                  <c:v>6.7908300000000005E-2</c:v>
                </c:pt>
                <c:pt idx="7">
                  <c:v>6.9033600000000001E-2</c:v>
                </c:pt>
                <c:pt idx="8">
                  <c:v>7.0357799999999998E-2</c:v>
                </c:pt>
                <c:pt idx="9">
                  <c:v>7.1940299999999999E-2</c:v>
                </c:pt>
                <c:pt idx="10">
                  <c:v>7.3796100000000003E-2</c:v>
                </c:pt>
                <c:pt idx="11">
                  <c:v>7.5910199999999997E-2</c:v>
                </c:pt>
                <c:pt idx="12">
                  <c:v>7.8250600000000003E-2</c:v>
                </c:pt>
                <c:pt idx="13">
                  <c:v>8.0777299999999996E-2</c:v>
                </c:pt>
                <c:pt idx="14">
                  <c:v>8.3447400000000005E-2</c:v>
                </c:pt>
                <c:pt idx="15">
                  <c:v>8.6218199999999995E-2</c:v>
                </c:pt>
                <c:pt idx="16">
                  <c:v>8.90489E-2</c:v>
                </c:pt>
                <c:pt idx="17">
                  <c:v>9.1897900000000005E-2</c:v>
                </c:pt>
                <c:pt idx="18">
                  <c:v>9.4752299999999998E-2</c:v>
                </c:pt>
                <c:pt idx="19">
                  <c:v>9.7718299999999994E-2</c:v>
                </c:pt>
                <c:pt idx="20">
                  <c:v>0.10091899999999999</c:v>
                </c:pt>
                <c:pt idx="21">
                  <c:v>0.104434</c:v>
                </c:pt>
                <c:pt idx="22">
                  <c:v>0.108295</c:v>
                </c:pt>
                <c:pt idx="23">
                  <c:v>0.112496</c:v>
                </c:pt>
                <c:pt idx="24">
                  <c:v>0.117004</c:v>
                </c:pt>
                <c:pt idx="25">
                  <c:v>0.121769</c:v>
                </c:pt>
                <c:pt idx="26">
                  <c:v>0.12673300000000001</c:v>
                </c:pt>
                <c:pt idx="27">
                  <c:v>0.13183300000000001</c:v>
                </c:pt>
                <c:pt idx="28">
                  <c:v>0.13700599999999999</c:v>
                </c:pt>
                <c:pt idx="29">
                  <c:v>0.14219499999999999</c:v>
                </c:pt>
                <c:pt idx="30">
                  <c:v>0.147345</c:v>
                </c:pt>
              </c:numCache>
            </c:numRef>
          </c:val>
          <c:smooth val="0"/>
          <c:extLst>
            <c:ext xmlns:c16="http://schemas.microsoft.com/office/drawing/2014/chart" uri="{C3380CC4-5D6E-409C-BE32-E72D297353CC}">
              <c16:uniqueId val="{00000000-7ECD-4621-98C4-3EA4F0DFBD6C}"/>
            </c:ext>
          </c:extLst>
        </c:ser>
        <c:ser>
          <c:idx val="1"/>
          <c:order val="1"/>
          <c:tx>
            <c:strRef>
              <c:f>'Limited access to healthy food'!$A$4</c:f>
              <c:strCache>
                <c:ptCount val="1"/>
                <c:pt idx="0">
                  <c:v>ModerateIncome</c:v>
                </c:pt>
              </c:strCache>
            </c:strRef>
          </c:tx>
          <c:spPr>
            <a:ln w="28575" cap="rnd">
              <a:solidFill>
                <a:schemeClr val="accent2"/>
              </a:solidFill>
              <a:round/>
            </a:ln>
            <a:effectLst/>
          </c:spPr>
          <c:marker>
            <c:symbol val="none"/>
          </c:marker>
          <c:cat>
            <c:numRef>
              <c:f>'Limited access to healthy food'!$C$1:$AG$1</c:f>
              <c:numCache>
                <c:formatCode>General</c:formatCode>
                <c:ptCount val="31"/>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numCache>
            </c:numRef>
          </c:cat>
          <c:val>
            <c:numRef>
              <c:f>'Limited access to healthy food'!$C$4:$AG$4</c:f>
              <c:numCache>
                <c:formatCode>General</c:formatCode>
                <c:ptCount val="31"/>
                <c:pt idx="0">
                  <c:v>5.5749E-2</c:v>
                </c:pt>
                <c:pt idx="1">
                  <c:v>5.9706500000000003E-2</c:v>
                </c:pt>
                <c:pt idx="2">
                  <c:v>6.2389399999999998E-2</c:v>
                </c:pt>
                <c:pt idx="3">
                  <c:v>6.4289600000000002E-2</c:v>
                </c:pt>
                <c:pt idx="4">
                  <c:v>6.5718200000000004E-2</c:v>
                </c:pt>
                <c:pt idx="5">
                  <c:v>6.6862599999999994E-2</c:v>
                </c:pt>
                <c:pt idx="6">
                  <c:v>6.7908300000000005E-2</c:v>
                </c:pt>
                <c:pt idx="7">
                  <c:v>6.9033600000000001E-2</c:v>
                </c:pt>
                <c:pt idx="8">
                  <c:v>7.0357799999999998E-2</c:v>
                </c:pt>
                <c:pt idx="9">
                  <c:v>7.1940299999999999E-2</c:v>
                </c:pt>
                <c:pt idx="10">
                  <c:v>7.3796100000000003E-2</c:v>
                </c:pt>
                <c:pt idx="11">
                  <c:v>7.5910199999999997E-2</c:v>
                </c:pt>
                <c:pt idx="12">
                  <c:v>7.8257499999999994E-2</c:v>
                </c:pt>
                <c:pt idx="13">
                  <c:v>8.0758700000000003E-2</c:v>
                </c:pt>
                <c:pt idx="14">
                  <c:v>8.3203700000000005E-2</c:v>
                </c:pt>
                <c:pt idx="15">
                  <c:v>8.5392200000000001E-2</c:v>
                </c:pt>
                <c:pt idx="16">
                  <c:v>8.7195499999999995E-2</c:v>
                </c:pt>
                <c:pt idx="17">
                  <c:v>8.8552500000000006E-2</c:v>
                </c:pt>
                <c:pt idx="18">
                  <c:v>8.9503399999999997E-2</c:v>
                </c:pt>
                <c:pt idx="19">
                  <c:v>9.0230000000000005E-2</c:v>
                </c:pt>
                <c:pt idx="20">
                  <c:v>9.0915899999999994E-2</c:v>
                </c:pt>
                <c:pt idx="21">
                  <c:v>9.1688800000000001E-2</c:v>
                </c:pt>
                <c:pt idx="22">
                  <c:v>9.2619400000000005E-2</c:v>
                </c:pt>
                <c:pt idx="23">
                  <c:v>9.3734200000000004E-2</c:v>
                </c:pt>
                <c:pt idx="24">
                  <c:v>9.5030900000000001E-2</c:v>
                </c:pt>
                <c:pt idx="25">
                  <c:v>9.6489699999999998E-2</c:v>
                </c:pt>
                <c:pt idx="26">
                  <c:v>9.8082000000000003E-2</c:v>
                </c:pt>
                <c:pt idx="27">
                  <c:v>9.9775500000000003E-2</c:v>
                </c:pt>
                <c:pt idx="28">
                  <c:v>0.101538</c:v>
                </c:pt>
                <c:pt idx="29">
                  <c:v>0.10334</c:v>
                </c:pt>
                <c:pt idx="30">
                  <c:v>0.105155</c:v>
                </c:pt>
              </c:numCache>
            </c:numRef>
          </c:val>
          <c:smooth val="0"/>
          <c:extLst>
            <c:ext xmlns:c16="http://schemas.microsoft.com/office/drawing/2014/chart" uri="{C3380CC4-5D6E-409C-BE32-E72D297353CC}">
              <c16:uniqueId val="{00000001-7ECD-4621-98C4-3EA4F0DFBD6C}"/>
            </c:ext>
          </c:extLst>
        </c:ser>
        <c:ser>
          <c:idx val="2"/>
          <c:order val="2"/>
          <c:tx>
            <c:strRef>
              <c:f>'Limited access to healthy food'!$A$5</c:f>
              <c:strCache>
                <c:ptCount val="1"/>
                <c:pt idx="0">
                  <c:v>SubstantialIncome</c:v>
                </c:pt>
              </c:strCache>
            </c:strRef>
          </c:tx>
          <c:spPr>
            <a:ln w="28575" cap="rnd">
              <a:solidFill>
                <a:schemeClr val="accent3"/>
              </a:solidFill>
              <a:round/>
            </a:ln>
            <a:effectLst/>
          </c:spPr>
          <c:marker>
            <c:symbol val="none"/>
          </c:marker>
          <c:cat>
            <c:numRef>
              <c:f>'Limited access to healthy food'!$C$1:$AG$1</c:f>
              <c:numCache>
                <c:formatCode>General</c:formatCode>
                <c:ptCount val="31"/>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numCache>
            </c:numRef>
          </c:cat>
          <c:val>
            <c:numRef>
              <c:f>'Limited access to healthy food'!$C$5:$AG$5</c:f>
              <c:numCache>
                <c:formatCode>General</c:formatCode>
                <c:ptCount val="31"/>
                <c:pt idx="0">
                  <c:v>5.5749E-2</c:v>
                </c:pt>
                <c:pt idx="1">
                  <c:v>5.9706500000000003E-2</c:v>
                </c:pt>
                <c:pt idx="2">
                  <c:v>6.2389399999999998E-2</c:v>
                </c:pt>
                <c:pt idx="3">
                  <c:v>6.4289600000000002E-2</c:v>
                </c:pt>
                <c:pt idx="4">
                  <c:v>6.5718200000000004E-2</c:v>
                </c:pt>
                <c:pt idx="5">
                  <c:v>6.6862599999999994E-2</c:v>
                </c:pt>
                <c:pt idx="6">
                  <c:v>6.7908300000000005E-2</c:v>
                </c:pt>
                <c:pt idx="7">
                  <c:v>6.9033600000000001E-2</c:v>
                </c:pt>
                <c:pt idx="8">
                  <c:v>7.0357799999999998E-2</c:v>
                </c:pt>
                <c:pt idx="9">
                  <c:v>7.1940299999999999E-2</c:v>
                </c:pt>
                <c:pt idx="10">
                  <c:v>7.3796100000000003E-2</c:v>
                </c:pt>
                <c:pt idx="11">
                  <c:v>7.5910199999999997E-2</c:v>
                </c:pt>
                <c:pt idx="12">
                  <c:v>7.8270800000000001E-2</c:v>
                </c:pt>
                <c:pt idx="13">
                  <c:v>8.0712500000000006E-2</c:v>
                </c:pt>
                <c:pt idx="14">
                  <c:v>8.2695000000000005E-2</c:v>
                </c:pt>
                <c:pt idx="15">
                  <c:v>8.3750699999999997E-2</c:v>
                </c:pt>
                <c:pt idx="16">
                  <c:v>8.3655599999999997E-2</c:v>
                </c:pt>
                <c:pt idx="17">
                  <c:v>8.24048E-2</c:v>
                </c:pt>
                <c:pt idx="18">
                  <c:v>8.0196699999999996E-2</c:v>
                </c:pt>
                <c:pt idx="19">
                  <c:v>7.7371200000000001E-2</c:v>
                </c:pt>
                <c:pt idx="20">
                  <c:v>7.4252700000000005E-2</c:v>
                </c:pt>
                <c:pt idx="21">
                  <c:v>7.1091500000000002E-2</c:v>
                </c:pt>
                <c:pt idx="22">
                  <c:v>6.8056800000000001E-2</c:v>
                </c:pt>
                <c:pt idx="23">
                  <c:v>6.5250299999999997E-2</c:v>
                </c:pt>
                <c:pt idx="24">
                  <c:v>6.2723100000000004E-2</c:v>
                </c:pt>
                <c:pt idx="25">
                  <c:v>6.0491499999999997E-2</c:v>
                </c:pt>
                <c:pt idx="26">
                  <c:v>5.8550100000000001E-2</c:v>
                </c:pt>
                <c:pt idx="27">
                  <c:v>5.6880500000000001E-2</c:v>
                </c:pt>
                <c:pt idx="28">
                  <c:v>5.5458300000000002E-2</c:v>
                </c:pt>
                <c:pt idx="29">
                  <c:v>5.42541E-2</c:v>
                </c:pt>
                <c:pt idx="30">
                  <c:v>5.3269400000000001E-2</c:v>
                </c:pt>
              </c:numCache>
            </c:numRef>
          </c:val>
          <c:smooth val="0"/>
          <c:extLst>
            <c:ext xmlns:c16="http://schemas.microsoft.com/office/drawing/2014/chart" uri="{C3380CC4-5D6E-409C-BE32-E72D297353CC}">
              <c16:uniqueId val="{00000002-7ECD-4621-98C4-3EA4F0DFBD6C}"/>
            </c:ext>
          </c:extLst>
        </c:ser>
        <c:ser>
          <c:idx val="3"/>
          <c:order val="3"/>
          <c:tx>
            <c:strRef>
              <c:f>'Limited access to healthy food'!$A$6</c:f>
              <c:strCache>
                <c:ptCount val="1"/>
                <c:pt idx="0">
                  <c:v>HealthyFoodIntiative</c:v>
                </c:pt>
              </c:strCache>
            </c:strRef>
          </c:tx>
          <c:spPr>
            <a:ln w="28575" cap="rnd">
              <a:solidFill>
                <a:schemeClr val="accent4"/>
              </a:solidFill>
              <a:round/>
            </a:ln>
            <a:effectLst/>
          </c:spPr>
          <c:marker>
            <c:symbol val="none"/>
          </c:marker>
          <c:cat>
            <c:numRef>
              <c:f>'Limited access to healthy food'!$C$1:$AG$1</c:f>
              <c:numCache>
                <c:formatCode>General</c:formatCode>
                <c:ptCount val="31"/>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numCache>
            </c:numRef>
          </c:cat>
          <c:val>
            <c:numRef>
              <c:f>'Limited access to healthy food'!$C$6:$AG$6</c:f>
              <c:numCache>
                <c:formatCode>General</c:formatCode>
                <c:ptCount val="31"/>
                <c:pt idx="0">
                  <c:v>5.5749E-2</c:v>
                </c:pt>
                <c:pt idx="1">
                  <c:v>5.9706500000000003E-2</c:v>
                </c:pt>
                <c:pt idx="2">
                  <c:v>6.2389399999999998E-2</c:v>
                </c:pt>
                <c:pt idx="3">
                  <c:v>6.4289600000000002E-2</c:v>
                </c:pt>
                <c:pt idx="4">
                  <c:v>6.5718200000000004E-2</c:v>
                </c:pt>
                <c:pt idx="5">
                  <c:v>6.6862599999999994E-2</c:v>
                </c:pt>
                <c:pt idx="6">
                  <c:v>6.7908300000000005E-2</c:v>
                </c:pt>
                <c:pt idx="7">
                  <c:v>6.9033600000000001E-2</c:v>
                </c:pt>
                <c:pt idx="8">
                  <c:v>7.0357799999999998E-2</c:v>
                </c:pt>
                <c:pt idx="9">
                  <c:v>7.1940299999999999E-2</c:v>
                </c:pt>
                <c:pt idx="10">
                  <c:v>7.3796100000000003E-2</c:v>
                </c:pt>
                <c:pt idx="11">
                  <c:v>7.5910199999999997E-2</c:v>
                </c:pt>
                <c:pt idx="12">
                  <c:v>7.8254900000000002E-2</c:v>
                </c:pt>
                <c:pt idx="13">
                  <c:v>8.0776299999999995E-2</c:v>
                </c:pt>
                <c:pt idx="14">
                  <c:v>8.3407200000000001E-2</c:v>
                </c:pt>
                <c:pt idx="15">
                  <c:v>8.6089899999999997E-2</c:v>
                </c:pt>
                <c:pt idx="16">
                  <c:v>8.8775699999999999E-2</c:v>
                </c:pt>
                <c:pt idx="17">
                  <c:v>9.1418299999999994E-2</c:v>
                </c:pt>
                <c:pt idx="18">
                  <c:v>9.4018599999999994E-2</c:v>
                </c:pt>
                <c:pt idx="19">
                  <c:v>9.6692100000000003E-2</c:v>
                </c:pt>
                <c:pt idx="20">
                  <c:v>9.95563E-2</c:v>
                </c:pt>
                <c:pt idx="21">
                  <c:v>0.102682</c:v>
                </c:pt>
                <c:pt idx="22">
                  <c:v>0.10609200000000001</c:v>
                </c:pt>
                <c:pt idx="23">
                  <c:v>0.10977199999999999</c:v>
                </c:pt>
                <c:pt idx="24">
                  <c:v>0.113687</c:v>
                </c:pt>
                <c:pt idx="25">
                  <c:v>0.117785</c:v>
                </c:pt>
                <c:pt idx="26">
                  <c:v>0.12200800000000001</c:v>
                </c:pt>
                <c:pt idx="27">
                  <c:v>0.12629899999999999</c:v>
                </c:pt>
                <c:pt idx="28">
                  <c:v>0.13059999999999999</c:v>
                </c:pt>
                <c:pt idx="29">
                  <c:v>0.13486000000000001</c:v>
                </c:pt>
                <c:pt idx="30">
                  <c:v>0.13902600000000001</c:v>
                </c:pt>
              </c:numCache>
            </c:numRef>
          </c:val>
          <c:smooth val="0"/>
          <c:extLst>
            <c:ext xmlns:c16="http://schemas.microsoft.com/office/drawing/2014/chart" uri="{C3380CC4-5D6E-409C-BE32-E72D297353CC}">
              <c16:uniqueId val="{00000003-7ECD-4621-98C4-3EA4F0DFBD6C}"/>
            </c:ext>
          </c:extLst>
        </c:ser>
        <c:ser>
          <c:idx val="4"/>
          <c:order val="4"/>
          <c:tx>
            <c:strRef>
              <c:f>'Limited access to healthy food'!$A$7</c:f>
              <c:strCache>
                <c:ptCount val="1"/>
                <c:pt idx="0">
                  <c:v>SNAP Double-Up</c:v>
                </c:pt>
              </c:strCache>
            </c:strRef>
          </c:tx>
          <c:spPr>
            <a:ln w="28575" cap="rnd">
              <a:solidFill>
                <a:schemeClr val="accent5"/>
              </a:solidFill>
              <a:round/>
            </a:ln>
            <a:effectLst/>
          </c:spPr>
          <c:marker>
            <c:symbol val="none"/>
          </c:marker>
          <c:cat>
            <c:numRef>
              <c:f>'Limited access to healthy food'!$C$1:$AG$1</c:f>
              <c:numCache>
                <c:formatCode>General</c:formatCode>
                <c:ptCount val="31"/>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numCache>
            </c:numRef>
          </c:cat>
          <c:val>
            <c:numRef>
              <c:f>'Limited access to healthy food'!$C$7:$AG$7</c:f>
              <c:numCache>
                <c:formatCode>General</c:formatCode>
                <c:ptCount val="31"/>
                <c:pt idx="0">
                  <c:v>5.5749E-2</c:v>
                </c:pt>
                <c:pt idx="1">
                  <c:v>5.9706500000000003E-2</c:v>
                </c:pt>
                <c:pt idx="2">
                  <c:v>6.2389399999999998E-2</c:v>
                </c:pt>
                <c:pt idx="3">
                  <c:v>6.4289600000000002E-2</c:v>
                </c:pt>
                <c:pt idx="4">
                  <c:v>6.5718200000000004E-2</c:v>
                </c:pt>
                <c:pt idx="5">
                  <c:v>6.6862599999999994E-2</c:v>
                </c:pt>
                <c:pt idx="6">
                  <c:v>6.7908300000000005E-2</c:v>
                </c:pt>
                <c:pt idx="7">
                  <c:v>6.9033600000000001E-2</c:v>
                </c:pt>
                <c:pt idx="8">
                  <c:v>7.0357799999999998E-2</c:v>
                </c:pt>
                <c:pt idx="9">
                  <c:v>7.1940299999999999E-2</c:v>
                </c:pt>
                <c:pt idx="10">
                  <c:v>7.3796100000000003E-2</c:v>
                </c:pt>
                <c:pt idx="11">
                  <c:v>7.5910199999999997E-2</c:v>
                </c:pt>
                <c:pt idx="12">
                  <c:v>7.8250600000000003E-2</c:v>
                </c:pt>
                <c:pt idx="13">
                  <c:v>8.0777299999999996E-2</c:v>
                </c:pt>
                <c:pt idx="14">
                  <c:v>8.3447400000000005E-2</c:v>
                </c:pt>
                <c:pt idx="15">
                  <c:v>8.6218199999999995E-2</c:v>
                </c:pt>
                <c:pt idx="16">
                  <c:v>8.90489E-2</c:v>
                </c:pt>
                <c:pt idx="17">
                  <c:v>9.1897900000000005E-2</c:v>
                </c:pt>
                <c:pt idx="18">
                  <c:v>9.4752299999999998E-2</c:v>
                </c:pt>
                <c:pt idx="19">
                  <c:v>9.7718299999999994E-2</c:v>
                </c:pt>
                <c:pt idx="20">
                  <c:v>0.10091899999999999</c:v>
                </c:pt>
                <c:pt idx="21">
                  <c:v>0.104434</c:v>
                </c:pt>
                <c:pt idx="22">
                  <c:v>0.108295</c:v>
                </c:pt>
                <c:pt idx="23">
                  <c:v>0.112496</c:v>
                </c:pt>
                <c:pt idx="24">
                  <c:v>0.117004</c:v>
                </c:pt>
                <c:pt idx="25">
                  <c:v>0.121769</c:v>
                </c:pt>
                <c:pt idx="26">
                  <c:v>0.12673300000000001</c:v>
                </c:pt>
                <c:pt idx="27">
                  <c:v>0.13183300000000001</c:v>
                </c:pt>
                <c:pt idx="28">
                  <c:v>0.13700599999999999</c:v>
                </c:pt>
                <c:pt idx="29">
                  <c:v>0.14219499999999999</c:v>
                </c:pt>
                <c:pt idx="30">
                  <c:v>0.147345</c:v>
                </c:pt>
              </c:numCache>
            </c:numRef>
          </c:val>
          <c:smooth val="0"/>
          <c:extLst>
            <c:ext xmlns:c16="http://schemas.microsoft.com/office/drawing/2014/chart" uri="{C3380CC4-5D6E-409C-BE32-E72D297353CC}">
              <c16:uniqueId val="{00000004-7ECD-4621-98C4-3EA4F0DFBD6C}"/>
            </c:ext>
          </c:extLst>
        </c:ser>
        <c:ser>
          <c:idx val="5"/>
          <c:order val="5"/>
          <c:tx>
            <c:strRef>
              <c:f>'Limited access to healthy food'!$A$8</c:f>
              <c:strCache>
                <c:ptCount val="1"/>
                <c:pt idx="0">
                  <c:v> FoodBanksFunding</c:v>
                </c:pt>
              </c:strCache>
            </c:strRef>
          </c:tx>
          <c:spPr>
            <a:ln w="28575" cap="rnd">
              <a:solidFill>
                <a:schemeClr val="accent6"/>
              </a:solidFill>
              <a:round/>
            </a:ln>
            <a:effectLst/>
          </c:spPr>
          <c:marker>
            <c:symbol val="none"/>
          </c:marker>
          <c:cat>
            <c:numRef>
              <c:f>'Limited access to healthy food'!$C$1:$AG$1</c:f>
              <c:numCache>
                <c:formatCode>General</c:formatCode>
                <c:ptCount val="31"/>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numCache>
            </c:numRef>
          </c:cat>
          <c:val>
            <c:numRef>
              <c:f>'Limited access to healthy food'!$C$8:$AG$8</c:f>
              <c:numCache>
                <c:formatCode>General</c:formatCode>
                <c:ptCount val="31"/>
                <c:pt idx="0">
                  <c:v>5.5749E-2</c:v>
                </c:pt>
                <c:pt idx="1">
                  <c:v>5.9706500000000003E-2</c:v>
                </c:pt>
                <c:pt idx="2">
                  <c:v>6.2389399999999998E-2</c:v>
                </c:pt>
                <c:pt idx="3">
                  <c:v>6.4289600000000002E-2</c:v>
                </c:pt>
                <c:pt idx="4">
                  <c:v>6.5718200000000004E-2</c:v>
                </c:pt>
                <c:pt idx="5">
                  <c:v>6.6862599999999994E-2</c:v>
                </c:pt>
                <c:pt idx="6">
                  <c:v>6.7908300000000005E-2</c:v>
                </c:pt>
                <c:pt idx="7">
                  <c:v>6.9033600000000001E-2</c:v>
                </c:pt>
                <c:pt idx="8">
                  <c:v>7.0357799999999998E-2</c:v>
                </c:pt>
                <c:pt idx="9">
                  <c:v>7.1940299999999999E-2</c:v>
                </c:pt>
                <c:pt idx="10">
                  <c:v>7.3796100000000003E-2</c:v>
                </c:pt>
                <c:pt idx="11">
                  <c:v>7.5910199999999997E-2</c:v>
                </c:pt>
                <c:pt idx="12">
                  <c:v>6.4557400000000001E-2</c:v>
                </c:pt>
                <c:pt idx="13">
                  <c:v>5.99774E-2</c:v>
                </c:pt>
                <c:pt idx="14">
                  <c:v>5.8668100000000001E-2</c:v>
                </c:pt>
                <c:pt idx="15">
                  <c:v>5.8985200000000002E-2</c:v>
                </c:pt>
                <c:pt idx="16">
                  <c:v>6.0116700000000002E-2</c:v>
                </c:pt>
                <c:pt idx="17">
                  <c:v>6.1643099999999999E-2</c:v>
                </c:pt>
                <c:pt idx="18">
                  <c:v>6.3347600000000004E-2</c:v>
                </c:pt>
                <c:pt idx="19">
                  <c:v>6.5223400000000001E-2</c:v>
                </c:pt>
                <c:pt idx="20">
                  <c:v>6.7332299999999998E-2</c:v>
                </c:pt>
                <c:pt idx="21">
                  <c:v>6.9711099999999998E-2</c:v>
                </c:pt>
                <c:pt idx="22">
                  <c:v>7.23602E-2</c:v>
                </c:pt>
                <c:pt idx="23">
                  <c:v>7.5253700000000007E-2</c:v>
                </c:pt>
                <c:pt idx="24">
                  <c:v>7.8349600000000005E-2</c:v>
                </c:pt>
                <c:pt idx="25">
                  <c:v>8.1598500000000004E-2</c:v>
                </c:pt>
                <c:pt idx="26">
                  <c:v>8.4948800000000005E-2</c:v>
                </c:pt>
                <c:pt idx="27">
                  <c:v>8.8350499999999998E-2</c:v>
                </c:pt>
                <c:pt idx="28">
                  <c:v>9.1757000000000005E-2</c:v>
                </c:pt>
                <c:pt idx="29">
                  <c:v>9.5127100000000006E-2</c:v>
                </c:pt>
                <c:pt idx="30">
                  <c:v>9.8424899999999996E-2</c:v>
                </c:pt>
              </c:numCache>
            </c:numRef>
          </c:val>
          <c:smooth val="0"/>
          <c:extLst>
            <c:ext xmlns:c16="http://schemas.microsoft.com/office/drawing/2014/chart" uri="{C3380CC4-5D6E-409C-BE32-E72D297353CC}">
              <c16:uniqueId val="{00000005-7ECD-4621-98C4-3EA4F0DFBD6C}"/>
            </c:ext>
          </c:extLst>
        </c:ser>
        <c:ser>
          <c:idx val="6"/>
          <c:order val="6"/>
          <c:tx>
            <c:strRef>
              <c:f>'Limited access to healthy food'!$A$9</c:f>
              <c:strCache>
                <c:ptCount val="1"/>
                <c:pt idx="0">
                  <c:v>combinedIntervention</c:v>
                </c:pt>
              </c:strCache>
            </c:strRef>
          </c:tx>
          <c:spPr>
            <a:ln w="28575" cap="rnd">
              <a:solidFill>
                <a:schemeClr val="accent1">
                  <a:lumMod val="60000"/>
                </a:schemeClr>
              </a:solidFill>
              <a:round/>
            </a:ln>
            <a:effectLst/>
          </c:spPr>
          <c:marker>
            <c:symbol val="none"/>
          </c:marker>
          <c:cat>
            <c:numRef>
              <c:f>'Limited access to healthy food'!$C$1:$AG$1</c:f>
              <c:numCache>
                <c:formatCode>General</c:formatCode>
                <c:ptCount val="31"/>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numCache>
            </c:numRef>
          </c:cat>
          <c:val>
            <c:numRef>
              <c:f>'Limited access to healthy food'!$C$9:$AG$9</c:f>
              <c:numCache>
                <c:formatCode>General</c:formatCode>
                <c:ptCount val="31"/>
                <c:pt idx="0">
                  <c:v>5.5749E-2</c:v>
                </c:pt>
                <c:pt idx="1">
                  <c:v>5.9706500000000003E-2</c:v>
                </c:pt>
                <c:pt idx="2">
                  <c:v>6.2389399999999998E-2</c:v>
                </c:pt>
                <c:pt idx="3">
                  <c:v>6.4289600000000002E-2</c:v>
                </c:pt>
                <c:pt idx="4">
                  <c:v>6.5718200000000004E-2</c:v>
                </c:pt>
                <c:pt idx="5">
                  <c:v>6.6862599999999994E-2</c:v>
                </c:pt>
                <c:pt idx="6">
                  <c:v>6.7908300000000005E-2</c:v>
                </c:pt>
                <c:pt idx="7">
                  <c:v>6.9033600000000001E-2</c:v>
                </c:pt>
                <c:pt idx="8">
                  <c:v>7.0357799999999998E-2</c:v>
                </c:pt>
                <c:pt idx="9">
                  <c:v>7.1940299999999999E-2</c:v>
                </c:pt>
                <c:pt idx="10">
                  <c:v>7.3796100000000003E-2</c:v>
                </c:pt>
                <c:pt idx="11">
                  <c:v>7.5910199999999997E-2</c:v>
                </c:pt>
                <c:pt idx="12">
                  <c:v>6.4608399999999996E-2</c:v>
                </c:pt>
                <c:pt idx="13">
                  <c:v>5.9946399999999997E-2</c:v>
                </c:pt>
                <c:pt idx="14">
                  <c:v>5.7882700000000002E-2</c:v>
                </c:pt>
                <c:pt idx="15">
                  <c:v>5.6467299999999998E-2</c:v>
                </c:pt>
                <c:pt idx="16">
                  <c:v>5.4861899999999998E-2</c:v>
                </c:pt>
                <c:pt idx="17">
                  <c:v>5.2804999999999998E-2</c:v>
                </c:pt>
                <c:pt idx="18">
                  <c:v>5.0373500000000002E-2</c:v>
                </c:pt>
                <c:pt idx="19">
                  <c:v>4.77963E-2</c:v>
                </c:pt>
                <c:pt idx="20">
                  <c:v>4.5273000000000001E-2</c:v>
                </c:pt>
                <c:pt idx="21">
                  <c:v>4.29299E-2</c:v>
                </c:pt>
                <c:pt idx="22">
                  <c:v>4.0829999999999998E-2</c:v>
                </c:pt>
                <c:pt idx="23">
                  <c:v>3.8991999999999999E-2</c:v>
                </c:pt>
                <c:pt idx="24">
                  <c:v>3.7408700000000003E-2</c:v>
                </c:pt>
                <c:pt idx="25">
                  <c:v>3.6059099999999997E-2</c:v>
                </c:pt>
                <c:pt idx="26">
                  <c:v>3.4916999999999997E-2</c:v>
                </c:pt>
                <c:pt idx="27">
                  <c:v>3.3954999999999999E-2</c:v>
                </c:pt>
                <c:pt idx="28">
                  <c:v>3.31469E-2</c:v>
                </c:pt>
                <c:pt idx="29">
                  <c:v>3.2472399999999998E-2</c:v>
                </c:pt>
                <c:pt idx="30">
                  <c:v>3.1960099999999998E-2</c:v>
                </c:pt>
              </c:numCache>
            </c:numRef>
          </c:val>
          <c:smooth val="0"/>
          <c:extLst>
            <c:ext xmlns:c16="http://schemas.microsoft.com/office/drawing/2014/chart" uri="{C3380CC4-5D6E-409C-BE32-E72D297353CC}">
              <c16:uniqueId val="{00000006-7ECD-4621-98C4-3EA4F0DFBD6C}"/>
            </c:ext>
          </c:extLst>
        </c:ser>
        <c:dLbls>
          <c:showLegendKey val="0"/>
          <c:showVal val="0"/>
          <c:showCatName val="0"/>
          <c:showSerName val="0"/>
          <c:showPercent val="0"/>
          <c:showBubbleSize val="0"/>
        </c:dLbls>
        <c:smooth val="0"/>
        <c:axId val="804496959"/>
        <c:axId val="682956623"/>
      </c:lineChart>
      <c:catAx>
        <c:axId val="80449695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2956623"/>
        <c:crosses val="autoZero"/>
        <c:auto val="1"/>
        <c:lblAlgn val="ctr"/>
        <c:lblOffset val="100"/>
        <c:tickLblSkip val="5"/>
        <c:tickMarkSkip val="5"/>
        <c:noMultiLvlLbl val="0"/>
      </c:catAx>
      <c:valAx>
        <c:axId val="68295662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Dimensionless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4496959"/>
        <c:crosses val="autoZero"/>
        <c:crossBetween val="midCat"/>
      </c:valAx>
      <c:spPr>
        <a:noFill/>
        <a:ln>
          <a:noFill/>
        </a:ln>
        <a:effectLst/>
      </c:spPr>
    </c:plotArea>
    <c:legend>
      <c:legendPos val="b"/>
      <c:layout>
        <c:manualLayout>
          <c:xMode val="edge"/>
          <c:yMode val="edge"/>
          <c:x val="2.8526941356456337E-2"/>
          <c:y val="0.82441120211585728"/>
          <c:w val="0.94869788199190419"/>
          <c:h val="0.14711530233658288"/>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5C7BB-AF95-4A66-A6E2-DF91706F0B86}" type="datetimeFigureOut">
              <a:rPr lang="en-US" smtClean="0"/>
              <a:t>8/4/2025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8FC342-820A-4FBA-8E6C-D870F354567B}" type="slidenum">
              <a:rPr lang="en-US" smtClean="0"/>
              <a:t>‹#›</a:t>
            </a:fld>
            <a:endParaRPr lang="en-US" dirty="0"/>
          </a:p>
        </p:txBody>
      </p:sp>
    </p:spTree>
    <p:extLst>
      <p:ext uri="{BB962C8B-B14F-4D97-AF65-F5344CB8AC3E}">
        <p14:creationId xmlns:p14="http://schemas.microsoft.com/office/powerpoint/2010/main" val="278813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8FC342-820A-4FBA-8E6C-D870F354567B}" type="slidenum">
              <a:rPr lang="en-US" smtClean="0"/>
              <a:t>1</a:t>
            </a:fld>
            <a:endParaRPr lang="en-US" dirty="0"/>
          </a:p>
        </p:txBody>
      </p:sp>
    </p:spTree>
    <p:extLst>
      <p:ext uri="{BB962C8B-B14F-4D97-AF65-F5344CB8AC3E}">
        <p14:creationId xmlns:p14="http://schemas.microsoft.com/office/powerpoint/2010/main" val="2016846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8FC342-820A-4FBA-8E6C-D870F354567B}" type="slidenum">
              <a:rPr lang="en-US" smtClean="0"/>
              <a:t>2</a:t>
            </a:fld>
            <a:endParaRPr lang="en-US" dirty="0"/>
          </a:p>
        </p:txBody>
      </p:sp>
    </p:spTree>
    <p:extLst>
      <p:ext uri="{BB962C8B-B14F-4D97-AF65-F5344CB8AC3E}">
        <p14:creationId xmlns:p14="http://schemas.microsoft.com/office/powerpoint/2010/main" val="182738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8FC342-820A-4FBA-8E6C-D870F354567B}" type="slidenum">
              <a:rPr lang="en-US" smtClean="0"/>
              <a:t>4</a:t>
            </a:fld>
            <a:endParaRPr lang="en-US" dirty="0"/>
          </a:p>
        </p:txBody>
      </p:sp>
    </p:spTree>
    <p:extLst>
      <p:ext uri="{BB962C8B-B14F-4D97-AF65-F5344CB8AC3E}">
        <p14:creationId xmlns:p14="http://schemas.microsoft.com/office/powerpoint/2010/main" val="3055557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8FC342-820A-4FBA-8E6C-D870F354567B}" type="slidenum">
              <a:rPr lang="en-US" smtClean="0"/>
              <a:t>6</a:t>
            </a:fld>
            <a:endParaRPr lang="en-US" dirty="0"/>
          </a:p>
        </p:txBody>
      </p:sp>
    </p:spTree>
    <p:extLst>
      <p:ext uri="{BB962C8B-B14F-4D97-AF65-F5344CB8AC3E}">
        <p14:creationId xmlns:p14="http://schemas.microsoft.com/office/powerpoint/2010/main" val="2809281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8FC342-820A-4FBA-8E6C-D870F354567B}" type="slidenum">
              <a:rPr lang="en-US" smtClean="0"/>
              <a:t>8</a:t>
            </a:fld>
            <a:endParaRPr lang="en-US" dirty="0"/>
          </a:p>
        </p:txBody>
      </p:sp>
    </p:spTree>
    <p:extLst>
      <p:ext uri="{BB962C8B-B14F-4D97-AF65-F5344CB8AC3E}">
        <p14:creationId xmlns:p14="http://schemas.microsoft.com/office/powerpoint/2010/main" val="4088100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8FC342-820A-4FBA-8E6C-D870F354567B}" type="slidenum">
              <a:rPr lang="en-US" smtClean="0"/>
              <a:t>14</a:t>
            </a:fld>
            <a:endParaRPr lang="en-US" dirty="0"/>
          </a:p>
        </p:txBody>
      </p:sp>
    </p:spTree>
    <p:extLst>
      <p:ext uri="{BB962C8B-B14F-4D97-AF65-F5344CB8AC3E}">
        <p14:creationId xmlns:p14="http://schemas.microsoft.com/office/powerpoint/2010/main" val="2729791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8FC342-820A-4FBA-8E6C-D870F354567B}" type="slidenum">
              <a:rPr lang="en-US" smtClean="0"/>
              <a:t>18</a:t>
            </a:fld>
            <a:endParaRPr lang="en-US" dirty="0"/>
          </a:p>
        </p:txBody>
      </p:sp>
    </p:spTree>
    <p:extLst>
      <p:ext uri="{BB962C8B-B14F-4D97-AF65-F5344CB8AC3E}">
        <p14:creationId xmlns:p14="http://schemas.microsoft.com/office/powerpoint/2010/main" val="1914279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err="1"/>
              <a:t>hun</a:t>
            </a:r>
            <a:endParaRPr lang="en-US" dirty="0"/>
          </a:p>
        </p:txBody>
      </p:sp>
      <p:sp>
        <p:nvSpPr>
          <p:cNvPr id="4" name="Slide Number Placeholder 3"/>
          <p:cNvSpPr>
            <a:spLocks noGrp="1"/>
          </p:cNvSpPr>
          <p:nvPr>
            <p:ph type="sldNum" sz="quarter" idx="5"/>
          </p:nvPr>
        </p:nvSpPr>
        <p:spPr/>
        <p:txBody>
          <a:bodyPr/>
          <a:lstStyle/>
          <a:p>
            <a:fld id="{818FC342-820A-4FBA-8E6C-D870F354567B}" type="slidenum">
              <a:rPr lang="en-US" smtClean="0"/>
              <a:t>19</a:t>
            </a:fld>
            <a:endParaRPr lang="en-US" dirty="0"/>
          </a:p>
        </p:txBody>
      </p:sp>
    </p:spTree>
    <p:extLst>
      <p:ext uri="{BB962C8B-B14F-4D97-AF65-F5344CB8AC3E}">
        <p14:creationId xmlns:p14="http://schemas.microsoft.com/office/powerpoint/2010/main" val="2781408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8FC342-820A-4FBA-8E6C-D870F354567B}" type="slidenum">
              <a:rPr lang="en-US" smtClean="0"/>
              <a:t>20</a:t>
            </a:fld>
            <a:endParaRPr lang="en-US" dirty="0"/>
          </a:p>
        </p:txBody>
      </p:sp>
    </p:spTree>
    <p:extLst>
      <p:ext uri="{BB962C8B-B14F-4D97-AF65-F5344CB8AC3E}">
        <p14:creationId xmlns:p14="http://schemas.microsoft.com/office/powerpoint/2010/main" val="40165963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B2F4D"/>
        </a:solidFill>
        <a:effectLst/>
      </p:bgPr>
    </p:bg>
    <p:spTree>
      <p:nvGrpSpPr>
        <p:cNvPr id="1" name=""/>
        <p:cNvGrpSpPr/>
        <p:nvPr/>
      </p:nvGrpSpPr>
      <p:grpSpPr>
        <a:xfrm>
          <a:off x="0" y="0"/>
          <a:ext cx="0" cy="0"/>
          <a:chOff x="0" y="0"/>
          <a:chExt cx="0" cy="0"/>
        </a:xfrm>
      </p:grpSpPr>
      <p:pic>
        <p:nvPicPr>
          <p:cNvPr id="7" name="Picture 11" descr="white open frame&#10;">
            <a:extLst>
              <a:ext uri="{FF2B5EF4-FFF2-40B4-BE49-F238E27FC236}">
                <a16:creationId xmlns:a16="http://schemas.microsoft.com/office/drawing/2014/main" id="{78C31C43-8309-1C44-AC4C-2E0D5B9E41BD}"/>
              </a:ext>
            </a:extLst>
          </p:cNvPr>
          <p:cNvPicPr>
            <a:picLocks noChangeAspect="1"/>
          </p:cNvPicPr>
          <p:nvPr userDrawn="1"/>
        </p:nvPicPr>
        <p:blipFill>
          <a:blip r:embed="rId2"/>
          <a:srcRect/>
          <a:stretch>
            <a:fillRect/>
          </a:stretch>
        </p:blipFill>
        <p:spPr bwMode="auto">
          <a:xfrm>
            <a:off x="546100" y="666750"/>
            <a:ext cx="7759700" cy="4813300"/>
          </a:xfrm>
          <a:prstGeom prst="rect">
            <a:avLst/>
          </a:prstGeom>
          <a:noFill/>
          <a:ln w="9525">
            <a:noFill/>
            <a:miter lim="800000"/>
            <a:headEnd/>
            <a:tailEnd/>
          </a:ln>
        </p:spPr>
      </p:pic>
      <p:sp>
        <p:nvSpPr>
          <p:cNvPr id="2" name="Title 1"/>
          <p:cNvSpPr>
            <a:spLocks noGrp="1"/>
          </p:cNvSpPr>
          <p:nvPr>
            <p:ph type="ctrTitle"/>
          </p:nvPr>
        </p:nvSpPr>
        <p:spPr>
          <a:xfrm>
            <a:off x="718752" y="1314880"/>
            <a:ext cx="7321378" cy="1082332"/>
          </a:xfrm>
        </p:spPr>
        <p:txBody>
          <a:bodyPr/>
          <a:lstStyle>
            <a:lvl1pPr algn="l">
              <a:defRPr/>
            </a:lvl1pPr>
          </a:lstStyle>
          <a:p>
            <a:r>
              <a:rPr lang="en-US" dirty="0"/>
              <a:t>Click to edit Master title style</a:t>
            </a:r>
          </a:p>
        </p:txBody>
      </p:sp>
      <p:sp>
        <p:nvSpPr>
          <p:cNvPr id="3" name="Subtitle 2"/>
          <p:cNvSpPr>
            <a:spLocks noGrp="1"/>
          </p:cNvSpPr>
          <p:nvPr>
            <p:ph type="subTitle" idx="1"/>
          </p:nvPr>
        </p:nvSpPr>
        <p:spPr>
          <a:xfrm>
            <a:off x="1849395" y="3490784"/>
            <a:ext cx="6190735" cy="1171832"/>
          </a:xfrm>
        </p:spPr>
        <p:txBody>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descr="grey footer box">
            <a:extLst>
              <a:ext uri="{FF2B5EF4-FFF2-40B4-BE49-F238E27FC236}">
                <a16:creationId xmlns:a16="http://schemas.microsoft.com/office/drawing/2014/main" id="{7A469E31-14BD-114B-88C1-631276CDAF63}"/>
              </a:ext>
            </a:extLst>
          </p:cNvPr>
          <p:cNvSpPr/>
          <p:nvPr userDrawn="1"/>
        </p:nvSpPr>
        <p:spPr>
          <a:xfrm>
            <a:off x="0" y="5695950"/>
            <a:ext cx="9144000" cy="1162050"/>
          </a:xfrm>
          <a:prstGeom prst="rect">
            <a:avLst/>
          </a:prstGeom>
          <a:solidFill>
            <a:srgbClr val="455560"/>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3" name="Picture 12" descr="CWRU-SOM-white-rev-logo.eps">
            <a:extLst>
              <a:ext uri="{FF2B5EF4-FFF2-40B4-BE49-F238E27FC236}">
                <a16:creationId xmlns:a16="http://schemas.microsoft.com/office/drawing/2014/main" id="{68C2E2A3-8E00-DA44-AC1E-154D561AA73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46100" y="5961063"/>
            <a:ext cx="2567226" cy="65162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fontAlgn="base" hangingPunct="1">
        <a:spcBef>
          <a:spcPct val="0"/>
        </a:spcBef>
        <a:spcAft>
          <a:spcPct val="0"/>
        </a:spcAft>
        <a:defRPr sz="4400" b="1" i="0" kern="1200">
          <a:solidFill>
            <a:schemeClr val="tx1"/>
          </a:solidFill>
          <a:latin typeface="Titillium" pitchFamily="2" charset="77"/>
          <a:ea typeface="ＭＳ Ｐゴシック" pitchFamily="-111" charset="-128"/>
          <a:cs typeface="Titillium" pitchFamily="2" charset="77"/>
        </a:defRPr>
      </a:lvl1pPr>
      <a:lvl2pPr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1" fontAlgn="base" hangingPunct="1">
        <a:spcBef>
          <a:spcPct val="20000"/>
        </a:spcBef>
        <a:spcAft>
          <a:spcPct val="0"/>
        </a:spcAft>
        <a:buFont typeface="Arial" pitchFamily="-111" charset="0"/>
        <a:buChar char="•"/>
        <a:defRPr sz="3200" b="0" i="0" kern="1200">
          <a:solidFill>
            <a:schemeClr val="tx1"/>
          </a:solidFill>
          <a:latin typeface="Titillium" pitchFamily="2" charset="77"/>
          <a:ea typeface="ＭＳ Ｐゴシック" pitchFamily="-111" charset="-128"/>
          <a:cs typeface="Titillium" pitchFamily="2" charset="77"/>
        </a:defRPr>
      </a:lvl1pPr>
      <a:lvl2pPr marL="742950" indent="-285750" algn="l" defTabSz="457200" rtl="0" eaLnBrk="1" fontAlgn="base" hangingPunct="1">
        <a:spcBef>
          <a:spcPct val="20000"/>
        </a:spcBef>
        <a:spcAft>
          <a:spcPct val="0"/>
        </a:spcAft>
        <a:buFont typeface="Arial" pitchFamily="-111" charset="0"/>
        <a:buChar char="–"/>
        <a:defRPr sz="2800" b="0" i="0" kern="1200">
          <a:solidFill>
            <a:schemeClr val="tx1"/>
          </a:solidFill>
          <a:latin typeface="Titillium" pitchFamily="2" charset="77"/>
          <a:ea typeface="ＭＳ Ｐゴシック" pitchFamily="-111" charset="-128"/>
          <a:cs typeface="+mn-cs"/>
        </a:defRPr>
      </a:lvl2pPr>
      <a:lvl3pPr marL="1143000" indent="-228600" algn="l" defTabSz="457200" rtl="0" eaLnBrk="1" fontAlgn="base" hangingPunct="1">
        <a:spcBef>
          <a:spcPct val="20000"/>
        </a:spcBef>
        <a:spcAft>
          <a:spcPct val="0"/>
        </a:spcAft>
        <a:buFont typeface="Arial" pitchFamily="-111" charset="0"/>
        <a:buChar char="•"/>
        <a:defRPr sz="2400" b="0" i="0" kern="1200">
          <a:solidFill>
            <a:schemeClr val="tx1"/>
          </a:solidFill>
          <a:latin typeface="Titillium" pitchFamily="2" charset="77"/>
          <a:ea typeface="ＭＳ Ｐゴシック" pitchFamily="-111" charset="-128"/>
          <a:cs typeface="+mn-cs"/>
        </a:defRPr>
      </a:lvl3pPr>
      <a:lvl4pPr marL="1600200" indent="-228600" algn="l" defTabSz="457200" rtl="0" eaLnBrk="1" fontAlgn="base" hangingPunct="1">
        <a:spcBef>
          <a:spcPct val="20000"/>
        </a:spcBef>
        <a:spcAft>
          <a:spcPct val="0"/>
        </a:spcAft>
        <a:buFont typeface="Arial" pitchFamily="-111" charset="0"/>
        <a:buChar char="–"/>
        <a:defRPr sz="2000" b="0" i="0" kern="1200">
          <a:solidFill>
            <a:schemeClr val="tx1"/>
          </a:solidFill>
          <a:latin typeface="Titillium" pitchFamily="2" charset="77"/>
          <a:ea typeface="ＭＳ Ｐゴシック" pitchFamily="-111" charset="-128"/>
          <a:cs typeface="+mn-cs"/>
        </a:defRPr>
      </a:lvl4pPr>
      <a:lvl5pPr marL="2057400" indent="-228600" algn="l" defTabSz="457200" rtl="0" eaLnBrk="1" fontAlgn="base" hangingPunct="1">
        <a:spcBef>
          <a:spcPct val="20000"/>
        </a:spcBef>
        <a:spcAft>
          <a:spcPct val="0"/>
        </a:spcAft>
        <a:buFont typeface="Arial" pitchFamily="-111" charset="0"/>
        <a:buChar char="»"/>
        <a:defRPr sz="2000" b="0" i="0" kern="1200">
          <a:solidFill>
            <a:schemeClr val="tx1"/>
          </a:solidFill>
          <a:latin typeface="Titillium" pitchFamily="2" charset="77"/>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F1B11-BDB5-AE41-8E38-4502202564B3}"/>
              </a:ext>
            </a:extLst>
          </p:cNvPr>
          <p:cNvSpPr>
            <a:spLocks noGrp="1"/>
          </p:cNvSpPr>
          <p:nvPr>
            <p:ph type="ctrTitle"/>
          </p:nvPr>
        </p:nvSpPr>
        <p:spPr>
          <a:xfrm>
            <a:off x="598311" y="1357462"/>
            <a:ext cx="7597422" cy="2071538"/>
          </a:xfrm>
        </p:spPr>
        <p:txBody>
          <a:bodyPr/>
          <a:lstStyle/>
          <a:p>
            <a:pPr algn="ctr"/>
            <a:r>
              <a:rPr lang="en-US" sz="3600" dirty="0"/>
              <a:t>Modeling the Dynamics of Access to Healthy Food. The Case of Cleveland, Ohio</a:t>
            </a:r>
          </a:p>
        </p:txBody>
      </p:sp>
      <p:sp>
        <p:nvSpPr>
          <p:cNvPr id="3" name="Subtitle 2">
            <a:extLst>
              <a:ext uri="{FF2B5EF4-FFF2-40B4-BE49-F238E27FC236}">
                <a16:creationId xmlns:a16="http://schemas.microsoft.com/office/drawing/2014/main" id="{1B1CF39E-D02C-9246-8ED7-13D6D3F15D0C}"/>
              </a:ext>
            </a:extLst>
          </p:cNvPr>
          <p:cNvSpPr>
            <a:spLocks noGrp="1"/>
          </p:cNvSpPr>
          <p:nvPr>
            <p:ph type="subTitle" idx="1"/>
          </p:nvPr>
        </p:nvSpPr>
        <p:spPr>
          <a:xfrm>
            <a:off x="4397022" y="3518235"/>
            <a:ext cx="5985299" cy="1102970"/>
          </a:xfrm>
        </p:spPr>
        <p:txBody>
          <a:bodyPr/>
          <a:lstStyle/>
          <a:p>
            <a:pPr marL="0" indent="0">
              <a:buNone/>
            </a:pPr>
            <a:r>
              <a:rPr lang="en-US" sz="1800" b="1" dirty="0">
                <a:solidFill>
                  <a:schemeClr val="accent6"/>
                </a:solidFill>
                <a:latin typeface="Franklin Gothic Book" panose="020B0503020102020204" pitchFamily="34" charset="0"/>
                <a:ea typeface="Epilogue" pitchFamily="34" charset="-122"/>
                <a:cs typeface="Epilogue" pitchFamily="34" charset="-120"/>
              </a:rPr>
              <a:t>John Pastor Ansah, PhD </a:t>
            </a:r>
          </a:p>
          <a:p>
            <a:pPr marL="0" indent="0">
              <a:buNone/>
            </a:pPr>
            <a:r>
              <a:rPr lang="en-US" sz="1400" i="1" dirty="0">
                <a:solidFill>
                  <a:schemeClr val="tx1"/>
                </a:solidFill>
                <a:latin typeface="Franklin Gothic Book" panose="020B0503020102020204" pitchFamily="34" charset="0"/>
                <a:ea typeface="Epilogue" pitchFamily="34" charset="-122"/>
                <a:cs typeface="Epilogue" pitchFamily="34" charset="-120"/>
              </a:rPr>
              <a:t>Assistant Professor at CWRU</a:t>
            </a:r>
          </a:p>
          <a:p>
            <a:pPr marL="0" indent="0">
              <a:buNone/>
            </a:pPr>
            <a:r>
              <a:rPr lang="en-US" sz="1800" b="1" dirty="0">
                <a:solidFill>
                  <a:schemeClr val="accent6"/>
                </a:solidFill>
                <a:latin typeface="Franklin Gothic Book" panose="020B0503020102020204" pitchFamily="34" charset="0"/>
                <a:ea typeface="Epilogue" pitchFamily="34" charset="-122"/>
                <a:cs typeface="Epilogue" pitchFamily="34" charset="-120"/>
              </a:rPr>
              <a:t>Robinson Salazar </a:t>
            </a:r>
            <a:r>
              <a:rPr lang="en-US" sz="1800" b="1" dirty="0" err="1">
                <a:solidFill>
                  <a:schemeClr val="accent6"/>
                </a:solidFill>
                <a:latin typeface="Franklin Gothic Book" panose="020B0503020102020204" pitchFamily="34" charset="0"/>
                <a:ea typeface="Epilogue" pitchFamily="34" charset="-122"/>
                <a:cs typeface="Epilogue" pitchFamily="34" charset="-120"/>
              </a:rPr>
              <a:t>Rua</a:t>
            </a:r>
            <a:r>
              <a:rPr lang="en-US" sz="1800" b="1" dirty="0">
                <a:solidFill>
                  <a:schemeClr val="accent6"/>
                </a:solidFill>
                <a:latin typeface="Franklin Gothic Book" panose="020B0503020102020204" pitchFamily="34" charset="0"/>
                <a:ea typeface="Epilogue" pitchFamily="34" charset="-122"/>
                <a:cs typeface="Epilogue" pitchFamily="34" charset="-120"/>
              </a:rPr>
              <a:t>, PhD</a:t>
            </a:r>
          </a:p>
          <a:p>
            <a:pPr marL="0" indent="0">
              <a:buNone/>
            </a:pPr>
            <a:r>
              <a:rPr lang="en-US" sz="1400" i="1" dirty="0">
                <a:solidFill>
                  <a:schemeClr val="tx1"/>
                </a:solidFill>
                <a:latin typeface="Franklin Gothic Book" panose="020B0503020102020204" pitchFamily="34" charset="0"/>
                <a:ea typeface="Epilogue" pitchFamily="34" charset="-122"/>
                <a:cs typeface="Epilogue" pitchFamily="34" charset="-120"/>
              </a:rPr>
              <a:t>Research Associate at CWRU</a:t>
            </a:r>
          </a:p>
          <a:p>
            <a:pPr marL="0" indent="0">
              <a:buNone/>
            </a:pPr>
            <a:r>
              <a:rPr lang="en-US" sz="1800" b="1" dirty="0">
                <a:solidFill>
                  <a:schemeClr val="accent6"/>
                </a:solidFill>
                <a:latin typeface="Franklin Gothic Book" panose="020B0503020102020204" pitchFamily="34" charset="0"/>
                <a:ea typeface="Epilogue" pitchFamily="34" charset="-122"/>
                <a:cs typeface="Epilogue" pitchFamily="34" charset="-120"/>
              </a:rPr>
              <a:t>Dr. Sanjay Rajagopalan </a:t>
            </a:r>
          </a:p>
          <a:p>
            <a:pPr marL="0" indent="0">
              <a:buNone/>
            </a:pPr>
            <a:r>
              <a:rPr lang="en-US" sz="1400" i="1" dirty="0">
                <a:solidFill>
                  <a:schemeClr val="tx1"/>
                </a:solidFill>
                <a:latin typeface="Franklin Gothic Book" panose="020B0503020102020204" pitchFamily="34" charset="0"/>
                <a:ea typeface="Epilogue" pitchFamily="34" charset="-122"/>
                <a:cs typeface="Epilogue" pitchFamily="34" charset="-120"/>
              </a:rPr>
              <a:t>Chief of Cardiovascular Medicine at UH Hospitals</a:t>
            </a:r>
          </a:p>
        </p:txBody>
      </p:sp>
    </p:spTree>
    <p:extLst>
      <p:ext uri="{BB962C8B-B14F-4D97-AF65-F5344CB8AC3E}">
        <p14:creationId xmlns:p14="http://schemas.microsoft.com/office/powerpoint/2010/main" val="2895322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E381322-8A25-62A9-43E3-EE60D685EF96}"/>
              </a:ext>
            </a:extLst>
          </p:cNvPr>
          <p:cNvSpPr>
            <a:spLocks noGrp="1"/>
          </p:cNvSpPr>
          <p:nvPr>
            <p:ph type="title"/>
          </p:nvPr>
        </p:nvSpPr>
        <p:spPr>
          <a:xfrm>
            <a:off x="457200" y="274638"/>
            <a:ext cx="8229600" cy="1143000"/>
          </a:xfrm>
        </p:spPr>
        <p:txBody>
          <a:bodyPr/>
          <a:lstStyle/>
          <a:p>
            <a:r>
              <a:rPr lang="en-US" sz="3600" dirty="0"/>
              <a:t>Population with access to healthy food</a:t>
            </a:r>
          </a:p>
        </p:txBody>
      </p:sp>
      <p:pic>
        <p:nvPicPr>
          <p:cNvPr id="3" name="Picture 2" descr="A diagram of a food system&#10;&#10;AI-generated content may be incorrect.">
            <a:extLst>
              <a:ext uri="{FF2B5EF4-FFF2-40B4-BE49-F238E27FC236}">
                <a16:creationId xmlns:a16="http://schemas.microsoft.com/office/drawing/2014/main" id="{EC650DB6-6DD9-A9B5-5B10-B31FC2816C5F}"/>
              </a:ext>
            </a:extLst>
          </p:cNvPr>
          <p:cNvPicPr>
            <a:picLocks noChangeAspect="1"/>
          </p:cNvPicPr>
          <p:nvPr/>
        </p:nvPicPr>
        <p:blipFill>
          <a:blip r:embed="rId2"/>
          <a:stretch>
            <a:fillRect/>
          </a:stretch>
        </p:blipFill>
        <p:spPr>
          <a:xfrm>
            <a:off x="892355" y="1600200"/>
            <a:ext cx="7359289" cy="4525963"/>
          </a:xfrm>
          <a:prstGeom prst="rect">
            <a:avLst/>
          </a:prstGeom>
          <a:noFill/>
        </p:spPr>
      </p:pic>
    </p:spTree>
    <p:extLst>
      <p:ext uri="{BB962C8B-B14F-4D97-AF65-F5344CB8AC3E}">
        <p14:creationId xmlns:p14="http://schemas.microsoft.com/office/powerpoint/2010/main" val="3441066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FAC008-8EC3-9F57-B428-D1C16B3A5421}"/>
              </a:ext>
            </a:extLst>
          </p:cNvPr>
          <p:cNvPicPr>
            <a:picLocks noChangeAspect="1"/>
          </p:cNvPicPr>
          <p:nvPr/>
        </p:nvPicPr>
        <p:blipFill>
          <a:blip r:embed="rId2"/>
          <a:stretch>
            <a:fillRect/>
          </a:stretch>
        </p:blipFill>
        <p:spPr>
          <a:xfrm>
            <a:off x="1130485" y="0"/>
            <a:ext cx="6883029" cy="6858000"/>
          </a:xfrm>
          <a:prstGeom prst="rect">
            <a:avLst/>
          </a:prstGeom>
        </p:spPr>
      </p:pic>
      <p:sp>
        <p:nvSpPr>
          <p:cNvPr id="4" name="TextBox 3">
            <a:extLst>
              <a:ext uri="{FF2B5EF4-FFF2-40B4-BE49-F238E27FC236}">
                <a16:creationId xmlns:a16="http://schemas.microsoft.com/office/drawing/2014/main" id="{7A276475-8B9E-6023-4C77-C854B224E4D6}"/>
              </a:ext>
            </a:extLst>
          </p:cNvPr>
          <p:cNvSpPr txBox="1"/>
          <p:nvPr/>
        </p:nvSpPr>
        <p:spPr>
          <a:xfrm>
            <a:off x="182880" y="249674"/>
            <a:ext cx="3313728" cy="369332"/>
          </a:xfrm>
          <a:prstGeom prst="rect">
            <a:avLst/>
          </a:prstGeom>
          <a:noFill/>
        </p:spPr>
        <p:txBody>
          <a:bodyPr wrap="none" rtlCol="0">
            <a:spAutoFit/>
          </a:bodyPr>
          <a:lstStyle/>
          <a:p>
            <a:r>
              <a:rPr lang="en-US" b="1" dirty="0"/>
              <a:t>Impact of Food Environment</a:t>
            </a:r>
          </a:p>
        </p:txBody>
      </p:sp>
    </p:spTree>
    <p:extLst>
      <p:ext uri="{BB962C8B-B14F-4D97-AF65-F5344CB8AC3E}">
        <p14:creationId xmlns:p14="http://schemas.microsoft.com/office/powerpoint/2010/main" val="831574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10802D-34B6-DBC2-34B8-7740F87F8367}"/>
              </a:ext>
            </a:extLst>
          </p:cNvPr>
          <p:cNvPicPr>
            <a:picLocks noChangeAspect="1"/>
          </p:cNvPicPr>
          <p:nvPr/>
        </p:nvPicPr>
        <p:blipFill>
          <a:blip r:embed="rId2"/>
          <a:stretch>
            <a:fillRect/>
          </a:stretch>
        </p:blipFill>
        <p:spPr>
          <a:xfrm>
            <a:off x="-529182" y="95250"/>
            <a:ext cx="7824924" cy="6667500"/>
          </a:xfrm>
          <a:prstGeom prst="rect">
            <a:avLst/>
          </a:prstGeom>
        </p:spPr>
      </p:pic>
      <p:sp>
        <p:nvSpPr>
          <p:cNvPr id="4" name="TextBox 3">
            <a:extLst>
              <a:ext uri="{FF2B5EF4-FFF2-40B4-BE49-F238E27FC236}">
                <a16:creationId xmlns:a16="http://schemas.microsoft.com/office/drawing/2014/main" id="{70A36C1B-E988-DC92-2D51-FFE95184DF21}"/>
              </a:ext>
            </a:extLst>
          </p:cNvPr>
          <p:cNvSpPr txBox="1"/>
          <p:nvPr/>
        </p:nvSpPr>
        <p:spPr>
          <a:xfrm>
            <a:off x="3695700" y="-53340"/>
            <a:ext cx="4891083" cy="369332"/>
          </a:xfrm>
          <a:prstGeom prst="rect">
            <a:avLst/>
          </a:prstGeom>
          <a:noFill/>
        </p:spPr>
        <p:txBody>
          <a:bodyPr wrap="none" rtlCol="0">
            <a:spAutoFit/>
          </a:bodyPr>
          <a:lstStyle/>
          <a:p>
            <a:r>
              <a:rPr lang="en-US" b="1" dirty="0"/>
              <a:t>Impact of Food Pantries on Grocery Stores</a:t>
            </a:r>
          </a:p>
        </p:txBody>
      </p:sp>
      <p:sp>
        <p:nvSpPr>
          <p:cNvPr id="5" name="TextBox 4">
            <a:extLst>
              <a:ext uri="{FF2B5EF4-FFF2-40B4-BE49-F238E27FC236}">
                <a16:creationId xmlns:a16="http://schemas.microsoft.com/office/drawing/2014/main" id="{5A0F8AF5-4C6A-D75B-CE0E-7B265253292E}"/>
              </a:ext>
            </a:extLst>
          </p:cNvPr>
          <p:cNvSpPr txBox="1"/>
          <p:nvPr/>
        </p:nvSpPr>
        <p:spPr>
          <a:xfrm>
            <a:off x="5935980" y="784860"/>
            <a:ext cx="3208020" cy="3785652"/>
          </a:xfrm>
          <a:prstGeom prst="rect">
            <a:avLst/>
          </a:prstGeom>
          <a:noFill/>
        </p:spPr>
        <p:txBody>
          <a:bodyPr wrap="square" rtlCol="0">
            <a:spAutoFit/>
          </a:bodyPr>
          <a:lstStyle/>
          <a:p>
            <a:r>
              <a:rPr lang="en-US" sz="1600" b="1" i="1" dirty="0">
                <a:solidFill>
                  <a:srgbClr val="0070C0"/>
                </a:solidFill>
              </a:rPr>
              <a:t>1. Reduce the customer base of the local grocery shops.</a:t>
            </a:r>
          </a:p>
          <a:p>
            <a:pPr marL="342900" indent="-342900">
              <a:buAutoNum type="arabicPeriod"/>
            </a:pPr>
            <a:endParaRPr lang="en-US" sz="1600" b="1" i="1" dirty="0">
              <a:solidFill>
                <a:srgbClr val="0070C0"/>
              </a:solidFill>
            </a:endParaRPr>
          </a:p>
          <a:p>
            <a:r>
              <a:rPr lang="en-US" sz="1600" b="1" i="1" dirty="0">
                <a:solidFill>
                  <a:srgbClr val="0070C0"/>
                </a:solidFill>
              </a:rPr>
              <a:t>2. Price sensitivity and competition with free.</a:t>
            </a:r>
          </a:p>
          <a:p>
            <a:endParaRPr lang="en-US" sz="1600" b="1" i="1" dirty="0">
              <a:solidFill>
                <a:srgbClr val="0070C0"/>
              </a:solidFill>
            </a:endParaRPr>
          </a:p>
          <a:p>
            <a:r>
              <a:rPr lang="en-US" sz="1600" b="1" i="1" dirty="0">
                <a:solidFill>
                  <a:srgbClr val="0070C0"/>
                </a:solidFill>
              </a:rPr>
              <a:t>3. Shifting purchasing pattern (customers buy non-perishable items, spend less per visit, which affects store margins).</a:t>
            </a:r>
          </a:p>
          <a:p>
            <a:endParaRPr lang="en-US" sz="1600" b="1" i="1" dirty="0">
              <a:solidFill>
                <a:srgbClr val="0070C0"/>
              </a:solidFill>
            </a:endParaRPr>
          </a:p>
          <a:p>
            <a:r>
              <a:rPr lang="en-US" sz="1600" b="1" i="1" dirty="0">
                <a:solidFill>
                  <a:srgbClr val="0070C0"/>
                </a:solidFill>
              </a:rPr>
              <a:t>4. Food pantries are subsidized while grocery stores are not. </a:t>
            </a:r>
          </a:p>
        </p:txBody>
      </p:sp>
    </p:spTree>
    <p:extLst>
      <p:ext uri="{BB962C8B-B14F-4D97-AF65-F5344CB8AC3E}">
        <p14:creationId xmlns:p14="http://schemas.microsoft.com/office/powerpoint/2010/main" val="1189979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AB706-622E-E868-9A76-26E1413D1808}"/>
              </a:ext>
            </a:extLst>
          </p:cNvPr>
          <p:cNvSpPr>
            <a:spLocks noGrp="1"/>
          </p:cNvSpPr>
          <p:nvPr>
            <p:ph type="title"/>
          </p:nvPr>
        </p:nvSpPr>
        <p:spPr/>
        <p:txBody>
          <a:bodyPr/>
          <a:lstStyle/>
          <a:p>
            <a:r>
              <a:rPr lang="en-US" dirty="0"/>
              <a:t>Feedback Loops</a:t>
            </a:r>
          </a:p>
        </p:txBody>
      </p:sp>
      <p:pic>
        <p:nvPicPr>
          <p:cNvPr id="4" name="Content Placeholder 4" descr="A number lines with numbers&#10;&#10;AI-generated content may be incorrect.">
            <a:extLst>
              <a:ext uri="{FF2B5EF4-FFF2-40B4-BE49-F238E27FC236}">
                <a16:creationId xmlns:a16="http://schemas.microsoft.com/office/drawing/2014/main" id="{2BB956B9-0BBD-3B95-6F4B-E4D26AAD395A}"/>
              </a:ext>
            </a:extLst>
          </p:cNvPr>
          <p:cNvPicPr>
            <a:picLocks noGrp="1" noChangeAspect="1"/>
          </p:cNvPicPr>
          <p:nvPr>
            <p:ph idx="1"/>
          </p:nvPr>
        </p:nvPicPr>
        <p:blipFill>
          <a:blip r:embed="rId2"/>
          <a:stretch>
            <a:fillRect/>
          </a:stretch>
        </p:blipFill>
        <p:spPr>
          <a:xfrm>
            <a:off x="457200" y="1769806"/>
            <a:ext cx="8229600" cy="2959509"/>
          </a:xfrm>
          <a:noFill/>
        </p:spPr>
      </p:pic>
    </p:spTree>
    <p:extLst>
      <p:ext uri="{BB962C8B-B14F-4D97-AF65-F5344CB8AC3E}">
        <p14:creationId xmlns:p14="http://schemas.microsoft.com/office/powerpoint/2010/main" val="1322129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A3B83-8CA7-1225-700C-E79C939809DF}"/>
              </a:ext>
            </a:extLst>
          </p:cNvPr>
          <p:cNvSpPr>
            <a:spLocks noGrp="1"/>
          </p:cNvSpPr>
          <p:nvPr>
            <p:ph type="title"/>
          </p:nvPr>
        </p:nvSpPr>
        <p:spPr>
          <a:xfrm>
            <a:off x="403860" y="122238"/>
            <a:ext cx="8229600" cy="837882"/>
          </a:xfrm>
        </p:spPr>
        <p:txBody>
          <a:bodyPr/>
          <a:lstStyle/>
          <a:p>
            <a:r>
              <a:rPr lang="en-US" dirty="0"/>
              <a:t>Data Sources</a:t>
            </a:r>
          </a:p>
        </p:txBody>
      </p:sp>
      <p:sp>
        <p:nvSpPr>
          <p:cNvPr id="3" name="Content Placeholder 2">
            <a:extLst>
              <a:ext uri="{FF2B5EF4-FFF2-40B4-BE49-F238E27FC236}">
                <a16:creationId xmlns:a16="http://schemas.microsoft.com/office/drawing/2014/main" id="{541BBCF2-1C20-1306-F5F7-895F903F9C99}"/>
              </a:ext>
            </a:extLst>
          </p:cNvPr>
          <p:cNvSpPr>
            <a:spLocks noGrp="1"/>
          </p:cNvSpPr>
          <p:nvPr>
            <p:ph idx="1"/>
          </p:nvPr>
        </p:nvSpPr>
        <p:spPr>
          <a:xfrm>
            <a:off x="510540" y="784860"/>
            <a:ext cx="8229600" cy="4525963"/>
          </a:xfrm>
        </p:spPr>
        <p:txBody>
          <a:bodyPr/>
          <a:lstStyle/>
          <a:p>
            <a:pPr>
              <a:buFont typeface="Wingdings" panose="05000000000000000000" pitchFamily="2" charset="2"/>
              <a:buChar char="ü"/>
            </a:pPr>
            <a:r>
              <a:rPr lang="en-US" sz="2400" dirty="0"/>
              <a:t>The demographic data were obtained from the U.S. Census Bureau</a:t>
            </a:r>
          </a:p>
          <a:p>
            <a:pPr>
              <a:buFont typeface="Wingdings" panose="05000000000000000000" pitchFamily="2" charset="2"/>
              <a:buChar char="ü"/>
            </a:pPr>
            <a:r>
              <a:rPr lang="en-US" sz="2400" dirty="0"/>
              <a:t> Data on the food environment, food insecurity, and proportion of the population with limited access to healthy food were obtained from County Health Rankings and Roadmaps. </a:t>
            </a:r>
          </a:p>
          <a:p>
            <a:pPr>
              <a:buFont typeface="Wingdings" panose="05000000000000000000" pitchFamily="2" charset="2"/>
              <a:buChar char="ü"/>
            </a:pPr>
            <a:r>
              <a:rPr lang="en-US" sz="2400" dirty="0"/>
              <a:t>The availability of unhealthy food data and the cost of healthy food data were derived from the U.S. Department of Agriculture (USDA). </a:t>
            </a:r>
          </a:p>
          <a:p>
            <a:pPr>
              <a:buFont typeface="Wingdings" panose="05000000000000000000" pitchFamily="2" charset="2"/>
              <a:buChar char="ü"/>
            </a:pPr>
            <a:r>
              <a:rPr lang="en-US" sz="2400" dirty="0"/>
              <a:t>Data on income distribution and SNAP beneficiaries were obtained from the Ohio state portal. </a:t>
            </a:r>
          </a:p>
          <a:p>
            <a:pPr>
              <a:buFont typeface="Wingdings" panose="05000000000000000000" pitchFamily="2" charset="2"/>
              <a:buChar char="ü"/>
            </a:pPr>
            <a:r>
              <a:rPr lang="en-US" sz="2400" dirty="0"/>
              <a:t>When data were not available, an estimate was used</a:t>
            </a:r>
            <a:r>
              <a:rPr lang="en-US" dirty="0"/>
              <a:t>. </a:t>
            </a:r>
          </a:p>
          <a:p>
            <a:pPr>
              <a:buFont typeface="Wingdings" panose="05000000000000000000" pitchFamily="2" charset="2"/>
              <a:buChar char="ü"/>
            </a:pPr>
            <a:endParaRPr lang="en-US" dirty="0"/>
          </a:p>
        </p:txBody>
      </p:sp>
    </p:spTree>
    <p:extLst>
      <p:ext uri="{BB962C8B-B14F-4D97-AF65-F5344CB8AC3E}">
        <p14:creationId xmlns:p14="http://schemas.microsoft.com/office/powerpoint/2010/main" val="685591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5D37A-4814-B071-D60D-75585349D227}"/>
              </a:ext>
            </a:extLst>
          </p:cNvPr>
          <p:cNvSpPr>
            <a:spLocks noGrp="1"/>
          </p:cNvSpPr>
          <p:nvPr>
            <p:ph type="title"/>
          </p:nvPr>
        </p:nvSpPr>
        <p:spPr/>
        <p:txBody>
          <a:bodyPr/>
          <a:lstStyle/>
          <a:p>
            <a:r>
              <a:rPr lang="en-US" dirty="0"/>
              <a:t>Interventions</a:t>
            </a:r>
          </a:p>
        </p:txBody>
      </p:sp>
      <p:sp>
        <p:nvSpPr>
          <p:cNvPr id="3" name="Content Placeholder 2">
            <a:extLst>
              <a:ext uri="{FF2B5EF4-FFF2-40B4-BE49-F238E27FC236}">
                <a16:creationId xmlns:a16="http://schemas.microsoft.com/office/drawing/2014/main" id="{2F4B8FE1-A3AB-D712-BA33-465FDD192F1F}"/>
              </a:ext>
            </a:extLst>
          </p:cNvPr>
          <p:cNvSpPr>
            <a:spLocks noGrp="1"/>
          </p:cNvSpPr>
          <p:nvPr>
            <p:ph idx="1"/>
          </p:nvPr>
        </p:nvSpPr>
        <p:spPr/>
        <p:txBody>
          <a:bodyPr/>
          <a:lstStyle/>
          <a:p>
            <a:pPr algn="just">
              <a:buFont typeface="Wingdings" panose="05000000000000000000" pitchFamily="2" charset="2"/>
              <a:buChar char="ü"/>
            </a:pPr>
            <a:r>
              <a:rPr lang="en-US" sz="2000" b="1" dirty="0"/>
              <a:t>Six interventions were simulated. </a:t>
            </a:r>
            <a:r>
              <a:rPr lang="en-US" sz="2000" dirty="0">
                <a:cs typeface="+mn-cs"/>
              </a:rPr>
              <a:t>These interventions represent different approaches to addressing food insecurity in Cleveland, each with distinct assumptions and goals:</a:t>
            </a:r>
            <a:endParaRPr lang="en-US" sz="2000" dirty="0"/>
          </a:p>
          <a:p>
            <a:pPr lvl="1" algn="just">
              <a:buFont typeface="Wingdings" panose="05000000000000000000" pitchFamily="2" charset="2"/>
              <a:buChar char="v"/>
            </a:pPr>
            <a:r>
              <a:rPr lang="en-US" sz="2000" b="1" dirty="0"/>
              <a:t>Business-as-usual: </a:t>
            </a:r>
            <a:r>
              <a:rPr lang="en-US" sz="2000" dirty="0"/>
              <a:t>Assumes no significant change in current policies or conditions. Trends such as declining food affordability, growing food deserts, and grocery store closures continue unchecked.</a:t>
            </a:r>
          </a:p>
          <a:p>
            <a:pPr lvl="1" algn="just">
              <a:buFont typeface="Wingdings" panose="05000000000000000000" pitchFamily="2" charset="2"/>
              <a:buChar char="v"/>
            </a:pPr>
            <a:r>
              <a:rPr lang="en-US" sz="2000" b="1" dirty="0"/>
              <a:t>Income-focused interventions: </a:t>
            </a:r>
            <a:r>
              <a:rPr lang="en-US" sz="2000" dirty="0"/>
              <a:t>Explore the effects of raising average family income through structural economic improvements. These include policies that improve wages, employment, and financial support, which are expected to enhance food affordability and reduce reliance on emergency food sources.</a:t>
            </a:r>
          </a:p>
          <a:p>
            <a:pPr lvl="1" algn="just">
              <a:buFont typeface="Wingdings" panose="05000000000000000000" pitchFamily="2" charset="2"/>
              <a:buChar char="v"/>
            </a:pPr>
            <a:endParaRPr lang="en-US" dirty="0"/>
          </a:p>
        </p:txBody>
      </p:sp>
    </p:spTree>
    <p:extLst>
      <p:ext uri="{BB962C8B-B14F-4D97-AF65-F5344CB8AC3E}">
        <p14:creationId xmlns:p14="http://schemas.microsoft.com/office/powerpoint/2010/main" val="3026028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27481-9CBA-54D6-FA21-D372E05D2177}"/>
              </a:ext>
            </a:extLst>
          </p:cNvPr>
          <p:cNvSpPr>
            <a:spLocks noGrp="1"/>
          </p:cNvSpPr>
          <p:nvPr>
            <p:ph type="title"/>
          </p:nvPr>
        </p:nvSpPr>
        <p:spPr/>
        <p:txBody>
          <a:bodyPr/>
          <a:lstStyle/>
          <a:p>
            <a:r>
              <a:rPr lang="en-US" dirty="0"/>
              <a:t>Interventions</a:t>
            </a:r>
          </a:p>
        </p:txBody>
      </p:sp>
      <p:sp>
        <p:nvSpPr>
          <p:cNvPr id="3" name="Content Placeholder 2">
            <a:extLst>
              <a:ext uri="{FF2B5EF4-FFF2-40B4-BE49-F238E27FC236}">
                <a16:creationId xmlns:a16="http://schemas.microsoft.com/office/drawing/2014/main" id="{4477C085-2765-F93C-C963-9A6C4C7DF64A}"/>
              </a:ext>
            </a:extLst>
          </p:cNvPr>
          <p:cNvSpPr>
            <a:spLocks noGrp="1"/>
          </p:cNvSpPr>
          <p:nvPr>
            <p:ph idx="1"/>
          </p:nvPr>
        </p:nvSpPr>
        <p:spPr/>
        <p:txBody>
          <a:bodyPr/>
          <a:lstStyle/>
          <a:p>
            <a:pPr lvl="1" algn="just">
              <a:buFont typeface="Wingdings" panose="05000000000000000000" pitchFamily="2" charset="2"/>
              <a:buChar char="v"/>
            </a:pPr>
            <a:r>
              <a:rPr lang="en-US" sz="2400" b="1" dirty="0"/>
              <a:t>SNAP Double-up: </a:t>
            </a:r>
            <a:r>
              <a:rPr lang="en-US" sz="2400" dirty="0"/>
              <a:t>Simulates expanded benefits for low-income households to purchase fresh fruits and vegetables. While this increases purchasing power for healthy food, its impact is constrained by the low base income of most recipients.</a:t>
            </a:r>
          </a:p>
          <a:p>
            <a:pPr lvl="1" algn="just">
              <a:buFont typeface="Wingdings" panose="05000000000000000000" pitchFamily="2" charset="2"/>
              <a:buChar char="v"/>
            </a:pPr>
            <a:r>
              <a:rPr lang="en-US" sz="2400" b="1" dirty="0"/>
              <a:t>Grocery Store Incentives: </a:t>
            </a:r>
            <a:r>
              <a:rPr lang="en-US" sz="2400" dirty="0"/>
              <a:t>Includes grants and low-interest loans to keep grocery stores operating in underserved areas. Aims to prevent closures and improve the physical availability of healthy food.</a:t>
            </a:r>
          </a:p>
          <a:p>
            <a:pPr lvl="1" algn="just">
              <a:buFont typeface="Wingdings" panose="05000000000000000000" pitchFamily="2" charset="2"/>
              <a:buChar char="v"/>
            </a:pPr>
            <a:endParaRPr lang="en-US" sz="1600" dirty="0"/>
          </a:p>
        </p:txBody>
      </p:sp>
    </p:spTree>
    <p:extLst>
      <p:ext uri="{BB962C8B-B14F-4D97-AF65-F5344CB8AC3E}">
        <p14:creationId xmlns:p14="http://schemas.microsoft.com/office/powerpoint/2010/main" val="1210863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6CC23-3E00-F9C5-CF8B-B6E494EAE61F}"/>
              </a:ext>
            </a:extLst>
          </p:cNvPr>
          <p:cNvSpPr>
            <a:spLocks noGrp="1"/>
          </p:cNvSpPr>
          <p:nvPr>
            <p:ph type="title"/>
          </p:nvPr>
        </p:nvSpPr>
        <p:spPr/>
        <p:txBody>
          <a:bodyPr/>
          <a:lstStyle/>
          <a:p>
            <a:r>
              <a:rPr lang="en-US" dirty="0"/>
              <a:t>Interventions</a:t>
            </a:r>
          </a:p>
        </p:txBody>
      </p:sp>
      <p:sp>
        <p:nvSpPr>
          <p:cNvPr id="3" name="Content Placeholder 2">
            <a:extLst>
              <a:ext uri="{FF2B5EF4-FFF2-40B4-BE49-F238E27FC236}">
                <a16:creationId xmlns:a16="http://schemas.microsoft.com/office/drawing/2014/main" id="{63914749-2332-5286-4474-CFC9728E0DCC}"/>
              </a:ext>
            </a:extLst>
          </p:cNvPr>
          <p:cNvSpPr>
            <a:spLocks noGrp="1"/>
          </p:cNvSpPr>
          <p:nvPr>
            <p:ph idx="1"/>
          </p:nvPr>
        </p:nvSpPr>
        <p:spPr/>
        <p:txBody>
          <a:bodyPr/>
          <a:lstStyle/>
          <a:p>
            <a:pPr lvl="1" algn="just">
              <a:buFont typeface="Wingdings" panose="05000000000000000000" pitchFamily="2" charset="2"/>
              <a:buChar char="v"/>
            </a:pPr>
            <a:r>
              <a:rPr lang="en-US" sz="2400" b="1" dirty="0"/>
              <a:t>Food Bank/Pantry Funding: </a:t>
            </a:r>
            <a:r>
              <a:rPr lang="en-US" sz="2400" dirty="0"/>
              <a:t>Models the effects of increasing funding for emergency food sources. </a:t>
            </a:r>
          </a:p>
          <a:p>
            <a:pPr lvl="1" algn="just">
              <a:buFont typeface="Wingdings" panose="05000000000000000000" pitchFamily="2" charset="2"/>
              <a:buChar char="v"/>
            </a:pPr>
            <a:r>
              <a:rPr lang="en-US" sz="2400" b="1" dirty="0"/>
              <a:t>Comprehensive Intervention: </a:t>
            </a:r>
            <a:r>
              <a:rPr lang="en-US" sz="2400" dirty="0"/>
              <a:t>Combines all of the above strategies into a unified policy response. This holistic approach addresses both structural income inequality and food access infrastructure.</a:t>
            </a:r>
          </a:p>
          <a:p>
            <a:pPr lvl="1" algn="just">
              <a:buFont typeface="Wingdings" panose="05000000000000000000" pitchFamily="2" charset="2"/>
              <a:buChar char="v"/>
            </a:pPr>
            <a:endParaRPr lang="en-US" dirty="0"/>
          </a:p>
        </p:txBody>
      </p:sp>
    </p:spTree>
    <p:extLst>
      <p:ext uri="{BB962C8B-B14F-4D97-AF65-F5344CB8AC3E}">
        <p14:creationId xmlns:p14="http://schemas.microsoft.com/office/powerpoint/2010/main" val="514685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9021B73-F9A7-9A68-5197-12AB01F3A57A}"/>
              </a:ext>
            </a:extLst>
          </p:cNvPr>
          <p:cNvGraphicFramePr>
            <a:graphicFrameLocks/>
          </p:cNvGraphicFramePr>
          <p:nvPr>
            <p:extLst>
              <p:ext uri="{D42A27DB-BD31-4B8C-83A1-F6EECF244321}">
                <p14:modId xmlns:p14="http://schemas.microsoft.com/office/powerpoint/2010/main" val="3278060687"/>
              </p:ext>
            </p:extLst>
          </p:nvPr>
        </p:nvGraphicFramePr>
        <p:xfrm>
          <a:off x="0" y="1"/>
          <a:ext cx="4572000" cy="29108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43C6A276-2E75-485E-5265-9BFE89DC15D8}"/>
              </a:ext>
            </a:extLst>
          </p:cNvPr>
          <p:cNvGraphicFramePr>
            <a:graphicFrameLocks/>
          </p:cNvGraphicFramePr>
          <p:nvPr>
            <p:extLst>
              <p:ext uri="{D42A27DB-BD31-4B8C-83A1-F6EECF244321}">
                <p14:modId xmlns:p14="http://schemas.microsoft.com/office/powerpoint/2010/main" val="1744642709"/>
              </p:ext>
            </p:extLst>
          </p:nvPr>
        </p:nvGraphicFramePr>
        <p:xfrm>
          <a:off x="4449230" y="1"/>
          <a:ext cx="4572000" cy="28498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a:extLst>
              <a:ext uri="{FF2B5EF4-FFF2-40B4-BE49-F238E27FC236}">
                <a16:creationId xmlns:a16="http://schemas.microsoft.com/office/drawing/2014/main" id="{ADEAC3EB-77CB-951E-B604-9896AC3C2E65}"/>
              </a:ext>
            </a:extLst>
          </p:cNvPr>
          <p:cNvGraphicFramePr>
            <a:graphicFrameLocks/>
          </p:cNvGraphicFramePr>
          <p:nvPr>
            <p:extLst>
              <p:ext uri="{D42A27DB-BD31-4B8C-83A1-F6EECF244321}">
                <p14:modId xmlns:p14="http://schemas.microsoft.com/office/powerpoint/2010/main" val="1131781558"/>
              </p:ext>
            </p:extLst>
          </p:nvPr>
        </p:nvGraphicFramePr>
        <p:xfrm>
          <a:off x="122770" y="2849881"/>
          <a:ext cx="4449230" cy="284988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Chart 4">
            <a:extLst>
              <a:ext uri="{FF2B5EF4-FFF2-40B4-BE49-F238E27FC236}">
                <a16:creationId xmlns:a16="http://schemas.microsoft.com/office/drawing/2014/main" id="{ABDB0521-BCE7-BA63-ABFF-351B18540A51}"/>
              </a:ext>
            </a:extLst>
          </p:cNvPr>
          <p:cNvGraphicFramePr>
            <a:graphicFrameLocks/>
          </p:cNvGraphicFramePr>
          <p:nvPr>
            <p:extLst>
              <p:ext uri="{D42A27DB-BD31-4B8C-83A1-F6EECF244321}">
                <p14:modId xmlns:p14="http://schemas.microsoft.com/office/powerpoint/2010/main" val="2008164906"/>
              </p:ext>
            </p:extLst>
          </p:nvPr>
        </p:nvGraphicFramePr>
        <p:xfrm>
          <a:off x="4572000" y="2971799"/>
          <a:ext cx="4416036" cy="267617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28289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chart seriesIdx="-3" categoryIdx="-3" bldStep="gridLegen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chart seriesIdx="0" categoryIdx="-4" bldStep="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chart seriesIdx="0" categoryIdx="-4" bldStep="series"/>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chart seriesIdx="0" categoryIdx="-4" bldStep="series"/>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chart seriesIdx="0" categoryIdx="-4" bldStep="series"/>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graphicEl>
                                              <a:chart seriesIdx="1" categoryIdx="-4" bldStep="series"/>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graphicEl>
                                              <a:chart seriesIdx="1" categoryIdx="-4" bldStep="series"/>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graphicEl>
                                              <a:chart seriesIdx="1" categoryIdx="-4" bldStep="series"/>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graphicEl>
                                              <a:chart seriesIdx="1" categoryIdx="-4" bldStep="series"/>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graphicEl>
                                              <a:chart seriesIdx="2" categoryIdx="-4" bldStep="series"/>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graphicEl>
                                              <a:chart seriesIdx="2" categoryIdx="-4" bldStep="series"/>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graphicEl>
                                              <a:chart seriesIdx="2" categoryIdx="-4" bldStep="series"/>
                                            </p:graphic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
                                            <p:graphicEl>
                                              <a:chart seriesIdx="2" categoryIdx="-4" bldStep="series"/>
                                            </p:graphic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
                                            <p:graphicEl>
                                              <a:chart seriesIdx="3" categoryIdx="-4" bldStep="series"/>
                                            </p:graphic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
                                            <p:graphicEl>
                                              <a:chart seriesIdx="3" categoryIdx="-4" bldStep="series"/>
                                            </p:graphic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
                                            <p:graphicEl>
                                              <a:chart seriesIdx="3" categoryIdx="-4" bldStep="series"/>
                                            </p:graphic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
                                            <p:graphicEl>
                                              <a:chart seriesIdx="3" categoryIdx="-4" bldStep="series"/>
                                            </p:graphic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
                                            <p:graphicEl>
                                              <a:chart seriesIdx="4" categoryIdx="-4" bldStep="series"/>
                                            </p:graphic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
                                            <p:graphicEl>
                                              <a:chart seriesIdx="4" categoryIdx="-4" bldStep="series"/>
                                            </p:graphic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
                                            <p:graphicEl>
                                              <a:chart seriesIdx="4" categoryIdx="-4" bldStep="series"/>
                                            </p:graphic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5">
                                            <p:graphicEl>
                                              <a:chart seriesIdx="4" categoryIdx="-4" bldStep="series"/>
                                            </p:graphic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
                                            <p:graphicEl>
                                              <a:chart seriesIdx="5" categoryIdx="-4" bldStep="series"/>
                                            </p:graphic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
                                            <p:graphicEl>
                                              <a:chart seriesIdx="5" categoryIdx="-4" bldStep="series"/>
                                            </p:graphic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4">
                                            <p:graphicEl>
                                              <a:chart seriesIdx="5" categoryIdx="-4" bldStep="series"/>
                                            </p:graphic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5">
                                            <p:graphicEl>
                                              <a:chart seriesIdx="5" categoryIdx="-4" bldStep="series"/>
                                            </p:graphic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2">
                                            <p:graphicEl>
                                              <a:chart seriesIdx="6" categoryIdx="-4" bldStep="series"/>
                                            </p:graphicEl>
                                          </p:spTgt>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3">
                                            <p:graphicEl>
                                              <a:chart seriesIdx="6" categoryIdx="-4" bldStep="series"/>
                                            </p:graphicEl>
                                          </p:spTgt>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4">
                                            <p:graphicEl>
                                              <a:chart seriesIdx="6" categoryIdx="-4" bldStep="series"/>
                                            </p:graphicEl>
                                          </p:spTgt>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5">
                                            <p:graphicEl>
                                              <a:chart seriesIdx="6"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Chart bld="series"/>
        </p:bldSub>
      </p:bldGraphic>
      <p:bldGraphic spid="3" grpId="0" uiExpand="1">
        <p:bldSub>
          <a:bldChart bld="series"/>
        </p:bldSub>
      </p:bldGraphic>
      <p:bldGraphic spid="4" grpId="0" uiExpand="1">
        <p:bldSub>
          <a:bldChart bld="series"/>
        </p:bldSub>
      </p:bldGraphic>
      <p:bldGraphic spid="5" grpId="0" uiExpand="1">
        <p:bldSub>
          <a:bldChart bld="series"/>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75F66-73F9-85FB-3D21-F3D2C5157717}"/>
              </a:ext>
            </a:extLst>
          </p:cNvPr>
          <p:cNvSpPr>
            <a:spLocks noGrp="1"/>
          </p:cNvSpPr>
          <p:nvPr>
            <p:ph type="title"/>
          </p:nvPr>
        </p:nvSpPr>
        <p:spPr/>
        <p:txBody>
          <a:bodyPr/>
          <a:lstStyle/>
          <a:p>
            <a:r>
              <a:rPr lang="en-US" dirty="0"/>
              <a:t>Insights</a:t>
            </a:r>
          </a:p>
        </p:txBody>
      </p:sp>
      <p:sp>
        <p:nvSpPr>
          <p:cNvPr id="3" name="Content Placeholder 2">
            <a:extLst>
              <a:ext uri="{FF2B5EF4-FFF2-40B4-BE49-F238E27FC236}">
                <a16:creationId xmlns:a16="http://schemas.microsoft.com/office/drawing/2014/main" id="{87CF1738-1103-E588-DC5B-8D5A6B4C3B1C}"/>
              </a:ext>
            </a:extLst>
          </p:cNvPr>
          <p:cNvSpPr>
            <a:spLocks noGrp="1"/>
          </p:cNvSpPr>
          <p:nvPr>
            <p:ph idx="1"/>
          </p:nvPr>
        </p:nvSpPr>
        <p:spPr>
          <a:xfrm>
            <a:off x="457200" y="1417638"/>
            <a:ext cx="8465820" cy="4525963"/>
          </a:xfrm>
        </p:spPr>
        <p:txBody>
          <a:bodyPr/>
          <a:lstStyle/>
          <a:p>
            <a:pPr algn="just">
              <a:buFont typeface="Wingdings" panose="05000000000000000000" pitchFamily="2" charset="2"/>
              <a:buChar char="Ø"/>
            </a:pPr>
            <a:r>
              <a:rPr lang="en-US" sz="2400" dirty="0">
                <a:latin typeface="Titillium" panose="00000500000000000000" pitchFamily="50" charset="0"/>
              </a:rPr>
              <a:t>Food insecurity is fundamentally economic</a:t>
            </a:r>
          </a:p>
          <a:p>
            <a:pPr lvl="1" algn="just">
              <a:buFont typeface="Wingdings" panose="05000000000000000000" pitchFamily="2" charset="2"/>
              <a:buChar char="ü"/>
            </a:pPr>
            <a:r>
              <a:rPr lang="en-US" sz="2000" dirty="0">
                <a:latin typeface="Titillium" panose="00000500000000000000" pitchFamily="50" charset="0"/>
              </a:rPr>
              <a:t>Food insecurity is not about the lack of food, but the lack of access to food. This access is determined by a person’s income, purchasing power, and economic stability. The food system produces more than enough food to feed everyone, yet people are hungry because they can not afford nutritious food consistently.</a:t>
            </a:r>
          </a:p>
          <a:p>
            <a:pPr lvl="1" algn="just">
              <a:buFont typeface="Wingdings" panose="05000000000000000000" pitchFamily="2" charset="2"/>
              <a:buChar char="ü"/>
            </a:pPr>
            <a:r>
              <a:rPr lang="en-US" sz="2000" dirty="0">
                <a:latin typeface="Titillium" panose="00000500000000000000" pitchFamily="50" charset="0"/>
              </a:rPr>
              <a:t>Food insecurity is closely tied to low-wage jobs, part-time or informal work, and unstable employment. These conditions leave people with insufficient income to meet basic needs. </a:t>
            </a:r>
          </a:p>
          <a:p>
            <a:pPr lvl="1" algn="just">
              <a:buFont typeface="Wingdings" panose="05000000000000000000" pitchFamily="2" charset="2"/>
              <a:buChar char="ü"/>
            </a:pPr>
            <a:r>
              <a:rPr lang="en-US" sz="2000" dirty="0">
                <a:latin typeface="Titillium" panose="00000500000000000000" pitchFamily="50" charset="0"/>
              </a:rPr>
              <a:t>Income-focused interventions break negative loops and reinforce recovery loops</a:t>
            </a:r>
          </a:p>
          <a:p>
            <a:pPr lvl="1" algn="just">
              <a:buFont typeface="Wingdings" panose="05000000000000000000" pitchFamily="2" charset="2"/>
              <a:buChar char="ü"/>
            </a:pPr>
            <a:endParaRPr lang="en-US" sz="2400" dirty="0">
              <a:latin typeface="Titillium" panose="00000500000000000000" pitchFamily="50" charset="0"/>
            </a:endParaRPr>
          </a:p>
          <a:p>
            <a:endParaRPr lang="en-US" dirty="0"/>
          </a:p>
        </p:txBody>
      </p:sp>
    </p:spTree>
    <p:extLst>
      <p:ext uri="{BB962C8B-B14F-4D97-AF65-F5344CB8AC3E}">
        <p14:creationId xmlns:p14="http://schemas.microsoft.com/office/powerpoint/2010/main" val="70723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AA779-F1B8-7C0A-169B-45D8AF0F7AFF}"/>
              </a:ext>
            </a:extLst>
          </p:cNvPr>
          <p:cNvSpPr>
            <a:spLocks noGrp="1"/>
          </p:cNvSpPr>
          <p:nvPr>
            <p:ph type="title"/>
          </p:nvPr>
        </p:nvSpPr>
        <p:spPr>
          <a:xfrm>
            <a:off x="457199" y="80954"/>
            <a:ext cx="8229600" cy="1143000"/>
          </a:xfrm>
        </p:spPr>
        <p:txBody>
          <a:bodyPr/>
          <a:lstStyle/>
          <a:p>
            <a:r>
              <a:rPr lang="en-US" dirty="0"/>
              <a:t>Background </a:t>
            </a:r>
          </a:p>
        </p:txBody>
      </p:sp>
      <p:sp>
        <p:nvSpPr>
          <p:cNvPr id="4" name="Rectangle 2">
            <a:extLst>
              <a:ext uri="{FF2B5EF4-FFF2-40B4-BE49-F238E27FC236}">
                <a16:creationId xmlns:a16="http://schemas.microsoft.com/office/drawing/2014/main" id="{7115304A-A991-F413-D009-0223075CEE23}"/>
              </a:ext>
            </a:extLst>
          </p:cNvPr>
          <p:cNvSpPr>
            <a:spLocks noGrp="1" noChangeArrowheads="1"/>
          </p:cNvSpPr>
          <p:nvPr>
            <p:ph idx="1"/>
          </p:nvPr>
        </p:nvSpPr>
        <p:spPr bwMode="auto">
          <a:xfrm>
            <a:off x="228601" y="1016060"/>
            <a:ext cx="8458200" cy="454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US" altLang="en-US" sz="2800" b="0" i="0" u="none" strike="noStrike" cap="none" normalizeH="0" baseline="0" dirty="0">
                <a:ln>
                  <a:noFill/>
                </a:ln>
                <a:solidFill>
                  <a:schemeClr val="tx1"/>
                </a:solidFill>
                <a:effectLst/>
                <a:latin typeface="Arial" panose="020B0604020202020204" pitchFamily="34" charset="0"/>
              </a:rPr>
              <a:t>Over 40% of Cleveland residents experience food insecurity.</a:t>
            </a:r>
            <a:endParaRPr lang="en-US" dirty="0"/>
          </a:p>
          <a:p>
            <a:pPr lvl="1">
              <a:buFont typeface="Wingdings" panose="05000000000000000000" pitchFamily="2" charset="2"/>
              <a:buChar char="v"/>
            </a:pPr>
            <a:r>
              <a:rPr lang="en-US" sz="1800" dirty="0"/>
              <a:t>The USDA reports that approximately 10.2% of U.S. households experienced food insecurity in 2021, with rates significantly higher among Black and </a:t>
            </a:r>
            <a:r>
              <a:rPr lang="en-US" sz="1800"/>
              <a:t>Hispanic households. </a:t>
            </a:r>
            <a:endParaRPr kumimoji="0" lang="en-US" altLang="en-US" sz="4400" b="0" i="0" u="none" strike="noStrike" cap="none" normalizeH="0" baseline="0" dirty="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US" altLang="en-US" sz="2800" b="0" i="0" u="none" strike="noStrike" cap="none" normalizeH="0" baseline="0" dirty="0">
                <a:ln>
                  <a:noFill/>
                </a:ln>
                <a:solidFill>
                  <a:schemeClr val="tx1"/>
                </a:solidFill>
                <a:effectLst/>
                <a:latin typeface="Arial" panose="020B0604020202020204" pitchFamily="34" charset="0"/>
              </a:rPr>
              <a:t>Root causes: </a:t>
            </a:r>
          </a:p>
          <a:p>
            <a:pPr lvl="1" defTabSz="914400" eaLnBrk="0" hangingPunct="0">
              <a:spcBef>
                <a:spcPct val="0"/>
              </a:spcBef>
              <a:buFont typeface="Wingdings" panose="05000000000000000000" pitchFamily="2" charset="2"/>
              <a:buChar char="v"/>
            </a:pPr>
            <a:r>
              <a:rPr lang="en-US" altLang="en-US" sz="2000" dirty="0">
                <a:latin typeface="Arial" panose="020B0604020202020204" pitchFamily="34" charset="0"/>
              </a:rPr>
              <a:t>S</a:t>
            </a:r>
            <a:r>
              <a:rPr kumimoji="0" lang="en-US" altLang="en-US" sz="2000" b="0" i="0" u="none" strike="noStrike" cap="none" normalizeH="0" baseline="0" dirty="0">
                <a:ln>
                  <a:noFill/>
                </a:ln>
                <a:solidFill>
                  <a:schemeClr val="tx1"/>
                </a:solidFill>
                <a:effectLst/>
                <a:latin typeface="Arial" panose="020B0604020202020204" pitchFamily="34" charset="0"/>
              </a:rPr>
              <a:t>ystemic disinvestment</a:t>
            </a:r>
          </a:p>
          <a:p>
            <a:pPr lvl="1" defTabSz="914400" eaLnBrk="0" hangingPunct="0">
              <a:spcBef>
                <a:spcPct val="0"/>
              </a:spcBef>
              <a:buFont typeface="Wingdings" panose="05000000000000000000" pitchFamily="2" charset="2"/>
              <a:buChar char="v"/>
            </a:pPr>
            <a:r>
              <a:rPr lang="en-US" altLang="en-US" sz="2000" dirty="0">
                <a:latin typeface="Arial" panose="020B0604020202020204" pitchFamily="34" charset="0"/>
              </a:rPr>
              <a:t>S</a:t>
            </a:r>
            <a:r>
              <a:rPr kumimoji="0" lang="en-US" altLang="en-US" sz="2000" b="0" i="0" u="none" strike="noStrike" cap="none" normalizeH="0" baseline="0" dirty="0">
                <a:ln>
                  <a:noFill/>
                </a:ln>
                <a:solidFill>
                  <a:schemeClr val="tx1"/>
                </a:solidFill>
                <a:effectLst/>
                <a:latin typeface="Arial" panose="020B0604020202020204" pitchFamily="34" charset="0"/>
              </a:rPr>
              <a:t>egregation</a:t>
            </a:r>
          </a:p>
          <a:p>
            <a:pPr lvl="1" defTabSz="914400" eaLnBrk="0" hangingPunct="0">
              <a:spcBef>
                <a:spcPct val="0"/>
              </a:spcBef>
              <a:buFont typeface="Wingdings" panose="05000000000000000000" pitchFamily="2" charset="2"/>
              <a:buChar char="v"/>
            </a:pPr>
            <a:r>
              <a:rPr lang="en-US" altLang="en-US" sz="2000" dirty="0">
                <a:latin typeface="Arial" panose="020B0604020202020204" pitchFamily="34" charset="0"/>
              </a:rPr>
              <a:t>L</a:t>
            </a:r>
            <a:r>
              <a:rPr kumimoji="0" lang="en-US" altLang="en-US" sz="2000" b="0" i="0" u="none" strike="noStrike" cap="none" normalizeH="0" baseline="0" dirty="0">
                <a:ln>
                  <a:noFill/>
                </a:ln>
                <a:solidFill>
                  <a:schemeClr val="tx1"/>
                </a:solidFill>
                <a:effectLst/>
                <a:latin typeface="Arial" panose="020B0604020202020204" pitchFamily="34" charset="0"/>
              </a:rPr>
              <a:t>ow income: </a:t>
            </a:r>
            <a:r>
              <a:rPr lang="en-US" sz="2000" dirty="0"/>
              <a:t>The median household income in Cleveland is approximately </a:t>
            </a:r>
            <a:r>
              <a:rPr lang="en-US" sz="2000" b="1" dirty="0"/>
              <a:t>$39,187. </a:t>
            </a:r>
            <a:r>
              <a:rPr lang="en-US" sz="2000" dirty="0"/>
              <a:t>but the income share disparities highlight that many earn well below this threshold, while a small minority earn disproportionately more.</a:t>
            </a: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US" altLang="en-US" sz="2800" b="0" i="0" u="none" strike="noStrike" cap="none" normalizeH="0" baseline="0" dirty="0">
                <a:ln>
                  <a:noFill/>
                </a:ln>
                <a:solidFill>
                  <a:schemeClr val="tx1"/>
                </a:solidFill>
                <a:effectLst/>
                <a:latin typeface="Arial" panose="020B0604020202020204" pitchFamily="34" charset="0"/>
              </a:rPr>
              <a:t>Consequences: poor nutrition → chronic illness.</a:t>
            </a:r>
          </a:p>
        </p:txBody>
      </p:sp>
    </p:spTree>
    <p:extLst>
      <p:ext uri="{BB962C8B-B14F-4D97-AF65-F5344CB8AC3E}">
        <p14:creationId xmlns:p14="http://schemas.microsoft.com/office/powerpoint/2010/main" val="3476569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5A774-40B2-549A-EB81-06BCAFB21A11}"/>
              </a:ext>
            </a:extLst>
          </p:cNvPr>
          <p:cNvSpPr>
            <a:spLocks noGrp="1"/>
          </p:cNvSpPr>
          <p:nvPr>
            <p:ph type="title"/>
          </p:nvPr>
        </p:nvSpPr>
        <p:spPr/>
        <p:txBody>
          <a:bodyPr/>
          <a:lstStyle/>
          <a:p>
            <a:r>
              <a:rPr lang="en-US" dirty="0"/>
              <a:t>Insights</a:t>
            </a:r>
          </a:p>
        </p:txBody>
      </p:sp>
      <p:sp>
        <p:nvSpPr>
          <p:cNvPr id="3" name="Content Placeholder 2">
            <a:extLst>
              <a:ext uri="{FF2B5EF4-FFF2-40B4-BE49-F238E27FC236}">
                <a16:creationId xmlns:a16="http://schemas.microsoft.com/office/drawing/2014/main" id="{E82F749B-B7C7-14E0-FF11-540BDDB9AFE0}"/>
              </a:ext>
            </a:extLst>
          </p:cNvPr>
          <p:cNvSpPr>
            <a:spLocks noGrp="1"/>
          </p:cNvSpPr>
          <p:nvPr>
            <p:ph idx="1"/>
          </p:nvPr>
        </p:nvSpPr>
        <p:spPr/>
        <p:txBody>
          <a:bodyPr/>
          <a:lstStyle/>
          <a:p>
            <a:pPr algn="just">
              <a:buFont typeface="Wingdings" panose="05000000000000000000" pitchFamily="2" charset="2"/>
              <a:buChar char="Ø"/>
            </a:pPr>
            <a:r>
              <a:rPr lang="en-US" sz="2000" dirty="0">
                <a:latin typeface="Titillium" panose="00000500000000000000" pitchFamily="50" charset="0"/>
              </a:rPr>
              <a:t>A comprehensive approach is most effective—but requires coordination</a:t>
            </a:r>
          </a:p>
          <a:p>
            <a:pPr lvl="1" algn="just">
              <a:buFont typeface="Wingdings" panose="05000000000000000000" pitchFamily="2" charset="2"/>
              <a:buChar char="ü"/>
            </a:pPr>
            <a:r>
              <a:rPr lang="en-US" sz="1600" dirty="0">
                <a:latin typeface="Titillium" panose="00000500000000000000" pitchFamily="50" charset="0"/>
              </a:rPr>
              <a:t>Most interventions, such as SNAP, food pantries, food deserts programs (grocery shop), are short-term relief mechanisms. They temporarily reduce hunger but do not alter the economic reality that causes it. </a:t>
            </a:r>
          </a:p>
          <a:p>
            <a:pPr lvl="1" algn="just">
              <a:buFont typeface="Wingdings" panose="05000000000000000000" pitchFamily="2" charset="2"/>
              <a:buChar char="ü"/>
            </a:pPr>
            <a:r>
              <a:rPr lang="en-US" sz="1600" dirty="0">
                <a:latin typeface="Titillium" panose="00000500000000000000" pitchFamily="50" charset="0"/>
              </a:rPr>
              <a:t>Policies and interventions rarely address income inequality, job quality, and housing insecurity, all of which underpin chronic food insecurity.</a:t>
            </a:r>
          </a:p>
          <a:p>
            <a:pPr lvl="1" algn="just">
              <a:buFont typeface="Wingdings" panose="05000000000000000000" pitchFamily="2" charset="2"/>
              <a:buChar char="ü"/>
            </a:pPr>
            <a:r>
              <a:rPr lang="en-US" sz="1600" dirty="0">
                <a:latin typeface="Titillium" panose="00000500000000000000" pitchFamily="50" charset="0"/>
              </a:rPr>
              <a:t>Reliance on charitable food distribution can unintentionally normalize food insecurity.</a:t>
            </a:r>
          </a:p>
          <a:p>
            <a:pPr lvl="1" algn="just">
              <a:buFont typeface="Wingdings" panose="05000000000000000000" pitchFamily="2" charset="2"/>
              <a:buChar char="ü"/>
            </a:pPr>
            <a:r>
              <a:rPr lang="en-US" sz="1600" dirty="0">
                <a:latin typeface="Titillium" panose="00000500000000000000" pitchFamily="50" charset="0"/>
              </a:rPr>
              <a:t>Insufficient policy integration: food insecurity must not be treated in isolation. Policies and interventions must be cross-sectoral and economically focused to address the complex, interrelated drivers.</a:t>
            </a:r>
          </a:p>
          <a:p>
            <a:pPr algn="just">
              <a:buFont typeface="Wingdings" panose="05000000000000000000" pitchFamily="2" charset="2"/>
              <a:buChar char="Ø"/>
            </a:pPr>
            <a:r>
              <a:rPr lang="en-US" sz="2000" dirty="0">
                <a:latin typeface="Titillium" panose="00000500000000000000" pitchFamily="50" charset="0"/>
              </a:rPr>
              <a:t>Policymakers must balance short-term relief with long-term structural change</a:t>
            </a:r>
          </a:p>
          <a:p>
            <a:endParaRPr lang="en-US" dirty="0"/>
          </a:p>
        </p:txBody>
      </p:sp>
    </p:spTree>
    <p:extLst>
      <p:ext uri="{BB962C8B-B14F-4D97-AF65-F5344CB8AC3E}">
        <p14:creationId xmlns:p14="http://schemas.microsoft.com/office/powerpoint/2010/main" val="1211323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ocial Determinants of Health">
            <a:extLst>
              <a:ext uri="{FF2B5EF4-FFF2-40B4-BE49-F238E27FC236}">
                <a16:creationId xmlns:a16="http://schemas.microsoft.com/office/drawing/2014/main" id="{10C3E243-5EC6-9431-8343-A812042A284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3913" y="-1"/>
            <a:ext cx="8069174" cy="5529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952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1ED09-ED7C-549E-4AF9-4868702937EB}"/>
              </a:ext>
            </a:extLst>
          </p:cNvPr>
          <p:cNvSpPr>
            <a:spLocks noGrp="1"/>
          </p:cNvSpPr>
          <p:nvPr>
            <p:ph type="title"/>
          </p:nvPr>
        </p:nvSpPr>
        <p:spPr>
          <a:xfrm>
            <a:off x="457200" y="0"/>
            <a:ext cx="8229600" cy="1143000"/>
          </a:xfrm>
        </p:spPr>
        <p:txBody>
          <a:bodyPr/>
          <a:lstStyle/>
          <a:p>
            <a:r>
              <a:rPr lang="en-US" dirty="0"/>
              <a:t>Why System Dynamics</a:t>
            </a:r>
          </a:p>
        </p:txBody>
      </p:sp>
      <p:sp>
        <p:nvSpPr>
          <p:cNvPr id="3" name="Content Placeholder 2">
            <a:extLst>
              <a:ext uri="{FF2B5EF4-FFF2-40B4-BE49-F238E27FC236}">
                <a16:creationId xmlns:a16="http://schemas.microsoft.com/office/drawing/2014/main" id="{5F930686-F58A-F122-EAF8-7D12F4CB988C}"/>
              </a:ext>
            </a:extLst>
          </p:cNvPr>
          <p:cNvSpPr>
            <a:spLocks noGrp="1"/>
          </p:cNvSpPr>
          <p:nvPr>
            <p:ph idx="1"/>
          </p:nvPr>
        </p:nvSpPr>
        <p:spPr>
          <a:xfrm>
            <a:off x="457200" y="1303020"/>
            <a:ext cx="8229600" cy="4823143"/>
          </a:xfrm>
        </p:spPr>
        <p:txBody>
          <a:bodyPr/>
          <a:lstStyle/>
          <a:p>
            <a:pPr algn="just">
              <a:buFont typeface="Wingdings" panose="05000000000000000000" pitchFamily="2" charset="2"/>
              <a:buChar char="ü"/>
            </a:pPr>
            <a:r>
              <a:rPr lang="en-US" sz="2400" dirty="0"/>
              <a:t>Food Insecurity is a complex dynamic problem.</a:t>
            </a:r>
          </a:p>
          <a:p>
            <a:pPr algn="just">
              <a:buFont typeface="Wingdings" panose="05000000000000000000" pitchFamily="2" charset="2"/>
              <a:buChar char="ü"/>
            </a:pPr>
            <a:r>
              <a:rPr lang="en-US" sz="2400" dirty="0"/>
              <a:t>The interplay of social determinants of health—income, environment, and transportation—creates feedback loops that perpetuate food deserts and poor dietary habits.</a:t>
            </a:r>
          </a:p>
          <a:p>
            <a:pPr algn="just">
              <a:buFont typeface="Wingdings" panose="05000000000000000000" pitchFamily="2" charset="2"/>
              <a:buChar char="ü"/>
            </a:pPr>
            <a:r>
              <a:rPr lang="en-US" sz="2400" dirty="0"/>
              <a:t>System dynamics modeling provides a framework to capture these feedbacks and test interventions. </a:t>
            </a:r>
          </a:p>
          <a:p>
            <a:pPr algn="just">
              <a:buFont typeface="Wingdings" panose="05000000000000000000" pitchFamily="2" charset="2"/>
              <a:buChar char="ü"/>
            </a:pPr>
            <a:r>
              <a:rPr lang="en-US" sz="2400" dirty="0"/>
              <a:t>Goal: Understand the factors driving access to healthy food in Cleveland and test interventions that could improve food access and health.</a:t>
            </a:r>
            <a:endParaRPr lang="en-US" sz="2400" b="1" dirty="0"/>
          </a:p>
        </p:txBody>
      </p:sp>
    </p:spTree>
    <p:extLst>
      <p:ext uri="{BB962C8B-B14F-4D97-AF65-F5344CB8AC3E}">
        <p14:creationId xmlns:p14="http://schemas.microsoft.com/office/powerpoint/2010/main" val="1777333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BDC7A9-BEDC-2E0D-ABCF-8D1F56C856D9}"/>
              </a:ext>
            </a:extLst>
          </p:cNvPr>
          <p:cNvSpPr>
            <a:spLocks noGrp="1"/>
          </p:cNvSpPr>
          <p:nvPr>
            <p:ph type="ctrTitle"/>
          </p:nvPr>
        </p:nvSpPr>
        <p:spPr>
          <a:xfrm>
            <a:off x="1446540" y="1632121"/>
            <a:ext cx="7321378" cy="1082332"/>
          </a:xfrm>
        </p:spPr>
        <p:txBody>
          <a:bodyPr/>
          <a:lstStyle/>
          <a:p>
            <a:r>
              <a:rPr lang="en-US" sz="6000" dirty="0"/>
              <a:t>Method</a:t>
            </a:r>
          </a:p>
        </p:txBody>
      </p:sp>
    </p:spTree>
    <p:extLst>
      <p:ext uri="{BB962C8B-B14F-4D97-AF65-F5344CB8AC3E}">
        <p14:creationId xmlns:p14="http://schemas.microsoft.com/office/powerpoint/2010/main" val="1897349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3F147-1A9A-7D89-3B47-33A595D3830B}"/>
              </a:ext>
            </a:extLst>
          </p:cNvPr>
          <p:cNvSpPr>
            <a:spLocks noGrp="1"/>
          </p:cNvSpPr>
          <p:nvPr>
            <p:ph type="title"/>
          </p:nvPr>
        </p:nvSpPr>
        <p:spPr/>
        <p:txBody>
          <a:bodyPr/>
          <a:lstStyle/>
          <a:p>
            <a:r>
              <a:rPr lang="en-US" dirty="0"/>
              <a:t>Study Context</a:t>
            </a:r>
          </a:p>
        </p:txBody>
      </p:sp>
      <p:sp>
        <p:nvSpPr>
          <p:cNvPr id="3" name="Content Placeholder 2">
            <a:extLst>
              <a:ext uri="{FF2B5EF4-FFF2-40B4-BE49-F238E27FC236}">
                <a16:creationId xmlns:a16="http://schemas.microsoft.com/office/drawing/2014/main" id="{CCA0D782-62AD-2BA3-8076-22081935F69C}"/>
              </a:ext>
            </a:extLst>
          </p:cNvPr>
          <p:cNvSpPr>
            <a:spLocks noGrp="1"/>
          </p:cNvSpPr>
          <p:nvPr>
            <p:ph idx="1"/>
          </p:nvPr>
        </p:nvSpPr>
        <p:spPr>
          <a:xfrm>
            <a:off x="388620" y="1310640"/>
            <a:ext cx="8229600" cy="4525963"/>
          </a:xfrm>
        </p:spPr>
        <p:txBody>
          <a:bodyPr/>
          <a:lstStyle/>
          <a:p>
            <a:pPr algn="just">
              <a:buFont typeface="Wingdings" panose="05000000000000000000" pitchFamily="2" charset="2"/>
              <a:buChar char="ü"/>
            </a:pPr>
            <a:r>
              <a:rPr lang="en-US" sz="1800" dirty="0"/>
              <a:t>The research team from Case Western Reserve University and University Hospitals conducted two-day workshops in Cleveland on November 18th, 2023, and February 17th, 2024. </a:t>
            </a:r>
          </a:p>
          <a:p>
            <a:pPr algn="just">
              <a:buFont typeface="Wingdings" panose="05000000000000000000" pitchFamily="2" charset="2"/>
              <a:buChar char="ü"/>
            </a:pPr>
            <a:r>
              <a:rPr lang="en-US" sz="1800" dirty="0"/>
              <a:t>Twenty Stakeholders participated in the workshop, representing:</a:t>
            </a:r>
          </a:p>
          <a:p>
            <a:pPr lvl="1">
              <a:buFont typeface="Wingdings" panose="05000000000000000000" pitchFamily="2" charset="2"/>
              <a:buChar char="v"/>
            </a:pPr>
            <a:r>
              <a:rPr lang="en-US" sz="1800" dirty="0"/>
              <a:t>Community Leaders, </a:t>
            </a:r>
          </a:p>
          <a:p>
            <a:pPr lvl="1">
              <a:buFont typeface="Wingdings" panose="05000000000000000000" pitchFamily="2" charset="2"/>
              <a:buChar char="v"/>
            </a:pPr>
            <a:r>
              <a:rPr lang="en-US" sz="1800" dirty="0"/>
              <a:t>Healthcare Providers, </a:t>
            </a:r>
          </a:p>
          <a:p>
            <a:pPr lvl="1">
              <a:buFont typeface="Wingdings" panose="05000000000000000000" pitchFamily="2" charset="2"/>
              <a:buChar char="v"/>
            </a:pPr>
            <a:r>
              <a:rPr lang="en-US" sz="1800" dirty="0"/>
              <a:t>Patients, </a:t>
            </a:r>
          </a:p>
          <a:p>
            <a:pPr lvl="1">
              <a:buFont typeface="Wingdings" panose="05000000000000000000" pitchFamily="2" charset="2"/>
              <a:buChar char="v"/>
            </a:pPr>
            <a:r>
              <a:rPr lang="en-US" sz="1800" dirty="0"/>
              <a:t>Residents, </a:t>
            </a:r>
          </a:p>
          <a:p>
            <a:pPr lvl="1">
              <a:buFont typeface="Wingdings" panose="05000000000000000000" pitchFamily="2" charset="2"/>
              <a:buChar char="v"/>
            </a:pPr>
            <a:r>
              <a:rPr lang="en-US" sz="1800" dirty="0"/>
              <a:t>Community Health Workers,</a:t>
            </a:r>
          </a:p>
          <a:p>
            <a:pPr lvl="1">
              <a:buFont typeface="Wingdings" panose="05000000000000000000" pitchFamily="2" charset="2"/>
              <a:buChar char="v"/>
            </a:pPr>
            <a:r>
              <a:rPr lang="en-US" sz="1800" dirty="0"/>
              <a:t>Community-Based Organizations, and </a:t>
            </a:r>
          </a:p>
          <a:p>
            <a:pPr lvl="1">
              <a:buFont typeface="Wingdings" panose="05000000000000000000" pitchFamily="2" charset="2"/>
              <a:buChar char="v"/>
            </a:pPr>
            <a:r>
              <a:rPr lang="en-US" sz="1800" dirty="0"/>
              <a:t>Researchers. </a:t>
            </a:r>
          </a:p>
          <a:p>
            <a:pPr algn="just">
              <a:buFont typeface="Wingdings" panose="05000000000000000000" pitchFamily="2" charset="2"/>
              <a:buChar char="ü"/>
            </a:pPr>
            <a:r>
              <a:rPr lang="en-US" sz="1800" dirty="0"/>
              <a:t>The food access model was built from a large qualitative model co-developed with the stakeholders to examine cardiovascular disease (CVD) risk factors.</a:t>
            </a:r>
          </a:p>
          <a:p>
            <a:pPr lvl="1">
              <a:buFont typeface="Wingdings" panose="05000000000000000000" pitchFamily="2" charset="2"/>
              <a:buChar char="v"/>
            </a:pPr>
            <a:endParaRPr lang="en-US" sz="1600" dirty="0"/>
          </a:p>
        </p:txBody>
      </p:sp>
    </p:spTree>
    <p:extLst>
      <p:ext uri="{BB962C8B-B14F-4D97-AF65-F5344CB8AC3E}">
        <p14:creationId xmlns:p14="http://schemas.microsoft.com/office/powerpoint/2010/main" val="1689998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1">
            <a:extLst>
              <a:ext uri="{FF2B5EF4-FFF2-40B4-BE49-F238E27FC236}">
                <a16:creationId xmlns:a16="http://schemas.microsoft.com/office/drawing/2014/main" id="{1890A192-77F6-1A67-B72E-B5AF99AAC7D0}"/>
              </a:ext>
            </a:extLst>
          </p:cNvPr>
          <p:cNvSpPr>
            <a:spLocks noGrp="1"/>
          </p:cNvSpPr>
          <p:nvPr>
            <p:ph type="title"/>
          </p:nvPr>
        </p:nvSpPr>
        <p:spPr>
          <a:xfrm>
            <a:off x="269965" y="119804"/>
            <a:ext cx="8413622" cy="994172"/>
          </a:xfrm>
        </p:spPr>
        <p:txBody>
          <a:bodyPr/>
          <a:lstStyle/>
          <a:p>
            <a:pPr algn="ctr"/>
            <a:r>
              <a:rPr lang="en-US" dirty="0"/>
              <a:t>Group Model Building</a:t>
            </a:r>
          </a:p>
        </p:txBody>
      </p:sp>
      <p:sp>
        <p:nvSpPr>
          <p:cNvPr id="48" name="Slide Number Placeholder 3">
            <a:extLst>
              <a:ext uri="{FF2B5EF4-FFF2-40B4-BE49-F238E27FC236}">
                <a16:creationId xmlns:a16="http://schemas.microsoft.com/office/drawing/2014/main" id="{461236DA-4779-A65B-A0A8-5FB36B76F048}"/>
              </a:ext>
            </a:extLst>
          </p:cNvPr>
          <p:cNvSpPr txBox="1">
            <a:spLocks/>
          </p:cNvSpPr>
          <p:nvPr/>
        </p:nvSpPr>
        <p:spPr>
          <a:xfrm>
            <a:off x="6187270" y="4363392"/>
            <a:ext cx="2057400" cy="27384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Georgia" panose="020405020504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BC58A0-5F3A-254D-8F76-E85023F91853}" type="slidenum">
              <a:rPr lang="en-US" sz="900"/>
              <a:pPr/>
              <a:t>7</a:t>
            </a:fld>
            <a:endParaRPr lang="en-US" sz="900"/>
          </a:p>
        </p:txBody>
      </p:sp>
      <p:sp>
        <p:nvSpPr>
          <p:cNvPr id="50" name="Shape 3">
            <a:extLst>
              <a:ext uri="{FF2B5EF4-FFF2-40B4-BE49-F238E27FC236}">
                <a16:creationId xmlns:a16="http://schemas.microsoft.com/office/drawing/2014/main" id="{9549BD20-2CF9-26EE-34FF-CC15F0538570}"/>
              </a:ext>
            </a:extLst>
          </p:cNvPr>
          <p:cNvSpPr/>
          <p:nvPr/>
        </p:nvSpPr>
        <p:spPr>
          <a:xfrm>
            <a:off x="3893086" y="1449624"/>
            <a:ext cx="43488" cy="4186964"/>
          </a:xfrm>
          <a:prstGeom prst="roundRect">
            <a:avLst>
              <a:gd name="adj" fmla="val 225237"/>
            </a:avLst>
          </a:prstGeom>
          <a:solidFill>
            <a:srgbClr val="414A70"/>
          </a:solidFill>
          <a:ln/>
        </p:spPr>
        <p:txBody>
          <a:bodyPr/>
          <a:lstStyle/>
          <a:p>
            <a:endParaRPr lang="en-US">
              <a:latin typeface="Georgia" panose="02040502050405020303" pitchFamily="18" charset="0"/>
            </a:endParaRPr>
          </a:p>
        </p:txBody>
      </p:sp>
      <p:sp>
        <p:nvSpPr>
          <p:cNvPr id="51" name="Shape 4">
            <a:extLst>
              <a:ext uri="{FF2B5EF4-FFF2-40B4-BE49-F238E27FC236}">
                <a16:creationId xmlns:a16="http://schemas.microsoft.com/office/drawing/2014/main" id="{C87052EF-698F-7DF6-200F-A67EDC6CDFD5}"/>
              </a:ext>
            </a:extLst>
          </p:cNvPr>
          <p:cNvSpPr/>
          <p:nvPr/>
        </p:nvSpPr>
        <p:spPr>
          <a:xfrm>
            <a:off x="4046679" y="1357212"/>
            <a:ext cx="453628" cy="25896"/>
          </a:xfrm>
          <a:prstGeom prst="roundRect">
            <a:avLst>
              <a:gd name="adj" fmla="val 225237"/>
            </a:avLst>
          </a:prstGeom>
          <a:solidFill>
            <a:srgbClr val="414A70"/>
          </a:solidFill>
          <a:ln/>
        </p:spPr>
        <p:txBody>
          <a:bodyPr/>
          <a:lstStyle/>
          <a:p>
            <a:endParaRPr lang="en-US">
              <a:latin typeface="Georgia" panose="02040502050405020303" pitchFamily="18" charset="0"/>
            </a:endParaRPr>
          </a:p>
        </p:txBody>
      </p:sp>
      <p:sp>
        <p:nvSpPr>
          <p:cNvPr id="52" name="Shape 5">
            <a:extLst>
              <a:ext uri="{FF2B5EF4-FFF2-40B4-BE49-F238E27FC236}">
                <a16:creationId xmlns:a16="http://schemas.microsoft.com/office/drawing/2014/main" id="{76CC6C19-EC31-12BE-FF1E-8D42E0CF6BCA}"/>
              </a:ext>
            </a:extLst>
          </p:cNvPr>
          <p:cNvSpPr/>
          <p:nvPr/>
        </p:nvSpPr>
        <p:spPr>
          <a:xfrm>
            <a:off x="3760258" y="1206648"/>
            <a:ext cx="291554" cy="291554"/>
          </a:xfrm>
          <a:prstGeom prst="roundRect">
            <a:avLst>
              <a:gd name="adj" fmla="val 20006"/>
            </a:avLst>
          </a:prstGeom>
          <a:solidFill>
            <a:srgbClr val="283157"/>
          </a:solidFill>
          <a:ln w="7620">
            <a:solidFill>
              <a:srgbClr val="414A70"/>
            </a:solidFill>
            <a:prstDash val="solid"/>
          </a:ln>
        </p:spPr>
        <p:txBody>
          <a:bodyPr/>
          <a:lstStyle/>
          <a:p>
            <a:endParaRPr lang="en-US">
              <a:latin typeface="Georgia" panose="02040502050405020303" pitchFamily="18" charset="0"/>
            </a:endParaRPr>
          </a:p>
        </p:txBody>
      </p:sp>
      <p:sp>
        <p:nvSpPr>
          <p:cNvPr id="53" name="Text 6">
            <a:extLst>
              <a:ext uri="{FF2B5EF4-FFF2-40B4-BE49-F238E27FC236}">
                <a16:creationId xmlns:a16="http://schemas.microsoft.com/office/drawing/2014/main" id="{A41FA3B8-A025-EF41-F537-A2033CB0CF60}"/>
              </a:ext>
            </a:extLst>
          </p:cNvPr>
          <p:cNvSpPr/>
          <p:nvPr/>
        </p:nvSpPr>
        <p:spPr>
          <a:xfrm>
            <a:off x="3866443" y="1230937"/>
            <a:ext cx="89207" cy="194399"/>
          </a:xfrm>
          <a:prstGeom prst="rect">
            <a:avLst/>
          </a:prstGeom>
          <a:noFill/>
          <a:ln/>
        </p:spPr>
        <p:txBody>
          <a:bodyPr wrap="none" rtlCol="0" anchor="t"/>
          <a:lstStyle/>
          <a:p>
            <a:pPr algn="ctr">
              <a:lnSpc>
                <a:spcPts val="1531"/>
              </a:lnSpc>
            </a:pPr>
            <a:r>
              <a:rPr lang="en-US" sz="1531" dirty="0">
                <a:solidFill>
                  <a:schemeClr val="bg1"/>
                </a:solidFill>
                <a:latin typeface="Georgia" panose="02040502050405020303" pitchFamily="18" charset="0"/>
                <a:ea typeface="Fraunces" pitchFamily="34" charset="-122"/>
                <a:cs typeface="Fraunces" pitchFamily="34" charset="-120"/>
              </a:rPr>
              <a:t>1</a:t>
            </a:r>
            <a:endParaRPr lang="en-US" sz="1531" dirty="0">
              <a:solidFill>
                <a:schemeClr val="bg1"/>
              </a:solidFill>
              <a:latin typeface="Georgia" panose="02040502050405020303" pitchFamily="18" charset="0"/>
            </a:endParaRPr>
          </a:p>
        </p:txBody>
      </p:sp>
      <p:sp>
        <p:nvSpPr>
          <p:cNvPr id="54" name="Text 7">
            <a:extLst>
              <a:ext uri="{FF2B5EF4-FFF2-40B4-BE49-F238E27FC236}">
                <a16:creationId xmlns:a16="http://schemas.microsoft.com/office/drawing/2014/main" id="{35ACB413-F6C0-237A-EB01-16CA7E58AC47}"/>
              </a:ext>
            </a:extLst>
          </p:cNvPr>
          <p:cNvSpPr/>
          <p:nvPr/>
        </p:nvSpPr>
        <p:spPr>
          <a:xfrm>
            <a:off x="4601211" y="1226917"/>
            <a:ext cx="1620203" cy="202436"/>
          </a:xfrm>
          <a:prstGeom prst="rect">
            <a:avLst/>
          </a:prstGeom>
          <a:noFill/>
          <a:ln/>
        </p:spPr>
        <p:txBody>
          <a:bodyPr wrap="none" rtlCol="0" anchor="t"/>
          <a:lstStyle/>
          <a:p>
            <a:pPr>
              <a:lnSpc>
                <a:spcPts val="1595"/>
              </a:lnSpc>
            </a:pPr>
            <a:r>
              <a:rPr lang="en-US" sz="1276" b="1" dirty="0">
                <a:latin typeface="Georgia" panose="02040502050405020303" pitchFamily="18" charset="0"/>
                <a:ea typeface="Verdana" panose="020B0604030504040204" pitchFamily="34" charset="0"/>
                <a:cs typeface="Fraunces" pitchFamily="34" charset="-120"/>
              </a:rPr>
              <a:t>Outcome Elicitation</a:t>
            </a:r>
            <a:endParaRPr lang="en-US" sz="1276" b="1" dirty="0">
              <a:latin typeface="Georgia" panose="02040502050405020303" pitchFamily="18" charset="0"/>
              <a:ea typeface="Verdana" panose="020B0604030504040204" pitchFamily="34" charset="0"/>
            </a:endParaRPr>
          </a:p>
        </p:txBody>
      </p:sp>
      <p:sp>
        <p:nvSpPr>
          <p:cNvPr id="55" name="Text 8">
            <a:extLst>
              <a:ext uri="{FF2B5EF4-FFF2-40B4-BE49-F238E27FC236}">
                <a16:creationId xmlns:a16="http://schemas.microsoft.com/office/drawing/2014/main" id="{85F71E34-679D-3275-948F-E4C1A0CFEE10}"/>
              </a:ext>
            </a:extLst>
          </p:cNvPr>
          <p:cNvSpPr/>
          <p:nvPr/>
        </p:nvSpPr>
        <p:spPr>
          <a:xfrm>
            <a:off x="4613760" y="1488389"/>
            <a:ext cx="4315808" cy="414873"/>
          </a:xfrm>
          <a:prstGeom prst="rect">
            <a:avLst/>
          </a:prstGeom>
          <a:noFill/>
          <a:ln/>
        </p:spPr>
        <p:txBody>
          <a:bodyPr wrap="square" rtlCol="0" anchor="t"/>
          <a:lstStyle/>
          <a:p>
            <a:pPr>
              <a:lnSpc>
                <a:spcPts val="1633"/>
              </a:lnSpc>
            </a:pPr>
            <a:r>
              <a:rPr lang="en-US" sz="1021" i="1" dirty="0">
                <a:latin typeface="Georgia" panose="02040502050405020303" pitchFamily="18" charset="0"/>
                <a:ea typeface="Verdana" panose="020B0604030504040204" pitchFamily="34" charset="0"/>
                <a:cs typeface="Epilogue" pitchFamily="34" charset="-120"/>
              </a:rPr>
              <a:t>What outcomes do you want to track to determine the success/failure of a CVD risk factors management and prevention program?.</a:t>
            </a:r>
            <a:endParaRPr lang="en-US" sz="1021" i="1" dirty="0">
              <a:latin typeface="Georgia" panose="02040502050405020303" pitchFamily="18" charset="0"/>
              <a:ea typeface="Verdana" panose="020B0604030504040204" pitchFamily="34" charset="0"/>
            </a:endParaRPr>
          </a:p>
        </p:txBody>
      </p:sp>
      <p:sp>
        <p:nvSpPr>
          <p:cNvPr id="56" name="Shape 9">
            <a:extLst>
              <a:ext uri="{FF2B5EF4-FFF2-40B4-BE49-F238E27FC236}">
                <a16:creationId xmlns:a16="http://schemas.microsoft.com/office/drawing/2014/main" id="{9B4F97CF-2B80-07F9-15A2-63127C6E3A39}"/>
              </a:ext>
            </a:extLst>
          </p:cNvPr>
          <p:cNvSpPr/>
          <p:nvPr/>
        </p:nvSpPr>
        <p:spPr>
          <a:xfrm>
            <a:off x="4046679" y="2122865"/>
            <a:ext cx="453628" cy="25896"/>
          </a:xfrm>
          <a:prstGeom prst="roundRect">
            <a:avLst>
              <a:gd name="adj" fmla="val 225237"/>
            </a:avLst>
          </a:prstGeom>
          <a:solidFill>
            <a:srgbClr val="414A70"/>
          </a:solidFill>
          <a:ln/>
        </p:spPr>
        <p:txBody>
          <a:bodyPr/>
          <a:lstStyle/>
          <a:p>
            <a:endParaRPr lang="en-US">
              <a:latin typeface="Georgia" panose="02040502050405020303" pitchFamily="18" charset="0"/>
            </a:endParaRPr>
          </a:p>
        </p:txBody>
      </p:sp>
      <p:sp>
        <p:nvSpPr>
          <p:cNvPr id="57" name="Shape 10">
            <a:extLst>
              <a:ext uri="{FF2B5EF4-FFF2-40B4-BE49-F238E27FC236}">
                <a16:creationId xmlns:a16="http://schemas.microsoft.com/office/drawing/2014/main" id="{39565CB5-E2EC-B323-A024-0DF350C35571}"/>
              </a:ext>
            </a:extLst>
          </p:cNvPr>
          <p:cNvSpPr/>
          <p:nvPr/>
        </p:nvSpPr>
        <p:spPr>
          <a:xfrm>
            <a:off x="3755125" y="2003661"/>
            <a:ext cx="291554" cy="291554"/>
          </a:xfrm>
          <a:prstGeom prst="roundRect">
            <a:avLst>
              <a:gd name="adj" fmla="val 20006"/>
            </a:avLst>
          </a:prstGeom>
          <a:solidFill>
            <a:srgbClr val="283157"/>
          </a:solidFill>
          <a:ln w="7620">
            <a:solidFill>
              <a:srgbClr val="414A70"/>
            </a:solidFill>
            <a:prstDash val="solid"/>
          </a:ln>
        </p:spPr>
        <p:txBody>
          <a:bodyPr/>
          <a:lstStyle/>
          <a:p>
            <a:endParaRPr lang="en-US">
              <a:latin typeface="Georgia" panose="02040502050405020303" pitchFamily="18" charset="0"/>
            </a:endParaRPr>
          </a:p>
        </p:txBody>
      </p:sp>
      <p:sp>
        <p:nvSpPr>
          <p:cNvPr id="58" name="Text 11">
            <a:extLst>
              <a:ext uri="{FF2B5EF4-FFF2-40B4-BE49-F238E27FC236}">
                <a16:creationId xmlns:a16="http://schemas.microsoft.com/office/drawing/2014/main" id="{3FB36969-D9BE-E57F-53C5-A40AAB993458}"/>
              </a:ext>
            </a:extLst>
          </p:cNvPr>
          <p:cNvSpPr/>
          <p:nvPr/>
        </p:nvSpPr>
        <p:spPr>
          <a:xfrm>
            <a:off x="3846562" y="2012538"/>
            <a:ext cx="117872" cy="194399"/>
          </a:xfrm>
          <a:prstGeom prst="rect">
            <a:avLst/>
          </a:prstGeom>
          <a:noFill/>
          <a:ln/>
        </p:spPr>
        <p:txBody>
          <a:bodyPr wrap="none" rtlCol="0" anchor="t"/>
          <a:lstStyle/>
          <a:p>
            <a:pPr algn="ctr">
              <a:lnSpc>
                <a:spcPts val="1531"/>
              </a:lnSpc>
            </a:pPr>
            <a:r>
              <a:rPr lang="en-US" sz="1531" dirty="0">
                <a:solidFill>
                  <a:schemeClr val="bg1"/>
                </a:solidFill>
                <a:latin typeface="Georgia" panose="02040502050405020303" pitchFamily="18" charset="0"/>
                <a:ea typeface="Fraunces" pitchFamily="34" charset="-122"/>
                <a:cs typeface="Fraunces" pitchFamily="34" charset="-120"/>
              </a:rPr>
              <a:t>2</a:t>
            </a:r>
            <a:endParaRPr lang="en-US" sz="1531" dirty="0">
              <a:solidFill>
                <a:schemeClr val="bg1"/>
              </a:solidFill>
              <a:latin typeface="Georgia" panose="02040502050405020303" pitchFamily="18" charset="0"/>
            </a:endParaRPr>
          </a:p>
        </p:txBody>
      </p:sp>
      <p:sp>
        <p:nvSpPr>
          <p:cNvPr id="59" name="Text 12">
            <a:extLst>
              <a:ext uri="{FF2B5EF4-FFF2-40B4-BE49-F238E27FC236}">
                <a16:creationId xmlns:a16="http://schemas.microsoft.com/office/drawing/2014/main" id="{305C3322-DFDD-FC6F-81B5-26D3F4F7991A}"/>
              </a:ext>
            </a:extLst>
          </p:cNvPr>
          <p:cNvSpPr/>
          <p:nvPr/>
        </p:nvSpPr>
        <p:spPr>
          <a:xfrm>
            <a:off x="4601212" y="2003661"/>
            <a:ext cx="1733699" cy="202436"/>
          </a:xfrm>
          <a:prstGeom prst="rect">
            <a:avLst/>
          </a:prstGeom>
          <a:noFill/>
          <a:ln/>
        </p:spPr>
        <p:txBody>
          <a:bodyPr wrap="none" rtlCol="0" anchor="t"/>
          <a:lstStyle/>
          <a:p>
            <a:pPr>
              <a:lnSpc>
                <a:spcPts val="1595"/>
              </a:lnSpc>
            </a:pPr>
            <a:r>
              <a:rPr lang="en-US" sz="1276" b="1" dirty="0">
                <a:latin typeface="Georgia" panose="02040502050405020303" pitchFamily="18" charset="0"/>
                <a:ea typeface="Verdana" panose="020B0604030504040204" pitchFamily="34" charset="0"/>
                <a:cs typeface="Fraunces" pitchFamily="34" charset="-120"/>
              </a:rPr>
              <a:t>Variable Elicitation</a:t>
            </a:r>
            <a:endParaRPr lang="en-US" sz="1276" b="1" dirty="0">
              <a:latin typeface="Georgia" panose="02040502050405020303" pitchFamily="18" charset="0"/>
              <a:ea typeface="Verdana" panose="020B0604030504040204" pitchFamily="34" charset="0"/>
            </a:endParaRPr>
          </a:p>
        </p:txBody>
      </p:sp>
      <p:sp>
        <p:nvSpPr>
          <p:cNvPr id="60" name="Text 13">
            <a:extLst>
              <a:ext uri="{FF2B5EF4-FFF2-40B4-BE49-F238E27FC236}">
                <a16:creationId xmlns:a16="http://schemas.microsoft.com/office/drawing/2014/main" id="{0A3BD699-D6FC-DD82-7420-1959BF67A2FD}"/>
              </a:ext>
            </a:extLst>
          </p:cNvPr>
          <p:cNvSpPr/>
          <p:nvPr/>
        </p:nvSpPr>
        <p:spPr>
          <a:xfrm>
            <a:off x="4613760" y="2280432"/>
            <a:ext cx="4315808" cy="414873"/>
          </a:xfrm>
          <a:prstGeom prst="rect">
            <a:avLst/>
          </a:prstGeom>
          <a:noFill/>
          <a:ln/>
        </p:spPr>
        <p:txBody>
          <a:bodyPr wrap="square" rtlCol="0" anchor="t"/>
          <a:lstStyle/>
          <a:p>
            <a:pPr>
              <a:lnSpc>
                <a:spcPts val="1633"/>
              </a:lnSpc>
            </a:pPr>
            <a:r>
              <a:rPr lang="en-US" sz="1021" i="1" dirty="0">
                <a:latin typeface="Georgia" panose="02040502050405020303" pitchFamily="18" charset="0"/>
                <a:ea typeface="Verdana" panose="020B0604030504040204" pitchFamily="34" charset="0"/>
              </a:rPr>
              <a:t>What variables can directly or indirectly influence the success and failure of a CVD risk factor management and prevention program and its outcomes?.</a:t>
            </a:r>
          </a:p>
        </p:txBody>
      </p:sp>
      <p:sp>
        <p:nvSpPr>
          <p:cNvPr id="61" name="Shape 14">
            <a:extLst>
              <a:ext uri="{FF2B5EF4-FFF2-40B4-BE49-F238E27FC236}">
                <a16:creationId xmlns:a16="http://schemas.microsoft.com/office/drawing/2014/main" id="{EA7BFE62-F804-2444-A41B-F98F994938DD}"/>
              </a:ext>
            </a:extLst>
          </p:cNvPr>
          <p:cNvSpPr/>
          <p:nvPr/>
        </p:nvSpPr>
        <p:spPr>
          <a:xfrm>
            <a:off x="4023148" y="3081110"/>
            <a:ext cx="453628" cy="25896"/>
          </a:xfrm>
          <a:prstGeom prst="roundRect">
            <a:avLst>
              <a:gd name="adj" fmla="val 225237"/>
            </a:avLst>
          </a:prstGeom>
          <a:solidFill>
            <a:srgbClr val="414A70"/>
          </a:solidFill>
          <a:ln/>
        </p:spPr>
        <p:txBody>
          <a:bodyPr/>
          <a:lstStyle/>
          <a:p>
            <a:endParaRPr lang="en-US">
              <a:latin typeface="Georgia" panose="02040502050405020303" pitchFamily="18" charset="0"/>
            </a:endParaRPr>
          </a:p>
        </p:txBody>
      </p:sp>
      <p:sp>
        <p:nvSpPr>
          <p:cNvPr id="62" name="Shape 15">
            <a:extLst>
              <a:ext uri="{FF2B5EF4-FFF2-40B4-BE49-F238E27FC236}">
                <a16:creationId xmlns:a16="http://schemas.microsoft.com/office/drawing/2014/main" id="{9F0514AB-2ED2-97D2-E584-2EDA85ECC589}"/>
              </a:ext>
            </a:extLst>
          </p:cNvPr>
          <p:cNvSpPr/>
          <p:nvPr/>
        </p:nvSpPr>
        <p:spPr>
          <a:xfrm>
            <a:off x="3760258" y="2959429"/>
            <a:ext cx="291554" cy="291554"/>
          </a:xfrm>
          <a:prstGeom prst="roundRect">
            <a:avLst>
              <a:gd name="adj" fmla="val 20006"/>
            </a:avLst>
          </a:prstGeom>
          <a:solidFill>
            <a:srgbClr val="283157"/>
          </a:solidFill>
          <a:ln w="7620">
            <a:solidFill>
              <a:srgbClr val="414A70"/>
            </a:solidFill>
            <a:prstDash val="solid"/>
          </a:ln>
        </p:spPr>
        <p:txBody>
          <a:bodyPr/>
          <a:lstStyle/>
          <a:p>
            <a:endParaRPr lang="en-US">
              <a:latin typeface="Georgia" panose="02040502050405020303" pitchFamily="18" charset="0"/>
            </a:endParaRPr>
          </a:p>
        </p:txBody>
      </p:sp>
      <p:sp>
        <p:nvSpPr>
          <p:cNvPr id="63" name="Text 17">
            <a:extLst>
              <a:ext uri="{FF2B5EF4-FFF2-40B4-BE49-F238E27FC236}">
                <a16:creationId xmlns:a16="http://schemas.microsoft.com/office/drawing/2014/main" id="{9DDF75C7-CC54-BBD6-355E-9EEAD8F128BD}"/>
              </a:ext>
            </a:extLst>
          </p:cNvPr>
          <p:cNvSpPr/>
          <p:nvPr/>
        </p:nvSpPr>
        <p:spPr>
          <a:xfrm>
            <a:off x="4613761" y="2955332"/>
            <a:ext cx="1808708" cy="202436"/>
          </a:xfrm>
          <a:prstGeom prst="rect">
            <a:avLst/>
          </a:prstGeom>
          <a:noFill/>
          <a:ln/>
        </p:spPr>
        <p:txBody>
          <a:bodyPr wrap="none" rtlCol="0" anchor="t"/>
          <a:lstStyle/>
          <a:p>
            <a:pPr>
              <a:lnSpc>
                <a:spcPts val="1595"/>
              </a:lnSpc>
            </a:pPr>
            <a:r>
              <a:rPr lang="en-US" sz="1276" b="1" dirty="0">
                <a:latin typeface="Georgia" panose="02040502050405020303" pitchFamily="18" charset="0"/>
                <a:ea typeface="Verdana" panose="020B0604030504040204" pitchFamily="34" charset="0"/>
                <a:cs typeface="Fraunces" pitchFamily="34" charset="-120"/>
              </a:rPr>
              <a:t>Structure Elicitation</a:t>
            </a:r>
            <a:endParaRPr lang="en-US" sz="1276" b="1" dirty="0">
              <a:latin typeface="Georgia" panose="02040502050405020303" pitchFamily="18" charset="0"/>
              <a:ea typeface="Verdana" panose="020B0604030504040204" pitchFamily="34" charset="0"/>
            </a:endParaRPr>
          </a:p>
        </p:txBody>
      </p:sp>
      <p:sp>
        <p:nvSpPr>
          <p:cNvPr id="64" name="Text 18">
            <a:extLst>
              <a:ext uri="{FF2B5EF4-FFF2-40B4-BE49-F238E27FC236}">
                <a16:creationId xmlns:a16="http://schemas.microsoft.com/office/drawing/2014/main" id="{65BD4152-48C8-4E07-01D3-3A40418A720C}"/>
              </a:ext>
            </a:extLst>
          </p:cNvPr>
          <p:cNvSpPr/>
          <p:nvPr/>
        </p:nvSpPr>
        <p:spPr>
          <a:xfrm>
            <a:off x="4572000" y="3232762"/>
            <a:ext cx="4357567" cy="414873"/>
          </a:xfrm>
          <a:prstGeom prst="rect">
            <a:avLst/>
          </a:prstGeom>
          <a:noFill/>
          <a:ln/>
        </p:spPr>
        <p:txBody>
          <a:bodyPr wrap="square" rtlCol="0" anchor="t"/>
          <a:lstStyle/>
          <a:p>
            <a:pPr algn="just">
              <a:lnSpc>
                <a:spcPts val="1633"/>
              </a:lnSpc>
            </a:pPr>
            <a:r>
              <a:rPr lang="en-US" sz="975" kern="100" dirty="0">
                <a:latin typeface="Georgia" panose="02040502050405020303" pitchFamily="18" charset="0"/>
                <a:ea typeface="Verdana" panose="020B0604030504040204" pitchFamily="34" charset="0"/>
              </a:rPr>
              <a:t>Backbone model (Healthy population, Undiagnosed pre-CVD population, Diagnosed pre-CVD population, Managed pre-CVD population, Undiagnosed CVD population, Diagnosed CVD population, Managed CVD population).</a:t>
            </a:r>
            <a:endParaRPr lang="en-US" sz="975" dirty="0">
              <a:latin typeface="Georgia" panose="02040502050405020303" pitchFamily="18" charset="0"/>
              <a:ea typeface="Verdana" panose="020B0604030504040204" pitchFamily="34" charset="0"/>
            </a:endParaRPr>
          </a:p>
        </p:txBody>
      </p:sp>
      <p:sp>
        <p:nvSpPr>
          <p:cNvPr id="65" name="Shape 19">
            <a:extLst>
              <a:ext uri="{FF2B5EF4-FFF2-40B4-BE49-F238E27FC236}">
                <a16:creationId xmlns:a16="http://schemas.microsoft.com/office/drawing/2014/main" id="{94C7D1C4-D423-6467-75AB-FF5B94061A21}"/>
              </a:ext>
            </a:extLst>
          </p:cNvPr>
          <p:cNvSpPr/>
          <p:nvPr/>
        </p:nvSpPr>
        <p:spPr>
          <a:xfrm>
            <a:off x="4037480" y="4133498"/>
            <a:ext cx="453628" cy="25896"/>
          </a:xfrm>
          <a:prstGeom prst="roundRect">
            <a:avLst>
              <a:gd name="adj" fmla="val 225237"/>
            </a:avLst>
          </a:prstGeom>
          <a:solidFill>
            <a:srgbClr val="414A70"/>
          </a:solidFill>
          <a:ln/>
        </p:spPr>
        <p:txBody>
          <a:bodyPr/>
          <a:lstStyle/>
          <a:p>
            <a:endParaRPr lang="en-US">
              <a:latin typeface="Georgia" panose="02040502050405020303" pitchFamily="18" charset="0"/>
            </a:endParaRPr>
          </a:p>
        </p:txBody>
      </p:sp>
      <p:sp>
        <p:nvSpPr>
          <p:cNvPr id="66" name="Shape 20">
            <a:extLst>
              <a:ext uri="{FF2B5EF4-FFF2-40B4-BE49-F238E27FC236}">
                <a16:creationId xmlns:a16="http://schemas.microsoft.com/office/drawing/2014/main" id="{34E3E13F-1C17-C672-A18C-6AC1CE34ECAF}"/>
              </a:ext>
            </a:extLst>
          </p:cNvPr>
          <p:cNvSpPr/>
          <p:nvPr/>
        </p:nvSpPr>
        <p:spPr>
          <a:xfrm>
            <a:off x="3755125" y="3999810"/>
            <a:ext cx="291554" cy="291554"/>
          </a:xfrm>
          <a:prstGeom prst="roundRect">
            <a:avLst>
              <a:gd name="adj" fmla="val 20006"/>
            </a:avLst>
          </a:prstGeom>
          <a:solidFill>
            <a:srgbClr val="283157"/>
          </a:solidFill>
          <a:ln w="7620">
            <a:solidFill>
              <a:srgbClr val="414A70"/>
            </a:solidFill>
            <a:prstDash val="solid"/>
          </a:ln>
        </p:spPr>
        <p:txBody>
          <a:bodyPr/>
          <a:lstStyle/>
          <a:p>
            <a:endParaRPr lang="en-US">
              <a:latin typeface="Georgia" panose="02040502050405020303" pitchFamily="18" charset="0"/>
            </a:endParaRPr>
          </a:p>
        </p:txBody>
      </p:sp>
      <p:sp>
        <p:nvSpPr>
          <p:cNvPr id="67" name="Text 21">
            <a:extLst>
              <a:ext uri="{FF2B5EF4-FFF2-40B4-BE49-F238E27FC236}">
                <a16:creationId xmlns:a16="http://schemas.microsoft.com/office/drawing/2014/main" id="{6E81359B-7154-DB9C-E23B-174DA88CE01C}"/>
              </a:ext>
            </a:extLst>
          </p:cNvPr>
          <p:cNvSpPr/>
          <p:nvPr/>
        </p:nvSpPr>
        <p:spPr>
          <a:xfrm>
            <a:off x="3846562" y="2953113"/>
            <a:ext cx="118943" cy="194399"/>
          </a:xfrm>
          <a:prstGeom prst="rect">
            <a:avLst/>
          </a:prstGeom>
          <a:noFill/>
          <a:ln/>
        </p:spPr>
        <p:txBody>
          <a:bodyPr wrap="none" rtlCol="0" anchor="t"/>
          <a:lstStyle/>
          <a:p>
            <a:pPr algn="ctr">
              <a:lnSpc>
                <a:spcPts val="1531"/>
              </a:lnSpc>
            </a:pPr>
            <a:r>
              <a:rPr lang="en-US" sz="1531" dirty="0">
                <a:solidFill>
                  <a:schemeClr val="bg1"/>
                </a:solidFill>
                <a:latin typeface="Georgia" panose="02040502050405020303" pitchFamily="18" charset="0"/>
                <a:ea typeface="Fraunces" pitchFamily="34" charset="-122"/>
              </a:rPr>
              <a:t>3</a:t>
            </a:r>
            <a:endParaRPr lang="en-US" sz="1531" dirty="0">
              <a:solidFill>
                <a:schemeClr val="bg1"/>
              </a:solidFill>
              <a:latin typeface="Georgia" panose="02040502050405020303" pitchFamily="18" charset="0"/>
            </a:endParaRPr>
          </a:p>
        </p:txBody>
      </p:sp>
      <p:sp>
        <p:nvSpPr>
          <p:cNvPr id="68" name="Text 22">
            <a:extLst>
              <a:ext uri="{FF2B5EF4-FFF2-40B4-BE49-F238E27FC236}">
                <a16:creationId xmlns:a16="http://schemas.microsoft.com/office/drawing/2014/main" id="{E2B0A8BA-55BE-CBFB-CA53-BC8B69E4E892}"/>
              </a:ext>
            </a:extLst>
          </p:cNvPr>
          <p:cNvSpPr/>
          <p:nvPr/>
        </p:nvSpPr>
        <p:spPr>
          <a:xfrm>
            <a:off x="4621719" y="3997945"/>
            <a:ext cx="1620203" cy="202436"/>
          </a:xfrm>
          <a:prstGeom prst="rect">
            <a:avLst/>
          </a:prstGeom>
          <a:noFill/>
          <a:ln/>
        </p:spPr>
        <p:txBody>
          <a:bodyPr wrap="none" rtlCol="0" anchor="t"/>
          <a:lstStyle/>
          <a:p>
            <a:pPr>
              <a:lnSpc>
                <a:spcPts val="1595"/>
              </a:lnSpc>
            </a:pPr>
            <a:r>
              <a:rPr lang="en-US" sz="1276" b="1" dirty="0">
                <a:latin typeface="Georgia" panose="02040502050405020303" pitchFamily="18" charset="0"/>
                <a:ea typeface="Verdana" panose="020B0604030504040204" pitchFamily="34" charset="0"/>
                <a:cs typeface="Fraunces" pitchFamily="34" charset="-120"/>
              </a:rPr>
              <a:t>Model Review</a:t>
            </a:r>
            <a:endParaRPr lang="en-US" sz="1276" b="1" dirty="0">
              <a:latin typeface="Georgia" panose="02040502050405020303" pitchFamily="18" charset="0"/>
              <a:ea typeface="Verdana" panose="020B0604030504040204" pitchFamily="34" charset="0"/>
            </a:endParaRPr>
          </a:p>
        </p:txBody>
      </p:sp>
      <p:sp>
        <p:nvSpPr>
          <p:cNvPr id="69" name="Text 23">
            <a:extLst>
              <a:ext uri="{FF2B5EF4-FFF2-40B4-BE49-F238E27FC236}">
                <a16:creationId xmlns:a16="http://schemas.microsoft.com/office/drawing/2014/main" id="{240EC7C6-4711-9F0E-1E10-E9ACBFB60A5C}"/>
              </a:ext>
            </a:extLst>
          </p:cNvPr>
          <p:cNvSpPr/>
          <p:nvPr/>
        </p:nvSpPr>
        <p:spPr>
          <a:xfrm>
            <a:off x="4601212" y="4291364"/>
            <a:ext cx="4357567" cy="414873"/>
          </a:xfrm>
          <a:prstGeom prst="rect">
            <a:avLst/>
          </a:prstGeom>
          <a:noFill/>
          <a:ln/>
        </p:spPr>
        <p:txBody>
          <a:bodyPr wrap="square" rtlCol="0" anchor="t"/>
          <a:lstStyle/>
          <a:p>
            <a:pPr>
              <a:lnSpc>
                <a:spcPts val="1633"/>
              </a:lnSpc>
            </a:pPr>
            <a:r>
              <a:rPr lang="en-US" sz="1021" dirty="0">
                <a:latin typeface="Georgia" panose="02040502050405020303" pitchFamily="18" charset="0"/>
                <a:ea typeface="Verdana" panose="020B0604030504040204" pitchFamily="34" charset="0"/>
                <a:cs typeface="Epilogue" pitchFamily="34" charset="-120"/>
              </a:rPr>
              <a:t>Stakeholders reviewed and refined the preliminary model structure in the second GMB session.</a:t>
            </a:r>
            <a:endParaRPr lang="en-US" sz="1021" dirty="0">
              <a:latin typeface="Georgia" panose="02040502050405020303" pitchFamily="18" charset="0"/>
              <a:ea typeface="Verdana" panose="020B0604030504040204" pitchFamily="34" charset="0"/>
            </a:endParaRPr>
          </a:p>
        </p:txBody>
      </p:sp>
      <p:sp>
        <p:nvSpPr>
          <p:cNvPr id="70" name="Shape 20">
            <a:extLst>
              <a:ext uri="{FF2B5EF4-FFF2-40B4-BE49-F238E27FC236}">
                <a16:creationId xmlns:a16="http://schemas.microsoft.com/office/drawing/2014/main" id="{E3B50210-A2AF-E2A4-4162-EA2B28456D90}"/>
              </a:ext>
            </a:extLst>
          </p:cNvPr>
          <p:cNvSpPr/>
          <p:nvPr/>
        </p:nvSpPr>
        <p:spPr>
          <a:xfrm>
            <a:off x="3766016" y="4832526"/>
            <a:ext cx="291554" cy="291554"/>
          </a:xfrm>
          <a:prstGeom prst="roundRect">
            <a:avLst>
              <a:gd name="adj" fmla="val 20006"/>
            </a:avLst>
          </a:prstGeom>
          <a:solidFill>
            <a:srgbClr val="283157"/>
          </a:solidFill>
          <a:ln w="7620">
            <a:solidFill>
              <a:srgbClr val="414A70"/>
            </a:solidFill>
            <a:prstDash val="solid"/>
          </a:ln>
        </p:spPr>
        <p:txBody>
          <a:bodyPr/>
          <a:lstStyle/>
          <a:p>
            <a:endParaRPr lang="en-US">
              <a:latin typeface="Georgia" panose="02040502050405020303" pitchFamily="18" charset="0"/>
            </a:endParaRPr>
          </a:p>
        </p:txBody>
      </p:sp>
      <p:sp>
        <p:nvSpPr>
          <p:cNvPr id="71" name="Shape 19">
            <a:extLst>
              <a:ext uri="{FF2B5EF4-FFF2-40B4-BE49-F238E27FC236}">
                <a16:creationId xmlns:a16="http://schemas.microsoft.com/office/drawing/2014/main" id="{ED4D2882-10EB-F0A3-C0AB-04FB6AF2213E}"/>
              </a:ext>
            </a:extLst>
          </p:cNvPr>
          <p:cNvSpPr/>
          <p:nvPr/>
        </p:nvSpPr>
        <p:spPr>
          <a:xfrm>
            <a:off x="4037479" y="4960989"/>
            <a:ext cx="453628" cy="25896"/>
          </a:xfrm>
          <a:prstGeom prst="roundRect">
            <a:avLst>
              <a:gd name="adj" fmla="val 225237"/>
            </a:avLst>
          </a:prstGeom>
          <a:solidFill>
            <a:srgbClr val="414A70"/>
          </a:solidFill>
          <a:ln/>
        </p:spPr>
        <p:txBody>
          <a:bodyPr/>
          <a:lstStyle/>
          <a:p>
            <a:endParaRPr lang="en-US">
              <a:latin typeface="Georgia" panose="02040502050405020303" pitchFamily="18" charset="0"/>
            </a:endParaRPr>
          </a:p>
        </p:txBody>
      </p:sp>
      <p:sp>
        <p:nvSpPr>
          <p:cNvPr id="72" name="Text 22">
            <a:extLst>
              <a:ext uri="{FF2B5EF4-FFF2-40B4-BE49-F238E27FC236}">
                <a16:creationId xmlns:a16="http://schemas.microsoft.com/office/drawing/2014/main" id="{9765E626-81A7-8026-2A19-6364895DF0E1}"/>
              </a:ext>
            </a:extLst>
          </p:cNvPr>
          <p:cNvSpPr/>
          <p:nvPr/>
        </p:nvSpPr>
        <p:spPr>
          <a:xfrm>
            <a:off x="4601211" y="4832526"/>
            <a:ext cx="1620203" cy="202436"/>
          </a:xfrm>
          <a:prstGeom prst="rect">
            <a:avLst/>
          </a:prstGeom>
          <a:noFill/>
          <a:ln/>
        </p:spPr>
        <p:txBody>
          <a:bodyPr wrap="none" rtlCol="0" anchor="t"/>
          <a:lstStyle/>
          <a:p>
            <a:pPr>
              <a:lnSpc>
                <a:spcPts val="1595"/>
              </a:lnSpc>
            </a:pPr>
            <a:r>
              <a:rPr lang="en-US" sz="1276" b="1" dirty="0">
                <a:latin typeface="Georgia" panose="02040502050405020303" pitchFamily="18" charset="0"/>
                <a:ea typeface="Verdana" panose="020B0604030504040204" pitchFamily="34" charset="0"/>
              </a:rPr>
              <a:t>Action Ideas</a:t>
            </a:r>
          </a:p>
        </p:txBody>
      </p:sp>
      <p:sp>
        <p:nvSpPr>
          <p:cNvPr id="73" name="Text 23">
            <a:extLst>
              <a:ext uri="{FF2B5EF4-FFF2-40B4-BE49-F238E27FC236}">
                <a16:creationId xmlns:a16="http://schemas.microsoft.com/office/drawing/2014/main" id="{034EECBA-81FA-5D85-0B1C-95C4264F765F}"/>
              </a:ext>
            </a:extLst>
          </p:cNvPr>
          <p:cNvSpPr/>
          <p:nvPr/>
        </p:nvSpPr>
        <p:spPr>
          <a:xfrm>
            <a:off x="4601211" y="5088182"/>
            <a:ext cx="4357568" cy="414873"/>
          </a:xfrm>
          <a:prstGeom prst="rect">
            <a:avLst/>
          </a:prstGeom>
          <a:noFill/>
          <a:ln/>
        </p:spPr>
        <p:txBody>
          <a:bodyPr wrap="square" rtlCol="0" anchor="t"/>
          <a:lstStyle/>
          <a:p>
            <a:pPr>
              <a:lnSpc>
                <a:spcPts val="1633"/>
              </a:lnSpc>
            </a:pPr>
            <a:r>
              <a:rPr lang="en-US" sz="1020" kern="100" dirty="0">
                <a:latin typeface="Georgia" panose="02040502050405020303" pitchFamily="18" charset="0"/>
                <a:ea typeface="Verdana" panose="020B0604030504040204" pitchFamily="34" charset="0"/>
              </a:rPr>
              <a:t>Stakeholders listed current and future interventions CHWs could implement to improve the prevention and management of CVD risk factors.</a:t>
            </a:r>
            <a:endParaRPr lang="en-US" sz="1020" dirty="0">
              <a:latin typeface="Georgia" panose="02040502050405020303" pitchFamily="18" charset="0"/>
              <a:ea typeface="Verdana" panose="020B0604030504040204" pitchFamily="34" charset="0"/>
            </a:endParaRPr>
          </a:p>
        </p:txBody>
      </p:sp>
      <p:sp>
        <p:nvSpPr>
          <p:cNvPr id="74" name="Text 21">
            <a:extLst>
              <a:ext uri="{FF2B5EF4-FFF2-40B4-BE49-F238E27FC236}">
                <a16:creationId xmlns:a16="http://schemas.microsoft.com/office/drawing/2014/main" id="{0A7B866E-CA5E-75BD-13E5-CD559A48EA2B}"/>
              </a:ext>
            </a:extLst>
          </p:cNvPr>
          <p:cNvSpPr/>
          <p:nvPr/>
        </p:nvSpPr>
        <p:spPr>
          <a:xfrm>
            <a:off x="3851575" y="4004054"/>
            <a:ext cx="118943" cy="194399"/>
          </a:xfrm>
          <a:prstGeom prst="rect">
            <a:avLst/>
          </a:prstGeom>
          <a:noFill/>
          <a:ln/>
        </p:spPr>
        <p:txBody>
          <a:bodyPr wrap="none" rtlCol="0" anchor="t"/>
          <a:lstStyle/>
          <a:p>
            <a:pPr algn="ctr">
              <a:lnSpc>
                <a:spcPts val="1531"/>
              </a:lnSpc>
            </a:pPr>
            <a:r>
              <a:rPr lang="en-US" sz="1531" dirty="0">
                <a:solidFill>
                  <a:schemeClr val="bg1"/>
                </a:solidFill>
                <a:latin typeface="Georgia" panose="02040502050405020303" pitchFamily="18" charset="0"/>
                <a:ea typeface="Fraunces" pitchFamily="34" charset="-122"/>
                <a:cs typeface="Fraunces" pitchFamily="34" charset="-120"/>
              </a:rPr>
              <a:t>4</a:t>
            </a:r>
            <a:endParaRPr lang="en-US" sz="1531" dirty="0">
              <a:solidFill>
                <a:schemeClr val="bg1"/>
              </a:solidFill>
              <a:latin typeface="Georgia" panose="02040502050405020303" pitchFamily="18" charset="0"/>
            </a:endParaRPr>
          </a:p>
        </p:txBody>
      </p:sp>
      <p:sp>
        <p:nvSpPr>
          <p:cNvPr id="75" name="Text 21">
            <a:extLst>
              <a:ext uri="{FF2B5EF4-FFF2-40B4-BE49-F238E27FC236}">
                <a16:creationId xmlns:a16="http://schemas.microsoft.com/office/drawing/2014/main" id="{8635664D-F051-A1DC-8CEE-32722BAF683E}"/>
              </a:ext>
            </a:extLst>
          </p:cNvPr>
          <p:cNvSpPr/>
          <p:nvPr/>
        </p:nvSpPr>
        <p:spPr>
          <a:xfrm>
            <a:off x="3857209" y="4818649"/>
            <a:ext cx="118943" cy="194399"/>
          </a:xfrm>
          <a:prstGeom prst="rect">
            <a:avLst/>
          </a:prstGeom>
          <a:noFill/>
          <a:ln/>
        </p:spPr>
        <p:txBody>
          <a:bodyPr wrap="none" rtlCol="0" anchor="t"/>
          <a:lstStyle/>
          <a:p>
            <a:pPr algn="ctr">
              <a:lnSpc>
                <a:spcPts val="1531"/>
              </a:lnSpc>
            </a:pPr>
            <a:r>
              <a:rPr lang="en-US" sz="1531" dirty="0">
                <a:solidFill>
                  <a:schemeClr val="bg1"/>
                </a:solidFill>
                <a:latin typeface="Georgia" panose="02040502050405020303" pitchFamily="18" charset="0"/>
                <a:ea typeface="Fraunces" pitchFamily="34" charset="-122"/>
              </a:rPr>
              <a:t>5</a:t>
            </a:r>
            <a:endParaRPr lang="en-US" sz="1531" dirty="0">
              <a:solidFill>
                <a:schemeClr val="bg1"/>
              </a:solidFill>
              <a:latin typeface="Georgia" panose="02040502050405020303" pitchFamily="18" charset="0"/>
            </a:endParaRPr>
          </a:p>
        </p:txBody>
      </p:sp>
      <p:pic>
        <p:nvPicPr>
          <p:cNvPr id="2" name="Picture 1" descr="A group of people sitting around a table&#10;&#10;Description automatically generated">
            <a:extLst>
              <a:ext uri="{FF2B5EF4-FFF2-40B4-BE49-F238E27FC236}">
                <a16:creationId xmlns:a16="http://schemas.microsoft.com/office/drawing/2014/main" id="{C4B814AD-7130-64C3-2D6C-3C92E76B20AE}"/>
              </a:ext>
            </a:extLst>
          </p:cNvPr>
          <p:cNvPicPr>
            <a:picLocks noChangeAspect="1"/>
          </p:cNvPicPr>
          <p:nvPr/>
        </p:nvPicPr>
        <p:blipFill>
          <a:blip r:embed="rId2">
            <a:extLst>
              <a:ext uri="{28A0092B-C50C-407E-A947-70E740481C1C}">
                <a14:useLocalDpi xmlns:a14="http://schemas.microsoft.com/office/drawing/2010/main" val="0"/>
              </a:ext>
            </a:extLst>
          </a:blip>
          <a:srcRect t="18855" b="6159"/>
          <a:stretch/>
        </p:blipFill>
        <p:spPr>
          <a:xfrm>
            <a:off x="47842" y="1113976"/>
            <a:ext cx="3616254" cy="2147479"/>
          </a:xfrm>
          <a:prstGeom prst="rect">
            <a:avLst/>
          </a:prstGeom>
        </p:spPr>
      </p:pic>
      <p:pic>
        <p:nvPicPr>
          <p:cNvPr id="3" name="Picture 2" descr="A group of people standing in a room&#10;&#10;Description automatically generated">
            <a:extLst>
              <a:ext uri="{FF2B5EF4-FFF2-40B4-BE49-F238E27FC236}">
                <a16:creationId xmlns:a16="http://schemas.microsoft.com/office/drawing/2014/main" id="{8AB27BC6-EA4F-67FA-B374-6A1FCF930885}"/>
              </a:ext>
            </a:extLst>
          </p:cNvPr>
          <p:cNvPicPr>
            <a:picLocks noChangeAspect="1"/>
          </p:cNvPicPr>
          <p:nvPr/>
        </p:nvPicPr>
        <p:blipFill>
          <a:blip r:embed="rId3">
            <a:extLst>
              <a:ext uri="{28A0092B-C50C-407E-A947-70E740481C1C}">
                <a14:useLocalDpi xmlns:a14="http://schemas.microsoft.com/office/drawing/2010/main" val="0"/>
              </a:ext>
            </a:extLst>
          </a:blip>
          <a:srcRect t="18963" b="6051"/>
          <a:stretch/>
        </p:blipFill>
        <p:spPr>
          <a:xfrm>
            <a:off x="20" y="3261454"/>
            <a:ext cx="3645000" cy="2482569"/>
          </a:xfrm>
          <a:prstGeom prst="rect">
            <a:avLst/>
          </a:prstGeom>
        </p:spPr>
      </p:pic>
    </p:spTree>
    <p:extLst>
      <p:ext uri="{BB962C8B-B14F-4D97-AF65-F5344CB8AC3E}">
        <p14:creationId xmlns:p14="http://schemas.microsoft.com/office/powerpoint/2010/main" val="3097904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21DA616-B24B-2DB1-92D1-7E13857E6CF7}"/>
              </a:ext>
            </a:extLst>
          </p:cNvPr>
          <p:cNvSpPr>
            <a:spLocks noGrp="1"/>
          </p:cNvSpPr>
          <p:nvPr>
            <p:ph type="sldNum" sz="quarter" idx="12"/>
          </p:nvPr>
        </p:nvSpPr>
        <p:spPr>
          <a:xfrm>
            <a:off x="9392084" y="644604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Georgia" panose="020405020504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BC58A0-5F3A-254D-8F76-E85023F91853}" type="slidenum">
              <a:rPr lang="en-US" smtClean="0"/>
              <a:pPr/>
              <a:t>8</a:t>
            </a:fld>
            <a:endParaRPr lang="en-US"/>
          </a:p>
        </p:txBody>
      </p:sp>
      <p:grpSp>
        <p:nvGrpSpPr>
          <p:cNvPr id="6" name="Group 5">
            <a:extLst>
              <a:ext uri="{FF2B5EF4-FFF2-40B4-BE49-F238E27FC236}">
                <a16:creationId xmlns:a16="http://schemas.microsoft.com/office/drawing/2014/main" id="{FA4EA954-54A7-4025-D7BA-A08A460110C8}"/>
              </a:ext>
            </a:extLst>
          </p:cNvPr>
          <p:cNvGrpSpPr/>
          <p:nvPr/>
        </p:nvGrpSpPr>
        <p:grpSpPr>
          <a:xfrm>
            <a:off x="0" y="495107"/>
            <a:ext cx="9068696" cy="5507660"/>
            <a:chOff x="-87241" y="-12700"/>
            <a:chExt cx="12279240" cy="7358851"/>
          </a:xfrm>
        </p:grpSpPr>
        <p:pic>
          <p:nvPicPr>
            <p:cNvPr id="7" name="Picture 3">
              <a:extLst>
                <a:ext uri="{FF2B5EF4-FFF2-40B4-BE49-F238E27FC236}">
                  <a16:creationId xmlns:a16="http://schemas.microsoft.com/office/drawing/2014/main" id="{934C1E79-D647-E765-DCE2-F4E7113133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813" y="0"/>
              <a:ext cx="9120186" cy="6858000"/>
            </a:xfrm>
            <a:prstGeom prst="rect">
              <a:avLst/>
            </a:prstGeom>
            <a:noFill/>
            <a:ln w="88900">
              <a:solidFill>
                <a:srgbClr val="C00000"/>
              </a:solidFill>
              <a:miter lim="800000"/>
              <a:headEnd/>
              <a:tailEnd/>
            </a:ln>
            <a:extLst>
              <a:ext uri="{909E8E84-426E-40DD-AFC4-6F175D3DCCD1}">
                <a14:hiddenFill xmlns:a14="http://schemas.microsoft.com/office/drawing/2010/main">
                  <a:solidFill>
                    <a:srgbClr val="FFFFFF"/>
                  </a:solidFill>
                </a14:hiddenFill>
              </a:ext>
            </a:extLst>
          </p:spPr>
        </p:pic>
        <p:grpSp>
          <p:nvGrpSpPr>
            <p:cNvPr id="8" name="Group 1">
              <a:extLst>
                <a:ext uri="{FF2B5EF4-FFF2-40B4-BE49-F238E27FC236}">
                  <a16:creationId xmlns:a16="http://schemas.microsoft.com/office/drawing/2014/main" id="{16B9C8DC-B24B-FA83-F1D9-920EAB6B46AB}"/>
                </a:ext>
              </a:extLst>
            </p:cNvPr>
            <p:cNvGrpSpPr>
              <a:grpSpLocks/>
            </p:cNvGrpSpPr>
            <p:nvPr/>
          </p:nvGrpSpPr>
          <p:grpSpPr bwMode="auto">
            <a:xfrm>
              <a:off x="-87241" y="168201"/>
              <a:ext cx="3017838" cy="7177950"/>
              <a:chOff x="-87203" y="295171"/>
              <a:chExt cx="3017043" cy="7177598"/>
            </a:xfrm>
          </p:grpSpPr>
          <p:sp>
            <p:nvSpPr>
              <p:cNvPr id="36" name="TextBox 35">
                <a:extLst>
                  <a:ext uri="{FF2B5EF4-FFF2-40B4-BE49-F238E27FC236}">
                    <a16:creationId xmlns:a16="http://schemas.microsoft.com/office/drawing/2014/main" id="{65646E4C-F0DE-2C65-617F-5E39D94FCCDB}"/>
                  </a:ext>
                </a:extLst>
              </p:cNvPr>
              <p:cNvSpPr txBox="1"/>
              <p:nvPr/>
            </p:nvSpPr>
            <p:spPr>
              <a:xfrm>
                <a:off x="-87203" y="842906"/>
                <a:ext cx="3017043" cy="6629863"/>
              </a:xfrm>
              <a:prstGeom prst="rect">
                <a:avLst/>
              </a:prstGeom>
              <a:noFill/>
              <a:ln>
                <a:noFill/>
              </a:ln>
            </p:spPr>
            <p:txBody>
              <a:bodyPr>
                <a:spAutoFit/>
              </a:bodyPr>
              <a:lstStyle/>
              <a:p>
                <a:pPr fontAlgn="auto">
                  <a:lnSpc>
                    <a:spcPct val="107000"/>
                  </a:lnSpc>
                  <a:spcBef>
                    <a:spcPts val="1125"/>
                  </a:spcBef>
                  <a:spcAft>
                    <a:spcPts val="1125"/>
                  </a:spcAft>
                  <a:defRPr/>
                </a:pPr>
                <a:r>
                  <a:rPr lang="en-US" sz="675" b="1" kern="0" dirty="0">
                    <a:latin typeface="Comic Sans MS" panose="030F0702030302020204" pitchFamily="66" charset="0"/>
                    <a:ea typeface="Times New Roman" panose="02020603050405020304" pitchFamily="18" charset="0"/>
                    <a:cs typeface="Times New Roman" panose="02020603050405020304" pitchFamily="18" charset="0"/>
                  </a:rPr>
                  <a:t>Assistance and Information Agents (Group A)</a:t>
                </a:r>
                <a:endParaRPr lang="en-US" sz="675" kern="100" dirty="0">
                  <a:latin typeface="Comic Sans MS" panose="030F0702030302020204" pitchFamily="66" charset="0"/>
                  <a:ea typeface="Calibri" panose="020F0502020204030204" pitchFamily="34" charset="0"/>
                  <a:cs typeface="Times New Roman" panose="02020603050405020304" pitchFamily="18" charset="0"/>
                </a:endParaRPr>
              </a:p>
              <a:p>
                <a:pPr fontAlgn="auto">
                  <a:lnSpc>
                    <a:spcPct val="107000"/>
                  </a:lnSpc>
                  <a:spcBef>
                    <a:spcPts val="0"/>
                  </a:spcBef>
                  <a:spcAft>
                    <a:spcPts val="0"/>
                  </a:spcAft>
                  <a:buSzPts val="1000"/>
                  <a:tabLst>
                    <a:tab pos="342900" algn="l"/>
                  </a:tabLst>
                  <a:defRPr/>
                </a:pPr>
                <a:r>
                  <a:rPr lang="en-US" sz="675" kern="0" dirty="0">
                    <a:latin typeface="Comic Sans MS" panose="030F0702030302020204" pitchFamily="66" charset="0"/>
                    <a:ea typeface="Times New Roman" panose="02020603050405020304" pitchFamily="18" charset="0"/>
                    <a:cs typeface="Times New Roman" panose="02020603050405020304" pitchFamily="18" charset="0"/>
                  </a:rPr>
                  <a:t>A1. Food assistance</a:t>
                </a:r>
                <a:endParaRPr lang="en-US" sz="675" kern="100" dirty="0">
                  <a:latin typeface="Comic Sans MS" panose="030F0702030302020204" pitchFamily="66" charset="0"/>
                  <a:ea typeface="Calibri" panose="020F0502020204030204" pitchFamily="34" charset="0"/>
                  <a:cs typeface="Times New Roman" panose="02020603050405020304" pitchFamily="18" charset="0"/>
                </a:endParaRPr>
              </a:p>
              <a:p>
                <a:pPr fontAlgn="auto">
                  <a:lnSpc>
                    <a:spcPct val="107000"/>
                  </a:lnSpc>
                  <a:spcBef>
                    <a:spcPts val="0"/>
                  </a:spcBef>
                  <a:spcAft>
                    <a:spcPts val="0"/>
                  </a:spcAft>
                  <a:buSzPts val="1000"/>
                  <a:tabLst>
                    <a:tab pos="342900" algn="l"/>
                  </a:tabLst>
                  <a:defRPr/>
                </a:pPr>
                <a:r>
                  <a:rPr lang="en-US" sz="675" kern="0" dirty="0">
                    <a:latin typeface="Comic Sans MS" panose="030F0702030302020204" pitchFamily="66" charset="0"/>
                    <a:ea typeface="Times New Roman" panose="02020603050405020304" pitchFamily="18" charset="0"/>
                    <a:cs typeface="Times New Roman" panose="02020603050405020304" pitchFamily="18" charset="0"/>
                  </a:rPr>
                  <a:t>A2. Facilitate transport to health services</a:t>
                </a:r>
                <a:endParaRPr lang="en-US" sz="675" kern="100" dirty="0">
                  <a:latin typeface="Comic Sans MS" panose="030F0702030302020204" pitchFamily="66" charset="0"/>
                  <a:ea typeface="Calibri" panose="020F0502020204030204" pitchFamily="34" charset="0"/>
                  <a:cs typeface="Times New Roman" panose="02020603050405020304" pitchFamily="18" charset="0"/>
                </a:endParaRPr>
              </a:p>
              <a:p>
                <a:pPr fontAlgn="auto">
                  <a:lnSpc>
                    <a:spcPct val="107000"/>
                  </a:lnSpc>
                  <a:spcBef>
                    <a:spcPts val="0"/>
                  </a:spcBef>
                  <a:spcAft>
                    <a:spcPts val="0"/>
                  </a:spcAft>
                  <a:buSzPts val="1000"/>
                  <a:tabLst>
                    <a:tab pos="342900" algn="l"/>
                  </a:tabLst>
                  <a:defRPr/>
                </a:pPr>
                <a:r>
                  <a:rPr lang="en-US" sz="675" kern="0" dirty="0">
                    <a:latin typeface="Comic Sans MS" panose="030F0702030302020204" pitchFamily="66" charset="0"/>
                    <a:ea typeface="Times New Roman" panose="02020603050405020304" pitchFamily="18" charset="0"/>
                    <a:cs typeface="Times New Roman" panose="02020603050405020304" pitchFamily="18" charset="0"/>
                  </a:rPr>
                  <a:t>A3. Accessing BP devices from Medicaid</a:t>
                </a:r>
                <a:endParaRPr lang="en-US" sz="675" kern="100" dirty="0">
                  <a:latin typeface="Comic Sans MS" panose="030F0702030302020204" pitchFamily="66" charset="0"/>
                  <a:ea typeface="Calibri" panose="020F0502020204030204" pitchFamily="34" charset="0"/>
                  <a:cs typeface="Times New Roman" panose="02020603050405020304" pitchFamily="18" charset="0"/>
                </a:endParaRPr>
              </a:p>
              <a:p>
                <a:pPr fontAlgn="auto">
                  <a:lnSpc>
                    <a:spcPct val="107000"/>
                  </a:lnSpc>
                  <a:spcBef>
                    <a:spcPts val="0"/>
                  </a:spcBef>
                  <a:spcAft>
                    <a:spcPts val="0"/>
                  </a:spcAft>
                  <a:buSzPts val="1000"/>
                  <a:tabLst>
                    <a:tab pos="342900" algn="l"/>
                  </a:tabLst>
                  <a:defRPr/>
                </a:pPr>
                <a:r>
                  <a:rPr lang="en-US" sz="675" kern="0" dirty="0">
                    <a:latin typeface="Comic Sans MS" panose="030F0702030302020204" pitchFamily="66" charset="0"/>
                    <a:ea typeface="Times New Roman" panose="02020603050405020304" pitchFamily="18" charset="0"/>
                    <a:cs typeface="Times New Roman" panose="02020603050405020304" pitchFamily="18" charset="0"/>
                  </a:rPr>
                  <a:t>A4. Rent, utilities, and legal assistance</a:t>
                </a:r>
                <a:endParaRPr lang="en-US" sz="675" kern="100" dirty="0">
                  <a:latin typeface="Comic Sans MS" panose="030F0702030302020204" pitchFamily="66" charset="0"/>
                  <a:ea typeface="Calibri" panose="020F0502020204030204" pitchFamily="34" charset="0"/>
                  <a:cs typeface="Times New Roman" panose="02020603050405020304" pitchFamily="18" charset="0"/>
                </a:endParaRPr>
              </a:p>
              <a:p>
                <a:pPr fontAlgn="auto">
                  <a:lnSpc>
                    <a:spcPct val="107000"/>
                  </a:lnSpc>
                  <a:spcBef>
                    <a:spcPts val="0"/>
                  </a:spcBef>
                  <a:spcAft>
                    <a:spcPts val="0"/>
                  </a:spcAft>
                  <a:buSzPts val="1000"/>
                  <a:tabLst>
                    <a:tab pos="342900" algn="l"/>
                  </a:tabLst>
                  <a:defRPr/>
                </a:pPr>
                <a:r>
                  <a:rPr lang="en-US" sz="675" kern="0" dirty="0">
                    <a:latin typeface="Comic Sans MS" panose="030F0702030302020204" pitchFamily="66" charset="0"/>
                    <a:ea typeface="Times New Roman" panose="02020603050405020304" pitchFamily="18" charset="0"/>
                    <a:cs typeface="Times New Roman" panose="02020603050405020304" pitchFamily="18" charset="0"/>
                  </a:rPr>
                  <a:t>A5. Mental illness support</a:t>
                </a:r>
                <a:endParaRPr lang="en-US" sz="675" kern="100" dirty="0">
                  <a:latin typeface="Comic Sans MS" panose="030F0702030302020204" pitchFamily="66" charset="0"/>
                  <a:ea typeface="Calibri" panose="020F0502020204030204" pitchFamily="34" charset="0"/>
                  <a:cs typeface="Times New Roman" panose="02020603050405020304" pitchFamily="18" charset="0"/>
                </a:endParaRPr>
              </a:p>
              <a:p>
                <a:pPr fontAlgn="auto">
                  <a:lnSpc>
                    <a:spcPct val="107000"/>
                  </a:lnSpc>
                  <a:spcBef>
                    <a:spcPts val="0"/>
                  </a:spcBef>
                  <a:spcAft>
                    <a:spcPts val="0"/>
                  </a:spcAft>
                  <a:buSzPts val="1000"/>
                  <a:tabLst>
                    <a:tab pos="342900" algn="l"/>
                  </a:tabLst>
                  <a:defRPr/>
                </a:pPr>
                <a:r>
                  <a:rPr lang="en-US" sz="675" kern="0" dirty="0">
                    <a:latin typeface="Comic Sans MS" panose="030F0702030302020204" pitchFamily="66" charset="0"/>
                    <a:ea typeface="Times New Roman" panose="02020603050405020304" pitchFamily="18" charset="0"/>
                    <a:cs typeface="Times New Roman" panose="02020603050405020304" pitchFamily="18" charset="0"/>
                  </a:rPr>
                  <a:t>A6. Help veterans navigate the VA system</a:t>
                </a:r>
                <a:endParaRPr lang="en-US" sz="675" kern="100" dirty="0">
                  <a:latin typeface="Comic Sans MS" panose="030F0702030302020204" pitchFamily="66" charset="0"/>
                  <a:ea typeface="Calibri" panose="020F0502020204030204" pitchFamily="34" charset="0"/>
                  <a:cs typeface="Times New Roman" panose="02020603050405020304" pitchFamily="18" charset="0"/>
                </a:endParaRPr>
              </a:p>
              <a:p>
                <a:pPr fontAlgn="auto">
                  <a:lnSpc>
                    <a:spcPct val="107000"/>
                  </a:lnSpc>
                  <a:spcBef>
                    <a:spcPts val="1125"/>
                  </a:spcBef>
                  <a:spcAft>
                    <a:spcPts val="1125"/>
                  </a:spcAft>
                  <a:defRPr/>
                </a:pPr>
                <a:r>
                  <a:rPr lang="en-US" sz="675" b="1" kern="0" dirty="0">
                    <a:latin typeface="Comic Sans MS" panose="030F0702030302020204" pitchFamily="66" charset="0"/>
                    <a:ea typeface="Times New Roman" panose="02020603050405020304" pitchFamily="18" charset="0"/>
                    <a:cs typeface="Times New Roman" panose="02020603050405020304" pitchFamily="18" charset="0"/>
                  </a:rPr>
                  <a:t>Screening and Health Education (Group S)</a:t>
                </a:r>
                <a:endParaRPr lang="en-US" sz="675" kern="100" dirty="0">
                  <a:latin typeface="Comic Sans MS" panose="030F0702030302020204" pitchFamily="66" charset="0"/>
                  <a:ea typeface="Calibri" panose="020F0502020204030204" pitchFamily="34" charset="0"/>
                  <a:cs typeface="Times New Roman" panose="02020603050405020304" pitchFamily="18" charset="0"/>
                </a:endParaRPr>
              </a:p>
              <a:p>
                <a:pPr fontAlgn="auto">
                  <a:lnSpc>
                    <a:spcPct val="107000"/>
                  </a:lnSpc>
                  <a:spcBef>
                    <a:spcPts val="0"/>
                  </a:spcBef>
                  <a:spcAft>
                    <a:spcPts val="0"/>
                  </a:spcAft>
                  <a:buSzPts val="1000"/>
                  <a:tabLst>
                    <a:tab pos="342900" algn="l"/>
                  </a:tabLst>
                  <a:defRPr/>
                </a:pPr>
                <a:r>
                  <a:rPr lang="en-US" sz="675" kern="0" dirty="0">
                    <a:latin typeface="Comic Sans MS" panose="030F0702030302020204" pitchFamily="66" charset="0"/>
                    <a:ea typeface="Times New Roman" panose="02020603050405020304" pitchFamily="18" charset="0"/>
                    <a:cs typeface="Times New Roman" panose="02020603050405020304" pitchFamily="18" charset="0"/>
                  </a:rPr>
                  <a:t>S1. Teach screening machine use</a:t>
                </a:r>
                <a:endParaRPr lang="en-US" sz="675" kern="100" dirty="0">
                  <a:latin typeface="Comic Sans MS" panose="030F0702030302020204" pitchFamily="66" charset="0"/>
                  <a:ea typeface="Calibri" panose="020F0502020204030204" pitchFamily="34" charset="0"/>
                  <a:cs typeface="Times New Roman" panose="02020603050405020304" pitchFamily="18" charset="0"/>
                </a:endParaRPr>
              </a:p>
              <a:p>
                <a:pPr fontAlgn="auto">
                  <a:lnSpc>
                    <a:spcPct val="107000"/>
                  </a:lnSpc>
                  <a:spcBef>
                    <a:spcPts val="0"/>
                  </a:spcBef>
                  <a:spcAft>
                    <a:spcPts val="0"/>
                  </a:spcAft>
                  <a:buSzPts val="1000"/>
                  <a:tabLst>
                    <a:tab pos="342900" algn="l"/>
                  </a:tabLst>
                  <a:defRPr/>
                </a:pPr>
                <a:r>
                  <a:rPr lang="en-US" sz="675" kern="0" dirty="0">
                    <a:latin typeface="Comic Sans MS" panose="030F0702030302020204" pitchFamily="66" charset="0"/>
                    <a:ea typeface="Times New Roman" panose="02020603050405020304" pitchFamily="18" charset="0"/>
                    <a:cs typeface="Times New Roman" panose="02020603050405020304" pitchFamily="18" charset="0"/>
                  </a:rPr>
                  <a:t>S2. Medication and proper dosage</a:t>
                </a:r>
                <a:endParaRPr lang="en-US" sz="675" kern="100" dirty="0">
                  <a:latin typeface="Comic Sans MS" panose="030F0702030302020204" pitchFamily="66" charset="0"/>
                  <a:ea typeface="Calibri" panose="020F0502020204030204" pitchFamily="34" charset="0"/>
                  <a:cs typeface="Times New Roman" panose="02020603050405020304" pitchFamily="18" charset="0"/>
                </a:endParaRPr>
              </a:p>
              <a:p>
                <a:pPr fontAlgn="auto">
                  <a:lnSpc>
                    <a:spcPct val="107000"/>
                  </a:lnSpc>
                  <a:spcBef>
                    <a:spcPts val="0"/>
                  </a:spcBef>
                  <a:spcAft>
                    <a:spcPts val="0"/>
                  </a:spcAft>
                  <a:buSzPts val="1000"/>
                  <a:tabLst>
                    <a:tab pos="342900" algn="l"/>
                  </a:tabLst>
                  <a:defRPr/>
                </a:pPr>
                <a:r>
                  <a:rPr lang="en-US" sz="675" kern="0" dirty="0">
                    <a:latin typeface="Comic Sans MS" panose="030F0702030302020204" pitchFamily="66" charset="0"/>
                    <a:ea typeface="Times New Roman" panose="02020603050405020304" pitchFamily="18" charset="0"/>
                    <a:cs typeface="Times New Roman" panose="02020603050405020304" pitchFamily="18" charset="0"/>
                  </a:rPr>
                  <a:t>S3. Connecting people to screening services in the community</a:t>
                </a:r>
                <a:endParaRPr lang="en-US" sz="675" kern="100" dirty="0">
                  <a:latin typeface="Comic Sans MS" panose="030F0702030302020204" pitchFamily="66" charset="0"/>
                  <a:ea typeface="Calibri" panose="020F0502020204030204" pitchFamily="34" charset="0"/>
                  <a:cs typeface="Times New Roman" panose="02020603050405020304" pitchFamily="18" charset="0"/>
                </a:endParaRPr>
              </a:p>
              <a:p>
                <a:pPr fontAlgn="auto">
                  <a:lnSpc>
                    <a:spcPct val="107000"/>
                  </a:lnSpc>
                  <a:spcBef>
                    <a:spcPts val="0"/>
                  </a:spcBef>
                  <a:spcAft>
                    <a:spcPts val="0"/>
                  </a:spcAft>
                  <a:buSzPts val="1000"/>
                  <a:tabLst>
                    <a:tab pos="342900" algn="l"/>
                  </a:tabLst>
                  <a:defRPr/>
                </a:pPr>
                <a:r>
                  <a:rPr lang="en-US" sz="675" kern="0" dirty="0">
                    <a:latin typeface="Comic Sans MS" panose="030F0702030302020204" pitchFamily="66" charset="0"/>
                    <a:ea typeface="Times New Roman" panose="02020603050405020304" pitchFamily="18" charset="0"/>
                    <a:cs typeface="Times New Roman" panose="02020603050405020304" pitchFamily="18" charset="0"/>
                  </a:rPr>
                  <a:t>S4. Advocate for high school athletics</a:t>
                </a:r>
                <a:endParaRPr lang="en-US" sz="675" kern="100" dirty="0">
                  <a:latin typeface="Comic Sans MS" panose="030F0702030302020204" pitchFamily="66" charset="0"/>
                  <a:ea typeface="Calibri" panose="020F0502020204030204" pitchFamily="34" charset="0"/>
                  <a:cs typeface="Times New Roman" panose="02020603050405020304" pitchFamily="18" charset="0"/>
                </a:endParaRPr>
              </a:p>
              <a:p>
                <a:pPr fontAlgn="auto">
                  <a:lnSpc>
                    <a:spcPct val="107000"/>
                  </a:lnSpc>
                  <a:spcBef>
                    <a:spcPts val="0"/>
                  </a:spcBef>
                  <a:spcAft>
                    <a:spcPts val="0"/>
                  </a:spcAft>
                  <a:buSzPts val="1000"/>
                  <a:tabLst>
                    <a:tab pos="342900" algn="l"/>
                  </a:tabLst>
                  <a:defRPr/>
                </a:pPr>
                <a:r>
                  <a:rPr lang="en-US" sz="675" kern="0" dirty="0">
                    <a:latin typeface="Comic Sans MS" panose="030F0702030302020204" pitchFamily="66" charset="0"/>
                    <a:ea typeface="Times New Roman" panose="02020603050405020304" pitchFamily="18" charset="0"/>
                    <a:cs typeface="Times New Roman" panose="02020603050405020304" pitchFamily="18" charset="0"/>
                  </a:rPr>
                  <a:t>S5. Educate on healthy diets, exercise, salt intake, sleep, rest, and stress</a:t>
                </a:r>
                <a:endParaRPr lang="en-US" sz="675" kern="100" dirty="0">
                  <a:latin typeface="Comic Sans MS" panose="030F0702030302020204" pitchFamily="66" charset="0"/>
                  <a:ea typeface="Calibri" panose="020F0502020204030204" pitchFamily="34" charset="0"/>
                  <a:cs typeface="Times New Roman" panose="02020603050405020304" pitchFamily="18" charset="0"/>
                </a:endParaRPr>
              </a:p>
              <a:p>
                <a:pPr fontAlgn="auto">
                  <a:lnSpc>
                    <a:spcPct val="107000"/>
                  </a:lnSpc>
                  <a:spcBef>
                    <a:spcPts val="0"/>
                  </a:spcBef>
                  <a:spcAft>
                    <a:spcPts val="0"/>
                  </a:spcAft>
                  <a:buSzPts val="1000"/>
                  <a:tabLst>
                    <a:tab pos="342900" algn="l"/>
                  </a:tabLst>
                  <a:defRPr/>
                </a:pPr>
                <a:r>
                  <a:rPr lang="en-US" sz="675" kern="0" dirty="0">
                    <a:latin typeface="Comic Sans MS" panose="030F0702030302020204" pitchFamily="66" charset="0"/>
                    <a:ea typeface="Times New Roman" panose="02020603050405020304" pitchFamily="18" charset="0"/>
                    <a:cs typeface="Times New Roman" panose="02020603050405020304" pitchFamily="18" charset="0"/>
                  </a:rPr>
                  <a:t>S6. Empower people to empower others</a:t>
                </a:r>
                <a:endParaRPr lang="en-US" sz="675" kern="100" dirty="0">
                  <a:latin typeface="Comic Sans MS" panose="030F0702030302020204" pitchFamily="66" charset="0"/>
                  <a:ea typeface="Calibri" panose="020F0502020204030204" pitchFamily="34" charset="0"/>
                  <a:cs typeface="Times New Roman" panose="02020603050405020304" pitchFamily="18" charset="0"/>
                </a:endParaRPr>
              </a:p>
              <a:p>
                <a:pPr fontAlgn="auto">
                  <a:lnSpc>
                    <a:spcPct val="107000"/>
                  </a:lnSpc>
                  <a:spcBef>
                    <a:spcPts val="0"/>
                  </a:spcBef>
                  <a:spcAft>
                    <a:spcPts val="0"/>
                  </a:spcAft>
                  <a:buSzPts val="1000"/>
                  <a:tabLst>
                    <a:tab pos="342900" algn="l"/>
                  </a:tabLst>
                  <a:defRPr/>
                </a:pPr>
                <a:r>
                  <a:rPr lang="en-US" sz="675" kern="0" dirty="0">
                    <a:latin typeface="Comic Sans MS" panose="030F0702030302020204" pitchFamily="66" charset="0"/>
                    <a:ea typeface="Times New Roman" panose="02020603050405020304" pitchFamily="18" charset="0"/>
                    <a:cs typeface="Times New Roman" panose="02020603050405020304" pitchFamily="18" charset="0"/>
                  </a:rPr>
                  <a:t>S7. Partner with churches and faith communities to promote healthy habits</a:t>
                </a:r>
                <a:endParaRPr lang="en-US" sz="675" kern="100" dirty="0">
                  <a:latin typeface="Comic Sans MS" panose="030F0702030302020204" pitchFamily="66" charset="0"/>
                  <a:ea typeface="Calibri" panose="020F0502020204030204" pitchFamily="34" charset="0"/>
                  <a:cs typeface="Times New Roman" panose="02020603050405020304" pitchFamily="18" charset="0"/>
                </a:endParaRPr>
              </a:p>
              <a:p>
                <a:pPr fontAlgn="auto">
                  <a:lnSpc>
                    <a:spcPct val="107000"/>
                  </a:lnSpc>
                  <a:spcBef>
                    <a:spcPts val="0"/>
                  </a:spcBef>
                  <a:spcAft>
                    <a:spcPts val="0"/>
                  </a:spcAft>
                  <a:buSzPts val="1000"/>
                  <a:tabLst>
                    <a:tab pos="342900" algn="l"/>
                  </a:tabLst>
                  <a:defRPr/>
                </a:pPr>
                <a:r>
                  <a:rPr lang="en-US" sz="675" kern="0" dirty="0">
                    <a:latin typeface="Comic Sans MS" panose="030F0702030302020204" pitchFamily="66" charset="0"/>
                    <a:ea typeface="Times New Roman" panose="02020603050405020304" pitchFamily="18" charset="0"/>
                    <a:cs typeface="Times New Roman" panose="02020603050405020304" pitchFamily="18" charset="0"/>
                  </a:rPr>
                  <a:t>S8. Expand partnerships with elementary, middle, and high schools regarding health</a:t>
                </a:r>
                <a:endParaRPr lang="en-US" sz="675" kern="100" dirty="0">
                  <a:latin typeface="Comic Sans MS" panose="030F0702030302020204" pitchFamily="66" charset="0"/>
                  <a:ea typeface="Calibri" panose="020F0502020204030204" pitchFamily="34" charset="0"/>
                  <a:cs typeface="Times New Roman" panose="02020603050405020304" pitchFamily="18" charset="0"/>
                </a:endParaRPr>
              </a:p>
              <a:p>
                <a:pPr fontAlgn="auto">
                  <a:lnSpc>
                    <a:spcPct val="107000"/>
                  </a:lnSpc>
                  <a:spcBef>
                    <a:spcPts val="0"/>
                  </a:spcBef>
                  <a:spcAft>
                    <a:spcPts val="0"/>
                  </a:spcAft>
                  <a:buSzPts val="1000"/>
                  <a:tabLst>
                    <a:tab pos="342900" algn="l"/>
                  </a:tabLst>
                  <a:defRPr/>
                </a:pPr>
                <a:r>
                  <a:rPr lang="en-US" sz="675" kern="0" dirty="0">
                    <a:latin typeface="Comic Sans MS" panose="030F0702030302020204" pitchFamily="66" charset="0"/>
                    <a:ea typeface="Times New Roman" panose="02020603050405020304" pitchFamily="18" charset="0"/>
                    <a:cs typeface="Times New Roman" panose="02020603050405020304" pitchFamily="18" charset="0"/>
                  </a:rPr>
                  <a:t>S9. Promote success stories</a:t>
                </a:r>
                <a:endParaRPr lang="en-US" sz="675" kern="100" dirty="0">
                  <a:latin typeface="Comic Sans MS" panose="030F0702030302020204" pitchFamily="66" charset="0"/>
                  <a:ea typeface="Calibri" panose="020F0502020204030204" pitchFamily="34" charset="0"/>
                  <a:cs typeface="Times New Roman" panose="02020603050405020304" pitchFamily="18" charset="0"/>
                </a:endParaRPr>
              </a:p>
              <a:p>
                <a:pPr fontAlgn="auto">
                  <a:lnSpc>
                    <a:spcPct val="107000"/>
                  </a:lnSpc>
                  <a:spcBef>
                    <a:spcPts val="0"/>
                  </a:spcBef>
                  <a:spcAft>
                    <a:spcPts val="0"/>
                  </a:spcAft>
                  <a:buSzPts val="1000"/>
                  <a:tabLst>
                    <a:tab pos="342900" algn="l"/>
                  </a:tabLst>
                  <a:defRPr/>
                </a:pPr>
                <a:r>
                  <a:rPr lang="en-US" sz="675" kern="0" dirty="0">
                    <a:latin typeface="Comic Sans MS" panose="030F0702030302020204" pitchFamily="66" charset="0"/>
                    <a:ea typeface="Times New Roman" panose="02020603050405020304" pitchFamily="18" charset="0"/>
                    <a:cs typeface="Times New Roman" panose="02020603050405020304" pitchFamily="18" charset="0"/>
                  </a:rPr>
                  <a:t>S10. Digital literacy (e.g., my chart, medical devices, telehealth)</a:t>
                </a:r>
                <a:endParaRPr lang="en-US" sz="675" kern="100" dirty="0">
                  <a:latin typeface="Comic Sans MS" panose="030F0702030302020204" pitchFamily="66" charset="0"/>
                  <a:ea typeface="Calibri" panose="020F0502020204030204" pitchFamily="34" charset="0"/>
                  <a:cs typeface="Times New Roman" panose="02020603050405020304" pitchFamily="18" charset="0"/>
                </a:endParaRPr>
              </a:p>
              <a:p>
                <a:pPr fontAlgn="auto">
                  <a:lnSpc>
                    <a:spcPct val="107000"/>
                  </a:lnSpc>
                  <a:spcBef>
                    <a:spcPts val="1125"/>
                  </a:spcBef>
                  <a:spcAft>
                    <a:spcPts val="1125"/>
                  </a:spcAft>
                  <a:defRPr/>
                </a:pPr>
                <a:r>
                  <a:rPr lang="en-US" sz="675" b="1" kern="0" dirty="0">
                    <a:latin typeface="Comic Sans MS" panose="030F0702030302020204" pitchFamily="66" charset="0"/>
                    <a:ea typeface="Times New Roman" panose="02020603050405020304" pitchFamily="18" charset="0"/>
                    <a:cs typeface="Times New Roman" panose="02020603050405020304" pitchFamily="18" charset="0"/>
                  </a:rPr>
                  <a:t>Community Organizer (Group C)</a:t>
                </a:r>
                <a:endParaRPr lang="en-US" sz="675" kern="100" dirty="0">
                  <a:latin typeface="Comic Sans MS" panose="030F0702030302020204" pitchFamily="66" charset="0"/>
                  <a:ea typeface="Calibri" panose="020F0502020204030204" pitchFamily="34" charset="0"/>
                  <a:cs typeface="Times New Roman" panose="02020603050405020304" pitchFamily="18" charset="0"/>
                </a:endParaRPr>
              </a:p>
              <a:p>
                <a:pPr fontAlgn="auto">
                  <a:lnSpc>
                    <a:spcPct val="107000"/>
                  </a:lnSpc>
                  <a:spcBef>
                    <a:spcPts val="0"/>
                  </a:spcBef>
                  <a:spcAft>
                    <a:spcPts val="0"/>
                  </a:spcAft>
                  <a:buSzPts val="1000"/>
                  <a:tabLst>
                    <a:tab pos="342900" algn="l"/>
                  </a:tabLst>
                  <a:defRPr/>
                </a:pPr>
                <a:r>
                  <a:rPr lang="en-US" sz="675" kern="0" dirty="0">
                    <a:latin typeface="Comic Sans MS" panose="030F0702030302020204" pitchFamily="66" charset="0"/>
                    <a:ea typeface="Times New Roman" panose="02020603050405020304" pitchFamily="18" charset="0"/>
                    <a:cs typeface="Times New Roman" panose="02020603050405020304" pitchFamily="18" charset="0"/>
                  </a:rPr>
                  <a:t>C1. Work with social networks</a:t>
                </a:r>
                <a:endParaRPr lang="en-US" sz="675" kern="100" dirty="0">
                  <a:latin typeface="Comic Sans MS" panose="030F0702030302020204" pitchFamily="66" charset="0"/>
                  <a:ea typeface="Calibri" panose="020F0502020204030204" pitchFamily="34" charset="0"/>
                  <a:cs typeface="Times New Roman" panose="02020603050405020304" pitchFamily="18" charset="0"/>
                </a:endParaRPr>
              </a:p>
              <a:p>
                <a:pPr fontAlgn="auto">
                  <a:lnSpc>
                    <a:spcPct val="107000"/>
                  </a:lnSpc>
                  <a:spcBef>
                    <a:spcPts val="0"/>
                  </a:spcBef>
                  <a:spcAft>
                    <a:spcPts val="0"/>
                  </a:spcAft>
                  <a:buSzPts val="1000"/>
                  <a:tabLst>
                    <a:tab pos="342900" algn="l"/>
                  </a:tabLst>
                  <a:defRPr/>
                </a:pPr>
                <a:r>
                  <a:rPr lang="en-US" sz="675" kern="0" dirty="0">
                    <a:latin typeface="Comic Sans MS" panose="030F0702030302020204" pitchFamily="66" charset="0"/>
                    <a:ea typeface="Times New Roman" panose="02020603050405020304" pitchFamily="18" charset="0"/>
                    <a:cs typeface="Times New Roman" panose="02020603050405020304" pitchFamily="18" charset="0"/>
                  </a:rPr>
                  <a:t>C2. Presence of CHWs at community events</a:t>
                </a:r>
                <a:endParaRPr lang="en-US" sz="675" kern="100" dirty="0">
                  <a:latin typeface="Comic Sans MS" panose="030F0702030302020204" pitchFamily="66" charset="0"/>
                  <a:ea typeface="Calibri" panose="020F0502020204030204" pitchFamily="34" charset="0"/>
                  <a:cs typeface="Times New Roman" panose="02020603050405020304" pitchFamily="18" charset="0"/>
                </a:endParaRPr>
              </a:p>
              <a:p>
                <a:pPr fontAlgn="auto">
                  <a:lnSpc>
                    <a:spcPct val="107000"/>
                  </a:lnSpc>
                  <a:spcBef>
                    <a:spcPts val="0"/>
                  </a:spcBef>
                  <a:spcAft>
                    <a:spcPts val="0"/>
                  </a:spcAft>
                  <a:buSzPts val="1000"/>
                  <a:tabLst>
                    <a:tab pos="342900" algn="l"/>
                  </a:tabLst>
                  <a:defRPr/>
                </a:pPr>
                <a:r>
                  <a:rPr lang="en-US" sz="675" kern="0" dirty="0">
                    <a:latin typeface="Comic Sans MS" panose="030F0702030302020204" pitchFamily="66" charset="0"/>
                    <a:ea typeface="Times New Roman" panose="02020603050405020304" pitchFamily="18" charset="0"/>
                    <a:cs typeface="Times New Roman" panose="02020603050405020304" pitchFamily="18" charset="0"/>
                  </a:rPr>
                  <a:t>C3. Have a seat at the table of local government</a:t>
                </a:r>
                <a:endParaRPr lang="en-US" sz="675" kern="100" dirty="0">
                  <a:latin typeface="Comic Sans MS" panose="030F0702030302020204" pitchFamily="66" charset="0"/>
                  <a:ea typeface="Calibri" panose="020F0502020204030204" pitchFamily="34" charset="0"/>
                  <a:cs typeface="Times New Roman" panose="02020603050405020304" pitchFamily="18" charset="0"/>
                </a:endParaRPr>
              </a:p>
              <a:p>
                <a:pPr fontAlgn="auto">
                  <a:spcBef>
                    <a:spcPts val="0"/>
                  </a:spcBef>
                  <a:spcAft>
                    <a:spcPts val="0"/>
                  </a:spcAft>
                  <a:defRPr/>
                </a:pPr>
                <a:endParaRPr lang="en-US" dirty="0">
                  <a:latin typeface="+mn-lt"/>
                </a:endParaRPr>
              </a:p>
            </p:txBody>
          </p:sp>
          <p:sp>
            <p:nvSpPr>
              <p:cNvPr id="37" name="TextBox 36">
                <a:extLst>
                  <a:ext uri="{FF2B5EF4-FFF2-40B4-BE49-F238E27FC236}">
                    <a16:creationId xmlns:a16="http://schemas.microsoft.com/office/drawing/2014/main" id="{AAE3E9F4-5C5A-F736-07D8-1D41C7120606}"/>
                  </a:ext>
                </a:extLst>
              </p:cNvPr>
              <p:cNvSpPr txBox="1"/>
              <p:nvPr/>
            </p:nvSpPr>
            <p:spPr>
              <a:xfrm>
                <a:off x="360722" y="295171"/>
                <a:ext cx="1788516" cy="534212"/>
              </a:xfrm>
              <a:prstGeom prst="rect">
                <a:avLst/>
              </a:prstGeom>
              <a:noFill/>
            </p:spPr>
            <p:txBody>
              <a:bodyPr>
                <a:spAutoFit/>
              </a:bodyPr>
              <a:lstStyle/>
              <a:p>
                <a:pPr algn="ctr" fontAlgn="auto">
                  <a:spcBef>
                    <a:spcPts val="0"/>
                  </a:spcBef>
                  <a:spcAft>
                    <a:spcPts val="0"/>
                  </a:spcAft>
                  <a:defRPr/>
                </a:pPr>
                <a:r>
                  <a:rPr lang="en-US" sz="825" b="1" i="1" kern="0" dirty="0">
                    <a:latin typeface="Comic Sans MS" panose="030F0702030302020204" pitchFamily="66" charset="0"/>
                    <a:cs typeface="Times New Roman" panose="02020603050405020304" pitchFamily="18" charset="0"/>
                  </a:rPr>
                  <a:t>CVD INTERVENTIONS</a:t>
                </a:r>
              </a:p>
            </p:txBody>
          </p:sp>
        </p:grpSp>
        <p:grpSp>
          <p:nvGrpSpPr>
            <p:cNvPr id="9" name="Group 30">
              <a:extLst>
                <a:ext uri="{FF2B5EF4-FFF2-40B4-BE49-F238E27FC236}">
                  <a16:creationId xmlns:a16="http://schemas.microsoft.com/office/drawing/2014/main" id="{F8FE4579-4354-59A5-542E-61C56343D8CE}"/>
                </a:ext>
              </a:extLst>
            </p:cNvPr>
            <p:cNvGrpSpPr>
              <a:grpSpLocks/>
            </p:cNvGrpSpPr>
            <p:nvPr/>
          </p:nvGrpSpPr>
          <p:grpSpPr bwMode="auto">
            <a:xfrm>
              <a:off x="10113963" y="1090613"/>
              <a:ext cx="1844675" cy="1001712"/>
              <a:chOff x="1216556" y="2432578"/>
              <a:chExt cx="4574620" cy="2771775"/>
            </a:xfrm>
          </p:grpSpPr>
          <p:pic>
            <p:nvPicPr>
              <p:cNvPr id="34" name="Picture 31">
                <a:extLst>
                  <a:ext uri="{FF2B5EF4-FFF2-40B4-BE49-F238E27FC236}">
                    <a16:creationId xmlns:a16="http://schemas.microsoft.com/office/drawing/2014/main" id="{1CD2D3E2-BC2F-B98C-40DC-4362F95E9A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6556" y="2432578"/>
                <a:ext cx="4543425"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2">
                <a:extLst>
                  <a:ext uri="{FF2B5EF4-FFF2-40B4-BE49-F238E27FC236}">
                    <a16:creationId xmlns:a16="http://schemas.microsoft.com/office/drawing/2014/main" id="{309F2A26-EA00-6C20-E8E1-F8DD65142212}"/>
                  </a:ext>
                </a:extLst>
              </p:cNvPr>
              <p:cNvSpPr txBox="1">
                <a:spLocks noChangeArrowheads="1"/>
              </p:cNvSpPr>
              <p:nvPr/>
            </p:nvSpPr>
            <p:spPr bwMode="auto">
              <a:xfrm>
                <a:off x="1393623" y="2556291"/>
                <a:ext cx="4397553" cy="1281154"/>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endParaRPr lang="en-US" altLang="en-US" sz="1350">
                  <a:latin typeface="Calibri" panose="020F0502020204030204" pitchFamily="34" charset="0"/>
                </a:endParaRPr>
              </a:p>
            </p:txBody>
          </p:sp>
        </p:grpSp>
        <p:sp>
          <p:nvSpPr>
            <p:cNvPr id="10" name="TextBox 9">
              <a:extLst>
                <a:ext uri="{FF2B5EF4-FFF2-40B4-BE49-F238E27FC236}">
                  <a16:creationId xmlns:a16="http://schemas.microsoft.com/office/drawing/2014/main" id="{B556C8BF-68AB-F44F-9B43-1892D6A92AA9}"/>
                </a:ext>
              </a:extLst>
            </p:cNvPr>
            <p:cNvSpPr txBox="1"/>
            <p:nvPr/>
          </p:nvSpPr>
          <p:spPr>
            <a:xfrm>
              <a:off x="10178918" y="843432"/>
              <a:ext cx="1788515" cy="338351"/>
            </a:xfrm>
            <a:prstGeom prst="rect">
              <a:avLst/>
            </a:prstGeom>
            <a:noFill/>
          </p:spPr>
          <p:txBody>
            <a:bodyPr>
              <a:spAutoFit/>
            </a:bodyPr>
            <a:lstStyle/>
            <a:p>
              <a:pPr algn="ctr" fontAlgn="auto">
                <a:spcBef>
                  <a:spcPts val="0"/>
                </a:spcBef>
                <a:spcAft>
                  <a:spcPts val="0"/>
                </a:spcAft>
                <a:defRPr/>
              </a:pPr>
              <a:r>
                <a:rPr lang="en-US" sz="825" b="1" i="1" kern="0" dirty="0">
                  <a:highlight>
                    <a:srgbClr val="C0C0C0"/>
                  </a:highlight>
                  <a:latin typeface="Comic Sans MS" panose="030F0702030302020204" pitchFamily="66" charset="0"/>
                  <a:cs typeface="Times New Roman" panose="02020603050405020304" pitchFamily="18" charset="0"/>
                </a:rPr>
                <a:t>LEGEND</a:t>
              </a:r>
            </a:p>
          </p:txBody>
        </p:sp>
        <p:sp>
          <p:nvSpPr>
            <p:cNvPr id="11" name="Oval 10">
              <a:extLst>
                <a:ext uri="{FF2B5EF4-FFF2-40B4-BE49-F238E27FC236}">
                  <a16:creationId xmlns:a16="http://schemas.microsoft.com/office/drawing/2014/main" id="{36012BF4-73EF-7A8A-1F66-4C8ECEB2FB05}"/>
                </a:ext>
              </a:extLst>
            </p:cNvPr>
            <p:cNvSpPr/>
            <p:nvPr/>
          </p:nvSpPr>
          <p:spPr>
            <a:xfrm>
              <a:off x="5005388" y="-12700"/>
              <a:ext cx="5108575" cy="2622550"/>
            </a:xfrm>
            <a:prstGeom prst="ellipse">
              <a:avLst/>
            </a:prstGeom>
            <a:solidFill>
              <a:schemeClr val="bg1">
                <a:lumMod val="50000"/>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fontAlgn="auto">
                <a:spcBef>
                  <a:spcPts val="0"/>
                </a:spcBef>
                <a:spcAft>
                  <a:spcPts val="0"/>
                </a:spcAft>
                <a:defRPr/>
              </a:pPr>
              <a:endParaRPr lang="en-US" dirty="0"/>
            </a:p>
          </p:txBody>
        </p:sp>
        <p:sp>
          <p:nvSpPr>
            <p:cNvPr id="12" name="Oval 11">
              <a:extLst>
                <a:ext uri="{FF2B5EF4-FFF2-40B4-BE49-F238E27FC236}">
                  <a16:creationId xmlns:a16="http://schemas.microsoft.com/office/drawing/2014/main" id="{B09741F7-B909-A9A9-6D0D-35BC450695A4}"/>
                </a:ext>
              </a:extLst>
            </p:cNvPr>
            <p:cNvSpPr/>
            <p:nvPr/>
          </p:nvSpPr>
          <p:spPr>
            <a:xfrm>
              <a:off x="3216275" y="227013"/>
              <a:ext cx="2135188" cy="1593850"/>
            </a:xfrm>
            <a:prstGeom prst="ellipse">
              <a:avLst/>
            </a:prstGeom>
            <a:solidFill>
              <a:schemeClr val="bg1">
                <a:lumMod val="50000"/>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fontAlgn="auto">
                <a:spcBef>
                  <a:spcPts val="0"/>
                </a:spcBef>
                <a:spcAft>
                  <a:spcPts val="0"/>
                </a:spcAft>
                <a:defRPr/>
              </a:pPr>
              <a:endParaRPr lang="en-US" dirty="0"/>
            </a:p>
          </p:txBody>
        </p:sp>
        <p:sp>
          <p:nvSpPr>
            <p:cNvPr id="13" name="Oval 12">
              <a:extLst>
                <a:ext uri="{FF2B5EF4-FFF2-40B4-BE49-F238E27FC236}">
                  <a16:creationId xmlns:a16="http://schemas.microsoft.com/office/drawing/2014/main" id="{99CBAC7C-C884-F045-AB2F-C161D98460DD}"/>
                </a:ext>
              </a:extLst>
            </p:cNvPr>
            <p:cNvSpPr/>
            <p:nvPr/>
          </p:nvSpPr>
          <p:spPr>
            <a:xfrm>
              <a:off x="3050438" y="1574800"/>
              <a:ext cx="3720249" cy="1968500"/>
            </a:xfrm>
            <a:prstGeom prst="ellipse">
              <a:avLst/>
            </a:prstGeom>
            <a:solidFill>
              <a:schemeClr val="bg1">
                <a:lumMod val="50000"/>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fontAlgn="auto">
                <a:spcBef>
                  <a:spcPts val="0"/>
                </a:spcBef>
                <a:spcAft>
                  <a:spcPts val="0"/>
                </a:spcAft>
                <a:defRPr/>
              </a:pPr>
              <a:endParaRPr lang="en-US" dirty="0"/>
            </a:p>
          </p:txBody>
        </p:sp>
        <p:sp>
          <p:nvSpPr>
            <p:cNvPr id="14" name="Oval 13">
              <a:extLst>
                <a:ext uri="{FF2B5EF4-FFF2-40B4-BE49-F238E27FC236}">
                  <a16:creationId xmlns:a16="http://schemas.microsoft.com/office/drawing/2014/main" id="{644E9BE1-1D18-B230-394B-7F1BA3B32420}"/>
                </a:ext>
              </a:extLst>
            </p:cNvPr>
            <p:cNvSpPr/>
            <p:nvPr/>
          </p:nvSpPr>
          <p:spPr>
            <a:xfrm>
              <a:off x="3071812" y="2757488"/>
              <a:ext cx="3400425" cy="1593850"/>
            </a:xfrm>
            <a:prstGeom prst="ellipse">
              <a:avLst/>
            </a:prstGeom>
            <a:solidFill>
              <a:schemeClr val="bg1">
                <a:lumMod val="50000"/>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fontAlgn="auto">
                <a:spcBef>
                  <a:spcPts val="0"/>
                </a:spcBef>
                <a:spcAft>
                  <a:spcPts val="0"/>
                </a:spcAft>
                <a:defRPr/>
              </a:pPr>
              <a:endParaRPr lang="en-US" dirty="0"/>
            </a:p>
          </p:txBody>
        </p:sp>
        <p:sp>
          <p:nvSpPr>
            <p:cNvPr id="15" name="Oval 14">
              <a:extLst>
                <a:ext uri="{FF2B5EF4-FFF2-40B4-BE49-F238E27FC236}">
                  <a16:creationId xmlns:a16="http://schemas.microsoft.com/office/drawing/2014/main" id="{B2181BD7-F4D3-CFCE-A766-A4E4B613204F}"/>
                </a:ext>
              </a:extLst>
            </p:cNvPr>
            <p:cNvSpPr/>
            <p:nvPr/>
          </p:nvSpPr>
          <p:spPr>
            <a:xfrm>
              <a:off x="4114800" y="3543300"/>
              <a:ext cx="2941638" cy="2001838"/>
            </a:xfrm>
            <a:prstGeom prst="ellipse">
              <a:avLst/>
            </a:prstGeom>
            <a:solidFill>
              <a:schemeClr val="bg1">
                <a:lumMod val="50000"/>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fontAlgn="auto">
                <a:spcBef>
                  <a:spcPts val="0"/>
                </a:spcBef>
                <a:spcAft>
                  <a:spcPts val="0"/>
                </a:spcAft>
                <a:defRPr/>
              </a:pPr>
              <a:endParaRPr lang="en-US" dirty="0"/>
            </a:p>
          </p:txBody>
        </p:sp>
        <p:sp>
          <p:nvSpPr>
            <p:cNvPr id="16" name="Oval 15">
              <a:extLst>
                <a:ext uri="{FF2B5EF4-FFF2-40B4-BE49-F238E27FC236}">
                  <a16:creationId xmlns:a16="http://schemas.microsoft.com/office/drawing/2014/main" id="{3A151ACC-91B9-C97A-DEFB-492A231E3542}"/>
                </a:ext>
              </a:extLst>
            </p:cNvPr>
            <p:cNvSpPr/>
            <p:nvPr/>
          </p:nvSpPr>
          <p:spPr>
            <a:xfrm>
              <a:off x="8553450" y="2936875"/>
              <a:ext cx="2841625" cy="1343025"/>
            </a:xfrm>
            <a:prstGeom prst="ellipse">
              <a:avLst/>
            </a:prstGeom>
            <a:solidFill>
              <a:schemeClr val="bg1">
                <a:lumMod val="50000"/>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fontAlgn="auto">
                <a:spcBef>
                  <a:spcPts val="0"/>
                </a:spcBef>
                <a:spcAft>
                  <a:spcPts val="0"/>
                </a:spcAft>
                <a:defRPr/>
              </a:pPr>
              <a:endParaRPr lang="en-US" dirty="0"/>
            </a:p>
          </p:txBody>
        </p:sp>
        <p:sp>
          <p:nvSpPr>
            <p:cNvPr id="17" name="Oval 16">
              <a:extLst>
                <a:ext uri="{FF2B5EF4-FFF2-40B4-BE49-F238E27FC236}">
                  <a16:creationId xmlns:a16="http://schemas.microsoft.com/office/drawing/2014/main" id="{0E311ECB-D7E7-A90C-ABB8-E9038991795F}"/>
                </a:ext>
              </a:extLst>
            </p:cNvPr>
            <p:cNvSpPr/>
            <p:nvPr/>
          </p:nvSpPr>
          <p:spPr>
            <a:xfrm>
              <a:off x="8480425" y="4411663"/>
              <a:ext cx="2914650" cy="1308100"/>
            </a:xfrm>
            <a:prstGeom prst="ellipse">
              <a:avLst/>
            </a:prstGeom>
            <a:solidFill>
              <a:schemeClr val="bg1">
                <a:lumMod val="50000"/>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fontAlgn="auto">
                <a:spcBef>
                  <a:spcPts val="0"/>
                </a:spcBef>
                <a:spcAft>
                  <a:spcPts val="0"/>
                </a:spcAft>
                <a:defRPr/>
              </a:pPr>
              <a:endParaRPr lang="en-US" dirty="0"/>
            </a:p>
          </p:txBody>
        </p:sp>
        <p:sp>
          <p:nvSpPr>
            <p:cNvPr id="18" name="Oval 17">
              <a:extLst>
                <a:ext uri="{FF2B5EF4-FFF2-40B4-BE49-F238E27FC236}">
                  <a16:creationId xmlns:a16="http://schemas.microsoft.com/office/drawing/2014/main" id="{5A4BE800-97B5-BEBE-A78B-9F0DB83487FE}"/>
                </a:ext>
              </a:extLst>
            </p:cNvPr>
            <p:cNvSpPr/>
            <p:nvPr/>
          </p:nvSpPr>
          <p:spPr>
            <a:xfrm>
              <a:off x="9009063" y="5810250"/>
              <a:ext cx="2405062" cy="1060450"/>
            </a:xfrm>
            <a:prstGeom prst="ellipse">
              <a:avLst/>
            </a:prstGeom>
            <a:solidFill>
              <a:schemeClr val="bg1">
                <a:lumMod val="50000"/>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fontAlgn="auto">
                <a:spcBef>
                  <a:spcPts val="0"/>
                </a:spcBef>
                <a:spcAft>
                  <a:spcPts val="0"/>
                </a:spcAft>
                <a:defRPr/>
              </a:pPr>
              <a:endParaRPr lang="en-US" dirty="0"/>
            </a:p>
          </p:txBody>
        </p:sp>
        <p:sp>
          <p:nvSpPr>
            <p:cNvPr id="19" name="TextBox 16">
              <a:extLst>
                <a:ext uri="{FF2B5EF4-FFF2-40B4-BE49-F238E27FC236}">
                  <a16:creationId xmlns:a16="http://schemas.microsoft.com/office/drawing/2014/main" id="{DA15C2CB-3F90-F3A0-6C8D-85D0983D28C8}"/>
                </a:ext>
              </a:extLst>
            </p:cNvPr>
            <p:cNvSpPr txBox="1">
              <a:spLocks noChangeArrowheads="1"/>
            </p:cNvSpPr>
            <p:nvPr/>
          </p:nvSpPr>
          <p:spPr bwMode="auto">
            <a:xfrm>
              <a:off x="8278813" y="417512"/>
              <a:ext cx="1447305" cy="302735"/>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675" b="1" dirty="0">
                  <a:latin typeface="Comic Sans MS" panose="030F0702030302020204" pitchFamily="66" charset="0"/>
                </a:rPr>
                <a:t>Healthcare System</a:t>
              </a:r>
            </a:p>
          </p:txBody>
        </p:sp>
        <p:sp>
          <p:nvSpPr>
            <p:cNvPr id="20" name="TextBox 46">
              <a:extLst>
                <a:ext uri="{FF2B5EF4-FFF2-40B4-BE49-F238E27FC236}">
                  <a16:creationId xmlns:a16="http://schemas.microsoft.com/office/drawing/2014/main" id="{BC25C6B0-0F47-0AF6-7308-7AE9DED443FE}"/>
                </a:ext>
              </a:extLst>
            </p:cNvPr>
            <p:cNvSpPr txBox="1">
              <a:spLocks noChangeArrowheads="1"/>
            </p:cNvSpPr>
            <p:nvPr/>
          </p:nvSpPr>
          <p:spPr bwMode="auto">
            <a:xfrm>
              <a:off x="8316102" y="587651"/>
              <a:ext cx="1385920" cy="249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r>
                <a:rPr lang="en-US" altLang="en-US" sz="450" b="1" i="1" dirty="0">
                  <a:latin typeface="Comic Sans MS" panose="030F0702030302020204" pitchFamily="66" charset="0"/>
                </a:rPr>
                <a:t>A2, A3, A5, A6, C3, S10</a:t>
              </a:r>
            </a:p>
          </p:txBody>
        </p:sp>
        <p:sp>
          <p:nvSpPr>
            <p:cNvPr id="21" name="TextBox 39">
              <a:extLst>
                <a:ext uri="{FF2B5EF4-FFF2-40B4-BE49-F238E27FC236}">
                  <a16:creationId xmlns:a16="http://schemas.microsoft.com/office/drawing/2014/main" id="{6A58AB9A-A9B0-A279-F1FB-DBE543B9109E}"/>
                </a:ext>
              </a:extLst>
            </p:cNvPr>
            <p:cNvSpPr txBox="1">
              <a:spLocks noChangeArrowheads="1"/>
            </p:cNvSpPr>
            <p:nvPr/>
          </p:nvSpPr>
          <p:spPr bwMode="auto">
            <a:xfrm>
              <a:off x="3425825" y="427381"/>
              <a:ext cx="1716088" cy="302735"/>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675" b="1" dirty="0">
                  <a:latin typeface="Comic Sans MS" panose="030F0702030302020204" pitchFamily="66" charset="0"/>
                </a:rPr>
                <a:t>Community Engagement </a:t>
              </a:r>
            </a:p>
          </p:txBody>
        </p:sp>
        <p:sp>
          <p:nvSpPr>
            <p:cNvPr id="22" name="TextBox 45">
              <a:extLst>
                <a:ext uri="{FF2B5EF4-FFF2-40B4-BE49-F238E27FC236}">
                  <a16:creationId xmlns:a16="http://schemas.microsoft.com/office/drawing/2014/main" id="{4CE651B7-9305-8C68-E919-9C259295B25D}"/>
                </a:ext>
              </a:extLst>
            </p:cNvPr>
            <p:cNvSpPr txBox="1">
              <a:spLocks noChangeArrowheads="1"/>
            </p:cNvSpPr>
            <p:nvPr/>
          </p:nvSpPr>
          <p:spPr bwMode="auto">
            <a:xfrm>
              <a:off x="3386138" y="600837"/>
              <a:ext cx="1846262" cy="249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r>
                <a:rPr lang="en-US" altLang="en-US" sz="450" b="1" i="1" dirty="0">
                  <a:latin typeface="Comic Sans MS" panose="030F0702030302020204" pitchFamily="66" charset="0"/>
                </a:rPr>
                <a:t>S4, S5, S6, S7, S8, S9, C1, C2, C3</a:t>
              </a:r>
            </a:p>
          </p:txBody>
        </p:sp>
        <p:sp>
          <p:nvSpPr>
            <p:cNvPr id="23" name="TextBox 33">
              <a:extLst>
                <a:ext uri="{FF2B5EF4-FFF2-40B4-BE49-F238E27FC236}">
                  <a16:creationId xmlns:a16="http://schemas.microsoft.com/office/drawing/2014/main" id="{3FDEB7D1-7010-6907-7C8B-7970321063FD}"/>
                </a:ext>
              </a:extLst>
            </p:cNvPr>
            <p:cNvSpPr txBox="1">
              <a:spLocks noChangeArrowheads="1"/>
            </p:cNvSpPr>
            <p:nvPr/>
          </p:nvSpPr>
          <p:spPr bwMode="auto">
            <a:xfrm>
              <a:off x="3220806" y="1972073"/>
              <a:ext cx="943034" cy="356158"/>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788" b="1" dirty="0">
                  <a:latin typeface="Comic Sans MS" panose="030F0702030302020204" pitchFamily="66" charset="0"/>
                </a:rPr>
                <a:t>Economic</a:t>
              </a:r>
              <a:r>
                <a:rPr lang="en-US" altLang="en-US" sz="900" b="1" dirty="0"/>
                <a:t> </a:t>
              </a:r>
            </a:p>
          </p:txBody>
        </p:sp>
        <p:sp>
          <p:nvSpPr>
            <p:cNvPr id="24" name="TextBox 44">
              <a:extLst>
                <a:ext uri="{FF2B5EF4-FFF2-40B4-BE49-F238E27FC236}">
                  <a16:creationId xmlns:a16="http://schemas.microsoft.com/office/drawing/2014/main" id="{136BADE3-EFEC-06B7-1C2C-BD088CBE09F6}"/>
                </a:ext>
              </a:extLst>
            </p:cNvPr>
            <p:cNvSpPr txBox="1">
              <a:spLocks noChangeArrowheads="1"/>
            </p:cNvSpPr>
            <p:nvPr/>
          </p:nvSpPr>
          <p:spPr bwMode="auto">
            <a:xfrm>
              <a:off x="3475897" y="2177225"/>
              <a:ext cx="625475" cy="249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r>
                <a:rPr lang="en-US" altLang="en-US" sz="450" b="1" i="1" dirty="0">
                  <a:latin typeface="Comic Sans MS" panose="030F0702030302020204" pitchFamily="66" charset="0"/>
                </a:rPr>
                <a:t>A4</a:t>
              </a:r>
            </a:p>
          </p:txBody>
        </p:sp>
        <p:sp>
          <p:nvSpPr>
            <p:cNvPr id="25" name="TextBox 34">
              <a:extLst>
                <a:ext uri="{FF2B5EF4-FFF2-40B4-BE49-F238E27FC236}">
                  <a16:creationId xmlns:a16="http://schemas.microsoft.com/office/drawing/2014/main" id="{AF80BDCB-5A76-0FBA-45F1-254960B5BACD}"/>
                </a:ext>
              </a:extLst>
            </p:cNvPr>
            <p:cNvSpPr txBox="1">
              <a:spLocks noChangeArrowheads="1"/>
            </p:cNvSpPr>
            <p:nvPr/>
          </p:nvSpPr>
          <p:spPr bwMode="auto">
            <a:xfrm>
              <a:off x="3154715" y="3733196"/>
              <a:ext cx="1099771" cy="302735"/>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675" b="1" dirty="0">
                  <a:latin typeface="Comic Sans MS" panose="030F0702030302020204" pitchFamily="66" charset="0"/>
                </a:rPr>
                <a:t>Neighborhood</a:t>
              </a:r>
              <a:r>
                <a:rPr lang="en-US" altLang="en-US" sz="675" b="1" dirty="0"/>
                <a:t> </a:t>
              </a:r>
            </a:p>
          </p:txBody>
        </p:sp>
        <p:sp>
          <p:nvSpPr>
            <p:cNvPr id="26" name="TextBox 43">
              <a:extLst>
                <a:ext uri="{FF2B5EF4-FFF2-40B4-BE49-F238E27FC236}">
                  <a16:creationId xmlns:a16="http://schemas.microsoft.com/office/drawing/2014/main" id="{3EA76FB9-47D1-CF53-6892-F16A614B518B}"/>
                </a:ext>
              </a:extLst>
            </p:cNvPr>
            <p:cNvSpPr txBox="1">
              <a:spLocks noChangeArrowheads="1"/>
            </p:cNvSpPr>
            <p:nvPr/>
          </p:nvSpPr>
          <p:spPr bwMode="auto">
            <a:xfrm>
              <a:off x="3364708" y="3890734"/>
              <a:ext cx="611187" cy="249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r>
                <a:rPr lang="en-US" altLang="en-US" sz="450" b="1" i="1" dirty="0">
                  <a:latin typeface="Comic Sans MS" panose="030F0702030302020204" pitchFamily="66" charset="0"/>
                </a:rPr>
                <a:t>C1, C2</a:t>
              </a:r>
            </a:p>
          </p:txBody>
        </p:sp>
        <p:sp>
          <p:nvSpPr>
            <p:cNvPr id="27" name="TextBox 35">
              <a:extLst>
                <a:ext uri="{FF2B5EF4-FFF2-40B4-BE49-F238E27FC236}">
                  <a16:creationId xmlns:a16="http://schemas.microsoft.com/office/drawing/2014/main" id="{3DEDA83C-52C0-5B97-F930-3CF72BB306EE}"/>
                </a:ext>
              </a:extLst>
            </p:cNvPr>
            <p:cNvSpPr txBox="1">
              <a:spLocks noChangeArrowheads="1"/>
            </p:cNvSpPr>
            <p:nvPr/>
          </p:nvSpPr>
          <p:spPr bwMode="auto">
            <a:xfrm>
              <a:off x="5264152" y="5143500"/>
              <a:ext cx="603712" cy="32954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788" b="1" dirty="0">
                  <a:latin typeface="Comic Sans MS" panose="030F0702030302020204" pitchFamily="66" charset="0"/>
                </a:rPr>
                <a:t>Food</a:t>
              </a:r>
            </a:p>
          </p:txBody>
        </p:sp>
        <p:sp>
          <p:nvSpPr>
            <p:cNvPr id="28" name="TextBox 42">
              <a:extLst>
                <a:ext uri="{FF2B5EF4-FFF2-40B4-BE49-F238E27FC236}">
                  <a16:creationId xmlns:a16="http://schemas.microsoft.com/office/drawing/2014/main" id="{271F3A7E-4F27-9A65-FA24-6F3A39B25EA6}"/>
                </a:ext>
              </a:extLst>
            </p:cNvPr>
            <p:cNvSpPr txBox="1">
              <a:spLocks noChangeArrowheads="1"/>
            </p:cNvSpPr>
            <p:nvPr/>
          </p:nvSpPr>
          <p:spPr bwMode="auto">
            <a:xfrm>
              <a:off x="5170488" y="5314950"/>
              <a:ext cx="919164" cy="249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r>
                <a:rPr lang="en-US" altLang="en-US" sz="450" b="1" i="1" dirty="0">
                  <a:latin typeface="Comic Sans MS" panose="030F0702030302020204" pitchFamily="66" charset="0"/>
                </a:rPr>
                <a:t>A1, S5, S7</a:t>
              </a:r>
            </a:p>
          </p:txBody>
        </p:sp>
        <p:sp>
          <p:nvSpPr>
            <p:cNvPr id="29" name="TextBox 36">
              <a:extLst>
                <a:ext uri="{FF2B5EF4-FFF2-40B4-BE49-F238E27FC236}">
                  <a16:creationId xmlns:a16="http://schemas.microsoft.com/office/drawing/2014/main" id="{C94F1929-0539-8976-102A-10BB94E2EC71}"/>
                </a:ext>
              </a:extLst>
            </p:cNvPr>
            <p:cNvSpPr txBox="1">
              <a:spLocks noChangeArrowheads="1"/>
            </p:cNvSpPr>
            <p:nvPr/>
          </p:nvSpPr>
          <p:spPr bwMode="auto">
            <a:xfrm>
              <a:off x="10309190" y="3233987"/>
              <a:ext cx="961885" cy="32954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788" b="1" dirty="0">
                  <a:latin typeface="Comic Sans MS" panose="030F0702030302020204" pitchFamily="66" charset="0"/>
                </a:rPr>
                <a:t>Screening</a:t>
              </a:r>
            </a:p>
          </p:txBody>
        </p:sp>
        <p:sp>
          <p:nvSpPr>
            <p:cNvPr id="30" name="TextBox 47">
              <a:extLst>
                <a:ext uri="{FF2B5EF4-FFF2-40B4-BE49-F238E27FC236}">
                  <a16:creationId xmlns:a16="http://schemas.microsoft.com/office/drawing/2014/main" id="{BED3AB64-B69F-47D1-589E-39B34D1C19BF}"/>
                </a:ext>
              </a:extLst>
            </p:cNvPr>
            <p:cNvSpPr txBox="1">
              <a:spLocks noChangeArrowheads="1"/>
            </p:cNvSpPr>
            <p:nvPr/>
          </p:nvSpPr>
          <p:spPr bwMode="auto">
            <a:xfrm>
              <a:off x="10333017" y="3441154"/>
              <a:ext cx="925515" cy="35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r>
                <a:rPr lang="en-US" altLang="en-US" sz="450" b="1" i="1" dirty="0">
                  <a:latin typeface="Comic Sans MS" panose="030F0702030302020204" pitchFamily="66" charset="0"/>
                </a:rPr>
                <a:t>A3, S1, S3, S8</a:t>
              </a:r>
            </a:p>
          </p:txBody>
        </p:sp>
        <p:sp>
          <p:nvSpPr>
            <p:cNvPr id="31" name="TextBox 37">
              <a:extLst>
                <a:ext uri="{FF2B5EF4-FFF2-40B4-BE49-F238E27FC236}">
                  <a16:creationId xmlns:a16="http://schemas.microsoft.com/office/drawing/2014/main" id="{74B5C16A-72A4-0789-0CFE-E52F73189AD5}"/>
                </a:ext>
              </a:extLst>
            </p:cNvPr>
            <p:cNvSpPr txBox="1">
              <a:spLocks noChangeArrowheads="1"/>
            </p:cNvSpPr>
            <p:nvPr/>
          </p:nvSpPr>
          <p:spPr bwMode="auto">
            <a:xfrm>
              <a:off x="8607627" y="4910755"/>
              <a:ext cx="1016591" cy="463006"/>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675" b="1" dirty="0">
                  <a:latin typeface="Comic Sans MS" panose="030F0702030302020204" pitchFamily="66" charset="0"/>
                </a:rPr>
                <a:t>Treatment Uptake</a:t>
              </a:r>
            </a:p>
          </p:txBody>
        </p:sp>
        <p:sp>
          <p:nvSpPr>
            <p:cNvPr id="32" name="TextBox 38">
              <a:extLst>
                <a:ext uri="{FF2B5EF4-FFF2-40B4-BE49-F238E27FC236}">
                  <a16:creationId xmlns:a16="http://schemas.microsoft.com/office/drawing/2014/main" id="{B2549D6A-1F13-D605-9233-C32523D74C85}"/>
                </a:ext>
              </a:extLst>
            </p:cNvPr>
            <p:cNvSpPr txBox="1">
              <a:spLocks noChangeArrowheads="1"/>
            </p:cNvSpPr>
            <p:nvPr/>
          </p:nvSpPr>
          <p:spPr bwMode="auto">
            <a:xfrm>
              <a:off x="9212713" y="6415433"/>
              <a:ext cx="1063210" cy="356158"/>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675" b="1" dirty="0">
                  <a:latin typeface="Comic Sans MS" panose="030F0702030302020204" pitchFamily="66" charset="0"/>
                </a:rPr>
                <a:t>Management</a:t>
              </a:r>
              <a:r>
                <a:rPr lang="en-US" altLang="en-US" sz="900" b="1" dirty="0"/>
                <a:t> </a:t>
              </a:r>
            </a:p>
          </p:txBody>
        </p:sp>
        <p:sp>
          <p:nvSpPr>
            <p:cNvPr id="33" name="TextBox 49">
              <a:extLst>
                <a:ext uri="{FF2B5EF4-FFF2-40B4-BE49-F238E27FC236}">
                  <a16:creationId xmlns:a16="http://schemas.microsoft.com/office/drawing/2014/main" id="{94D051E6-D4F7-6235-AEC0-D9C5CB733198}"/>
                </a:ext>
              </a:extLst>
            </p:cNvPr>
            <p:cNvSpPr txBox="1">
              <a:spLocks noChangeArrowheads="1"/>
            </p:cNvSpPr>
            <p:nvPr/>
          </p:nvSpPr>
          <p:spPr bwMode="auto">
            <a:xfrm>
              <a:off x="9308010" y="6610252"/>
              <a:ext cx="942764" cy="249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r>
                <a:rPr lang="en-US" altLang="en-US" sz="450" b="1" i="1" dirty="0">
                  <a:latin typeface="Comic Sans MS" panose="030F0702030302020204" pitchFamily="66" charset="0"/>
                </a:rPr>
                <a:t>S2, S5, S10</a:t>
              </a:r>
            </a:p>
          </p:txBody>
        </p:sp>
      </p:grpSp>
      <p:sp>
        <p:nvSpPr>
          <p:cNvPr id="2" name="TextBox 1">
            <a:extLst>
              <a:ext uri="{FF2B5EF4-FFF2-40B4-BE49-F238E27FC236}">
                <a16:creationId xmlns:a16="http://schemas.microsoft.com/office/drawing/2014/main" id="{E72A1BC8-2583-649F-9F98-B02289139692}"/>
              </a:ext>
            </a:extLst>
          </p:cNvPr>
          <p:cNvSpPr txBox="1"/>
          <p:nvPr/>
        </p:nvSpPr>
        <p:spPr>
          <a:xfrm>
            <a:off x="556772" y="-28113"/>
            <a:ext cx="5361789" cy="523220"/>
          </a:xfrm>
          <a:prstGeom prst="rect">
            <a:avLst/>
          </a:prstGeom>
          <a:noFill/>
        </p:spPr>
        <p:txBody>
          <a:bodyPr wrap="none" rtlCol="0">
            <a:spAutoFit/>
          </a:bodyPr>
          <a:lstStyle/>
          <a:p>
            <a:r>
              <a:rPr lang="en-US" sz="2800" b="1" dirty="0">
                <a:latin typeface="Titillium" panose="00000500000000000000" pitchFamily="50" charset="0"/>
              </a:rPr>
              <a:t>SDOH Impact on CVD Risk Factors</a:t>
            </a:r>
          </a:p>
        </p:txBody>
      </p:sp>
    </p:spTree>
    <p:extLst>
      <p:ext uri="{BB962C8B-B14F-4D97-AF65-F5344CB8AC3E}">
        <p14:creationId xmlns:p14="http://schemas.microsoft.com/office/powerpoint/2010/main" val="3732957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E7231D81-546E-345C-4406-0A9D452DCF68}"/>
              </a:ext>
            </a:extLst>
          </p:cNvPr>
          <p:cNvSpPr txBox="1">
            <a:spLocks/>
          </p:cNvSpPr>
          <p:nvPr/>
        </p:nvSpPr>
        <p:spPr>
          <a:xfrm>
            <a:off x="9392084" y="6446043"/>
            <a:ext cx="2743200"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sz="1200" kern="1200">
                <a:solidFill>
                  <a:schemeClr val="tx1">
                    <a:tint val="75000"/>
                  </a:schemeClr>
                </a:solidFill>
                <a:latin typeface="Georgia" panose="02040502050405020303" pitchFamily="18" charset="0"/>
                <a:ea typeface="+mn-ea"/>
                <a:cs typeface="+mn-cs"/>
              </a:defRPr>
            </a:lvl1pPr>
            <a:lvl2pPr marL="45720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BC58A0-5F3A-254D-8F76-E85023F91853}" type="slidenum">
              <a:rPr lang="en-US" smtClean="0"/>
              <a:pPr/>
              <a:t>9</a:t>
            </a:fld>
            <a:endParaRPr lang="en-US"/>
          </a:p>
        </p:txBody>
      </p:sp>
      <p:grpSp>
        <p:nvGrpSpPr>
          <p:cNvPr id="7" name="Group 6">
            <a:extLst>
              <a:ext uri="{FF2B5EF4-FFF2-40B4-BE49-F238E27FC236}">
                <a16:creationId xmlns:a16="http://schemas.microsoft.com/office/drawing/2014/main" id="{2F3EB8C7-CD86-121F-C682-B4440FBDE0CF}"/>
              </a:ext>
            </a:extLst>
          </p:cNvPr>
          <p:cNvGrpSpPr/>
          <p:nvPr/>
        </p:nvGrpSpPr>
        <p:grpSpPr>
          <a:xfrm>
            <a:off x="563336" y="1110343"/>
            <a:ext cx="8041822" cy="4309762"/>
            <a:chOff x="-1" y="420687"/>
            <a:chExt cx="15346014" cy="7443216"/>
          </a:xfrm>
        </p:grpSpPr>
        <p:pic>
          <p:nvPicPr>
            <p:cNvPr id="8" name="Picture 4">
              <a:extLst>
                <a:ext uri="{FF2B5EF4-FFF2-40B4-BE49-F238E27FC236}">
                  <a16:creationId xmlns:a16="http://schemas.microsoft.com/office/drawing/2014/main" id="{1F66D9D3-CE2B-50B1-FC01-C508421046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0687"/>
              <a:ext cx="15346013" cy="7443216"/>
            </a:xfrm>
            <a:prstGeom prst="rect">
              <a:avLst/>
            </a:prstGeom>
            <a:noFill/>
            <a:ln w="8890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id="{505D0AB9-0811-F965-F741-E2E0908BE27C}"/>
                </a:ext>
              </a:extLst>
            </p:cNvPr>
            <p:cNvSpPr/>
            <p:nvPr/>
          </p:nvSpPr>
          <p:spPr>
            <a:xfrm>
              <a:off x="-1" y="1030288"/>
              <a:ext cx="6077301" cy="5190617"/>
            </a:xfrm>
            <a:prstGeom prst="ellipse">
              <a:avLst/>
            </a:prstGeom>
            <a:solidFill>
              <a:schemeClr val="bg1">
                <a:lumMod val="50000"/>
                <a:alpha val="40000"/>
              </a:schemeClr>
            </a:solidFill>
            <a:ln w="889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TextBox 36">
              <a:extLst>
                <a:ext uri="{FF2B5EF4-FFF2-40B4-BE49-F238E27FC236}">
                  <a16:creationId xmlns:a16="http://schemas.microsoft.com/office/drawing/2014/main" id="{B6B69094-7A01-B637-DC96-F12C6A9AF117}"/>
                </a:ext>
              </a:extLst>
            </p:cNvPr>
            <p:cNvSpPr txBox="1">
              <a:spLocks noChangeArrowheads="1"/>
            </p:cNvSpPr>
            <p:nvPr/>
          </p:nvSpPr>
          <p:spPr bwMode="auto">
            <a:xfrm>
              <a:off x="2511601" y="1249107"/>
              <a:ext cx="927479" cy="438528"/>
            </a:xfrm>
            <a:prstGeom prst="rect">
              <a:avLst/>
            </a:prstGeom>
            <a:noFill/>
            <a:ln w="889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r>
                <a:rPr lang="en-US" altLang="en-US" sz="1050" b="1" dirty="0">
                  <a:latin typeface="Comic Sans MS" panose="030F0702030302020204" pitchFamily="66" charset="0"/>
                </a:rPr>
                <a:t>Food</a:t>
              </a:r>
            </a:p>
          </p:txBody>
        </p:sp>
        <p:sp>
          <p:nvSpPr>
            <p:cNvPr id="11" name="TextBox 47">
              <a:extLst>
                <a:ext uri="{FF2B5EF4-FFF2-40B4-BE49-F238E27FC236}">
                  <a16:creationId xmlns:a16="http://schemas.microsoft.com/office/drawing/2014/main" id="{68435C85-0420-9AD1-DD2D-6A93941E9DE7}"/>
                </a:ext>
              </a:extLst>
            </p:cNvPr>
            <p:cNvSpPr txBox="1">
              <a:spLocks noChangeArrowheads="1"/>
            </p:cNvSpPr>
            <p:nvPr/>
          </p:nvSpPr>
          <p:spPr bwMode="auto">
            <a:xfrm>
              <a:off x="2152152" y="1501509"/>
              <a:ext cx="1772990" cy="378729"/>
            </a:xfrm>
            <a:prstGeom prst="rect">
              <a:avLst/>
            </a:prstGeom>
            <a:noFill/>
            <a:ln w="889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r>
                <a:rPr lang="en-US" altLang="en-US" sz="825" b="1" i="1" dirty="0">
                  <a:latin typeface="Comic Sans MS" panose="030F0702030302020204" pitchFamily="66" charset="0"/>
                </a:rPr>
                <a:t>A1, S5, S7</a:t>
              </a:r>
            </a:p>
          </p:txBody>
        </p:sp>
      </p:grpSp>
      <p:sp>
        <p:nvSpPr>
          <p:cNvPr id="12" name="TextBox 11">
            <a:extLst>
              <a:ext uri="{FF2B5EF4-FFF2-40B4-BE49-F238E27FC236}">
                <a16:creationId xmlns:a16="http://schemas.microsoft.com/office/drawing/2014/main" id="{200CE916-5DB0-7F3E-174C-8F1124AE50CE}"/>
              </a:ext>
            </a:extLst>
          </p:cNvPr>
          <p:cNvSpPr txBox="1"/>
          <p:nvPr/>
        </p:nvSpPr>
        <p:spPr>
          <a:xfrm>
            <a:off x="1097280" y="226824"/>
            <a:ext cx="5253105" cy="523220"/>
          </a:xfrm>
          <a:prstGeom prst="rect">
            <a:avLst/>
          </a:prstGeom>
          <a:noFill/>
        </p:spPr>
        <p:txBody>
          <a:bodyPr wrap="none" rtlCol="0">
            <a:spAutoFit/>
          </a:bodyPr>
          <a:lstStyle/>
          <a:p>
            <a:r>
              <a:rPr lang="en-US" sz="2800" b="1" dirty="0">
                <a:latin typeface="Titillium" panose="00000500000000000000" pitchFamily="50" charset="0"/>
              </a:rPr>
              <a:t>Food and CVD Risk Factors Onset</a:t>
            </a:r>
          </a:p>
        </p:txBody>
      </p:sp>
    </p:spTree>
    <p:extLst>
      <p:ext uri="{BB962C8B-B14F-4D97-AF65-F5344CB8AC3E}">
        <p14:creationId xmlns:p14="http://schemas.microsoft.com/office/powerpoint/2010/main" val="3209409226"/>
      </p:ext>
    </p:extLst>
  </p:cSld>
  <p:clrMapOvr>
    <a:masterClrMapping/>
  </p:clrMapOvr>
</p:sld>
</file>

<file path=ppt/theme/theme1.xml><?xml version="1.0" encoding="utf-8"?>
<a:theme xmlns:a="http://schemas.openxmlformats.org/drawingml/2006/main" name="bnchop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bnchoption1.pot</Template>
  <TotalTime>6821</TotalTime>
  <Words>1337</Words>
  <Application>Microsoft Office PowerPoint</Application>
  <PresentationFormat>On-screen Show (4:3)</PresentationFormat>
  <Paragraphs>151</Paragraphs>
  <Slides>20</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Comic Sans MS</vt:lpstr>
      <vt:lpstr>Franklin Gothic Book</vt:lpstr>
      <vt:lpstr>Georgia</vt:lpstr>
      <vt:lpstr>Titillium</vt:lpstr>
      <vt:lpstr>Wingdings</vt:lpstr>
      <vt:lpstr>bnchoption1</vt:lpstr>
      <vt:lpstr>Modeling the Dynamics of Access to Healthy Food. The Case of Cleveland, Ohio</vt:lpstr>
      <vt:lpstr>Background </vt:lpstr>
      <vt:lpstr>PowerPoint Presentation</vt:lpstr>
      <vt:lpstr>Why System Dynamics</vt:lpstr>
      <vt:lpstr>Method</vt:lpstr>
      <vt:lpstr>Study Context</vt:lpstr>
      <vt:lpstr>Group Model Building</vt:lpstr>
      <vt:lpstr>PowerPoint Presentation</vt:lpstr>
      <vt:lpstr>PowerPoint Presentation</vt:lpstr>
      <vt:lpstr>Population with access to healthy food</vt:lpstr>
      <vt:lpstr>PowerPoint Presentation</vt:lpstr>
      <vt:lpstr>PowerPoint Presentation</vt:lpstr>
      <vt:lpstr>Feedback Loops</vt:lpstr>
      <vt:lpstr>Data Sources</vt:lpstr>
      <vt:lpstr>Interventions</vt:lpstr>
      <vt:lpstr>Interventions</vt:lpstr>
      <vt:lpstr>Interventions</vt:lpstr>
      <vt:lpstr>PowerPoint Presentation</vt:lpstr>
      <vt:lpstr>Insights</vt:lpstr>
      <vt:lpstr>Insights</vt:lpstr>
    </vt:vector>
  </TitlesOfParts>
  <Company>Case Western Reserve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Bindas</dc:creator>
  <cp:lastModifiedBy>John Ansah</cp:lastModifiedBy>
  <cp:revision>252</cp:revision>
  <cp:lastPrinted>2021-12-09T01:33:08Z</cp:lastPrinted>
  <dcterms:created xsi:type="dcterms:W3CDTF">2010-05-17T18:13:20Z</dcterms:created>
  <dcterms:modified xsi:type="dcterms:W3CDTF">2025-08-04T12:48:41Z</dcterms:modified>
</cp:coreProperties>
</file>