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9"/>
  </p:notesMasterIdLst>
  <p:sldIdLst>
    <p:sldId id="262" r:id="rId2"/>
    <p:sldId id="256" r:id="rId3"/>
    <p:sldId id="257" r:id="rId4"/>
    <p:sldId id="258" r:id="rId5"/>
    <p:sldId id="259"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41" autoAdjust="0"/>
  </p:normalViewPr>
  <p:slideViewPr>
    <p:cSldViewPr snapToGrid="0">
      <p:cViewPr varScale="1">
        <p:scale>
          <a:sx n="75" d="100"/>
          <a:sy n="75" d="100"/>
        </p:scale>
        <p:origin x="77" y="2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2" d="100"/>
          <a:sy n="72" d="100"/>
        </p:scale>
        <p:origin x="301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EAE4F-01AC-4657-AC26-F860CA104E33}" type="datetimeFigureOut">
              <a:rPr lang="nl-NL" smtClean="0"/>
              <a:t>20-3-2024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F3A076-20EB-461B-96F8-06D164BF0CFD}" type="slidenum">
              <a:rPr lang="nl-NL" smtClean="0"/>
              <a:t>‹nr.›</a:t>
            </a:fld>
            <a:endParaRPr lang="nl-NL"/>
          </a:p>
        </p:txBody>
      </p:sp>
    </p:spTree>
    <p:extLst>
      <p:ext uri="{BB962C8B-B14F-4D97-AF65-F5344CB8AC3E}">
        <p14:creationId xmlns:p14="http://schemas.microsoft.com/office/powerpoint/2010/main" val="3948059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1</a:t>
            </a:fld>
            <a:endParaRPr lang="nl-NL"/>
          </a:p>
        </p:txBody>
      </p:sp>
    </p:spTree>
    <p:extLst>
      <p:ext uri="{BB962C8B-B14F-4D97-AF65-F5344CB8AC3E}">
        <p14:creationId xmlns:p14="http://schemas.microsoft.com/office/powerpoint/2010/main" val="882014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err="1"/>
              <a:t>This</a:t>
            </a:r>
            <a:r>
              <a:rPr lang="nl-NL" dirty="0"/>
              <a:t> </a:t>
            </a:r>
            <a:r>
              <a:rPr lang="nl-NL" dirty="0" err="1"/>
              <a:t>presentation</a:t>
            </a:r>
            <a:r>
              <a:rPr lang="nl-NL" baseline="0" dirty="0"/>
              <a:t> has been </a:t>
            </a:r>
            <a:r>
              <a:rPr lang="nl-NL" baseline="0" dirty="0" err="1"/>
              <a:t>designed</a:t>
            </a:r>
            <a:r>
              <a:rPr lang="nl-NL" baseline="0" dirty="0"/>
              <a:t> </a:t>
            </a:r>
            <a:r>
              <a:rPr lang="nl-NL" baseline="0" dirty="0" err="1"/>
              <a:t>to</a:t>
            </a:r>
            <a:r>
              <a:rPr lang="nl-NL" baseline="0" dirty="0"/>
              <a:t> guide a story </a:t>
            </a:r>
            <a:r>
              <a:rPr lang="nl-NL" baseline="0" dirty="0" err="1"/>
              <a:t>told</a:t>
            </a:r>
            <a:r>
              <a:rPr lang="nl-NL" baseline="0" dirty="0"/>
              <a:t> </a:t>
            </a:r>
            <a:r>
              <a:rPr lang="nl-NL" baseline="0" dirty="0" err="1"/>
              <a:t>by</a:t>
            </a:r>
            <a:r>
              <a:rPr lang="nl-NL" baseline="0" dirty="0"/>
              <a:t> </a:t>
            </a:r>
            <a:r>
              <a:rPr lang="nl-NL" baseline="0" dirty="0" err="1"/>
              <a:t>the</a:t>
            </a:r>
            <a:r>
              <a:rPr lang="nl-NL" baseline="0" dirty="0"/>
              <a:t> presenter. </a:t>
            </a:r>
            <a:r>
              <a:rPr lang="nl-NL" baseline="0" dirty="0" err="1"/>
              <a:t>This</a:t>
            </a:r>
            <a:r>
              <a:rPr lang="nl-NL" baseline="0" dirty="0"/>
              <a:t> slide </a:t>
            </a:r>
            <a:r>
              <a:rPr lang="nl-NL" baseline="0" dirty="0" err="1"/>
              <a:t>marks</a:t>
            </a:r>
            <a:r>
              <a:rPr lang="nl-NL" baseline="0" dirty="0"/>
              <a:t> </a:t>
            </a:r>
            <a:r>
              <a:rPr lang="nl-NL" baseline="0" dirty="0" err="1"/>
              <a:t>the</a:t>
            </a:r>
            <a:r>
              <a:rPr lang="nl-NL" baseline="0" dirty="0"/>
              <a:t> </a:t>
            </a:r>
            <a:r>
              <a:rPr lang="nl-NL" baseline="0" dirty="0" err="1"/>
              <a:t>beginning</a:t>
            </a:r>
            <a:r>
              <a:rPr lang="nl-NL" baseline="0" dirty="0"/>
              <a:t> of </a:t>
            </a:r>
            <a:r>
              <a:rPr lang="nl-NL" baseline="0" dirty="0" err="1"/>
              <a:t>the</a:t>
            </a:r>
            <a:r>
              <a:rPr lang="nl-NL" baseline="0" dirty="0"/>
              <a:t> </a:t>
            </a:r>
            <a:r>
              <a:rPr lang="nl-NL" baseline="0" dirty="0" err="1"/>
              <a:t>presentation</a:t>
            </a:r>
            <a:r>
              <a:rPr lang="nl-NL" baseline="0"/>
              <a:t>.</a:t>
            </a:r>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2</a:t>
            </a:fld>
            <a:endParaRPr lang="nl-NL"/>
          </a:p>
        </p:txBody>
      </p:sp>
    </p:spTree>
    <p:extLst>
      <p:ext uri="{BB962C8B-B14F-4D97-AF65-F5344CB8AC3E}">
        <p14:creationId xmlns:p14="http://schemas.microsoft.com/office/powerpoint/2010/main" val="171842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1200" kern="1200" dirty="0">
                <a:solidFill>
                  <a:schemeClr val="tx1"/>
                </a:solidFill>
                <a:effectLst/>
                <a:latin typeface="+mn-lt"/>
                <a:ea typeface="+mn-ea"/>
                <a:cs typeface="+mn-cs"/>
              </a:rPr>
              <a:t>Hunger is an unwanted but persistent phenomenon in our world. It carries large consequences, both for individuals and society as a whole. Therefore, many actions have been taken in order to prevent hunger or worse famine. The most prevalent of these actions is food aid. When a country is hit by hunger aid organizations will use funds to send food aid. One would expect this to solve it but almost daily we see that there is still hunger in the world. My model tries to give an insight in the balance between domestic food production and food aid and the way these two interact with each other. The data that has been used is based on Kenya.</a:t>
            </a: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3</a:t>
            </a:fld>
            <a:endParaRPr lang="nl-NL"/>
          </a:p>
        </p:txBody>
      </p:sp>
    </p:spTree>
    <p:extLst>
      <p:ext uri="{BB962C8B-B14F-4D97-AF65-F5344CB8AC3E}">
        <p14:creationId xmlns:p14="http://schemas.microsoft.com/office/powerpoint/2010/main" val="3716678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1200" kern="1200" dirty="0">
                <a:solidFill>
                  <a:schemeClr val="tx1"/>
                </a:solidFill>
                <a:effectLst/>
                <a:latin typeface="+mn-lt"/>
                <a:ea typeface="+mn-ea"/>
                <a:cs typeface="+mn-cs"/>
              </a:rPr>
              <a:t>The model consists of three interacting elements. The first is population which grows with natural birth and dissipates with natural death or with deaths from hunger. </a:t>
            </a: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4</a:t>
            </a:fld>
            <a:endParaRPr lang="nl-NL"/>
          </a:p>
        </p:txBody>
      </p:sp>
    </p:spTree>
    <p:extLst>
      <p:ext uri="{BB962C8B-B14F-4D97-AF65-F5344CB8AC3E}">
        <p14:creationId xmlns:p14="http://schemas.microsoft.com/office/powerpoint/2010/main" val="1244442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second element is domestic production and consumption. A part of the population will work in the farming industry to provide food. This food is consumed by the population. However there is a discrepancy here. Due to a number of factors the farmers are not able to produce enough food to sustain the population. </a:t>
            </a:r>
            <a:endParaRPr lang="nl-NL"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difference between the amount of food available and the amount of food needed is called food security. The bigger the difference the lower the food security. </a:t>
            </a: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5</a:t>
            </a:fld>
            <a:endParaRPr lang="nl-NL"/>
          </a:p>
        </p:txBody>
      </p:sp>
    </p:spTree>
    <p:extLst>
      <p:ext uri="{BB962C8B-B14F-4D97-AF65-F5344CB8AC3E}">
        <p14:creationId xmlns:p14="http://schemas.microsoft.com/office/powerpoint/2010/main" val="551375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1200" kern="1200" dirty="0">
                <a:solidFill>
                  <a:schemeClr val="tx1"/>
                </a:solidFill>
                <a:effectLst/>
                <a:latin typeface="+mn-lt"/>
                <a:ea typeface="+mn-ea"/>
                <a:cs typeface="+mn-cs"/>
              </a:rPr>
              <a:t>To supplement the domestic production there is food aid. When there is hunger aid organizations buy and send food aid to the country. To pay for this they need donations which are based on the level of food security. In other words, donations only come in when a situation is already gone bad. Therefore, food aid can only be sent when a situation has already gone bad.</a:t>
            </a:r>
            <a:endParaRPr lang="nl-NL"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causes hunger deaths. Over the course of the model simulation one can see that in the beginning there is already a food shortage, so aid organizations start to send food with their initial funds. But after a few years the funds are gone, and organizations are forced to send food based on incoming donations instead of the actual food need. As such the population keeps dying of hunger.</a:t>
            </a: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6</a:t>
            </a:fld>
            <a:endParaRPr lang="nl-NL"/>
          </a:p>
        </p:txBody>
      </p:sp>
    </p:spTree>
    <p:extLst>
      <p:ext uri="{BB962C8B-B14F-4D97-AF65-F5344CB8AC3E}">
        <p14:creationId xmlns:p14="http://schemas.microsoft.com/office/powerpoint/2010/main" val="3742703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such there is a need to change something. The short-term thinking of sending food aid when the situation has already deteriorated is not a sustainable solution. Hunger is a very complex problem with both global and local interconnected aspects. My model does not attempt to solve hunger but to give insight and to realize that the current way of handling it is not the right way of handling it. </a:t>
            </a: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18F3A076-20EB-461B-96F8-06D164BF0CFD}" type="slidenum">
              <a:rPr lang="nl-NL" smtClean="0"/>
              <a:t>7</a:t>
            </a:fld>
            <a:endParaRPr lang="nl-NL"/>
          </a:p>
        </p:txBody>
      </p:sp>
    </p:spTree>
    <p:extLst>
      <p:ext uri="{BB962C8B-B14F-4D97-AF65-F5344CB8AC3E}">
        <p14:creationId xmlns:p14="http://schemas.microsoft.com/office/powerpoint/2010/main" val="811325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1538470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1889952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50796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3749569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8094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38421329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3319587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3222221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2882056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BE685E9-3FCC-48F0-AB86-436A3F5D9B1F}" type="datetimeFigureOut">
              <a:rPr lang="nl-NL" smtClean="0"/>
              <a:t>20-3-2024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332708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E685E9-3FCC-48F0-AB86-436A3F5D9B1F}" type="datetimeFigureOut">
              <a:rPr lang="nl-NL" smtClean="0"/>
              <a:t>20-3-2024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1858557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BE685E9-3FCC-48F0-AB86-436A3F5D9B1F}" type="datetimeFigureOut">
              <a:rPr lang="nl-NL" smtClean="0"/>
              <a:t>20-3-2024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2212809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BE685E9-3FCC-48F0-AB86-436A3F5D9B1F}" type="datetimeFigureOut">
              <a:rPr lang="nl-NL" smtClean="0"/>
              <a:t>20-3-2024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1492629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E685E9-3FCC-48F0-AB86-436A3F5D9B1F}" type="datetimeFigureOut">
              <a:rPr lang="nl-NL" smtClean="0"/>
              <a:t>20-3-2024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3779502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BE685E9-3FCC-48F0-AB86-436A3F5D9B1F}" type="datetimeFigureOut">
              <a:rPr lang="nl-NL" smtClean="0"/>
              <a:t>20-3-2024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1156823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BE685E9-3FCC-48F0-AB86-436A3F5D9B1F}" type="datetimeFigureOut">
              <a:rPr lang="nl-NL" smtClean="0"/>
              <a:t>20-3-2024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A71BA62-06F6-42D9-B2DB-B55BC08ADC5C}" type="slidenum">
              <a:rPr lang="nl-NL" smtClean="0"/>
              <a:t>‹nr.›</a:t>
            </a:fld>
            <a:endParaRPr lang="nl-NL"/>
          </a:p>
        </p:txBody>
      </p:sp>
    </p:spTree>
    <p:extLst>
      <p:ext uri="{BB962C8B-B14F-4D97-AF65-F5344CB8AC3E}">
        <p14:creationId xmlns:p14="http://schemas.microsoft.com/office/powerpoint/2010/main" val="1692353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BE685E9-3FCC-48F0-AB86-436A3F5D9B1F}" type="datetimeFigureOut">
              <a:rPr lang="nl-NL" smtClean="0"/>
              <a:t>20-3-2024</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A71BA62-06F6-42D9-B2DB-B55BC08ADC5C}" type="slidenum">
              <a:rPr lang="nl-NL" smtClean="0"/>
              <a:t>‹nr.›</a:t>
            </a:fld>
            <a:endParaRPr lang="nl-NL"/>
          </a:p>
        </p:txBody>
      </p:sp>
    </p:spTree>
    <p:extLst>
      <p:ext uri="{BB962C8B-B14F-4D97-AF65-F5344CB8AC3E}">
        <p14:creationId xmlns:p14="http://schemas.microsoft.com/office/powerpoint/2010/main" val="3102815514"/>
      </p:ext>
    </p:extLst>
  </p:cSld>
  <p:clrMap bg1="dk1" tx1="lt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E02BF1-CF25-B00D-4F98-9BDD30D07A43}"/>
              </a:ext>
            </a:extLst>
          </p:cNvPr>
          <p:cNvSpPr>
            <a:spLocks noGrp="1"/>
          </p:cNvSpPr>
          <p:nvPr>
            <p:ph type="title"/>
          </p:nvPr>
        </p:nvSpPr>
        <p:spPr>
          <a:xfrm>
            <a:off x="677334" y="609600"/>
            <a:ext cx="9574106" cy="1320800"/>
          </a:xfrm>
        </p:spPr>
        <p:txBody>
          <a:bodyPr>
            <a:normAutofit fontScale="90000"/>
          </a:bodyPr>
          <a:lstStyle/>
          <a:p>
            <a:r>
              <a:rPr lang="nl-NL" dirty="0"/>
              <a:t>Slides </a:t>
            </a:r>
            <a:r>
              <a:rPr lang="nl-NL" dirty="0" err="1"/>
              <a:t>to</a:t>
            </a:r>
            <a:r>
              <a:rPr lang="nl-NL" dirty="0"/>
              <a:t> paper:</a:t>
            </a:r>
            <a:br>
              <a:rPr lang="nl-NL" dirty="0"/>
            </a:br>
            <a:r>
              <a:rPr lang="nl-NL" dirty="0"/>
              <a:t>Food security </a:t>
            </a:r>
            <a:r>
              <a:rPr lang="nl-NL" dirty="0" err="1"/>
              <a:t>and</a:t>
            </a:r>
            <a:r>
              <a:rPr lang="nl-NL" dirty="0"/>
              <a:t> food </a:t>
            </a:r>
            <a:r>
              <a:rPr lang="nl-NL" dirty="0" err="1"/>
              <a:t>aid</a:t>
            </a:r>
            <a:r>
              <a:rPr lang="nl-NL" dirty="0"/>
              <a:t>; persistent </a:t>
            </a:r>
            <a:r>
              <a:rPr lang="nl-NL" dirty="0" err="1"/>
              <a:t>insecurity</a:t>
            </a:r>
            <a:br>
              <a:rPr lang="nl-NL" dirty="0"/>
            </a:br>
            <a:br>
              <a:rPr lang="nl-NL" dirty="0"/>
            </a:br>
            <a:r>
              <a:rPr lang="nl-NL" dirty="0"/>
              <a:t>Bernhard Rootinck</a:t>
            </a:r>
            <a:br>
              <a:rPr lang="nl-NL" dirty="0"/>
            </a:br>
            <a:r>
              <a:rPr lang="nl-NL" dirty="0"/>
              <a:t>20-3-2024</a:t>
            </a:r>
            <a:br>
              <a:rPr lang="nl-NL" dirty="0"/>
            </a:br>
            <a:br>
              <a:rPr lang="nl-NL" dirty="0"/>
            </a:br>
            <a:r>
              <a:rPr lang="nl-NL" dirty="0"/>
              <a:t>Slides </a:t>
            </a:r>
            <a:r>
              <a:rPr lang="nl-NL" dirty="0" err="1"/>
              <a:t>for</a:t>
            </a:r>
            <a:r>
              <a:rPr lang="nl-NL" dirty="0"/>
              <a:t> </a:t>
            </a:r>
            <a:r>
              <a:rPr lang="nl-NL" dirty="0" err="1"/>
              <a:t>the</a:t>
            </a:r>
            <a:r>
              <a:rPr lang="nl-NL" dirty="0"/>
              <a:t> </a:t>
            </a:r>
            <a:r>
              <a:rPr lang="nl-NL" dirty="0" err="1"/>
              <a:t>submitted</a:t>
            </a:r>
            <a:r>
              <a:rPr lang="nl-NL" dirty="0"/>
              <a:t> paper</a:t>
            </a:r>
            <a:br>
              <a:rPr lang="nl-NL" dirty="0"/>
            </a:br>
            <a:r>
              <a:rPr lang="en-US" dirty="0"/>
              <a:t>System dynamics society conference 2024</a:t>
            </a:r>
            <a:br>
              <a:rPr lang="en-US" dirty="0"/>
            </a:br>
            <a:br>
              <a:rPr lang="en-US" dirty="0"/>
            </a:br>
            <a:br>
              <a:rPr lang="en-US" dirty="0"/>
            </a:br>
            <a:r>
              <a:rPr lang="en-US" sz="2200" dirty="0"/>
              <a:t>Note: </a:t>
            </a:r>
            <a:r>
              <a:rPr lang="en-US" sz="2200" dirty="0" err="1"/>
              <a:t>keypoints</a:t>
            </a:r>
            <a:r>
              <a:rPr lang="en-US" sz="2200" dirty="0"/>
              <a:t> for each slide are in the speaker note section</a:t>
            </a:r>
            <a:endParaRPr lang="nl-NL" dirty="0"/>
          </a:p>
        </p:txBody>
      </p:sp>
    </p:spTree>
    <p:extLst>
      <p:ext uri="{BB962C8B-B14F-4D97-AF65-F5344CB8AC3E}">
        <p14:creationId xmlns:p14="http://schemas.microsoft.com/office/powerpoint/2010/main" val="3076403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F975BE-4228-F94D-5FB8-D97EE03C9612}"/>
              </a:ext>
            </a:extLst>
          </p:cNvPr>
          <p:cNvSpPr>
            <a:spLocks noGrp="1"/>
          </p:cNvSpPr>
          <p:nvPr>
            <p:ph type="ctrTitle"/>
          </p:nvPr>
        </p:nvSpPr>
        <p:spPr>
          <a:xfrm>
            <a:off x="1507066" y="2404534"/>
            <a:ext cx="7982373" cy="1646302"/>
          </a:xfrm>
        </p:spPr>
        <p:txBody>
          <a:bodyPr/>
          <a:lstStyle/>
          <a:p>
            <a:pPr algn="ctr"/>
            <a:r>
              <a:rPr lang="nl-NL" dirty="0"/>
              <a:t>Food security </a:t>
            </a:r>
            <a:r>
              <a:rPr lang="nl-NL" dirty="0" err="1"/>
              <a:t>and</a:t>
            </a:r>
            <a:r>
              <a:rPr lang="nl-NL" dirty="0"/>
              <a:t> food </a:t>
            </a:r>
            <a:r>
              <a:rPr lang="nl-NL" dirty="0" err="1"/>
              <a:t>aid</a:t>
            </a:r>
            <a:r>
              <a:rPr lang="nl-NL" dirty="0"/>
              <a:t>; persistent </a:t>
            </a:r>
            <a:r>
              <a:rPr lang="nl-NL" dirty="0" err="1"/>
              <a:t>insecurity</a:t>
            </a:r>
            <a:endParaRPr lang="nl-NL" dirty="0"/>
          </a:p>
        </p:txBody>
      </p:sp>
    </p:spTree>
    <p:extLst>
      <p:ext uri="{BB962C8B-B14F-4D97-AF65-F5344CB8AC3E}">
        <p14:creationId xmlns:p14="http://schemas.microsoft.com/office/powerpoint/2010/main" val="3267287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76FF704D-0007-287A-5D3A-6F2DB462215B}"/>
              </a:ext>
            </a:extLst>
          </p:cNvPr>
          <p:cNvPicPr>
            <a:picLocks noChangeAspect="1"/>
          </p:cNvPicPr>
          <p:nvPr/>
        </p:nvPicPr>
        <p:blipFill>
          <a:blip r:embed="rId3"/>
          <a:stretch>
            <a:fillRect/>
          </a:stretch>
        </p:blipFill>
        <p:spPr>
          <a:xfrm>
            <a:off x="1381760" y="0"/>
            <a:ext cx="8950960" cy="6909792"/>
          </a:xfrm>
          <a:prstGeom prst="rect">
            <a:avLst/>
          </a:prstGeom>
        </p:spPr>
      </p:pic>
    </p:spTree>
    <p:extLst>
      <p:ext uri="{BB962C8B-B14F-4D97-AF65-F5344CB8AC3E}">
        <p14:creationId xmlns:p14="http://schemas.microsoft.com/office/powerpoint/2010/main" val="1175395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6E66B99F-F9F2-0ADB-81CE-6E73ED186B87}"/>
              </a:ext>
            </a:extLst>
          </p:cNvPr>
          <p:cNvPicPr>
            <a:picLocks noChangeAspect="1"/>
          </p:cNvPicPr>
          <p:nvPr/>
        </p:nvPicPr>
        <p:blipFill rotWithShape="1">
          <a:blip r:embed="rId3"/>
          <a:srcRect t="616"/>
          <a:stretch/>
        </p:blipFill>
        <p:spPr>
          <a:xfrm>
            <a:off x="1178772" y="101600"/>
            <a:ext cx="9834455" cy="6696256"/>
          </a:xfrm>
          <a:prstGeom prst="rect">
            <a:avLst/>
          </a:prstGeom>
        </p:spPr>
      </p:pic>
    </p:spTree>
    <p:extLst>
      <p:ext uri="{BB962C8B-B14F-4D97-AF65-F5344CB8AC3E}">
        <p14:creationId xmlns:p14="http://schemas.microsoft.com/office/powerpoint/2010/main" val="4129828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77B1C24E-6A49-E80E-5D1E-B9BCB024F6D9}"/>
              </a:ext>
            </a:extLst>
          </p:cNvPr>
          <p:cNvPicPr>
            <a:picLocks noChangeAspect="1"/>
          </p:cNvPicPr>
          <p:nvPr/>
        </p:nvPicPr>
        <p:blipFill rotWithShape="1">
          <a:blip r:embed="rId3"/>
          <a:srcRect t="462"/>
          <a:stretch/>
        </p:blipFill>
        <p:spPr>
          <a:xfrm>
            <a:off x="1531788" y="144868"/>
            <a:ext cx="9128423" cy="6568264"/>
          </a:xfrm>
          <a:prstGeom prst="rect">
            <a:avLst/>
          </a:prstGeom>
        </p:spPr>
      </p:pic>
    </p:spTree>
    <p:extLst>
      <p:ext uri="{BB962C8B-B14F-4D97-AF65-F5344CB8AC3E}">
        <p14:creationId xmlns:p14="http://schemas.microsoft.com/office/powerpoint/2010/main" val="1400716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6CA2D6D2-AF9A-0522-03E2-9DB79F823446}"/>
              </a:ext>
            </a:extLst>
          </p:cNvPr>
          <p:cNvPicPr>
            <a:picLocks noChangeAspect="1"/>
          </p:cNvPicPr>
          <p:nvPr/>
        </p:nvPicPr>
        <p:blipFill rotWithShape="1">
          <a:blip r:embed="rId3"/>
          <a:srcRect t="844"/>
          <a:stretch/>
        </p:blipFill>
        <p:spPr>
          <a:xfrm>
            <a:off x="1023720" y="198120"/>
            <a:ext cx="10144559" cy="6461760"/>
          </a:xfrm>
          <a:prstGeom prst="rect">
            <a:avLst/>
          </a:prstGeom>
        </p:spPr>
      </p:pic>
    </p:spTree>
    <p:extLst>
      <p:ext uri="{BB962C8B-B14F-4D97-AF65-F5344CB8AC3E}">
        <p14:creationId xmlns:p14="http://schemas.microsoft.com/office/powerpoint/2010/main" val="227095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08968254-4594-487D-60B4-FE8ACF474290}"/>
              </a:ext>
            </a:extLst>
          </p:cNvPr>
          <p:cNvPicPr>
            <a:picLocks noChangeAspect="1"/>
          </p:cNvPicPr>
          <p:nvPr/>
        </p:nvPicPr>
        <p:blipFill rotWithShape="1">
          <a:blip r:embed="rId3"/>
          <a:srcRect l="1639" t="1546" r="1677"/>
          <a:stretch/>
        </p:blipFill>
        <p:spPr>
          <a:xfrm>
            <a:off x="0" y="0"/>
            <a:ext cx="5394960" cy="3881433"/>
          </a:xfrm>
          <a:prstGeom prst="rect">
            <a:avLst/>
          </a:prstGeom>
        </p:spPr>
      </p:pic>
      <p:pic>
        <p:nvPicPr>
          <p:cNvPr id="9" name="Afbeelding 8">
            <a:extLst>
              <a:ext uri="{FF2B5EF4-FFF2-40B4-BE49-F238E27FC236}">
                <a16:creationId xmlns:a16="http://schemas.microsoft.com/office/drawing/2014/main" id="{0869107B-62C7-6873-D74E-1982E80FCD8E}"/>
              </a:ext>
            </a:extLst>
          </p:cNvPr>
          <p:cNvPicPr>
            <a:picLocks noChangeAspect="1"/>
          </p:cNvPicPr>
          <p:nvPr/>
        </p:nvPicPr>
        <p:blipFill>
          <a:blip r:embed="rId4"/>
          <a:stretch>
            <a:fillRect/>
          </a:stretch>
        </p:blipFill>
        <p:spPr>
          <a:xfrm>
            <a:off x="6612000" y="2796998"/>
            <a:ext cx="5580000" cy="4061002"/>
          </a:xfrm>
          <a:prstGeom prst="rect">
            <a:avLst/>
          </a:prstGeom>
        </p:spPr>
      </p:pic>
    </p:spTree>
    <p:extLst>
      <p:ext uri="{BB962C8B-B14F-4D97-AF65-F5344CB8AC3E}">
        <p14:creationId xmlns:p14="http://schemas.microsoft.com/office/powerpoint/2010/main" val="14807426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184</TotalTime>
  <Words>551</Words>
  <Application>Microsoft Office PowerPoint</Application>
  <PresentationFormat>Breedbeeld</PresentationFormat>
  <Paragraphs>17</Paragraphs>
  <Slides>7</Slides>
  <Notes>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Trebuchet MS</vt:lpstr>
      <vt:lpstr>Wingdings 3</vt:lpstr>
      <vt:lpstr>Facet</vt:lpstr>
      <vt:lpstr>Slides to paper: Food security and food aid; persistent insecurity  Bernhard Rootinck 20-3-2024  Slides for the submitted paper System dynamics society conference 2024   Note: keypoints for each slide are in the speaker note section</vt:lpstr>
      <vt:lpstr>Food security and food aid; persistent insecurity</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security and food aid; too little too late</dc:title>
  <dc:creator>Laptop</dc:creator>
  <cp:lastModifiedBy>Laptop</cp:lastModifiedBy>
  <cp:revision>5</cp:revision>
  <dcterms:created xsi:type="dcterms:W3CDTF">2023-12-19T13:38:10Z</dcterms:created>
  <dcterms:modified xsi:type="dcterms:W3CDTF">2024-03-19T23:18:33Z</dcterms:modified>
</cp:coreProperties>
</file>