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DDE7EB"/>
          </a:solidFill>
        </a:fill>
      </a:tcStyle>
    </a:wholeTbl>
    <a:band2H>
      <a:tcTxStyle b="def" i="def"/>
      <a:tcStyle>
        <a:tcBdr/>
        <a:fill>
          <a:solidFill>
            <a:srgbClr val="EFF3F5"/>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ED2"/>
          </a:solidFill>
        </a:fill>
      </a:tcStyle>
    </a:wholeTbl>
    <a:band2H>
      <a:tcTxStyle b="def" i="def"/>
      <a:tcStyle>
        <a:tcBdr/>
        <a:fill>
          <a:solidFill>
            <a:srgbClr val="E6E8EA"/>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82" name="Shape 82"/>
          <p:cNvSpPr/>
          <p:nvPr>
            <p:ph type="sldImg"/>
          </p:nvPr>
        </p:nvSpPr>
        <p:spPr>
          <a:xfrm>
            <a:off x="1143000" y="685800"/>
            <a:ext cx="4572000" cy="3429000"/>
          </a:xfrm>
          <a:prstGeom prst="rect">
            <a:avLst/>
          </a:prstGeom>
        </p:spPr>
        <p:txBody>
          <a:bodyPr/>
          <a:lstStyle/>
          <a:p>
            <a:pPr/>
          </a:p>
        </p:txBody>
      </p:sp>
      <p:sp>
        <p:nvSpPr>
          <p:cNvPr id="83" name="Shape 8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sp>
        <p:nvSpPr>
          <p:cNvPr id="13" name="Title Text"/>
          <p:cNvSpPr txBox="1"/>
          <p:nvPr>
            <p:ph type="title"/>
          </p:nvPr>
        </p:nvSpPr>
        <p:spPr>
          <a:xfrm>
            <a:off x="684212" y="1268412"/>
            <a:ext cx="7772401" cy="1470026"/>
          </a:xfrm>
          <a:prstGeom prst="rect">
            <a:avLst/>
          </a:prstGeom>
        </p:spPr>
        <p:txBody>
          <a:bodyPr/>
          <a:lstStyle>
            <a:lvl1pPr>
              <a:defRPr b="1" sz="4000"/>
            </a:lvl1pPr>
          </a:lstStyle>
          <a:p>
            <a:pPr/>
            <a:r>
              <a:t>Title Text</a:t>
            </a:r>
          </a:p>
        </p:txBody>
      </p:sp>
      <p:sp>
        <p:nvSpPr>
          <p:cNvPr id="14" name="Body Level One…"/>
          <p:cNvSpPr txBox="1"/>
          <p:nvPr>
            <p:ph type="body" sz="quarter" idx="1"/>
          </p:nvPr>
        </p:nvSpPr>
        <p:spPr>
          <a:xfrm>
            <a:off x="1371600" y="2924175"/>
            <a:ext cx="6400800" cy="1584325"/>
          </a:xfrm>
          <a:prstGeom prst="rect">
            <a:avLst/>
          </a:prstGeom>
        </p:spPr>
        <p:txBody>
          <a:bodyPr/>
          <a:lstStyle>
            <a:lvl1pPr marL="0" indent="0" algn="ctr">
              <a:defRPr>
                <a:solidFill>
                  <a:schemeClr val="accent3">
                    <a:lumOff val="44000"/>
                  </a:schemeClr>
                </a:solidFill>
              </a:defRPr>
            </a:lvl1pPr>
            <a:lvl2pPr marL="0" indent="457200" algn="ctr">
              <a:defRPr>
                <a:solidFill>
                  <a:schemeClr val="accent3">
                    <a:lumOff val="44000"/>
                  </a:schemeClr>
                </a:solidFill>
              </a:defRPr>
            </a:lvl2pPr>
            <a:lvl3pPr marL="0" indent="914400" algn="ctr">
              <a:defRPr>
                <a:solidFill>
                  <a:schemeClr val="accent3">
                    <a:lumOff val="44000"/>
                  </a:schemeClr>
                </a:solidFill>
              </a:defRPr>
            </a:lvl3pPr>
            <a:lvl4pPr marL="0" indent="1371600" algn="ctr">
              <a:defRPr>
                <a:solidFill>
                  <a:schemeClr val="accent3">
                    <a:lumOff val="44000"/>
                  </a:schemeClr>
                </a:solidFill>
              </a:defRPr>
            </a:lvl4pPr>
            <a:lvl5pPr marL="0" indent="1828800" algn="ctr">
              <a:defRPr>
                <a:solidFill>
                  <a:schemeClr val="accent3">
                    <a:lumOff val="44000"/>
                  </a:schemeClr>
                </a:solidFill>
              </a:defRPr>
            </a:lvl5pPr>
          </a:lstStyle>
          <a:p>
            <a:pPr/>
            <a:r>
              <a:t>Body Level One</a:t>
            </a:r>
          </a:p>
          <a:p>
            <a:pPr lvl="1"/>
            <a:r>
              <a:t>Body Level Two</a:t>
            </a:r>
          </a:p>
          <a:p>
            <a:pPr lvl="2"/>
            <a:r>
              <a:t>Body Level Three</a:t>
            </a:r>
          </a:p>
          <a:p>
            <a:pPr lvl="3"/>
            <a:r>
              <a:t>Body Level Four</a:t>
            </a:r>
          </a:p>
          <a:p>
            <a:pPr lvl="4"/>
            <a:r>
              <a:t>Body Level Five</a:t>
            </a:r>
          </a:p>
        </p:txBody>
      </p:sp>
      <p:sp>
        <p:nvSpPr>
          <p:cNvPr id="15" name="Slide Number"/>
          <p:cNvSpPr txBox="1"/>
          <p:nvPr>
            <p:ph type="sldNum" sz="quarter" idx="2"/>
          </p:nvPr>
        </p:nvSpPr>
        <p:spPr>
          <a:xfrm>
            <a:off x="4419600" y="6172200"/>
            <a:ext cx="2133600" cy="368301"/>
          </a:xfrm>
          <a:prstGeom prst="rect">
            <a:avLst/>
          </a:prstGeom>
        </p:spPr>
        <p:txBody>
          <a:bodyPr anchor="ct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2" name="Slide Number"/>
          <p:cNvSpPr txBox="1"/>
          <p:nvPr>
            <p:ph type="sldNum" sz="quarter" idx="2"/>
          </p:nvPr>
        </p:nvSpPr>
        <p:spPr>
          <a:prstGeom prst="rect">
            <a:avLst/>
          </a:prstGeom>
        </p:spPr>
        <p:txBody>
          <a:bodyPr/>
          <a:lstStyle/>
          <a:p>
            <a:pPr/>
            <a:fld id="{86CB4B4D-7CA3-9044-876B-883B54F8677D}" type="slidenum"/>
          </a:p>
        </p:txBody>
      </p:sp>
      <p:sp>
        <p:nvSpPr>
          <p:cNvPr id="23" name="Title Text"/>
          <p:cNvSpPr txBox="1"/>
          <p:nvPr>
            <p:ph type="title"/>
          </p:nvPr>
        </p:nvSpPr>
        <p:spPr>
          <a:prstGeom prst="rect">
            <a:avLst/>
          </a:prstGeom>
        </p:spPr>
        <p:txBody>
          <a:bodyPr/>
          <a:lstStyle/>
          <a:p>
            <a:pPr/>
            <a:r>
              <a:t>Title Text</a:t>
            </a:r>
          </a:p>
        </p:txBody>
      </p:sp>
      <p:sp>
        <p:nvSpPr>
          <p:cNvPr id="24"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ustom Layout">
    <p:spTree>
      <p:nvGrpSpPr>
        <p:cNvPr id="1" name=""/>
        <p:cNvGrpSpPr/>
        <p:nvPr/>
      </p:nvGrpSpPr>
      <p:grpSpPr>
        <a:xfrm>
          <a:off x="0" y="0"/>
          <a:ext cx="0" cy="0"/>
          <a:chOff x="0" y="0"/>
          <a:chExt cx="0" cy="0"/>
        </a:xfrm>
      </p:grpSpPr>
      <p:sp>
        <p:nvSpPr>
          <p:cNvPr id="31" name="Slide Number"/>
          <p:cNvSpPr txBox="1"/>
          <p:nvPr>
            <p:ph type="sldNum" sz="quarter" idx="2"/>
          </p:nvPr>
        </p:nvSpPr>
        <p:spPr>
          <a:prstGeom prst="rect">
            <a:avLst/>
          </a:prstGeom>
        </p:spPr>
        <p:txBody>
          <a:bodyPr/>
          <a:lstStyle/>
          <a:p>
            <a:pPr/>
            <a:fld id="{86CB4B4D-7CA3-9044-876B-883B54F8677D}" type="slidenum"/>
          </a:p>
        </p:txBody>
      </p:sp>
      <p:sp>
        <p:nvSpPr>
          <p:cNvPr id="32" name="Title Text"/>
          <p:cNvSpPr txBox="1"/>
          <p:nvPr>
            <p:ph type="title"/>
          </p:nvPr>
        </p:nvSpPr>
        <p:spPr>
          <a:prstGeom prst="rect">
            <a:avLst/>
          </a:prstGeom>
        </p:spPr>
        <p:txBody>
          <a:bodyPr/>
          <a:lstStyle/>
          <a:p>
            <a:pPr/>
            <a:r>
              <a:t>Title Text</a:t>
            </a:r>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Text and Chart">
    <p:spTree>
      <p:nvGrpSpPr>
        <p:cNvPr id="1" name=""/>
        <p:cNvGrpSpPr/>
        <p:nvPr/>
      </p:nvGrpSpPr>
      <p:grpSpPr>
        <a:xfrm>
          <a:off x="0" y="0"/>
          <a:ext cx="0" cy="0"/>
          <a:chOff x="0" y="0"/>
          <a:chExt cx="0" cy="0"/>
        </a:xfrm>
      </p:grpSpPr>
      <p:sp>
        <p:nvSpPr>
          <p:cNvPr id="46" name="Slide Number"/>
          <p:cNvSpPr txBox="1"/>
          <p:nvPr>
            <p:ph type="sldNum" sz="quarter" idx="2"/>
          </p:nvPr>
        </p:nvSpPr>
        <p:spPr>
          <a:prstGeom prst="rect">
            <a:avLst/>
          </a:prstGeom>
        </p:spPr>
        <p:txBody>
          <a:bodyPr/>
          <a:lstStyle/>
          <a:p>
            <a:pPr/>
            <a:fld id="{86CB4B4D-7CA3-9044-876B-883B54F8677D}" type="slidenum"/>
          </a:p>
        </p:txBody>
      </p:sp>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half" idx="1"/>
          </p:nvPr>
        </p:nvSpPr>
        <p:spPr>
          <a:xfrm>
            <a:off x="457200" y="1143000"/>
            <a:ext cx="4038600" cy="49831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le Slide">
    <p:spTree>
      <p:nvGrpSpPr>
        <p:cNvPr id="1" name=""/>
        <p:cNvGrpSpPr/>
        <p:nvPr/>
      </p:nvGrpSpPr>
      <p:grpSpPr>
        <a:xfrm>
          <a:off x="0" y="0"/>
          <a:ext cx="0" cy="0"/>
          <a:chOff x="0" y="0"/>
          <a:chExt cx="0" cy="0"/>
        </a:xfrm>
      </p:grpSpPr>
      <p:sp>
        <p:nvSpPr>
          <p:cNvPr id="55" name="Slide Number"/>
          <p:cNvSpPr txBox="1"/>
          <p:nvPr>
            <p:ph type="sldNum" sz="quarter" idx="2"/>
          </p:nvPr>
        </p:nvSpPr>
        <p:spPr>
          <a:prstGeom prst="rect">
            <a:avLst/>
          </a:prstGeom>
        </p:spPr>
        <p:txBody>
          <a:bodyPr/>
          <a:lstStyle/>
          <a:p>
            <a:pPr/>
            <a:fld id="{86CB4B4D-7CA3-9044-876B-883B54F8677D}" type="slidenum"/>
          </a:p>
        </p:txBody>
      </p:sp>
      <p:sp>
        <p:nvSpPr>
          <p:cNvPr id="56" name="Title Text"/>
          <p:cNvSpPr txBox="1"/>
          <p:nvPr>
            <p:ph type="title"/>
          </p:nvPr>
        </p:nvSpPr>
        <p:spPr>
          <a:xfrm>
            <a:off x="685800" y="2130425"/>
            <a:ext cx="7772400" cy="1470025"/>
          </a:xfrm>
          <a:prstGeom prst="rect">
            <a:avLst/>
          </a:prstGeom>
        </p:spPr>
        <p:txBody>
          <a:bodyPr/>
          <a:lstStyle/>
          <a:p>
            <a:pPr/>
            <a:r>
              <a:t>Title Text</a:t>
            </a:r>
          </a:p>
        </p:txBody>
      </p:sp>
      <p:sp>
        <p:nvSpPr>
          <p:cNvPr id="57" name="Body Level One…"/>
          <p:cNvSpPr txBox="1"/>
          <p:nvPr>
            <p:ph type="body" sz="quarter" idx="1"/>
          </p:nvPr>
        </p:nvSpPr>
        <p:spPr>
          <a:xfrm>
            <a:off x="1371600" y="3886200"/>
            <a:ext cx="6400800" cy="1752600"/>
          </a:xfrm>
          <a:prstGeom prst="rect">
            <a:avLst/>
          </a:prstGeom>
        </p:spPr>
        <p:txBody>
          <a:bodyPr/>
          <a:lstStyle>
            <a:lvl1pPr marL="0" indent="0" algn="ctr"/>
            <a:lvl2pPr marL="0" indent="457200" algn="ctr"/>
            <a:lvl3pPr marL="0" indent="914400" algn="ctr"/>
            <a:lvl4pPr marL="0" indent="1371600" algn="ctr"/>
            <a:lvl5pPr marL="0" indent="1828800" algn="ct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4" name="Slide Number"/>
          <p:cNvSpPr txBox="1"/>
          <p:nvPr>
            <p:ph type="sldNum" sz="quarter" idx="2"/>
          </p:nvPr>
        </p:nvSpPr>
        <p:spPr>
          <a:prstGeom prst="rect">
            <a:avLst/>
          </a:prstGeom>
        </p:spPr>
        <p:txBody>
          <a:bodyPr/>
          <a:lstStyle/>
          <a:p>
            <a:pPr/>
            <a:fld id="{86CB4B4D-7CA3-9044-876B-883B54F8677D}" type="slidenum"/>
          </a:p>
        </p:txBody>
      </p:sp>
      <p:sp>
        <p:nvSpPr>
          <p:cNvPr id="65" name="Title Text"/>
          <p:cNvSpPr txBox="1"/>
          <p:nvPr>
            <p:ph type="title"/>
          </p:nvPr>
        </p:nvSpPr>
        <p:spPr>
          <a:prstGeom prst="rect">
            <a:avLst/>
          </a:prstGeom>
        </p:spPr>
        <p:txBody>
          <a:bodyPr/>
          <a:lstStyle/>
          <a:p>
            <a:pPr/>
            <a:r>
              <a:t>Title Text</a:t>
            </a:r>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p:spTree>
      <p:nvGrpSpPr>
        <p:cNvPr id="1" name=""/>
        <p:cNvGrpSpPr/>
        <p:nvPr/>
      </p:nvGrpSpPr>
      <p:grpSpPr>
        <a:xfrm>
          <a:off x="0" y="0"/>
          <a:ext cx="0" cy="0"/>
          <a:chOff x="0" y="0"/>
          <a:chExt cx="0" cy="0"/>
        </a:xfrm>
      </p:grpSpPr>
      <p:sp>
        <p:nvSpPr>
          <p:cNvPr id="72" name="Slide Number"/>
          <p:cNvSpPr txBox="1"/>
          <p:nvPr>
            <p:ph type="sldNum" sz="quarter" idx="2"/>
          </p:nvPr>
        </p:nvSpPr>
        <p:spPr>
          <a:prstGeom prst="rect">
            <a:avLst/>
          </a:prstGeom>
        </p:spPr>
        <p:txBody>
          <a:bodyPr/>
          <a:lstStyle/>
          <a:p>
            <a:pPr/>
            <a:fld id="{86CB4B4D-7CA3-9044-876B-883B54F8677D}" type="slidenum"/>
          </a:p>
        </p:txBody>
      </p:sp>
      <p:sp>
        <p:nvSpPr>
          <p:cNvPr id="73" name="Rectangle 3"/>
          <p:cNvSpPr txBox="1"/>
          <p:nvPr/>
        </p:nvSpPr>
        <p:spPr>
          <a:xfrm>
            <a:off x="6781483" y="6473825"/>
            <a:ext cx="2240598" cy="2642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4" indent="0" algn="r">
              <a:defRPr sz="1200">
                <a:solidFill>
                  <a:srgbClr val="0A5376"/>
                </a:solidFill>
              </a:defRPr>
            </a:pPr>
            <a:r>
              <a:t>ECO201 2023</a:t>
            </a:r>
          </a:p>
        </p:txBody>
      </p:sp>
      <p:sp>
        <p:nvSpPr>
          <p:cNvPr id="74" name="Rectangle 3"/>
          <p:cNvSpPr txBox="1"/>
          <p:nvPr/>
        </p:nvSpPr>
        <p:spPr>
          <a:xfrm>
            <a:off x="45719" y="6473825"/>
            <a:ext cx="2118362" cy="2642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4" indent="0">
              <a:defRPr sz="1200">
                <a:solidFill>
                  <a:srgbClr val="0A5376"/>
                </a:solidFill>
              </a:defRPr>
            </a:pPr>
            <a:r>
              <a:t>dwheat@usefulmodels.net</a:t>
            </a:r>
          </a:p>
        </p:txBody>
      </p:sp>
      <p:sp>
        <p:nvSpPr>
          <p:cNvPr id="75" name="Title Text"/>
          <p:cNvSpPr txBox="1"/>
          <p:nvPr>
            <p:ph type="title"/>
          </p:nvPr>
        </p:nvSpPr>
        <p:spPr>
          <a:prstGeom prst="rect">
            <a:avLst/>
          </a:prstGeom>
        </p:spPr>
        <p:txBody>
          <a:bodyPr/>
          <a:lstStyle/>
          <a:p>
            <a:pPr/>
            <a:r>
              <a:t>Title Text</a:t>
            </a:r>
          </a:p>
        </p:txBody>
      </p:sp>
      <p:sp>
        <p:nvSpPr>
          <p:cNvPr id="76"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hyperlink" Target="https://www.usefulmodels.net/" TargetMode="External"/><Relationship Id="rId4" Type="http://schemas.openxmlformats.org/officeDocument/2006/relationships/hyperlink" Target="mailto:david.wheat@uib.no" TargetMode="Externa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lide Number"/>
          <p:cNvSpPr txBox="1"/>
          <p:nvPr>
            <p:ph type="sldNum" sz="quarter" idx="2"/>
          </p:nvPr>
        </p:nvSpPr>
        <p:spPr>
          <a:xfrm>
            <a:off x="4450744" y="6516688"/>
            <a:ext cx="273657" cy="264255"/>
          </a:xfrm>
          <a:prstGeom prst="rect">
            <a:avLst/>
          </a:prstGeom>
          <a:ln w="12700">
            <a:miter lim="400000"/>
          </a:ln>
        </p:spPr>
        <p:txBody>
          <a:bodyPr wrap="none" lIns="45719" rIns="45719">
            <a:spAutoFit/>
          </a:bodyPr>
          <a:lstStyle>
            <a:lvl1pPr algn="r">
              <a:defRPr sz="1200">
                <a:solidFill>
                  <a:schemeClr val="accent2"/>
                </a:solidFill>
              </a:defRPr>
            </a:lvl1pPr>
          </a:lstStyle>
          <a:p>
            <a:pPr/>
            <a:fld id="{86CB4B4D-7CA3-9044-876B-883B54F8677D}" type="slidenum"/>
          </a:p>
        </p:txBody>
      </p:sp>
      <p:sp>
        <p:nvSpPr>
          <p:cNvPr id="3" name="Rectangle 3"/>
          <p:cNvSpPr txBox="1"/>
          <p:nvPr/>
        </p:nvSpPr>
        <p:spPr>
          <a:xfrm>
            <a:off x="6827520" y="6581000"/>
            <a:ext cx="2240597" cy="2642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4" indent="0" algn="r">
              <a:defRPr sz="1200">
                <a:solidFill>
                  <a:srgbClr val="808080"/>
                </a:solidFill>
              </a:defRPr>
            </a:pPr>
            <a:r>
              <a:rPr u="sng">
                <a:solidFill>
                  <a:srgbClr val="004963"/>
                </a:solidFill>
                <a:uFill>
                  <a:solidFill>
                    <a:srgbClr val="004963"/>
                  </a:solidFill>
                </a:uFill>
                <a:hlinkClick r:id="rId3" invalidUrl="" action="" tgtFrame="" tooltip="" history="1" highlightClick="0" endSnd="0"/>
              </a:rPr>
              <a:t>https://www.usefulmodels.net</a:t>
            </a:r>
          </a:p>
        </p:txBody>
      </p:sp>
      <p:sp>
        <p:nvSpPr>
          <p:cNvPr id="4" name="Rectangle 3"/>
          <p:cNvSpPr txBox="1"/>
          <p:nvPr/>
        </p:nvSpPr>
        <p:spPr>
          <a:xfrm>
            <a:off x="45719" y="6581000"/>
            <a:ext cx="2118362" cy="2642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4" indent="0">
              <a:defRPr sz="1200">
                <a:solidFill>
                  <a:srgbClr val="0A5376"/>
                </a:solidFill>
              </a:defRPr>
            </a:pPr>
            <a:r>
              <a:rPr u="sng">
                <a:solidFill>
                  <a:srgbClr val="004963"/>
                </a:solidFill>
                <a:uFill>
                  <a:solidFill>
                    <a:srgbClr val="004963"/>
                  </a:solidFill>
                </a:uFill>
                <a:hlinkClick r:id="rId4" invalidUrl="" action="" tgtFrame="" tooltip="" history="1" highlightClick="0" endSnd="0"/>
              </a:rPr>
              <a:t>david.wheat@uib.no</a:t>
            </a:r>
          </a:p>
        </p:txBody>
      </p:sp>
      <p:sp>
        <p:nvSpPr>
          <p:cNvPr id="5" name="Title Text"/>
          <p:cNvSpPr txBox="1"/>
          <p:nvPr>
            <p:ph type="title"/>
          </p:nvPr>
        </p:nvSpPr>
        <p:spPr>
          <a:xfrm>
            <a:off x="457200" y="152400"/>
            <a:ext cx="7772400" cy="63341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6" name="Body Level One…"/>
          <p:cNvSpPr txBox="1"/>
          <p:nvPr>
            <p:ph type="body" idx="1"/>
          </p:nvPr>
        </p:nvSpPr>
        <p:spPr>
          <a:xfrm>
            <a:off x="457200" y="1143000"/>
            <a:ext cx="8229600" cy="49831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3200" u="none">
          <a:solidFill>
            <a:schemeClr val="accent3">
              <a:lumOff val="44000"/>
            </a:schemeClr>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3200" u="none">
          <a:solidFill>
            <a:schemeClr val="accent3">
              <a:lumOff val="44000"/>
            </a:schemeClr>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3200" u="none">
          <a:solidFill>
            <a:schemeClr val="accent3">
              <a:lumOff val="44000"/>
            </a:schemeClr>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3200" u="none">
          <a:solidFill>
            <a:schemeClr val="accent3">
              <a:lumOff val="44000"/>
            </a:schemeClr>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3200" u="none">
          <a:solidFill>
            <a:schemeClr val="accent3">
              <a:lumOff val="44000"/>
            </a:schemeClr>
          </a:solidFill>
          <a:uFillTx/>
          <a:latin typeface="+mn-lt"/>
          <a:ea typeface="+mn-ea"/>
          <a:cs typeface="+mn-cs"/>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3200" u="none">
          <a:solidFill>
            <a:schemeClr val="accent3">
              <a:lumOff val="44000"/>
            </a:schemeClr>
          </a:solidFill>
          <a:uFillTx/>
          <a:latin typeface="+mn-lt"/>
          <a:ea typeface="+mn-ea"/>
          <a:cs typeface="+mn-cs"/>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3200" u="none">
          <a:solidFill>
            <a:schemeClr val="accent3">
              <a:lumOff val="44000"/>
            </a:schemeClr>
          </a:solidFill>
          <a:uFillTx/>
          <a:latin typeface="+mn-lt"/>
          <a:ea typeface="+mn-ea"/>
          <a:cs typeface="+mn-cs"/>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3200" u="none">
          <a:solidFill>
            <a:schemeClr val="accent3">
              <a:lumOff val="44000"/>
            </a:schemeClr>
          </a:solidFill>
          <a:uFillTx/>
          <a:latin typeface="+mn-lt"/>
          <a:ea typeface="+mn-ea"/>
          <a:cs typeface="+mn-cs"/>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3200" u="none">
          <a:solidFill>
            <a:schemeClr val="accent3">
              <a:lumOff val="44000"/>
            </a:schemeClr>
          </a:solidFill>
          <a:uFillTx/>
          <a:latin typeface="+mn-lt"/>
          <a:ea typeface="+mn-ea"/>
          <a:cs typeface="+mn-cs"/>
          <a:sym typeface="Arial"/>
        </a:defRPr>
      </a:lvl9pPr>
    </p:titleStyle>
    <p:bodyStyle>
      <a:lvl1pPr marL="342900" marR="0" indent="-342900" algn="l" defTabSz="914400" rtl="0" latinLnBrk="0">
        <a:lnSpc>
          <a:spcPct val="100000"/>
        </a:lnSpc>
        <a:spcBef>
          <a:spcPts val="600"/>
        </a:spcBef>
        <a:spcAft>
          <a:spcPts val="0"/>
        </a:spcAft>
        <a:buClrTx/>
        <a:buSzTx/>
        <a:buFontTx/>
        <a:buNone/>
        <a:tabLst/>
        <a:defRPr b="0" baseline="0" cap="none" i="0" spc="0" strike="noStrike" sz="2800" u="none">
          <a:solidFill>
            <a:schemeClr val="accent6"/>
          </a:solidFill>
          <a:uFillTx/>
          <a:latin typeface="+mn-lt"/>
          <a:ea typeface="+mn-ea"/>
          <a:cs typeface="+mn-cs"/>
          <a:sym typeface="Arial"/>
        </a:defRPr>
      </a:lvl1pPr>
      <a:lvl2pPr marL="342900" marR="0" indent="114300" algn="l" defTabSz="914400" rtl="0" latinLnBrk="0">
        <a:lnSpc>
          <a:spcPct val="100000"/>
        </a:lnSpc>
        <a:spcBef>
          <a:spcPts val="600"/>
        </a:spcBef>
        <a:spcAft>
          <a:spcPts val="0"/>
        </a:spcAft>
        <a:buClrTx/>
        <a:buSzTx/>
        <a:buFontTx/>
        <a:buNone/>
        <a:tabLst/>
        <a:defRPr b="0" baseline="0" cap="none" i="0" spc="0" strike="noStrike" sz="2800" u="none">
          <a:solidFill>
            <a:schemeClr val="accent6"/>
          </a:solidFill>
          <a:uFillTx/>
          <a:latin typeface="+mn-lt"/>
          <a:ea typeface="+mn-ea"/>
          <a:cs typeface="+mn-cs"/>
          <a:sym typeface="Arial"/>
        </a:defRPr>
      </a:lvl2pPr>
      <a:lvl3pPr marL="342900" marR="0" indent="571500" algn="l" defTabSz="914400" rtl="0" latinLnBrk="0">
        <a:lnSpc>
          <a:spcPct val="100000"/>
        </a:lnSpc>
        <a:spcBef>
          <a:spcPts val="600"/>
        </a:spcBef>
        <a:spcAft>
          <a:spcPts val="0"/>
        </a:spcAft>
        <a:buClrTx/>
        <a:buSzTx/>
        <a:buFontTx/>
        <a:buNone/>
        <a:tabLst/>
        <a:defRPr b="0" baseline="0" cap="none" i="0" spc="0" strike="noStrike" sz="2800" u="none">
          <a:solidFill>
            <a:schemeClr val="accent6"/>
          </a:solidFill>
          <a:uFillTx/>
          <a:latin typeface="+mn-lt"/>
          <a:ea typeface="+mn-ea"/>
          <a:cs typeface="+mn-cs"/>
          <a:sym typeface="Arial"/>
        </a:defRPr>
      </a:lvl3pPr>
      <a:lvl4pPr marL="342900" marR="0" indent="1028700" algn="l" defTabSz="914400" rtl="0" latinLnBrk="0">
        <a:lnSpc>
          <a:spcPct val="100000"/>
        </a:lnSpc>
        <a:spcBef>
          <a:spcPts val="600"/>
        </a:spcBef>
        <a:spcAft>
          <a:spcPts val="0"/>
        </a:spcAft>
        <a:buClrTx/>
        <a:buSzTx/>
        <a:buFontTx/>
        <a:buNone/>
        <a:tabLst/>
        <a:defRPr b="0" baseline="0" cap="none" i="0" spc="0" strike="noStrike" sz="2800" u="none">
          <a:solidFill>
            <a:schemeClr val="accent6"/>
          </a:solidFill>
          <a:uFillTx/>
          <a:latin typeface="+mn-lt"/>
          <a:ea typeface="+mn-ea"/>
          <a:cs typeface="+mn-cs"/>
          <a:sym typeface="Arial"/>
        </a:defRPr>
      </a:lvl4pPr>
      <a:lvl5pPr marL="342900" marR="0" indent="1485900" algn="l" defTabSz="914400" rtl="0" latinLnBrk="0">
        <a:lnSpc>
          <a:spcPct val="100000"/>
        </a:lnSpc>
        <a:spcBef>
          <a:spcPts val="600"/>
        </a:spcBef>
        <a:spcAft>
          <a:spcPts val="0"/>
        </a:spcAft>
        <a:buClrTx/>
        <a:buSzTx/>
        <a:buFontTx/>
        <a:buNone/>
        <a:tabLst/>
        <a:defRPr b="0" baseline="0" cap="none" i="0" spc="0" strike="noStrike" sz="2800" u="none">
          <a:solidFill>
            <a:schemeClr val="accent6"/>
          </a:solidFill>
          <a:uFillTx/>
          <a:latin typeface="+mn-lt"/>
          <a:ea typeface="+mn-ea"/>
          <a:cs typeface="+mn-cs"/>
          <a:sym typeface="Arial"/>
        </a:defRPr>
      </a:lvl5pPr>
      <a:lvl6pPr marL="2552700" marR="0" indent="-266700" algn="l" defTabSz="914400" rtl="0" latinLnBrk="0">
        <a:lnSpc>
          <a:spcPct val="100000"/>
        </a:lnSpc>
        <a:spcBef>
          <a:spcPts val="600"/>
        </a:spcBef>
        <a:spcAft>
          <a:spcPts val="0"/>
        </a:spcAft>
        <a:buClrTx/>
        <a:buSzPct val="100000"/>
        <a:buFontTx/>
        <a:buChar char="»"/>
        <a:tabLst/>
        <a:defRPr b="0" baseline="0" cap="none" i="0" spc="0" strike="noStrike" sz="2800" u="none">
          <a:solidFill>
            <a:schemeClr val="accent6"/>
          </a:solidFill>
          <a:uFillTx/>
          <a:latin typeface="+mn-lt"/>
          <a:ea typeface="+mn-ea"/>
          <a:cs typeface="+mn-cs"/>
          <a:sym typeface="Arial"/>
        </a:defRPr>
      </a:lvl6pPr>
      <a:lvl7pPr marL="3009900" marR="0" indent="-266700" algn="l" defTabSz="914400" rtl="0" latinLnBrk="0">
        <a:lnSpc>
          <a:spcPct val="100000"/>
        </a:lnSpc>
        <a:spcBef>
          <a:spcPts val="600"/>
        </a:spcBef>
        <a:spcAft>
          <a:spcPts val="0"/>
        </a:spcAft>
        <a:buClrTx/>
        <a:buSzPct val="100000"/>
        <a:buFontTx/>
        <a:buChar char="»"/>
        <a:tabLst/>
        <a:defRPr b="0" baseline="0" cap="none" i="0" spc="0" strike="noStrike" sz="2800" u="none">
          <a:solidFill>
            <a:schemeClr val="accent6"/>
          </a:solidFill>
          <a:uFillTx/>
          <a:latin typeface="+mn-lt"/>
          <a:ea typeface="+mn-ea"/>
          <a:cs typeface="+mn-cs"/>
          <a:sym typeface="Arial"/>
        </a:defRPr>
      </a:lvl7pPr>
      <a:lvl8pPr marL="3467100" marR="0" indent="-266700" algn="l" defTabSz="914400" rtl="0" latinLnBrk="0">
        <a:lnSpc>
          <a:spcPct val="100000"/>
        </a:lnSpc>
        <a:spcBef>
          <a:spcPts val="600"/>
        </a:spcBef>
        <a:spcAft>
          <a:spcPts val="0"/>
        </a:spcAft>
        <a:buClrTx/>
        <a:buSzPct val="100000"/>
        <a:buFontTx/>
        <a:buChar char="»"/>
        <a:tabLst/>
        <a:defRPr b="0" baseline="0" cap="none" i="0" spc="0" strike="noStrike" sz="2800" u="none">
          <a:solidFill>
            <a:schemeClr val="accent6"/>
          </a:solidFill>
          <a:uFillTx/>
          <a:latin typeface="+mn-lt"/>
          <a:ea typeface="+mn-ea"/>
          <a:cs typeface="+mn-cs"/>
          <a:sym typeface="Arial"/>
        </a:defRPr>
      </a:lvl8pPr>
      <a:lvl9pPr marL="3924300" marR="0" indent="-266700" algn="l" defTabSz="914400" rtl="0" latinLnBrk="0">
        <a:lnSpc>
          <a:spcPct val="100000"/>
        </a:lnSpc>
        <a:spcBef>
          <a:spcPts val="600"/>
        </a:spcBef>
        <a:spcAft>
          <a:spcPts val="0"/>
        </a:spcAft>
        <a:buClrTx/>
        <a:buSzPct val="100000"/>
        <a:buFontTx/>
        <a:buChar char="»"/>
        <a:tabLst/>
        <a:defRPr b="0" baseline="0" cap="none" i="0" spc="0" strike="noStrike" sz="2800" u="none">
          <a:solidFill>
            <a:schemeClr val="accent6"/>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hyperlink" Target="mailto:david.wheat@uib.no"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1.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2.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 Id="rId3"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xchange.iseesystems.com/public/david-wheat/litesdc"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85" name="Footer Placeholder 4"/>
          <p:cNvSpPr txBox="1"/>
          <p:nvPr/>
        </p:nvSpPr>
        <p:spPr>
          <a:xfrm>
            <a:off x="1798319" y="6172200"/>
            <a:ext cx="5547362" cy="396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2000">
                <a:solidFill>
                  <a:srgbClr val="DFDFDF"/>
                </a:solidFill>
                <a:latin typeface="Bell MT"/>
                <a:ea typeface="Bell MT"/>
                <a:cs typeface="Bell MT"/>
                <a:sym typeface="Bell MT"/>
              </a:defRPr>
            </a:lvl1pPr>
          </a:lstStyle>
          <a:p>
            <a:pPr/>
            <a:r>
              <a:t>System Dynamics Group</a:t>
            </a:r>
          </a:p>
        </p:txBody>
      </p:sp>
      <p:sp>
        <p:nvSpPr>
          <p:cNvPr id="86" name="Rectangle 2"/>
          <p:cNvSpPr txBox="1"/>
          <p:nvPr>
            <p:ph type="ctrTitle"/>
          </p:nvPr>
        </p:nvSpPr>
        <p:spPr>
          <a:xfrm>
            <a:off x="25400" y="152400"/>
            <a:ext cx="9144000" cy="609600"/>
          </a:xfrm>
          <a:prstGeom prst="rect">
            <a:avLst/>
          </a:prstGeom>
        </p:spPr>
        <p:txBody>
          <a:bodyPr anchor="b"/>
          <a:lstStyle>
            <a:lvl1pPr indent="39687" defTabSz="642937">
              <a:defRPr i="1" sz="2800">
                <a:solidFill>
                  <a:srgbClr val="01435B"/>
                </a:solidFill>
                <a:effectLst>
                  <a:outerShdw sx="100000" sy="100000" kx="0" ky="0" algn="b" rotWithShape="0" blurRad="38100" dist="38100" dir="2700000">
                    <a:srgbClr val="DDDDDD"/>
                  </a:outerShdw>
                </a:effectLst>
              </a:defRPr>
            </a:lvl1pPr>
          </a:lstStyle>
          <a:p>
            <a:pPr/>
            <a:r>
              <a:t>MacroLab Lite for Introductory Macroeconomics</a:t>
            </a:r>
          </a:p>
        </p:txBody>
      </p:sp>
      <p:sp>
        <p:nvSpPr>
          <p:cNvPr id="87" name="Rectangle 3"/>
          <p:cNvSpPr txBox="1"/>
          <p:nvPr>
            <p:ph type="subTitle" idx="1"/>
          </p:nvPr>
        </p:nvSpPr>
        <p:spPr>
          <a:xfrm>
            <a:off x="25400" y="1066800"/>
            <a:ext cx="9118600" cy="2819400"/>
          </a:xfrm>
          <a:prstGeom prst="rect">
            <a:avLst/>
          </a:prstGeom>
        </p:spPr>
        <p:txBody>
          <a:bodyPr/>
          <a:lstStyle/>
          <a:p>
            <a:pPr indent="38100">
              <a:spcBef>
                <a:spcPts val="500"/>
              </a:spcBef>
              <a:defRPr i="1" sz="2400">
                <a:solidFill>
                  <a:srgbClr val="01435B"/>
                </a:solidFill>
                <a:effectLst>
                  <a:outerShdw sx="100000" sy="100000" kx="0" ky="0" algn="b" rotWithShape="0" blurRad="38100" dist="38100" dir="2700000">
                    <a:srgbClr val="DDDDDD"/>
                  </a:outerShdw>
                </a:effectLst>
              </a:defRPr>
            </a:pPr>
            <a:r>
              <a:t>I. David Wheat, PhD, MPP</a:t>
            </a:r>
          </a:p>
          <a:p>
            <a:pPr indent="38100">
              <a:spcBef>
                <a:spcPts val="500"/>
              </a:spcBef>
              <a:defRPr i="1" sz="2400">
                <a:solidFill>
                  <a:srgbClr val="01435B"/>
                </a:solidFill>
                <a:effectLst>
                  <a:outerShdw sx="100000" sy="100000" kx="0" ky="0" algn="b" rotWithShape="0" blurRad="38100" dist="38100" dir="2700000">
                    <a:srgbClr val="DDDDDD"/>
                  </a:outerShdw>
                </a:effectLst>
              </a:defRPr>
            </a:pPr>
            <a:r>
              <a:t>Professor Emeritus, University of Bergen</a:t>
            </a:r>
          </a:p>
          <a:p>
            <a:pPr indent="38100">
              <a:spcBef>
                <a:spcPts val="500"/>
              </a:spcBef>
              <a:defRPr i="1" sz="2400">
                <a:solidFill>
                  <a:srgbClr val="01435B"/>
                </a:solidFill>
                <a:effectLst>
                  <a:outerShdw sx="100000" sy="100000" kx="0" ky="0" algn="b" rotWithShape="0" blurRad="38100" dist="38100" dir="2700000">
                    <a:srgbClr val="DDDDDD"/>
                  </a:outerShdw>
                </a:effectLst>
              </a:defRPr>
            </a:pPr>
            <a:r>
              <a:rPr u="sng">
                <a:solidFill>
                  <a:srgbClr val="004963"/>
                </a:solidFill>
                <a:uFill>
                  <a:solidFill>
                    <a:srgbClr val="004963"/>
                  </a:solidFill>
                </a:uFill>
                <a:hlinkClick r:id="rId3" invalidUrl="" action="" tgtFrame="" tooltip="" history="1" highlightClick="0" endSnd="0"/>
              </a:rPr>
              <a:t>david.wheat@uib.no</a:t>
            </a:r>
          </a:p>
          <a:p>
            <a:pPr indent="38100">
              <a:defRPr i="1" sz="2400">
                <a:solidFill>
                  <a:srgbClr val="01435B"/>
                </a:solidFill>
                <a:effectLst>
                  <a:outerShdw sx="100000" sy="100000" kx="0" ky="0" algn="b" rotWithShape="0" blurRad="38100" dist="38100" dir="2700000">
                    <a:srgbClr val="DDDDDD"/>
                  </a:outerShdw>
                </a:effectLst>
              </a:defRPr>
            </a:pPr>
          </a:p>
          <a:p>
            <a:pPr indent="38100">
              <a:spcBef>
                <a:spcPts val="400"/>
              </a:spcBef>
              <a:defRPr i="1" sz="2000">
                <a:solidFill>
                  <a:srgbClr val="01435B"/>
                </a:solidFill>
                <a:effectLst>
                  <a:outerShdw sx="100000" sy="100000" kx="0" ky="0" algn="b" rotWithShape="0" blurRad="38100" dist="38100" dir="2700000">
                    <a:srgbClr val="DDDDDD"/>
                  </a:outerShdw>
                </a:effectLst>
              </a:defRPr>
            </a:pPr>
            <a:r>
              <a:t>41</a:t>
            </a:r>
            <a:r>
              <a:rPr baseline="30000"/>
              <a:t>st</a:t>
            </a:r>
            <a:r>
              <a:t> International System Dynamics Conference</a:t>
            </a:r>
          </a:p>
          <a:p>
            <a:pPr indent="38100">
              <a:spcBef>
                <a:spcPts val="400"/>
              </a:spcBef>
              <a:defRPr i="1" sz="2000">
                <a:solidFill>
                  <a:srgbClr val="01435B"/>
                </a:solidFill>
                <a:effectLst>
                  <a:outerShdw sx="100000" sy="100000" kx="0" ky="0" algn="b" rotWithShape="0" blurRad="38100" dist="38100" dir="2700000">
                    <a:srgbClr val="DDDDDD"/>
                  </a:outerShdw>
                </a:effectLst>
              </a:defRPr>
            </a:pPr>
            <a:r>
              <a:t>Chicago, July 25, 2023</a:t>
            </a:r>
          </a:p>
        </p:txBody>
      </p:sp>
      <p:sp>
        <p:nvSpPr>
          <p:cNvPr id="88" name="TextBox 5"/>
          <p:cNvSpPr txBox="1"/>
          <p:nvPr/>
        </p:nvSpPr>
        <p:spPr>
          <a:xfrm>
            <a:off x="-11102" y="3886198"/>
            <a:ext cx="3729148" cy="442056"/>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i="1" sz="1200">
                <a:solidFill>
                  <a:schemeClr val="accent3">
                    <a:lumOff val="44000"/>
                  </a:schemeClr>
                </a:solidFill>
              </a:defRPr>
            </a:pPr>
            <a:r>
              <a:t>Professor, Economic Dynamics</a:t>
            </a:r>
          </a:p>
          <a:p>
            <a:pPr>
              <a:defRPr i="1" sz="1200">
                <a:solidFill>
                  <a:schemeClr val="accent3">
                    <a:lumOff val="44000"/>
                  </a:schemeClr>
                </a:solidFill>
              </a:defRPr>
            </a:pPr>
            <a:r>
              <a:t>National University of Kyiv-Mohyla Academy, Ukraine </a:t>
            </a:r>
          </a:p>
        </p:txBody>
      </p:sp>
      <p:sp>
        <p:nvSpPr>
          <p:cNvPr id="89" name="TextBox 5"/>
          <p:cNvSpPr txBox="1"/>
          <p:nvPr/>
        </p:nvSpPr>
        <p:spPr>
          <a:xfrm>
            <a:off x="6074802" y="3886198"/>
            <a:ext cx="3023479" cy="442056"/>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r">
              <a:defRPr i="1" sz="1200">
                <a:solidFill>
                  <a:schemeClr val="accent3">
                    <a:lumOff val="44000"/>
                  </a:schemeClr>
                </a:solidFill>
              </a:defRPr>
            </a:pPr>
            <a:r>
              <a:t>Professor, Economics</a:t>
            </a:r>
          </a:p>
          <a:p>
            <a:pPr algn="r">
              <a:defRPr i="1" sz="1200">
                <a:solidFill>
                  <a:schemeClr val="accent3">
                    <a:lumOff val="44000"/>
                  </a:schemeClr>
                </a:solidFill>
              </a:defRPr>
            </a:pPr>
            <a:r>
              <a:t>Virginia Western Community College, USA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8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8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8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8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8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8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87">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87" grpId="1"/>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0" name="Employment &amp; Productivity Sector within LC Sub-Model"/>
          <p:cNvSpPr txBox="1"/>
          <p:nvPr>
            <p:ph type="title"/>
          </p:nvPr>
        </p:nvSpPr>
        <p:spPr>
          <a:prstGeom prst="rect">
            <a:avLst/>
          </a:prstGeom>
        </p:spPr>
        <p:txBody>
          <a:bodyPr/>
          <a:lstStyle>
            <a:lvl1pPr defTabSz="694944">
              <a:defRPr sz="2432"/>
            </a:lvl1pPr>
          </a:lstStyle>
          <a:p>
            <a:pPr/>
            <a:r>
              <a:t>Employment &amp; Productivity Sector within LC Sub-Model</a:t>
            </a:r>
          </a:p>
        </p:txBody>
      </p:sp>
      <p:pic>
        <p:nvPicPr>
          <p:cNvPr id="151" name="Image" descr="Image"/>
          <p:cNvPicPr>
            <a:picLocks noChangeAspect="1"/>
          </p:cNvPicPr>
          <p:nvPr/>
        </p:nvPicPr>
        <p:blipFill>
          <a:blip r:embed="rId2">
            <a:extLst/>
          </a:blip>
          <a:stretch>
            <a:fillRect/>
          </a:stretch>
        </p:blipFill>
        <p:spPr>
          <a:xfrm>
            <a:off x="435859" y="1083911"/>
            <a:ext cx="8272282" cy="4243053"/>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Slide Number"/>
          <p:cNvSpPr txBox="1"/>
          <p:nvPr>
            <p:ph type="sldNum" sz="quarter" idx="2"/>
          </p:nvPr>
        </p:nvSpPr>
        <p:spPr>
          <a:xfrm>
            <a:off x="4462055" y="6516688"/>
            <a:ext cx="262345" cy="26425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4" name="Unemployment Rate &amp; Employment Rate within LC Sub-Model"/>
          <p:cNvSpPr txBox="1"/>
          <p:nvPr>
            <p:ph type="title"/>
          </p:nvPr>
        </p:nvSpPr>
        <p:spPr>
          <a:prstGeom prst="rect">
            <a:avLst/>
          </a:prstGeom>
        </p:spPr>
        <p:txBody>
          <a:bodyPr/>
          <a:lstStyle>
            <a:lvl1pPr defTabSz="621791">
              <a:defRPr sz="2176"/>
            </a:lvl1pPr>
          </a:lstStyle>
          <a:p>
            <a:pPr/>
            <a:r>
              <a:t>Unemployment Rate &amp; Employment Rate within LC Sub-Model</a:t>
            </a:r>
          </a:p>
        </p:txBody>
      </p:sp>
      <p:pic>
        <p:nvPicPr>
          <p:cNvPr id="155" name="Image" descr="Image"/>
          <p:cNvPicPr>
            <a:picLocks noChangeAspect="1"/>
          </p:cNvPicPr>
          <p:nvPr/>
        </p:nvPicPr>
        <p:blipFill>
          <a:blip r:embed="rId2">
            <a:extLst/>
          </a:blip>
          <a:stretch>
            <a:fillRect/>
          </a:stretch>
        </p:blipFill>
        <p:spPr>
          <a:xfrm>
            <a:off x="379545" y="1094826"/>
            <a:ext cx="8151430" cy="4254941"/>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8" name="Wage &amp; Price (WP) Sub-Model"/>
          <p:cNvSpPr txBox="1"/>
          <p:nvPr>
            <p:ph type="title"/>
          </p:nvPr>
        </p:nvSpPr>
        <p:spPr>
          <a:prstGeom prst="rect">
            <a:avLst/>
          </a:prstGeom>
        </p:spPr>
        <p:txBody>
          <a:bodyPr/>
          <a:lstStyle/>
          <a:p>
            <a:pPr/>
            <a:r>
              <a:t>Wage &amp; Price (WP) Sub-Model</a:t>
            </a:r>
          </a:p>
        </p:txBody>
      </p:sp>
      <p:pic>
        <p:nvPicPr>
          <p:cNvPr id="159" name="Image" descr="Image"/>
          <p:cNvPicPr>
            <a:picLocks noChangeAspect="1"/>
          </p:cNvPicPr>
          <p:nvPr/>
        </p:nvPicPr>
        <p:blipFill>
          <a:blip r:embed="rId2">
            <a:extLst/>
          </a:blip>
          <a:stretch>
            <a:fillRect/>
          </a:stretch>
        </p:blipFill>
        <p:spPr>
          <a:xfrm>
            <a:off x="437033" y="1093365"/>
            <a:ext cx="8269934" cy="5072908"/>
          </a:xfrm>
          <a:prstGeom prst="rect">
            <a:avLst/>
          </a:prstGeom>
          <a:ln w="12700">
            <a:miter lim="400000"/>
          </a:ln>
        </p:spPr>
      </p:pic>
      <p:sp>
        <p:nvSpPr>
          <p:cNvPr id="160" name="Rectangle"/>
          <p:cNvSpPr/>
          <p:nvPr/>
        </p:nvSpPr>
        <p:spPr>
          <a:xfrm>
            <a:off x="445756" y="1106065"/>
            <a:ext cx="8283633" cy="3547282"/>
          </a:xfrm>
          <a:prstGeom prst="rect">
            <a:avLst/>
          </a:prstGeom>
          <a:ln w="25400">
            <a:solidFill>
              <a:srgbClr val="FF2600"/>
            </a:solidFill>
          </a:ln>
        </p:spPr>
        <p:txBody>
          <a:bodyPr lIns="45719" rIns="45719" anchor="ctr"/>
          <a:lstStyle/>
          <a:p>
            <a:pPr/>
          </a:p>
        </p:txBody>
      </p:sp>
      <p:sp>
        <p:nvSpPr>
          <p:cNvPr id="161" name="Rectangle"/>
          <p:cNvSpPr/>
          <p:nvPr/>
        </p:nvSpPr>
        <p:spPr>
          <a:xfrm>
            <a:off x="469900" y="4687477"/>
            <a:ext cx="8257171" cy="1604814"/>
          </a:xfrm>
          <a:prstGeom prst="rect">
            <a:avLst/>
          </a:prstGeom>
          <a:solidFill>
            <a:schemeClr val="accent3">
              <a:lumOff val="44000"/>
              <a:alpha val="53507"/>
            </a:schemeClr>
          </a:solidFill>
          <a:ln w="12700">
            <a:miter lim="400000"/>
          </a:ln>
        </p:spPr>
        <p:txBody>
          <a:bodyPr lIns="45719" rIns="45719" anchor="ctr"/>
          <a:lstStyle/>
          <a:p>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3" name="Image" descr="Image"/>
          <p:cNvPicPr>
            <a:picLocks noChangeAspect="1"/>
          </p:cNvPicPr>
          <p:nvPr/>
        </p:nvPicPr>
        <p:blipFill>
          <a:blip r:embed="rId2">
            <a:extLst/>
          </a:blip>
          <a:stretch>
            <a:fillRect/>
          </a:stretch>
        </p:blipFill>
        <p:spPr>
          <a:xfrm>
            <a:off x="353114" y="1309273"/>
            <a:ext cx="8437772" cy="3791254"/>
          </a:xfrm>
          <a:prstGeom prst="rect">
            <a:avLst/>
          </a:prstGeom>
          <a:ln w="12700">
            <a:miter lim="400000"/>
          </a:ln>
        </p:spPr>
      </p:pic>
      <p:sp>
        <p:nvSpPr>
          <p:cNvPr id="16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65" name="Highly Aggregated Demand Side"/>
          <p:cNvSpPr txBox="1"/>
          <p:nvPr>
            <p:ph type="title"/>
          </p:nvPr>
        </p:nvSpPr>
        <p:spPr>
          <a:prstGeom prst="rect">
            <a:avLst/>
          </a:prstGeom>
        </p:spPr>
        <p:txBody>
          <a:bodyPr/>
          <a:lstStyle/>
          <a:p>
            <a:pPr/>
            <a:r>
              <a:t>Highly Aggregated Demand Side</a:t>
            </a:r>
          </a:p>
        </p:txBody>
      </p:sp>
      <p:sp>
        <p:nvSpPr>
          <p:cNvPr id="166" name="Rectangle"/>
          <p:cNvSpPr/>
          <p:nvPr/>
        </p:nvSpPr>
        <p:spPr>
          <a:xfrm>
            <a:off x="353125" y="1273929"/>
            <a:ext cx="8480205" cy="2074775"/>
          </a:xfrm>
          <a:prstGeom prst="rect">
            <a:avLst/>
          </a:prstGeom>
          <a:ln w="25400">
            <a:solidFill>
              <a:srgbClr val="FF2600"/>
            </a:solidFill>
          </a:ln>
        </p:spPr>
        <p:txBody>
          <a:bodyPr lIns="45719" rIns="45719" anchor="ctr"/>
          <a:lstStyle/>
          <a:p>
            <a:pPr/>
          </a:p>
        </p:txBody>
      </p:sp>
      <p:sp>
        <p:nvSpPr>
          <p:cNvPr id="167" name="Rectangle"/>
          <p:cNvSpPr/>
          <p:nvPr/>
        </p:nvSpPr>
        <p:spPr>
          <a:xfrm>
            <a:off x="214814" y="3385711"/>
            <a:ext cx="8714372" cy="1692787"/>
          </a:xfrm>
          <a:prstGeom prst="rect">
            <a:avLst/>
          </a:prstGeom>
          <a:solidFill>
            <a:schemeClr val="accent3">
              <a:lumOff val="44000"/>
              <a:alpha val="55270"/>
            </a:schemeClr>
          </a:solidFill>
          <a:ln w="12700">
            <a:miter lim="400000"/>
          </a:ln>
        </p:spPr>
        <p:txBody>
          <a:bodyPr lIns="45719" rIns="45719" anchor="ctr"/>
          <a:lstStyle/>
          <a:p>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Slide Number Placeholder 5"/>
          <p:cNvSpPr txBox="1"/>
          <p:nvPr>
            <p:ph type="sldNum" sz="quarter" idx="2"/>
          </p:nvPr>
        </p:nvSpPr>
        <p:spPr>
          <a:xfrm>
            <a:off x="4450744" y="6516688"/>
            <a:ext cx="273656" cy="26425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70" name="Picture 6" descr="Picture 6"/>
          <p:cNvPicPr>
            <a:picLocks noChangeAspect="1"/>
          </p:cNvPicPr>
          <p:nvPr/>
        </p:nvPicPr>
        <p:blipFill>
          <a:blip r:embed="rId2">
            <a:extLst/>
          </a:blip>
          <a:stretch>
            <a:fillRect/>
          </a:stretch>
        </p:blipFill>
        <p:spPr>
          <a:xfrm>
            <a:off x="7643816" y="117655"/>
            <a:ext cx="558801" cy="712365"/>
          </a:xfrm>
          <a:prstGeom prst="rect">
            <a:avLst/>
          </a:prstGeom>
          <a:ln w="12700">
            <a:miter lim="400000"/>
          </a:ln>
        </p:spPr>
      </p:pic>
      <p:pic>
        <p:nvPicPr>
          <p:cNvPr id="171" name="Picture 3" descr="Picture 3"/>
          <p:cNvPicPr>
            <a:picLocks noChangeAspect="1"/>
          </p:cNvPicPr>
          <p:nvPr/>
        </p:nvPicPr>
        <p:blipFill>
          <a:blip r:embed="rId3">
            <a:extLst/>
          </a:blip>
          <a:stretch>
            <a:fillRect/>
          </a:stretch>
        </p:blipFill>
        <p:spPr>
          <a:xfrm>
            <a:off x="259553" y="244100"/>
            <a:ext cx="2733676" cy="504826"/>
          </a:xfrm>
          <a:prstGeom prst="rect">
            <a:avLst/>
          </a:prstGeom>
          <a:ln w="12700">
            <a:miter lim="400000"/>
          </a:ln>
        </p:spPr>
      </p:pic>
      <p:sp>
        <p:nvSpPr>
          <p:cNvPr id="172" name="Title 1"/>
          <p:cNvSpPr txBox="1"/>
          <p:nvPr>
            <p:ph type="title"/>
          </p:nvPr>
        </p:nvSpPr>
        <p:spPr>
          <a:xfrm>
            <a:off x="1752600" y="117655"/>
            <a:ext cx="5891216" cy="667013"/>
          </a:xfrm>
          <a:prstGeom prst="rect">
            <a:avLst/>
          </a:prstGeom>
        </p:spPr>
        <p:txBody>
          <a:bodyPr/>
          <a:lstStyle/>
          <a:p>
            <a:pPr algn="r" defTabSz="813816">
              <a:defRPr sz="979"/>
            </a:pPr>
            <a:r>
              <a:t>I. David Wheat</a:t>
            </a:r>
            <a:br/>
            <a:r>
              <a:rPr sz="712"/>
              <a:t>Emeritus Professor of System Dynamics, University of Bergen, Norway</a:t>
            </a:r>
            <a:br>
              <a:rPr sz="712"/>
            </a:br>
            <a:r>
              <a:rPr sz="712"/>
              <a:t>Professor of Economics, Virginia Western Community College, United States</a:t>
            </a:r>
            <a:br>
              <a:rPr sz="712"/>
            </a:br>
            <a:r>
              <a:rPr sz="712"/>
              <a:t>Professor of Economic Dynamics, National University of Kyiv-Mohyla Academy, Ukraine</a:t>
            </a:r>
            <a:br>
              <a:rPr sz="712"/>
            </a:br>
            <a:r>
              <a:rPr sz="712"/>
              <a:t>Retired Professor, Financial Economics, ISM University of Management &amp; Economics, Lithuania</a:t>
            </a:r>
          </a:p>
        </p:txBody>
      </p:sp>
      <p:sp>
        <p:nvSpPr>
          <p:cNvPr id="173" name="TextBox 4"/>
          <p:cNvSpPr txBox="1"/>
          <p:nvPr/>
        </p:nvSpPr>
        <p:spPr>
          <a:xfrm>
            <a:off x="76200" y="1012711"/>
            <a:ext cx="8839200" cy="5242656"/>
          </a:xfrm>
          <a:prstGeom prst="rect">
            <a:avLst/>
          </a:prstGeom>
          <a:solidFill>
            <a:schemeClr val="accent3">
              <a:lumOff val="44000"/>
            </a:schemeClr>
          </a:solidFill>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1200">
                <a:solidFill>
                  <a:srgbClr val="808080"/>
                </a:solidFill>
              </a:defRPr>
            </a:pPr>
            <a:r>
              <a:t>Professor Wheat studies economic systems. His research specialty is simulation modeling of macroeconomic structure, behavior, and policy. He is particularly interested in the economies of Ukraine, the Euro Area, and the United States.</a:t>
            </a:r>
          </a:p>
          <a:p>
            <a:pPr algn="just">
              <a:defRPr sz="1200">
                <a:solidFill>
                  <a:srgbClr val="808080"/>
                </a:solidFill>
              </a:defRPr>
            </a:pPr>
          </a:p>
          <a:p>
            <a:pPr algn="just">
              <a:defRPr sz="1200">
                <a:solidFill>
                  <a:srgbClr val="808080"/>
                </a:solidFill>
              </a:defRPr>
            </a:pPr>
            <a:r>
              <a:t>He teaches macroeconomic dynamics and policy to graduate students in Norway and Ukraine, and to undergraduates in the United States. In Norway, he taught the system dynamics modeling process for many years, as well as a course in policy design &amp; implementation. In Lithuania, he taught monetary policy for many years. His research projects include collaboration with Ukrainian economists to build dynamic modeling capacity at national universities in Kyiv and Lviv, a system dynamics version of the central bank’s monetary policy model, and an economic recovery policy model for post-war Ukraine. He also worked with economists at Lithuania’s central bank to develop a multi-industry system dynamics model of price dynamics in Europe. </a:t>
            </a:r>
          </a:p>
          <a:p>
            <a:pPr algn="just">
              <a:defRPr sz="1200">
                <a:solidFill>
                  <a:srgbClr val="808080"/>
                </a:solidFill>
              </a:defRPr>
            </a:pPr>
          </a:p>
          <a:p>
            <a:pPr algn="just">
              <a:defRPr sz="1200">
                <a:solidFill>
                  <a:srgbClr val="808080"/>
                </a:solidFill>
              </a:defRPr>
            </a:pPr>
            <a:r>
              <a:t>For more than twenty years, his system dynamics-based </a:t>
            </a:r>
            <a:r>
              <a:rPr i="1"/>
              <a:t>MacroLab</a:t>
            </a:r>
            <a:r>
              <a:t> model has been used by macroeconomics students in the United States. That model is available online, and students can use it without special software. He is currently writing a textbook to supplement student use of </a:t>
            </a:r>
            <a:r>
              <a:rPr i="1"/>
              <a:t>MacroLab.</a:t>
            </a:r>
            <a:r>
              <a:t> His latest economics journal article is Teaching Endogenous Money with Systems Thinking and Simulation Tools, and the most recent conference paper was Limits to Entrepreneurial Growth: Impact on Firm Demographics and Employment. He is co-editor of </a:t>
            </a:r>
            <a:r>
              <a:rPr i="1"/>
              <a:t>Feedback Dynamics </a:t>
            </a:r>
            <a:r>
              <a:t>(Springer 2021), which includes ‘Get Started with Macro Modeling’ (with M. Oliskevych and A. Novik).</a:t>
            </a:r>
          </a:p>
          <a:p>
            <a:pPr algn="just">
              <a:defRPr sz="1200">
                <a:solidFill>
                  <a:srgbClr val="808080"/>
                </a:solidFill>
              </a:defRPr>
            </a:pPr>
          </a:p>
          <a:p>
            <a:pPr algn="just">
              <a:defRPr sz="1200">
                <a:solidFill>
                  <a:srgbClr val="808080"/>
                </a:solidFill>
              </a:defRPr>
            </a:pPr>
            <a:r>
              <a:t>Wheat is past-president of the economics chapter of the International System Dynamics Society. He served as Associate Editor of the System Dynamics Review and on the Advisory Board of the International Journal of Pluralism and Economics Education. He has given guest lectures in more than twenty countries. For three decades, he was president of Wheat Resources Inc, a consulting firm serving business and government clients. His current firm, Praktika LLC, specializes in coaching others to build useful models (https://www.usefulmodels.net). He received his PhD in system dynamics at the University of Bergen, his master’s degree in public policy at Harvard University, and his bachelor’s degree in government and mathematics at Texas Tech University. During the 1970s, he served at the White House as staff assistant to the President of the United States.</a:t>
            </a:r>
          </a:p>
          <a:p>
            <a:pPr algn="just">
              <a:defRPr sz="1200">
                <a:solidFill>
                  <a:srgbClr val="808080"/>
                </a:solidFill>
              </a:defRPr>
            </a:pPr>
          </a:p>
          <a:p>
            <a:pPr algn="just">
              <a:defRPr sz="1200">
                <a:solidFill>
                  <a:srgbClr val="808080"/>
                </a:solidFill>
              </a:defRPr>
            </a:pPr>
            <a:r>
              <a:t>In a previous life, he and his young family lived in the Blue Ridge Mountains of Virginia, where they built a barn and raised goats and chickens, and he was Coach of the Year twice after winning back-to-back state championships in high school girls’ basketball. Recently, after two decades in Norway, he and his wife returned to Virginia and settled in Charlottesville, near Washington, D.C. He still works in Europe about two months each year.</a:t>
            </a:r>
          </a:p>
        </p:txBody>
      </p:sp>
      <p:sp>
        <p:nvSpPr>
          <p:cNvPr id="174" name="Slide Number Placeholder 5"/>
          <p:cNvSpPr txBox="1"/>
          <p:nvPr/>
        </p:nvSpPr>
        <p:spPr>
          <a:xfrm>
            <a:off x="11756512" y="6543310"/>
            <a:ext cx="364717" cy="26425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z="1200">
                <a:solidFill>
                  <a:srgbClr val="888888"/>
                </a:solidFill>
              </a:defRPr>
            </a:lvl1pPr>
          </a:lstStyle>
          <a:p>
            <a:pPr/>
            <a:r>
              <a:t>7</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1" name="Slide Number Placeholder 5"/>
          <p:cNvSpPr txBox="1"/>
          <p:nvPr>
            <p:ph type="sldNum" sz="quarter" idx="2"/>
          </p:nvPr>
        </p:nvSpPr>
        <p:spPr>
          <a:xfrm>
            <a:off x="4535502" y="6516688"/>
            <a:ext cx="188898" cy="26425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2" name="Title 1"/>
          <p:cNvSpPr txBox="1"/>
          <p:nvPr>
            <p:ph type="title"/>
          </p:nvPr>
        </p:nvSpPr>
        <p:spPr>
          <a:xfrm>
            <a:off x="457200" y="152399"/>
            <a:ext cx="7772400" cy="633415"/>
          </a:xfrm>
          <a:prstGeom prst="rect">
            <a:avLst/>
          </a:prstGeom>
        </p:spPr>
        <p:txBody>
          <a:bodyPr/>
          <a:lstStyle/>
          <a:p>
            <a:pPr/>
            <a:r>
              <a:rPr i="1"/>
              <a:t>MacroLab Lite</a:t>
            </a:r>
            <a:r>
              <a:t>: a Work in Progress</a:t>
            </a:r>
          </a:p>
        </p:txBody>
      </p:sp>
      <p:sp>
        <p:nvSpPr>
          <p:cNvPr id="93" name="Content Placeholder 2"/>
          <p:cNvSpPr txBox="1"/>
          <p:nvPr>
            <p:ph type="body" idx="1"/>
          </p:nvPr>
        </p:nvSpPr>
        <p:spPr>
          <a:xfrm>
            <a:off x="249848" y="1159669"/>
            <a:ext cx="8760206" cy="4983164"/>
          </a:xfrm>
          <a:prstGeom prst="rect">
            <a:avLst/>
          </a:prstGeom>
        </p:spPr>
        <p:txBody>
          <a:bodyPr/>
          <a:lstStyle/>
          <a:p>
            <a:pPr marL="288035" indent="-288035" defTabSz="768095">
              <a:spcBef>
                <a:spcPts val="400"/>
              </a:spcBef>
              <a:defRPr b="1" sz="1679"/>
            </a:pPr>
            <a:r>
              <a:t>Motivation: recover original motivation to study system dynamics &amp; build </a:t>
            </a:r>
            <a:r>
              <a:rPr i="1"/>
              <a:t>MacroLab.</a:t>
            </a:r>
          </a:p>
          <a:p>
            <a:pPr marL="288035" indent="-288035" defTabSz="768095">
              <a:spcBef>
                <a:spcPts val="400"/>
              </a:spcBef>
              <a:defRPr sz="1932"/>
            </a:pPr>
          </a:p>
          <a:p>
            <a:pPr marL="288035" indent="-288035" defTabSz="768095">
              <a:spcBef>
                <a:spcPts val="400"/>
              </a:spcBef>
              <a:defRPr sz="1932"/>
            </a:pPr>
            <a:r>
              <a:rPr sz="1679"/>
              <a:t>Over time, </a:t>
            </a:r>
            <a:r>
              <a:rPr i="1" sz="1679"/>
              <a:t>MacroLab</a:t>
            </a:r>
            <a:r>
              <a:rPr sz="1679"/>
              <a:t> grew like topsy — </a:t>
            </a:r>
            <a:br/>
            <a:r>
              <a:rPr sz="1512"/>
              <a:t>• used for advanced instruction &amp; policy analysis</a:t>
            </a:r>
            <a:br>
              <a:rPr sz="1512"/>
            </a:br>
            <a:r>
              <a:rPr sz="1512"/>
              <a:t>• detailed structure (financial structure, multiple industries, multiple households)</a:t>
            </a:r>
          </a:p>
          <a:p>
            <a:pPr marL="288035" indent="-288035" defTabSz="768095">
              <a:spcBef>
                <a:spcPts val="400"/>
              </a:spcBef>
              <a:defRPr sz="1679"/>
            </a:pPr>
            <a:r>
              <a:t>It’s time </a:t>
            </a:r>
            <a:r>
              <a:rPr i="1"/>
              <a:t>to</a:t>
            </a:r>
            <a:r>
              <a:t> put a macro model back in the hands of young students.</a:t>
            </a:r>
          </a:p>
          <a:p>
            <a:pPr marL="288035" indent="-288035" defTabSz="768095">
              <a:spcBef>
                <a:spcPts val="400"/>
              </a:spcBef>
              <a:defRPr sz="1679"/>
            </a:pPr>
            <a:r>
              <a:t>Emphasis on simple equations, with just a few basic SD structures applied throughout.</a:t>
            </a:r>
          </a:p>
          <a:p>
            <a:pPr marL="288035" indent="-288035" defTabSz="768095">
              <a:spcBef>
                <a:spcPts val="400"/>
              </a:spcBef>
              <a:defRPr sz="1679"/>
            </a:pPr>
          </a:p>
          <a:p>
            <a:pPr marL="288035" indent="-288035" defTabSz="768095">
              <a:spcBef>
                <a:spcPts val="400"/>
              </a:spcBef>
              <a:defRPr sz="1679"/>
            </a:pPr>
            <a:r>
              <a:t>Current version of </a:t>
            </a:r>
            <a:r>
              <a:rPr i="1"/>
              <a:t>MacroLab Lite</a:t>
            </a:r>
            <a:br>
              <a:rPr sz="1428"/>
            </a:br>
            <a:r>
              <a:t>Well-developed Supply Side and a highly aggregated Demand Side.</a:t>
            </a:r>
            <a:br/>
            <a:r>
              <a:t>Almost entirely endogenous.</a:t>
            </a:r>
            <a:br/>
            <a:r>
              <a:t>Only exogenous inputs:</a:t>
            </a:r>
            <a:br/>
            <a:r>
              <a:rPr sz="1512"/>
              <a:t>  - SS: growth rates of the civilian adult population &amp; labor force participation</a:t>
            </a:r>
            <a:br>
              <a:rPr sz="1512"/>
            </a:br>
            <a:r>
              <a:rPr sz="1512"/>
              <a:t>  - DS growth rate in total debt, both private and public.</a:t>
            </a:r>
            <a:endParaRPr sz="1512"/>
          </a:p>
          <a:p>
            <a:pPr marL="288035" indent="-288035" defTabSz="768095">
              <a:spcBef>
                <a:spcPts val="400"/>
              </a:spcBef>
              <a:defRPr sz="1679"/>
            </a:pPr>
            <a:endParaRPr sz="1512"/>
          </a:p>
          <a:p>
            <a:pPr marL="288035" indent="-288035" defTabSz="768095">
              <a:spcBef>
                <a:spcPts val="400"/>
              </a:spcBef>
              <a:defRPr sz="1679"/>
            </a:pPr>
            <a:r>
              <a:rPr sz="1512"/>
              <a:t>N</a:t>
            </a:r>
            <a:r>
              <a:t>ext upgrades: more sub-models</a:t>
            </a:r>
            <a:br/>
            <a:r>
              <a:t>• Financial sector -- including monetary policy. </a:t>
            </a:r>
            <a:br/>
            <a:r>
              <a:t>• Households, Firms, Government, and the Rest-of-the-World.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9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9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9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9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9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9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9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9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9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93">
                                            <p:txEl>
                                              <p:pRg st="8" end="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93"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Slide Number Placeholder 5"/>
          <p:cNvSpPr txBox="1"/>
          <p:nvPr>
            <p:ph type="sldNum" sz="quarter" idx="2"/>
          </p:nvPr>
        </p:nvSpPr>
        <p:spPr>
          <a:xfrm>
            <a:off x="4535502" y="6516688"/>
            <a:ext cx="188898" cy="26425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96" name="Image" descr="Image"/>
          <p:cNvPicPr>
            <a:picLocks noChangeAspect="1"/>
          </p:cNvPicPr>
          <p:nvPr/>
        </p:nvPicPr>
        <p:blipFill>
          <a:blip r:embed="rId2">
            <a:extLst/>
          </a:blip>
          <a:stretch>
            <a:fillRect/>
          </a:stretch>
        </p:blipFill>
        <p:spPr>
          <a:xfrm>
            <a:off x="1704049" y="918949"/>
            <a:ext cx="5735902" cy="5570708"/>
          </a:xfrm>
          <a:prstGeom prst="rect">
            <a:avLst/>
          </a:prstGeom>
          <a:ln w="12700">
            <a:miter lim="400000"/>
          </a:ln>
        </p:spPr>
      </p:pic>
      <p:sp>
        <p:nvSpPr>
          <p:cNvPr id="97" name="Rectangle"/>
          <p:cNvSpPr/>
          <p:nvPr/>
        </p:nvSpPr>
        <p:spPr>
          <a:xfrm>
            <a:off x="1550014" y="2698061"/>
            <a:ext cx="6159874" cy="3890837"/>
          </a:xfrm>
          <a:prstGeom prst="rect">
            <a:avLst/>
          </a:prstGeom>
          <a:ln w="25400">
            <a:solidFill>
              <a:srgbClr val="929292"/>
            </a:solidFill>
            <a:miter lim="400000"/>
          </a:ln>
        </p:spPr>
        <p:txBody>
          <a:bodyPr lIns="45719" rIns="45719" anchor="ctr"/>
          <a:lstStyle/>
          <a:p>
            <a:pPr/>
          </a:p>
        </p:txBody>
      </p:sp>
      <p:sp>
        <p:nvSpPr>
          <p:cNvPr id="98" name="Rectangle"/>
          <p:cNvSpPr/>
          <p:nvPr/>
        </p:nvSpPr>
        <p:spPr>
          <a:xfrm>
            <a:off x="1550014" y="1023061"/>
            <a:ext cx="6159874" cy="1531675"/>
          </a:xfrm>
          <a:prstGeom prst="rect">
            <a:avLst/>
          </a:prstGeom>
          <a:ln w="25400">
            <a:solidFill>
              <a:srgbClr val="929292"/>
            </a:solidFill>
            <a:miter lim="400000"/>
          </a:ln>
        </p:spPr>
        <p:txBody>
          <a:bodyPr lIns="45719" rIns="45719" anchor="ctr"/>
          <a:lstStyle/>
          <a:p>
            <a:pPr/>
          </a:p>
        </p:txBody>
      </p:sp>
      <p:sp>
        <p:nvSpPr>
          <p:cNvPr id="99" name="Demand Side"/>
          <p:cNvSpPr txBox="1"/>
          <p:nvPr/>
        </p:nvSpPr>
        <p:spPr>
          <a:xfrm>
            <a:off x="1565710" y="1015894"/>
            <a:ext cx="2027900" cy="44935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500"/>
            </a:lvl1pPr>
          </a:lstStyle>
          <a:p>
            <a:pPr/>
            <a:r>
              <a:t>Demand Side</a:t>
            </a:r>
          </a:p>
        </p:txBody>
      </p:sp>
      <p:sp>
        <p:nvSpPr>
          <p:cNvPr id="100" name="Supply Side"/>
          <p:cNvSpPr txBox="1"/>
          <p:nvPr/>
        </p:nvSpPr>
        <p:spPr>
          <a:xfrm>
            <a:off x="1565710" y="2750191"/>
            <a:ext cx="1798612" cy="44935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500"/>
            </a:lvl1pPr>
          </a:lstStyle>
          <a:p>
            <a:pPr/>
            <a:r>
              <a:t>Supply Side</a:t>
            </a:r>
          </a:p>
        </p:txBody>
      </p:sp>
      <p:sp>
        <p:nvSpPr>
          <p:cNvPr id="101" name="Title 1"/>
          <p:cNvSpPr txBox="1"/>
          <p:nvPr>
            <p:ph type="title"/>
          </p:nvPr>
        </p:nvSpPr>
        <p:spPr>
          <a:xfrm>
            <a:off x="457200" y="152399"/>
            <a:ext cx="7772400" cy="633415"/>
          </a:xfrm>
          <a:prstGeom prst="rect">
            <a:avLst/>
          </a:prstGeom>
        </p:spPr>
        <p:txBody>
          <a:bodyPr/>
          <a:lstStyle/>
          <a:p>
            <a:pPr>
              <a:defRPr sz="3500"/>
            </a:pPr>
            <a:r>
              <a:t>Overview of </a:t>
            </a:r>
            <a:r>
              <a:rPr i="1"/>
              <a:t>MacroLab Lite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Slide Number"/>
          <p:cNvSpPr txBox="1"/>
          <p:nvPr>
            <p:ph type="sldNum" sz="quarter" idx="2"/>
          </p:nvPr>
        </p:nvSpPr>
        <p:spPr>
          <a:xfrm>
            <a:off x="4535502" y="6516688"/>
            <a:ext cx="188898" cy="26425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04" name="Image" descr="Image"/>
          <p:cNvPicPr>
            <a:picLocks noChangeAspect="1"/>
          </p:cNvPicPr>
          <p:nvPr/>
        </p:nvPicPr>
        <p:blipFill>
          <a:blip r:embed="rId2">
            <a:extLst/>
          </a:blip>
          <a:stretch>
            <a:fillRect/>
          </a:stretch>
        </p:blipFill>
        <p:spPr>
          <a:xfrm>
            <a:off x="0" y="939085"/>
            <a:ext cx="9144000" cy="2988068"/>
          </a:xfrm>
          <a:prstGeom prst="rect">
            <a:avLst/>
          </a:prstGeom>
          <a:ln w="12700">
            <a:miter lim="400000"/>
          </a:ln>
        </p:spPr>
      </p:pic>
      <p:pic>
        <p:nvPicPr>
          <p:cNvPr id="105" name="Image" descr="Image"/>
          <p:cNvPicPr>
            <a:picLocks noChangeAspect="1"/>
          </p:cNvPicPr>
          <p:nvPr/>
        </p:nvPicPr>
        <p:blipFill>
          <a:blip r:embed="rId3">
            <a:extLst/>
          </a:blip>
          <a:stretch>
            <a:fillRect/>
          </a:stretch>
        </p:blipFill>
        <p:spPr>
          <a:xfrm>
            <a:off x="0" y="3806227"/>
            <a:ext cx="9144000" cy="3048001"/>
          </a:xfrm>
          <a:prstGeom prst="rect">
            <a:avLst/>
          </a:prstGeom>
          <a:ln w="12700">
            <a:miter lim="400000"/>
          </a:ln>
        </p:spPr>
      </p:pic>
      <p:sp>
        <p:nvSpPr>
          <p:cNvPr id="106" name="Simulation Results with Exogenous Growth in Debt"/>
          <p:cNvSpPr txBox="1"/>
          <p:nvPr/>
        </p:nvSpPr>
        <p:spPr>
          <a:xfrm>
            <a:off x="99931" y="-46990"/>
            <a:ext cx="8128755" cy="48620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chemeClr val="accent3">
                    <a:lumOff val="44000"/>
                  </a:schemeClr>
                </a:solidFill>
              </a:defRPr>
            </a:lvl1pPr>
          </a:lstStyle>
          <a:p>
            <a:pPr/>
            <a:r>
              <a:t>Simulation Results with Exogenous Growth in Debt</a:t>
            </a:r>
          </a:p>
        </p:txBody>
      </p:sp>
      <p:sp>
        <p:nvSpPr>
          <p:cNvPr id="107" name="dark curve: constant growth rate"/>
          <p:cNvSpPr txBox="1"/>
          <p:nvPr/>
        </p:nvSpPr>
        <p:spPr>
          <a:xfrm>
            <a:off x="180065" y="398067"/>
            <a:ext cx="3732447" cy="37523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000">
                <a:solidFill>
                  <a:schemeClr val="accent3">
                    <a:lumOff val="44000"/>
                  </a:schemeClr>
                </a:solidFill>
              </a:defRPr>
            </a:lvl1pPr>
          </a:lstStyle>
          <a:p>
            <a:pPr/>
            <a:r>
              <a:t>dark curve: constant growth rate</a:t>
            </a:r>
          </a:p>
        </p:txBody>
      </p:sp>
      <p:sp>
        <p:nvSpPr>
          <p:cNvPr id="108" name="light curve: fluctuating growth rate"/>
          <p:cNvSpPr txBox="1"/>
          <p:nvPr/>
        </p:nvSpPr>
        <p:spPr>
          <a:xfrm>
            <a:off x="4380139" y="398067"/>
            <a:ext cx="3901987" cy="37523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000">
                <a:solidFill>
                  <a:schemeClr val="accent3">
                    <a:lumOff val="44000"/>
                  </a:schemeClr>
                </a:solidFill>
              </a:defRPr>
            </a:lvl1pPr>
          </a:lstStyle>
          <a:p>
            <a:pPr/>
            <a:r>
              <a:t>light curve: fluctuating growth rate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Slide Number"/>
          <p:cNvSpPr txBox="1"/>
          <p:nvPr>
            <p:ph type="sldNum" sz="quarter" idx="2"/>
          </p:nvPr>
        </p:nvSpPr>
        <p:spPr>
          <a:xfrm>
            <a:off x="4535502" y="6516688"/>
            <a:ext cx="188898" cy="26425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1" name="Simulation Results with Exogenous Growth in Debt"/>
          <p:cNvSpPr txBox="1"/>
          <p:nvPr/>
        </p:nvSpPr>
        <p:spPr>
          <a:xfrm>
            <a:off x="99931" y="-46990"/>
            <a:ext cx="8128755" cy="48620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800">
                <a:solidFill>
                  <a:schemeClr val="accent3">
                    <a:lumOff val="44000"/>
                  </a:schemeClr>
                </a:solidFill>
              </a:defRPr>
            </a:lvl1pPr>
          </a:lstStyle>
          <a:p>
            <a:pPr/>
            <a:r>
              <a:t>Simulation Results with Exogenous Growth in Debt</a:t>
            </a:r>
          </a:p>
        </p:txBody>
      </p:sp>
      <p:sp>
        <p:nvSpPr>
          <p:cNvPr id="112" name="fluctuating growth rate"/>
          <p:cNvSpPr txBox="1"/>
          <p:nvPr/>
        </p:nvSpPr>
        <p:spPr>
          <a:xfrm>
            <a:off x="2862701" y="423934"/>
            <a:ext cx="2603214" cy="37523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000">
                <a:solidFill>
                  <a:schemeClr val="accent3">
                    <a:lumOff val="44000"/>
                  </a:schemeClr>
                </a:solidFill>
              </a:defRPr>
            </a:lvl1pPr>
          </a:lstStyle>
          <a:p>
            <a:pPr/>
            <a:r>
              <a:t>fluctuating growth rate</a:t>
            </a:r>
          </a:p>
        </p:txBody>
      </p:sp>
      <p:pic>
        <p:nvPicPr>
          <p:cNvPr id="113" name="Image" descr="Image"/>
          <p:cNvPicPr>
            <a:picLocks noChangeAspect="1"/>
          </p:cNvPicPr>
          <p:nvPr/>
        </p:nvPicPr>
        <p:blipFill>
          <a:blip r:embed="rId2">
            <a:extLst/>
          </a:blip>
          <a:srcRect l="0" t="0" r="0" b="0"/>
          <a:stretch>
            <a:fillRect/>
          </a:stretch>
        </p:blipFill>
        <p:spPr>
          <a:xfrm>
            <a:off x="0" y="1873807"/>
            <a:ext cx="9144000" cy="3110386"/>
          </a:xfrm>
          <a:prstGeom prst="rect">
            <a:avLst/>
          </a:prstGeom>
          <a:ln w="12700">
            <a:miter lim="400000"/>
          </a:ln>
        </p:spPr>
      </p:pic>
      <p:sp>
        <p:nvSpPr>
          <p:cNvPr id="114" name="∆ debt"/>
          <p:cNvSpPr txBox="1"/>
          <p:nvPr/>
        </p:nvSpPr>
        <p:spPr>
          <a:xfrm>
            <a:off x="586907" y="2112908"/>
            <a:ext cx="824469" cy="37523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000">
                <a:solidFill>
                  <a:srgbClr val="008F00"/>
                </a:solidFill>
              </a:defRPr>
            </a:lvl1pPr>
          </a:lstStyle>
          <a:p>
            <a:pPr/>
            <a:r>
              <a:t>∆ debt</a:t>
            </a:r>
          </a:p>
        </p:txBody>
      </p:sp>
      <p:sp>
        <p:nvSpPr>
          <p:cNvPr id="115" name="Inflation"/>
          <p:cNvSpPr txBox="1"/>
          <p:nvPr/>
        </p:nvSpPr>
        <p:spPr>
          <a:xfrm>
            <a:off x="1884378" y="2666714"/>
            <a:ext cx="993761" cy="37523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000">
                <a:solidFill>
                  <a:srgbClr val="657620"/>
                </a:solidFill>
              </a:defRPr>
            </a:lvl1pPr>
          </a:lstStyle>
          <a:p>
            <a:pPr/>
            <a:r>
              <a:t>Inflation</a:t>
            </a:r>
          </a:p>
        </p:txBody>
      </p:sp>
      <p:sp>
        <p:nvSpPr>
          <p:cNvPr id="116" name="unemployment…"/>
          <p:cNvSpPr txBox="1"/>
          <p:nvPr/>
        </p:nvSpPr>
        <p:spPr>
          <a:xfrm>
            <a:off x="476453" y="3818387"/>
            <a:ext cx="1520247" cy="59237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sz="1700">
                <a:solidFill>
                  <a:srgbClr val="005493"/>
                </a:solidFill>
              </a:defRPr>
            </a:pPr>
            <a:r>
              <a:t>unemployment</a:t>
            </a:r>
          </a:p>
          <a:p>
            <a:pPr algn="ctr">
              <a:defRPr sz="1700">
                <a:solidFill>
                  <a:srgbClr val="005493"/>
                </a:solidFill>
              </a:defRPr>
            </a:pPr>
            <a:r>
              <a:t>rate</a:t>
            </a:r>
          </a:p>
        </p:txBody>
      </p:sp>
      <p:sp>
        <p:nvSpPr>
          <p:cNvPr id="117" name="real AD growth rate…"/>
          <p:cNvSpPr txBox="1"/>
          <p:nvPr/>
        </p:nvSpPr>
        <p:spPr>
          <a:xfrm>
            <a:off x="3789927" y="4863879"/>
            <a:ext cx="1952152" cy="59237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sz="1700">
                <a:solidFill>
                  <a:srgbClr val="FF2600"/>
                </a:solidFill>
              </a:defRPr>
            </a:pPr>
            <a:r>
              <a:t>real AD growth rate</a:t>
            </a:r>
          </a:p>
          <a:p>
            <a:pPr algn="ctr">
              <a:defRPr sz="1700">
                <a:solidFill>
                  <a:srgbClr val="FF2600"/>
                </a:solidFill>
              </a:defRPr>
            </a:pPr>
            <a:r>
              <a:t>_______</a:t>
            </a:r>
          </a:p>
        </p:txBody>
      </p:sp>
      <p:sp>
        <p:nvSpPr>
          <p:cNvPr id="118" name="real GDP growth rate ……………"/>
          <p:cNvSpPr txBox="1"/>
          <p:nvPr/>
        </p:nvSpPr>
        <p:spPr>
          <a:xfrm>
            <a:off x="5987942" y="4845453"/>
            <a:ext cx="2128098" cy="62923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sz="1700"/>
            </a:pPr>
            <a:r>
              <a:t>real GDP growth rate</a:t>
            </a:r>
            <a:br/>
            <a:r>
              <a:rPr sz="2000"/>
              <a:t>……………</a:t>
            </a:r>
          </a:p>
        </p:txBody>
      </p:sp>
      <p:sp>
        <p:nvSpPr>
          <p:cNvPr id="119" name="Line"/>
          <p:cNvSpPr/>
          <p:nvPr/>
        </p:nvSpPr>
        <p:spPr>
          <a:xfrm flipV="1">
            <a:off x="5091269" y="4275214"/>
            <a:ext cx="299534" cy="586489"/>
          </a:xfrm>
          <a:prstGeom prst="line">
            <a:avLst/>
          </a:prstGeom>
          <a:ln w="25400">
            <a:solidFill>
              <a:srgbClr val="FF2600"/>
            </a:solidFill>
            <a:tailEnd type="triangle"/>
          </a:ln>
          <a:effectLst>
            <a:outerShdw sx="100000" sy="100000" kx="0" ky="0" algn="b" rotWithShape="0" blurRad="38100" dist="20000" dir="5400000">
              <a:srgbClr val="000000">
                <a:alpha val="38000"/>
              </a:srgbClr>
            </a:outerShdw>
          </a:effectLst>
        </p:spPr>
        <p:txBody>
          <a:bodyPr lIns="45719" rIns="45719" anchor="ctr"/>
          <a:lstStyle/>
          <a:p>
            <a:pPr/>
          </a:p>
        </p:txBody>
      </p:sp>
      <p:sp>
        <p:nvSpPr>
          <p:cNvPr id="120" name="Line"/>
          <p:cNvSpPr/>
          <p:nvPr/>
        </p:nvSpPr>
        <p:spPr>
          <a:xfrm flipH="1" flipV="1">
            <a:off x="5944608" y="4236413"/>
            <a:ext cx="304080" cy="586096"/>
          </a:xfrm>
          <a:prstGeom prst="line">
            <a:avLst/>
          </a:prstGeom>
          <a:ln w="25400" cap="rnd">
            <a:solidFill>
              <a:srgbClr val="000000"/>
            </a:solidFill>
            <a:custDash>
              <a:ds d="100000" sp="200000"/>
            </a:custDash>
            <a:tailEnd type="triangle"/>
          </a:ln>
          <a:effectLst>
            <a:outerShdw sx="100000" sy="100000" kx="0" ky="0" algn="b" rotWithShape="0" blurRad="38100" dist="20000" dir="5400000">
              <a:srgbClr val="000000">
                <a:alpha val="38000"/>
              </a:srgbClr>
            </a:outerShdw>
          </a:effectLst>
        </p:spPr>
        <p:txBody>
          <a:bodyPr lIns="45719" rIns="45719" anchor="ctr"/>
          <a:lstStyle/>
          <a:p>
            <a:pPr/>
          </a:p>
        </p:txBody>
      </p:sp>
      <p:sp>
        <p:nvSpPr>
          <p:cNvPr id="121" name="UR"/>
          <p:cNvSpPr txBox="1"/>
          <p:nvPr/>
        </p:nvSpPr>
        <p:spPr>
          <a:xfrm>
            <a:off x="8773434" y="1753715"/>
            <a:ext cx="415973" cy="33837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1700">
                <a:solidFill>
                  <a:srgbClr val="005493"/>
                </a:solidFill>
              </a:defRPr>
            </a:lvl1pPr>
          </a:lstStyle>
          <a:p>
            <a:pPr/>
            <a:r>
              <a:t>UR</a:t>
            </a:r>
          </a:p>
        </p:txBody>
      </p:sp>
      <p:sp>
        <p:nvSpPr>
          <p:cNvPr id="122" name="%∆"/>
          <p:cNvSpPr txBox="1"/>
          <p:nvPr/>
        </p:nvSpPr>
        <p:spPr>
          <a:xfrm>
            <a:off x="21924" y="1753715"/>
            <a:ext cx="428202" cy="33837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1700"/>
            </a:lvl1pPr>
          </a:lstStyle>
          <a:p>
            <a:pPr/>
            <a:r>
              <a: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Slide Number Placeholder 5"/>
          <p:cNvSpPr txBox="1"/>
          <p:nvPr>
            <p:ph type="sldNum" sz="quarter" idx="2"/>
          </p:nvPr>
        </p:nvSpPr>
        <p:spPr>
          <a:xfrm>
            <a:off x="4535502" y="6516688"/>
            <a:ext cx="188898" cy="26425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5" name="Title 1"/>
          <p:cNvSpPr txBox="1"/>
          <p:nvPr>
            <p:ph type="title"/>
          </p:nvPr>
        </p:nvSpPr>
        <p:spPr>
          <a:xfrm>
            <a:off x="444266" y="178267"/>
            <a:ext cx="7772401" cy="633414"/>
          </a:xfrm>
          <a:prstGeom prst="rect">
            <a:avLst/>
          </a:prstGeom>
        </p:spPr>
        <p:txBody>
          <a:bodyPr/>
          <a:lstStyle/>
          <a:p>
            <a:pPr/>
            <a:r>
              <a:t>Online Version of </a:t>
            </a:r>
            <a:r>
              <a:rPr i="1"/>
              <a:t>MacroLab Lite</a:t>
            </a:r>
          </a:p>
        </p:txBody>
      </p:sp>
      <p:sp>
        <p:nvSpPr>
          <p:cNvPr id="126" name="https://exchange.iseesystems.com/public/david-wheat/litesdc"/>
          <p:cNvSpPr txBox="1"/>
          <p:nvPr/>
        </p:nvSpPr>
        <p:spPr>
          <a:xfrm>
            <a:off x="880234" y="2309246"/>
            <a:ext cx="7160515" cy="38912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defTabSz="355600">
              <a:defRPr sz="2000" u="sng">
                <a:solidFill>
                  <a:schemeClr val="accent6"/>
                </a:solidFill>
                <a:uFill>
                  <a:solidFill>
                    <a:srgbClr val="004963"/>
                  </a:solidFill>
                </a:uFill>
                <a:latin typeface="Helvetica Neue"/>
                <a:ea typeface="Helvetica Neue"/>
                <a:cs typeface="Helvetica Neue"/>
                <a:sym typeface="Helvetica Neue"/>
                <a:hlinkClick r:id="rId2" invalidUrl="" action="" tgtFrame="" tooltip="" history="1" highlightClick="0" endSnd="0"/>
              </a:defRPr>
            </a:lvl1pPr>
          </a:lstStyle>
          <a:p>
            <a:pPr>
              <a:defRPr u="none">
                <a:uFillTx/>
              </a:defRPr>
            </a:pPr>
            <a:r>
              <a:rPr u="sng">
                <a:uFill>
                  <a:solidFill>
                    <a:srgbClr val="004963"/>
                  </a:solidFill>
                </a:uFill>
                <a:hlinkClick r:id="rId2" invalidUrl="" action="" tgtFrame="" tooltip="" history="1" highlightClick="0" endSnd="0"/>
              </a:rPr>
              <a:t>https://exchange.iseesystems.com/public/david-wheat/litesdc</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Slide Number"/>
          <p:cNvSpPr txBox="1"/>
          <p:nvPr>
            <p:ph type="sldNum" sz="quarter" idx="2"/>
          </p:nvPr>
        </p:nvSpPr>
        <p:spPr>
          <a:xfrm>
            <a:off x="4535502" y="6516688"/>
            <a:ext cx="188898" cy="26425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9" name="Production &amp; Sales (PS) Sub-Model"/>
          <p:cNvSpPr txBox="1"/>
          <p:nvPr>
            <p:ph type="title"/>
          </p:nvPr>
        </p:nvSpPr>
        <p:spPr>
          <a:prstGeom prst="rect">
            <a:avLst/>
          </a:prstGeom>
        </p:spPr>
        <p:txBody>
          <a:bodyPr/>
          <a:lstStyle/>
          <a:p>
            <a:pPr/>
            <a:r>
              <a:t>Production &amp; Sales (PS) Sub-Model</a:t>
            </a:r>
          </a:p>
        </p:txBody>
      </p:sp>
      <p:pic>
        <p:nvPicPr>
          <p:cNvPr id="130" name="Image" descr="Image"/>
          <p:cNvPicPr>
            <a:picLocks noChangeAspect="1"/>
          </p:cNvPicPr>
          <p:nvPr/>
        </p:nvPicPr>
        <p:blipFill>
          <a:blip r:embed="rId2">
            <a:extLst/>
          </a:blip>
          <a:stretch>
            <a:fillRect/>
          </a:stretch>
        </p:blipFill>
        <p:spPr>
          <a:xfrm>
            <a:off x="98101" y="1057870"/>
            <a:ext cx="8947798" cy="474226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2" name="Image" descr="Image"/>
          <p:cNvPicPr>
            <a:picLocks noChangeAspect="1"/>
          </p:cNvPicPr>
          <p:nvPr/>
        </p:nvPicPr>
        <p:blipFill>
          <a:blip r:embed="rId2">
            <a:extLst/>
          </a:blip>
          <a:stretch>
            <a:fillRect/>
          </a:stretch>
        </p:blipFill>
        <p:spPr>
          <a:xfrm>
            <a:off x="0" y="1858426"/>
            <a:ext cx="9144000" cy="2658548"/>
          </a:xfrm>
          <a:prstGeom prst="rect">
            <a:avLst/>
          </a:prstGeom>
          <a:ln w="12700">
            <a:miter lim="400000"/>
          </a:ln>
        </p:spPr>
      </p:pic>
      <p:sp>
        <p:nvSpPr>
          <p:cNvPr id="133" name="Slide Number"/>
          <p:cNvSpPr txBox="1"/>
          <p:nvPr>
            <p:ph type="sldNum" sz="quarter" idx="2"/>
          </p:nvPr>
        </p:nvSpPr>
        <p:spPr>
          <a:xfrm>
            <a:off x="4535502" y="7316788"/>
            <a:ext cx="188898" cy="26425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4" name="Labor &amp; Capital (LC) Sub-Model"/>
          <p:cNvSpPr txBox="1"/>
          <p:nvPr>
            <p:ph type="title"/>
          </p:nvPr>
        </p:nvSpPr>
        <p:spPr>
          <a:prstGeom prst="rect">
            <a:avLst/>
          </a:prstGeom>
        </p:spPr>
        <p:txBody>
          <a:bodyPr/>
          <a:lstStyle/>
          <a:p>
            <a:pPr/>
            <a:r>
              <a:t>Labor &amp; Capital (LC) Sub-Model</a:t>
            </a:r>
          </a:p>
        </p:txBody>
      </p:sp>
      <p:sp>
        <p:nvSpPr>
          <p:cNvPr id="135" name="Capital"/>
          <p:cNvSpPr txBox="1"/>
          <p:nvPr/>
        </p:nvSpPr>
        <p:spPr>
          <a:xfrm>
            <a:off x="7315790" y="4595736"/>
            <a:ext cx="743842" cy="33308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800">
                <a:solidFill>
                  <a:srgbClr val="FF2600"/>
                </a:solidFill>
                <a:latin typeface="Calibri"/>
                <a:ea typeface="Calibri"/>
                <a:cs typeface="Calibri"/>
                <a:sym typeface="Calibri"/>
              </a:defRPr>
            </a:lvl1pPr>
          </a:lstStyle>
          <a:p>
            <a:pPr/>
            <a:r>
              <a:t>Capital</a:t>
            </a:r>
          </a:p>
        </p:txBody>
      </p:sp>
      <p:sp>
        <p:nvSpPr>
          <p:cNvPr id="136" name="Rectangle"/>
          <p:cNvSpPr/>
          <p:nvPr/>
        </p:nvSpPr>
        <p:spPr>
          <a:xfrm>
            <a:off x="205598" y="2051385"/>
            <a:ext cx="2633687" cy="2500254"/>
          </a:xfrm>
          <a:prstGeom prst="rect">
            <a:avLst/>
          </a:prstGeom>
          <a:ln w="25400">
            <a:solidFill>
              <a:srgbClr val="FF2600"/>
            </a:solidFill>
            <a:prstDash val="sysDot"/>
            <a:miter lim="400000"/>
          </a:ln>
        </p:spPr>
        <p:txBody>
          <a:bodyPr lIns="45719" rIns="45719" anchor="ctr"/>
          <a:lstStyle/>
          <a:p>
            <a:pPr/>
          </a:p>
        </p:txBody>
      </p:sp>
      <p:sp>
        <p:nvSpPr>
          <p:cNvPr id="137" name="Employed Labor…"/>
          <p:cNvSpPr txBox="1"/>
          <p:nvPr/>
        </p:nvSpPr>
        <p:spPr>
          <a:xfrm>
            <a:off x="3770785" y="4624806"/>
            <a:ext cx="1602430" cy="62518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sz="1800">
                <a:solidFill>
                  <a:srgbClr val="FF2600"/>
                </a:solidFill>
                <a:latin typeface="Calibri"/>
                <a:ea typeface="Calibri"/>
                <a:cs typeface="Calibri"/>
                <a:sym typeface="Calibri"/>
              </a:defRPr>
            </a:pPr>
            <a:r>
              <a:t>Employed Labor</a:t>
            </a:r>
          </a:p>
          <a:p>
            <a:pPr algn="ctr">
              <a:defRPr sz="1800">
                <a:solidFill>
                  <a:srgbClr val="FF2600"/>
                </a:solidFill>
                <a:latin typeface="Calibri"/>
                <a:ea typeface="Calibri"/>
                <a:cs typeface="Calibri"/>
                <a:sym typeface="Calibri"/>
              </a:defRPr>
            </a:pPr>
            <a:r>
              <a:t>&amp; Productivity</a:t>
            </a:r>
          </a:p>
        </p:txBody>
      </p:sp>
      <p:sp>
        <p:nvSpPr>
          <p:cNvPr id="138" name="Unemployment Rate…"/>
          <p:cNvSpPr txBox="1"/>
          <p:nvPr/>
        </p:nvSpPr>
        <p:spPr>
          <a:xfrm>
            <a:off x="429303" y="4624806"/>
            <a:ext cx="2024582" cy="62518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800">
                <a:solidFill>
                  <a:srgbClr val="FF2600"/>
                </a:solidFill>
                <a:latin typeface="Calibri"/>
                <a:ea typeface="Calibri"/>
                <a:cs typeface="Calibri"/>
                <a:sym typeface="Calibri"/>
              </a:defRPr>
            </a:pPr>
            <a:r>
              <a:t>Unemployment Rate</a:t>
            </a:r>
          </a:p>
          <a:p>
            <a:pPr>
              <a:defRPr sz="1800">
                <a:solidFill>
                  <a:srgbClr val="FF2600"/>
                </a:solidFill>
                <a:latin typeface="Calibri"/>
                <a:ea typeface="Calibri"/>
                <a:cs typeface="Calibri"/>
                <a:sym typeface="Calibri"/>
              </a:defRPr>
            </a:pPr>
            <a:r>
              <a:t>&amp; Employment Rate</a:t>
            </a:r>
          </a:p>
        </p:txBody>
      </p:sp>
      <p:sp>
        <p:nvSpPr>
          <p:cNvPr id="139" name="Rectangle"/>
          <p:cNvSpPr/>
          <p:nvPr/>
        </p:nvSpPr>
        <p:spPr>
          <a:xfrm>
            <a:off x="6472708" y="2051385"/>
            <a:ext cx="2633686" cy="2500254"/>
          </a:xfrm>
          <a:prstGeom prst="rect">
            <a:avLst/>
          </a:prstGeom>
          <a:ln w="25400">
            <a:solidFill>
              <a:srgbClr val="FF2600"/>
            </a:solidFill>
            <a:prstDash val="sysDot"/>
            <a:miter lim="400000"/>
          </a:ln>
        </p:spPr>
        <p:txBody>
          <a:bodyPr lIns="45719" rIns="45719" anchor="ctr"/>
          <a:lstStyle/>
          <a:p>
            <a:pPr/>
          </a:p>
        </p:txBody>
      </p:sp>
      <p:sp>
        <p:nvSpPr>
          <p:cNvPr id="140" name="Rectangle"/>
          <p:cNvSpPr/>
          <p:nvPr/>
        </p:nvSpPr>
        <p:spPr>
          <a:xfrm>
            <a:off x="2922040" y="2051385"/>
            <a:ext cx="3467913" cy="2500254"/>
          </a:xfrm>
          <a:prstGeom prst="rect">
            <a:avLst/>
          </a:prstGeom>
          <a:ln w="25400">
            <a:solidFill>
              <a:srgbClr val="FF2600"/>
            </a:solidFill>
            <a:prstDash val="sysDot"/>
            <a:miter lim="400000"/>
          </a:ln>
        </p:spPr>
        <p:txBody>
          <a:bodyPr lIns="45719" rIns="45719" anchor="ctr"/>
          <a:lstStyle/>
          <a:p>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Slide Number"/>
          <p:cNvSpPr txBox="1"/>
          <p:nvPr>
            <p:ph type="sldNum" sz="quarter" idx="2"/>
          </p:nvPr>
        </p:nvSpPr>
        <p:spPr>
          <a:xfrm>
            <a:off x="4243402" y="6516688"/>
            <a:ext cx="188898" cy="26425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43" name="Capital Sector within LC Sub-Model"/>
          <p:cNvSpPr txBox="1"/>
          <p:nvPr>
            <p:ph type="title"/>
          </p:nvPr>
        </p:nvSpPr>
        <p:spPr>
          <a:prstGeom prst="rect">
            <a:avLst/>
          </a:prstGeom>
        </p:spPr>
        <p:txBody>
          <a:bodyPr/>
          <a:lstStyle/>
          <a:p>
            <a:pPr/>
            <a:r>
              <a:t>Capital Sector within LC Sub-Model</a:t>
            </a:r>
          </a:p>
        </p:txBody>
      </p:sp>
      <p:grpSp>
        <p:nvGrpSpPr>
          <p:cNvPr id="147" name="Group"/>
          <p:cNvGrpSpPr/>
          <p:nvPr/>
        </p:nvGrpSpPr>
        <p:grpSpPr>
          <a:xfrm>
            <a:off x="758992" y="1247856"/>
            <a:ext cx="7626016" cy="4554081"/>
            <a:chOff x="0" y="0"/>
            <a:chExt cx="7626015" cy="4554079"/>
          </a:xfrm>
        </p:grpSpPr>
        <p:pic>
          <p:nvPicPr>
            <p:cNvPr id="144" name="Image" descr="Image"/>
            <p:cNvPicPr>
              <a:picLocks noChangeAspect="1"/>
            </p:cNvPicPr>
            <p:nvPr/>
          </p:nvPicPr>
          <p:blipFill>
            <a:blip r:embed="rId2">
              <a:extLst/>
            </a:blip>
            <a:stretch>
              <a:fillRect/>
            </a:stretch>
          </p:blipFill>
          <p:spPr>
            <a:xfrm>
              <a:off x="27278" y="45494"/>
              <a:ext cx="7598738" cy="4508586"/>
            </a:xfrm>
            <a:prstGeom prst="rect">
              <a:avLst/>
            </a:prstGeom>
            <a:ln w="12700" cap="flat">
              <a:noFill/>
              <a:miter lim="400000"/>
            </a:ln>
            <a:effectLst/>
          </p:spPr>
        </p:pic>
        <p:sp>
          <p:nvSpPr>
            <p:cNvPr id="145" name="production…"/>
            <p:cNvSpPr txBox="1"/>
            <p:nvPr/>
          </p:nvSpPr>
          <p:spPr>
            <a:xfrm>
              <a:off x="0" y="569826"/>
              <a:ext cx="934453" cy="4920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sz="1400"/>
              </a:pPr>
              <a:r>
                <a:t>production</a:t>
              </a:r>
            </a:p>
            <a:p>
              <a:pPr algn="ctr">
                <a:defRPr sz="1400"/>
              </a:pPr>
              <a:r>
                <a:t>capacity</a:t>
              </a:r>
            </a:p>
          </p:txBody>
        </p:sp>
        <p:sp>
          <p:nvSpPr>
            <p:cNvPr id="146" name="from PS"/>
            <p:cNvSpPr txBox="1"/>
            <p:nvPr/>
          </p:nvSpPr>
          <p:spPr>
            <a:xfrm>
              <a:off x="6756635" y="0"/>
              <a:ext cx="74632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lgn="ctr">
                <a:defRPr sz="1400"/>
              </a:lvl1pPr>
            </a:lstStyle>
            <a:p>
              <a:pPr/>
              <a:r>
                <a:t>from PS</a:t>
              </a: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UiB_04_LysarkSkjerm01">
  <a:themeElements>
    <a:clrScheme name="UiB_04_LysarkSkjerm01">
      <a:dk1>
        <a:srgbClr val="000000"/>
      </a:dk1>
      <a:lt1>
        <a:srgbClr val="FFFFFF"/>
      </a:lt1>
      <a:dk2>
        <a:srgbClr val="A7A7A7"/>
      </a:dk2>
      <a:lt2>
        <a:srgbClr val="535353"/>
      </a:lt2>
      <a:accent1>
        <a:srgbClr val="99BBC7"/>
      </a:accent1>
      <a:accent2>
        <a:srgbClr val="005473"/>
      </a:accent2>
      <a:accent3>
        <a:srgbClr val="8F8F8F"/>
      </a:accent3>
      <a:accent4>
        <a:srgbClr val="707070"/>
      </a:accent4>
      <a:accent5>
        <a:srgbClr val="CADAE0"/>
      </a:accent5>
      <a:accent6>
        <a:srgbClr val="004B68"/>
      </a:accent6>
      <a:hlink>
        <a:srgbClr val="0000FF"/>
      </a:hlink>
      <a:folHlink>
        <a:srgbClr val="FF00FF"/>
      </a:folHlink>
    </a:clrScheme>
    <a:fontScheme name="UiB_04_LysarkSkjerm01">
      <a:majorFont>
        <a:latin typeface="Helvetica"/>
        <a:ea typeface="Helvetica"/>
        <a:cs typeface="Helvetica"/>
      </a:majorFont>
      <a:minorFont>
        <a:latin typeface="Arial"/>
        <a:ea typeface="Arial"/>
        <a:cs typeface="Arial"/>
      </a:minorFont>
    </a:fontScheme>
    <a:fmtScheme name="UiB_04_LysarkSkjerm0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UiB_04_LysarkSkjerm01">
  <a:themeElements>
    <a:clrScheme name="UiB_04_LysarkSkjerm01">
      <a:dk1>
        <a:srgbClr val="000000"/>
      </a:dk1>
      <a:lt1>
        <a:srgbClr val="FFFFFF"/>
      </a:lt1>
      <a:dk2>
        <a:srgbClr val="A7A7A7"/>
      </a:dk2>
      <a:lt2>
        <a:srgbClr val="535353"/>
      </a:lt2>
      <a:accent1>
        <a:srgbClr val="99BBC7"/>
      </a:accent1>
      <a:accent2>
        <a:srgbClr val="005473"/>
      </a:accent2>
      <a:accent3>
        <a:srgbClr val="8F8F8F"/>
      </a:accent3>
      <a:accent4>
        <a:srgbClr val="707070"/>
      </a:accent4>
      <a:accent5>
        <a:srgbClr val="CADAE0"/>
      </a:accent5>
      <a:accent6>
        <a:srgbClr val="004B68"/>
      </a:accent6>
      <a:hlink>
        <a:srgbClr val="0000FF"/>
      </a:hlink>
      <a:folHlink>
        <a:srgbClr val="FF00FF"/>
      </a:folHlink>
    </a:clrScheme>
    <a:fontScheme name="UiB_04_LysarkSkjerm01">
      <a:majorFont>
        <a:latin typeface="Helvetica"/>
        <a:ea typeface="Helvetica"/>
        <a:cs typeface="Helvetica"/>
      </a:majorFont>
      <a:minorFont>
        <a:latin typeface="Arial"/>
        <a:ea typeface="Arial"/>
        <a:cs typeface="Arial"/>
      </a:minorFont>
    </a:fontScheme>
    <a:fmtScheme name="UiB_04_LysarkSkjerm0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