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0" r:id="rId2"/>
    <p:sldId id="257" r:id="rId3"/>
    <p:sldId id="262" r:id="rId4"/>
    <p:sldId id="269" r:id="rId5"/>
    <p:sldId id="264" r:id="rId6"/>
    <p:sldId id="261" r:id="rId7"/>
    <p:sldId id="258" r:id="rId8"/>
    <p:sldId id="265" r:id="rId9"/>
    <p:sldId id="266" r:id="rId10"/>
    <p:sldId id="263" r:id="rId11"/>
    <p:sldId id="267" r:id="rId12"/>
    <p:sldId id="259" r:id="rId13"/>
    <p:sldId id="270" r:id="rId14"/>
  </p:sldIdLst>
  <p:sldSz cx="9144000" cy="5143500" type="screen16x9"/>
  <p:notesSz cx="6400800" cy="868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C4C4"/>
    <a:srgbClr val="343A40"/>
    <a:srgbClr val="B2214D"/>
    <a:srgbClr val="EF7DB1"/>
    <a:srgbClr val="FF0066"/>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80"/>
    <p:restoredTop sz="96250" autoAdjust="0"/>
  </p:normalViewPr>
  <p:slideViewPr>
    <p:cSldViewPr>
      <p:cViewPr varScale="1">
        <p:scale>
          <a:sx n="161" d="100"/>
          <a:sy n="161" d="100"/>
        </p:scale>
        <p:origin x="216" y="200"/>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680" cy="434340"/>
          </a:xfrm>
          <a:prstGeom prst="rect">
            <a:avLst/>
          </a:prstGeom>
        </p:spPr>
        <p:txBody>
          <a:bodyPr vert="horz" lIns="86202" tIns="43101" rIns="86202" bIns="43101" rtlCol="0"/>
          <a:lstStyle>
            <a:lvl1pPr algn="l">
              <a:defRPr sz="1100"/>
            </a:lvl1pPr>
          </a:lstStyle>
          <a:p>
            <a:endParaRPr lang="en-US"/>
          </a:p>
        </p:txBody>
      </p:sp>
      <p:sp>
        <p:nvSpPr>
          <p:cNvPr id="3" name="Date Placeholder 2"/>
          <p:cNvSpPr>
            <a:spLocks noGrp="1"/>
          </p:cNvSpPr>
          <p:nvPr>
            <p:ph type="dt" idx="1"/>
          </p:nvPr>
        </p:nvSpPr>
        <p:spPr>
          <a:xfrm>
            <a:off x="3625639" y="0"/>
            <a:ext cx="2773680" cy="434340"/>
          </a:xfrm>
          <a:prstGeom prst="rect">
            <a:avLst/>
          </a:prstGeom>
        </p:spPr>
        <p:txBody>
          <a:bodyPr vert="horz" lIns="86202" tIns="43101" rIns="86202" bIns="43101" rtlCol="0"/>
          <a:lstStyle>
            <a:lvl1pPr algn="r">
              <a:defRPr sz="1100"/>
            </a:lvl1pPr>
          </a:lstStyle>
          <a:p>
            <a:fld id="{D132DDBC-36CE-44D7-861B-5491E6C2D3B9}" type="datetimeFigureOut">
              <a:rPr lang="en-US" smtClean="0"/>
              <a:t>6/20/23</a:t>
            </a:fld>
            <a:endParaRPr lang="en-US"/>
          </a:p>
        </p:txBody>
      </p:sp>
      <p:sp>
        <p:nvSpPr>
          <p:cNvPr id="4" name="Slide Image Placeholder 3"/>
          <p:cNvSpPr>
            <a:spLocks noGrp="1" noRot="1" noChangeAspect="1"/>
          </p:cNvSpPr>
          <p:nvPr>
            <p:ph type="sldImg" idx="2"/>
          </p:nvPr>
        </p:nvSpPr>
        <p:spPr>
          <a:xfrm>
            <a:off x="306388" y="650875"/>
            <a:ext cx="5789612" cy="3257550"/>
          </a:xfrm>
          <a:prstGeom prst="rect">
            <a:avLst/>
          </a:prstGeom>
          <a:noFill/>
          <a:ln w="12700">
            <a:solidFill>
              <a:prstClr val="black"/>
            </a:solidFill>
          </a:ln>
        </p:spPr>
        <p:txBody>
          <a:bodyPr vert="horz" lIns="86202" tIns="43101" rIns="86202" bIns="43101" rtlCol="0" anchor="ctr"/>
          <a:lstStyle/>
          <a:p>
            <a:endParaRPr lang="en-US"/>
          </a:p>
        </p:txBody>
      </p:sp>
      <p:sp>
        <p:nvSpPr>
          <p:cNvPr id="5" name="Notes Placeholder 4"/>
          <p:cNvSpPr>
            <a:spLocks noGrp="1"/>
          </p:cNvSpPr>
          <p:nvPr>
            <p:ph type="body" sz="quarter" idx="3"/>
          </p:nvPr>
        </p:nvSpPr>
        <p:spPr>
          <a:xfrm>
            <a:off x="640080" y="4126230"/>
            <a:ext cx="5120640" cy="3909060"/>
          </a:xfrm>
          <a:prstGeom prst="rect">
            <a:avLst/>
          </a:prstGeom>
        </p:spPr>
        <p:txBody>
          <a:bodyPr vert="horz" lIns="86202" tIns="43101" rIns="86202" bIns="4310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250952"/>
            <a:ext cx="2773680" cy="434340"/>
          </a:xfrm>
          <a:prstGeom prst="rect">
            <a:avLst/>
          </a:prstGeom>
        </p:spPr>
        <p:txBody>
          <a:bodyPr vert="horz" lIns="86202" tIns="43101" rIns="86202" bIns="43101" rtlCol="0" anchor="b"/>
          <a:lstStyle>
            <a:lvl1pPr algn="l">
              <a:defRPr sz="1100"/>
            </a:lvl1pPr>
          </a:lstStyle>
          <a:p>
            <a:endParaRPr lang="en-US"/>
          </a:p>
        </p:txBody>
      </p:sp>
      <p:sp>
        <p:nvSpPr>
          <p:cNvPr id="7" name="Slide Number Placeholder 6"/>
          <p:cNvSpPr>
            <a:spLocks noGrp="1"/>
          </p:cNvSpPr>
          <p:nvPr>
            <p:ph type="sldNum" sz="quarter" idx="5"/>
          </p:nvPr>
        </p:nvSpPr>
        <p:spPr>
          <a:xfrm>
            <a:off x="3625639" y="8250952"/>
            <a:ext cx="2773680" cy="434340"/>
          </a:xfrm>
          <a:prstGeom prst="rect">
            <a:avLst/>
          </a:prstGeom>
        </p:spPr>
        <p:txBody>
          <a:bodyPr vert="horz" lIns="86202" tIns="43101" rIns="86202" bIns="43101" rtlCol="0" anchor="b"/>
          <a:lstStyle>
            <a:lvl1pPr algn="r">
              <a:defRPr sz="1100"/>
            </a:lvl1pPr>
          </a:lstStyle>
          <a:p>
            <a:fld id="{BBB14505-F15A-447F-B31D-A7AED6FD8C54}" type="slidenum">
              <a:rPr lang="en-US" smtClean="0"/>
              <a:t>‹#›</a:t>
            </a:fld>
            <a:endParaRPr lang="en-US"/>
          </a:p>
        </p:txBody>
      </p:sp>
    </p:spTree>
    <p:extLst>
      <p:ext uri="{BB962C8B-B14F-4D97-AF65-F5344CB8AC3E}">
        <p14:creationId xmlns:p14="http://schemas.microsoft.com/office/powerpoint/2010/main" val="3102335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650875"/>
            <a:ext cx="5789612" cy="32575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BB14505-F15A-447F-B31D-A7AED6FD8C54}" type="slidenum">
              <a:rPr lang="en-US" smtClean="0"/>
              <a:t>1</a:t>
            </a:fld>
            <a:endParaRPr lang="en-US"/>
          </a:p>
        </p:txBody>
      </p:sp>
    </p:spTree>
    <p:extLst>
      <p:ext uri="{BB962C8B-B14F-4D97-AF65-F5344CB8AC3E}">
        <p14:creationId xmlns:p14="http://schemas.microsoft.com/office/powerpoint/2010/main" val="3984675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650875"/>
            <a:ext cx="5789612" cy="32575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BB14505-F15A-447F-B31D-A7AED6FD8C54}" type="slidenum">
              <a:rPr lang="en-US" smtClean="0"/>
              <a:t>10</a:t>
            </a:fld>
            <a:endParaRPr lang="en-US"/>
          </a:p>
        </p:txBody>
      </p:sp>
    </p:spTree>
    <p:extLst>
      <p:ext uri="{BB962C8B-B14F-4D97-AF65-F5344CB8AC3E}">
        <p14:creationId xmlns:p14="http://schemas.microsoft.com/office/powerpoint/2010/main" val="2176973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650875"/>
            <a:ext cx="5789612" cy="32575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BB14505-F15A-447F-B31D-A7AED6FD8C54}" type="slidenum">
              <a:rPr lang="en-US" smtClean="0"/>
              <a:t>11</a:t>
            </a:fld>
            <a:endParaRPr lang="en-US"/>
          </a:p>
        </p:txBody>
      </p:sp>
    </p:spTree>
    <p:extLst>
      <p:ext uri="{BB962C8B-B14F-4D97-AF65-F5344CB8AC3E}">
        <p14:creationId xmlns:p14="http://schemas.microsoft.com/office/powerpoint/2010/main" val="56104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650875"/>
            <a:ext cx="5789612" cy="32575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BB14505-F15A-447F-B31D-A7AED6FD8C54}" type="slidenum">
              <a:rPr lang="en-US" smtClean="0"/>
              <a:t>12</a:t>
            </a:fld>
            <a:endParaRPr lang="en-US"/>
          </a:p>
        </p:txBody>
      </p:sp>
    </p:spTree>
    <p:extLst>
      <p:ext uri="{BB962C8B-B14F-4D97-AF65-F5344CB8AC3E}">
        <p14:creationId xmlns:p14="http://schemas.microsoft.com/office/powerpoint/2010/main" val="2767366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650875"/>
            <a:ext cx="5789612" cy="32575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BB14505-F15A-447F-B31D-A7AED6FD8C54}" type="slidenum">
              <a:rPr lang="en-US" smtClean="0"/>
              <a:t>13</a:t>
            </a:fld>
            <a:endParaRPr lang="en-US"/>
          </a:p>
        </p:txBody>
      </p:sp>
    </p:spTree>
    <p:extLst>
      <p:ext uri="{BB962C8B-B14F-4D97-AF65-F5344CB8AC3E}">
        <p14:creationId xmlns:p14="http://schemas.microsoft.com/office/powerpoint/2010/main" val="3835011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650875"/>
            <a:ext cx="5789612" cy="32575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BB14505-F15A-447F-B31D-A7AED6FD8C54}" type="slidenum">
              <a:rPr lang="en-US" smtClean="0"/>
              <a:t>2</a:t>
            </a:fld>
            <a:endParaRPr lang="en-US"/>
          </a:p>
        </p:txBody>
      </p:sp>
    </p:spTree>
    <p:extLst>
      <p:ext uri="{BB962C8B-B14F-4D97-AF65-F5344CB8AC3E}">
        <p14:creationId xmlns:p14="http://schemas.microsoft.com/office/powerpoint/2010/main" val="2372103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650875"/>
            <a:ext cx="5789612" cy="32575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BB14505-F15A-447F-B31D-A7AED6FD8C54}" type="slidenum">
              <a:rPr lang="en-US" smtClean="0"/>
              <a:t>3</a:t>
            </a:fld>
            <a:endParaRPr lang="en-US"/>
          </a:p>
        </p:txBody>
      </p:sp>
    </p:spTree>
    <p:extLst>
      <p:ext uri="{BB962C8B-B14F-4D97-AF65-F5344CB8AC3E}">
        <p14:creationId xmlns:p14="http://schemas.microsoft.com/office/powerpoint/2010/main" val="2652044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650875"/>
            <a:ext cx="5789612" cy="32575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BB14505-F15A-447F-B31D-A7AED6FD8C54}" type="slidenum">
              <a:rPr lang="en-US" smtClean="0"/>
              <a:t>4</a:t>
            </a:fld>
            <a:endParaRPr lang="en-US"/>
          </a:p>
        </p:txBody>
      </p:sp>
    </p:spTree>
    <p:extLst>
      <p:ext uri="{BB962C8B-B14F-4D97-AF65-F5344CB8AC3E}">
        <p14:creationId xmlns:p14="http://schemas.microsoft.com/office/powerpoint/2010/main" val="185765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650875"/>
            <a:ext cx="5789612" cy="32575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BB14505-F15A-447F-B31D-A7AED6FD8C54}" type="slidenum">
              <a:rPr lang="en-US" smtClean="0"/>
              <a:t>5</a:t>
            </a:fld>
            <a:endParaRPr lang="en-US"/>
          </a:p>
        </p:txBody>
      </p:sp>
    </p:spTree>
    <p:extLst>
      <p:ext uri="{BB962C8B-B14F-4D97-AF65-F5344CB8AC3E}">
        <p14:creationId xmlns:p14="http://schemas.microsoft.com/office/powerpoint/2010/main" val="1740407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650875"/>
            <a:ext cx="5789612" cy="32575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BB14505-F15A-447F-B31D-A7AED6FD8C54}" type="slidenum">
              <a:rPr lang="en-US" smtClean="0"/>
              <a:t>6</a:t>
            </a:fld>
            <a:endParaRPr lang="en-US"/>
          </a:p>
        </p:txBody>
      </p:sp>
    </p:spTree>
    <p:extLst>
      <p:ext uri="{BB962C8B-B14F-4D97-AF65-F5344CB8AC3E}">
        <p14:creationId xmlns:p14="http://schemas.microsoft.com/office/powerpoint/2010/main" val="72067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650875"/>
            <a:ext cx="5789612" cy="32575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BB14505-F15A-447F-B31D-A7AED6FD8C54}" type="slidenum">
              <a:rPr lang="en-US" smtClean="0"/>
              <a:t>7</a:t>
            </a:fld>
            <a:endParaRPr lang="en-US"/>
          </a:p>
        </p:txBody>
      </p:sp>
    </p:spTree>
    <p:extLst>
      <p:ext uri="{BB962C8B-B14F-4D97-AF65-F5344CB8AC3E}">
        <p14:creationId xmlns:p14="http://schemas.microsoft.com/office/powerpoint/2010/main" val="1283794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650875"/>
            <a:ext cx="5789612" cy="32575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BB14505-F15A-447F-B31D-A7AED6FD8C54}" type="slidenum">
              <a:rPr lang="en-US" smtClean="0"/>
              <a:t>8</a:t>
            </a:fld>
            <a:endParaRPr lang="en-US"/>
          </a:p>
        </p:txBody>
      </p:sp>
    </p:spTree>
    <p:extLst>
      <p:ext uri="{BB962C8B-B14F-4D97-AF65-F5344CB8AC3E}">
        <p14:creationId xmlns:p14="http://schemas.microsoft.com/office/powerpoint/2010/main" val="3451112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650875"/>
            <a:ext cx="5789612" cy="32575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BB14505-F15A-447F-B31D-A7AED6FD8C54}" type="slidenum">
              <a:rPr lang="en-US" smtClean="0"/>
              <a:t>9</a:t>
            </a:fld>
            <a:endParaRPr lang="en-US"/>
          </a:p>
        </p:txBody>
      </p:sp>
    </p:spTree>
    <p:extLst>
      <p:ext uri="{BB962C8B-B14F-4D97-AF65-F5344CB8AC3E}">
        <p14:creationId xmlns:p14="http://schemas.microsoft.com/office/powerpoint/2010/main" val="1229189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C94FCB0-42F1-4FA7-A53C-3F4DF092E227}" type="datetimeFigureOut">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2025C-9CB7-4E2E-977A-9B89188D6C4A}" type="slidenum">
              <a:rPr lang="en-US" smtClean="0"/>
              <a:t>‹#›</a:t>
            </a:fld>
            <a:endParaRPr lang="en-US"/>
          </a:p>
        </p:txBody>
      </p:sp>
    </p:spTree>
    <p:extLst>
      <p:ext uri="{BB962C8B-B14F-4D97-AF65-F5344CB8AC3E}">
        <p14:creationId xmlns:p14="http://schemas.microsoft.com/office/powerpoint/2010/main" val="3643035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94FCB0-42F1-4FA7-A53C-3F4DF092E227}" type="datetimeFigureOut">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2025C-9CB7-4E2E-977A-9B89188D6C4A}" type="slidenum">
              <a:rPr lang="en-US" smtClean="0"/>
              <a:t>‹#›</a:t>
            </a:fld>
            <a:endParaRPr lang="en-US"/>
          </a:p>
        </p:txBody>
      </p:sp>
    </p:spTree>
    <p:extLst>
      <p:ext uri="{BB962C8B-B14F-4D97-AF65-F5344CB8AC3E}">
        <p14:creationId xmlns:p14="http://schemas.microsoft.com/office/powerpoint/2010/main" val="3020634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94FCB0-42F1-4FA7-A53C-3F4DF092E227}" type="datetimeFigureOut">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2025C-9CB7-4E2E-977A-9B89188D6C4A}" type="slidenum">
              <a:rPr lang="en-US" smtClean="0"/>
              <a:t>‹#›</a:t>
            </a:fld>
            <a:endParaRPr lang="en-US"/>
          </a:p>
        </p:txBody>
      </p:sp>
    </p:spTree>
    <p:extLst>
      <p:ext uri="{BB962C8B-B14F-4D97-AF65-F5344CB8AC3E}">
        <p14:creationId xmlns:p14="http://schemas.microsoft.com/office/powerpoint/2010/main" val="535176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94FCB0-42F1-4FA7-A53C-3F4DF092E227}" type="datetimeFigureOut">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2025C-9CB7-4E2E-977A-9B89188D6C4A}" type="slidenum">
              <a:rPr lang="en-US" smtClean="0"/>
              <a:t>‹#›</a:t>
            </a:fld>
            <a:endParaRPr lang="en-US"/>
          </a:p>
        </p:txBody>
      </p:sp>
    </p:spTree>
    <p:extLst>
      <p:ext uri="{BB962C8B-B14F-4D97-AF65-F5344CB8AC3E}">
        <p14:creationId xmlns:p14="http://schemas.microsoft.com/office/powerpoint/2010/main" val="2457830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94FCB0-42F1-4FA7-A53C-3F4DF092E227}" type="datetimeFigureOut">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2025C-9CB7-4E2E-977A-9B89188D6C4A}" type="slidenum">
              <a:rPr lang="en-US" smtClean="0"/>
              <a:t>‹#›</a:t>
            </a:fld>
            <a:endParaRPr lang="en-US"/>
          </a:p>
        </p:txBody>
      </p:sp>
    </p:spTree>
    <p:extLst>
      <p:ext uri="{BB962C8B-B14F-4D97-AF65-F5344CB8AC3E}">
        <p14:creationId xmlns:p14="http://schemas.microsoft.com/office/powerpoint/2010/main" val="2317719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94FCB0-42F1-4FA7-A53C-3F4DF092E227}" type="datetimeFigureOut">
              <a:rPr lang="en-US" smtClean="0"/>
              <a:t>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2025C-9CB7-4E2E-977A-9B89188D6C4A}" type="slidenum">
              <a:rPr lang="en-US" smtClean="0"/>
              <a:t>‹#›</a:t>
            </a:fld>
            <a:endParaRPr lang="en-US"/>
          </a:p>
        </p:txBody>
      </p:sp>
    </p:spTree>
    <p:extLst>
      <p:ext uri="{BB962C8B-B14F-4D97-AF65-F5344CB8AC3E}">
        <p14:creationId xmlns:p14="http://schemas.microsoft.com/office/powerpoint/2010/main" val="2335446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94FCB0-42F1-4FA7-A53C-3F4DF092E227}" type="datetimeFigureOut">
              <a:rPr lang="en-US" smtClean="0"/>
              <a:t>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32025C-9CB7-4E2E-977A-9B89188D6C4A}" type="slidenum">
              <a:rPr lang="en-US" smtClean="0"/>
              <a:t>‹#›</a:t>
            </a:fld>
            <a:endParaRPr lang="en-US"/>
          </a:p>
        </p:txBody>
      </p:sp>
    </p:spTree>
    <p:extLst>
      <p:ext uri="{BB962C8B-B14F-4D97-AF65-F5344CB8AC3E}">
        <p14:creationId xmlns:p14="http://schemas.microsoft.com/office/powerpoint/2010/main" val="3688677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94FCB0-42F1-4FA7-A53C-3F4DF092E227}" type="datetimeFigureOut">
              <a:rPr lang="en-US" smtClean="0"/>
              <a:t>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32025C-9CB7-4E2E-977A-9B89188D6C4A}" type="slidenum">
              <a:rPr lang="en-US" smtClean="0"/>
              <a:t>‹#›</a:t>
            </a:fld>
            <a:endParaRPr lang="en-US"/>
          </a:p>
        </p:txBody>
      </p:sp>
    </p:spTree>
    <p:extLst>
      <p:ext uri="{BB962C8B-B14F-4D97-AF65-F5344CB8AC3E}">
        <p14:creationId xmlns:p14="http://schemas.microsoft.com/office/powerpoint/2010/main" val="1883345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94FCB0-42F1-4FA7-A53C-3F4DF092E227}" type="datetimeFigureOut">
              <a:rPr lang="en-US" smtClean="0"/>
              <a:t>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32025C-9CB7-4E2E-977A-9B89188D6C4A}" type="slidenum">
              <a:rPr lang="en-US" smtClean="0"/>
              <a:t>‹#›</a:t>
            </a:fld>
            <a:endParaRPr lang="en-US"/>
          </a:p>
        </p:txBody>
      </p:sp>
    </p:spTree>
    <p:extLst>
      <p:ext uri="{BB962C8B-B14F-4D97-AF65-F5344CB8AC3E}">
        <p14:creationId xmlns:p14="http://schemas.microsoft.com/office/powerpoint/2010/main" val="241115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C94FCB0-42F1-4FA7-A53C-3F4DF092E227}" type="datetimeFigureOut">
              <a:rPr lang="en-US" smtClean="0"/>
              <a:t>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2025C-9CB7-4E2E-977A-9B89188D6C4A}" type="slidenum">
              <a:rPr lang="en-US" smtClean="0"/>
              <a:t>‹#›</a:t>
            </a:fld>
            <a:endParaRPr lang="en-US"/>
          </a:p>
        </p:txBody>
      </p:sp>
    </p:spTree>
    <p:extLst>
      <p:ext uri="{BB962C8B-B14F-4D97-AF65-F5344CB8AC3E}">
        <p14:creationId xmlns:p14="http://schemas.microsoft.com/office/powerpoint/2010/main" val="1447392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C94FCB0-42F1-4FA7-A53C-3F4DF092E227}" type="datetimeFigureOut">
              <a:rPr lang="en-US" smtClean="0"/>
              <a:t>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2025C-9CB7-4E2E-977A-9B89188D6C4A}" type="slidenum">
              <a:rPr lang="en-US" smtClean="0"/>
              <a:t>‹#›</a:t>
            </a:fld>
            <a:endParaRPr lang="en-US"/>
          </a:p>
        </p:txBody>
      </p:sp>
    </p:spTree>
    <p:extLst>
      <p:ext uri="{BB962C8B-B14F-4D97-AF65-F5344CB8AC3E}">
        <p14:creationId xmlns:p14="http://schemas.microsoft.com/office/powerpoint/2010/main" val="2035307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94FCB0-42F1-4FA7-A53C-3F4DF092E227}" type="datetimeFigureOut">
              <a:rPr lang="en-US" smtClean="0"/>
              <a:t>6/20/23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332025C-9CB7-4E2E-977A-9B89188D6C4A}" type="slidenum">
              <a:rPr lang="en-US" smtClean="0"/>
              <a:t>‹#›</a:t>
            </a:fld>
            <a:endParaRPr lang="en-US"/>
          </a:p>
        </p:txBody>
      </p:sp>
    </p:spTree>
    <p:extLst>
      <p:ext uri="{BB962C8B-B14F-4D97-AF65-F5344CB8AC3E}">
        <p14:creationId xmlns:p14="http://schemas.microsoft.com/office/powerpoint/2010/main" val="4228507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ia802706.us.archive.org/0/items/newtonspmathema00newtrich/newtonspmathema00newtrich.pdf" TargetMode="External"/><Relationship Id="rId3" Type="http://schemas.openxmlformats.org/officeDocument/2006/relationships/image" Target="../media/image1.png"/><Relationship Id="rId7" Type="http://schemas.openxmlformats.org/officeDocument/2006/relationships/hyperlink" Target="https://ogmmateryal.eba.gov.tr/panel/upload/etkilesimli/kitap/fizik/11/unite1/index.html#p=32"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ogmmateryal.eba.gov.tr/panel/panel/EKitapUniteOnizle.aspx?Id=155&amp;sayfa=144" TargetMode="External"/><Relationship Id="rId5" Type="http://schemas.openxmlformats.org/officeDocument/2006/relationships/hyperlink" Target="https://www.google.com/search?q=&#8220;F=m*a" TargetMode="External"/><Relationship Id="rId4" Type="http://schemas.openxmlformats.org/officeDocument/2006/relationships/hyperlink" Target="https://www.google.com/search?q=&#8220;a=F/m" TargetMode="External"/><Relationship Id="rId9" Type="http://schemas.openxmlformats.org/officeDocument/2006/relationships/hyperlink" Target="https://systemdynamics.org/what-is-system-dynamic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1.png"/><Relationship Id="rId7"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875" y="1701286"/>
            <a:ext cx="7334250" cy="1102519"/>
          </a:xfrm>
        </p:spPr>
        <p:txBody>
          <a:bodyPr>
            <a:normAutofit fontScale="90000"/>
          </a:bodyPr>
          <a:lstStyle/>
          <a:p>
            <a:pPr algn="l"/>
            <a:r>
              <a:rPr lang="en-US" dirty="0">
                <a:solidFill>
                  <a:srgbClr val="343A40"/>
                </a:solidFill>
              </a:rPr>
              <a:t>Equation is </a:t>
            </a:r>
            <a:r>
              <a:rPr lang="en-US" i="1" dirty="0">
                <a:solidFill>
                  <a:srgbClr val="343A40"/>
                </a:solidFill>
              </a:rPr>
              <a:t>not</a:t>
            </a:r>
            <a:r>
              <a:rPr lang="en-US" dirty="0">
                <a:solidFill>
                  <a:srgbClr val="343A40"/>
                </a:solidFill>
              </a:rPr>
              <a:t> Causation</a:t>
            </a:r>
            <a:br>
              <a:rPr lang="en-US" dirty="0">
                <a:solidFill>
                  <a:srgbClr val="343A40"/>
                </a:solidFill>
              </a:rPr>
            </a:br>
            <a:r>
              <a:rPr lang="en-US" sz="2400" dirty="0">
                <a:solidFill>
                  <a:srgbClr val="343A40"/>
                </a:solidFill>
              </a:rPr>
              <a:t>Using stock-flow diagrams to show causality in physics lessons</a:t>
            </a:r>
            <a:endParaRPr lang="en-US" sz="2700" dirty="0">
              <a:solidFill>
                <a:srgbClr val="343A40"/>
              </a:solidFill>
            </a:endParaRPr>
          </a:p>
        </p:txBody>
      </p:sp>
      <p:sp>
        <p:nvSpPr>
          <p:cNvPr id="12" name="CaixaDeTexto 11">
            <a:extLst>
              <a:ext uri="{FF2B5EF4-FFF2-40B4-BE49-F238E27FC236}">
                <a16:creationId xmlns:a16="http://schemas.microsoft.com/office/drawing/2014/main" id="{5F4F0C5A-FCBE-474A-8DB8-148DA7B5FECE}"/>
              </a:ext>
            </a:extLst>
          </p:cNvPr>
          <p:cNvSpPr txBox="1"/>
          <p:nvPr/>
        </p:nvSpPr>
        <p:spPr>
          <a:xfrm>
            <a:off x="5123714" y="256527"/>
            <a:ext cx="3594238" cy="830997"/>
          </a:xfrm>
          <a:prstGeom prst="rect">
            <a:avLst/>
          </a:prstGeom>
          <a:noFill/>
        </p:spPr>
        <p:txBody>
          <a:bodyPr wrap="square" rtlCol="0">
            <a:spAutoFit/>
          </a:bodyPr>
          <a:lstStyle/>
          <a:p>
            <a:pPr algn="r"/>
            <a:r>
              <a:rPr lang="pt-BR" sz="2400" i="1" dirty="0">
                <a:solidFill>
                  <a:srgbClr val="B2214D"/>
                </a:solidFill>
              </a:rPr>
              <a:t>Practitioner Application for</a:t>
            </a:r>
          </a:p>
          <a:p>
            <a:pPr algn="r"/>
            <a:r>
              <a:rPr lang="pt-BR" sz="2400" i="1" dirty="0">
                <a:solidFill>
                  <a:srgbClr val="B2214D"/>
                </a:solidFill>
              </a:rPr>
              <a:t>Online Poster Presentation</a:t>
            </a:r>
            <a:endParaRPr lang="en-US" sz="2400" i="1" dirty="0">
              <a:solidFill>
                <a:srgbClr val="B2214D"/>
              </a:solidFill>
            </a:endParaRPr>
          </a:p>
        </p:txBody>
      </p:sp>
      <p:grpSp>
        <p:nvGrpSpPr>
          <p:cNvPr id="7" name="Group 6">
            <a:extLst>
              <a:ext uri="{FF2B5EF4-FFF2-40B4-BE49-F238E27FC236}">
                <a16:creationId xmlns:a16="http://schemas.microsoft.com/office/drawing/2014/main" id="{3E98A784-890B-224D-9A9C-08FF997DD015}"/>
              </a:ext>
            </a:extLst>
          </p:cNvPr>
          <p:cNvGrpSpPr/>
          <p:nvPr/>
        </p:nvGrpSpPr>
        <p:grpSpPr>
          <a:xfrm>
            <a:off x="0" y="4657189"/>
            <a:ext cx="9144000" cy="530657"/>
            <a:chOff x="0" y="4657189"/>
            <a:chExt cx="9144000" cy="530657"/>
          </a:xfrm>
        </p:grpSpPr>
        <p:sp>
          <p:nvSpPr>
            <p:cNvPr id="5" name="Rectangle 4"/>
            <p:cNvSpPr/>
            <p:nvPr/>
          </p:nvSpPr>
          <p:spPr>
            <a:xfrm>
              <a:off x="0" y="4657189"/>
              <a:ext cx="9144000" cy="530657"/>
            </a:xfrm>
            <a:prstGeom prst="roundRect">
              <a:avLst/>
            </a:prstGeom>
            <a:solidFill>
              <a:srgbClr val="343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4C4C4"/>
                </a:solidFill>
              </a:endParaRPr>
            </a:p>
          </p:txBody>
        </p:sp>
        <p:sp>
          <p:nvSpPr>
            <p:cNvPr id="9" name="TextBox 8"/>
            <p:cNvSpPr txBox="1"/>
            <p:nvPr/>
          </p:nvSpPr>
          <p:spPr>
            <a:xfrm>
              <a:off x="3124200" y="4726884"/>
              <a:ext cx="5593752" cy="369332"/>
            </a:xfrm>
            <a:prstGeom prst="rect">
              <a:avLst/>
            </a:prstGeom>
            <a:noFill/>
          </p:spPr>
          <p:txBody>
            <a:bodyPr wrap="square" rtlCol="0">
              <a:spAutoFit/>
            </a:bodyPr>
            <a:lstStyle/>
            <a:p>
              <a:pPr algn="r"/>
              <a:r>
                <a:rPr lang="en-US" sz="900" dirty="0">
                  <a:solidFill>
                    <a:schemeClr val="bg1"/>
                  </a:solidFill>
                  <a:latin typeface="Avenir LT Std 55 Roman" panose="020B0503020203020204" pitchFamily="34" charset="0"/>
                </a:rPr>
                <a:t>THE 41</a:t>
              </a:r>
              <a:r>
                <a:rPr lang="en-US" sz="900" baseline="30000" dirty="0">
                  <a:solidFill>
                    <a:schemeClr val="bg1"/>
                  </a:solidFill>
                  <a:latin typeface="Avenir LT Std 55 Roman" panose="020B0503020203020204" pitchFamily="34" charset="0"/>
                </a:rPr>
                <a:t>ST</a:t>
              </a:r>
              <a:r>
                <a:rPr lang="en-US" sz="900" dirty="0">
                  <a:solidFill>
                    <a:schemeClr val="bg1"/>
                  </a:solidFill>
                  <a:latin typeface="Avenir LT Std 55 Roman" panose="020B0503020203020204" pitchFamily="34" charset="0"/>
                </a:rPr>
                <a:t> INTERNATIONAL SYSTEM DYNAMICS CONFERENCE</a:t>
              </a:r>
            </a:p>
            <a:p>
              <a:pPr algn="r"/>
              <a:r>
                <a:rPr lang="en-US" sz="900" dirty="0">
                  <a:solidFill>
                    <a:schemeClr val="bg1"/>
                  </a:solidFill>
                  <a:latin typeface="Avenir LT Std 55 Roman" panose="020B0503020203020204" pitchFamily="34" charset="0"/>
                </a:rPr>
                <a:t>Chicago, USA and Virtually</a:t>
              </a:r>
            </a:p>
          </p:txBody>
        </p:sp>
      </p:grpSp>
      <p:sp>
        <p:nvSpPr>
          <p:cNvPr id="3" name="Subtitle 2">
            <a:extLst>
              <a:ext uri="{FF2B5EF4-FFF2-40B4-BE49-F238E27FC236}">
                <a16:creationId xmlns:a16="http://schemas.microsoft.com/office/drawing/2014/main" id="{28C1D8BF-DA2C-647E-6F46-084E7E74BDCC}"/>
              </a:ext>
            </a:extLst>
          </p:cNvPr>
          <p:cNvSpPr txBox="1">
            <a:spLocks/>
          </p:cNvSpPr>
          <p:nvPr/>
        </p:nvSpPr>
        <p:spPr>
          <a:xfrm>
            <a:off x="2181225" y="2741526"/>
            <a:ext cx="6057900" cy="1314450"/>
          </a:xfrm>
          <a:prstGeom prst="rect">
            <a:avLst/>
          </a:prstGeom>
        </p:spPr>
        <p:txBody>
          <a:bodyPr vert="horz" lIns="91440" tIns="45720" rIns="91440" bIns="45720" rtlCol="0">
            <a:normAutofit/>
          </a:bodyPr>
          <a:lstStyle>
            <a:lvl1pPr marL="0" indent="0" algn="ctr" defTabSz="6858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1pPr>
            <a:lvl2pPr marL="342900" indent="0" algn="ctr" defTabSz="685800"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2pPr>
            <a:lvl3pPr marL="685800" indent="0" algn="ctr" defTabSz="6858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3pPr>
            <a:lvl4pPr marL="10287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4pPr>
            <a:lvl5pPr marL="13716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5pPr>
            <a:lvl6pPr marL="17145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6pPr>
            <a:lvl7pPr marL="20574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7pPr>
            <a:lvl8pPr marL="24003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8pPr>
            <a:lvl9pPr marL="27432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9pPr>
          </a:lstStyle>
          <a:p>
            <a:pPr algn="r"/>
            <a:r>
              <a:rPr lang="en-US" sz="1500" b="1" dirty="0">
                <a:solidFill>
                  <a:schemeClr val="tx1"/>
                </a:solidFill>
              </a:rPr>
              <a:t>Sena Yıldız Değirmenci, Systems Thinking Association</a:t>
            </a:r>
          </a:p>
          <a:p>
            <a:pPr algn="r"/>
            <a:r>
              <a:rPr lang="en-US" sz="1500" dirty="0">
                <a:solidFill>
                  <a:schemeClr val="tx1"/>
                </a:solidFill>
              </a:rPr>
              <a:t>Emre Göktepe,Systems Thinking Association</a:t>
            </a:r>
          </a:p>
        </p:txBody>
      </p:sp>
    </p:spTree>
    <p:extLst>
      <p:ext uri="{BB962C8B-B14F-4D97-AF65-F5344CB8AC3E}">
        <p14:creationId xmlns:p14="http://schemas.microsoft.com/office/powerpoint/2010/main" val="1988903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848501"/>
            <a:ext cx="6400800" cy="3780648"/>
          </a:xfrm>
        </p:spPr>
        <p:txBody>
          <a:bodyPr>
            <a:normAutofit/>
          </a:bodyPr>
          <a:lstStyle/>
          <a:p>
            <a:pPr marL="0" indent="0">
              <a:spcBef>
                <a:spcPts val="1740"/>
              </a:spcBef>
              <a:buNone/>
            </a:pPr>
            <a:r>
              <a:rPr lang="en-US" sz="2250" dirty="0"/>
              <a:t>System dynamics is mostly deals with endogenous behaviour of social systems</a:t>
            </a:r>
          </a:p>
          <a:p>
            <a:pPr marL="600075" lvl="2" indent="0">
              <a:spcBef>
                <a:spcPts val="2196"/>
              </a:spcBef>
              <a:buNone/>
            </a:pPr>
            <a:r>
              <a:rPr lang="en-US" sz="1650" dirty="0"/>
              <a:t>The System Dynamics Approach</a:t>
            </a:r>
          </a:p>
          <a:p>
            <a:pPr marL="600075" lvl="2" indent="0">
              <a:buNone/>
            </a:pPr>
            <a:r>
              <a:rPr lang="en-US" sz="1650" dirty="0"/>
              <a:t>...</a:t>
            </a:r>
          </a:p>
          <a:p>
            <a:pPr marL="600075" lvl="2" indent="0">
              <a:buNone/>
            </a:pPr>
            <a:r>
              <a:rPr lang="en-US" sz="1650" dirty="0"/>
              <a:t>It uses simulation modeling based on feedback systems theory that complements systems thinking approaches. It applies to dynamic problems arising in complex social, managerial, economic, or ecological systems. It can be applied to social, managerial, economic, ecological, and physiological systems. System Dynamics Society (n.d.)</a:t>
            </a:r>
          </a:p>
          <a:p>
            <a:pPr marL="0" indent="0">
              <a:buNone/>
            </a:pPr>
            <a:endParaRPr lang="en-US" sz="2250" dirty="0"/>
          </a:p>
          <a:p>
            <a:pPr marL="0" indent="0">
              <a:buNone/>
            </a:pPr>
            <a:endParaRPr lang="en-US" sz="2250" dirty="0"/>
          </a:p>
        </p:txBody>
      </p:sp>
      <p:sp>
        <p:nvSpPr>
          <p:cNvPr id="11" name="Rectangle 4">
            <a:extLst>
              <a:ext uri="{FF2B5EF4-FFF2-40B4-BE49-F238E27FC236}">
                <a16:creationId xmlns:a16="http://schemas.microsoft.com/office/drawing/2014/main" id="{B017810F-BE0B-413F-B3C1-C7D48DC5FA11}"/>
              </a:ext>
            </a:extLst>
          </p:cNvPr>
          <p:cNvSpPr/>
          <p:nvPr/>
        </p:nvSpPr>
        <p:spPr>
          <a:xfrm>
            <a:off x="1371600" y="651511"/>
            <a:ext cx="6400800" cy="34289"/>
          </a:xfrm>
          <a:prstGeom prst="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C51684A8-180B-4CD5-A1DB-B170B1DBD096}"/>
              </a:ext>
            </a:extLst>
          </p:cNvPr>
          <p:cNvSpPr>
            <a:spLocks noGrp="1"/>
          </p:cNvSpPr>
          <p:nvPr>
            <p:ph type="title"/>
          </p:nvPr>
        </p:nvSpPr>
        <p:spPr>
          <a:xfrm>
            <a:off x="1354146" y="152680"/>
            <a:ext cx="7256454" cy="533120"/>
          </a:xfrm>
        </p:spPr>
        <p:txBody>
          <a:bodyPr>
            <a:normAutofit fontScale="90000"/>
          </a:bodyPr>
          <a:lstStyle/>
          <a:p>
            <a:pPr algn="l"/>
            <a:r>
              <a:rPr lang="en-US" dirty="0"/>
              <a:t>A major reason for lack of applications so far</a:t>
            </a:r>
          </a:p>
        </p:txBody>
      </p:sp>
      <p:sp>
        <p:nvSpPr>
          <p:cNvPr id="17" name="TextBox 8">
            <a:extLst>
              <a:ext uri="{FF2B5EF4-FFF2-40B4-BE49-F238E27FC236}">
                <a16:creationId xmlns:a16="http://schemas.microsoft.com/office/drawing/2014/main" id="{EF89D6C9-EE25-4252-AE2E-A5B82F08DAB0}"/>
              </a:ext>
            </a:extLst>
          </p:cNvPr>
          <p:cNvSpPr txBox="1"/>
          <p:nvPr/>
        </p:nvSpPr>
        <p:spPr>
          <a:xfrm>
            <a:off x="4114800" y="4857750"/>
            <a:ext cx="3764952" cy="369332"/>
          </a:xfrm>
          <a:prstGeom prst="rect">
            <a:avLst/>
          </a:prstGeom>
          <a:noFill/>
        </p:spPr>
        <p:txBody>
          <a:bodyPr wrap="square" rtlCol="0">
            <a:spAutoFit/>
          </a:bodyPr>
          <a:lstStyle/>
          <a:p>
            <a:pPr algn="r"/>
            <a:r>
              <a:rPr lang="en-US" sz="900" dirty="0">
                <a:solidFill>
                  <a:schemeClr val="bg1"/>
                </a:solidFill>
                <a:latin typeface="Avenir LT Std 55 Roman" panose="020B0503020203020204" pitchFamily="34" charset="0"/>
              </a:rPr>
              <a:t>THE 40</a:t>
            </a:r>
            <a:r>
              <a:rPr lang="en-US" sz="900" baseline="30000" dirty="0">
                <a:solidFill>
                  <a:schemeClr val="bg1"/>
                </a:solidFill>
                <a:latin typeface="Avenir LT Std 55 Roman" panose="020B0503020203020204" pitchFamily="34" charset="0"/>
              </a:rPr>
              <a:t>TH</a:t>
            </a:r>
            <a:r>
              <a:rPr lang="en-US" sz="900" dirty="0">
                <a:solidFill>
                  <a:schemeClr val="bg1"/>
                </a:solidFill>
                <a:latin typeface="Avenir LT Std 55 Roman" panose="020B0503020203020204" pitchFamily="34" charset="0"/>
              </a:rPr>
              <a:t> INTERNATIONAL SYSTEM DYNAMICS CONFERENCE</a:t>
            </a:r>
          </a:p>
          <a:p>
            <a:pPr algn="r"/>
            <a:r>
              <a:rPr lang="en-US" sz="900" dirty="0">
                <a:solidFill>
                  <a:schemeClr val="bg1"/>
                </a:solidFill>
                <a:latin typeface="Avenir LT Std 55 Roman" panose="020B0503020203020204" pitchFamily="34" charset="0"/>
              </a:rPr>
              <a:t>Virtually everywhere!</a:t>
            </a:r>
          </a:p>
        </p:txBody>
      </p:sp>
      <p:sp>
        <p:nvSpPr>
          <p:cNvPr id="18" name="Retângulo 17">
            <a:extLst>
              <a:ext uri="{FF2B5EF4-FFF2-40B4-BE49-F238E27FC236}">
                <a16:creationId xmlns:a16="http://schemas.microsoft.com/office/drawing/2014/main" id="{D43276D6-3709-4B63-9753-817108CA070A}"/>
              </a:ext>
            </a:extLst>
          </p:cNvPr>
          <p:cNvSpPr/>
          <p:nvPr/>
        </p:nvSpPr>
        <p:spPr>
          <a:xfrm>
            <a:off x="1570789" y="4889585"/>
            <a:ext cx="1801061" cy="276999"/>
          </a:xfrm>
          <a:prstGeom prst="rect">
            <a:avLst/>
          </a:prstGeom>
        </p:spPr>
        <p:txBody>
          <a:bodyPr wrap="square">
            <a:spAutoFit/>
          </a:bodyPr>
          <a:lstStyle/>
          <a:p>
            <a:r>
              <a:rPr lang="en-US" sz="1200" dirty="0">
                <a:solidFill>
                  <a:srgbClr val="FFFFFF"/>
                </a:solidFill>
                <a:latin typeface="Arial" panose="020B0604020202020204" pitchFamily="34" charset="0"/>
              </a:rPr>
              <a:t>#isdc2022</a:t>
            </a:r>
            <a:endParaRPr lang="en-US" sz="1200" dirty="0"/>
          </a:p>
        </p:txBody>
      </p:sp>
      <p:pic>
        <p:nvPicPr>
          <p:cNvPr id="19" name="Google Shape;210;p28">
            <a:extLst>
              <a:ext uri="{FF2B5EF4-FFF2-40B4-BE49-F238E27FC236}">
                <a16:creationId xmlns:a16="http://schemas.microsoft.com/office/drawing/2014/main" id="{BC5C9611-D73A-44B3-A155-C8FAB0856C75}"/>
              </a:ext>
            </a:extLst>
          </p:cNvPr>
          <p:cNvPicPr preferRelativeResize="0"/>
          <p:nvPr/>
        </p:nvPicPr>
        <p:blipFill>
          <a:blip r:embed="rId3">
            <a:alphaModFix/>
          </a:blip>
          <a:stretch>
            <a:fillRect/>
          </a:stretch>
        </p:blipFill>
        <p:spPr>
          <a:xfrm>
            <a:off x="1354146" y="4934661"/>
            <a:ext cx="216644" cy="183524"/>
          </a:xfrm>
          <a:prstGeom prst="rect">
            <a:avLst/>
          </a:prstGeom>
          <a:noFill/>
          <a:ln>
            <a:noFill/>
          </a:ln>
        </p:spPr>
      </p:pic>
      <p:grpSp>
        <p:nvGrpSpPr>
          <p:cNvPr id="5" name="Group 4">
            <a:extLst>
              <a:ext uri="{FF2B5EF4-FFF2-40B4-BE49-F238E27FC236}">
                <a16:creationId xmlns:a16="http://schemas.microsoft.com/office/drawing/2014/main" id="{CF293812-F3D8-E5FF-D66E-A5874D746103}"/>
              </a:ext>
            </a:extLst>
          </p:cNvPr>
          <p:cNvGrpSpPr/>
          <p:nvPr/>
        </p:nvGrpSpPr>
        <p:grpSpPr>
          <a:xfrm>
            <a:off x="0" y="4657189"/>
            <a:ext cx="9144000" cy="530657"/>
            <a:chOff x="0" y="4657189"/>
            <a:chExt cx="9144000" cy="530657"/>
          </a:xfrm>
        </p:grpSpPr>
        <p:sp>
          <p:nvSpPr>
            <p:cNvPr id="6" name="Rectangle 4">
              <a:extLst>
                <a:ext uri="{FF2B5EF4-FFF2-40B4-BE49-F238E27FC236}">
                  <a16:creationId xmlns:a16="http://schemas.microsoft.com/office/drawing/2014/main" id="{CF330529-CAFD-FD12-837C-AB56F297CF7E}"/>
                </a:ext>
              </a:extLst>
            </p:cNvPr>
            <p:cNvSpPr/>
            <p:nvPr/>
          </p:nvSpPr>
          <p:spPr>
            <a:xfrm>
              <a:off x="0" y="4657189"/>
              <a:ext cx="9144000" cy="530657"/>
            </a:xfrm>
            <a:prstGeom prst="roundRect">
              <a:avLst/>
            </a:prstGeom>
            <a:solidFill>
              <a:srgbClr val="343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4C4C4"/>
                </a:solidFill>
              </a:endParaRPr>
            </a:p>
          </p:txBody>
        </p:sp>
        <p:sp>
          <p:nvSpPr>
            <p:cNvPr id="7" name="TextBox 6">
              <a:extLst>
                <a:ext uri="{FF2B5EF4-FFF2-40B4-BE49-F238E27FC236}">
                  <a16:creationId xmlns:a16="http://schemas.microsoft.com/office/drawing/2014/main" id="{134A0E6D-A576-CEBE-9D1C-C76AF7E0B945}"/>
                </a:ext>
              </a:extLst>
            </p:cNvPr>
            <p:cNvSpPr txBox="1"/>
            <p:nvPr/>
          </p:nvSpPr>
          <p:spPr>
            <a:xfrm>
              <a:off x="3124200" y="4726884"/>
              <a:ext cx="5593752" cy="369332"/>
            </a:xfrm>
            <a:prstGeom prst="rect">
              <a:avLst/>
            </a:prstGeom>
            <a:noFill/>
          </p:spPr>
          <p:txBody>
            <a:bodyPr wrap="square" rtlCol="0">
              <a:spAutoFit/>
            </a:bodyPr>
            <a:lstStyle/>
            <a:p>
              <a:pPr algn="r"/>
              <a:r>
                <a:rPr lang="en-US" sz="900" dirty="0">
                  <a:solidFill>
                    <a:schemeClr val="bg1"/>
                  </a:solidFill>
                  <a:latin typeface="Avenir LT Std 55 Roman" panose="020B0503020203020204" pitchFamily="34" charset="0"/>
                </a:rPr>
                <a:t>THE 41</a:t>
              </a:r>
              <a:r>
                <a:rPr lang="en-US" sz="900" baseline="30000" dirty="0">
                  <a:solidFill>
                    <a:schemeClr val="bg1"/>
                  </a:solidFill>
                  <a:latin typeface="Avenir LT Std 55 Roman" panose="020B0503020203020204" pitchFamily="34" charset="0"/>
                </a:rPr>
                <a:t>ST</a:t>
              </a:r>
              <a:r>
                <a:rPr lang="en-US" sz="900" dirty="0">
                  <a:solidFill>
                    <a:schemeClr val="bg1"/>
                  </a:solidFill>
                  <a:latin typeface="Avenir LT Std 55 Roman" panose="020B0503020203020204" pitchFamily="34" charset="0"/>
                </a:rPr>
                <a:t> INTERNATIONAL SYSTEM DYNAMICS CONFERENCE</a:t>
              </a:r>
            </a:p>
            <a:p>
              <a:pPr algn="r"/>
              <a:r>
                <a:rPr lang="en-US" sz="900" dirty="0">
                  <a:solidFill>
                    <a:schemeClr val="bg1"/>
                  </a:solidFill>
                  <a:latin typeface="Avenir LT Std 55 Roman" panose="020B0503020203020204" pitchFamily="34" charset="0"/>
                </a:rPr>
                <a:t>Chicago, USA and Virtually</a:t>
              </a:r>
            </a:p>
          </p:txBody>
        </p:sp>
      </p:grpSp>
    </p:spTree>
    <p:extLst>
      <p:ext uri="{BB962C8B-B14F-4D97-AF65-F5344CB8AC3E}">
        <p14:creationId xmlns:p14="http://schemas.microsoft.com/office/powerpoint/2010/main" val="700360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7558" y="735220"/>
            <a:ext cx="3848100" cy="530658"/>
          </a:xfrm>
        </p:spPr>
        <p:txBody>
          <a:bodyPr anchor="ctr">
            <a:normAutofit/>
          </a:bodyPr>
          <a:lstStyle/>
          <a:p>
            <a:pPr marL="0" indent="0">
              <a:buNone/>
            </a:pPr>
            <a:r>
              <a:rPr lang="en-US" sz="1950" dirty="0"/>
              <a:t>A horizontal spring-mass system</a:t>
            </a:r>
          </a:p>
        </p:txBody>
      </p:sp>
      <p:sp>
        <p:nvSpPr>
          <p:cNvPr id="11" name="Rectangle 4">
            <a:extLst>
              <a:ext uri="{FF2B5EF4-FFF2-40B4-BE49-F238E27FC236}">
                <a16:creationId xmlns:a16="http://schemas.microsoft.com/office/drawing/2014/main" id="{B017810F-BE0B-413F-B3C1-C7D48DC5FA11}"/>
              </a:ext>
            </a:extLst>
          </p:cNvPr>
          <p:cNvSpPr/>
          <p:nvPr/>
        </p:nvSpPr>
        <p:spPr>
          <a:xfrm>
            <a:off x="1371600" y="651511"/>
            <a:ext cx="6400800" cy="34289"/>
          </a:xfrm>
          <a:prstGeom prst="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C51684A8-180B-4CD5-A1DB-B170B1DBD096}"/>
              </a:ext>
            </a:extLst>
          </p:cNvPr>
          <p:cNvSpPr>
            <a:spLocks noGrp="1"/>
          </p:cNvSpPr>
          <p:nvPr>
            <p:ph type="title"/>
          </p:nvPr>
        </p:nvSpPr>
        <p:spPr>
          <a:xfrm>
            <a:off x="1371600" y="152680"/>
            <a:ext cx="6286500" cy="533120"/>
          </a:xfrm>
        </p:spPr>
        <p:txBody>
          <a:bodyPr>
            <a:normAutofit fontScale="90000"/>
          </a:bodyPr>
          <a:lstStyle/>
          <a:p>
            <a:pPr algn="l"/>
            <a:r>
              <a:rPr lang="en-US" dirty="0"/>
              <a:t>Possible applications with feedback</a:t>
            </a:r>
          </a:p>
        </p:txBody>
      </p:sp>
      <p:sp>
        <p:nvSpPr>
          <p:cNvPr id="17" name="TextBox 8">
            <a:extLst>
              <a:ext uri="{FF2B5EF4-FFF2-40B4-BE49-F238E27FC236}">
                <a16:creationId xmlns:a16="http://schemas.microsoft.com/office/drawing/2014/main" id="{EF89D6C9-EE25-4252-AE2E-A5B82F08DAB0}"/>
              </a:ext>
            </a:extLst>
          </p:cNvPr>
          <p:cNvSpPr txBox="1"/>
          <p:nvPr/>
        </p:nvSpPr>
        <p:spPr>
          <a:xfrm>
            <a:off x="4114800" y="4857750"/>
            <a:ext cx="3764952" cy="369332"/>
          </a:xfrm>
          <a:prstGeom prst="rect">
            <a:avLst/>
          </a:prstGeom>
          <a:noFill/>
        </p:spPr>
        <p:txBody>
          <a:bodyPr wrap="square" rtlCol="0">
            <a:spAutoFit/>
          </a:bodyPr>
          <a:lstStyle/>
          <a:p>
            <a:pPr algn="r"/>
            <a:r>
              <a:rPr lang="en-US" sz="900" dirty="0">
                <a:solidFill>
                  <a:schemeClr val="bg1"/>
                </a:solidFill>
                <a:latin typeface="Avenir LT Std 55 Roman" panose="020B0503020203020204" pitchFamily="34" charset="0"/>
              </a:rPr>
              <a:t>THE 40</a:t>
            </a:r>
            <a:r>
              <a:rPr lang="en-US" sz="900" baseline="30000" dirty="0">
                <a:solidFill>
                  <a:schemeClr val="bg1"/>
                </a:solidFill>
                <a:latin typeface="Avenir LT Std 55 Roman" panose="020B0503020203020204" pitchFamily="34" charset="0"/>
              </a:rPr>
              <a:t>TH</a:t>
            </a:r>
            <a:r>
              <a:rPr lang="en-US" sz="900" dirty="0">
                <a:solidFill>
                  <a:schemeClr val="bg1"/>
                </a:solidFill>
                <a:latin typeface="Avenir LT Std 55 Roman" panose="020B0503020203020204" pitchFamily="34" charset="0"/>
              </a:rPr>
              <a:t> INTERNATIONAL SYSTEM DYNAMICS CONFERENCE</a:t>
            </a:r>
          </a:p>
          <a:p>
            <a:pPr algn="r"/>
            <a:r>
              <a:rPr lang="en-US" sz="900" dirty="0">
                <a:solidFill>
                  <a:schemeClr val="bg1"/>
                </a:solidFill>
                <a:latin typeface="Avenir LT Std 55 Roman" panose="020B0503020203020204" pitchFamily="34" charset="0"/>
              </a:rPr>
              <a:t>Virtually everywhere!</a:t>
            </a:r>
          </a:p>
        </p:txBody>
      </p:sp>
      <p:sp>
        <p:nvSpPr>
          <p:cNvPr id="18" name="Retângulo 17">
            <a:extLst>
              <a:ext uri="{FF2B5EF4-FFF2-40B4-BE49-F238E27FC236}">
                <a16:creationId xmlns:a16="http://schemas.microsoft.com/office/drawing/2014/main" id="{D43276D6-3709-4B63-9753-817108CA070A}"/>
              </a:ext>
            </a:extLst>
          </p:cNvPr>
          <p:cNvSpPr/>
          <p:nvPr/>
        </p:nvSpPr>
        <p:spPr>
          <a:xfrm>
            <a:off x="1570789" y="4889585"/>
            <a:ext cx="1801061" cy="276999"/>
          </a:xfrm>
          <a:prstGeom prst="rect">
            <a:avLst/>
          </a:prstGeom>
        </p:spPr>
        <p:txBody>
          <a:bodyPr wrap="square">
            <a:spAutoFit/>
          </a:bodyPr>
          <a:lstStyle/>
          <a:p>
            <a:r>
              <a:rPr lang="en-US" sz="1200" dirty="0">
                <a:solidFill>
                  <a:srgbClr val="FFFFFF"/>
                </a:solidFill>
                <a:latin typeface="Arial" panose="020B0604020202020204" pitchFamily="34" charset="0"/>
              </a:rPr>
              <a:t>#isdc2022</a:t>
            </a:r>
            <a:endParaRPr lang="en-US" sz="1200" dirty="0"/>
          </a:p>
        </p:txBody>
      </p:sp>
      <p:pic>
        <p:nvPicPr>
          <p:cNvPr id="19" name="Google Shape;210;p28">
            <a:extLst>
              <a:ext uri="{FF2B5EF4-FFF2-40B4-BE49-F238E27FC236}">
                <a16:creationId xmlns:a16="http://schemas.microsoft.com/office/drawing/2014/main" id="{BC5C9611-D73A-44B3-A155-C8FAB0856C75}"/>
              </a:ext>
            </a:extLst>
          </p:cNvPr>
          <p:cNvPicPr preferRelativeResize="0"/>
          <p:nvPr/>
        </p:nvPicPr>
        <p:blipFill>
          <a:blip r:embed="rId3">
            <a:alphaModFix/>
          </a:blip>
          <a:stretch>
            <a:fillRect/>
          </a:stretch>
        </p:blipFill>
        <p:spPr>
          <a:xfrm>
            <a:off x="1354146" y="4934661"/>
            <a:ext cx="216644" cy="183524"/>
          </a:xfrm>
          <a:prstGeom prst="rect">
            <a:avLst/>
          </a:prstGeom>
          <a:noFill/>
          <a:ln>
            <a:noFill/>
          </a:ln>
        </p:spPr>
      </p:pic>
      <p:grpSp>
        <p:nvGrpSpPr>
          <p:cNvPr id="5" name="Group 4">
            <a:extLst>
              <a:ext uri="{FF2B5EF4-FFF2-40B4-BE49-F238E27FC236}">
                <a16:creationId xmlns:a16="http://schemas.microsoft.com/office/drawing/2014/main" id="{CF293812-F3D8-E5FF-D66E-A5874D746103}"/>
              </a:ext>
            </a:extLst>
          </p:cNvPr>
          <p:cNvGrpSpPr/>
          <p:nvPr/>
        </p:nvGrpSpPr>
        <p:grpSpPr>
          <a:xfrm>
            <a:off x="0" y="4657189"/>
            <a:ext cx="9144000" cy="530657"/>
            <a:chOff x="0" y="4657189"/>
            <a:chExt cx="9144000" cy="530657"/>
          </a:xfrm>
        </p:grpSpPr>
        <p:sp>
          <p:nvSpPr>
            <p:cNvPr id="6" name="Rectangle 4">
              <a:extLst>
                <a:ext uri="{FF2B5EF4-FFF2-40B4-BE49-F238E27FC236}">
                  <a16:creationId xmlns:a16="http://schemas.microsoft.com/office/drawing/2014/main" id="{CF330529-CAFD-FD12-837C-AB56F297CF7E}"/>
                </a:ext>
              </a:extLst>
            </p:cNvPr>
            <p:cNvSpPr/>
            <p:nvPr/>
          </p:nvSpPr>
          <p:spPr>
            <a:xfrm>
              <a:off x="0" y="4657189"/>
              <a:ext cx="9144000" cy="530657"/>
            </a:xfrm>
            <a:prstGeom prst="roundRect">
              <a:avLst/>
            </a:prstGeom>
            <a:solidFill>
              <a:srgbClr val="343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4C4C4"/>
                </a:solidFill>
              </a:endParaRPr>
            </a:p>
          </p:txBody>
        </p:sp>
        <p:sp>
          <p:nvSpPr>
            <p:cNvPr id="7" name="TextBox 6">
              <a:extLst>
                <a:ext uri="{FF2B5EF4-FFF2-40B4-BE49-F238E27FC236}">
                  <a16:creationId xmlns:a16="http://schemas.microsoft.com/office/drawing/2014/main" id="{134A0E6D-A576-CEBE-9D1C-C76AF7E0B945}"/>
                </a:ext>
              </a:extLst>
            </p:cNvPr>
            <p:cNvSpPr txBox="1"/>
            <p:nvPr/>
          </p:nvSpPr>
          <p:spPr>
            <a:xfrm>
              <a:off x="3124200" y="4726884"/>
              <a:ext cx="5593752" cy="369332"/>
            </a:xfrm>
            <a:prstGeom prst="rect">
              <a:avLst/>
            </a:prstGeom>
            <a:noFill/>
          </p:spPr>
          <p:txBody>
            <a:bodyPr wrap="square" rtlCol="0">
              <a:spAutoFit/>
            </a:bodyPr>
            <a:lstStyle/>
            <a:p>
              <a:pPr algn="r"/>
              <a:r>
                <a:rPr lang="en-US" sz="900" dirty="0">
                  <a:solidFill>
                    <a:schemeClr val="bg1"/>
                  </a:solidFill>
                  <a:latin typeface="Avenir LT Std 55 Roman" panose="020B0503020203020204" pitchFamily="34" charset="0"/>
                </a:rPr>
                <a:t>THE 41</a:t>
              </a:r>
              <a:r>
                <a:rPr lang="en-US" sz="900" baseline="30000" dirty="0">
                  <a:solidFill>
                    <a:schemeClr val="bg1"/>
                  </a:solidFill>
                  <a:latin typeface="Avenir LT Std 55 Roman" panose="020B0503020203020204" pitchFamily="34" charset="0"/>
                </a:rPr>
                <a:t>ST</a:t>
              </a:r>
              <a:r>
                <a:rPr lang="en-US" sz="900" dirty="0">
                  <a:solidFill>
                    <a:schemeClr val="bg1"/>
                  </a:solidFill>
                  <a:latin typeface="Avenir LT Std 55 Roman" panose="020B0503020203020204" pitchFamily="34" charset="0"/>
                </a:rPr>
                <a:t> INTERNATIONAL SYSTEM DYNAMICS CONFERENCE</a:t>
              </a:r>
            </a:p>
            <a:p>
              <a:pPr algn="r"/>
              <a:r>
                <a:rPr lang="en-US" sz="900" dirty="0">
                  <a:solidFill>
                    <a:schemeClr val="bg1"/>
                  </a:solidFill>
                  <a:latin typeface="Avenir LT Std 55 Roman" panose="020B0503020203020204" pitchFamily="34" charset="0"/>
                </a:rPr>
                <a:t>Chicago, USA and Virtually</a:t>
              </a:r>
            </a:p>
          </p:txBody>
        </p:sp>
      </p:grpSp>
      <p:sp>
        <p:nvSpPr>
          <p:cNvPr id="8" name="Content Placeholder 2">
            <a:extLst>
              <a:ext uri="{FF2B5EF4-FFF2-40B4-BE49-F238E27FC236}">
                <a16:creationId xmlns:a16="http://schemas.microsoft.com/office/drawing/2014/main" id="{6A263CF2-2B5A-F08E-AB39-A8C9BA921100}"/>
              </a:ext>
            </a:extLst>
          </p:cNvPr>
          <p:cNvSpPr txBox="1">
            <a:spLocks/>
          </p:cNvSpPr>
          <p:nvPr/>
        </p:nvSpPr>
        <p:spPr>
          <a:xfrm>
            <a:off x="5366809" y="735220"/>
            <a:ext cx="3672000" cy="530658"/>
          </a:xfrm>
          <a:prstGeom prst="rect">
            <a:avLst/>
          </a:prstGeom>
        </p:spPr>
        <p:txBody>
          <a:bodyPr vert="horz" lIns="91440" tIns="45720" rIns="91440" bIns="45720" rtlCol="0" anchor="ctr">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sz="1950" dirty="0"/>
              <a:t>A system with a graviational force</a:t>
            </a:r>
          </a:p>
        </p:txBody>
      </p:sp>
      <p:pic>
        <p:nvPicPr>
          <p:cNvPr id="9" name="Picture 8">
            <a:extLst>
              <a:ext uri="{FF2B5EF4-FFF2-40B4-BE49-F238E27FC236}">
                <a16:creationId xmlns:a16="http://schemas.microsoft.com/office/drawing/2014/main" id="{8A0267BB-569D-048B-0265-FA4C010AE029}"/>
              </a:ext>
            </a:extLst>
          </p:cNvPr>
          <p:cNvPicPr>
            <a:picLocks noChangeAspect="1"/>
          </p:cNvPicPr>
          <p:nvPr/>
        </p:nvPicPr>
        <p:blipFill>
          <a:blip r:embed="rId4"/>
          <a:stretch>
            <a:fillRect/>
          </a:stretch>
        </p:blipFill>
        <p:spPr>
          <a:xfrm>
            <a:off x="947557" y="1184631"/>
            <a:ext cx="3848101" cy="2727876"/>
          </a:xfrm>
          <a:prstGeom prst="rect">
            <a:avLst/>
          </a:prstGeom>
        </p:spPr>
      </p:pic>
      <p:pic>
        <p:nvPicPr>
          <p:cNvPr id="10" name="Picture 9">
            <a:extLst>
              <a:ext uri="{FF2B5EF4-FFF2-40B4-BE49-F238E27FC236}">
                <a16:creationId xmlns:a16="http://schemas.microsoft.com/office/drawing/2014/main" id="{02C3D685-875D-7910-DADE-AC73415E6FF6}"/>
              </a:ext>
            </a:extLst>
          </p:cNvPr>
          <p:cNvPicPr>
            <a:picLocks noChangeAspect="1"/>
          </p:cNvPicPr>
          <p:nvPr/>
        </p:nvPicPr>
        <p:blipFill>
          <a:blip r:embed="rId5"/>
          <a:stretch>
            <a:fillRect/>
          </a:stretch>
        </p:blipFill>
        <p:spPr>
          <a:xfrm>
            <a:off x="5181600" y="1209436"/>
            <a:ext cx="3672000" cy="3382320"/>
          </a:xfrm>
          <a:prstGeom prst="rect">
            <a:avLst/>
          </a:prstGeom>
        </p:spPr>
      </p:pic>
    </p:spTree>
    <p:extLst>
      <p:ext uri="{BB962C8B-B14F-4D97-AF65-F5344CB8AC3E}">
        <p14:creationId xmlns:p14="http://schemas.microsoft.com/office/powerpoint/2010/main" val="1447352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892DFE2-681C-4675-A8EC-F2B3C997AC4C}"/>
              </a:ext>
            </a:extLst>
          </p:cNvPr>
          <p:cNvSpPr txBox="1">
            <a:spLocks/>
          </p:cNvSpPr>
          <p:nvPr/>
        </p:nvSpPr>
        <p:spPr>
          <a:xfrm>
            <a:off x="1371600" y="152680"/>
            <a:ext cx="6286500" cy="533120"/>
          </a:xfrm>
          <a:prstGeom prst="rect">
            <a:avLst/>
          </a:prstGeom>
        </p:spPr>
        <p:txBody>
          <a:bodyPr vert="horz" lIns="68580" tIns="34290" rIns="68580" bIns="3429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CH" sz="3000" dirty="0" err="1"/>
              <a:t>Results</a:t>
            </a:r>
            <a:endParaRPr lang="en-US" sz="3000" dirty="0"/>
          </a:p>
        </p:txBody>
      </p:sp>
      <p:sp>
        <p:nvSpPr>
          <p:cNvPr id="19" name="Rectangle 4">
            <a:extLst>
              <a:ext uri="{FF2B5EF4-FFF2-40B4-BE49-F238E27FC236}">
                <a16:creationId xmlns:a16="http://schemas.microsoft.com/office/drawing/2014/main" id="{6F14AC0A-15D9-4ECB-B22A-1B0C59675BC0}"/>
              </a:ext>
            </a:extLst>
          </p:cNvPr>
          <p:cNvSpPr/>
          <p:nvPr/>
        </p:nvSpPr>
        <p:spPr>
          <a:xfrm>
            <a:off x="1371600" y="651511"/>
            <a:ext cx="6400800" cy="34289"/>
          </a:xfrm>
          <a:prstGeom prst="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Box 8">
            <a:extLst>
              <a:ext uri="{FF2B5EF4-FFF2-40B4-BE49-F238E27FC236}">
                <a16:creationId xmlns:a16="http://schemas.microsoft.com/office/drawing/2014/main" id="{AC9D9718-80ED-475B-ACBC-EE094BE79279}"/>
              </a:ext>
            </a:extLst>
          </p:cNvPr>
          <p:cNvSpPr txBox="1"/>
          <p:nvPr/>
        </p:nvSpPr>
        <p:spPr>
          <a:xfrm>
            <a:off x="4114800" y="4857750"/>
            <a:ext cx="3764952" cy="369332"/>
          </a:xfrm>
          <a:prstGeom prst="rect">
            <a:avLst/>
          </a:prstGeom>
          <a:noFill/>
        </p:spPr>
        <p:txBody>
          <a:bodyPr wrap="square" rtlCol="0">
            <a:spAutoFit/>
          </a:bodyPr>
          <a:lstStyle/>
          <a:p>
            <a:pPr algn="r"/>
            <a:r>
              <a:rPr lang="en-US" sz="900" dirty="0">
                <a:solidFill>
                  <a:schemeClr val="bg1"/>
                </a:solidFill>
                <a:latin typeface="Avenir LT Std 55 Roman" panose="020B0503020203020204" pitchFamily="34" charset="0"/>
              </a:rPr>
              <a:t>THE 40</a:t>
            </a:r>
            <a:r>
              <a:rPr lang="en-US" sz="900" baseline="30000" dirty="0">
                <a:solidFill>
                  <a:schemeClr val="bg1"/>
                </a:solidFill>
                <a:latin typeface="Avenir LT Std 55 Roman" panose="020B0503020203020204" pitchFamily="34" charset="0"/>
              </a:rPr>
              <a:t>TH</a:t>
            </a:r>
            <a:r>
              <a:rPr lang="en-US" sz="900" dirty="0">
                <a:solidFill>
                  <a:schemeClr val="bg1"/>
                </a:solidFill>
                <a:latin typeface="Avenir LT Std 55 Roman" panose="020B0503020203020204" pitchFamily="34" charset="0"/>
              </a:rPr>
              <a:t> INTERNATIONAL SYSTEM DYNAMICS CONFERENCE</a:t>
            </a:r>
          </a:p>
          <a:p>
            <a:pPr algn="r"/>
            <a:r>
              <a:rPr lang="en-US" sz="900" dirty="0">
                <a:solidFill>
                  <a:schemeClr val="bg1"/>
                </a:solidFill>
                <a:latin typeface="Avenir LT Std 55 Roman" panose="020B0503020203020204" pitchFamily="34" charset="0"/>
              </a:rPr>
              <a:t>Virtually everywhere!</a:t>
            </a:r>
          </a:p>
        </p:txBody>
      </p:sp>
      <p:sp>
        <p:nvSpPr>
          <p:cNvPr id="22" name="Retângulo 21">
            <a:extLst>
              <a:ext uri="{FF2B5EF4-FFF2-40B4-BE49-F238E27FC236}">
                <a16:creationId xmlns:a16="http://schemas.microsoft.com/office/drawing/2014/main" id="{9C91EDBB-1239-45C9-A52D-B1C6367035EB}"/>
              </a:ext>
            </a:extLst>
          </p:cNvPr>
          <p:cNvSpPr/>
          <p:nvPr/>
        </p:nvSpPr>
        <p:spPr>
          <a:xfrm>
            <a:off x="1570789" y="4889585"/>
            <a:ext cx="1801061" cy="276999"/>
          </a:xfrm>
          <a:prstGeom prst="rect">
            <a:avLst/>
          </a:prstGeom>
        </p:spPr>
        <p:txBody>
          <a:bodyPr wrap="square">
            <a:spAutoFit/>
          </a:bodyPr>
          <a:lstStyle/>
          <a:p>
            <a:r>
              <a:rPr lang="en-US" sz="1200" dirty="0">
                <a:solidFill>
                  <a:srgbClr val="FFFFFF"/>
                </a:solidFill>
                <a:latin typeface="Arial" panose="020B0604020202020204" pitchFamily="34" charset="0"/>
              </a:rPr>
              <a:t>#isdc2022</a:t>
            </a:r>
            <a:endParaRPr lang="en-US" sz="1200" dirty="0"/>
          </a:p>
        </p:txBody>
      </p:sp>
      <p:pic>
        <p:nvPicPr>
          <p:cNvPr id="23" name="Google Shape;210;p28">
            <a:extLst>
              <a:ext uri="{FF2B5EF4-FFF2-40B4-BE49-F238E27FC236}">
                <a16:creationId xmlns:a16="http://schemas.microsoft.com/office/drawing/2014/main" id="{39BBE872-725A-4D41-935F-93F8B8258C33}"/>
              </a:ext>
            </a:extLst>
          </p:cNvPr>
          <p:cNvPicPr preferRelativeResize="0"/>
          <p:nvPr/>
        </p:nvPicPr>
        <p:blipFill>
          <a:blip r:embed="rId3">
            <a:alphaModFix/>
          </a:blip>
          <a:stretch>
            <a:fillRect/>
          </a:stretch>
        </p:blipFill>
        <p:spPr>
          <a:xfrm>
            <a:off x="1354146" y="4934661"/>
            <a:ext cx="216644" cy="183524"/>
          </a:xfrm>
          <a:prstGeom prst="rect">
            <a:avLst/>
          </a:prstGeom>
          <a:noFill/>
          <a:ln>
            <a:noFill/>
          </a:ln>
        </p:spPr>
      </p:pic>
      <p:sp>
        <p:nvSpPr>
          <p:cNvPr id="3" name="Content Placeholder 2"/>
          <p:cNvSpPr>
            <a:spLocks noGrp="1"/>
          </p:cNvSpPr>
          <p:nvPr>
            <p:ph idx="1"/>
          </p:nvPr>
        </p:nvSpPr>
        <p:spPr>
          <a:xfrm>
            <a:off x="1462468" y="1220266"/>
            <a:ext cx="6172200" cy="1768301"/>
          </a:xfrm>
        </p:spPr>
        <p:txBody>
          <a:bodyPr>
            <a:normAutofit/>
          </a:bodyPr>
          <a:lstStyle/>
          <a:p>
            <a:pPr marL="0" indent="0">
              <a:buNone/>
            </a:pPr>
            <a:r>
              <a:rPr lang="en-US" dirty="0"/>
              <a:t>Stock-flow diagrams </a:t>
            </a:r>
          </a:p>
          <a:p>
            <a:pPr marL="630238" lvl="1" indent="0">
              <a:buNone/>
            </a:pPr>
            <a:r>
              <a:rPr lang="en-US" dirty="0"/>
              <a:t>can be used in K-12 education </a:t>
            </a:r>
          </a:p>
          <a:p>
            <a:pPr marL="630238" lvl="1" indent="0">
              <a:buNone/>
            </a:pPr>
            <a:r>
              <a:rPr lang="en-US" dirty="0"/>
              <a:t>to construct correct mental models </a:t>
            </a:r>
          </a:p>
          <a:p>
            <a:pPr marL="630238" lvl="1" indent="0">
              <a:buNone/>
            </a:pPr>
            <a:r>
              <a:rPr lang="en-US" dirty="0"/>
              <a:t>about causal relations in physical phenomenon</a:t>
            </a:r>
          </a:p>
        </p:txBody>
      </p:sp>
      <p:grpSp>
        <p:nvGrpSpPr>
          <p:cNvPr id="2" name="Group 1">
            <a:extLst>
              <a:ext uri="{FF2B5EF4-FFF2-40B4-BE49-F238E27FC236}">
                <a16:creationId xmlns:a16="http://schemas.microsoft.com/office/drawing/2014/main" id="{CA5D6FDD-8A1A-5F6F-3456-FB665D63D558}"/>
              </a:ext>
            </a:extLst>
          </p:cNvPr>
          <p:cNvGrpSpPr/>
          <p:nvPr/>
        </p:nvGrpSpPr>
        <p:grpSpPr>
          <a:xfrm>
            <a:off x="0" y="4657189"/>
            <a:ext cx="9144000" cy="530657"/>
            <a:chOff x="0" y="4657189"/>
            <a:chExt cx="9144000" cy="530657"/>
          </a:xfrm>
        </p:grpSpPr>
        <p:sp>
          <p:nvSpPr>
            <p:cNvPr id="4" name="Rectangle 4">
              <a:extLst>
                <a:ext uri="{FF2B5EF4-FFF2-40B4-BE49-F238E27FC236}">
                  <a16:creationId xmlns:a16="http://schemas.microsoft.com/office/drawing/2014/main" id="{CB8E1D56-0F49-5644-5FCE-A198932FDF52}"/>
                </a:ext>
              </a:extLst>
            </p:cNvPr>
            <p:cNvSpPr/>
            <p:nvPr/>
          </p:nvSpPr>
          <p:spPr>
            <a:xfrm>
              <a:off x="0" y="4657189"/>
              <a:ext cx="9144000" cy="530657"/>
            </a:xfrm>
            <a:prstGeom prst="roundRect">
              <a:avLst/>
            </a:prstGeom>
            <a:solidFill>
              <a:srgbClr val="343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4C4C4"/>
                </a:solidFill>
              </a:endParaRPr>
            </a:p>
          </p:txBody>
        </p:sp>
        <p:sp>
          <p:nvSpPr>
            <p:cNvPr id="5" name="TextBox 4">
              <a:extLst>
                <a:ext uri="{FF2B5EF4-FFF2-40B4-BE49-F238E27FC236}">
                  <a16:creationId xmlns:a16="http://schemas.microsoft.com/office/drawing/2014/main" id="{7E2D87C8-C027-60E3-911D-3F4C5824DE0F}"/>
                </a:ext>
              </a:extLst>
            </p:cNvPr>
            <p:cNvSpPr txBox="1"/>
            <p:nvPr/>
          </p:nvSpPr>
          <p:spPr>
            <a:xfrm>
              <a:off x="3124200" y="4726884"/>
              <a:ext cx="5593752" cy="369332"/>
            </a:xfrm>
            <a:prstGeom prst="rect">
              <a:avLst/>
            </a:prstGeom>
            <a:noFill/>
          </p:spPr>
          <p:txBody>
            <a:bodyPr wrap="square" rtlCol="0">
              <a:spAutoFit/>
            </a:bodyPr>
            <a:lstStyle/>
            <a:p>
              <a:pPr algn="r"/>
              <a:r>
                <a:rPr lang="en-US" sz="900" dirty="0">
                  <a:solidFill>
                    <a:schemeClr val="bg1"/>
                  </a:solidFill>
                  <a:latin typeface="Avenir LT Std 55 Roman" panose="020B0503020203020204" pitchFamily="34" charset="0"/>
                </a:rPr>
                <a:t>THE 41</a:t>
              </a:r>
              <a:r>
                <a:rPr lang="en-US" sz="900" baseline="30000" dirty="0">
                  <a:solidFill>
                    <a:schemeClr val="bg1"/>
                  </a:solidFill>
                  <a:latin typeface="Avenir LT Std 55 Roman" panose="020B0503020203020204" pitchFamily="34" charset="0"/>
                </a:rPr>
                <a:t>ST</a:t>
              </a:r>
              <a:r>
                <a:rPr lang="en-US" sz="900" dirty="0">
                  <a:solidFill>
                    <a:schemeClr val="bg1"/>
                  </a:solidFill>
                  <a:latin typeface="Avenir LT Std 55 Roman" panose="020B0503020203020204" pitchFamily="34" charset="0"/>
                </a:rPr>
                <a:t> INTERNATIONAL SYSTEM DYNAMICS CONFERENCE</a:t>
              </a:r>
            </a:p>
            <a:p>
              <a:pPr algn="r"/>
              <a:r>
                <a:rPr lang="en-US" sz="900" dirty="0">
                  <a:solidFill>
                    <a:schemeClr val="bg1"/>
                  </a:solidFill>
                  <a:latin typeface="Avenir LT Std 55 Roman" panose="020B0503020203020204" pitchFamily="34" charset="0"/>
                </a:rPr>
                <a:t>Chicago, USA and Virtually</a:t>
              </a:r>
            </a:p>
          </p:txBody>
        </p:sp>
      </p:grpSp>
    </p:spTree>
    <p:extLst>
      <p:ext uri="{BB962C8B-B14F-4D97-AF65-F5344CB8AC3E}">
        <p14:creationId xmlns:p14="http://schemas.microsoft.com/office/powerpoint/2010/main" val="1093332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892DFE2-681C-4675-A8EC-F2B3C997AC4C}"/>
              </a:ext>
            </a:extLst>
          </p:cNvPr>
          <p:cNvSpPr txBox="1">
            <a:spLocks/>
          </p:cNvSpPr>
          <p:nvPr/>
        </p:nvSpPr>
        <p:spPr>
          <a:xfrm>
            <a:off x="1354146" y="152680"/>
            <a:ext cx="6303954" cy="533120"/>
          </a:xfrm>
          <a:prstGeom prst="rect">
            <a:avLst/>
          </a:prstGeom>
        </p:spPr>
        <p:txBody>
          <a:bodyPr vert="horz" lIns="68580" tIns="34290" rIns="68580" bIns="3429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CH" sz="3000" dirty="0" err="1"/>
              <a:t>References</a:t>
            </a:r>
            <a:endParaRPr lang="en-US" sz="3000" dirty="0"/>
          </a:p>
        </p:txBody>
      </p:sp>
      <p:sp>
        <p:nvSpPr>
          <p:cNvPr id="19" name="Rectangle 4">
            <a:extLst>
              <a:ext uri="{FF2B5EF4-FFF2-40B4-BE49-F238E27FC236}">
                <a16:creationId xmlns:a16="http://schemas.microsoft.com/office/drawing/2014/main" id="{6F14AC0A-15D9-4ECB-B22A-1B0C59675BC0}"/>
              </a:ext>
            </a:extLst>
          </p:cNvPr>
          <p:cNvSpPr/>
          <p:nvPr/>
        </p:nvSpPr>
        <p:spPr>
          <a:xfrm>
            <a:off x="1371600" y="651511"/>
            <a:ext cx="6400800" cy="34289"/>
          </a:xfrm>
          <a:prstGeom prst="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Box 8">
            <a:extLst>
              <a:ext uri="{FF2B5EF4-FFF2-40B4-BE49-F238E27FC236}">
                <a16:creationId xmlns:a16="http://schemas.microsoft.com/office/drawing/2014/main" id="{AC9D9718-80ED-475B-ACBC-EE094BE79279}"/>
              </a:ext>
            </a:extLst>
          </p:cNvPr>
          <p:cNvSpPr txBox="1"/>
          <p:nvPr/>
        </p:nvSpPr>
        <p:spPr>
          <a:xfrm>
            <a:off x="4114800" y="4857750"/>
            <a:ext cx="3764952" cy="369332"/>
          </a:xfrm>
          <a:prstGeom prst="rect">
            <a:avLst/>
          </a:prstGeom>
          <a:noFill/>
        </p:spPr>
        <p:txBody>
          <a:bodyPr wrap="square" rtlCol="0">
            <a:spAutoFit/>
          </a:bodyPr>
          <a:lstStyle/>
          <a:p>
            <a:pPr algn="r"/>
            <a:r>
              <a:rPr lang="en-US" sz="900" dirty="0">
                <a:solidFill>
                  <a:schemeClr val="bg1"/>
                </a:solidFill>
                <a:latin typeface="Avenir LT Std 55 Roman" panose="020B0503020203020204" pitchFamily="34" charset="0"/>
              </a:rPr>
              <a:t>THE 40</a:t>
            </a:r>
            <a:r>
              <a:rPr lang="en-US" sz="900" baseline="30000" dirty="0">
                <a:solidFill>
                  <a:schemeClr val="bg1"/>
                </a:solidFill>
                <a:latin typeface="Avenir LT Std 55 Roman" panose="020B0503020203020204" pitchFamily="34" charset="0"/>
              </a:rPr>
              <a:t>TH</a:t>
            </a:r>
            <a:r>
              <a:rPr lang="en-US" sz="900" dirty="0">
                <a:solidFill>
                  <a:schemeClr val="bg1"/>
                </a:solidFill>
                <a:latin typeface="Avenir LT Std 55 Roman" panose="020B0503020203020204" pitchFamily="34" charset="0"/>
              </a:rPr>
              <a:t> INTERNATIONAL SYSTEM DYNAMICS CONFERENCE</a:t>
            </a:r>
          </a:p>
          <a:p>
            <a:pPr algn="r"/>
            <a:r>
              <a:rPr lang="en-US" sz="900" dirty="0">
                <a:solidFill>
                  <a:schemeClr val="bg1"/>
                </a:solidFill>
                <a:latin typeface="Avenir LT Std 55 Roman" panose="020B0503020203020204" pitchFamily="34" charset="0"/>
              </a:rPr>
              <a:t>Virtually everywhere!</a:t>
            </a:r>
          </a:p>
        </p:txBody>
      </p:sp>
      <p:sp>
        <p:nvSpPr>
          <p:cNvPr id="22" name="Retângulo 21">
            <a:extLst>
              <a:ext uri="{FF2B5EF4-FFF2-40B4-BE49-F238E27FC236}">
                <a16:creationId xmlns:a16="http://schemas.microsoft.com/office/drawing/2014/main" id="{9C91EDBB-1239-45C9-A52D-B1C6367035EB}"/>
              </a:ext>
            </a:extLst>
          </p:cNvPr>
          <p:cNvSpPr/>
          <p:nvPr/>
        </p:nvSpPr>
        <p:spPr>
          <a:xfrm>
            <a:off x="1570789" y="4889585"/>
            <a:ext cx="1801061" cy="276999"/>
          </a:xfrm>
          <a:prstGeom prst="rect">
            <a:avLst/>
          </a:prstGeom>
        </p:spPr>
        <p:txBody>
          <a:bodyPr wrap="square">
            <a:spAutoFit/>
          </a:bodyPr>
          <a:lstStyle/>
          <a:p>
            <a:r>
              <a:rPr lang="en-US" sz="1200" dirty="0">
                <a:solidFill>
                  <a:srgbClr val="FFFFFF"/>
                </a:solidFill>
                <a:latin typeface="Arial" panose="020B0604020202020204" pitchFamily="34" charset="0"/>
              </a:rPr>
              <a:t>#isdc2022</a:t>
            </a:r>
            <a:endParaRPr lang="en-US" sz="1200" dirty="0"/>
          </a:p>
        </p:txBody>
      </p:sp>
      <p:pic>
        <p:nvPicPr>
          <p:cNvPr id="23" name="Google Shape;210;p28">
            <a:extLst>
              <a:ext uri="{FF2B5EF4-FFF2-40B4-BE49-F238E27FC236}">
                <a16:creationId xmlns:a16="http://schemas.microsoft.com/office/drawing/2014/main" id="{39BBE872-725A-4D41-935F-93F8B8258C33}"/>
              </a:ext>
            </a:extLst>
          </p:cNvPr>
          <p:cNvPicPr preferRelativeResize="0"/>
          <p:nvPr/>
        </p:nvPicPr>
        <p:blipFill>
          <a:blip r:embed="rId3">
            <a:alphaModFix/>
          </a:blip>
          <a:stretch>
            <a:fillRect/>
          </a:stretch>
        </p:blipFill>
        <p:spPr>
          <a:xfrm>
            <a:off x="1354146" y="4934661"/>
            <a:ext cx="216644" cy="183524"/>
          </a:xfrm>
          <a:prstGeom prst="rect">
            <a:avLst/>
          </a:prstGeom>
          <a:noFill/>
          <a:ln>
            <a:noFill/>
          </a:ln>
        </p:spPr>
      </p:pic>
      <p:sp>
        <p:nvSpPr>
          <p:cNvPr id="3" name="Content Placeholder 2"/>
          <p:cNvSpPr>
            <a:spLocks noGrp="1"/>
          </p:cNvSpPr>
          <p:nvPr>
            <p:ph idx="1"/>
          </p:nvPr>
        </p:nvSpPr>
        <p:spPr>
          <a:xfrm>
            <a:off x="228600" y="789785"/>
            <a:ext cx="8763000" cy="3797036"/>
          </a:xfrm>
        </p:spPr>
        <p:txBody>
          <a:bodyPr>
            <a:noAutofit/>
          </a:bodyPr>
          <a:lstStyle/>
          <a:p>
            <a:r>
              <a:rPr lang="en-US" sz="1200" dirty="0"/>
              <a:t>Google. (2023). Google search result for "a=F/m" Retrieved March 12, 2023, from </a:t>
            </a:r>
            <a:r>
              <a:rPr lang="en-US" sz="1200" dirty="0">
                <a:hlinkClick r:id="rId4"/>
              </a:rPr>
              <a:t>https://www.google.com/search?q=“a=F/m</a:t>
            </a:r>
            <a:r>
              <a:rPr lang="en-US" sz="1200" dirty="0"/>
              <a:t>”</a:t>
            </a:r>
          </a:p>
          <a:p>
            <a:r>
              <a:rPr lang="en-US" sz="1200" dirty="0"/>
              <a:t>Google. (2023). Google search result for "F=m*a" Retrieved March 12, 2023, from </a:t>
            </a:r>
            <a:r>
              <a:rPr lang="en-US" sz="1200" dirty="0">
                <a:hlinkClick r:id="rId5"/>
              </a:rPr>
              <a:t>https://www.google.com/search?q=“F=m*a</a:t>
            </a:r>
            <a:r>
              <a:rPr lang="en-US" sz="1200" dirty="0"/>
              <a:t>”</a:t>
            </a:r>
          </a:p>
          <a:p>
            <a:r>
              <a:rPr lang="en-US" sz="1200" dirty="0"/>
              <a:t>Hirsch, G. B. (2002). Using Dynamic Simulation to Teach Physics in a Real-World Context.</a:t>
            </a:r>
          </a:p>
          <a:p>
            <a:r>
              <a:rPr lang="en-US" sz="1200" dirty="0"/>
              <a:t>Kirschner, P. A., Sweller, J., &amp; Clark, R. E. (2006). Why minimal guidance during instruction does not work: An analysis of the failure of constructivist, discovery, problem-based, experiential, and inquiry-based teaching. Educational psychologist, 41(2), 75-86.</a:t>
            </a:r>
          </a:p>
          <a:p>
            <a:r>
              <a:rPr lang="en-US" sz="1200" dirty="0"/>
              <a:t>MoNE (n.d.a). Etkileşimli Ktaplar: Fizik 9. Eğitim Bilişim Ağı Sitesi Ortaöğretim Genel Müdürlüğü. Milli Eğitim Bakanlığı – Ministry of National Education (MEB - MoNE) </a:t>
            </a:r>
            <a:r>
              <a:rPr lang="en-US" sz="1200" dirty="0">
                <a:hlinkClick r:id="rId6"/>
              </a:rPr>
              <a:t>https://ogmmateryal.eba.gov.tr/panel/panel/EKitapUniteOnizle.aspx?Id=155&amp;sayfa=144</a:t>
            </a:r>
            <a:r>
              <a:rPr lang="en-US" sz="1200" dirty="0"/>
              <a:t>  (Accessed: March 3, 2023)</a:t>
            </a:r>
          </a:p>
          <a:p>
            <a:r>
              <a:rPr lang="en-US" sz="1200" dirty="0"/>
              <a:t>MoNE (n.d.b). Etkileşimli Ktaplar: Fizik 11. Eğitim Bilişim Ağı Sitesi Ortaöğretim Genel Müdürlüğü. Milli Eğitim Bakanlığı – Ministry of National Education (MEB - MoNE) </a:t>
            </a:r>
            <a:r>
              <a:rPr lang="en-US" sz="1200" dirty="0">
                <a:hlinkClick r:id="rId7"/>
              </a:rPr>
              <a:t>https://ogmmateryal.eba.gov.tr/panel/upload/etkilesimli/kitap/fizik/11/unite1/index.html#p=32</a:t>
            </a:r>
            <a:r>
              <a:rPr lang="en-US" sz="1200" dirty="0"/>
              <a:t>  (Accessed: March 3, 2023)</a:t>
            </a:r>
          </a:p>
          <a:p>
            <a:r>
              <a:rPr lang="en-US" sz="1200" dirty="0"/>
              <a:t>Newton, Isaac. "Principia mathematica (1687)." Trans. Andrew Motte. On line: </a:t>
            </a:r>
            <a:r>
              <a:rPr lang="en-US" sz="1200" dirty="0">
                <a:hlinkClick r:id="rId8"/>
              </a:rPr>
              <a:t>https://ia802706.us.archive.org/0/items/newtonspmathema00newtrich/newtonspmathema00newtrich.pdf</a:t>
            </a:r>
            <a:r>
              <a:rPr lang="en-US" sz="1200" dirty="0"/>
              <a:t> </a:t>
            </a:r>
          </a:p>
          <a:p>
            <a:r>
              <a:rPr lang="en-US" sz="1200" dirty="0"/>
              <a:t>Schecker, H. P. (1996). Modeling Physics System Dynamics IN Physics Education. Published in the “Creative Learning Exchange” Newsletter.</a:t>
            </a:r>
          </a:p>
          <a:p>
            <a:r>
              <a:rPr lang="en-US" sz="1200" dirty="0"/>
              <a:t>System Dynamics Society (n.d.). What is System Dynamics? System Dynamics Society. </a:t>
            </a:r>
            <a:r>
              <a:rPr lang="en-US" sz="1200" dirty="0">
                <a:hlinkClick r:id="rId9"/>
              </a:rPr>
              <a:t>https://systemdynamics.org/what-is-system-dynamics/</a:t>
            </a:r>
            <a:r>
              <a:rPr lang="en-US" sz="1200" dirty="0"/>
              <a:t> (Accessed: March 13, 2023)</a:t>
            </a:r>
          </a:p>
          <a:p>
            <a:r>
              <a:rPr lang="en-US" sz="1200" dirty="0"/>
              <a:t>Tekkaya, C. (2002). Misconceptions as barrier to understanding biology. Hacettepe Üniversitesi Eğitim Fakültesi Dergisi, 23(23).</a:t>
            </a:r>
          </a:p>
        </p:txBody>
      </p:sp>
      <p:grpSp>
        <p:nvGrpSpPr>
          <p:cNvPr id="2" name="Group 1">
            <a:extLst>
              <a:ext uri="{FF2B5EF4-FFF2-40B4-BE49-F238E27FC236}">
                <a16:creationId xmlns:a16="http://schemas.microsoft.com/office/drawing/2014/main" id="{CA5D6FDD-8A1A-5F6F-3456-FB665D63D558}"/>
              </a:ext>
            </a:extLst>
          </p:cNvPr>
          <p:cNvGrpSpPr/>
          <p:nvPr/>
        </p:nvGrpSpPr>
        <p:grpSpPr>
          <a:xfrm>
            <a:off x="0" y="4657189"/>
            <a:ext cx="9144000" cy="530657"/>
            <a:chOff x="0" y="4657189"/>
            <a:chExt cx="9144000" cy="530657"/>
          </a:xfrm>
        </p:grpSpPr>
        <p:sp>
          <p:nvSpPr>
            <p:cNvPr id="4" name="Rectangle 4">
              <a:extLst>
                <a:ext uri="{FF2B5EF4-FFF2-40B4-BE49-F238E27FC236}">
                  <a16:creationId xmlns:a16="http://schemas.microsoft.com/office/drawing/2014/main" id="{CB8E1D56-0F49-5644-5FCE-A198932FDF52}"/>
                </a:ext>
              </a:extLst>
            </p:cNvPr>
            <p:cNvSpPr/>
            <p:nvPr/>
          </p:nvSpPr>
          <p:spPr>
            <a:xfrm>
              <a:off x="0" y="4657189"/>
              <a:ext cx="9144000" cy="530657"/>
            </a:xfrm>
            <a:prstGeom prst="roundRect">
              <a:avLst/>
            </a:prstGeom>
            <a:solidFill>
              <a:srgbClr val="343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4C4C4"/>
                </a:solidFill>
              </a:endParaRPr>
            </a:p>
          </p:txBody>
        </p:sp>
        <p:sp>
          <p:nvSpPr>
            <p:cNvPr id="5" name="TextBox 4">
              <a:extLst>
                <a:ext uri="{FF2B5EF4-FFF2-40B4-BE49-F238E27FC236}">
                  <a16:creationId xmlns:a16="http://schemas.microsoft.com/office/drawing/2014/main" id="{7E2D87C8-C027-60E3-911D-3F4C5824DE0F}"/>
                </a:ext>
              </a:extLst>
            </p:cNvPr>
            <p:cNvSpPr txBox="1"/>
            <p:nvPr/>
          </p:nvSpPr>
          <p:spPr>
            <a:xfrm>
              <a:off x="3124200" y="4726884"/>
              <a:ext cx="5593752" cy="369332"/>
            </a:xfrm>
            <a:prstGeom prst="rect">
              <a:avLst/>
            </a:prstGeom>
            <a:noFill/>
          </p:spPr>
          <p:txBody>
            <a:bodyPr wrap="square" rtlCol="0">
              <a:spAutoFit/>
            </a:bodyPr>
            <a:lstStyle/>
            <a:p>
              <a:pPr algn="r"/>
              <a:r>
                <a:rPr lang="en-US" sz="900" dirty="0">
                  <a:solidFill>
                    <a:schemeClr val="bg1"/>
                  </a:solidFill>
                  <a:latin typeface="Avenir LT Std 55 Roman" panose="020B0503020203020204" pitchFamily="34" charset="0"/>
                </a:rPr>
                <a:t>THE 41</a:t>
              </a:r>
              <a:r>
                <a:rPr lang="en-US" sz="900" baseline="30000" dirty="0">
                  <a:solidFill>
                    <a:schemeClr val="bg1"/>
                  </a:solidFill>
                  <a:latin typeface="Avenir LT Std 55 Roman" panose="020B0503020203020204" pitchFamily="34" charset="0"/>
                </a:rPr>
                <a:t>ST</a:t>
              </a:r>
              <a:r>
                <a:rPr lang="en-US" sz="900" dirty="0">
                  <a:solidFill>
                    <a:schemeClr val="bg1"/>
                  </a:solidFill>
                  <a:latin typeface="Avenir LT Std 55 Roman" panose="020B0503020203020204" pitchFamily="34" charset="0"/>
                </a:rPr>
                <a:t> INTERNATIONAL SYSTEM DYNAMICS CONFERENCE</a:t>
              </a:r>
            </a:p>
            <a:p>
              <a:pPr algn="r"/>
              <a:r>
                <a:rPr lang="en-US" sz="900" dirty="0">
                  <a:solidFill>
                    <a:schemeClr val="bg1"/>
                  </a:solidFill>
                  <a:latin typeface="Avenir LT Std 55 Roman" panose="020B0503020203020204" pitchFamily="34" charset="0"/>
                </a:rPr>
                <a:t>Chicago, USA and Virtually</a:t>
              </a:r>
            </a:p>
          </p:txBody>
        </p:sp>
      </p:grpSp>
    </p:spTree>
    <p:extLst>
      <p:ext uri="{BB962C8B-B14F-4D97-AF65-F5344CB8AC3E}">
        <p14:creationId xmlns:p14="http://schemas.microsoft.com/office/powerpoint/2010/main" val="35637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4146" y="997561"/>
            <a:ext cx="7363806" cy="3610325"/>
          </a:xfrm>
        </p:spPr>
        <p:txBody>
          <a:bodyPr>
            <a:normAutofit/>
          </a:bodyPr>
          <a:lstStyle/>
          <a:p>
            <a:r>
              <a:rPr lang="en-US" sz="2250" dirty="0"/>
              <a:t>Guided learning is needed</a:t>
            </a:r>
          </a:p>
          <a:p>
            <a:pPr marL="600075" lvl="2" indent="0">
              <a:buNone/>
            </a:pPr>
            <a:r>
              <a:rPr lang="en-US" sz="1650" dirty="0"/>
              <a:t>Not only is unguided instruction normally less effective; there is also evidence that it may have negative results when students acquire misconceptions or incomplete or disorganized knowledge. (Kirschner, 2006)</a:t>
            </a:r>
          </a:p>
          <a:p>
            <a:pPr marL="0" indent="0">
              <a:spcBef>
                <a:spcPts val="1000"/>
              </a:spcBef>
              <a:spcAft>
                <a:spcPts val="1000"/>
              </a:spcAft>
              <a:buNone/>
            </a:pPr>
            <a:r>
              <a:rPr lang="en-US" sz="2250" dirty="0"/>
              <a:t>but...</a:t>
            </a:r>
          </a:p>
          <a:p>
            <a:r>
              <a:rPr lang="en-US" sz="2250" dirty="0"/>
              <a:t>Guided learining may also cause misconceptions</a:t>
            </a:r>
          </a:p>
          <a:p>
            <a:pPr marL="600075" lvl="2" indent="0">
              <a:buNone/>
            </a:pPr>
            <a:r>
              <a:rPr lang="en-US" sz="1650" dirty="0"/>
              <a:t>...teachers could have played a role in the formation of misconceptions held by their student... Another factor that contributes occurrence of misconceptions by students is textbooks, which include many errors and incorrect information. (Tekkaya, 2002)</a:t>
            </a:r>
          </a:p>
        </p:txBody>
      </p:sp>
      <p:sp>
        <p:nvSpPr>
          <p:cNvPr id="5" name="Rectangle 4"/>
          <p:cNvSpPr/>
          <p:nvPr/>
        </p:nvSpPr>
        <p:spPr>
          <a:xfrm>
            <a:off x="1371600" y="651511"/>
            <a:ext cx="6400800" cy="34289"/>
          </a:xfrm>
          <a:prstGeom prst="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2286000" y="86047"/>
            <a:ext cx="4914900" cy="230832"/>
          </a:xfrm>
          <a:prstGeom prst="rect">
            <a:avLst/>
          </a:prstGeom>
          <a:noFill/>
        </p:spPr>
        <p:txBody>
          <a:bodyPr wrap="square" rtlCol="0">
            <a:spAutoFit/>
          </a:bodyPr>
          <a:lstStyle/>
          <a:p>
            <a:endParaRPr lang="en-US" sz="900" dirty="0">
              <a:solidFill>
                <a:schemeClr val="bg1"/>
              </a:solidFill>
              <a:latin typeface="Avenir LT Std 55 Roman" panose="020B0503020203020204" pitchFamily="34" charset="0"/>
            </a:endParaRPr>
          </a:p>
        </p:txBody>
      </p:sp>
      <p:sp>
        <p:nvSpPr>
          <p:cNvPr id="2" name="Title 1"/>
          <p:cNvSpPr>
            <a:spLocks noGrp="1"/>
          </p:cNvSpPr>
          <p:nvPr>
            <p:ph type="title"/>
          </p:nvPr>
        </p:nvSpPr>
        <p:spPr>
          <a:xfrm>
            <a:off x="1371600" y="152680"/>
            <a:ext cx="6286500" cy="533120"/>
          </a:xfrm>
        </p:spPr>
        <p:txBody>
          <a:bodyPr>
            <a:normAutofit fontScale="90000"/>
          </a:bodyPr>
          <a:lstStyle/>
          <a:p>
            <a:pPr algn="l"/>
            <a:r>
              <a:rPr lang="en-US" dirty="0"/>
              <a:t>Introduction</a:t>
            </a:r>
          </a:p>
        </p:txBody>
      </p:sp>
      <p:sp>
        <p:nvSpPr>
          <p:cNvPr id="13" name="TextBox 8">
            <a:extLst>
              <a:ext uri="{FF2B5EF4-FFF2-40B4-BE49-F238E27FC236}">
                <a16:creationId xmlns:a16="http://schemas.microsoft.com/office/drawing/2014/main" id="{C93894B4-FD31-40CA-995C-F67E626595C7}"/>
              </a:ext>
            </a:extLst>
          </p:cNvPr>
          <p:cNvSpPr txBox="1"/>
          <p:nvPr/>
        </p:nvSpPr>
        <p:spPr>
          <a:xfrm>
            <a:off x="4114800" y="4857750"/>
            <a:ext cx="3764952" cy="369332"/>
          </a:xfrm>
          <a:prstGeom prst="rect">
            <a:avLst/>
          </a:prstGeom>
          <a:noFill/>
        </p:spPr>
        <p:txBody>
          <a:bodyPr wrap="square" rtlCol="0">
            <a:spAutoFit/>
          </a:bodyPr>
          <a:lstStyle/>
          <a:p>
            <a:pPr algn="r"/>
            <a:r>
              <a:rPr lang="en-US" sz="900" dirty="0">
                <a:solidFill>
                  <a:schemeClr val="bg1"/>
                </a:solidFill>
                <a:latin typeface="Avenir LT Std 55 Roman" panose="020B0503020203020204" pitchFamily="34" charset="0"/>
              </a:rPr>
              <a:t>THE 40</a:t>
            </a:r>
            <a:r>
              <a:rPr lang="en-US" sz="900" baseline="30000" dirty="0">
                <a:solidFill>
                  <a:schemeClr val="bg1"/>
                </a:solidFill>
                <a:latin typeface="Avenir LT Std 55 Roman" panose="020B0503020203020204" pitchFamily="34" charset="0"/>
              </a:rPr>
              <a:t>TH</a:t>
            </a:r>
            <a:r>
              <a:rPr lang="en-US" sz="900" dirty="0">
                <a:solidFill>
                  <a:schemeClr val="bg1"/>
                </a:solidFill>
                <a:latin typeface="Avenir LT Std 55 Roman" panose="020B0503020203020204" pitchFamily="34" charset="0"/>
              </a:rPr>
              <a:t> INTERNATIONAL SYSTEM DYNAMICS CONFERENCE</a:t>
            </a:r>
          </a:p>
          <a:p>
            <a:pPr algn="r"/>
            <a:r>
              <a:rPr lang="en-US" sz="900" dirty="0">
                <a:solidFill>
                  <a:schemeClr val="bg1"/>
                </a:solidFill>
                <a:latin typeface="Avenir LT Std 55 Roman" panose="020B0503020203020204" pitchFamily="34" charset="0"/>
              </a:rPr>
              <a:t>Virtually everywhere!</a:t>
            </a:r>
          </a:p>
        </p:txBody>
      </p:sp>
      <p:sp>
        <p:nvSpPr>
          <p:cNvPr id="17" name="Retângulo 16">
            <a:extLst>
              <a:ext uri="{FF2B5EF4-FFF2-40B4-BE49-F238E27FC236}">
                <a16:creationId xmlns:a16="http://schemas.microsoft.com/office/drawing/2014/main" id="{E99FA53A-D705-494A-8412-36AEB6ABD20F}"/>
              </a:ext>
            </a:extLst>
          </p:cNvPr>
          <p:cNvSpPr/>
          <p:nvPr/>
        </p:nvSpPr>
        <p:spPr>
          <a:xfrm>
            <a:off x="1570789" y="4889585"/>
            <a:ext cx="1801061" cy="276999"/>
          </a:xfrm>
          <a:prstGeom prst="rect">
            <a:avLst/>
          </a:prstGeom>
        </p:spPr>
        <p:txBody>
          <a:bodyPr wrap="square">
            <a:spAutoFit/>
          </a:bodyPr>
          <a:lstStyle/>
          <a:p>
            <a:r>
              <a:rPr lang="en-US" sz="1200" dirty="0">
                <a:solidFill>
                  <a:srgbClr val="FFFFFF"/>
                </a:solidFill>
                <a:latin typeface="Arial" panose="020B0604020202020204" pitchFamily="34" charset="0"/>
              </a:rPr>
              <a:t>#isdc2022</a:t>
            </a:r>
            <a:endParaRPr lang="en-US" sz="1200" dirty="0"/>
          </a:p>
        </p:txBody>
      </p:sp>
      <p:pic>
        <p:nvPicPr>
          <p:cNvPr id="18" name="Google Shape;210;p28">
            <a:extLst>
              <a:ext uri="{FF2B5EF4-FFF2-40B4-BE49-F238E27FC236}">
                <a16:creationId xmlns:a16="http://schemas.microsoft.com/office/drawing/2014/main" id="{4CBD87F9-4642-4305-88AF-582437A4E487}"/>
              </a:ext>
            </a:extLst>
          </p:cNvPr>
          <p:cNvPicPr preferRelativeResize="0"/>
          <p:nvPr/>
        </p:nvPicPr>
        <p:blipFill>
          <a:blip r:embed="rId3">
            <a:alphaModFix/>
          </a:blip>
          <a:stretch>
            <a:fillRect/>
          </a:stretch>
        </p:blipFill>
        <p:spPr>
          <a:xfrm>
            <a:off x="1354146" y="4934661"/>
            <a:ext cx="216644" cy="183524"/>
          </a:xfrm>
          <a:prstGeom prst="rect">
            <a:avLst/>
          </a:prstGeom>
          <a:noFill/>
          <a:ln>
            <a:noFill/>
          </a:ln>
        </p:spPr>
      </p:pic>
      <p:grpSp>
        <p:nvGrpSpPr>
          <p:cNvPr id="11" name="Group 10">
            <a:extLst>
              <a:ext uri="{FF2B5EF4-FFF2-40B4-BE49-F238E27FC236}">
                <a16:creationId xmlns:a16="http://schemas.microsoft.com/office/drawing/2014/main" id="{CAA999C6-148E-D117-C1D4-E9D5C9A12F99}"/>
              </a:ext>
            </a:extLst>
          </p:cNvPr>
          <p:cNvGrpSpPr/>
          <p:nvPr/>
        </p:nvGrpSpPr>
        <p:grpSpPr>
          <a:xfrm>
            <a:off x="0" y="4657189"/>
            <a:ext cx="9144000" cy="530657"/>
            <a:chOff x="0" y="4657189"/>
            <a:chExt cx="9144000" cy="530657"/>
          </a:xfrm>
        </p:grpSpPr>
        <p:sp>
          <p:nvSpPr>
            <p:cNvPr id="12" name="Rectangle 4">
              <a:extLst>
                <a:ext uri="{FF2B5EF4-FFF2-40B4-BE49-F238E27FC236}">
                  <a16:creationId xmlns:a16="http://schemas.microsoft.com/office/drawing/2014/main" id="{55BCB5E6-F6D2-FF32-AD80-E569ABF09692}"/>
                </a:ext>
              </a:extLst>
            </p:cNvPr>
            <p:cNvSpPr/>
            <p:nvPr/>
          </p:nvSpPr>
          <p:spPr>
            <a:xfrm>
              <a:off x="0" y="4657189"/>
              <a:ext cx="9144000" cy="530657"/>
            </a:xfrm>
            <a:prstGeom prst="roundRect">
              <a:avLst/>
            </a:prstGeom>
            <a:solidFill>
              <a:srgbClr val="343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4C4C4"/>
                </a:solidFill>
              </a:endParaRPr>
            </a:p>
          </p:txBody>
        </p:sp>
        <p:sp>
          <p:nvSpPr>
            <p:cNvPr id="14" name="TextBox 13">
              <a:extLst>
                <a:ext uri="{FF2B5EF4-FFF2-40B4-BE49-F238E27FC236}">
                  <a16:creationId xmlns:a16="http://schemas.microsoft.com/office/drawing/2014/main" id="{5C8F51CE-C8F5-B2BB-8028-AAEB70FF14DC}"/>
                </a:ext>
              </a:extLst>
            </p:cNvPr>
            <p:cNvSpPr txBox="1"/>
            <p:nvPr/>
          </p:nvSpPr>
          <p:spPr>
            <a:xfrm>
              <a:off x="3124200" y="4726884"/>
              <a:ext cx="5593752" cy="369332"/>
            </a:xfrm>
            <a:prstGeom prst="rect">
              <a:avLst/>
            </a:prstGeom>
            <a:noFill/>
          </p:spPr>
          <p:txBody>
            <a:bodyPr wrap="square" rtlCol="0">
              <a:spAutoFit/>
            </a:bodyPr>
            <a:lstStyle/>
            <a:p>
              <a:pPr algn="r"/>
              <a:r>
                <a:rPr lang="en-US" sz="900" dirty="0">
                  <a:solidFill>
                    <a:schemeClr val="bg1"/>
                  </a:solidFill>
                  <a:latin typeface="Avenir LT Std 55 Roman" panose="020B0503020203020204" pitchFamily="34" charset="0"/>
                </a:rPr>
                <a:t>THE 41</a:t>
              </a:r>
              <a:r>
                <a:rPr lang="en-US" sz="900" baseline="30000" dirty="0">
                  <a:solidFill>
                    <a:schemeClr val="bg1"/>
                  </a:solidFill>
                  <a:latin typeface="Avenir LT Std 55 Roman" panose="020B0503020203020204" pitchFamily="34" charset="0"/>
                </a:rPr>
                <a:t>ST</a:t>
              </a:r>
              <a:r>
                <a:rPr lang="en-US" sz="900" dirty="0">
                  <a:solidFill>
                    <a:schemeClr val="bg1"/>
                  </a:solidFill>
                  <a:latin typeface="Avenir LT Std 55 Roman" panose="020B0503020203020204" pitchFamily="34" charset="0"/>
                </a:rPr>
                <a:t> INTERNATIONAL SYSTEM DYNAMICS CONFERENCE</a:t>
              </a:r>
            </a:p>
            <a:p>
              <a:pPr algn="r"/>
              <a:r>
                <a:rPr lang="en-US" sz="900" dirty="0">
                  <a:solidFill>
                    <a:schemeClr val="bg1"/>
                  </a:solidFill>
                  <a:latin typeface="Avenir LT Std 55 Roman" panose="020B0503020203020204" pitchFamily="34" charset="0"/>
                </a:rPr>
                <a:t>Chicago, USA and Virtually</a:t>
              </a:r>
            </a:p>
          </p:txBody>
        </p:sp>
      </p:grpSp>
    </p:spTree>
    <p:extLst>
      <p:ext uri="{BB962C8B-B14F-4D97-AF65-F5344CB8AC3E}">
        <p14:creationId xmlns:p14="http://schemas.microsoft.com/office/powerpoint/2010/main" val="2518086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6221" y="747615"/>
            <a:ext cx="7124700" cy="437016"/>
          </a:xfrm>
        </p:spPr>
        <p:txBody>
          <a:bodyPr>
            <a:normAutofit/>
          </a:bodyPr>
          <a:lstStyle/>
          <a:p>
            <a:pPr marL="0" indent="0">
              <a:buNone/>
            </a:pPr>
            <a:r>
              <a:rPr lang="en-US" sz="2250" dirty="0"/>
              <a:t>Some pages from a science textbook from K-12 education</a:t>
            </a:r>
          </a:p>
        </p:txBody>
      </p:sp>
      <p:sp>
        <p:nvSpPr>
          <p:cNvPr id="5" name="Rectangle 4"/>
          <p:cNvSpPr/>
          <p:nvPr/>
        </p:nvSpPr>
        <p:spPr>
          <a:xfrm>
            <a:off x="1371600" y="651511"/>
            <a:ext cx="6400800" cy="34289"/>
          </a:xfrm>
          <a:prstGeom prst="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2286000" y="86047"/>
            <a:ext cx="4914900" cy="230832"/>
          </a:xfrm>
          <a:prstGeom prst="rect">
            <a:avLst/>
          </a:prstGeom>
          <a:noFill/>
        </p:spPr>
        <p:txBody>
          <a:bodyPr wrap="square" rtlCol="0">
            <a:spAutoFit/>
          </a:bodyPr>
          <a:lstStyle/>
          <a:p>
            <a:endParaRPr lang="en-US" sz="900" dirty="0">
              <a:solidFill>
                <a:schemeClr val="bg1"/>
              </a:solidFill>
              <a:latin typeface="Avenir LT Std 55 Roman" panose="020B0503020203020204" pitchFamily="34" charset="0"/>
            </a:endParaRPr>
          </a:p>
        </p:txBody>
      </p:sp>
      <mc:AlternateContent xmlns:mc="http://schemas.openxmlformats.org/markup-compatibility/2006" xmlns:a14="http://schemas.microsoft.com/office/drawing/2010/main">
        <mc:Choice Requires="a14">
          <p:sp>
            <p:nvSpPr>
              <p:cNvPr id="2" name="Title 1"/>
              <p:cNvSpPr>
                <a:spLocks noGrp="1"/>
              </p:cNvSpPr>
              <p:nvPr>
                <p:ph type="title"/>
              </p:nvPr>
            </p:nvSpPr>
            <p:spPr>
              <a:xfrm>
                <a:off x="1366221" y="152680"/>
                <a:ext cx="7526423" cy="533120"/>
              </a:xfrm>
            </p:spPr>
            <p:txBody>
              <a:bodyPr>
                <a:normAutofit fontScale="90000"/>
              </a:bodyPr>
              <a:lstStyle/>
              <a:p>
                <a:pPr algn="l"/>
                <a:r>
                  <a:rPr lang="en-US" dirty="0"/>
                  <a:t>An example: </a:t>
                </a:r>
                <a14:m>
                  <m:oMath xmlns:m="http://schemas.openxmlformats.org/officeDocument/2006/math">
                    <m:r>
                      <a:rPr lang="tr-TR" b="0" i="1" dirty="0">
                        <a:latin typeface="Cambria Math" panose="02040503050406030204" pitchFamily="18" charset="0"/>
                      </a:rPr>
                      <m:t>𝐹𝑜𝑟𝑐𝑒</m:t>
                    </m:r>
                    <m:r>
                      <a:rPr lang="en-US" i="1" dirty="0">
                        <a:latin typeface="Cambria Math" panose="02040503050406030204" pitchFamily="18" charset="0"/>
                      </a:rPr>
                      <m:t>=</m:t>
                    </m:r>
                    <m:r>
                      <a:rPr lang="tr-TR" b="0" i="1" dirty="0">
                        <a:latin typeface="Cambria Math" panose="02040503050406030204" pitchFamily="18" charset="0"/>
                      </a:rPr>
                      <m:t>𝑚𝑎𝑠𝑠</m:t>
                    </m:r>
                    <m:r>
                      <a:rPr lang="tr-TR" b="0" i="1" dirty="0">
                        <a:latin typeface="Cambria Math" panose="02040503050406030204" pitchFamily="18" charset="0"/>
                      </a:rPr>
                      <m:t> × </m:t>
                    </m:r>
                    <m:r>
                      <a:rPr lang="tr-TR" b="0" i="1" dirty="0">
                        <a:latin typeface="Cambria Math" panose="02040503050406030204" pitchFamily="18" charset="0"/>
                        <a:ea typeface="Cambria Math" panose="02040503050406030204" pitchFamily="18" charset="0"/>
                      </a:rPr>
                      <m:t>𝑎𝑐𝑐𝑒𝑙𝑒𝑟𝑎𝑡𝑖𝑜𝑛</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366221" y="152680"/>
                <a:ext cx="7526423" cy="533120"/>
              </a:xfrm>
              <a:blipFill>
                <a:blip r:embed="rId3"/>
                <a:stretch>
                  <a:fillRect l="-1852" t="-16279" b="-34884"/>
                </a:stretch>
              </a:blipFill>
            </p:spPr>
            <p:txBody>
              <a:bodyPr/>
              <a:lstStyle/>
              <a:p>
                <a:r>
                  <a:rPr lang="en-US">
                    <a:noFill/>
                  </a:rPr>
                  <a:t> </a:t>
                </a:r>
              </a:p>
            </p:txBody>
          </p:sp>
        </mc:Fallback>
      </mc:AlternateContent>
      <p:sp>
        <p:nvSpPr>
          <p:cNvPr id="13" name="TextBox 8">
            <a:extLst>
              <a:ext uri="{FF2B5EF4-FFF2-40B4-BE49-F238E27FC236}">
                <a16:creationId xmlns:a16="http://schemas.microsoft.com/office/drawing/2014/main" id="{C93894B4-FD31-40CA-995C-F67E626595C7}"/>
              </a:ext>
            </a:extLst>
          </p:cNvPr>
          <p:cNvSpPr txBox="1"/>
          <p:nvPr/>
        </p:nvSpPr>
        <p:spPr>
          <a:xfrm>
            <a:off x="4114800" y="4857750"/>
            <a:ext cx="3764952" cy="369332"/>
          </a:xfrm>
          <a:prstGeom prst="rect">
            <a:avLst/>
          </a:prstGeom>
          <a:noFill/>
        </p:spPr>
        <p:txBody>
          <a:bodyPr wrap="square" rtlCol="0">
            <a:spAutoFit/>
          </a:bodyPr>
          <a:lstStyle/>
          <a:p>
            <a:pPr algn="r"/>
            <a:r>
              <a:rPr lang="en-US" sz="900" dirty="0">
                <a:solidFill>
                  <a:schemeClr val="bg1"/>
                </a:solidFill>
                <a:latin typeface="Avenir LT Std 55 Roman" panose="020B0503020203020204" pitchFamily="34" charset="0"/>
              </a:rPr>
              <a:t>THE 40</a:t>
            </a:r>
            <a:r>
              <a:rPr lang="en-US" sz="900" baseline="30000" dirty="0">
                <a:solidFill>
                  <a:schemeClr val="bg1"/>
                </a:solidFill>
                <a:latin typeface="Avenir LT Std 55 Roman" panose="020B0503020203020204" pitchFamily="34" charset="0"/>
              </a:rPr>
              <a:t>TH</a:t>
            </a:r>
            <a:r>
              <a:rPr lang="en-US" sz="900" dirty="0">
                <a:solidFill>
                  <a:schemeClr val="bg1"/>
                </a:solidFill>
                <a:latin typeface="Avenir LT Std 55 Roman" panose="020B0503020203020204" pitchFamily="34" charset="0"/>
              </a:rPr>
              <a:t> INTERNATIONAL SYSTEM DYNAMICS CONFERENCE</a:t>
            </a:r>
          </a:p>
          <a:p>
            <a:pPr algn="r"/>
            <a:r>
              <a:rPr lang="en-US" sz="900" dirty="0">
                <a:solidFill>
                  <a:schemeClr val="bg1"/>
                </a:solidFill>
                <a:latin typeface="Avenir LT Std 55 Roman" panose="020B0503020203020204" pitchFamily="34" charset="0"/>
              </a:rPr>
              <a:t>Virtually everywhere!</a:t>
            </a:r>
          </a:p>
        </p:txBody>
      </p:sp>
      <p:sp>
        <p:nvSpPr>
          <p:cNvPr id="17" name="Retângulo 16">
            <a:extLst>
              <a:ext uri="{FF2B5EF4-FFF2-40B4-BE49-F238E27FC236}">
                <a16:creationId xmlns:a16="http://schemas.microsoft.com/office/drawing/2014/main" id="{E99FA53A-D705-494A-8412-36AEB6ABD20F}"/>
              </a:ext>
            </a:extLst>
          </p:cNvPr>
          <p:cNvSpPr/>
          <p:nvPr/>
        </p:nvSpPr>
        <p:spPr>
          <a:xfrm>
            <a:off x="1570789" y="4889585"/>
            <a:ext cx="1801061" cy="276999"/>
          </a:xfrm>
          <a:prstGeom prst="rect">
            <a:avLst/>
          </a:prstGeom>
        </p:spPr>
        <p:txBody>
          <a:bodyPr wrap="square">
            <a:spAutoFit/>
          </a:bodyPr>
          <a:lstStyle/>
          <a:p>
            <a:r>
              <a:rPr lang="en-US" sz="1200" dirty="0">
                <a:solidFill>
                  <a:srgbClr val="FFFFFF"/>
                </a:solidFill>
                <a:latin typeface="Arial" panose="020B0604020202020204" pitchFamily="34" charset="0"/>
              </a:rPr>
              <a:t>#isdc2022</a:t>
            </a:r>
            <a:endParaRPr lang="en-US" sz="1200" dirty="0"/>
          </a:p>
        </p:txBody>
      </p:sp>
      <p:pic>
        <p:nvPicPr>
          <p:cNvPr id="18" name="Google Shape;210;p28">
            <a:extLst>
              <a:ext uri="{FF2B5EF4-FFF2-40B4-BE49-F238E27FC236}">
                <a16:creationId xmlns:a16="http://schemas.microsoft.com/office/drawing/2014/main" id="{4CBD87F9-4642-4305-88AF-582437A4E487}"/>
              </a:ext>
            </a:extLst>
          </p:cNvPr>
          <p:cNvPicPr preferRelativeResize="0"/>
          <p:nvPr/>
        </p:nvPicPr>
        <p:blipFill>
          <a:blip r:embed="rId4">
            <a:alphaModFix/>
          </a:blip>
          <a:stretch>
            <a:fillRect/>
          </a:stretch>
        </p:blipFill>
        <p:spPr>
          <a:xfrm>
            <a:off x="1354146" y="4934661"/>
            <a:ext cx="216644" cy="183524"/>
          </a:xfrm>
          <a:prstGeom prst="rect">
            <a:avLst/>
          </a:prstGeom>
          <a:noFill/>
          <a:ln>
            <a:noFill/>
          </a:ln>
        </p:spPr>
      </p:pic>
      <p:grpSp>
        <p:nvGrpSpPr>
          <p:cNvPr id="11" name="Group 10">
            <a:extLst>
              <a:ext uri="{FF2B5EF4-FFF2-40B4-BE49-F238E27FC236}">
                <a16:creationId xmlns:a16="http://schemas.microsoft.com/office/drawing/2014/main" id="{CAA999C6-148E-D117-C1D4-E9D5C9A12F99}"/>
              </a:ext>
            </a:extLst>
          </p:cNvPr>
          <p:cNvGrpSpPr/>
          <p:nvPr/>
        </p:nvGrpSpPr>
        <p:grpSpPr>
          <a:xfrm>
            <a:off x="0" y="4657189"/>
            <a:ext cx="9144000" cy="530657"/>
            <a:chOff x="0" y="4657189"/>
            <a:chExt cx="9144000" cy="530657"/>
          </a:xfrm>
        </p:grpSpPr>
        <p:sp>
          <p:nvSpPr>
            <p:cNvPr id="12" name="Rectangle 4">
              <a:extLst>
                <a:ext uri="{FF2B5EF4-FFF2-40B4-BE49-F238E27FC236}">
                  <a16:creationId xmlns:a16="http://schemas.microsoft.com/office/drawing/2014/main" id="{55BCB5E6-F6D2-FF32-AD80-E569ABF09692}"/>
                </a:ext>
              </a:extLst>
            </p:cNvPr>
            <p:cNvSpPr/>
            <p:nvPr/>
          </p:nvSpPr>
          <p:spPr>
            <a:xfrm>
              <a:off x="0" y="4657189"/>
              <a:ext cx="9144000" cy="530657"/>
            </a:xfrm>
            <a:prstGeom prst="roundRect">
              <a:avLst/>
            </a:prstGeom>
            <a:solidFill>
              <a:srgbClr val="343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4C4C4"/>
                </a:solidFill>
              </a:endParaRPr>
            </a:p>
          </p:txBody>
        </p:sp>
        <p:sp>
          <p:nvSpPr>
            <p:cNvPr id="14" name="TextBox 13">
              <a:extLst>
                <a:ext uri="{FF2B5EF4-FFF2-40B4-BE49-F238E27FC236}">
                  <a16:creationId xmlns:a16="http://schemas.microsoft.com/office/drawing/2014/main" id="{5C8F51CE-C8F5-B2BB-8028-AAEB70FF14DC}"/>
                </a:ext>
              </a:extLst>
            </p:cNvPr>
            <p:cNvSpPr txBox="1"/>
            <p:nvPr/>
          </p:nvSpPr>
          <p:spPr>
            <a:xfrm>
              <a:off x="3124200" y="4726884"/>
              <a:ext cx="5593752" cy="369332"/>
            </a:xfrm>
            <a:prstGeom prst="rect">
              <a:avLst/>
            </a:prstGeom>
            <a:noFill/>
          </p:spPr>
          <p:txBody>
            <a:bodyPr wrap="square" rtlCol="0">
              <a:spAutoFit/>
            </a:bodyPr>
            <a:lstStyle/>
            <a:p>
              <a:pPr algn="r"/>
              <a:r>
                <a:rPr lang="en-US" sz="900" dirty="0">
                  <a:solidFill>
                    <a:schemeClr val="bg1"/>
                  </a:solidFill>
                  <a:latin typeface="Avenir LT Std 55 Roman" panose="020B0503020203020204" pitchFamily="34" charset="0"/>
                </a:rPr>
                <a:t>THE 41</a:t>
              </a:r>
              <a:r>
                <a:rPr lang="en-US" sz="900" baseline="30000" dirty="0">
                  <a:solidFill>
                    <a:schemeClr val="bg1"/>
                  </a:solidFill>
                  <a:latin typeface="Avenir LT Std 55 Roman" panose="020B0503020203020204" pitchFamily="34" charset="0"/>
                </a:rPr>
                <a:t>ST</a:t>
              </a:r>
              <a:r>
                <a:rPr lang="en-US" sz="900" dirty="0">
                  <a:solidFill>
                    <a:schemeClr val="bg1"/>
                  </a:solidFill>
                  <a:latin typeface="Avenir LT Std 55 Roman" panose="020B0503020203020204" pitchFamily="34" charset="0"/>
                </a:rPr>
                <a:t> INTERNATIONAL SYSTEM DYNAMICS CONFERENCE</a:t>
              </a:r>
            </a:p>
            <a:p>
              <a:pPr algn="r"/>
              <a:r>
                <a:rPr lang="en-US" sz="900" dirty="0">
                  <a:solidFill>
                    <a:schemeClr val="bg1"/>
                  </a:solidFill>
                  <a:latin typeface="Avenir LT Std 55 Roman" panose="020B0503020203020204" pitchFamily="34" charset="0"/>
                </a:rPr>
                <a:t>Chicago, USA and Virtually</a:t>
              </a:r>
            </a:p>
          </p:txBody>
        </p:sp>
      </p:grpSp>
      <p:pic>
        <p:nvPicPr>
          <p:cNvPr id="6" name="Picture 5">
            <a:extLst>
              <a:ext uri="{FF2B5EF4-FFF2-40B4-BE49-F238E27FC236}">
                <a16:creationId xmlns:a16="http://schemas.microsoft.com/office/drawing/2014/main" id="{E319886F-F0E5-55BF-4C60-9CE92D946BF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790515" y="1630321"/>
            <a:ext cx="4102129" cy="2880000"/>
          </a:xfrm>
          <a:prstGeom prst="rect">
            <a:avLst/>
          </a:prstGeom>
        </p:spPr>
      </p:pic>
      <p:pic>
        <p:nvPicPr>
          <p:cNvPr id="8" name="Picture 7">
            <a:extLst>
              <a:ext uri="{FF2B5EF4-FFF2-40B4-BE49-F238E27FC236}">
                <a16:creationId xmlns:a16="http://schemas.microsoft.com/office/drawing/2014/main" id="{2585A498-E907-3FE1-B3C4-ECE792B869CC}"/>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65071" y="1638453"/>
            <a:ext cx="4433515" cy="2880000"/>
          </a:xfrm>
          <a:prstGeom prst="rect">
            <a:avLst/>
          </a:prstGeom>
        </p:spPr>
      </p:pic>
      <p:sp>
        <p:nvSpPr>
          <p:cNvPr id="10" name="Content Placeholder 2">
            <a:extLst>
              <a:ext uri="{FF2B5EF4-FFF2-40B4-BE49-F238E27FC236}">
                <a16:creationId xmlns:a16="http://schemas.microsoft.com/office/drawing/2014/main" id="{EB9926FF-FDAA-76C1-0BE1-EDB7C4DB4218}"/>
              </a:ext>
            </a:extLst>
          </p:cNvPr>
          <p:cNvSpPr txBox="1">
            <a:spLocks/>
          </p:cNvSpPr>
          <p:nvPr/>
        </p:nvSpPr>
        <p:spPr>
          <a:xfrm>
            <a:off x="165071" y="1347332"/>
            <a:ext cx="4406929" cy="301694"/>
          </a:xfrm>
          <a:prstGeom prst="rect">
            <a:avLst/>
          </a:prstGeom>
        </p:spPr>
        <p:txBody>
          <a:bodyPr vert="horz" lIns="91440" tIns="45720" rIns="91440" bIns="45720" rtlCol="0" anchor="ctr">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sz="1200" dirty="0"/>
              <a:t>9</a:t>
            </a:r>
            <a:r>
              <a:rPr lang="en-US" sz="1200" baseline="30000" dirty="0"/>
              <a:t>th</a:t>
            </a:r>
            <a:r>
              <a:rPr lang="en-US" sz="1200" dirty="0"/>
              <a:t> Grade Science course textbook (MoNE, n.d.a)</a:t>
            </a:r>
          </a:p>
        </p:txBody>
      </p:sp>
      <p:sp>
        <p:nvSpPr>
          <p:cNvPr id="15" name="Content Placeholder 2">
            <a:extLst>
              <a:ext uri="{FF2B5EF4-FFF2-40B4-BE49-F238E27FC236}">
                <a16:creationId xmlns:a16="http://schemas.microsoft.com/office/drawing/2014/main" id="{EE42044E-B960-536D-3A77-FCB45496289A}"/>
              </a:ext>
            </a:extLst>
          </p:cNvPr>
          <p:cNvSpPr txBox="1">
            <a:spLocks/>
          </p:cNvSpPr>
          <p:nvPr/>
        </p:nvSpPr>
        <p:spPr>
          <a:xfrm>
            <a:off x="4790515" y="1350071"/>
            <a:ext cx="4102129" cy="301694"/>
          </a:xfrm>
          <a:prstGeom prst="rect">
            <a:avLst/>
          </a:prstGeom>
        </p:spPr>
        <p:txBody>
          <a:bodyPr vert="horz" lIns="91440" tIns="45720" rIns="91440" bIns="45720" rtlCol="0" anchor="ctr">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sz="1200" dirty="0"/>
              <a:t>11</a:t>
            </a:r>
            <a:r>
              <a:rPr lang="en-US" sz="1200" baseline="30000" dirty="0"/>
              <a:t>th</a:t>
            </a:r>
            <a:r>
              <a:rPr lang="en-US" sz="1200" dirty="0"/>
              <a:t>  Grade Physics course textbook (MoNE,  n.d.b)</a:t>
            </a:r>
          </a:p>
        </p:txBody>
      </p:sp>
      <p:sp>
        <p:nvSpPr>
          <p:cNvPr id="19" name="Down Arrow 18">
            <a:extLst>
              <a:ext uri="{FF2B5EF4-FFF2-40B4-BE49-F238E27FC236}">
                <a16:creationId xmlns:a16="http://schemas.microsoft.com/office/drawing/2014/main" id="{8E0AE41C-D28F-5A85-418B-404F6E5CB257}"/>
              </a:ext>
            </a:extLst>
          </p:cNvPr>
          <p:cNvSpPr/>
          <p:nvPr/>
        </p:nvSpPr>
        <p:spPr>
          <a:xfrm rot="17587501">
            <a:off x="1189332" y="1945857"/>
            <a:ext cx="121463" cy="461010"/>
          </a:xfrm>
          <a:prstGeom prst="downArrow">
            <a:avLst>
              <a:gd name="adj1" fmla="val 50000"/>
              <a:gd name="adj2" fmla="val 13535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a:extLst>
              <a:ext uri="{FF2B5EF4-FFF2-40B4-BE49-F238E27FC236}">
                <a16:creationId xmlns:a16="http://schemas.microsoft.com/office/drawing/2014/main" id="{87996DB0-743C-2FE6-58BB-7198768F07BB}"/>
              </a:ext>
            </a:extLst>
          </p:cNvPr>
          <p:cNvSpPr/>
          <p:nvPr/>
        </p:nvSpPr>
        <p:spPr>
          <a:xfrm rot="17587501">
            <a:off x="4867840" y="2986196"/>
            <a:ext cx="121463" cy="461010"/>
          </a:xfrm>
          <a:prstGeom prst="downArrow">
            <a:avLst>
              <a:gd name="adj1" fmla="val 50000"/>
              <a:gd name="adj2" fmla="val 13535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524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4146" y="856545"/>
            <a:ext cx="7561254" cy="3751341"/>
          </a:xfrm>
        </p:spPr>
        <p:txBody>
          <a:bodyPr>
            <a:normAutofit/>
          </a:bodyPr>
          <a:lstStyle/>
          <a:p>
            <a:pPr marL="0" indent="0">
              <a:buNone/>
            </a:pPr>
            <a:endParaRPr lang="en-US" sz="2250" dirty="0"/>
          </a:p>
          <a:p>
            <a:pPr marL="0" indent="0">
              <a:buNone/>
            </a:pPr>
            <a:endParaRPr lang="en-US" sz="2250" dirty="0"/>
          </a:p>
          <a:p>
            <a:pPr marL="0" indent="0">
              <a:buNone/>
            </a:pPr>
            <a:r>
              <a:rPr lang="en-US" sz="2250" dirty="0"/>
              <a:t>Number fo entries for Google search results for</a:t>
            </a:r>
          </a:p>
          <a:p>
            <a:pPr marL="990600" indent="0">
              <a:buNone/>
              <a:tabLst>
                <a:tab pos="5367338" algn="r"/>
              </a:tabLst>
            </a:pPr>
            <a:r>
              <a:rPr lang="en-US" sz="2250" dirty="0"/>
              <a:t>“a = F / m”  	6,210,000 entries</a:t>
            </a:r>
          </a:p>
          <a:p>
            <a:pPr marL="990600" indent="0">
              <a:buNone/>
              <a:tabLst>
                <a:tab pos="5367338" algn="r"/>
              </a:tabLst>
            </a:pPr>
            <a:r>
              <a:rPr lang="en-US" sz="2250" dirty="0"/>
              <a:t>“F = m * a” 	18,670,000,000 entries</a:t>
            </a:r>
          </a:p>
          <a:p>
            <a:pPr marL="990600" indent="0">
              <a:buNone/>
              <a:tabLst>
                <a:tab pos="5367338" algn="r"/>
              </a:tabLst>
            </a:pPr>
            <a:r>
              <a:rPr lang="en-US" sz="1600" dirty="0"/>
              <a:t>	(Google, 2023)</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p:txBody>
      </p:sp>
      <p:sp>
        <p:nvSpPr>
          <p:cNvPr id="5" name="Rectangle 4"/>
          <p:cNvSpPr/>
          <p:nvPr/>
        </p:nvSpPr>
        <p:spPr>
          <a:xfrm>
            <a:off x="1371600" y="651511"/>
            <a:ext cx="6400800" cy="34289"/>
          </a:xfrm>
          <a:prstGeom prst="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2286000" y="86047"/>
            <a:ext cx="4914900" cy="230832"/>
          </a:xfrm>
          <a:prstGeom prst="rect">
            <a:avLst/>
          </a:prstGeom>
          <a:noFill/>
        </p:spPr>
        <p:txBody>
          <a:bodyPr wrap="square" rtlCol="0">
            <a:spAutoFit/>
          </a:bodyPr>
          <a:lstStyle/>
          <a:p>
            <a:endParaRPr lang="en-US" sz="900" dirty="0">
              <a:solidFill>
                <a:schemeClr val="bg1"/>
              </a:solidFill>
              <a:latin typeface="Avenir LT Std 55 Roman" panose="020B0503020203020204" pitchFamily="34" charset="0"/>
            </a:endParaRPr>
          </a:p>
        </p:txBody>
      </p:sp>
      <mc:AlternateContent xmlns:mc="http://schemas.openxmlformats.org/markup-compatibility/2006" xmlns:a14="http://schemas.microsoft.com/office/drawing/2010/main">
        <mc:Choice Requires="a14">
          <p:sp>
            <p:nvSpPr>
              <p:cNvPr id="2" name="Title 1"/>
              <p:cNvSpPr>
                <a:spLocks noGrp="1"/>
              </p:cNvSpPr>
              <p:nvPr>
                <p:ph type="title"/>
              </p:nvPr>
            </p:nvSpPr>
            <p:spPr>
              <a:xfrm>
                <a:off x="1371600" y="152680"/>
                <a:ext cx="7346352" cy="533120"/>
              </a:xfrm>
            </p:spPr>
            <p:txBody>
              <a:bodyPr>
                <a:normAutofit fontScale="90000"/>
              </a:bodyPr>
              <a:lstStyle/>
              <a:p>
                <a:pPr algn="l"/>
                <a:r>
                  <a:rPr lang="en-US" dirty="0"/>
                  <a:t>An example: </a:t>
                </a:r>
                <a14:m>
                  <m:oMath xmlns:m="http://schemas.openxmlformats.org/officeDocument/2006/math">
                    <m:r>
                      <a:rPr lang="tr-TR" b="0" i="1" dirty="0">
                        <a:latin typeface="Cambria Math" panose="02040503050406030204" pitchFamily="18" charset="0"/>
                      </a:rPr>
                      <m:t>𝐹𝑜𝑟𝑐𝑒</m:t>
                    </m:r>
                    <m:r>
                      <a:rPr lang="en-US" i="1" dirty="0">
                        <a:latin typeface="Cambria Math" panose="02040503050406030204" pitchFamily="18" charset="0"/>
                      </a:rPr>
                      <m:t>=</m:t>
                    </m:r>
                    <m:r>
                      <a:rPr lang="tr-TR" b="0" i="1" dirty="0">
                        <a:latin typeface="Cambria Math" panose="02040503050406030204" pitchFamily="18" charset="0"/>
                      </a:rPr>
                      <m:t>𝑚𝑎𝑠𝑠</m:t>
                    </m:r>
                    <m:r>
                      <a:rPr lang="tr-TR" b="0" i="1" dirty="0">
                        <a:latin typeface="Cambria Math" panose="02040503050406030204" pitchFamily="18" charset="0"/>
                      </a:rPr>
                      <m:t> × </m:t>
                    </m:r>
                    <m:r>
                      <a:rPr lang="tr-TR" b="0" i="1" dirty="0">
                        <a:latin typeface="Cambria Math" panose="02040503050406030204" pitchFamily="18" charset="0"/>
                        <a:ea typeface="Cambria Math" panose="02040503050406030204" pitchFamily="18" charset="0"/>
                      </a:rPr>
                      <m:t>𝑎𝑐𝑐𝑒𝑙𝑒𝑟𝑎𝑡𝑖𝑜𝑛</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371600" y="152680"/>
                <a:ext cx="7346352" cy="533120"/>
              </a:xfrm>
              <a:blipFill>
                <a:blip r:embed="rId3"/>
                <a:stretch>
                  <a:fillRect l="-2073" t="-16279" b="-34884"/>
                </a:stretch>
              </a:blipFill>
            </p:spPr>
            <p:txBody>
              <a:bodyPr/>
              <a:lstStyle/>
              <a:p>
                <a:r>
                  <a:rPr lang="en-US">
                    <a:noFill/>
                  </a:rPr>
                  <a:t> </a:t>
                </a:r>
              </a:p>
            </p:txBody>
          </p:sp>
        </mc:Fallback>
      </mc:AlternateContent>
      <p:sp>
        <p:nvSpPr>
          <p:cNvPr id="13" name="TextBox 8">
            <a:extLst>
              <a:ext uri="{FF2B5EF4-FFF2-40B4-BE49-F238E27FC236}">
                <a16:creationId xmlns:a16="http://schemas.microsoft.com/office/drawing/2014/main" id="{C93894B4-FD31-40CA-995C-F67E626595C7}"/>
              </a:ext>
            </a:extLst>
          </p:cNvPr>
          <p:cNvSpPr txBox="1"/>
          <p:nvPr/>
        </p:nvSpPr>
        <p:spPr>
          <a:xfrm>
            <a:off x="4114800" y="4857750"/>
            <a:ext cx="3764952" cy="369332"/>
          </a:xfrm>
          <a:prstGeom prst="rect">
            <a:avLst/>
          </a:prstGeom>
          <a:noFill/>
        </p:spPr>
        <p:txBody>
          <a:bodyPr wrap="square" rtlCol="0">
            <a:spAutoFit/>
          </a:bodyPr>
          <a:lstStyle/>
          <a:p>
            <a:pPr algn="r"/>
            <a:r>
              <a:rPr lang="en-US" sz="900" dirty="0">
                <a:solidFill>
                  <a:schemeClr val="bg1"/>
                </a:solidFill>
                <a:latin typeface="Avenir LT Std 55 Roman" panose="020B0503020203020204" pitchFamily="34" charset="0"/>
              </a:rPr>
              <a:t>THE 40</a:t>
            </a:r>
            <a:r>
              <a:rPr lang="en-US" sz="900" baseline="30000" dirty="0">
                <a:solidFill>
                  <a:schemeClr val="bg1"/>
                </a:solidFill>
                <a:latin typeface="Avenir LT Std 55 Roman" panose="020B0503020203020204" pitchFamily="34" charset="0"/>
              </a:rPr>
              <a:t>TH</a:t>
            </a:r>
            <a:r>
              <a:rPr lang="en-US" sz="900" dirty="0">
                <a:solidFill>
                  <a:schemeClr val="bg1"/>
                </a:solidFill>
                <a:latin typeface="Avenir LT Std 55 Roman" panose="020B0503020203020204" pitchFamily="34" charset="0"/>
              </a:rPr>
              <a:t> INTERNATIONAL SYSTEM DYNAMICS CONFERENCE</a:t>
            </a:r>
          </a:p>
          <a:p>
            <a:pPr algn="r"/>
            <a:r>
              <a:rPr lang="en-US" sz="900" dirty="0">
                <a:solidFill>
                  <a:schemeClr val="bg1"/>
                </a:solidFill>
                <a:latin typeface="Avenir LT Std 55 Roman" panose="020B0503020203020204" pitchFamily="34" charset="0"/>
              </a:rPr>
              <a:t>Virtually everywhere!</a:t>
            </a:r>
          </a:p>
        </p:txBody>
      </p:sp>
      <p:sp>
        <p:nvSpPr>
          <p:cNvPr id="17" name="Retângulo 16">
            <a:extLst>
              <a:ext uri="{FF2B5EF4-FFF2-40B4-BE49-F238E27FC236}">
                <a16:creationId xmlns:a16="http://schemas.microsoft.com/office/drawing/2014/main" id="{E99FA53A-D705-494A-8412-36AEB6ABD20F}"/>
              </a:ext>
            </a:extLst>
          </p:cNvPr>
          <p:cNvSpPr/>
          <p:nvPr/>
        </p:nvSpPr>
        <p:spPr>
          <a:xfrm>
            <a:off x="1570789" y="4889585"/>
            <a:ext cx="1801061" cy="276999"/>
          </a:xfrm>
          <a:prstGeom prst="rect">
            <a:avLst/>
          </a:prstGeom>
        </p:spPr>
        <p:txBody>
          <a:bodyPr wrap="square">
            <a:spAutoFit/>
          </a:bodyPr>
          <a:lstStyle/>
          <a:p>
            <a:r>
              <a:rPr lang="en-US" sz="1200" dirty="0">
                <a:solidFill>
                  <a:srgbClr val="FFFFFF"/>
                </a:solidFill>
                <a:latin typeface="Arial" panose="020B0604020202020204" pitchFamily="34" charset="0"/>
              </a:rPr>
              <a:t>#isdc2022</a:t>
            </a:r>
            <a:endParaRPr lang="en-US" sz="1200" dirty="0"/>
          </a:p>
        </p:txBody>
      </p:sp>
      <p:pic>
        <p:nvPicPr>
          <p:cNvPr id="18" name="Google Shape;210;p28">
            <a:extLst>
              <a:ext uri="{FF2B5EF4-FFF2-40B4-BE49-F238E27FC236}">
                <a16:creationId xmlns:a16="http://schemas.microsoft.com/office/drawing/2014/main" id="{4CBD87F9-4642-4305-88AF-582437A4E487}"/>
              </a:ext>
            </a:extLst>
          </p:cNvPr>
          <p:cNvPicPr preferRelativeResize="0"/>
          <p:nvPr/>
        </p:nvPicPr>
        <p:blipFill>
          <a:blip r:embed="rId4">
            <a:alphaModFix/>
          </a:blip>
          <a:stretch>
            <a:fillRect/>
          </a:stretch>
        </p:blipFill>
        <p:spPr>
          <a:xfrm>
            <a:off x="1354146" y="4934661"/>
            <a:ext cx="216644" cy="183524"/>
          </a:xfrm>
          <a:prstGeom prst="rect">
            <a:avLst/>
          </a:prstGeom>
          <a:noFill/>
          <a:ln>
            <a:noFill/>
          </a:ln>
        </p:spPr>
      </p:pic>
      <p:grpSp>
        <p:nvGrpSpPr>
          <p:cNvPr id="11" name="Group 10">
            <a:extLst>
              <a:ext uri="{FF2B5EF4-FFF2-40B4-BE49-F238E27FC236}">
                <a16:creationId xmlns:a16="http://schemas.microsoft.com/office/drawing/2014/main" id="{CAA999C6-148E-D117-C1D4-E9D5C9A12F99}"/>
              </a:ext>
            </a:extLst>
          </p:cNvPr>
          <p:cNvGrpSpPr/>
          <p:nvPr/>
        </p:nvGrpSpPr>
        <p:grpSpPr>
          <a:xfrm>
            <a:off x="0" y="4657189"/>
            <a:ext cx="9144000" cy="530657"/>
            <a:chOff x="0" y="4657189"/>
            <a:chExt cx="9144000" cy="530657"/>
          </a:xfrm>
        </p:grpSpPr>
        <p:sp>
          <p:nvSpPr>
            <p:cNvPr id="12" name="Rectangle 4">
              <a:extLst>
                <a:ext uri="{FF2B5EF4-FFF2-40B4-BE49-F238E27FC236}">
                  <a16:creationId xmlns:a16="http://schemas.microsoft.com/office/drawing/2014/main" id="{55BCB5E6-F6D2-FF32-AD80-E569ABF09692}"/>
                </a:ext>
              </a:extLst>
            </p:cNvPr>
            <p:cNvSpPr/>
            <p:nvPr/>
          </p:nvSpPr>
          <p:spPr>
            <a:xfrm>
              <a:off x="0" y="4657189"/>
              <a:ext cx="9144000" cy="530657"/>
            </a:xfrm>
            <a:prstGeom prst="roundRect">
              <a:avLst/>
            </a:prstGeom>
            <a:solidFill>
              <a:srgbClr val="343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4C4C4"/>
                </a:solidFill>
              </a:endParaRPr>
            </a:p>
          </p:txBody>
        </p:sp>
        <p:sp>
          <p:nvSpPr>
            <p:cNvPr id="14" name="TextBox 13">
              <a:extLst>
                <a:ext uri="{FF2B5EF4-FFF2-40B4-BE49-F238E27FC236}">
                  <a16:creationId xmlns:a16="http://schemas.microsoft.com/office/drawing/2014/main" id="{5C8F51CE-C8F5-B2BB-8028-AAEB70FF14DC}"/>
                </a:ext>
              </a:extLst>
            </p:cNvPr>
            <p:cNvSpPr txBox="1"/>
            <p:nvPr/>
          </p:nvSpPr>
          <p:spPr>
            <a:xfrm>
              <a:off x="3124200" y="4726884"/>
              <a:ext cx="5593752" cy="369332"/>
            </a:xfrm>
            <a:prstGeom prst="rect">
              <a:avLst/>
            </a:prstGeom>
            <a:noFill/>
          </p:spPr>
          <p:txBody>
            <a:bodyPr wrap="square" rtlCol="0">
              <a:spAutoFit/>
            </a:bodyPr>
            <a:lstStyle/>
            <a:p>
              <a:pPr algn="r"/>
              <a:r>
                <a:rPr lang="en-US" sz="900" dirty="0">
                  <a:solidFill>
                    <a:schemeClr val="bg1"/>
                  </a:solidFill>
                  <a:latin typeface="Avenir LT Std 55 Roman" panose="020B0503020203020204" pitchFamily="34" charset="0"/>
                </a:rPr>
                <a:t>THE 41</a:t>
              </a:r>
              <a:r>
                <a:rPr lang="en-US" sz="900" baseline="30000" dirty="0">
                  <a:solidFill>
                    <a:schemeClr val="bg1"/>
                  </a:solidFill>
                  <a:latin typeface="Avenir LT Std 55 Roman" panose="020B0503020203020204" pitchFamily="34" charset="0"/>
                </a:rPr>
                <a:t>ST</a:t>
              </a:r>
              <a:r>
                <a:rPr lang="en-US" sz="900" dirty="0">
                  <a:solidFill>
                    <a:schemeClr val="bg1"/>
                  </a:solidFill>
                  <a:latin typeface="Avenir LT Std 55 Roman" panose="020B0503020203020204" pitchFamily="34" charset="0"/>
                </a:rPr>
                <a:t> INTERNATIONAL SYSTEM DYNAMICS CONFERENCE</a:t>
              </a:r>
            </a:p>
            <a:p>
              <a:pPr algn="r"/>
              <a:r>
                <a:rPr lang="en-US" sz="900" dirty="0">
                  <a:solidFill>
                    <a:schemeClr val="bg1"/>
                  </a:solidFill>
                  <a:latin typeface="Avenir LT Std 55 Roman" panose="020B0503020203020204" pitchFamily="34" charset="0"/>
                </a:rPr>
                <a:t>Chicago, USA and Virtually</a:t>
              </a:r>
            </a:p>
          </p:txBody>
        </p:sp>
      </p:grpSp>
    </p:spTree>
    <p:extLst>
      <p:ext uri="{BB962C8B-B14F-4D97-AF65-F5344CB8AC3E}">
        <p14:creationId xmlns:p14="http://schemas.microsoft.com/office/powerpoint/2010/main" val="505962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4146" y="1041691"/>
            <a:ext cx="6515100" cy="3450298"/>
          </a:xfrm>
        </p:spPr>
        <p:txBody>
          <a:bodyPr>
            <a:normAutofit/>
          </a:bodyPr>
          <a:lstStyle/>
          <a:p>
            <a:r>
              <a:rPr lang="en-US" sz="2250" dirty="0"/>
              <a:t>p.83 - LAW II. The alteration of motion is ever proportional to the motive force impressed; and is made in the direction of the right line in which that force is impressed.</a:t>
            </a:r>
          </a:p>
          <a:p>
            <a:endParaRPr lang="en-US" sz="2250" dirty="0"/>
          </a:p>
          <a:p>
            <a:r>
              <a:rPr lang="en-US" sz="2250" dirty="0"/>
              <a:t>(p.73 - DEFINITION II. The quantity of motion is the measure of the same, arising from the velocity and quantity of matter corjunctly.)</a:t>
            </a:r>
          </a:p>
        </p:txBody>
      </p:sp>
      <p:sp>
        <p:nvSpPr>
          <p:cNvPr id="5" name="Rectangle 4"/>
          <p:cNvSpPr/>
          <p:nvPr/>
        </p:nvSpPr>
        <p:spPr>
          <a:xfrm>
            <a:off x="1371600" y="651511"/>
            <a:ext cx="6400800" cy="34289"/>
          </a:xfrm>
          <a:prstGeom prst="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2286000" y="86047"/>
            <a:ext cx="4914900" cy="230832"/>
          </a:xfrm>
          <a:prstGeom prst="rect">
            <a:avLst/>
          </a:prstGeom>
          <a:noFill/>
        </p:spPr>
        <p:txBody>
          <a:bodyPr wrap="square" rtlCol="0">
            <a:spAutoFit/>
          </a:bodyPr>
          <a:lstStyle/>
          <a:p>
            <a:endParaRPr lang="en-US" sz="900" dirty="0">
              <a:solidFill>
                <a:schemeClr val="bg1"/>
              </a:solidFill>
              <a:latin typeface="Avenir LT Std 55 Roman" panose="020B0503020203020204" pitchFamily="34" charset="0"/>
            </a:endParaRPr>
          </a:p>
        </p:txBody>
      </p:sp>
      <p:sp>
        <p:nvSpPr>
          <p:cNvPr id="2" name="Title 1"/>
          <p:cNvSpPr>
            <a:spLocks noGrp="1"/>
          </p:cNvSpPr>
          <p:nvPr>
            <p:ph type="title"/>
          </p:nvPr>
        </p:nvSpPr>
        <p:spPr>
          <a:xfrm>
            <a:off x="1371600" y="152680"/>
            <a:ext cx="7162800" cy="533120"/>
          </a:xfrm>
        </p:spPr>
        <p:txBody>
          <a:bodyPr>
            <a:normAutofit fontScale="90000"/>
          </a:bodyPr>
          <a:lstStyle/>
          <a:p>
            <a:pPr algn="l"/>
            <a:r>
              <a:rPr lang="en-US" dirty="0"/>
              <a:t>from </a:t>
            </a:r>
            <a:r>
              <a:rPr lang="en-US" i="1" dirty="0"/>
              <a:t>Principia Mathematica </a:t>
            </a:r>
            <a:r>
              <a:rPr lang="en-US" sz="2200" i="1" dirty="0"/>
              <a:t>(Newton, 1687)</a:t>
            </a:r>
            <a:endParaRPr lang="en-US" i="1" dirty="0"/>
          </a:p>
        </p:txBody>
      </p:sp>
      <p:sp>
        <p:nvSpPr>
          <p:cNvPr id="13" name="TextBox 8">
            <a:extLst>
              <a:ext uri="{FF2B5EF4-FFF2-40B4-BE49-F238E27FC236}">
                <a16:creationId xmlns:a16="http://schemas.microsoft.com/office/drawing/2014/main" id="{C93894B4-FD31-40CA-995C-F67E626595C7}"/>
              </a:ext>
            </a:extLst>
          </p:cNvPr>
          <p:cNvSpPr txBox="1"/>
          <p:nvPr/>
        </p:nvSpPr>
        <p:spPr>
          <a:xfrm>
            <a:off x="4114800" y="4857750"/>
            <a:ext cx="3764952" cy="369332"/>
          </a:xfrm>
          <a:prstGeom prst="rect">
            <a:avLst/>
          </a:prstGeom>
          <a:noFill/>
        </p:spPr>
        <p:txBody>
          <a:bodyPr wrap="square" rtlCol="0">
            <a:spAutoFit/>
          </a:bodyPr>
          <a:lstStyle/>
          <a:p>
            <a:pPr algn="r"/>
            <a:r>
              <a:rPr lang="en-US" sz="900" dirty="0">
                <a:solidFill>
                  <a:schemeClr val="bg1"/>
                </a:solidFill>
                <a:latin typeface="Avenir LT Std 55 Roman" panose="020B0503020203020204" pitchFamily="34" charset="0"/>
              </a:rPr>
              <a:t>THE 40</a:t>
            </a:r>
            <a:r>
              <a:rPr lang="en-US" sz="900" baseline="30000" dirty="0">
                <a:solidFill>
                  <a:schemeClr val="bg1"/>
                </a:solidFill>
                <a:latin typeface="Avenir LT Std 55 Roman" panose="020B0503020203020204" pitchFamily="34" charset="0"/>
              </a:rPr>
              <a:t>TH</a:t>
            </a:r>
            <a:r>
              <a:rPr lang="en-US" sz="900" dirty="0">
                <a:solidFill>
                  <a:schemeClr val="bg1"/>
                </a:solidFill>
                <a:latin typeface="Avenir LT Std 55 Roman" panose="020B0503020203020204" pitchFamily="34" charset="0"/>
              </a:rPr>
              <a:t> INTERNATIONAL SYSTEM DYNAMICS CONFERENCE</a:t>
            </a:r>
          </a:p>
          <a:p>
            <a:pPr algn="r"/>
            <a:r>
              <a:rPr lang="en-US" sz="900" dirty="0">
                <a:solidFill>
                  <a:schemeClr val="bg1"/>
                </a:solidFill>
                <a:latin typeface="Avenir LT Std 55 Roman" panose="020B0503020203020204" pitchFamily="34" charset="0"/>
              </a:rPr>
              <a:t>Virtually everywhere!</a:t>
            </a:r>
          </a:p>
        </p:txBody>
      </p:sp>
      <p:sp>
        <p:nvSpPr>
          <p:cNvPr id="17" name="Retângulo 16">
            <a:extLst>
              <a:ext uri="{FF2B5EF4-FFF2-40B4-BE49-F238E27FC236}">
                <a16:creationId xmlns:a16="http://schemas.microsoft.com/office/drawing/2014/main" id="{E99FA53A-D705-494A-8412-36AEB6ABD20F}"/>
              </a:ext>
            </a:extLst>
          </p:cNvPr>
          <p:cNvSpPr/>
          <p:nvPr/>
        </p:nvSpPr>
        <p:spPr>
          <a:xfrm>
            <a:off x="1570789" y="4889585"/>
            <a:ext cx="1801061" cy="276999"/>
          </a:xfrm>
          <a:prstGeom prst="rect">
            <a:avLst/>
          </a:prstGeom>
        </p:spPr>
        <p:txBody>
          <a:bodyPr wrap="square">
            <a:spAutoFit/>
          </a:bodyPr>
          <a:lstStyle/>
          <a:p>
            <a:r>
              <a:rPr lang="en-US" sz="1200" dirty="0">
                <a:solidFill>
                  <a:srgbClr val="FFFFFF"/>
                </a:solidFill>
                <a:latin typeface="Arial" panose="020B0604020202020204" pitchFamily="34" charset="0"/>
              </a:rPr>
              <a:t>#isdc2022</a:t>
            </a:r>
            <a:endParaRPr lang="en-US" sz="1200" dirty="0"/>
          </a:p>
        </p:txBody>
      </p:sp>
      <p:pic>
        <p:nvPicPr>
          <p:cNvPr id="18" name="Google Shape;210;p28">
            <a:extLst>
              <a:ext uri="{FF2B5EF4-FFF2-40B4-BE49-F238E27FC236}">
                <a16:creationId xmlns:a16="http://schemas.microsoft.com/office/drawing/2014/main" id="{4CBD87F9-4642-4305-88AF-582437A4E487}"/>
              </a:ext>
            </a:extLst>
          </p:cNvPr>
          <p:cNvPicPr preferRelativeResize="0"/>
          <p:nvPr/>
        </p:nvPicPr>
        <p:blipFill>
          <a:blip r:embed="rId3">
            <a:alphaModFix/>
          </a:blip>
          <a:stretch>
            <a:fillRect/>
          </a:stretch>
        </p:blipFill>
        <p:spPr>
          <a:xfrm>
            <a:off x="1354146" y="4934661"/>
            <a:ext cx="216644" cy="183524"/>
          </a:xfrm>
          <a:prstGeom prst="rect">
            <a:avLst/>
          </a:prstGeom>
          <a:noFill/>
          <a:ln>
            <a:noFill/>
          </a:ln>
        </p:spPr>
      </p:pic>
      <p:grpSp>
        <p:nvGrpSpPr>
          <p:cNvPr id="11" name="Group 10">
            <a:extLst>
              <a:ext uri="{FF2B5EF4-FFF2-40B4-BE49-F238E27FC236}">
                <a16:creationId xmlns:a16="http://schemas.microsoft.com/office/drawing/2014/main" id="{CAA999C6-148E-D117-C1D4-E9D5C9A12F99}"/>
              </a:ext>
            </a:extLst>
          </p:cNvPr>
          <p:cNvGrpSpPr/>
          <p:nvPr/>
        </p:nvGrpSpPr>
        <p:grpSpPr>
          <a:xfrm>
            <a:off x="0" y="4657189"/>
            <a:ext cx="9144000" cy="530657"/>
            <a:chOff x="0" y="4657189"/>
            <a:chExt cx="9144000" cy="530657"/>
          </a:xfrm>
        </p:grpSpPr>
        <p:sp>
          <p:nvSpPr>
            <p:cNvPr id="12" name="Rectangle 4">
              <a:extLst>
                <a:ext uri="{FF2B5EF4-FFF2-40B4-BE49-F238E27FC236}">
                  <a16:creationId xmlns:a16="http://schemas.microsoft.com/office/drawing/2014/main" id="{55BCB5E6-F6D2-FF32-AD80-E569ABF09692}"/>
                </a:ext>
              </a:extLst>
            </p:cNvPr>
            <p:cNvSpPr/>
            <p:nvPr/>
          </p:nvSpPr>
          <p:spPr>
            <a:xfrm>
              <a:off x="0" y="4657189"/>
              <a:ext cx="9144000" cy="530657"/>
            </a:xfrm>
            <a:prstGeom prst="roundRect">
              <a:avLst/>
            </a:prstGeom>
            <a:solidFill>
              <a:srgbClr val="343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4C4C4"/>
                </a:solidFill>
              </a:endParaRPr>
            </a:p>
          </p:txBody>
        </p:sp>
        <p:sp>
          <p:nvSpPr>
            <p:cNvPr id="14" name="TextBox 13">
              <a:extLst>
                <a:ext uri="{FF2B5EF4-FFF2-40B4-BE49-F238E27FC236}">
                  <a16:creationId xmlns:a16="http://schemas.microsoft.com/office/drawing/2014/main" id="{5C8F51CE-C8F5-B2BB-8028-AAEB70FF14DC}"/>
                </a:ext>
              </a:extLst>
            </p:cNvPr>
            <p:cNvSpPr txBox="1"/>
            <p:nvPr/>
          </p:nvSpPr>
          <p:spPr>
            <a:xfrm>
              <a:off x="3124200" y="4726884"/>
              <a:ext cx="5593752" cy="369332"/>
            </a:xfrm>
            <a:prstGeom prst="rect">
              <a:avLst/>
            </a:prstGeom>
            <a:noFill/>
          </p:spPr>
          <p:txBody>
            <a:bodyPr wrap="square" rtlCol="0">
              <a:spAutoFit/>
            </a:bodyPr>
            <a:lstStyle/>
            <a:p>
              <a:pPr algn="r"/>
              <a:r>
                <a:rPr lang="en-US" sz="900" dirty="0">
                  <a:solidFill>
                    <a:schemeClr val="bg1"/>
                  </a:solidFill>
                  <a:latin typeface="Avenir LT Std 55 Roman" panose="020B0503020203020204" pitchFamily="34" charset="0"/>
                </a:rPr>
                <a:t>THE 41</a:t>
              </a:r>
              <a:r>
                <a:rPr lang="en-US" sz="900" baseline="30000" dirty="0">
                  <a:solidFill>
                    <a:schemeClr val="bg1"/>
                  </a:solidFill>
                  <a:latin typeface="Avenir LT Std 55 Roman" panose="020B0503020203020204" pitchFamily="34" charset="0"/>
                </a:rPr>
                <a:t>ST</a:t>
              </a:r>
              <a:r>
                <a:rPr lang="en-US" sz="900" dirty="0">
                  <a:solidFill>
                    <a:schemeClr val="bg1"/>
                  </a:solidFill>
                  <a:latin typeface="Avenir LT Std 55 Roman" panose="020B0503020203020204" pitchFamily="34" charset="0"/>
                </a:rPr>
                <a:t> INTERNATIONAL SYSTEM DYNAMICS CONFERENCE</a:t>
              </a:r>
            </a:p>
            <a:p>
              <a:pPr algn="r"/>
              <a:r>
                <a:rPr lang="en-US" sz="900" dirty="0">
                  <a:solidFill>
                    <a:schemeClr val="bg1"/>
                  </a:solidFill>
                  <a:latin typeface="Avenir LT Std 55 Roman" panose="020B0503020203020204" pitchFamily="34" charset="0"/>
                </a:rPr>
                <a:t>Chicago, USA and Virtually</a:t>
              </a:r>
            </a:p>
          </p:txBody>
        </p:sp>
      </p:grpSp>
    </p:spTree>
    <p:extLst>
      <p:ext uri="{BB962C8B-B14F-4D97-AF65-F5344CB8AC3E}">
        <p14:creationId xmlns:p14="http://schemas.microsoft.com/office/powerpoint/2010/main" val="1282211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856545"/>
            <a:ext cx="6515100" cy="3751341"/>
          </a:xfrm>
        </p:spPr>
        <p:txBody>
          <a:bodyPr>
            <a:normAutofit/>
          </a:bodyPr>
          <a:lstStyle/>
          <a:p>
            <a:r>
              <a:rPr lang="en-US" sz="2250" dirty="0"/>
              <a:t>These equations are mathematically equivelant:</a:t>
            </a:r>
          </a:p>
          <a:p>
            <a:pPr marL="0" indent="0">
              <a:buNone/>
            </a:pPr>
            <a:endParaRPr lang="en-US" sz="2250" dirty="0"/>
          </a:p>
          <a:p>
            <a:pPr lvl="1"/>
            <a:endParaRPr lang="tr-TR" sz="1950" b="0" dirty="0"/>
          </a:p>
          <a:p>
            <a:r>
              <a:rPr lang="en-US" sz="2250" dirty="0"/>
              <a:t>But only one of them depict causality</a:t>
            </a:r>
          </a:p>
          <a:p>
            <a:pPr lvl="1"/>
            <a:r>
              <a:rPr lang="en-US" sz="1950" dirty="0"/>
              <a:t>Force </a:t>
            </a:r>
            <a:r>
              <a:rPr lang="en-US" sz="1950" i="1" dirty="0"/>
              <a:t>is not</a:t>
            </a:r>
            <a:r>
              <a:rPr lang="en-US" sz="1950" dirty="0"/>
              <a:t> a result of mass and acceleration</a:t>
            </a:r>
          </a:p>
          <a:p>
            <a:pPr lvl="1"/>
            <a:r>
              <a:rPr lang="en-US" sz="1950" dirty="0"/>
              <a:t>Mass </a:t>
            </a:r>
            <a:r>
              <a:rPr lang="en-US" sz="1950" i="1" dirty="0"/>
              <a:t>is not</a:t>
            </a:r>
            <a:r>
              <a:rPr lang="en-US" sz="1950" dirty="0"/>
              <a:t> a result of force and acceleration</a:t>
            </a:r>
          </a:p>
          <a:p>
            <a:pPr lvl="1"/>
            <a:r>
              <a:rPr lang="en-US" sz="1950" dirty="0"/>
              <a:t>Acceleration </a:t>
            </a:r>
            <a:r>
              <a:rPr lang="en-US" sz="1950" i="1" dirty="0"/>
              <a:t>is</a:t>
            </a:r>
            <a:r>
              <a:rPr lang="en-US" sz="1950" dirty="0"/>
              <a:t> a result of force and mass</a:t>
            </a:r>
          </a:p>
          <a:p>
            <a:r>
              <a:rPr lang="en-US" sz="2250" dirty="0"/>
              <a:t>It is not possible to see the causality in an equation</a:t>
            </a:r>
          </a:p>
          <a:p>
            <a:r>
              <a:rPr lang="en-US" sz="2250" dirty="0"/>
              <a:t>This ambiguity may easily cause misconceptions</a:t>
            </a:r>
          </a:p>
        </p:txBody>
      </p:sp>
      <p:sp>
        <p:nvSpPr>
          <p:cNvPr id="5" name="Rectangle 4"/>
          <p:cNvSpPr/>
          <p:nvPr/>
        </p:nvSpPr>
        <p:spPr>
          <a:xfrm>
            <a:off x="1371600" y="651511"/>
            <a:ext cx="6400800" cy="34289"/>
          </a:xfrm>
          <a:prstGeom prst="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2286000" y="86047"/>
            <a:ext cx="4914900" cy="230832"/>
          </a:xfrm>
          <a:prstGeom prst="rect">
            <a:avLst/>
          </a:prstGeom>
          <a:noFill/>
        </p:spPr>
        <p:txBody>
          <a:bodyPr wrap="square" rtlCol="0">
            <a:spAutoFit/>
          </a:bodyPr>
          <a:lstStyle/>
          <a:p>
            <a:endParaRPr lang="en-US" sz="900" dirty="0">
              <a:solidFill>
                <a:schemeClr val="bg1"/>
              </a:solidFill>
              <a:latin typeface="Avenir LT Std 55 Roman" panose="020B0503020203020204" pitchFamily="34" charset="0"/>
            </a:endParaRPr>
          </a:p>
        </p:txBody>
      </p:sp>
      <p:sp>
        <p:nvSpPr>
          <p:cNvPr id="2" name="Title 1"/>
          <p:cNvSpPr>
            <a:spLocks noGrp="1"/>
          </p:cNvSpPr>
          <p:nvPr>
            <p:ph type="title"/>
          </p:nvPr>
        </p:nvSpPr>
        <p:spPr>
          <a:xfrm>
            <a:off x="1397577" y="152680"/>
            <a:ext cx="6260523" cy="533120"/>
          </a:xfrm>
        </p:spPr>
        <p:txBody>
          <a:bodyPr>
            <a:normAutofit fontScale="90000"/>
          </a:bodyPr>
          <a:lstStyle/>
          <a:p>
            <a:pPr algn="l"/>
            <a:r>
              <a:rPr lang="en-US" dirty="0"/>
              <a:t>Problem Statement</a:t>
            </a:r>
          </a:p>
        </p:txBody>
      </p:sp>
      <p:sp>
        <p:nvSpPr>
          <p:cNvPr id="13" name="TextBox 8">
            <a:extLst>
              <a:ext uri="{FF2B5EF4-FFF2-40B4-BE49-F238E27FC236}">
                <a16:creationId xmlns:a16="http://schemas.microsoft.com/office/drawing/2014/main" id="{C93894B4-FD31-40CA-995C-F67E626595C7}"/>
              </a:ext>
            </a:extLst>
          </p:cNvPr>
          <p:cNvSpPr txBox="1"/>
          <p:nvPr/>
        </p:nvSpPr>
        <p:spPr>
          <a:xfrm>
            <a:off x="4114800" y="4857750"/>
            <a:ext cx="3764952" cy="369332"/>
          </a:xfrm>
          <a:prstGeom prst="rect">
            <a:avLst/>
          </a:prstGeom>
          <a:noFill/>
        </p:spPr>
        <p:txBody>
          <a:bodyPr wrap="square" rtlCol="0">
            <a:spAutoFit/>
          </a:bodyPr>
          <a:lstStyle/>
          <a:p>
            <a:pPr algn="r"/>
            <a:r>
              <a:rPr lang="en-US" sz="900" dirty="0">
                <a:solidFill>
                  <a:schemeClr val="bg1"/>
                </a:solidFill>
                <a:latin typeface="Avenir LT Std 55 Roman" panose="020B0503020203020204" pitchFamily="34" charset="0"/>
              </a:rPr>
              <a:t>THE 40</a:t>
            </a:r>
            <a:r>
              <a:rPr lang="en-US" sz="900" baseline="30000" dirty="0">
                <a:solidFill>
                  <a:schemeClr val="bg1"/>
                </a:solidFill>
                <a:latin typeface="Avenir LT Std 55 Roman" panose="020B0503020203020204" pitchFamily="34" charset="0"/>
              </a:rPr>
              <a:t>TH</a:t>
            </a:r>
            <a:r>
              <a:rPr lang="en-US" sz="900" dirty="0">
                <a:solidFill>
                  <a:schemeClr val="bg1"/>
                </a:solidFill>
                <a:latin typeface="Avenir LT Std 55 Roman" panose="020B0503020203020204" pitchFamily="34" charset="0"/>
              </a:rPr>
              <a:t> INTERNATIONAL SYSTEM DYNAMICS CONFERENCE</a:t>
            </a:r>
          </a:p>
          <a:p>
            <a:pPr algn="r"/>
            <a:r>
              <a:rPr lang="en-US" sz="900" dirty="0">
                <a:solidFill>
                  <a:schemeClr val="bg1"/>
                </a:solidFill>
                <a:latin typeface="Avenir LT Std 55 Roman" panose="020B0503020203020204" pitchFamily="34" charset="0"/>
              </a:rPr>
              <a:t>Virtually everywhere!</a:t>
            </a:r>
          </a:p>
        </p:txBody>
      </p:sp>
      <p:sp>
        <p:nvSpPr>
          <p:cNvPr id="17" name="Retângulo 16">
            <a:extLst>
              <a:ext uri="{FF2B5EF4-FFF2-40B4-BE49-F238E27FC236}">
                <a16:creationId xmlns:a16="http://schemas.microsoft.com/office/drawing/2014/main" id="{E99FA53A-D705-494A-8412-36AEB6ABD20F}"/>
              </a:ext>
            </a:extLst>
          </p:cNvPr>
          <p:cNvSpPr/>
          <p:nvPr/>
        </p:nvSpPr>
        <p:spPr>
          <a:xfrm>
            <a:off x="1570789" y="4889585"/>
            <a:ext cx="1801061" cy="276999"/>
          </a:xfrm>
          <a:prstGeom prst="rect">
            <a:avLst/>
          </a:prstGeom>
        </p:spPr>
        <p:txBody>
          <a:bodyPr wrap="square">
            <a:spAutoFit/>
          </a:bodyPr>
          <a:lstStyle/>
          <a:p>
            <a:r>
              <a:rPr lang="en-US" sz="1200" dirty="0">
                <a:solidFill>
                  <a:srgbClr val="FFFFFF"/>
                </a:solidFill>
                <a:latin typeface="Arial" panose="020B0604020202020204" pitchFamily="34" charset="0"/>
              </a:rPr>
              <a:t>#isdc2022</a:t>
            </a:r>
            <a:endParaRPr lang="en-US" sz="1200" dirty="0"/>
          </a:p>
        </p:txBody>
      </p:sp>
      <p:pic>
        <p:nvPicPr>
          <p:cNvPr id="18" name="Google Shape;210;p28">
            <a:extLst>
              <a:ext uri="{FF2B5EF4-FFF2-40B4-BE49-F238E27FC236}">
                <a16:creationId xmlns:a16="http://schemas.microsoft.com/office/drawing/2014/main" id="{4CBD87F9-4642-4305-88AF-582437A4E487}"/>
              </a:ext>
            </a:extLst>
          </p:cNvPr>
          <p:cNvPicPr preferRelativeResize="0"/>
          <p:nvPr/>
        </p:nvPicPr>
        <p:blipFill>
          <a:blip r:embed="rId3">
            <a:alphaModFix/>
          </a:blip>
          <a:stretch>
            <a:fillRect/>
          </a:stretch>
        </p:blipFill>
        <p:spPr>
          <a:xfrm>
            <a:off x="1354146" y="4934661"/>
            <a:ext cx="216644" cy="183524"/>
          </a:xfrm>
          <a:prstGeom prst="rect">
            <a:avLst/>
          </a:prstGeom>
          <a:noFill/>
          <a:ln>
            <a:noFill/>
          </a:ln>
        </p:spPr>
      </p:pic>
      <mc:AlternateContent xmlns:mc="http://schemas.openxmlformats.org/markup-compatibility/2006" xmlns:a14="http://schemas.microsoft.com/office/drawing/2010/main">
        <mc:Choice Requires="a14">
          <p:graphicFrame>
            <p:nvGraphicFramePr>
              <p:cNvPr id="10" name="Table 10">
                <a:extLst>
                  <a:ext uri="{FF2B5EF4-FFF2-40B4-BE49-F238E27FC236}">
                    <a16:creationId xmlns:a16="http://schemas.microsoft.com/office/drawing/2014/main" id="{CA742BCC-6D4E-BC75-E22D-E6B222D3CBBD}"/>
                  </a:ext>
                </a:extLst>
              </p:cNvPr>
              <p:cNvGraphicFramePr>
                <a:graphicFrameLocks noGrp="1"/>
              </p:cNvGraphicFramePr>
              <p:nvPr/>
            </p:nvGraphicFramePr>
            <p:xfrm>
              <a:off x="1397577" y="1329250"/>
              <a:ext cx="6096000" cy="662115"/>
            </p:xfrm>
            <a:graphic>
              <a:graphicData uri="http://schemas.openxmlformats.org/drawingml/2006/table">
                <a:tbl>
                  <a:tblPr bandRow="1">
                    <a:tableStyleId>{2D5ABB26-0587-4C30-8999-92F81FD0307C}</a:tableStyleId>
                  </a:tblPr>
                  <a:tblGrid>
                    <a:gridCol w="2032000">
                      <a:extLst>
                        <a:ext uri="{9D8B030D-6E8A-4147-A177-3AD203B41FA5}">
                          <a16:colId xmlns:a16="http://schemas.microsoft.com/office/drawing/2014/main" val="143002497"/>
                        </a:ext>
                      </a:extLst>
                    </a:gridCol>
                    <a:gridCol w="2032000">
                      <a:extLst>
                        <a:ext uri="{9D8B030D-6E8A-4147-A177-3AD203B41FA5}">
                          <a16:colId xmlns:a16="http://schemas.microsoft.com/office/drawing/2014/main" val="1025594517"/>
                        </a:ext>
                      </a:extLst>
                    </a:gridCol>
                    <a:gridCol w="2032000">
                      <a:extLst>
                        <a:ext uri="{9D8B030D-6E8A-4147-A177-3AD203B41FA5}">
                          <a16:colId xmlns:a16="http://schemas.microsoft.com/office/drawing/2014/main" val="2533394346"/>
                        </a:ext>
                      </a:extLst>
                    </a:gridCol>
                  </a:tblGrid>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tr-TR" sz="2000" b="0" i="1" dirty="0">
                                    <a:latin typeface="Cambria Math" panose="02040503050406030204" pitchFamily="18" charset="0"/>
                                  </a:rPr>
                                  <m:t>𝐹</m:t>
                                </m:r>
                                <m:r>
                                  <a:rPr lang="en-US" sz="2000" i="1" dirty="0">
                                    <a:latin typeface="Cambria Math" panose="02040503050406030204" pitchFamily="18" charset="0"/>
                                  </a:rPr>
                                  <m:t>=</m:t>
                                </m:r>
                                <m:r>
                                  <a:rPr lang="tr-TR" sz="2000" b="0" i="1" dirty="0">
                                    <a:latin typeface="Cambria Math" panose="02040503050406030204" pitchFamily="18" charset="0"/>
                                  </a:rPr>
                                  <m:t>𝑚𝑎</m:t>
                                </m:r>
                              </m:oMath>
                            </m:oMathPara>
                          </a14:m>
                          <a:endParaRPr lang="en-US" sz="20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tr-TR" sz="2000" b="0" i="1" dirty="0">
                                    <a:latin typeface="Cambria Math" panose="02040503050406030204" pitchFamily="18" charset="0"/>
                                  </a:rPr>
                                  <m:t>𝑚</m:t>
                                </m:r>
                                <m:r>
                                  <a:rPr lang="en-US" sz="2000" i="1" dirty="0">
                                    <a:latin typeface="Cambria Math" panose="02040503050406030204" pitchFamily="18" charset="0"/>
                                  </a:rPr>
                                  <m:t>=</m:t>
                                </m:r>
                                <m:f>
                                  <m:fPr>
                                    <m:ctrlPr>
                                      <a:rPr lang="tr-TR" sz="2000" b="0" i="1" dirty="0">
                                        <a:latin typeface="Cambria Math" panose="02040503050406030204" pitchFamily="18" charset="0"/>
                                      </a:rPr>
                                    </m:ctrlPr>
                                  </m:fPr>
                                  <m:num>
                                    <m:r>
                                      <a:rPr lang="tr-TR" sz="2000" b="0" i="1" dirty="0">
                                        <a:latin typeface="Cambria Math" panose="02040503050406030204" pitchFamily="18" charset="0"/>
                                      </a:rPr>
                                      <m:t>𝐹</m:t>
                                    </m:r>
                                  </m:num>
                                  <m:den>
                                    <m:r>
                                      <a:rPr lang="tr-TR" sz="2000" b="0" i="1" dirty="0">
                                        <a:latin typeface="Cambria Math" panose="02040503050406030204" pitchFamily="18" charset="0"/>
                                      </a:rPr>
                                      <m:t>𝑎</m:t>
                                    </m:r>
                                  </m:den>
                                </m:f>
                              </m:oMath>
                            </m:oMathPara>
                          </a14:m>
                          <a:endParaRPr lang="en-US" sz="180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tr-TR" sz="2000" b="0" i="1" dirty="0">
                                    <a:latin typeface="Cambria Math" panose="02040503050406030204" pitchFamily="18" charset="0"/>
                                  </a:rPr>
                                  <m:t>𝑎</m:t>
                                </m:r>
                                <m:r>
                                  <a:rPr lang="en-US" sz="2000" i="1" dirty="0">
                                    <a:latin typeface="Cambria Math" panose="02040503050406030204" pitchFamily="18" charset="0"/>
                                  </a:rPr>
                                  <m:t>=</m:t>
                                </m:r>
                                <m:f>
                                  <m:fPr>
                                    <m:ctrlPr>
                                      <a:rPr lang="tr-TR" sz="2000" i="1" dirty="0">
                                        <a:latin typeface="Cambria Math" panose="02040503050406030204" pitchFamily="18" charset="0"/>
                                      </a:rPr>
                                    </m:ctrlPr>
                                  </m:fPr>
                                  <m:num>
                                    <m:r>
                                      <a:rPr lang="tr-TR" sz="2000" i="1" dirty="0">
                                        <a:latin typeface="Cambria Math" panose="02040503050406030204" pitchFamily="18" charset="0"/>
                                      </a:rPr>
                                      <m:t>𝐹</m:t>
                                    </m:r>
                                  </m:num>
                                  <m:den>
                                    <m:r>
                                      <a:rPr lang="tr-TR" sz="2000" b="0" i="1" dirty="0">
                                        <a:latin typeface="Cambria Math" panose="02040503050406030204" pitchFamily="18" charset="0"/>
                                      </a:rPr>
                                      <m:t>𝑚</m:t>
                                    </m:r>
                                  </m:den>
                                </m:f>
                              </m:oMath>
                            </m:oMathPara>
                          </a14:m>
                          <a:endParaRPr lang="en-US" sz="1600" dirty="0"/>
                        </a:p>
                      </a:txBody>
                      <a:tcPr anchor="ctr"/>
                    </a:tc>
                    <a:extLst>
                      <a:ext uri="{0D108BD9-81ED-4DB2-BD59-A6C34878D82A}">
                        <a16:rowId xmlns:a16="http://schemas.microsoft.com/office/drawing/2014/main" val="1573633364"/>
                      </a:ext>
                    </a:extLst>
                  </a:tr>
                </a:tbl>
              </a:graphicData>
            </a:graphic>
          </p:graphicFrame>
        </mc:Choice>
        <mc:Fallback xmlns="">
          <p:graphicFrame>
            <p:nvGraphicFramePr>
              <p:cNvPr id="10" name="Table 10">
                <a:extLst>
                  <a:ext uri="{FF2B5EF4-FFF2-40B4-BE49-F238E27FC236}">
                    <a16:creationId xmlns:a16="http://schemas.microsoft.com/office/drawing/2014/main" id="{CA742BCC-6D4E-BC75-E22D-E6B222D3CBBD}"/>
                  </a:ext>
                </a:extLst>
              </p:cNvPr>
              <p:cNvGraphicFramePr>
                <a:graphicFrameLocks noGrp="1"/>
              </p:cNvGraphicFramePr>
              <p:nvPr/>
            </p:nvGraphicFramePr>
            <p:xfrm>
              <a:off x="1397577" y="1329250"/>
              <a:ext cx="6096000" cy="662115"/>
            </p:xfrm>
            <a:graphic>
              <a:graphicData uri="http://schemas.openxmlformats.org/drawingml/2006/table">
                <a:tbl>
                  <a:tblPr bandRow="1">
                    <a:tableStyleId>{2D5ABB26-0587-4C30-8999-92F81FD0307C}</a:tableStyleId>
                  </a:tblPr>
                  <a:tblGrid>
                    <a:gridCol w="2032000">
                      <a:extLst>
                        <a:ext uri="{9D8B030D-6E8A-4147-A177-3AD203B41FA5}">
                          <a16:colId xmlns:a16="http://schemas.microsoft.com/office/drawing/2014/main" val="143002497"/>
                        </a:ext>
                      </a:extLst>
                    </a:gridCol>
                    <a:gridCol w="2032000">
                      <a:extLst>
                        <a:ext uri="{9D8B030D-6E8A-4147-A177-3AD203B41FA5}">
                          <a16:colId xmlns:a16="http://schemas.microsoft.com/office/drawing/2014/main" val="1025594517"/>
                        </a:ext>
                      </a:extLst>
                    </a:gridCol>
                    <a:gridCol w="2032000">
                      <a:extLst>
                        <a:ext uri="{9D8B030D-6E8A-4147-A177-3AD203B41FA5}">
                          <a16:colId xmlns:a16="http://schemas.microsoft.com/office/drawing/2014/main" val="2533394346"/>
                        </a:ext>
                      </a:extLst>
                    </a:gridCol>
                  </a:tblGrid>
                  <a:tr h="662115">
                    <a:tc>
                      <a:txBody>
                        <a:bodyPr/>
                        <a:lstStyle/>
                        <a:p>
                          <a:endParaRPr lang="en-TR"/>
                        </a:p>
                      </a:txBody>
                      <a:tcPr anchor="ctr">
                        <a:blipFill>
                          <a:blip r:embed="rId4"/>
                          <a:stretch>
                            <a:fillRect l="-625" r="-200625" b="-1887"/>
                          </a:stretch>
                        </a:blipFill>
                      </a:tcPr>
                    </a:tc>
                    <a:tc>
                      <a:txBody>
                        <a:bodyPr/>
                        <a:lstStyle/>
                        <a:p>
                          <a:endParaRPr lang="en-TR"/>
                        </a:p>
                      </a:txBody>
                      <a:tcPr anchor="ctr">
                        <a:blipFill>
                          <a:blip r:embed="rId4"/>
                          <a:stretch>
                            <a:fillRect l="-100000" r="-99379" b="-1887"/>
                          </a:stretch>
                        </a:blipFill>
                      </a:tcPr>
                    </a:tc>
                    <a:tc>
                      <a:txBody>
                        <a:bodyPr/>
                        <a:lstStyle/>
                        <a:p>
                          <a:endParaRPr lang="en-TR"/>
                        </a:p>
                      </a:txBody>
                      <a:tcPr anchor="ctr">
                        <a:blipFill>
                          <a:blip r:embed="rId4"/>
                          <a:stretch>
                            <a:fillRect l="-201250" b="-1887"/>
                          </a:stretch>
                        </a:blipFill>
                      </a:tcPr>
                    </a:tc>
                    <a:extLst>
                      <a:ext uri="{0D108BD9-81ED-4DB2-BD59-A6C34878D82A}">
                        <a16:rowId xmlns:a16="http://schemas.microsoft.com/office/drawing/2014/main" val="1573633364"/>
                      </a:ext>
                    </a:extLst>
                  </a:tr>
                </a:tbl>
              </a:graphicData>
            </a:graphic>
          </p:graphicFrame>
        </mc:Fallback>
      </mc:AlternateContent>
      <p:grpSp>
        <p:nvGrpSpPr>
          <p:cNvPr id="11" name="Group 10">
            <a:extLst>
              <a:ext uri="{FF2B5EF4-FFF2-40B4-BE49-F238E27FC236}">
                <a16:creationId xmlns:a16="http://schemas.microsoft.com/office/drawing/2014/main" id="{CAA999C6-148E-D117-C1D4-E9D5C9A12F99}"/>
              </a:ext>
            </a:extLst>
          </p:cNvPr>
          <p:cNvGrpSpPr/>
          <p:nvPr/>
        </p:nvGrpSpPr>
        <p:grpSpPr>
          <a:xfrm>
            <a:off x="0" y="4657189"/>
            <a:ext cx="9144000" cy="530657"/>
            <a:chOff x="0" y="4657189"/>
            <a:chExt cx="9144000" cy="530657"/>
          </a:xfrm>
        </p:grpSpPr>
        <p:sp>
          <p:nvSpPr>
            <p:cNvPr id="12" name="Rectangle 4">
              <a:extLst>
                <a:ext uri="{FF2B5EF4-FFF2-40B4-BE49-F238E27FC236}">
                  <a16:creationId xmlns:a16="http://schemas.microsoft.com/office/drawing/2014/main" id="{55BCB5E6-F6D2-FF32-AD80-E569ABF09692}"/>
                </a:ext>
              </a:extLst>
            </p:cNvPr>
            <p:cNvSpPr/>
            <p:nvPr/>
          </p:nvSpPr>
          <p:spPr>
            <a:xfrm>
              <a:off x="0" y="4657189"/>
              <a:ext cx="9144000" cy="530657"/>
            </a:xfrm>
            <a:prstGeom prst="roundRect">
              <a:avLst/>
            </a:prstGeom>
            <a:solidFill>
              <a:srgbClr val="343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4C4C4"/>
                </a:solidFill>
              </a:endParaRPr>
            </a:p>
          </p:txBody>
        </p:sp>
        <p:sp>
          <p:nvSpPr>
            <p:cNvPr id="14" name="TextBox 13">
              <a:extLst>
                <a:ext uri="{FF2B5EF4-FFF2-40B4-BE49-F238E27FC236}">
                  <a16:creationId xmlns:a16="http://schemas.microsoft.com/office/drawing/2014/main" id="{5C8F51CE-C8F5-B2BB-8028-AAEB70FF14DC}"/>
                </a:ext>
              </a:extLst>
            </p:cNvPr>
            <p:cNvSpPr txBox="1"/>
            <p:nvPr/>
          </p:nvSpPr>
          <p:spPr>
            <a:xfrm>
              <a:off x="3124200" y="4726884"/>
              <a:ext cx="5593752" cy="369332"/>
            </a:xfrm>
            <a:prstGeom prst="rect">
              <a:avLst/>
            </a:prstGeom>
            <a:noFill/>
          </p:spPr>
          <p:txBody>
            <a:bodyPr wrap="square" rtlCol="0">
              <a:spAutoFit/>
            </a:bodyPr>
            <a:lstStyle/>
            <a:p>
              <a:pPr algn="r"/>
              <a:r>
                <a:rPr lang="en-US" sz="900" dirty="0">
                  <a:solidFill>
                    <a:schemeClr val="bg1"/>
                  </a:solidFill>
                  <a:latin typeface="Avenir LT Std 55 Roman" panose="020B0503020203020204" pitchFamily="34" charset="0"/>
                </a:rPr>
                <a:t>THE 41</a:t>
              </a:r>
              <a:r>
                <a:rPr lang="en-US" sz="900" baseline="30000" dirty="0">
                  <a:solidFill>
                    <a:schemeClr val="bg1"/>
                  </a:solidFill>
                  <a:latin typeface="Avenir LT Std 55 Roman" panose="020B0503020203020204" pitchFamily="34" charset="0"/>
                </a:rPr>
                <a:t>ST</a:t>
              </a:r>
              <a:r>
                <a:rPr lang="en-US" sz="900" dirty="0">
                  <a:solidFill>
                    <a:schemeClr val="bg1"/>
                  </a:solidFill>
                  <a:latin typeface="Avenir LT Std 55 Roman" panose="020B0503020203020204" pitchFamily="34" charset="0"/>
                </a:rPr>
                <a:t> INTERNATIONAL SYSTEM DYNAMICS CONFERENCE</a:t>
              </a:r>
            </a:p>
            <a:p>
              <a:pPr algn="r"/>
              <a:r>
                <a:rPr lang="en-US" sz="900" dirty="0">
                  <a:solidFill>
                    <a:schemeClr val="bg1"/>
                  </a:solidFill>
                  <a:latin typeface="Avenir LT Std 55 Roman" panose="020B0503020203020204" pitchFamily="34" charset="0"/>
                </a:rPr>
                <a:t>Chicago, USA and Virtually</a:t>
              </a:r>
            </a:p>
          </p:txBody>
        </p:sp>
      </p:grpSp>
    </p:spTree>
    <p:extLst>
      <p:ext uri="{BB962C8B-B14F-4D97-AF65-F5344CB8AC3E}">
        <p14:creationId xmlns:p14="http://schemas.microsoft.com/office/powerpoint/2010/main" val="3467345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2876549"/>
            <a:ext cx="6172200" cy="1752599"/>
          </a:xfrm>
        </p:spPr>
        <p:txBody>
          <a:bodyPr>
            <a:normAutofit/>
          </a:bodyPr>
          <a:lstStyle/>
          <a:p>
            <a:pPr marL="0" indent="0">
              <a:buNone/>
            </a:pPr>
            <a:r>
              <a:rPr lang="en-US" sz="2250" dirty="0"/>
              <a:t>A simple stock-flow diagram clearly shows the nature of relations</a:t>
            </a:r>
          </a:p>
          <a:p>
            <a:pPr marL="342900" lvl="1" indent="0">
              <a:buNone/>
            </a:pPr>
            <a:r>
              <a:rPr lang="en-US" sz="1950" dirty="0"/>
              <a:t>Acceleration is a result of force and mass</a:t>
            </a:r>
          </a:p>
        </p:txBody>
      </p:sp>
      <p:sp>
        <p:nvSpPr>
          <p:cNvPr id="11" name="Rectangle 4">
            <a:extLst>
              <a:ext uri="{FF2B5EF4-FFF2-40B4-BE49-F238E27FC236}">
                <a16:creationId xmlns:a16="http://schemas.microsoft.com/office/drawing/2014/main" id="{B017810F-BE0B-413F-B3C1-C7D48DC5FA11}"/>
              </a:ext>
            </a:extLst>
          </p:cNvPr>
          <p:cNvSpPr/>
          <p:nvPr/>
        </p:nvSpPr>
        <p:spPr>
          <a:xfrm>
            <a:off x="1371600" y="651511"/>
            <a:ext cx="6400800" cy="34289"/>
          </a:xfrm>
          <a:prstGeom prst="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C51684A8-180B-4CD5-A1DB-B170B1DBD096}"/>
              </a:ext>
            </a:extLst>
          </p:cNvPr>
          <p:cNvSpPr>
            <a:spLocks noGrp="1"/>
          </p:cNvSpPr>
          <p:nvPr>
            <p:ph type="title"/>
          </p:nvPr>
        </p:nvSpPr>
        <p:spPr>
          <a:xfrm>
            <a:off x="1354146" y="152680"/>
            <a:ext cx="6303954" cy="533120"/>
          </a:xfrm>
        </p:spPr>
        <p:txBody>
          <a:bodyPr>
            <a:normAutofit fontScale="90000"/>
          </a:bodyPr>
          <a:lstStyle/>
          <a:p>
            <a:pPr algn="l"/>
            <a:r>
              <a:rPr lang="en-US" dirty="0"/>
              <a:t>Approach or Dynamic Hypothesis</a:t>
            </a:r>
          </a:p>
        </p:txBody>
      </p:sp>
      <p:sp>
        <p:nvSpPr>
          <p:cNvPr id="17" name="TextBox 8">
            <a:extLst>
              <a:ext uri="{FF2B5EF4-FFF2-40B4-BE49-F238E27FC236}">
                <a16:creationId xmlns:a16="http://schemas.microsoft.com/office/drawing/2014/main" id="{EF89D6C9-EE25-4252-AE2E-A5B82F08DAB0}"/>
              </a:ext>
            </a:extLst>
          </p:cNvPr>
          <p:cNvSpPr txBox="1"/>
          <p:nvPr/>
        </p:nvSpPr>
        <p:spPr>
          <a:xfrm>
            <a:off x="4114800" y="4857750"/>
            <a:ext cx="3764952" cy="369332"/>
          </a:xfrm>
          <a:prstGeom prst="rect">
            <a:avLst/>
          </a:prstGeom>
          <a:noFill/>
        </p:spPr>
        <p:txBody>
          <a:bodyPr wrap="square" rtlCol="0">
            <a:spAutoFit/>
          </a:bodyPr>
          <a:lstStyle/>
          <a:p>
            <a:pPr algn="r"/>
            <a:r>
              <a:rPr lang="en-US" sz="900" dirty="0">
                <a:solidFill>
                  <a:schemeClr val="bg1"/>
                </a:solidFill>
                <a:latin typeface="Avenir LT Std 55 Roman" panose="020B0503020203020204" pitchFamily="34" charset="0"/>
              </a:rPr>
              <a:t>THE 40</a:t>
            </a:r>
            <a:r>
              <a:rPr lang="en-US" sz="900" baseline="30000" dirty="0">
                <a:solidFill>
                  <a:schemeClr val="bg1"/>
                </a:solidFill>
                <a:latin typeface="Avenir LT Std 55 Roman" panose="020B0503020203020204" pitchFamily="34" charset="0"/>
              </a:rPr>
              <a:t>TH</a:t>
            </a:r>
            <a:r>
              <a:rPr lang="en-US" sz="900" dirty="0">
                <a:solidFill>
                  <a:schemeClr val="bg1"/>
                </a:solidFill>
                <a:latin typeface="Avenir LT Std 55 Roman" panose="020B0503020203020204" pitchFamily="34" charset="0"/>
              </a:rPr>
              <a:t> INTERNATIONAL SYSTEM DYNAMICS CONFERENCE</a:t>
            </a:r>
          </a:p>
          <a:p>
            <a:pPr algn="r"/>
            <a:r>
              <a:rPr lang="en-US" sz="900" dirty="0">
                <a:solidFill>
                  <a:schemeClr val="bg1"/>
                </a:solidFill>
                <a:latin typeface="Avenir LT Std 55 Roman" panose="020B0503020203020204" pitchFamily="34" charset="0"/>
              </a:rPr>
              <a:t>Virtually everywhere!</a:t>
            </a:r>
          </a:p>
        </p:txBody>
      </p:sp>
      <p:sp>
        <p:nvSpPr>
          <p:cNvPr id="18" name="Retângulo 17">
            <a:extLst>
              <a:ext uri="{FF2B5EF4-FFF2-40B4-BE49-F238E27FC236}">
                <a16:creationId xmlns:a16="http://schemas.microsoft.com/office/drawing/2014/main" id="{D43276D6-3709-4B63-9753-817108CA070A}"/>
              </a:ext>
            </a:extLst>
          </p:cNvPr>
          <p:cNvSpPr/>
          <p:nvPr/>
        </p:nvSpPr>
        <p:spPr>
          <a:xfrm>
            <a:off x="1570789" y="4889585"/>
            <a:ext cx="1801061" cy="276999"/>
          </a:xfrm>
          <a:prstGeom prst="rect">
            <a:avLst/>
          </a:prstGeom>
        </p:spPr>
        <p:txBody>
          <a:bodyPr wrap="square">
            <a:spAutoFit/>
          </a:bodyPr>
          <a:lstStyle/>
          <a:p>
            <a:r>
              <a:rPr lang="en-US" sz="1200" dirty="0">
                <a:solidFill>
                  <a:srgbClr val="FFFFFF"/>
                </a:solidFill>
                <a:latin typeface="Arial" panose="020B0604020202020204" pitchFamily="34" charset="0"/>
              </a:rPr>
              <a:t>#isdc2022</a:t>
            </a:r>
            <a:endParaRPr lang="en-US" sz="1200" dirty="0"/>
          </a:p>
        </p:txBody>
      </p:sp>
      <p:pic>
        <p:nvPicPr>
          <p:cNvPr id="19" name="Google Shape;210;p28">
            <a:extLst>
              <a:ext uri="{FF2B5EF4-FFF2-40B4-BE49-F238E27FC236}">
                <a16:creationId xmlns:a16="http://schemas.microsoft.com/office/drawing/2014/main" id="{BC5C9611-D73A-44B3-A155-C8FAB0856C75}"/>
              </a:ext>
            </a:extLst>
          </p:cNvPr>
          <p:cNvPicPr preferRelativeResize="0"/>
          <p:nvPr/>
        </p:nvPicPr>
        <p:blipFill>
          <a:blip r:embed="rId3">
            <a:alphaModFix/>
          </a:blip>
          <a:stretch>
            <a:fillRect/>
          </a:stretch>
        </p:blipFill>
        <p:spPr>
          <a:xfrm>
            <a:off x="1354146" y="4934661"/>
            <a:ext cx="216644" cy="183524"/>
          </a:xfrm>
          <a:prstGeom prst="rect">
            <a:avLst/>
          </a:prstGeom>
          <a:noFill/>
          <a:ln>
            <a:noFill/>
          </a:ln>
        </p:spPr>
      </p:pic>
      <p:grpSp>
        <p:nvGrpSpPr>
          <p:cNvPr id="5" name="Group 4">
            <a:extLst>
              <a:ext uri="{FF2B5EF4-FFF2-40B4-BE49-F238E27FC236}">
                <a16:creationId xmlns:a16="http://schemas.microsoft.com/office/drawing/2014/main" id="{CF293812-F3D8-E5FF-D66E-A5874D746103}"/>
              </a:ext>
            </a:extLst>
          </p:cNvPr>
          <p:cNvGrpSpPr/>
          <p:nvPr/>
        </p:nvGrpSpPr>
        <p:grpSpPr>
          <a:xfrm>
            <a:off x="0" y="4657189"/>
            <a:ext cx="9144000" cy="530657"/>
            <a:chOff x="0" y="4657189"/>
            <a:chExt cx="9144000" cy="530657"/>
          </a:xfrm>
        </p:grpSpPr>
        <p:sp>
          <p:nvSpPr>
            <p:cNvPr id="6" name="Rectangle 4">
              <a:extLst>
                <a:ext uri="{FF2B5EF4-FFF2-40B4-BE49-F238E27FC236}">
                  <a16:creationId xmlns:a16="http://schemas.microsoft.com/office/drawing/2014/main" id="{CF330529-CAFD-FD12-837C-AB56F297CF7E}"/>
                </a:ext>
              </a:extLst>
            </p:cNvPr>
            <p:cNvSpPr/>
            <p:nvPr/>
          </p:nvSpPr>
          <p:spPr>
            <a:xfrm>
              <a:off x="0" y="4657189"/>
              <a:ext cx="9144000" cy="530657"/>
            </a:xfrm>
            <a:prstGeom prst="roundRect">
              <a:avLst/>
            </a:prstGeom>
            <a:solidFill>
              <a:srgbClr val="343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4C4C4"/>
                </a:solidFill>
              </a:endParaRPr>
            </a:p>
          </p:txBody>
        </p:sp>
        <p:sp>
          <p:nvSpPr>
            <p:cNvPr id="7" name="TextBox 6">
              <a:extLst>
                <a:ext uri="{FF2B5EF4-FFF2-40B4-BE49-F238E27FC236}">
                  <a16:creationId xmlns:a16="http://schemas.microsoft.com/office/drawing/2014/main" id="{134A0E6D-A576-CEBE-9D1C-C76AF7E0B945}"/>
                </a:ext>
              </a:extLst>
            </p:cNvPr>
            <p:cNvSpPr txBox="1"/>
            <p:nvPr/>
          </p:nvSpPr>
          <p:spPr>
            <a:xfrm>
              <a:off x="3124200" y="4726884"/>
              <a:ext cx="5593752" cy="369332"/>
            </a:xfrm>
            <a:prstGeom prst="rect">
              <a:avLst/>
            </a:prstGeom>
            <a:noFill/>
          </p:spPr>
          <p:txBody>
            <a:bodyPr wrap="square" rtlCol="0">
              <a:spAutoFit/>
            </a:bodyPr>
            <a:lstStyle/>
            <a:p>
              <a:pPr algn="r"/>
              <a:r>
                <a:rPr lang="en-US" sz="900" dirty="0">
                  <a:solidFill>
                    <a:schemeClr val="bg1"/>
                  </a:solidFill>
                  <a:latin typeface="Avenir LT Std 55 Roman" panose="020B0503020203020204" pitchFamily="34" charset="0"/>
                </a:rPr>
                <a:t>THE 41</a:t>
              </a:r>
              <a:r>
                <a:rPr lang="en-US" sz="900" baseline="30000" dirty="0">
                  <a:solidFill>
                    <a:schemeClr val="bg1"/>
                  </a:solidFill>
                  <a:latin typeface="Avenir LT Std 55 Roman" panose="020B0503020203020204" pitchFamily="34" charset="0"/>
                </a:rPr>
                <a:t>ST</a:t>
              </a:r>
              <a:r>
                <a:rPr lang="en-US" sz="900" dirty="0">
                  <a:solidFill>
                    <a:schemeClr val="bg1"/>
                  </a:solidFill>
                  <a:latin typeface="Avenir LT Std 55 Roman" panose="020B0503020203020204" pitchFamily="34" charset="0"/>
                </a:rPr>
                <a:t> INTERNATIONAL SYSTEM DYNAMICS CONFERENCE</a:t>
              </a:r>
            </a:p>
            <a:p>
              <a:pPr algn="r"/>
              <a:r>
                <a:rPr lang="en-US" sz="900" dirty="0">
                  <a:solidFill>
                    <a:schemeClr val="bg1"/>
                  </a:solidFill>
                  <a:latin typeface="Avenir LT Std 55 Roman" panose="020B0503020203020204" pitchFamily="34" charset="0"/>
                </a:rPr>
                <a:t>Chicago, USA and Virtually</a:t>
              </a: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CEF205E-ACF4-76D2-81B8-843969869406}"/>
                  </a:ext>
                </a:extLst>
              </p:cNvPr>
              <p:cNvSpPr txBox="1">
                <a:spLocks noChangeAspect="1"/>
              </p:cNvSpPr>
              <p:nvPr/>
            </p:nvSpPr>
            <p:spPr>
              <a:xfrm>
                <a:off x="4114800" y="877555"/>
                <a:ext cx="859508" cy="32181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100" i="1">
                          <a:latin typeface="Cambria Math" panose="02040503050406030204" pitchFamily="18" charset="0"/>
                          <a:ea typeface="Cambria Math" panose="02040503050406030204" pitchFamily="18" charset="0"/>
                        </a:rPr>
                        <m:t>=</m:t>
                      </m:r>
                      <m:f>
                        <m:fPr>
                          <m:ctrlPr>
                            <a:rPr lang="en-US" sz="1100" i="1">
                              <a:latin typeface="Cambria Math" panose="02040503050406030204" pitchFamily="18" charset="0"/>
                              <a:ea typeface="Cambria Math" panose="02040503050406030204" pitchFamily="18" charset="0"/>
                            </a:rPr>
                          </m:ctrlPr>
                        </m:fPr>
                        <m:num>
                          <m:r>
                            <m:rPr>
                              <m:sty m:val="p"/>
                            </m:rPr>
                            <a:rPr lang="tr-TR" sz="1100" b="0" i="0">
                              <a:latin typeface="Cambria Math" panose="02040503050406030204" pitchFamily="18" charset="0"/>
                              <a:ea typeface="Cambria Math" panose="02040503050406030204" pitchFamily="18" charset="0"/>
                            </a:rPr>
                            <m:t>force</m:t>
                          </m:r>
                        </m:num>
                        <m:den>
                          <m:r>
                            <m:rPr>
                              <m:sty m:val="p"/>
                            </m:rPr>
                            <a:rPr lang="tr-TR" sz="1100" b="0" i="0">
                              <a:latin typeface="Cambria Math" panose="02040503050406030204" pitchFamily="18" charset="0"/>
                              <a:ea typeface="Cambria Math" panose="02040503050406030204" pitchFamily="18" charset="0"/>
                            </a:rPr>
                            <m:t>mass</m:t>
                          </m:r>
                        </m:den>
                      </m:f>
                    </m:oMath>
                  </m:oMathPara>
                </a14:m>
                <a:endParaRPr lang="en-US" sz="1100"/>
              </a:p>
            </p:txBody>
          </p:sp>
        </mc:Choice>
        <mc:Fallback xmlns="">
          <p:sp>
            <p:nvSpPr>
              <p:cNvPr id="8" name="TextBox 7">
                <a:extLst>
                  <a:ext uri="{FF2B5EF4-FFF2-40B4-BE49-F238E27FC236}">
                    <a16:creationId xmlns:a16="http://schemas.microsoft.com/office/drawing/2014/main" id="{9CEF205E-ACF4-76D2-81B8-843969869406}"/>
                  </a:ext>
                </a:extLst>
              </p:cNvPr>
              <p:cNvSpPr txBox="1">
                <a:spLocks noRot="1" noChangeAspect="1" noMove="1" noResize="1" noEditPoints="1" noAdjustHandles="1" noChangeArrowheads="1" noChangeShapeType="1" noTextEdit="1"/>
              </p:cNvSpPr>
              <p:nvPr/>
            </p:nvSpPr>
            <p:spPr>
              <a:xfrm>
                <a:off x="4114800" y="877555"/>
                <a:ext cx="859508" cy="321819"/>
              </a:xfrm>
              <a:prstGeom prst="rect">
                <a:avLst/>
              </a:prstGeom>
              <a:blipFill>
                <a:blip r:embed="rId4"/>
                <a:stretch>
                  <a:fillRect b="-11538"/>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60BB8745-A221-BAEC-E3C9-4451DB234E40}"/>
              </a:ext>
            </a:extLst>
          </p:cNvPr>
          <p:cNvPicPr>
            <a:picLocks noChangeAspect="1"/>
          </p:cNvPicPr>
          <p:nvPr/>
        </p:nvPicPr>
        <p:blipFill>
          <a:blip r:embed="rId5"/>
          <a:stretch>
            <a:fillRect/>
          </a:stretch>
        </p:blipFill>
        <p:spPr>
          <a:xfrm>
            <a:off x="2495836" y="816666"/>
            <a:ext cx="3232759" cy="1977371"/>
          </a:xfrm>
          <a:prstGeom prst="rect">
            <a:avLst/>
          </a:prstGeom>
        </p:spPr>
      </p:pic>
    </p:spTree>
    <p:extLst>
      <p:ext uri="{BB962C8B-B14F-4D97-AF65-F5344CB8AC3E}">
        <p14:creationId xmlns:p14="http://schemas.microsoft.com/office/powerpoint/2010/main" val="1572637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724962"/>
            <a:ext cx="6172200" cy="449129"/>
          </a:xfrm>
        </p:spPr>
        <p:txBody>
          <a:bodyPr>
            <a:normAutofit/>
          </a:bodyPr>
          <a:lstStyle/>
          <a:p>
            <a:pPr marL="0" indent="0">
              <a:buNone/>
            </a:pPr>
            <a:r>
              <a:rPr lang="en-US" sz="2250" dirty="0"/>
              <a:t>from a lesson plan for 8</a:t>
            </a:r>
            <a:r>
              <a:rPr lang="en-US" sz="2250" baseline="30000" dirty="0"/>
              <a:t>th</a:t>
            </a:r>
            <a:r>
              <a:rPr lang="en-US" sz="2250" dirty="0"/>
              <a:t> grade Science lesson</a:t>
            </a:r>
            <a:endParaRPr lang="en-US" sz="1950" dirty="0"/>
          </a:p>
        </p:txBody>
      </p:sp>
      <p:sp>
        <p:nvSpPr>
          <p:cNvPr id="11" name="Rectangle 4">
            <a:extLst>
              <a:ext uri="{FF2B5EF4-FFF2-40B4-BE49-F238E27FC236}">
                <a16:creationId xmlns:a16="http://schemas.microsoft.com/office/drawing/2014/main" id="{B017810F-BE0B-413F-B3C1-C7D48DC5FA11}"/>
              </a:ext>
            </a:extLst>
          </p:cNvPr>
          <p:cNvSpPr/>
          <p:nvPr/>
        </p:nvSpPr>
        <p:spPr>
          <a:xfrm>
            <a:off x="1371600" y="651511"/>
            <a:ext cx="6400800" cy="34289"/>
          </a:xfrm>
          <a:prstGeom prst="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C51684A8-180B-4CD5-A1DB-B170B1DBD096}"/>
              </a:ext>
            </a:extLst>
          </p:cNvPr>
          <p:cNvSpPr>
            <a:spLocks noGrp="1"/>
          </p:cNvSpPr>
          <p:nvPr>
            <p:ph type="title"/>
          </p:nvPr>
        </p:nvSpPr>
        <p:spPr>
          <a:xfrm>
            <a:off x="1371600" y="152680"/>
            <a:ext cx="6286500" cy="533120"/>
          </a:xfrm>
        </p:spPr>
        <p:txBody>
          <a:bodyPr>
            <a:normAutofit fontScale="90000"/>
          </a:bodyPr>
          <a:lstStyle/>
          <a:p>
            <a:pPr algn="l"/>
            <a:r>
              <a:rPr lang="en-US" dirty="0"/>
              <a:t>An implemantation example</a:t>
            </a:r>
          </a:p>
        </p:txBody>
      </p:sp>
      <p:sp>
        <p:nvSpPr>
          <p:cNvPr id="17" name="TextBox 8">
            <a:extLst>
              <a:ext uri="{FF2B5EF4-FFF2-40B4-BE49-F238E27FC236}">
                <a16:creationId xmlns:a16="http://schemas.microsoft.com/office/drawing/2014/main" id="{EF89D6C9-EE25-4252-AE2E-A5B82F08DAB0}"/>
              </a:ext>
            </a:extLst>
          </p:cNvPr>
          <p:cNvSpPr txBox="1"/>
          <p:nvPr/>
        </p:nvSpPr>
        <p:spPr>
          <a:xfrm>
            <a:off x="4114800" y="4857750"/>
            <a:ext cx="3764952" cy="369332"/>
          </a:xfrm>
          <a:prstGeom prst="rect">
            <a:avLst/>
          </a:prstGeom>
          <a:noFill/>
        </p:spPr>
        <p:txBody>
          <a:bodyPr wrap="square" rtlCol="0">
            <a:spAutoFit/>
          </a:bodyPr>
          <a:lstStyle/>
          <a:p>
            <a:pPr algn="r"/>
            <a:r>
              <a:rPr lang="en-US" sz="900" dirty="0">
                <a:solidFill>
                  <a:schemeClr val="bg1"/>
                </a:solidFill>
                <a:latin typeface="Avenir LT Std 55 Roman" panose="020B0503020203020204" pitchFamily="34" charset="0"/>
              </a:rPr>
              <a:t>THE 40</a:t>
            </a:r>
            <a:r>
              <a:rPr lang="en-US" sz="900" baseline="30000" dirty="0">
                <a:solidFill>
                  <a:schemeClr val="bg1"/>
                </a:solidFill>
                <a:latin typeface="Avenir LT Std 55 Roman" panose="020B0503020203020204" pitchFamily="34" charset="0"/>
              </a:rPr>
              <a:t>TH</a:t>
            </a:r>
            <a:r>
              <a:rPr lang="en-US" sz="900" dirty="0">
                <a:solidFill>
                  <a:schemeClr val="bg1"/>
                </a:solidFill>
                <a:latin typeface="Avenir LT Std 55 Roman" panose="020B0503020203020204" pitchFamily="34" charset="0"/>
              </a:rPr>
              <a:t> INTERNATIONAL SYSTEM DYNAMICS CONFERENCE</a:t>
            </a:r>
          </a:p>
          <a:p>
            <a:pPr algn="r"/>
            <a:r>
              <a:rPr lang="en-US" sz="900" dirty="0">
                <a:solidFill>
                  <a:schemeClr val="bg1"/>
                </a:solidFill>
                <a:latin typeface="Avenir LT Std 55 Roman" panose="020B0503020203020204" pitchFamily="34" charset="0"/>
              </a:rPr>
              <a:t>Virtually everywhere!</a:t>
            </a:r>
          </a:p>
        </p:txBody>
      </p:sp>
      <p:sp>
        <p:nvSpPr>
          <p:cNvPr id="18" name="Retângulo 17">
            <a:extLst>
              <a:ext uri="{FF2B5EF4-FFF2-40B4-BE49-F238E27FC236}">
                <a16:creationId xmlns:a16="http://schemas.microsoft.com/office/drawing/2014/main" id="{D43276D6-3709-4B63-9753-817108CA070A}"/>
              </a:ext>
            </a:extLst>
          </p:cNvPr>
          <p:cNvSpPr/>
          <p:nvPr/>
        </p:nvSpPr>
        <p:spPr>
          <a:xfrm>
            <a:off x="1570789" y="4889585"/>
            <a:ext cx="1801061" cy="276999"/>
          </a:xfrm>
          <a:prstGeom prst="rect">
            <a:avLst/>
          </a:prstGeom>
        </p:spPr>
        <p:txBody>
          <a:bodyPr wrap="square">
            <a:spAutoFit/>
          </a:bodyPr>
          <a:lstStyle/>
          <a:p>
            <a:r>
              <a:rPr lang="en-US" sz="1200" dirty="0">
                <a:solidFill>
                  <a:srgbClr val="FFFFFF"/>
                </a:solidFill>
                <a:latin typeface="Arial" panose="020B0604020202020204" pitchFamily="34" charset="0"/>
              </a:rPr>
              <a:t>#isdc2022</a:t>
            </a:r>
            <a:endParaRPr lang="en-US" sz="1200" dirty="0"/>
          </a:p>
        </p:txBody>
      </p:sp>
      <p:pic>
        <p:nvPicPr>
          <p:cNvPr id="19" name="Google Shape;210;p28">
            <a:extLst>
              <a:ext uri="{FF2B5EF4-FFF2-40B4-BE49-F238E27FC236}">
                <a16:creationId xmlns:a16="http://schemas.microsoft.com/office/drawing/2014/main" id="{BC5C9611-D73A-44B3-A155-C8FAB0856C75}"/>
              </a:ext>
            </a:extLst>
          </p:cNvPr>
          <p:cNvPicPr preferRelativeResize="0"/>
          <p:nvPr/>
        </p:nvPicPr>
        <p:blipFill>
          <a:blip r:embed="rId3">
            <a:alphaModFix/>
          </a:blip>
          <a:stretch>
            <a:fillRect/>
          </a:stretch>
        </p:blipFill>
        <p:spPr>
          <a:xfrm>
            <a:off x="1354146" y="4934661"/>
            <a:ext cx="216644" cy="183524"/>
          </a:xfrm>
          <a:prstGeom prst="rect">
            <a:avLst/>
          </a:prstGeom>
          <a:noFill/>
          <a:ln>
            <a:noFill/>
          </a:ln>
        </p:spPr>
      </p:pic>
      <p:grpSp>
        <p:nvGrpSpPr>
          <p:cNvPr id="5" name="Group 4">
            <a:extLst>
              <a:ext uri="{FF2B5EF4-FFF2-40B4-BE49-F238E27FC236}">
                <a16:creationId xmlns:a16="http://schemas.microsoft.com/office/drawing/2014/main" id="{CF293812-F3D8-E5FF-D66E-A5874D746103}"/>
              </a:ext>
            </a:extLst>
          </p:cNvPr>
          <p:cNvGrpSpPr/>
          <p:nvPr/>
        </p:nvGrpSpPr>
        <p:grpSpPr>
          <a:xfrm>
            <a:off x="0" y="4657189"/>
            <a:ext cx="9144000" cy="530657"/>
            <a:chOff x="0" y="4657189"/>
            <a:chExt cx="9144000" cy="530657"/>
          </a:xfrm>
        </p:grpSpPr>
        <p:sp>
          <p:nvSpPr>
            <p:cNvPr id="6" name="Rectangle 4">
              <a:extLst>
                <a:ext uri="{FF2B5EF4-FFF2-40B4-BE49-F238E27FC236}">
                  <a16:creationId xmlns:a16="http://schemas.microsoft.com/office/drawing/2014/main" id="{CF330529-CAFD-FD12-837C-AB56F297CF7E}"/>
                </a:ext>
              </a:extLst>
            </p:cNvPr>
            <p:cNvSpPr/>
            <p:nvPr/>
          </p:nvSpPr>
          <p:spPr>
            <a:xfrm>
              <a:off x="0" y="4657189"/>
              <a:ext cx="9144000" cy="530657"/>
            </a:xfrm>
            <a:prstGeom prst="roundRect">
              <a:avLst/>
            </a:prstGeom>
            <a:solidFill>
              <a:srgbClr val="343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4C4C4"/>
                </a:solidFill>
              </a:endParaRPr>
            </a:p>
          </p:txBody>
        </p:sp>
        <p:sp>
          <p:nvSpPr>
            <p:cNvPr id="7" name="TextBox 6">
              <a:extLst>
                <a:ext uri="{FF2B5EF4-FFF2-40B4-BE49-F238E27FC236}">
                  <a16:creationId xmlns:a16="http://schemas.microsoft.com/office/drawing/2014/main" id="{134A0E6D-A576-CEBE-9D1C-C76AF7E0B945}"/>
                </a:ext>
              </a:extLst>
            </p:cNvPr>
            <p:cNvSpPr txBox="1"/>
            <p:nvPr/>
          </p:nvSpPr>
          <p:spPr>
            <a:xfrm>
              <a:off x="3124200" y="4726884"/>
              <a:ext cx="5593752" cy="369332"/>
            </a:xfrm>
            <a:prstGeom prst="rect">
              <a:avLst/>
            </a:prstGeom>
            <a:noFill/>
          </p:spPr>
          <p:txBody>
            <a:bodyPr wrap="square" rtlCol="0">
              <a:spAutoFit/>
            </a:bodyPr>
            <a:lstStyle/>
            <a:p>
              <a:pPr algn="r"/>
              <a:r>
                <a:rPr lang="en-US" sz="900" dirty="0">
                  <a:solidFill>
                    <a:schemeClr val="bg1"/>
                  </a:solidFill>
                  <a:latin typeface="Avenir LT Std 55 Roman" panose="020B0503020203020204" pitchFamily="34" charset="0"/>
                </a:rPr>
                <a:t>THE 41</a:t>
              </a:r>
              <a:r>
                <a:rPr lang="en-US" sz="900" baseline="30000" dirty="0">
                  <a:solidFill>
                    <a:schemeClr val="bg1"/>
                  </a:solidFill>
                  <a:latin typeface="Avenir LT Std 55 Roman" panose="020B0503020203020204" pitchFamily="34" charset="0"/>
                </a:rPr>
                <a:t>ST</a:t>
              </a:r>
              <a:r>
                <a:rPr lang="en-US" sz="900" dirty="0">
                  <a:solidFill>
                    <a:schemeClr val="bg1"/>
                  </a:solidFill>
                  <a:latin typeface="Avenir LT Std 55 Roman" panose="020B0503020203020204" pitchFamily="34" charset="0"/>
                </a:rPr>
                <a:t> INTERNATIONAL SYSTEM DYNAMICS CONFERENCE</a:t>
              </a:r>
            </a:p>
            <a:p>
              <a:pPr algn="r"/>
              <a:r>
                <a:rPr lang="en-US" sz="900" dirty="0">
                  <a:solidFill>
                    <a:schemeClr val="bg1"/>
                  </a:solidFill>
                  <a:latin typeface="Avenir LT Std 55 Roman" panose="020B0503020203020204" pitchFamily="34" charset="0"/>
                </a:rPr>
                <a:t>Chicago, USA and Virtually</a:t>
              </a:r>
            </a:p>
          </p:txBody>
        </p:sp>
      </p:grpSp>
      <p:sp>
        <p:nvSpPr>
          <p:cNvPr id="10" name="Content Placeholder 2">
            <a:extLst>
              <a:ext uri="{FF2B5EF4-FFF2-40B4-BE49-F238E27FC236}">
                <a16:creationId xmlns:a16="http://schemas.microsoft.com/office/drawing/2014/main" id="{8B522359-C0B7-BDA3-55BF-6E2E4FC30D27}"/>
              </a:ext>
            </a:extLst>
          </p:cNvPr>
          <p:cNvSpPr txBox="1">
            <a:spLocks/>
          </p:cNvSpPr>
          <p:nvPr/>
        </p:nvSpPr>
        <p:spPr>
          <a:xfrm>
            <a:off x="1066800" y="2667868"/>
            <a:ext cx="1219200" cy="252706"/>
          </a:xfrm>
          <a:prstGeom prst="rect">
            <a:avLst/>
          </a:prstGeom>
        </p:spPr>
        <p:txBody>
          <a:bodyPr vert="horz" lIns="91440" tIns="45720" rIns="91440" bIns="45720" rtlCol="0">
            <a:normAutofit lnSpcReduction="1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sz="1100" dirty="0"/>
              <a:t>all unis in seconds</a:t>
            </a:r>
            <a:endParaRPr lang="en-US" sz="1050" dirty="0"/>
          </a:p>
        </p:txBody>
      </p:sp>
      <p:pic>
        <p:nvPicPr>
          <p:cNvPr id="13" name="Picture 12">
            <a:extLst>
              <a:ext uri="{FF2B5EF4-FFF2-40B4-BE49-F238E27FC236}">
                <a16:creationId xmlns:a16="http://schemas.microsoft.com/office/drawing/2014/main" id="{3ED243F3-4379-745D-F97D-3BCAF6FDEAB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62000" y="1106697"/>
            <a:ext cx="6705600" cy="3491543"/>
          </a:xfrm>
          <a:prstGeom prst="rect">
            <a:avLst/>
          </a:prstGeom>
        </p:spPr>
      </p:pic>
    </p:spTree>
    <p:extLst>
      <p:ext uri="{BB962C8B-B14F-4D97-AF65-F5344CB8AC3E}">
        <p14:creationId xmlns:p14="http://schemas.microsoft.com/office/powerpoint/2010/main" val="1343302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918196"/>
            <a:ext cx="2108510" cy="533120"/>
          </a:xfrm>
        </p:spPr>
        <p:txBody>
          <a:bodyPr>
            <a:normAutofit/>
          </a:bodyPr>
          <a:lstStyle/>
          <a:p>
            <a:pPr marL="0" indent="0">
              <a:buNone/>
            </a:pPr>
            <a:r>
              <a:rPr lang="en-US" sz="2250" dirty="0"/>
              <a:t>Ohm’s Law</a:t>
            </a:r>
            <a:endParaRPr lang="en-US" sz="1950" dirty="0"/>
          </a:p>
        </p:txBody>
      </p:sp>
      <p:sp>
        <p:nvSpPr>
          <p:cNvPr id="11" name="Rectangle 4">
            <a:extLst>
              <a:ext uri="{FF2B5EF4-FFF2-40B4-BE49-F238E27FC236}">
                <a16:creationId xmlns:a16="http://schemas.microsoft.com/office/drawing/2014/main" id="{B017810F-BE0B-413F-B3C1-C7D48DC5FA11}"/>
              </a:ext>
            </a:extLst>
          </p:cNvPr>
          <p:cNvSpPr/>
          <p:nvPr/>
        </p:nvSpPr>
        <p:spPr>
          <a:xfrm>
            <a:off x="1371600" y="651511"/>
            <a:ext cx="6400800" cy="34289"/>
          </a:xfrm>
          <a:prstGeom prst="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C51684A8-180B-4CD5-A1DB-B170B1DBD096}"/>
              </a:ext>
            </a:extLst>
          </p:cNvPr>
          <p:cNvSpPr>
            <a:spLocks noGrp="1"/>
          </p:cNvSpPr>
          <p:nvPr>
            <p:ph type="title"/>
          </p:nvPr>
        </p:nvSpPr>
        <p:spPr>
          <a:xfrm>
            <a:off x="1371600" y="152680"/>
            <a:ext cx="6286500" cy="533120"/>
          </a:xfrm>
        </p:spPr>
        <p:txBody>
          <a:bodyPr>
            <a:normAutofit fontScale="90000"/>
          </a:bodyPr>
          <a:lstStyle/>
          <a:p>
            <a:pPr algn="l"/>
            <a:r>
              <a:rPr lang="en-US" dirty="0"/>
              <a:t>Another example</a:t>
            </a:r>
          </a:p>
        </p:txBody>
      </p:sp>
      <p:sp>
        <p:nvSpPr>
          <p:cNvPr id="17" name="TextBox 8">
            <a:extLst>
              <a:ext uri="{FF2B5EF4-FFF2-40B4-BE49-F238E27FC236}">
                <a16:creationId xmlns:a16="http://schemas.microsoft.com/office/drawing/2014/main" id="{EF89D6C9-EE25-4252-AE2E-A5B82F08DAB0}"/>
              </a:ext>
            </a:extLst>
          </p:cNvPr>
          <p:cNvSpPr txBox="1"/>
          <p:nvPr/>
        </p:nvSpPr>
        <p:spPr>
          <a:xfrm>
            <a:off x="4114800" y="4857750"/>
            <a:ext cx="3764952" cy="369332"/>
          </a:xfrm>
          <a:prstGeom prst="rect">
            <a:avLst/>
          </a:prstGeom>
          <a:noFill/>
        </p:spPr>
        <p:txBody>
          <a:bodyPr wrap="square" rtlCol="0">
            <a:spAutoFit/>
          </a:bodyPr>
          <a:lstStyle/>
          <a:p>
            <a:pPr algn="r"/>
            <a:r>
              <a:rPr lang="en-US" sz="900" dirty="0">
                <a:solidFill>
                  <a:schemeClr val="bg1"/>
                </a:solidFill>
                <a:latin typeface="Avenir LT Std 55 Roman" panose="020B0503020203020204" pitchFamily="34" charset="0"/>
              </a:rPr>
              <a:t>THE 40</a:t>
            </a:r>
            <a:r>
              <a:rPr lang="en-US" sz="900" baseline="30000" dirty="0">
                <a:solidFill>
                  <a:schemeClr val="bg1"/>
                </a:solidFill>
                <a:latin typeface="Avenir LT Std 55 Roman" panose="020B0503020203020204" pitchFamily="34" charset="0"/>
              </a:rPr>
              <a:t>TH</a:t>
            </a:r>
            <a:r>
              <a:rPr lang="en-US" sz="900" dirty="0">
                <a:solidFill>
                  <a:schemeClr val="bg1"/>
                </a:solidFill>
                <a:latin typeface="Avenir LT Std 55 Roman" panose="020B0503020203020204" pitchFamily="34" charset="0"/>
              </a:rPr>
              <a:t> INTERNATIONAL SYSTEM DYNAMICS CONFERENCE</a:t>
            </a:r>
          </a:p>
          <a:p>
            <a:pPr algn="r"/>
            <a:r>
              <a:rPr lang="en-US" sz="900" dirty="0">
                <a:solidFill>
                  <a:schemeClr val="bg1"/>
                </a:solidFill>
                <a:latin typeface="Avenir LT Std 55 Roman" panose="020B0503020203020204" pitchFamily="34" charset="0"/>
              </a:rPr>
              <a:t>Virtually everywhere!</a:t>
            </a:r>
          </a:p>
        </p:txBody>
      </p:sp>
      <p:sp>
        <p:nvSpPr>
          <p:cNvPr id="18" name="Retângulo 17">
            <a:extLst>
              <a:ext uri="{FF2B5EF4-FFF2-40B4-BE49-F238E27FC236}">
                <a16:creationId xmlns:a16="http://schemas.microsoft.com/office/drawing/2014/main" id="{D43276D6-3709-4B63-9753-817108CA070A}"/>
              </a:ext>
            </a:extLst>
          </p:cNvPr>
          <p:cNvSpPr/>
          <p:nvPr/>
        </p:nvSpPr>
        <p:spPr>
          <a:xfrm>
            <a:off x="1570789" y="4889585"/>
            <a:ext cx="1801061" cy="276999"/>
          </a:xfrm>
          <a:prstGeom prst="rect">
            <a:avLst/>
          </a:prstGeom>
        </p:spPr>
        <p:txBody>
          <a:bodyPr wrap="square">
            <a:spAutoFit/>
          </a:bodyPr>
          <a:lstStyle/>
          <a:p>
            <a:r>
              <a:rPr lang="en-US" sz="1200" dirty="0">
                <a:solidFill>
                  <a:srgbClr val="FFFFFF"/>
                </a:solidFill>
                <a:latin typeface="Arial" panose="020B0604020202020204" pitchFamily="34" charset="0"/>
              </a:rPr>
              <a:t>#isdc2022</a:t>
            </a:r>
            <a:endParaRPr lang="en-US" sz="1200" dirty="0"/>
          </a:p>
        </p:txBody>
      </p:sp>
      <p:pic>
        <p:nvPicPr>
          <p:cNvPr id="19" name="Google Shape;210;p28">
            <a:extLst>
              <a:ext uri="{FF2B5EF4-FFF2-40B4-BE49-F238E27FC236}">
                <a16:creationId xmlns:a16="http://schemas.microsoft.com/office/drawing/2014/main" id="{BC5C9611-D73A-44B3-A155-C8FAB0856C75}"/>
              </a:ext>
            </a:extLst>
          </p:cNvPr>
          <p:cNvPicPr preferRelativeResize="0"/>
          <p:nvPr/>
        </p:nvPicPr>
        <p:blipFill>
          <a:blip r:embed="rId3">
            <a:alphaModFix/>
          </a:blip>
          <a:stretch>
            <a:fillRect/>
          </a:stretch>
        </p:blipFill>
        <p:spPr>
          <a:xfrm>
            <a:off x="1354146" y="4934661"/>
            <a:ext cx="216644" cy="183524"/>
          </a:xfrm>
          <a:prstGeom prst="rect">
            <a:avLst/>
          </a:prstGeom>
          <a:noFill/>
          <a:ln>
            <a:noFill/>
          </a:ln>
        </p:spPr>
      </p:pic>
      <p:grpSp>
        <p:nvGrpSpPr>
          <p:cNvPr id="5" name="Group 4">
            <a:extLst>
              <a:ext uri="{FF2B5EF4-FFF2-40B4-BE49-F238E27FC236}">
                <a16:creationId xmlns:a16="http://schemas.microsoft.com/office/drawing/2014/main" id="{CF293812-F3D8-E5FF-D66E-A5874D746103}"/>
              </a:ext>
            </a:extLst>
          </p:cNvPr>
          <p:cNvGrpSpPr/>
          <p:nvPr/>
        </p:nvGrpSpPr>
        <p:grpSpPr>
          <a:xfrm>
            <a:off x="0" y="4657189"/>
            <a:ext cx="9144000" cy="530657"/>
            <a:chOff x="0" y="4657189"/>
            <a:chExt cx="9144000" cy="530657"/>
          </a:xfrm>
        </p:grpSpPr>
        <p:sp>
          <p:nvSpPr>
            <p:cNvPr id="6" name="Rectangle 4">
              <a:extLst>
                <a:ext uri="{FF2B5EF4-FFF2-40B4-BE49-F238E27FC236}">
                  <a16:creationId xmlns:a16="http://schemas.microsoft.com/office/drawing/2014/main" id="{CF330529-CAFD-FD12-837C-AB56F297CF7E}"/>
                </a:ext>
              </a:extLst>
            </p:cNvPr>
            <p:cNvSpPr/>
            <p:nvPr/>
          </p:nvSpPr>
          <p:spPr>
            <a:xfrm>
              <a:off x="0" y="4657189"/>
              <a:ext cx="9144000" cy="530657"/>
            </a:xfrm>
            <a:prstGeom prst="roundRect">
              <a:avLst/>
            </a:prstGeom>
            <a:solidFill>
              <a:srgbClr val="343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4C4C4"/>
                </a:solidFill>
              </a:endParaRPr>
            </a:p>
          </p:txBody>
        </p:sp>
        <p:sp>
          <p:nvSpPr>
            <p:cNvPr id="7" name="TextBox 6">
              <a:extLst>
                <a:ext uri="{FF2B5EF4-FFF2-40B4-BE49-F238E27FC236}">
                  <a16:creationId xmlns:a16="http://schemas.microsoft.com/office/drawing/2014/main" id="{134A0E6D-A576-CEBE-9D1C-C76AF7E0B945}"/>
                </a:ext>
              </a:extLst>
            </p:cNvPr>
            <p:cNvSpPr txBox="1"/>
            <p:nvPr/>
          </p:nvSpPr>
          <p:spPr>
            <a:xfrm>
              <a:off x="3124200" y="4726884"/>
              <a:ext cx="5593752" cy="369332"/>
            </a:xfrm>
            <a:prstGeom prst="rect">
              <a:avLst/>
            </a:prstGeom>
            <a:noFill/>
          </p:spPr>
          <p:txBody>
            <a:bodyPr wrap="square" rtlCol="0">
              <a:spAutoFit/>
            </a:bodyPr>
            <a:lstStyle/>
            <a:p>
              <a:pPr algn="r"/>
              <a:r>
                <a:rPr lang="en-US" sz="900" dirty="0">
                  <a:solidFill>
                    <a:schemeClr val="bg1"/>
                  </a:solidFill>
                  <a:latin typeface="Avenir LT Std 55 Roman" panose="020B0503020203020204" pitchFamily="34" charset="0"/>
                </a:rPr>
                <a:t>THE 41</a:t>
              </a:r>
              <a:r>
                <a:rPr lang="en-US" sz="900" baseline="30000" dirty="0">
                  <a:solidFill>
                    <a:schemeClr val="bg1"/>
                  </a:solidFill>
                  <a:latin typeface="Avenir LT Std 55 Roman" panose="020B0503020203020204" pitchFamily="34" charset="0"/>
                </a:rPr>
                <a:t>ST</a:t>
              </a:r>
              <a:r>
                <a:rPr lang="en-US" sz="900" dirty="0">
                  <a:solidFill>
                    <a:schemeClr val="bg1"/>
                  </a:solidFill>
                  <a:latin typeface="Avenir LT Std 55 Roman" panose="020B0503020203020204" pitchFamily="34" charset="0"/>
                </a:rPr>
                <a:t> INTERNATIONAL SYSTEM DYNAMICS CONFERENCE</a:t>
              </a:r>
            </a:p>
            <a:p>
              <a:pPr algn="r"/>
              <a:r>
                <a:rPr lang="en-US" sz="900" dirty="0">
                  <a:solidFill>
                    <a:schemeClr val="bg1"/>
                  </a:solidFill>
                  <a:latin typeface="Avenir LT Std 55 Roman" panose="020B0503020203020204" pitchFamily="34" charset="0"/>
                </a:rPr>
                <a:t>Chicago, USA and Virtually</a:t>
              </a: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87E0F10-9004-0A3C-62C4-1489985689F6}"/>
                  </a:ext>
                </a:extLst>
              </p:cNvPr>
              <p:cNvSpPr txBox="1"/>
              <p:nvPr/>
            </p:nvSpPr>
            <p:spPr>
              <a:xfrm>
                <a:off x="1295400" y="1658408"/>
                <a:ext cx="1905000" cy="369332"/>
              </a:xfrm>
              <a:prstGeom prst="rect">
                <a:avLst/>
              </a:prstGeom>
              <a:noFill/>
            </p:spPr>
            <p:txBody>
              <a:bodyPr wrap="square" rtlCol="0" anchor="ctr">
                <a:spAutoFit/>
              </a:bodyPr>
              <a:lstStyle/>
              <a:p>
                <a:pPr/>
                <a14:m>
                  <m:oMathPara xmlns:m="http://schemas.openxmlformats.org/officeDocument/2006/math">
                    <m:oMathParaPr>
                      <m:jc m:val="centerGroup"/>
                    </m:oMathParaPr>
                    <m:oMath xmlns:m="http://schemas.openxmlformats.org/officeDocument/2006/math">
                      <m:r>
                        <a:rPr lang="tr-TR" b="0" i="1">
                          <a:latin typeface="Cambria Math" panose="02040503050406030204" pitchFamily="18" charset="0"/>
                        </a:rPr>
                        <m:t>𝑉</m:t>
                      </m:r>
                      <m:r>
                        <a:rPr lang="tr-TR" b="0" i="1">
                          <a:latin typeface="Cambria Math" panose="02040503050406030204" pitchFamily="18" charset="0"/>
                        </a:rPr>
                        <m:t> =</m:t>
                      </m:r>
                      <m:r>
                        <a:rPr lang="tr-TR" b="0" i="1">
                          <a:latin typeface="Cambria Math" panose="02040503050406030204" pitchFamily="18" charset="0"/>
                          <a:ea typeface="Cambria Math" panose="02040503050406030204" pitchFamily="18" charset="0"/>
                        </a:rPr>
                        <m:t>𝐼</m:t>
                      </m:r>
                      <m:r>
                        <a:rPr lang="tr-TR" b="0" i="1">
                          <a:latin typeface="Cambria Math" panose="02040503050406030204" pitchFamily="18" charset="0"/>
                          <a:ea typeface="Cambria Math" panose="02040503050406030204" pitchFamily="18" charset="0"/>
                        </a:rPr>
                        <m:t> × </m:t>
                      </m:r>
                      <m:r>
                        <a:rPr lang="tr-TR" b="0" i="1">
                          <a:latin typeface="Cambria Math" panose="02040503050406030204" pitchFamily="18" charset="0"/>
                          <a:ea typeface="Cambria Math" panose="02040503050406030204" pitchFamily="18" charset="0"/>
                        </a:rPr>
                        <m:t>𝑅</m:t>
                      </m:r>
                    </m:oMath>
                  </m:oMathPara>
                </a14:m>
                <a:endParaRPr lang="en-US"/>
              </a:p>
            </p:txBody>
          </p:sp>
        </mc:Choice>
        <mc:Fallback xmlns="">
          <p:sp>
            <p:nvSpPr>
              <p:cNvPr id="8" name="TextBox 7">
                <a:extLst>
                  <a:ext uri="{FF2B5EF4-FFF2-40B4-BE49-F238E27FC236}">
                    <a16:creationId xmlns:a16="http://schemas.microsoft.com/office/drawing/2014/main" id="{A87E0F10-9004-0A3C-62C4-1489985689F6}"/>
                  </a:ext>
                </a:extLst>
              </p:cNvPr>
              <p:cNvSpPr txBox="1">
                <a:spLocks noRot="1" noChangeAspect="1" noMove="1" noResize="1" noEditPoints="1" noAdjustHandles="1" noChangeArrowheads="1" noChangeShapeType="1" noTextEdit="1"/>
              </p:cNvSpPr>
              <p:nvPr/>
            </p:nvSpPr>
            <p:spPr>
              <a:xfrm>
                <a:off x="1295400" y="1658408"/>
                <a:ext cx="1905000" cy="369332"/>
              </a:xfrm>
              <a:prstGeom prst="rect">
                <a:avLst/>
              </a:prstGeom>
              <a:blipFill>
                <a:blip r:embed="rId6"/>
                <a:stretch>
                  <a:fillRect b="-16667"/>
                </a:stretch>
              </a:blipFill>
            </p:spPr>
            <p:txBody>
              <a:bodyPr/>
              <a:lstStyle/>
              <a:p>
                <a:r>
                  <a:rPr lang="en-US">
                    <a:noFill/>
                  </a:rPr>
                  <a:t> </a:t>
                </a:r>
              </a:p>
            </p:txBody>
          </p:sp>
        </mc:Fallback>
      </mc:AlternateContent>
      <p:sp>
        <p:nvSpPr>
          <p:cNvPr id="9" name="Content Placeholder 2">
            <a:extLst>
              <a:ext uri="{FF2B5EF4-FFF2-40B4-BE49-F238E27FC236}">
                <a16:creationId xmlns:a16="http://schemas.microsoft.com/office/drawing/2014/main" id="{F78C338E-CEDF-84A8-8B75-E03DA5436790}"/>
              </a:ext>
            </a:extLst>
          </p:cNvPr>
          <p:cNvSpPr txBox="1">
            <a:spLocks/>
          </p:cNvSpPr>
          <p:nvPr/>
        </p:nvSpPr>
        <p:spPr>
          <a:xfrm>
            <a:off x="5317752" y="1571092"/>
            <a:ext cx="3200400" cy="533120"/>
          </a:xfrm>
          <a:prstGeom prst="rect">
            <a:avLst/>
          </a:prstGeom>
        </p:spPr>
        <p:txBody>
          <a:bodyPr vert="horz" lIns="91440" tIns="45720" rIns="91440" bIns="45720" rtlCol="0" anchor="ctr">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sz="1800" dirty="0"/>
              <a:t>Ohm’s Law with related stocks</a:t>
            </a:r>
          </a:p>
        </p:txBody>
      </p:sp>
      <p:pic>
        <p:nvPicPr>
          <p:cNvPr id="10" name="Picture 9">
            <a:extLst>
              <a:ext uri="{FF2B5EF4-FFF2-40B4-BE49-F238E27FC236}">
                <a16:creationId xmlns:a16="http://schemas.microsoft.com/office/drawing/2014/main" id="{1D675057-2AF5-96DA-D014-AC073C374F8E}"/>
              </a:ext>
            </a:extLst>
          </p:cNvPr>
          <p:cNvPicPr>
            <a:picLocks noChangeAspect="1"/>
          </p:cNvPicPr>
          <p:nvPr/>
        </p:nvPicPr>
        <p:blipFill>
          <a:blip r:embed="rId7"/>
          <a:stretch>
            <a:fillRect/>
          </a:stretch>
        </p:blipFill>
        <p:spPr>
          <a:xfrm>
            <a:off x="4495800" y="2297120"/>
            <a:ext cx="3556958" cy="2289701"/>
          </a:xfrm>
          <a:prstGeom prst="rect">
            <a:avLst/>
          </a:prstGeom>
        </p:spPr>
      </p:pic>
      <p:pic>
        <p:nvPicPr>
          <p:cNvPr id="13" name="Picture 12">
            <a:extLst>
              <a:ext uri="{FF2B5EF4-FFF2-40B4-BE49-F238E27FC236}">
                <a16:creationId xmlns:a16="http://schemas.microsoft.com/office/drawing/2014/main" id="{915900C3-2B85-83AD-701B-CD3392FCC240}"/>
              </a:ext>
            </a:extLst>
          </p:cNvPr>
          <p:cNvPicPr>
            <a:picLocks noChangeAspect="1"/>
          </p:cNvPicPr>
          <p:nvPr/>
        </p:nvPicPr>
        <p:blipFill>
          <a:blip r:embed="rId8"/>
          <a:stretch>
            <a:fillRect/>
          </a:stretch>
        </p:blipFill>
        <p:spPr>
          <a:xfrm>
            <a:off x="1091242" y="2323410"/>
            <a:ext cx="2649050" cy="1916665"/>
          </a:xfrm>
          <a:prstGeom prst="rect">
            <a:avLst/>
          </a:prstGeom>
        </p:spPr>
      </p:pic>
    </p:spTree>
    <p:extLst>
      <p:ext uri="{BB962C8B-B14F-4D97-AF65-F5344CB8AC3E}">
        <p14:creationId xmlns:p14="http://schemas.microsoft.com/office/powerpoint/2010/main" val="4039758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2783</TotalTime>
  <Words>1227</Words>
  <Application>Microsoft Macintosh PowerPoint</Application>
  <PresentationFormat>On-screen Show (16:9)</PresentationFormat>
  <Paragraphs>154</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Avenir LT Std 55 Roman</vt:lpstr>
      <vt:lpstr>Calibri</vt:lpstr>
      <vt:lpstr>Cambria Math</vt:lpstr>
      <vt:lpstr>Office Theme</vt:lpstr>
      <vt:lpstr>Equation is not Causation Using stock-flow diagrams to show causality in physics lessons</vt:lpstr>
      <vt:lpstr>Introduction</vt:lpstr>
      <vt:lpstr>An example: Force=mass × acceleration</vt:lpstr>
      <vt:lpstr>An example: Force=mass × acceleration</vt:lpstr>
      <vt:lpstr>from Principia Mathematica (Newton, 1687)</vt:lpstr>
      <vt:lpstr>Problem Statement</vt:lpstr>
      <vt:lpstr>Approach or Dynamic Hypothesis</vt:lpstr>
      <vt:lpstr>An implemantation example</vt:lpstr>
      <vt:lpstr>Another example</vt:lpstr>
      <vt:lpstr>A major reason for lack of applications so far</vt:lpstr>
      <vt:lpstr>Possible applications with feedback</vt:lpstr>
      <vt:lpstr>PowerPoint Presentation</vt:lpstr>
      <vt:lpstr>PowerPoint Presentation</vt:lpstr>
    </vt:vector>
  </TitlesOfParts>
  <Company>isee systems,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work</dc:title>
  <dc:creator>Bob Eberlein</dc:creator>
  <cp:lastModifiedBy>Emre Göktepe</cp:lastModifiedBy>
  <cp:revision>77</cp:revision>
  <cp:lastPrinted>2018-05-29T13:54:06Z</cp:lastPrinted>
  <dcterms:created xsi:type="dcterms:W3CDTF">2018-04-25T19:48:46Z</dcterms:created>
  <dcterms:modified xsi:type="dcterms:W3CDTF">2023-06-20T13:06:45Z</dcterms:modified>
</cp:coreProperties>
</file>