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94" r:id="rId4"/>
    <p:sldId id="299" r:id="rId5"/>
    <p:sldId id="298" r:id="rId6"/>
    <p:sldId id="297" r:id="rId7"/>
    <p:sldId id="295" r:id="rId8"/>
    <p:sldId id="307" r:id="rId9"/>
    <p:sldId id="301" r:id="rId10"/>
    <p:sldId id="302" r:id="rId11"/>
    <p:sldId id="304"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91"/>
    <p:restoredTop sz="68323"/>
  </p:normalViewPr>
  <p:slideViewPr>
    <p:cSldViewPr snapToGrid="0" snapToObjects="1">
      <p:cViewPr varScale="1">
        <p:scale>
          <a:sx n="74" d="100"/>
          <a:sy n="74" d="100"/>
        </p:scale>
        <p:origin x="1096"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D4FA0-D55D-B149-B4FE-24776742CA5D}" type="datetimeFigureOut">
              <a:rPr lang="en-US" smtClean="0"/>
              <a:t>7/23/23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91958-CEAD-D64D-B273-6D0A14CC0028}" type="slidenum">
              <a:rPr lang="en-US" smtClean="0"/>
              <a:t>‹#›</a:t>
            </a:fld>
            <a:endParaRPr lang="en-US"/>
          </a:p>
        </p:txBody>
      </p:sp>
    </p:spTree>
    <p:extLst>
      <p:ext uri="{BB962C8B-B14F-4D97-AF65-F5344CB8AC3E}">
        <p14:creationId xmlns:p14="http://schemas.microsoft.com/office/powerpoint/2010/main" val="159332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of this:</a:t>
            </a:r>
          </a:p>
          <a:p>
            <a:r>
              <a:rPr lang="en-US" dirty="0"/>
              <a:t>-Last year, Inge mentioned that a goal-gap structure might be interesting to explore because the goals of organizations may be different than the goals of white-led investors</a:t>
            </a:r>
          </a:p>
          <a:p>
            <a:r>
              <a:rPr lang="en-US" dirty="0"/>
              <a:t>-Also, people wanted to know about other organizations, like </a:t>
            </a:r>
            <a:r>
              <a:rPr lang="en-US" dirty="0" err="1"/>
              <a:t>latinx</a:t>
            </a:r>
            <a:r>
              <a:rPr lang="en-US" dirty="0"/>
              <a:t> or native organizations; this was also brought up here, that comparing to other organizations (both </a:t>
            </a:r>
            <a:r>
              <a:rPr lang="en-US" dirty="0" err="1"/>
              <a:t>poc</a:t>
            </a:r>
            <a:r>
              <a:rPr lang="en-US" dirty="0"/>
              <a:t> and white led) to see if structures are similar would ”improve the work”</a:t>
            </a:r>
          </a:p>
          <a:p>
            <a:r>
              <a:rPr lang="en-US" dirty="0"/>
              <a:t>-We will need to make a stronger argument about why not centering whiteness is important</a:t>
            </a:r>
          </a:p>
        </p:txBody>
      </p:sp>
      <p:sp>
        <p:nvSpPr>
          <p:cNvPr id="4" name="Slide Number Placeholder 3"/>
          <p:cNvSpPr>
            <a:spLocks noGrp="1"/>
          </p:cNvSpPr>
          <p:nvPr>
            <p:ph type="sldNum" sz="quarter" idx="5"/>
          </p:nvPr>
        </p:nvSpPr>
        <p:spPr/>
        <p:txBody>
          <a:bodyPr/>
          <a:lstStyle/>
          <a:p>
            <a:fld id="{AC091958-CEAD-D64D-B273-6D0A14CC0028}" type="slidenum">
              <a:rPr lang="en-US" smtClean="0"/>
              <a:t>1</a:t>
            </a:fld>
            <a:endParaRPr lang="en-US"/>
          </a:p>
        </p:txBody>
      </p:sp>
    </p:spTree>
    <p:extLst>
      <p:ext uri="{BB962C8B-B14F-4D97-AF65-F5344CB8AC3E}">
        <p14:creationId xmlns:p14="http://schemas.microsoft.com/office/powerpoint/2010/main" val="235916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ighlight>
                  <a:srgbClr val="FFFF00"/>
                </a:highlight>
              </a:rPr>
              <a:t>READ ARTICLES THAT YOU SENT TO SID FOR THIS PART;</a:t>
            </a:r>
            <a:r>
              <a:rPr lang="en-US" dirty="0"/>
              <a:t> MAY HAVE THIS ON A SEPARATE SLIDE WITH REFERENCE MODE]</a:t>
            </a:r>
          </a:p>
          <a:p>
            <a:endParaRPr lang="en-US" dirty="0"/>
          </a:p>
          <a:p>
            <a:r>
              <a:rPr lang="en-US" dirty="0"/>
              <a:t>In Philadelphia, a city-wide Community Investment team housed in the OVA multi-sector action initiative led by the MCFH division of PDPH has been leading this work</a:t>
            </a:r>
          </a:p>
          <a:p>
            <a:endParaRPr lang="en-US" dirty="0"/>
          </a:p>
          <a:p>
            <a:r>
              <a:rPr lang="en-US" dirty="0"/>
              <a:t>https://</a:t>
            </a:r>
            <a:r>
              <a:rPr lang="en-US" dirty="0" err="1"/>
              <a:t>adams.house.gov</a:t>
            </a:r>
            <a:r>
              <a:rPr lang="en-US" dirty="0"/>
              <a:t>/media-center/press-releases/honor-mothers-day-adams-booker-underwood-reintroduce-momnibus-end</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3</a:t>
            </a:fld>
            <a:endParaRPr lang="en-US"/>
          </a:p>
        </p:txBody>
      </p:sp>
    </p:spTree>
    <p:extLst>
      <p:ext uri="{BB962C8B-B14F-4D97-AF65-F5344CB8AC3E}">
        <p14:creationId xmlns:p14="http://schemas.microsoft.com/office/powerpoint/2010/main" val="79785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create a goal-gap structure (?): </a:t>
            </a:r>
            <a:r>
              <a:rPr lang="en-US" sz="1200" kern="1200" dirty="0">
                <a:solidFill>
                  <a:schemeClr val="tx1"/>
                </a:solidFill>
                <a:effectLst/>
                <a:latin typeface="+mn-lt"/>
                <a:ea typeface="+mn-ea"/>
                <a:cs typeface="+mn-cs"/>
              </a:rPr>
              <a:t>Black-led CBOs largely defined success</a:t>
            </a:r>
          </a:p>
          <a:p>
            <a:r>
              <a:rPr lang="en-US" sz="1200" kern="1200" dirty="0">
                <a:solidFill>
                  <a:schemeClr val="tx1"/>
                </a:solidFill>
                <a:effectLst/>
                <a:latin typeface="+mn-lt"/>
                <a:ea typeface="+mn-ea"/>
                <a:cs typeface="+mn-cs"/>
              </a:rPr>
              <a:t>as receiving investment, whether in the form of financial funding or access to other resources, that</a:t>
            </a:r>
          </a:p>
          <a:p>
            <a:r>
              <a:rPr lang="en-US" sz="1200" kern="1200" dirty="0">
                <a:solidFill>
                  <a:schemeClr val="tx1"/>
                </a:solidFill>
                <a:effectLst/>
                <a:latin typeface="+mn-lt"/>
                <a:ea typeface="+mn-ea"/>
                <a:cs typeface="+mn-cs"/>
              </a:rPr>
              <a:t>allowed them to remain in alignment with their mission and values-driven work. This core definition of</a:t>
            </a:r>
          </a:p>
          <a:p>
            <a:r>
              <a:rPr lang="en-US" sz="1200" kern="1200" dirty="0">
                <a:solidFill>
                  <a:schemeClr val="tx1"/>
                </a:solidFill>
                <a:effectLst/>
                <a:latin typeface="+mn-lt"/>
                <a:ea typeface="+mn-ea"/>
                <a:cs typeface="+mn-cs"/>
              </a:rPr>
              <a:t>success from their perspective seemed to misalign with the current funding structure (relating to</a:t>
            </a:r>
          </a:p>
          <a:p>
            <a:r>
              <a:rPr lang="en-US" sz="1200" kern="1200" dirty="0">
                <a:solidFill>
                  <a:schemeClr val="tx1"/>
                </a:solidFill>
                <a:effectLst/>
                <a:latin typeface="+mn-lt"/>
                <a:ea typeface="+mn-ea"/>
                <a:cs typeface="+mn-cs"/>
              </a:rPr>
              <a:t>financial investment), which mostly aligned with being “profitable” as the top priority, over mission or</a:t>
            </a:r>
          </a:p>
          <a:p>
            <a:r>
              <a:rPr lang="en-US" sz="1200" kern="1200" dirty="0">
                <a:solidFill>
                  <a:schemeClr val="tx1"/>
                </a:solidFill>
                <a:effectLst/>
                <a:latin typeface="+mn-lt"/>
                <a:ea typeface="+mn-ea"/>
                <a:cs typeface="+mn-cs"/>
              </a:rPr>
              <a:t>values-driven approaches that may lead to less income/profit.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Define racialization and racism</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4</a:t>
            </a:fld>
            <a:endParaRPr lang="en-US"/>
          </a:p>
        </p:txBody>
      </p:sp>
    </p:spTree>
    <p:extLst>
      <p:ext uri="{BB962C8B-B14F-4D97-AF65-F5344CB8AC3E}">
        <p14:creationId xmlns:p14="http://schemas.microsoft.com/office/powerpoint/2010/main" val="354328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long run, this would allow us to develop a</a:t>
            </a:r>
            <a:r>
              <a:rPr lang="en-US" dirty="0"/>
              <a:t> dynamic hypotheses to better inform interventions to reduce racism in Black leaders’ experiences at the helm of Black-serving CBOs.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structural racism informs (or interferes with) the sustainable functioning of Black-led CBOs (Powell, 2008; Stroh, 2015).</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5</a:t>
            </a:fld>
            <a:endParaRPr lang="en-US"/>
          </a:p>
        </p:txBody>
      </p:sp>
    </p:spTree>
    <p:extLst>
      <p:ext uri="{BB962C8B-B14F-4D97-AF65-F5344CB8AC3E}">
        <p14:creationId xmlns:p14="http://schemas.microsoft.com/office/powerpoint/2010/main" val="150954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Systems archetypes are generic templates to represent the structural and behavioral insights in dynamic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Limit can be a resource constraint or an external or internal response to growth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in experiencing a decline, a system ramps up the reinforcing loop it has relied on for growth, this will only exacerbate its progression towards the limits – it will not overcome or overpower the limits (Senge, 2006; Stroh, 2015).</a:t>
            </a:r>
          </a:p>
          <a:p>
            <a:endParaRPr lang="en-US" dirty="0"/>
          </a:p>
          <a:p>
            <a:r>
              <a:rPr lang="en-US" sz="1200" kern="1200" dirty="0">
                <a:solidFill>
                  <a:schemeClr val="tx1"/>
                </a:solidFill>
                <a:effectLst/>
                <a:latin typeface="+mn-lt"/>
                <a:ea typeface="+mn-ea"/>
                <a:cs typeface="+mn-cs"/>
              </a:rPr>
              <a:t>The problem then shifts from being the perceived underperformance of the reinforcing loop or growth process, to the unattended to or unmanaged limits to the growth process (Senge, 2006).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Racialization: </a:t>
            </a:r>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6</a:t>
            </a:fld>
            <a:endParaRPr lang="en-US"/>
          </a:p>
        </p:txBody>
      </p:sp>
    </p:spTree>
    <p:extLst>
      <p:ext uri="{BB962C8B-B14F-4D97-AF65-F5344CB8AC3E}">
        <p14:creationId xmlns:p14="http://schemas.microsoft.com/office/powerpoint/2010/main" val="13306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 types: Facilitators, Barriers, and potential limits to growth (but we hadn’t put them in this framework)</a:t>
            </a:r>
          </a:p>
          <a:p>
            <a:endParaRPr lang="en-US" dirty="0"/>
          </a:p>
          <a:p>
            <a:r>
              <a:rPr lang="en-US" dirty="0"/>
              <a:t>Include appendix table in extra slides</a:t>
            </a:r>
          </a:p>
          <a:p>
            <a:endParaRPr lang="en-US" dirty="0"/>
          </a:p>
          <a:p>
            <a:endParaRPr lang="en-US" dirty="0"/>
          </a:p>
          <a:p>
            <a:r>
              <a:rPr lang="en-US" sz="1200" kern="1200" dirty="0">
                <a:solidFill>
                  <a:schemeClr val="tx1"/>
                </a:solidFill>
                <a:effectLst/>
                <a:latin typeface="+mn-lt"/>
                <a:ea typeface="+mn-ea"/>
                <a:cs typeface="+mn-cs"/>
              </a:rPr>
              <a:t>Resources encompassed intangible resources (such as relationships, support, knowledge, skills) and tangible resources (buildings, funds, infrastructure). Funds included all sources that provide money for the CBO to use.</a:t>
            </a:r>
          </a:p>
          <a:p>
            <a:endParaRPr lang="en-US" dirty="0"/>
          </a:p>
          <a:p>
            <a:r>
              <a:rPr lang="en-US" sz="1200" kern="1200" dirty="0">
                <a:solidFill>
                  <a:schemeClr val="tx1"/>
                </a:solidFill>
                <a:effectLst/>
                <a:latin typeface="+mn-lt"/>
                <a:ea typeface="+mn-ea"/>
                <a:cs typeface="+mn-cs"/>
              </a:rPr>
              <a:t>Supporting this motivation to translate insight into action, many Black leaders described a strong influence of passion, faith, and resilience.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themes outlined in the previous comprehensive review relating to patterns of decline included financial viability, lack of access to resources, proving legitimacy, negative perceptions, and burnout.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negative perceptions set the tone for why and how Black CBO leaders had to do more to prove themselves as legitimate or trustworthy to their peers or funders compared to their white counterparts, even though Black leaders had ample credentials, experience, and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GAP STRUCTURE!] The trade-offs and mission drift exist when the goals of the CBO are not aligned with the goals of the external funders. Many of the CBOs reported explicitly needing to decenter Black cultural practices in order to be seen as legitimate by mostly white funders.</a:t>
            </a:r>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7</a:t>
            </a:fld>
            <a:endParaRPr lang="en-US"/>
          </a:p>
        </p:txBody>
      </p:sp>
    </p:spTree>
    <p:extLst>
      <p:ext uri="{BB962C8B-B14F-4D97-AF65-F5344CB8AC3E}">
        <p14:creationId xmlns:p14="http://schemas.microsoft.com/office/powerpoint/2010/main" val="378387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paper: </a:t>
            </a:r>
            <a:r>
              <a:rPr lang="en-US" sz="1200" kern="1200" dirty="0">
                <a:solidFill>
                  <a:schemeClr val="tx1"/>
                </a:solidFill>
                <a:effectLst/>
                <a:latin typeface="+mn-lt"/>
                <a:ea typeface="+mn-ea"/>
                <a:cs typeface="+mn-cs"/>
              </a:rPr>
              <a:t>Specifically, in the case of Black-led CBOs experiences of structural racism through forms of undervaluation and underappreciation as well as requirements of external funders as a limit to their organization’s growth, the solution is not for Black leaders to better predict or internally manage experiences of structural racism.</a:t>
            </a:r>
            <a:r>
              <a:rPr lang="en-US" dirty="0"/>
              <a:t>]</a:t>
            </a:r>
          </a:p>
          <a:p>
            <a:endParaRPr lang="en-US" dirty="0"/>
          </a:p>
          <a:p>
            <a:r>
              <a:rPr lang="en-US" dirty="0"/>
              <a:t>Some benefits for using archetypes in this case is not only to work towards insights about how certain parts of the system function, but also can be useful in facilitating stakeholder engagement. Makes concrete the value add of using system dynamics to understand this problem overall because in our case it 1) aligns with an established narrative, 2) provides simple straightforward anchor to understand feedback loops, delays, and unintended consequences, 3) links to anticipated action (as described in the archetypes cannon) that makes clear how this method can lead to action and not just another manuscript on the shelf. This last point is incredibly important in accumulating </a:t>
            </a:r>
            <a:r>
              <a:rPr lang="en-US" dirty="0" err="1"/>
              <a:t>buyin</a:t>
            </a:r>
            <a:r>
              <a:rPr lang="en-US" dirty="0"/>
              <a:t> because so many collective impact and other processes have ended in no clear action forward, action that does not align with insight, or action that norms back to the lowest hanging fruit that (in the end) do not achieve the desired outcomes.</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10</a:t>
            </a:fld>
            <a:endParaRPr lang="en-US"/>
          </a:p>
        </p:txBody>
      </p:sp>
    </p:spTree>
    <p:extLst>
      <p:ext uri="{BB962C8B-B14F-4D97-AF65-F5344CB8AC3E}">
        <p14:creationId xmlns:p14="http://schemas.microsoft.com/office/powerpoint/2010/main" val="406349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Black leaders cannot opt out of these white-led spaces because of the degree to which key resources are concentrated within these spaces.</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11</a:t>
            </a:fld>
            <a:endParaRPr lang="en-US"/>
          </a:p>
        </p:txBody>
      </p:sp>
    </p:spTree>
    <p:extLst>
      <p:ext uri="{BB962C8B-B14F-4D97-AF65-F5344CB8AC3E}">
        <p14:creationId xmlns:p14="http://schemas.microsoft.com/office/powerpoint/2010/main" val="164890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limits to success archetype was particularly relevant in this context because it specifically emphasized the need to anticipate or plan for the limit rather than relying on just the reinforcing or growth process to generate the right course of growth in order to effectively manage success.</a:t>
            </a:r>
          </a:p>
          <a:p>
            <a:endParaRPr lang="en-US" dirty="0"/>
          </a:p>
        </p:txBody>
      </p:sp>
      <p:sp>
        <p:nvSpPr>
          <p:cNvPr id="4" name="Slide Number Placeholder 3"/>
          <p:cNvSpPr>
            <a:spLocks noGrp="1"/>
          </p:cNvSpPr>
          <p:nvPr>
            <p:ph type="sldNum" sz="quarter" idx="5"/>
          </p:nvPr>
        </p:nvSpPr>
        <p:spPr/>
        <p:txBody>
          <a:bodyPr/>
          <a:lstStyle/>
          <a:p>
            <a:fld id="{AC091958-CEAD-D64D-B273-6D0A14CC0028}" type="slidenum">
              <a:rPr lang="en-US" smtClean="0"/>
              <a:t>12</a:t>
            </a:fld>
            <a:endParaRPr lang="en-US"/>
          </a:p>
        </p:txBody>
      </p:sp>
    </p:spTree>
    <p:extLst>
      <p:ext uri="{BB962C8B-B14F-4D97-AF65-F5344CB8AC3E}">
        <p14:creationId xmlns:p14="http://schemas.microsoft.com/office/powerpoint/2010/main" val="82899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24D0-0C2B-7942-88DD-43B470076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4CDCEF-B788-2B4C-AFE3-64A6F33BD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34B52F-800E-3F49-8646-15AAC04B3230}"/>
              </a:ext>
            </a:extLst>
          </p:cNvPr>
          <p:cNvSpPr>
            <a:spLocks noGrp="1"/>
          </p:cNvSpPr>
          <p:nvPr>
            <p:ph type="dt" sz="half" idx="10"/>
          </p:nvPr>
        </p:nvSpPr>
        <p:spPr/>
        <p:txBody>
          <a:bodyPr/>
          <a:lstStyle/>
          <a:p>
            <a:fld id="{EFC773F7-0249-5E49-AECB-5E75AB390296}" type="datetime1">
              <a:rPr lang="en-US" smtClean="0"/>
              <a:t>7/23/23</a:t>
            </a:fld>
            <a:endParaRPr lang="en-US"/>
          </a:p>
        </p:txBody>
      </p:sp>
      <p:sp>
        <p:nvSpPr>
          <p:cNvPr id="5" name="Footer Placeholder 4">
            <a:extLst>
              <a:ext uri="{FF2B5EF4-FFF2-40B4-BE49-F238E27FC236}">
                <a16:creationId xmlns:a16="http://schemas.microsoft.com/office/drawing/2014/main" id="{63FBDE19-C71C-1E4D-A025-BDBB1F8D5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9BAB7-398D-5E49-BF5B-E55E70A29709}"/>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144848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FE85-C215-BB46-8940-DC1172756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35774-2A39-C04D-BA7C-EC2EA9AC38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03B2A-DB55-2348-BB3A-8F73120A14CD}"/>
              </a:ext>
            </a:extLst>
          </p:cNvPr>
          <p:cNvSpPr>
            <a:spLocks noGrp="1"/>
          </p:cNvSpPr>
          <p:nvPr>
            <p:ph type="dt" sz="half" idx="10"/>
          </p:nvPr>
        </p:nvSpPr>
        <p:spPr/>
        <p:txBody>
          <a:bodyPr/>
          <a:lstStyle/>
          <a:p>
            <a:fld id="{E5C3B0CD-4242-3649-83B6-AFD6329F247F}" type="datetime1">
              <a:rPr lang="en-US" smtClean="0"/>
              <a:t>7/23/23</a:t>
            </a:fld>
            <a:endParaRPr lang="en-US"/>
          </a:p>
        </p:txBody>
      </p:sp>
      <p:sp>
        <p:nvSpPr>
          <p:cNvPr id="5" name="Footer Placeholder 4">
            <a:extLst>
              <a:ext uri="{FF2B5EF4-FFF2-40B4-BE49-F238E27FC236}">
                <a16:creationId xmlns:a16="http://schemas.microsoft.com/office/drawing/2014/main" id="{BA89CF20-735B-064A-80B3-6B9943B85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41800-2AAB-2748-AE6F-ABD51217E1C7}"/>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229595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8CE0B-6868-9348-9560-0DE0050D3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07B60-DFB8-4742-A355-E0DED41DD5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7EB15-3FCA-4748-994A-B60658E8129D}"/>
              </a:ext>
            </a:extLst>
          </p:cNvPr>
          <p:cNvSpPr>
            <a:spLocks noGrp="1"/>
          </p:cNvSpPr>
          <p:nvPr>
            <p:ph type="dt" sz="half" idx="10"/>
          </p:nvPr>
        </p:nvSpPr>
        <p:spPr/>
        <p:txBody>
          <a:bodyPr/>
          <a:lstStyle/>
          <a:p>
            <a:fld id="{FFC59CF3-D20F-B448-810E-56F947A75EF6}" type="datetime1">
              <a:rPr lang="en-US" smtClean="0"/>
              <a:t>7/23/23</a:t>
            </a:fld>
            <a:endParaRPr lang="en-US"/>
          </a:p>
        </p:txBody>
      </p:sp>
      <p:sp>
        <p:nvSpPr>
          <p:cNvPr id="5" name="Footer Placeholder 4">
            <a:extLst>
              <a:ext uri="{FF2B5EF4-FFF2-40B4-BE49-F238E27FC236}">
                <a16:creationId xmlns:a16="http://schemas.microsoft.com/office/drawing/2014/main" id="{0D9FE8F2-BB33-BD46-B2CE-83ADA96A0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F73D1-534E-8241-8991-51DA37753C7C}"/>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301310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5BE9-A320-E741-8165-4EA5ABADE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7BF12-E6B9-4142-829F-B645FB7E6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734B8-C921-4F4B-9E7C-BC885D257F7E}"/>
              </a:ext>
            </a:extLst>
          </p:cNvPr>
          <p:cNvSpPr>
            <a:spLocks noGrp="1"/>
          </p:cNvSpPr>
          <p:nvPr>
            <p:ph type="dt" sz="half" idx="10"/>
          </p:nvPr>
        </p:nvSpPr>
        <p:spPr/>
        <p:txBody>
          <a:bodyPr/>
          <a:lstStyle/>
          <a:p>
            <a:fld id="{44317946-8F39-BE40-AABD-DF2922DD8F3A}" type="datetime1">
              <a:rPr lang="en-US" smtClean="0"/>
              <a:t>7/23/23</a:t>
            </a:fld>
            <a:endParaRPr lang="en-US"/>
          </a:p>
        </p:txBody>
      </p:sp>
      <p:sp>
        <p:nvSpPr>
          <p:cNvPr id="5" name="Footer Placeholder 4">
            <a:extLst>
              <a:ext uri="{FF2B5EF4-FFF2-40B4-BE49-F238E27FC236}">
                <a16:creationId xmlns:a16="http://schemas.microsoft.com/office/drawing/2014/main" id="{3226E89F-D352-C549-9A08-A95A5D48F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71C58-FB01-C74F-A12C-F3AEA6FE3082}"/>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265134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3230-61A1-764C-97AF-7C38BCAA0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3BA0-BAF7-1C46-8BE5-07F645D2D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FF66F-7EED-A04A-BDF1-1B8F5CB92730}"/>
              </a:ext>
            </a:extLst>
          </p:cNvPr>
          <p:cNvSpPr>
            <a:spLocks noGrp="1"/>
          </p:cNvSpPr>
          <p:nvPr>
            <p:ph type="dt" sz="half" idx="10"/>
          </p:nvPr>
        </p:nvSpPr>
        <p:spPr/>
        <p:txBody>
          <a:bodyPr/>
          <a:lstStyle/>
          <a:p>
            <a:fld id="{F3EB0223-0CFC-8C43-B4A8-ADE03ED4D4A0}" type="datetime1">
              <a:rPr lang="en-US" smtClean="0"/>
              <a:t>7/23/23</a:t>
            </a:fld>
            <a:endParaRPr lang="en-US"/>
          </a:p>
        </p:txBody>
      </p:sp>
      <p:sp>
        <p:nvSpPr>
          <p:cNvPr id="5" name="Footer Placeholder 4">
            <a:extLst>
              <a:ext uri="{FF2B5EF4-FFF2-40B4-BE49-F238E27FC236}">
                <a16:creationId xmlns:a16="http://schemas.microsoft.com/office/drawing/2014/main" id="{59494477-976E-2942-A210-00D65FD94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40745-52F1-9D47-8F48-906AC403814F}"/>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49348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F4DB-E978-2A49-9D28-CFDE396C4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FDEE-3DA8-DA45-B6E8-34A80F5BDD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9B09D-2193-0A4E-9059-B7AE479F2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67895-6A72-2D41-BD55-8D0584801A1D}"/>
              </a:ext>
            </a:extLst>
          </p:cNvPr>
          <p:cNvSpPr>
            <a:spLocks noGrp="1"/>
          </p:cNvSpPr>
          <p:nvPr>
            <p:ph type="dt" sz="half" idx="10"/>
          </p:nvPr>
        </p:nvSpPr>
        <p:spPr/>
        <p:txBody>
          <a:bodyPr/>
          <a:lstStyle/>
          <a:p>
            <a:fld id="{DFC87F97-18A4-B643-B355-628448A31E30}" type="datetime1">
              <a:rPr lang="en-US" smtClean="0"/>
              <a:t>7/23/23</a:t>
            </a:fld>
            <a:endParaRPr lang="en-US"/>
          </a:p>
        </p:txBody>
      </p:sp>
      <p:sp>
        <p:nvSpPr>
          <p:cNvPr id="6" name="Footer Placeholder 5">
            <a:extLst>
              <a:ext uri="{FF2B5EF4-FFF2-40B4-BE49-F238E27FC236}">
                <a16:creationId xmlns:a16="http://schemas.microsoft.com/office/drawing/2014/main" id="{696CE02A-2827-6542-AEE8-72952ECFA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98C7F-BF13-9048-A436-43D9DC63D94D}"/>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383992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6DF4-80B0-254F-B57F-1705787B7A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F576B0-1290-634B-BF1C-FE0B789C2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8506E-1AA6-6A4E-87B8-131E109FB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97ABF-D2E9-574C-B485-C56472CD1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C15BE-4ABB-1246-8DBC-7E29626FD3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143A0A-F6A3-6942-9D3A-95CCB0CD79C7}"/>
              </a:ext>
            </a:extLst>
          </p:cNvPr>
          <p:cNvSpPr>
            <a:spLocks noGrp="1"/>
          </p:cNvSpPr>
          <p:nvPr>
            <p:ph type="dt" sz="half" idx="10"/>
          </p:nvPr>
        </p:nvSpPr>
        <p:spPr/>
        <p:txBody>
          <a:bodyPr/>
          <a:lstStyle/>
          <a:p>
            <a:fld id="{9A58E075-212F-F54C-89B5-9DAEF37FC492}" type="datetime1">
              <a:rPr lang="en-US" smtClean="0"/>
              <a:t>7/23/23</a:t>
            </a:fld>
            <a:endParaRPr lang="en-US"/>
          </a:p>
        </p:txBody>
      </p:sp>
      <p:sp>
        <p:nvSpPr>
          <p:cNvPr id="8" name="Footer Placeholder 7">
            <a:extLst>
              <a:ext uri="{FF2B5EF4-FFF2-40B4-BE49-F238E27FC236}">
                <a16:creationId xmlns:a16="http://schemas.microsoft.com/office/drawing/2014/main" id="{4E37AA6A-F0CC-AA4F-8DEE-E0F62277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8A42E-9975-8C43-BA53-F151C1BC2B96}"/>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411355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D934-3EB0-B44B-BF99-0E1275E995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DD0F77-75EB-4841-96B1-BFC7B1A65267}"/>
              </a:ext>
            </a:extLst>
          </p:cNvPr>
          <p:cNvSpPr>
            <a:spLocks noGrp="1"/>
          </p:cNvSpPr>
          <p:nvPr>
            <p:ph type="dt" sz="half" idx="10"/>
          </p:nvPr>
        </p:nvSpPr>
        <p:spPr/>
        <p:txBody>
          <a:bodyPr/>
          <a:lstStyle/>
          <a:p>
            <a:fld id="{BAC75FBF-F47D-5443-A669-39D222049C35}" type="datetime1">
              <a:rPr lang="en-US" smtClean="0"/>
              <a:t>7/23/23</a:t>
            </a:fld>
            <a:endParaRPr lang="en-US"/>
          </a:p>
        </p:txBody>
      </p:sp>
      <p:sp>
        <p:nvSpPr>
          <p:cNvPr id="4" name="Footer Placeholder 3">
            <a:extLst>
              <a:ext uri="{FF2B5EF4-FFF2-40B4-BE49-F238E27FC236}">
                <a16:creationId xmlns:a16="http://schemas.microsoft.com/office/drawing/2014/main" id="{D7CA5EA2-E9A9-CD4F-8161-E6A405963D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8F3200-1AA7-DC4C-BBA5-34920C17B818}"/>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324715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CA669-B2C9-AC4F-AD9E-E8AD18C434B8}"/>
              </a:ext>
            </a:extLst>
          </p:cNvPr>
          <p:cNvSpPr>
            <a:spLocks noGrp="1"/>
          </p:cNvSpPr>
          <p:nvPr>
            <p:ph type="dt" sz="half" idx="10"/>
          </p:nvPr>
        </p:nvSpPr>
        <p:spPr/>
        <p:txBody>
          <a:bodyPr/>
          <a:lstStyle/>
          <a:p>
            <a:fld id="{C29ABCAC-0208-1146-AE19-6FE1E8625B6D}" type="datetime1">
              <a:rPr lang="en-US" smtClean="0"/>
              <a:t>7/23/23</a:t>
            </a:fld>
            <a:endParaRPr lang="en-US"/>
          </a:p>
        </p:txBody>
      </p:sp>
      <p:sp>
        <p:nvSpPr>
          <p:cNvPr id="3" name="Footer Placeholder 2">
            <a:extLst>
              <a:ext uri="{FF2B5EF4-FFF2-40B4-BE49-F238E27FC236}">
                <a16:creationId xmlns:a16="http://schemas.microsoft.com/office/drawing/2014/main" id="{B90C9540-479A-334E-A99E-8F00F154D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45BA4C-4726-A64F-9F05-C60902B53D86}"/>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345379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5D7C-B0ED-C14E-B7D8-2036DF858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ADA2F-C895-1E45-930F-0995B1E65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FF148-8AA0-4446-AC40-FF4676423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2727A-7AD5-6C4B-80C2-F215276E9F6E}"/>
              </a:ext>
            </a:extLst>
          </p:cNvPr>
          <p:cNvSpPr>
            <a:spLocks noGrp="1"/>
          </p:cNvSpPr>
          <p:nvPr>
            <p:ph type="dt" sz="half" idx="10"/>
          </p:nvPr>
        </p:nvSpPr>
        <p:spPr/>
        <p:txBody>
          <a:bodyPr/>
          <a:lstStyle/>
          <a:p>
            <a:fld id="{3826B45D-053A-1246-B12F-2D707F2290A1}" type="datetime1">
              <a:rPr lang="en-US" smtClean="0"/>
              <a:t>7/23/23</a:t>
            </a:fld>
            <a:endParaRPr lang="en-US"/>
          </a:p>
        </p:txBody>
      </p:sp>
      <p:sp>
        <p:nvSpPr>
          <p:cNvPr id="6" name="Footer Placeholder 5">
            <a:extLst>
              <a:ext uri="{FF2B5EF4-FFF2-40B4-BE49-F238E27FC236}">
                <a16:creationId xmlns:a16="http://schemas.microsoft.com/office/drawing/2014/main" id="{A3D8673F-9637-1049-AF80-5AC02ED84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C722F-2536-7145-A151-A23C34AA8BE2}"/>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252934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33B9-5506-C541-9D8F-55AF7A3BD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57F15-A67A-1A44-A173-2DAFBC599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02E6E5-52D3-7044-BEE0-FBC22AF84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21972-3CBB-7D4D-BFBC-E50E4F77FE60}"/>
              </a:ext>
            </a:extLst>
          </p:cNvPr>
          <p:cNvSpPr>
            <a:spLocks noGrp="1"/>
          </p:cNvSpPr>
          <p:nvPr>
            <p:ph type="dt" sz="half" idx="10"/>
          </p:nvPr>
        </p:nvSpPr>
        <p:spPr/>
        <p:txBody>
          <a:bodyPr/>
          <a:lstStyle/>
          <a:p>
            <a:fld id="{E9C56968-F1BB-7A43-B828-7B28B93C3ABD}" type="datetime1">
              <a:rPr lang="en-US" smtClean="0"/>
              <a:t>7/23/23</a:t>
            </a:fld>
            <a:endParaRPr lang="en-US"/>
          </a:p>
        </p:txBody>
      </p:sp>
      <p:sp>
        <p:nvSpPr>
          <p:cNvPr id="6" name="Footer Placeholder 5">
            <a:extLst>
              <a:ext uri="{FF2B5EF4-FFF2-40B4-BE49-F238E27FC236}">
                <a16:creationId xmlns:a16="http://schemas.microsoft.com/office/drawing/2014/main" id="{24F0B7BF-E8FE-644F-BBAD-CD07826DB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5DF06-4200-324D-99E1-CA31E989E918}"/>
              </a:ext>
            </a:extLst>
          </p:cNvPr>
          <p:cNvSpPr>
            <a:spLocks noGrp="1"/>
          </p:cNvSpPr>
          <p:nvPr>
            <p:ph type="sldNum" sz="quarter" idx="12"/>
          </p:nvPr>
        </p:nvSpPr>
        <p:spPr/>
        <p:txBody>
          <a:bodyPr/>
          <a:lstStyle/>
          <a:p>
            <a:fld id="{6F2FB389-ECD5-554C-BE8C-D6F2FFF5F8B6}" type="slidenum">
              <a:rPr lang="en-US" smtClean="0"/>
              <a:t>‹#›</a:t>
            </a:fld>
            <a:endParaRPr lang="en-US"/>
          </a:p>
        </p:txBody>
      </p:sp>
    </p:spTree>
    <p:extLst>
      <p:ext uri="{BB962C8B-B14F-4D97-AF65-F5344CB8AC3E}">
        <p14:creationId xmlns:p14="http://schemas.microsoft.com/office/powerpoint/2010/main" val="38022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E64BE-06FF-B147-9B3C-77B94D916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69B6D-BC3D-A244-B77F-EFFD648F2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94069-2A7B-6C47-99B9-2691E95EA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21B6A-3313-2B4D-B28B-FC88F53DA0FD}" type="datetime1">
              <a:rPr lang="en-US" smtClean="0"/>
              <a:t>7/23/23</a:t>
            </a:fld>
            <a:endParaRPr lang="en-US"/>
          </a:p>
        </p:txBody>
      </p:sp>
      <p:sp>
        <p:nvSpPr>
          <p:cNvPr id="5" name="Footer Placeholder 4">
            <a:extLst>
              <a:ext uri="{FF2B5EF4-FFF2-40B4-BE49-F238E27FC236}">
                <a16:creationId xmlns:a16="http://schemas.microsoft.com/office/drawing/2014/main" id="{36F89378-F21F-744E-9C1A-CD4F19639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8D994-AA9E-BB41-92C7-385BB6EC7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FB389-ECD5-554C-BE8C-D6F2FFF5F8B6}" type="slidenum">
              <a:rPr lang="en-US" smtClean="0"/>
              <a:t>‹#›</a:t>
            </a:fld>
            <a:endParaRPr lang="en-US"/>
          </a:p>
        </p:txBody>
      </p:sp>
    </p:spTree>
    <p:extLst>
      <p:ext uri="{BB962C8B-B14F-4D97-AF65-F5344CB8AC3E}">
        <p14:creationId xmlns:p14="http://schemas.microsoft.com/office/powerpoint/2010/main" val="231788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97/aog.000000000000405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C016-1837-9A47-818F-BEC40B5A51AD}"/>
              </a:ext>
            </a:extLst>
          </p:cNvPr>
          <p:cNvSpPr>
            <a:spLocks noGrp="1"/>
          </p:cNvSpPr>
          <p:nvPr>
            <p:ph type="ctrTitle"/>
          </p:nvPr>
        </p:nvSpPr>
        <p:spPr>
          <a:xfrm>
            <a:off x="640080" y="640080"/>
            <a:ext cx="6894575" cy="3566160"/>
          </a:xfrm>
        </p:spPr>
        <p:txBody>
          <a:bodyPr>
            <a:normAutofit/>
          </a:bodyPr>
          <a:lstStyle/>
          <a:p>
            <a:pPr algn="l"/>
            <a:r>
              <a:rPr lang="en-US" sz="4600"/>
              <a:t>Understanding Limits to Success in Equitable Investment Approaches for Black-led Community Based Organizations</a:t>
            </a:r>
          </a:p>
        </p:txBody>
      </p:sp>
      <p:sp>
        <p:nvSpPr>
          <p:cNvPr id="3" name="Subtitle 2">
            <a:extLst>
              <a:ext uri="{FF2B5EF4-FFF2-40B4-BE49-F238E27FC236}">
                <a16:creationId xmlns:a16="http://schemas.microsoft.com/office/drawing/2014/main" id="{3FA06742-7D3B-A148-B766-61BE6107F9C6}"/>
              </a:ext>
            </a:extLst>
          </p:cNvPr>
          <p:cNvSpPr>
            <a:spLocks noGrp="1"/>
          </p:cNvSpPr>
          <p:nvPr>
            <p:ph type="subTitle" idx="1"/>
          </p:nvPr>
        </p:nvSpPr>
        <p:spPr>
          <a:xfrm>
            <a:off x="640080" y="4636008"/>
            <a:ext cx="6894576" cy="1572768"/>
          </a:xfrm>
        </p:spPr>
        <p:txBody>
          <a:bodyPr>
            <a:normAutofit/>
          </a:bodyPr>
          <a:lstStyle/>
          <a:p>
            <a:pPr algn="l"/>
            <a:r>
              <a:rPr lang="en-US" sz="1300"/>
              <a:t>41</a:t>
            </a:r>
            <a:r>
              <a:rPr lang="en-US" sz="1300" baseline="30000"/>
              <a:t>st</a:t>
            </a:r>
            <a:r>
              <a:rPr lang="en-US" sz="1300"/>
              <a:t> International System Dynamics Conference</a:t>
            </a:r>
          </a:p>
          <a:p>
            <a:pPr algn="l"/>
            <a:r>
              <a:rPr lang="en-US" sz="1300"/>
              <a:t>Parallel (121): Use of system archetypes to improve </a:t>
            </a:r>
          </a:p>
          <a:p>
            <a:pPr algn="l"/>
            <a:r>
              <a:rPr lang="en-US" sz="1300"/>
              <a:t>diversity, equity, and inclusion</a:t>
            </a:r>
          </a:p>
          <a:p>
            <a:pPr algn="l"/>
            <a:r>
              <a:rPr lang="en-US" sz="1300"/>
              <a:t>7/25/2023</a:t>
            </a:r>
          </a:p>
          <a:p>
            <a:pPr algn="l"/>
            <a:r>
              <a:rPr lang="en-US" sz="1300"/>
              <a:t>Irene Headen, Melanie Houston, and Christine Delfino</a:t>
            </a:r>
          </a:p>
        </p:txBody>
      </p:sp>
      <p:sp>
        <p:nvSpPr>
          <p:cNvPr id="12"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10E6517-2ECF-3538-5887-8DEB00EF5EF4}"/>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
        <p:nvSpPr>
          <p:cNvPr id="4" name="Slide Number Placeholder 3">
            <a:extLst>
              <a:ext uri="{FF2B5EF4-FFF2-40B4-BE49-F238E27FC236}">
                <a16:creationId xmlns:a16="http://schemas.microsoft.com/office/drawing/2014/main" id="{D7D468BC-AFBD-B14E-AA5D-6C7B16F4BB3C}"/>
              </a:ext>
            </a:extLst>
          </p:cNvPr>
          <p:cNvSpPr>
            <a:spLocks noGrp="1"/>
          </p:cNvSpPr>
          <p:nvPr>
            <p:ph type="sldNum" sz="quarter" idx="12"/>
          </p:nvPr>
        </p:nvSpPr>
        <p:spPr>
          <a:xfrm>
            <a:off x="8610600" y="6356350"/>
            <a:ext cx="2743200" cy="365125"/>
          </a:xfrm>
        </p:spPr>
        <p:txBody>
          <a:bodyPr>
            <a:normAutofit/>
          </a:bodyPr>
          <a:lstStyle/>
          <a:p>
            <a:pPr>
              <a:spcAft>
                <a:spcPts val="600"/>
              </a:spcAft>
            </a:pPr>
            <a:fld id="{6F2FB389-ECD5-554C-BE8C-D6F2FFF5F8B6}"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205193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10</a:t>
            </a:fld>
            <a:endParaRPr lang="en-US"/>
          </a:p>
        </p:txBody>
      </p:sp>
      <p:sp>
        <p:nvSpPr>
          <p:cNvPr id="6" name="Title 1">
            <a:extLst>
              <a:ext uri="{FF2B5EF4-FFF2-40B4-BE49-F238E27FC236}">
                <a16:creationId xmlns:a16="http://schemas.microsoft.com/office/drawing/2014/main" id="{3A30C8D8-037C-324B-82CE-D03A0A80785E}"/>
              </a:ext>
            </a:extLst>
          </p:cNvPr>
          <p:cNvSpPr>
            <a:spLocks noGrp="1"/>
          </p:cNvSpPr>
          <p:nvPr>
            <p:ph type="title"/>
          </p:nvPr>
        </p:nvSpPr>
        <p:spPr>
          <a:xfrm>
            <a:off x="838200" y="365125"/>
            <a:ext cx="10515600" cy="1325563"/>
          </a:xfrm>
        </p:spPr>
        <p:txBody>
          <a:bodyPr/>
          <a:lstStyle/>
          <a:p>
            <a:r>
              <a:rPr lang="en-US" dirty="0"/>
              <a:t>Insights</a:t>
            </a:r>
          </a:p>
        </p:txBody>
      </p:sp>
      <p:sp>
        <p:nvSpPr>
          <p:cNvPr id="7" name="Content Placeholder 2">
            <a:extLst>
              <a:ext uri="{FF2B5EF4-FFF2-40B4-BE49-F238E27FC236}">
                <a16:creationId xmlns:a16="http://schemas.microsoft.com/office/drawing/2014/main" id="{6FC537D3-8CA5-7E45-BD12-6FF63D4F9595}"/>
              </a:ext>
            </a:extLst>
          </p:cNvPr>
          <p:cNvSpPr>
            <a:spLocks noGrp="1"/>
          </p:cNvSpPr>
          <p:nvPr>
            <p:ph idx="1"/>
          </p:nvPr>
        </p:nvSpPr>
        <p:spPr>
          <a:xfrm>
            <a:off x="838200" y="1689100"/>
            <a:ext cx="10278034" cy="5032375"/>
          </a:xfrm>
        </p:spPr>
        <p:txBody>
          <a:bodyPr>
            <a:normAutofit/>
          </a:bodyPr>
          <a:lstStyle/>
          <a:p>
            <a:pPr>
              <a:spcAft>
                <a:spcPts val="600"/>
              </a:spcAft>
            </a:pPr>
            <a:r>
              <a:rPr lang="en-US" dirty="0"/>
              <a:t>Applying the limits to success archetype uncovered important insight for action: </a:t>
            </a:r>
          </a:p>
          <a:p>
            <a:pPr lvl="1">
              <a:spcAft>
                <a:spcPts val="600"/>
              </a:spcAft>
            </a:pPr>
            <a:r>
              <a:rPr lang="en-US" dirty="0"/>
              <a:t>Many Black-led CBOs double down on building resilience and/or increasing authenticity in the face of declining growth </a:t>
            </a:r>
          </a:p>
          <a:p>
            <a:pPr lvl="1">
              <a:spcAft>
                <a:spcPts val="600"/>
              </a:spcAft>
            </a:pPr>
            <a:r>
              <a:rPr lang="en-US" dirty="0"/>
              <a:t>This may not lead to desired outcomes given the behavior implied by the limits to success archetype</a:t>
            </a:r>
          </a:p>
          <a:p>
            <a:pPr lvl="1">
              <a:spcAft>
                <a:spcPts val="600"/>
              </a:spcAft>
            </a:pPr>
            <a:r>
              <a:rPr lang="en-US" dirty="0"/>
              <a:t>Equal focus on disrupting the limits (i.e. funders’ requirements and underappreciation) are needed to successfully get out of (and not accelerate) cycles of decline</a:t>
            </a:r>
          </a:p>
        </p:txBody>
      </p:sp>
    </p:spTree>
    <p:extLst>
      <p:ext uri="{BB962C8B-B14F-4D97-AF65-F5344CB8AC3E}">
        <p14:creationId xmlns:p14="http://schemas.microsoft.com/office/powerpoint/2010/main" val="257299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11</a:t>
            </a:fld>
            <a:endParaRPr lang="en-US"/>
          </a:p>
        </p:txBody>
      </p:sp>
      <p:sp>
        <p:nvSpPr>
          <p:cNvPr id="6" name="Title 1">
            <a:extLst>
              <a:ext uri="{FF2B5EF4-FFF2-40B4-BE49-F238E27FC236}">
                <a16:creationId xmlns:a16="http://schemas.microsoft.com/office/drawing/2014/main" id="{9F446F2F-7339-BB41-9B48-4727F3A517BC}"/>
              </a:ext>
            </a:extLst>
          </p:cNvPr>
          <p:cNvSpPr>
            <a:spLocks noGrp="1"/>
          </p:cNvSpPr>
          <p:nvPr>
            <p:ph type="title"/>
          </p:nvPr>
        </p:nvSpPr>
        <p:spPr>
          <a:xfrm>
            <a:off x="838200" y="365125"/>
            <a:ext cx="10515600" cy="1325563"/>
          </a:xfrm>
        </p:spPr>
        <p:txBody>
          <a:bodyPr/>
          <a:lstStyle/>
          <a:p>
            <a:r>
              <a:rPr lang="en-US" dirty="0"/>
              <a:t>Insights (cont’d)</a:t>
            </a:r>
          </a:p>
        </p:txBody>
      </p:sp>
      <p:sp>
        <p:nvSpPr>
          <p:cNvPr id="7" name="Content Placeholder 2">
            <a:extLst>
              <a:ext uri="{FF2B5EF4-FFF2-40B4-BE49-F238E27FC236}">
                <a16:creationId xmlns:a16="http://schemas.microsoft.com/office/drawing/2014/main" id="{FEC61CC4-C862-B741-934D-CF131FA9126B}"/>
              </a:ext>
            </a:extLst>
          </p:cNvPr>
          <p:cNvSpPr>
            <a:spLocks noGrp="1"/>
          </p:cNvSpPr>
          <p:nvPr>
            <p:ph idx="1"/>
          </p:nvPr>
        </p:nvSpPr>
        <p:spPr>
          <a:xfrm>
            <a:off x="6460064" y="1761712"/>
            <a:ext cx="5257800" cy="5032375"/>
          </a:xfrm>
        </p:spPr>
        <p:txBody>
          <a:bodyPr>
            <a:normAutofit lnSpcReduction="10000"/>
          </a:bodyPr>
          <a:lstStyle/>
          <a:p>
            <a:r>
              <a:rPr lang="en-US" dirty="0"/>
              <a:t>Support that is conditional on reinforcing ideals rooted in Whiteness, whether intentionally or not, limits the ability for Black-led CBOs to operate to effectively deliver services for the communities they serve </a:t>
            </a:r>
          </a:p>
          <a:p>
            <a:r>
              <a:rPr lang="en-US" dirty="0"/>
              <a:t>Addressing the embeddedness of these ideals requires white leaders/organizations/funders also become aware of the limits they (unintentionally) place on the leadership of Black CBOs</a:t>
            </a:r>
          </a:p>
          <a:p>
            <a:pPr marL="0" indent="0">
              <a:buNone/>
            </a:pPr>
            <a:endParaRPr lang="en-US" dirty="0"/>
          </a:p>
        </p:txBody>
      </p:sp>
      <p:pic>
        <p:nvPicPr>
          <p:cNvPr id="8" name="Picture 7">
            <a:extLst>
              <a:ext uri="{FF2B5EF4-FFF2-40B4-BE49-F238E27FC236}">
                <a16:creationId xmlns:a16="http://schemas.microsoft.com/office/drawing/2014/main" id="{75E35C72-371C-5E40-9A43-F65D244DC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217" y="1681272"/>
            <a:ext cx="5880847" cy="4811603"/>
          </a:xfrm>
          <a:prstGeom prst="rect">
            <a:avLst/>
          </a:prstGeom>
        </p:spPr>
      </p:pic>
    </p:spTree>
    <p:extLst>
      <p:ext uri="{BB962C8B-B14F-4D97-AF65-F5344CB8AC3E}">
        <p14:creationId xmlns:p14="http://schemas.microsoft.com/office/powerpoint/2010/main" val="158175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12</a:t>
            </a:fld>
            <a:endParaRPr lang="en-US"/>
          </a:p>
        </p:txBody>
      </p:sp>
      <p:sp>
        <p:nvSpPr>
          <p:cNvPr id="6" name="Title 1">
            <a:extLst>
              <a:ext uri="{FF2B5EF4-FFF2-40B4-BE49-F238E27FC236}">
                <a16:creationId xmlns:a16="http://schemas.microsoft.com/office/drawing/2014/main" id="{0D2F24A5-97D2-2941-A7B7-03210A0FD8DB}"/>
              </a:ext>
            </a:extLst>
          </p:cNvPr>
          <p:cNvSpPr>
            <a:spLocks noGrp="1"/>
          </p:cNvSpPr>
          <p:nvPr>
            <p:ph type="title"/>
          </p:nvPr>
        </p:nvSpPr>
        <p:spPr>
          <a:xfrm>
            <a:off x="838200" y="365125"/>
            <a:ext cx="10515600" cy="1325563"/>
          </a:xfrm>
        </p:spPr>
        <p:txBody>
          <a:bodyPr/>
          <a:lstStyle/>
          <a:p>
            <a:r>
              <a:rPr lang="en-US" dirty="0"/>
              <a:t>Implications and Next Steps:</a:t>
            </a:r>
          </a:p>
        </p:txBody>
      </p:sp>
      <p:sp>
        <p:nvSpPr>
          <p:cNvPr id="7" name="Content Placeholder 2">
            <a:extLst>
              <a:ext uri="{FF2B5EF4-FFF2-40B4-BE49-F238E27FC236}">
                <a16:creationId xmlns:a16="http://schemas.microsoft.com/office/drawing/2014/main" id="{D18147F8-CC29-2443-879E-4C519571970A}"/>
              </a:ext>
            </a:extLst>
          </p:cNvPr>
          <p:cNvSpPr>
            <a:spLocks noGrp="1"/>
          </p:cNvSpPr>
          <p:nvPr>
            <p:ph idx="1"/>
          </p:nvPr>
        </p:nvSpPr>
        <p:spPr>
          <a:xfrm>
            <a:off x="838200" y="1825624"/>
            <a:ext cx="10515600" cy="5032375"/>
          </a:xfrm>
        </p:spPr>
        <p:txBody>
          <a:bodyPr/>
          <a:lstStyle/>
          <a:p>
            <a:r>
              <a:rPr lang="en-US" dirty="0"/>
              <a:t>Use of an archetype was effective in representing Black-led CBO leaders’ narratives of key processes limiting their ability to sustainably function</a:t>
            </a:r>
          </a:p>
          <a:p>
            <a:r>
              <a:rPr lang="en-US" dirty="0"/>
              <a:t>We will explore whether these archetypes paired with their vignettes can function as an effective “on ramp” for engagement of local orgs</a:t>
            </a:r>
          </a:p>
          <a:p>
            <a:pPr lvl="1"/>
            <a:r>
              <a:rPr lang="en-US" dirty="0"/>
              <a:t>Maternal health orgs in Philadelphia, PA</a:t>
            </a:r>
          </a:p>
          <a:p>
            <a:r>
              <a:rPr lang="en-US" dirty="0"/>
              <a:t>Currently developing an engagement </a:t>
            </a:r>
            <a:br>
              <a:rPr lang="en-US" dirty="0"/>
            </a:br>
            <a:r>
              <a:rPr lang="en-US" dirty="0"/>
              <a:t>clinic to get more region and topic </a:t>
            </a:r>
            <a:br>
              <a:rPr lang="en-US" dirty="0"/>
            </a:br>
            <a:r>
              <a:rPr lang="en-US" dirty="0"/>
              <a:t>specific insights about these processes</a:t>
            </a:r>
          </a:p>
          <a:p>
            <a:pPr lvl="1"/>
            <a:r>
              <a:rPr lang="en-US" dirty="0"/>
              <a:t>Inform potential action towards a city </a:t>
            </a:r>
            <a:br>
              <a:rPr lang="en-US" dirty="0"/>
            </a:br>
            <a:r>
              <a:rPr lang="en-US" dirty="0"/>
              <a:t>wide goal to invest in BIPOC CBOs</a:t>
            </a:r>
          </a:p>
        </p:txBody>
      </p:sp>
      <p:pic>
        <p:nvPicPr>
          <p:cNvPr id="8" name="Picture 7">
            <a:extLst>
              <a:ext uri="{FF2B5EF4-FFF2-40B4-BE49-F238E27FC236}">
                <a16:creationId xmlns:a16="http://schemas.microsoft.com/office/drawing/2014/main" id="{002B30E0-EE97-EA43-8AAE-BB0073B106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6110" y="3941241"/>
            <a:ext cx="4824248" cy="2597672"/>
          </a:xfrm>
          <a:prstGeom prst="rect">
            <a:avLst/>
          </a:prstGeom>
        </p:spPr>
      </p:pic>
      <p:pic>
        <p:nvPicPr>
          <p:cNvPr id="9" name="Picture 8">
            <a:extLst>
              <a:ext uri="{FF2B5EF4-FFF2-40B4-BE49-F238E27FC236}">
                <a16:creationId xmlns:a16="http://schemas.microsoft.com/office/drawing/2014/main" id="{1E18BE07-5277-2D4E-A7CD-D116241DC8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79661" y="4200252"/>
            <a:ext cx="1486773" cy="1685980"/>
          </a:xfrm>
          <a:prstGeom prst="rect">
            <a:avLst/>
          </a:prstGeom>
        </p:spPr>
      </p:pic>
      <p:pic>
        <p:nvPicPr>
          <p:cNvPr id="10" name="Picture 9">
            <a:extLst>
              <a:ext uri="{FF2B5EF4-FFF2-40B4-BE49-F238E27FC236}">
                <a16:creationId xmlns:a16="http://schemas.microsoft.com/office/drawing/2014/main" id="{DA812BE5-565F-544E-8746-38056E4AA6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41951" y="5991224"/>
            <a:ext cx="1345653" cy="434523"/>
          </a:xfrm>
          <a:prstGeom prst="rect">
            <a:avLst/>
          </a:prstGeom>
        </p:spPr>
      </p:pic>
    </p:spTree>
    <p:extLst>
      <p:ext uri="{BB962C8B-B14F-4D97-AF65-F5344CB8AC3E}">
        <p14:creationId xmlns:p14="http://schemas.microsoft.com/office/powerpoint/2010/main" val="150393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13</a:t>
            </a:fld>
            <a:endParaRPr lang="en-US"/>
          </a:p>
        </p:txBody>
      </p:sp>
      <p:sp>
        <p:nvSpPr>
          <p:cNvPr id="6" name="Title 1">
            <a:extLst>
              <a:ext uri="{FF2B5EF4-FFF2-40B4-BE49-F238E27FC236}">
                <a16:creationId xmlns:a16="http://schemas.microsoft.com/office/drawing/2014/main" id="{1A0A41A8-5557-1840-94E8-EE9C23C0AE8C}"/>
              </a:ext>
            </a:extLst>
          </p:cNvPr>
          <p:cNvSpPr>
            <a:spLocks noGrp="1"/>
          </p:cNvSpPr>
          <p:nvPr>
            <p:ph type="title"/>
          </p:nvPr>
        </p:nvSpPr>
        <p:spPr>
          <a:xfrm>
            <a:off x="838200" y="365125"/>
            <a:ext cx="10515600" cy="1325563"/>
          </a:xfrm>
        </p:spPr>
        <p:txBody>
          <a:bodyPr/>
          <a:lstStyle/>
          <a:p>
            <a:pPr algn="ctr"/>
            <a:r>
              <a:rPr lang="en-US" dirty="0"/>
              <a:t>Thank You! Questions?</a:t>
            </a:r>
          </a:p>
        </p:txBody>
      </p:sp>
    </p:spTree>
    <p:extLst>
      <p:ext uri="{BB962C8B-B14F-4D97-AF65-F5344CB8AC3E}">
        <p14:creationId xmlns:p14="http://schemas.microsoft.com/office/powerpoint/2010/main" val="417794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FA25E-C325-6F4F-8565-6BA830FCCED1}"/>
              </a:ext>
            </a:extLst>
          </p:cNvPr>
          <p:cNvSpPr>
            <a:spLocks noGrp="1"/>
          </p:cNvSpPr>
          <p:nvPr>
            <p:ph type="title"/>
          </p:nvPr>
        </p:nvSpPr>
        <p:spPr>
          <a:xfrm>
            <a:off x="841248" y="334644"/>
            <a:ext cx="10509504" cy="1076914"/>
          </a:xfrm>
        </p:spPr>
        <p:txBody>
          <a:bodyPr anchor="ctr">
            <a:normAutofit/>
          </a:bodyPr>
          <a:lstStyle/>
          <a:p>
            <a:r>
              <a:rPr lang="en-US" sz="4000"/>
              <a:t>Background-General</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A632C1-2D66-6449-A30F-6337FFD26D40}"/>
              </a:ext>
            </a:extLst>
          </p:cNvPr>
          <p:cNvSpPr>
            <a:spLocks noGrp="1"/>
          </p:cNvSpPr>
          <p:nvPr>
            <p:ph idx="1"/>
          </p:nvPr>
        </p:nvSpPr>
        <p:spPr>
          <a:xfrm>
            <a:off x="1677641" y="1737360"/>
            <a:ext cx="9159135" cy="4383221"/>
          </a:xfrm>
        </p:spPr>
        <p:txBody>
          <a:bodyPr>
            <a:normAutofit fontScale="92500" lnSpcReduction="10000"/>
          </a:bodyPr>
          <a:lstStyle/>
          <a:p>
            <a:pPr marL="198882" indent="-198882" defTabSz="795528">
              <a:spcBef>
                <a:spcPts val="870"/>
              </a:spcBef>
            </a:pPr>
            <a:r>
              <a:rPr lang="en-US" kern="1200" dirty="0">
                <a:solidFill>
                  <a:schemeClr val="tx1"/>
                </a:solidFill>
                <a:latin typeface="+mn-lt"/>
                <a:ea typeface="+mn-ea"/>
                <a:cs typeface="+mn-cs"/>
              </a:rPr>
              <a:t>A multipronged approach to improving maternal health has jointly focused on </a:t>
            </a:r>
          </a:p>
          <a:p>
            <a:pPr marL="596646" lvl="1" indent="-198882" defTabSz="795528">
              <a:spcBef>
                <a:spcPts val="435"/>
              </a:spcBef>
            </a:pPr>
            <a:r>
              <a:rPr lang="en-US" kern="1200" dirty="0">
                <a:solidFill>
                  <a:schemeClr val="tx1"/>
                </a:solidFill>
                <a:latin typeface="+mn-lt"/>
                <a:ea typeface="+mn-ea"/>
                <a:cs typeface="+mn-cs"/>
              </a:rPr>
              <a:t>Racial inequities that disproportionately </a:t>
            </a:r>
            <a:br>
              <a:rPr lang="en-US" kern="1200" dirty="0">
                <a:solidFill>
                  <a:schemeClr val="tx1"/>
                </a:solidFill>
                <a:latin typeface="+mn-lt"/>
                <a:ea typeface="+mn-ea"/>
                <a:cs typeface="+mn-cs"/>
              </a:rPr>
            </a:br>
            <a:r>
              <a:rPr lang="en-US" kern="1200" dirty="0">
                <a:solidFill>
                  <a:schemeClr val="tx1"/>
                </a:solidFill>
                <a:latin typeface="+mn-lt"/>
                <a:ea typeface="+mn-ea"/>
                <a:cs typeface="+mn-cs"/>
              </a:rPr>
              <a:t>impact Black birthing people </a:t>
            </a:r>
          </a:p>
          <a:p>
            <a:pPr marL="596646" lvl="1" indent="-198882" defTabSz="795528">
              <a:spcBef>
                <a:spcPts val="435"/>
              </a:spcBef>
            </a:pPr>
            <a:r>
              <a:rPr lang="en-US" kern="1200" dirty="0">
                <a:solidFill>
                  <a:schemeClr val="tx1"/>
                </a:solidFill>
                <a:latin typeface="+mn-lt"/>
                <a:ea typeface="+mn-ea"/>
                <a:cs typeface="+mn-cs"/>
              </a:rPr>
              <a:t>Improving the quality of care received </a:t>
            </a:r>
            <a:br>
              <a:rPr lang="en-US" kern="1200" dirty="0">
                <a:solidFill>
                  <a:schemeClr val="tx1"/>
                </a:solidFill>
                <a:latin typeface="+mn-lt"/>
                <a:ea typeface="+mn-ea"/>
                <a:cs typeface="+mn-cs"/>
              </a:rPr>
            </a:br>
            <a:r>
              <a:rPr lang="en-US" kern="1200" dirty="0">
                <a:solidFill>
                  <a:schemeClr val="tx1"/>
                </a:solidFill>
                <a:latin typeface="+mn-lt"/>
                <a:ea typeface="+mn-ea"/>
                <a:cs typeface="+mn-cs"/>
              </a:rPr>
              <a:t>through developing a more holistic system </a:t>
            </a:r>
            <a:br>
              <a:rPr lang="en-US" kern="1200" dirty="0">
                <a:solidFill>
                  <a:schemeClr val="tx1"/>
                </a:solidFill>
                <a:latin typeface="+mn-lt"/>
                <a:ea typeface="+mn-ea"/>
                <a:cs typeface="+mn-cs"/>
              </a:rPr>
            </a:br>
            <a:r>
              <a:rPr lang="en-US" kern="1200" dirty="0">
                <a:solidFill>
                  <a:schemeClr val="tx1"/>
                </a:solidFill>
                <a:latin typeface="+mn-lt"/>
                <a:ea typeface="+mn-ea"/>
                <a:cs typeface="+mn-cs"/>
              </a:rPr>
              <a:t>of care</a:t>
            </a:r>
          </a:p>
          <a:p>
            <a:pPr marL="198882" indent="-198882" defTabSz="795528">
              <a:spcBef>
                <a:spcPts val="870"/>
              </a:spcBef>
            </a:pPr>
            <a:r>
              <a:rPr lang="en-US" kern="1200" dirty="0">
                <a:solidFill>
                  <a:schemeClr val="tx1"/>
                </a:solidFill>
                <a:latin typeface="+mn-lt"/>
                <a:ea typeface="+mn-ea"/>
                <a:cs typeface="+mn-cs"/>
              </a:rPr>
              <a:t>Both conventional and community-based </a:t>
            </a:r>
            <a:br>
              <a:rPr lang="en-US" kern="1200" dirty="0">
                <a:solidFill>
                  <a:schemeClr val="tx1"/>
                </a:solidFill>
                <a:latin typeface="+mn-lt"/>
                <a:ea typeface="+mn-ea"/>
                <a:cs typeface="+mn-cs"/>
              </a:rPr>
            </a:br>
            <a:r>
              <a:rPr lang="en-US" kern="1200" dirty="0">
                <a:solidFill>
                  <a:schemeClr val="tx1"/>
                </a:solidFill>
                <a:latin typeface="+mn-lt"/>
                <a:ea typeface="+mn-ea"/>
                <a:cs typeface="+mn-cs"/>
              </a:rPr>
              <a:t>care models are a focus of improvement</a:t>
            </a:r>
          </a:p>
          <a:p>
            <a:pPr marL="198882" indent="-198882" defTabSz="795528">
              <a:spcBef>
                <a:spcPts val="870"/>
              </a:spcBef>
            </a:pPr>
            <a:r>
              <a:rPr lang="en-US" kern="1200" dirty="0">
                <a:solidFill>
                  <a:schemeClr val="tx1"/>
                </a:solidFill>
                <a:latin typeface="+mn-lt"/>
                <a:ea typeface="+mn-ea"/>
                <a:cs typeface="+mn-cs"/>
              </a:rPr>
              <a:t>Community-based organizations providing maternal health services across the continuum of care during the childbearing period are both critical to success and an area of underinvestment</a:t>
            </a:r>
            <a:endParaRPr lang="en-US" sz="3200" dirty="0"/>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2</a:t>
            </a:fld>
            <a:endParaRPr lang="en-US"/>
          </a:p>
        </p:txBody>
      </p:sp>
      <p:pic>
        <p:nvPicPr>
          <p:cNvPr id="6" name="Picture 5">
            <a:extLst>
              <a:ext uri="{FF2B5EF4-FFF2-40B4-BE49-F238E27FC236}">
                <a16:creationId xmlns:a16="http://schemas.microsoft.com/office/drawing/2014/main" id="{DBD215D8-8BA8-6242-91D7-FFEF8A465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2827" y="2566178"/>
            <a:ext cx="3959895" cy="1746504"/>
          </a:xfrm>
          <a:prstGeom prst="rect">
            <a:avLst/>
          </a:prstGeom>
        </p:spPr>
      </p:pic>
      <p:sp>
        <p:nvSpPr>
          <p:cNvPr id="5" name="Rectangle 4">
            <a:extLst>
              <a:ext uri="{FF2B5EF4-FFF2-40B4-BE49-F238E27FC236}">
                <a16:creationId xmlns:a16="http://schemas.microsoft.com/office/drawing/2014/main" id="{229B4C5B-2861-B345-A145-F6E91ADDAFDF}"/>
              </a:ext>
            </a:extLst>
          </p:cNvPr>
          <p:cNvSpPr/>
          <p:nvPr/>
        </p:nvSpPr>
        <p:spPr>
          <a:xfrm>
            <a:off x="956623" y="6256938"/>
            <a:ext cx="9880153" cy="601062"/>
          </a:xfrm>
          <a:prstGeom prst="rect">
            <a:avLst/>
          </a:prstGeom>
        </p:spPr>
        <p:txBody>
          <a:bodyPr wrap="square">
            <a:spAutoFit/>
          </a:bodyPr>
          <a:lstStyle/>
          <a:p>
            <a:pPr defTabSz="795528">
              <a:spcAft>
                <a:spcPts val="600"/>
              </a:spcAft>
            </a:pPr>
            <a:br>
              <a:rPr lang="en-US" sz="783" kern="1200" dirty="0">
                <a:solidFill>
                  <a:schemeClr val="tx1"/>
                </a:solidFill>
                <a:latin typeface="+mn-lt"/>
                <a:ea typeface="+mn-ea"/>
                <a:cs typeface="+mn-cs"/>
              </a:rPr>
            </a:br>
            <a:r>
              <a:rPr lang="en-US" sz="783" kern="1200" dirty="0">
                <a:solidFill>
                  <a:schemeClr val="tx1"/>
                </a:solidFill>
                <a:latin typeface="+mn-lt"/>
                <a:ea typeface="+mn-ea"/>
                <a:cs typeface="+mn-cs"/>
              </a:rPr>
              <a:t>Brown, C. C., Adams, C., George, K., &amp; Moore, J. A. (2020). Associations Between Comorbidities and Severe Maternal Morbidity. Obstetrics &amp; Gynecology, 136(5), 892 901. </a:t>
            </a:r>
            <a:r>
              <a:rPr lang="en-US" sz="783" kern="1200" dirty="0">
                <a:solidFill>
                  <a:schemeClr val="tx1"/>
                </a:solidFill>
                <a:latin typeface="+mn-lt"/>
                <a:ea typeface="+mn-ea"/>
                <a:cs typeface="+mn-cs"/>
                <a:hlinkClick r:id="rId3"/>
              </a:rPr>
              <a:t>https://doi.org/10.1097/aog.0000000000004057</a:t>
            </a:r>
            <a:r>
              <a:rPr lang="en-US" sz="783" kern="1200" dirty="0">
                <a:solidFill>
                  <a:schemeClr val="tx1"/>
                </a:solidFill>
                <a:latin typeface="+mn-lt"/>
                <a:ea typeface="+mn-ea"/>
                <a:cs typeface="+mn-cs"/>
              </a:rPr>
              <a:t>; </a:t>
            </a:r>
            <a:r>
              <a:rPr lang="en-US" sz="783" kern="1200" dirty="0" err="1">
                <a:solidFill>
                  <a:schemeClr val="tx1"/>
                </a:solidFill>
                <a:latin typeface="+mn-lt"/>
                <a:ea typeface="+mn-ea"/>
                <a:cs typeface="+mn-cs"/>
              </a:rPr>
              <a:t>Hoyert</a:t>
            </a:r>
            <a:r>
              <a:rPr lang="en-US" sz="783" kern="1200" dirty="0">
                <a:solidFill>
                  <a:schemeClr val="tx1"/>
                </a:solidFill>
                <a:latin typeface="+mn-lt"/>
                <a:ea typeface="+mn-ea"/>
                <a:cs typeface="+mn-cs"/>
              </a:rPr>
              <a:t> DL. Maternal mortality rates in the United States, 2020. NCHS Health E-Stats. 2022. DOI: https://</a:t>
            </a:r>
            <a:r>
              <a:rPr lang="en-US" sz="783" kern="1200" dirty="0" err="1">
                <a:solidFill>
                  <a:schemeClr val="tx1"/>
                </a:solidFill>
                <a:latin typeface="+mn-lt"/>
                <a:ea typeface="+mn-ea"/>
                <a:cs typeface="+mn-cs"/>
              </a:rPr>
              <a:t>dx.doi.org</a:t>
            </a:r>
            <a:r>
              <a:rPr lang="en-US" sz="783" kern="1200" dirty="0">
                <a:solidFill>
                  <a:schemeClr val="tx1"/>
                </a:solidFill>
                <a:latin typeface="+mn-lt"/>
                <a:ea typeface="+mn-ea"/>
                <a:cs typeface="+mn-cs"/>
              </a:rPr>
              <a:t>/10.15620/cdc:113967.  </a:t>
            </a:r>
            <a:r>
              <a:rPr lang="en-US" sz="870" kern="1200" dirty="0">
                <a:solidFill>
                  <a:schemeClr val="tx1"/>
                </a:solidFill>
                <a:latin typeface="+mn-lt"/>
                <a:ea typeface="+mn-ea"/>
                <a:cs typeface="+mn-cs"/>
              </a:rPr>
              <a:t>Taylor, J., </a:t>
            </a:r>
            <a:r>
              <a:rPr lang="en-US" sz="870" kern="1200" dirty="0" err="1">
                <a:solidFill>
                  <a:schemeClr val="tx1"/>
                </a:solidFill>
                <a:latin typeface="+mn-lt"/>
                <a:ea typeface="+mn-ea"/>
                <a:cs typeface="+mn-cs"/>
              </a:rPr>
              <a:t>Novoa</a:t>
            </a:r>
            <a:r>
              <a:rPr lang="en-US" sz="870" kern="1200" dirty="0">
                <a:solidFill>
                  <a:schemeClr val="tx1"/>
                </a:solidFill>
                <a:latin typeface="+mn-lt"/>
                <a:ea typeface="+mn-ea"/>
                <a:cs typeface="+mn-cs"/>
              </a:rPr>
              <a:t>, C., Hamm, K., &amp; </a:t>
            </a:r>
            <a:r>
              <a:rPr lang="en-US" sz="870" kern="1200" dirty="0" err="1">
                <a:solidFill>
                  <a:schemeClr val="tx1"/>
                </a:solidFill>
                <a:latin typeface="+mn-lt"/>
                <a:ea typeface="+mn-ea"/>
                <a:cs typeface="+mn-cs"/>
              </a:rPr>
              <a:t>Phadke</a:t>
            </a:r>
            <a:r>
              <a:rPr lang="en-US" sz="870" kern="1200" dirty="0">
                <a:solidFill>
                  <a:schemeClr val="tx1"/>
                </a:solidFill>
                <a:latin typeface="+mn-lt"/>
                <a:ea typeface="+mn-ea"/>
                <a:cs typeface="+mn-cs"/>
              </a:rPr>
              <a:t>, S. (2019). Eliminating racial disparities in maternal and infant mortality: a comprehensive policy blueprint. Center for American Progress, 1(1), 1-93.</a:t>
            </a:r>
            <a:endParaRPr lang="en-US" sz="1000" dirty="0"/>
          </a:p>
        </p:txBody>
      </p:sp>
    </p:spTree>
    <p:extLst>
      <p:ext uri="{BB962C8B-B14F-4D97-AF65-F5344CB8AC3E}">
        <p14:creationId xmlns:p14="http://schemas.microsoft.com/office/powerpoint/2010/main" val="417553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3</a:t>
            </a:fld>
            <a:endParaRPr lang="en-US"/>
          </a:p>
        </p:txBody>
      </p:sp>
      <p:sp>
        <p:nvSpPr>
          <p:cNvPr id="6" name="Title 1">
            <a:extLst>
              <a:ext uri="{FF2B5EF4-FFF2-40B4-BE49-F238E27FC236}">
                <a16:creationId xmlns:a16="http://schemas.microsoft.com/office/drawing/2014/main" id="{A13FA47B-7BDC-6D40-9722-BCE4FB98EB7C}"/>
              </a:ext>
            </a:extLst>
          </p:cNvPr>
          <p:cNvSpPr>
            <a:spLocks noGrp="1"/>
          </p:cNvSpPr>
          <p:nvPr>
            <p:ph type="title"/>
          </p:nvPr>
        </p:nvSpPr>
        <p:spPr>
          <a:xfrm>
            <a:off x="838200" y="500061"/>
            <a:ext cx="10515600" cy="1325563"/>
          </a:xfrm>
        </p:spPr>
        <p:txBody>
          <a:bodyPr/>
          <a:lstStyle/>
          <a:p>
            <a:r>
              <a:rPr lang="en-US" dirty="0"/>
              <a:t>Background-General</a:t>
            </a:r>
          </a:p>
        </p:txBody>
      </p:sp>
      <p:sp>
        <p:nvSpPr>
          <p:cNvPr id="7" name="Content Placeholder 2">
            <a:extLst>
              <a:ext uri="{FF2B5EF4-FFF2-40B4-BE49-F238E27FC236}">
                <a16:creationId xmlns:a16="http://schemas.microsoft.com/office/drawing/2014/main" id="{76A3DA29-BD7C-1149-AF1A-9A28D2EC06AC}"/>
              </a:ext>
            </a:extLst>
          </p:cNvPr>
          <p:cNvSpPr>
            <a:spLocks noGrp="1"/>
          </p:cNvSpPr>
          <p:nvPr>
            <p:ph idx="1"/>
          </p:nvPr>
        </p:nvSpPr>
        <p:spPr>
          <a:xfrm>
            <a:off x="832104" y="1522138"/>
            <a:ext cx="10515600" cy="5032375"/>
          </a:xfrm>
        </p:spPr>
        <p:txBody>
          <a:bodyPr>
            <a:normAutofit/>
          </a:bodyPr>
          <a:lstStyle/>
          <a:p>
            <a:r>
              <a:rPr lang="en-US" dirty="0"/>
              <a:t>Both national and local initiatives to </a:t>
            </a:r>
            <a:br>
              <a:rPr lang="en-US" dirty="0"/>
            </a:br>
            <a:r>
              <a:rPr lang="en-US" dirty="0"/>
              <a:t>foster investment in CBOs have </a:t>
            </a:r>
            <a:br>
              <a:rPr lang="en-US" dirty="0"/>
            </a:br>
            <a:r>
              <a:rPr lang="en-US" dirty="0"/>
              <a:t>emerged </a:t>
            </a:r>
          </a:p>
          <a:p>
            <a:r>
              <a:rPr lang="en-US" dirty="0"/>
              <a:t>Supporting these initiatives requires </a:t>
            </a:r>
            <a:br>
              <a:rPr lang="en-US" dirty="0"/>
            </a:br>
            <a:r>
              <a:rPr lang="en-US" dirty="0"/>
              <a:t>(1) better understanding of </a:t>
            </a:r>
            <a:br>
              <a:rPr lang="en-US" dirty="0"/>
            </a:br>
            <a:r>
              <a:rPr lang="en-US" dirty="0"/>
              <a:t>investment overall and (2) better </a:t>
            </a:r>
            <a:br>
              <a:rPr lang="en-US" dirty="0"/>
            </a:br>
            <a:r>
              <a:rPr lang="en-US" dirty="0"/>
              <a:t>understanding of how to achieve </a:t>
            </a:r>
            <a:br>
              <a:rPr lang="en-US" dirty="0"/>
            </a:br>
            <a:r>
              <a:rPr lang="en-US" dirty="0"/>
              <a:t>sustainable investment</a:t>
            </a:r>
          </a:p>
          <a:p>
            <a:r>
              <a:rPr lang="en-US" dirty="0"/>
              <a:t>Past investment has often had unintended consequences leading to short term growth but long term failure</a:t>
            </a:r>
          </a:p>
          <a:p>
            <a:pPr lvl="1"/>
            <a:r>
              <a:rPr lang="en-US" dirty="0"/>
              <a:t>The persistence of these unintended consequences suggest that dynamic feedback may be impacting this process</a:t>
            </a:r>
          </a:p>
        </p:txBody>
      </p:sp>
      <p:pic>
        <p:nvPicPr>
          <p:cNvPr id="8" name="Picture 7">
            <a:extLst>
              <a:ext uri="{FF2B5EF4-FFF2-40B4-BE49-F238E27FC236}">
                <a16:creationId xmlns:a16="http://schemas.microsoft.com/office/drawing/2014/main" id="{9C0B17A4-B8EC-A94F-B2B1-7C2729D477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5095" y="1630242"/>
            <a:ext cx="3256893" cy="2796322"/>
          </a:xfrm>
          <a:prstGeom prst="rect">
            <a:avLst/>
          </a:prstGeom>
        </p:spPr>
      </p:pic>
      <p:pic>
        <p:nvPicPr>
          <p:cNvPr id="9" name="Picture 8">
            <a:extLst>
              <a:ext uri="{FF2B5EF4-FFF2-40B4-BE49-F238E27FC236}">
                <a16:creationId xmlns:a16="http://schemas.microsoft.com/office/drawing/2014/main" id="{88FBC194-7CFE-B044-B8C0-7AF4EFBEC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2309" y="1739067"/>
            <a:ext cx="2070954" cy="2687497"/>
          </a:xfrm>
          <a:prstGeom prst="rect">
            <a:avLst/>
          </a:prstGeom>
        </p:spPr>
      </p:pic>
      <p:pic>
        <p:nvPicPr>
          <p:cNvPr id="10" name="Picture 9">
            <a:extLst>
              <a:ext uri="{FF2B5EF4-FFF2-40B4-BE49-F238E27FC236}">
                <a16:creationId xmlns:a16="http://schemas.microsoft.com/office/drawing/2014/main" id="{35E37030-94C1-604A-8D9A-9CBB811814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91038" y="3384392"/>
            <a:ext cx="817033" cy="938488"/>
          </a:xfrm>
          <a:prstGeom prst="rect">
            <a:avLst/>
          </a:prstGeom>
        </p:spPr>
      </p:pic>
      <p:sp>
        <p:nvSpPr>
          <p:cNvPr id="2" name="Rectangle 1">
            <a:extLst>
              <a:ext uri="{FF2B5EF4-FFF2-40B4-BE49-F238E27FC236}">
                <a16:creationId xmlns:a16="http://schemas.microsoft.com/office/drawing/2014/main" id="{35160277-B5D1-6F48-A838-9B64E3829E22}"/>
              </a:ext>
            </a:extLst>
          </p:cNvPr>
          <p:cNvSpPr/>
          <p:nvPr/>
        </p:nvSpPr>
        <p:spPr>
          <a:xfrm>
            <a:off x="78390" y="6590840"/>
            <a:ext cx="8943655" cy="230832"/>
          </a:xfrm>
          <a:prstGeom prst="rect">
            <a:avLst/>
          </a:prstGeom>
        </p:spPr>
        <p:txBody>
          <a:bodyPr wrap="square">
            <a:spAutoFit/>
          </a:bodyPr>
          <a:lstStyle/>
          <a:p>
            <a:r>
              <a:rPr lang="en-US" sz="900" dirty="0"/>
              <a:t>https://</a:t>
            </a:r>
            <a:r>
              <a:rPr lang="en-US" sz="900" dirty="0" err="1"/>
              <a:t>adams.house.gov</a:t>
            </a:r>
            <a:r>
              <a:rPr lang="en-US" sz="900" dirty="0"/>
              <a:t>/media-center/press-releases/honor-mothers-day-adams-booker-underwood-reintroduce-momnibus-end</a:t>
            </a:r>
          </a:p>
        </p:txBody>
      </p:sp>
    </p:spTree>
    <p:extLst>
      <p:ext uri="{BB962C8B-B14F-4D97-AF65-F5344CB8AC3E}">
        <p14:creationId xmlns:p14="http://schemas.microsoft.com/office/powerpoint/2010/main" val="23604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4</a:t>
            </a:fld>
            <a:endParaRPr lang="en-US"/>
          </a:p>
        </p:txBody>
      </p:sp>
      <p:sp>
        <p:nvSpPr>
          <p:cNvPr id="6" name="Title 1">
            <a:extLst>
              <a:ext uri="{FF2B5EF4-FFF2-40B4-BE49-F238E27FC236}">
                <a16:creationId xmlns:a16="http://schemas.microsoft.com/office/drawing/2014/main" id="{33FD2257-13D3-0E42-BA16-D30719BE0D6B}"/>
              </a:ext>
            </a:extLst>
          </p:cNvPr>
          <p:cNvSpPr>
            <a:spLocks noGrp="1"/>
          </p:cNvSpPr>
          <p:nvPr>
            <p:ph type="title"/>
          </p:nvPr>
        </p:nvSpPr>
        <p:spPr>
          <a:xfrm>
            <a:off x="838200" y="365125"/>
            <a:ext cx="10515600" cy="1325563"/>
          </a:xfrm>
        </p:spPr>
        <p:txBody>
          <a:bodyPr/>
          <a:lstStyle/>
          <a:p>
            <a:r>
              <a:rPr lang="en-US" dirty="0"/>
              <a:t>Background-Review</a:t>
            </a:r>
          </a:p>
        </p:txBody>
      </p:sp>
      <p:sp>
        <p:nvSpPr>
          <p:cNvPr id="7" name="Content Placeholder 2">
            <a:extLst>
              <a:ext uri="{FF2B5EF4-FFF2-40B4-BE49-F238E27FC236}">
                <a16:creationId xmlns:a16="http://schemas.microsoft.com/office/drawing/2014/main" id="{CFC455DA-61DA-4C42-9B3D-7128B25CE30F}"/>
              </a:ext>
            </a:extLst>
          </p:cNvPr>
          <p:cNvSpPr>
            <a:spLocks noGrp="1"/>
          </p:cNvSpPr>
          <p:nvPr>
            <p:ph idx="1"/>
          </p:nvPr>
        </p:nvSpPr>
        <p:spPr>
          <a:xfrm>
            <a:off x="838200" y="1825624"/>
            <a:ext cx="11092448" cy="5032375"/>
          </a:xfrm>
        </p:spPr>
        <p:txBody>
          <a:bodyPr>
            <a:normAutofit fontScale="92500" lnSpcReduction="10000"/>
          </a:bodyPr>
          <a:lstStyle/>
          <a:p>
            <a:r>
              <a:rPr lang="en-US" dirty="0"/>
              <a:t>To better understand investment, </a:t>
            </a:r>
            <a:br>
              <a:rPr lang="en-US" dirty="0"/>
            </a:br>
            <a:r>
              <a:rPr lang="en-US" dirty="0"/>
              <a:t>we conducted a comprehensive </a:t>
            </a:r>
            <a:br>
              <a:rPr lang="en-US" dirty="0"/>
            </a:br>
            <a:r>
              <a:rPr lang="en-US" dirty="0"/>
              <a:t>literature review to identify factors </a:t>
            </a:r>
            <a:br>
              <a:rPr lang="en-US" dirty="0"/>
            </a:br>
            <a:r>
              <a:rPr lang="en-US" dirty="0"/>
              <a:t>driving or preventing sustainable </a:t>
            </a:r>
            <a:br>
              <a:rPr lang="en-US" dirty="0"/>
            </a:br>
            <a:r>
              <a:rPr lang="en-US" dirty="0"/>
              <a:t>investment from the perspective of </a:t>
            </a:r>
            <a:br>
              <a:rPr lang="en-US" dirty="0"/>
            </a:br>
            <a:r>
              <a:rPr lang="en-US" dirty="0"/>
              <a:t>Black-led organizations </a:t>
            </a:r>
          </a:p>
          <a:p>
            <a:pPr lvl="1"/>
            <a:r>
              <a:rPr lang="en-US" dirty="0"/>
              <a:t>Identified 21 relevant factors</a:t>
            </a:r>
          </a:p>
          <a:p>
            <a:r>
              <a:rPr lang="en-US" dirty="0"/>
              <a:t>Many narratives described feedback </a:t>
            </a:r>
            <a:br>
              <a:rPr lang="en-US" dirty="0"/>
            </a:br>
            <a:r>
              <a:rPr lang="en-US" dirty="0"/>
              <a:t>processes, but this feedback wasn’t </a:t>
            </a:r>
            <a:br>
              <a:rPr lang="en-US" dirty="0"/>
            </a:br>
            <a:r>
              <a:rPr lang="en-US" dirty="0"/>
              <a:t>well captured in explicit models and </a:t>
            </a:r>
            <a:br>
              <a:rPr lang="en-US" dirty="0"/>
            </a:br>
            <a:r>
              <a:rPr lang="en-US" dirty="0"/>
              <a:t>action steps</a:t>
            </a:r>
          </a:p>
          <a:p>
            <a:pPr lvl="1"/>
            <a:r>
              <a:rPr lang="en-US" dirty="0"/>
              <a:t>Structural racism, as a dynamic process, was a thread throughout</a:t>
            </a:r>
          </a:p>
          <a:p>
            <a:r>
              <a:rPr lang="en-US" dirty="0"/>
              <a:t>We used system dynamics to better illustrate this feedback in anticipation of developing a concept model to inform a local engagement process</a:t>
            </a:r>
          </a:p>
        </p:txBody>
      </p:sp>
      <p:pic>
        <p:nvPicPr>
          <p:cNvPr id="8" name="Picture 2">
            <a:extLst>
              <a:ext uri="{FF2B5EF4-FFF2-40B4-BE49-F238E27FC236}">
                <a16:creationId xmlns:a16="http://schemas.microsoft.com/office/drawing/2014/main" id="{60B506EC-42E9-5443-8D76-662FAEAAA3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0649" y="1825624"/>
            <a:ext cx="5279999" cy="349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9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5</a:t>
            </a:fld>
            <a:endParaRPr lang="en-US"/>
          </a:p>
        </p:txBody>
      </p:sp>
      <p:sp>
        <p:nvSpPr>
          <p:cNvPr id="8" name="Title 1">
            <a:extLst>
              <a:ext uri="{FF2B5EF4-FFF2-40B4-BE49-F238E27FC236}">
                <a16:creationId xmlns:a16="http://schemas.microsoft.com/office/drawing/2014/main" id="{F5845797-2AA7-8F43-B715-F81862202111}"/>
              </a:ext>
            </a:extLst>
          </p:cNvPr>
          <p:cNvSpPr>
            <a:spLocks noGrp="1"/>
          </p:cNvSpPr>
          <p:nvPr>
            <p:ph type="title"/>
          </p:nvPr>
        </p:nvSpPr>
        <p:spPr>
          <a:xfrm>
            <a:off x="838200" y="365125"/>
            <a:ext cx="10515600" cy="1325563"/>
          </a:xfrm>
        </p:spPr>
        <p:txBody>
          <a:bodyPr/>
          <a:lstStyle/>
          <a:p>
            <a:r>
              <a:rPr lang="en-US" dirty="0"/>
              <a:t>Problem Statement</a:t>
            </a:r>
          </a:p>
        </p:txBody>
      </p:sp>
      <p:sp>
        <p:nvSpPr>
          <p:cNvPr id="9" name="Content Placeholder 2">
            <a:extLst>
              <a:ext uri="{FF2B5EF4-FFF2-40B4-BE49-F238E27FC236}">
                <a16:creationId xmlns:a16="http://schemas.microsoft.com/office/drawing/2014/main" id="{EE393B63-E9AA-2541-9453-38C9FD258067}"/>
              </a:ext>
            </a:extLst>
          </p:cNvPr>
          <p:cNvSpPr>
            <a:spLocks noGrp="1"/>
          </p:cNvSpPr>
          <p:nvPr>
            <p:ph idx="1"/>
          </p:nvPr>
        </p:nvSpPr>
        <p:spPr>
          <a:xfrm>
            <a:off x="838200" y="1825625"/>
            <a:ext cx="10515600" cy="4351338"/>
          </a:xfrm>
        </p:spPr>
        <p:txBody>
          <a:bodyPr>
            <a:normAutofit/>
          </a:bodyPr>
          <a:lstStyle/>
          <a:p>
            <a:r>
              <a:rPr lang="en-US" dirty="0"/>
              <a:t>How can considering the structure interconnecting factors that facilitate or constrain organizational success enhance our understanding of how structural racism shapes experiences of success for Black-led CBOs? </a:t>
            </a:r>
          </a:p>
          <a:p>
            <a:endParaRPr lang="en-US" dirty="0"/>
          </a:p>
          <a:p>
            <a:r>
              <a:rPr lang="en-US" dirty="0"/>
              <a:t>Objective: To explore the application of qualitative system dynamics methods to illustrate how structural racism impacts successful investment in Black-led CBOs </a:t>
            </a:r>
          </a:p>
          <a:p>
            <a:pPr lvl="1"/>
            <a:r>
              <a:rPr lang="en-US" dirty="0"/>
              <a:t>Use the limits to growth/success archetype as a “building block” from which to understand narratives encountered in literature</a:t>
            </a:r>
            <a:endParaRPr lang="en-US" i="1" dirty="0"/>
          </a:p>
          <a:p>
            <a:endParaRPr lang="en-US" i="1" dirty="0"/>
          </a:p>
          <a:p>
            <a:endParaRPr lang="en-US" dirty="0"/>
          </a:p>
          <a:p>
            <a:endParaRPr lang="en-US" dirty="0"/>
          </a:p>
        </p:txBody>
      </p:sp>
    </p:spTree>
    <p:extLst>
      <p:ext uri="{BB962C8B-B14F-4D97-AF65-F5344CB8AC3E}">
        <p14:creationId xmlns:p14="http://schemas.microsoft.com/office/powerpoint/2010/main" val="245076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6</a:t>
            </a:fld>
            <a:endParaRPr lang="en-US"/>
          </a:p>
        </p:txBody>
      </p:sp>
      <p:sp>
        <p:nvSpPr>
          <p:cNvPr id="9" name="Title 1">
            <a:extLst>
              <a:ext uri="{FF2B5EF4-FFF2-40B4-BE49-F238E27FC236}">
                <a16:creationId xmlns:a16="http://schemas.microsoft.com/office/drawing/2014/main" id="{6267C68F-776A-A540-ACA2-29D6A452F3D4}"/>
              </a:ext>
            </a:extLst>
          </p:cNvPr>
          <p:cNvSpPr>
            <a:spLocks noGrp="1"/>
          </p:cNvSpPr>
          <p:nvPr>
            <p:ph type="title"/>
          </p:nvPr>
        </p:nvSpPr>
        <p:spPr>
          <a:xfrm>
            <a:off x="838200" y="365125"/>
            <a:ext cx="10515600" cy="1325563"/>
          </a:xfrm>
        </p:spPr>
        <p:txBody>
          <a:bodyPr/>
          <a:lstStyle/>
          <a:p>
            <a:r>
              <a:rPr lang="en-US" dirty="0"/>
              <a:t>Archetypes—Overview </a:t>
            </a:r>
          </a:p>
        </p:txBody>
      </p:sp>
      <p:sp>
        <p:nvSpPr>
          <p:cNvPr id="10" name="Content Placeholder 2">
            <a:extLst>
              <a:ext uri="{FF2B5EF4-FFF2-40B4-BE49-F238E27FC236}">
                <a16:creationId xmlns:a16="http://schemas.microsoft.com/office/drawing/2014/main" id="{9B3FA456-9013-E944-A587-3F21E475A1FC}"/>
              </a:ext>
            </a:extLst>
          </p:cNvPr>
          <p:cNvSpPr>
            <a:spLocks noGrp="1"/>
          </p:cNvSpPr>
          <p:nvPr>
            <p:ph idx="1"/>
          </p:nvPr>
        </p:nvSpPr>
        <p:spPr>
          <a:xfrm>
            <a:off x="838200" y="1825624"/>
            <a:ext cx="10717696" cy="5032376"/>
          </a:xfrm>
        </p:spPr>
        <p:txBody>
          <a:bodyPr/>
          <a:lstStyle/>
          <a:p>
            <a:r>
              <a:rPr lang="en-US" dirty="0"/>
              <a:t>Explored the “limits to growth/success” </a:t>
            </a:r>
            <a:br>
              <a:rPr lang="en-US" dirty="0"/>
            </a:br>
            <a:r>
              <a:rPr lang="en-US" dirty="0"/>
              <a:t>archetype specifically because</a:t>
            </a:r>
          </a:p>
          <a:p>
            <a:pPr lvl="1"/>
            <a:r>
              <a:rPr lang="en-US" dirty="0"/>
              <a:t>Focuses on growth and decline cycles</a:t>
            </a:r>
          </a:p>
          <a:p>
            <a:pPr lvl="1"/>
            <a:r>
              <a:rPr lang="en-US" dirty="0"/>
              <a:t>Framework for extrapolating impact of </a:t>
            </a:r>
            <a:br>
              <a:rPr lang="en-US" dirty="0"/>
            </a:br>
            <a:r>
              <a:rPr lang="en-US" dirty="0"/>
              <a:t>internal and external factors driving a limit </a:t>
            </a:r>
            <a:br>
              <a:rPr lang="en-US" dirty="0"/>
            </a:br>
            <a:r>
              <a:rPr lang="en-US" dirty="0"/>
              <a:t>to growth</a:t>
            </a:r>
          </a:p>
          <a:p>
            <a:pPr lvl="1"/>
            <a:r>
              <a:rPr lang="en-US" dirty="0"/>
              <a:t>Gives insight for why some actions businesses </a:t>
            </a:r>
            <a:br>
              <a:rPr lang="en-US" dirty="0"/>
            </a:br>
            <a:r>
              <a:rPr lang="en-US" dirty="0"/>
              <a:t>take may not lead to desired outcome</a:t>
            </a:r>
          </a:p>
          <a:p>
            <a:pPr lvl="1"/>
            <a:r>
              <a:rPr lang="en-US" dirty="0"/>
              <a:t>Could be useful when processes of racialization are part of the constraining action or limit to growth/success because these factors are not often explicit</a:t>
            </a:r>
          </a:p>
          <a:p>
            <a:endParaRPr lang="en-US" dirty="0"/>
          </a:p>
        </p:txBody>
      </p:sp>
      <p:pic>
        <p:nvPicPr>
          <p:cNvPr id="11" name="Picture 10">
            <a:extLst>
              <a:ext uri="{FF2B5EF4-FFF2-40B4-BE49-F238E27FC236}">
                <a16:creationId xmlns:a16="http://schemas.microsoft.com/office/drawing/2014/main" id="{535C32DF-AEFC-994A-933B-9C6607EA63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1724" y="1948716"/>
            <a:ext cx="4994076" cy="2647462"/>
          </a:xfrm>
          <a:prstGeom prst="rect">
            <a:avLst/>
          </a:prstGeom>
        </p:spPr>
      </p:pic>
    </p:spTree>
    <p:extLst>
      <p:ext uri="{BB962C8B-B14F-4D97-AF65-F5344CB8AC3E}">
        <p14:creationId xmlns:p14="http://schemas.microsoft.com/office/powerpoint/2010/main" val="358420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7</a:t>
            </a:fld>
            <a:endParaRPr lang="en-US"/>
          </a:p>
        </p:txBody>
      </p:sp>
      <p:sp>
        <p:nvSpPr>
          <p:cNvPr id="13" name="Title 1">
            <a:extLst>
              <a:ext uri="{FF2B5EF4-FFF2-40B4-BE49-F238E27FC236}">
                <a16:creationId xmlns:a16="http://schemas.microsoft.com/office/drawing/2014/main" id="{C306CCC1-3266-4D42-BBDE-E5ED5F002368}"/>
              </a:ext>
            </a:extLst>
          </p:cNvPr>
          <p:cNvSpPr>
            <a:spLocks noGrp="1"/>
          </p:cNvSpPr>
          <p:nvPr>
            <p:ph type="title"/>
          </p:nvPr>
        </p:nvSpPr>
        <p:spPr>
          <a:xfrm>
            <a:off x="838200" y="365125"/>
            <a:ext cx="10515600" cy="1325563"/>
          </a:xfrm>
        </p:spPr>
        <p:txBody>
          <a:bodyPr/>
          <a:lstStyle/>
          <a:p>
            <a:r>
              <a:rPr lang="en-US" dirty="0"/>
              <a:t>Archetypes—Application  to Black-led CBO Limits to Success</a:t>
            </a:r>
          </a:p>
        </p:txBody>
      </p:sp>
      <p:sp>
        <p:nvSpPr>
          <p:cNvPr id="15" name="Content Placeholder 2">
            <a:extLst>
              <a:ext uri="{FF2B5EF4-FFF2-40B4-BE49-F238E27FC236}">
                <a16:creationId xmlns:a16="http://schemas.microsoft.com/office/drawing/2014/main" id="{9A72931E-E49E-494D-9101-91B9341AB23B}"/>
              </a:ext>
            </a:extLst>
          </p:cNvPr>
          <p:cNvSpPr>
            <a:spLocks noGrp="1"/>
          </p:cNvSpPr>
          <p:nvPr>
            <p:ph idx="1"/>
          </p:nvPr>
        </p:nvSpPr>
        <p:spPr>
          <a:xfrm>
            <a:off x="838200" y="1562912"/>
            <a:ext cx="10515600" cy="5295088"/>
          </a:xfrm>
        </p:spPr>
        <p:txBody>
          <a:bodyPr>
            <a:normAutofit fontScale="92500" lnSpcReduction="10000"/>
          </a:bodyPr>
          <a:lstStyle/>
          <a:p>
            <a:r>
              <a:rPr lang="en-US" dirty="0"/>
              <a:t>Method: Obtained variables from previous literature review</a:t>
            </a:r>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endParaRPr lang="en-US" dirty="0"/>
          </a:p>
          <a:p>
            <a:endParaRPr lang="en-US" dirty="0"/>
          </a:p>
          <a:p>
            <a:r>
              <a:rPr lang="en-US" dirty="0"/>
              <a:t>We focused on two mechanisms from these narratives that could be better understood using the limits to success framework</a:t>
            </a:r>
          </a:p>
        </p:txBody>
      </p:sp>
      <p:pic>
        <p:nvPicPr>
          <p:cNvPr id="17" name="Picture 16">
            <a:extLst>
              <a:ext uri="{FF2B5EF4-FFF2-40B4-BE49-F238E27FC236}">
                <a16:creationId xmlns:a16="http://schemas.microsoft.com/office/drawing/2014/main" id="{CB17EE4B-CDF3-4540-B837-A12648E85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9346"/>
          <a:stretch/>
        </p:blipFill>
        <p:spPr>
          <a:xfrm>
            <a:off x="1143443" y="1976173"/>
            <a:ext cx="4952557" cy="4015845"/>
          </a:xfrm>
          <a:prstGeom prst="rect">
            <a:avLst/>
          </a:prstGeom>
        </p:spPr>
      </p:pic>
      <p:pic>
        <p:nvPicPr>
          <p:cNvPr id="18" name="Picture 17">
            <a:extLst>
              <a:ext uri="{FF2B5EF4-FFF2-40B4-BE49-F238E27FC236}">
                <a16:creationId xmlns:a16="http://schemas.microsoft.com/office/drawing/2014/main" id="{9E1FF176-E8D8-C545-B396-5B098F0215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3864" y="2673102"/>
            <a:ext cx="4952557" cy="2621986"/>
          </a:xfrm>
          <a:prstGeom prst="rect">
            <a:avLst/>
          </a:prstGeom>
        </p:spPr>
      </p:pic>
      <p:sp>
        <p:nvSpPr>
          <p:cNvPr id="19" name="5-Point Star 18">
            <a:extLst>
              <a:ext uri="{FF2B5EF4-FFF2-40B4-BE49-F238E27FC236}">
                <a16:creationId xmlns:a16="http://schemas.microsoft.com/office/drawing/2014/main" id="{8674D805-91CE-7047-9594-593980B87773}"/>
              </a:ext>
            </a:extLst>
          </p:cNvPr>
          <p:cNvSpPr/>
          <p:nvPr/>
        </p:nvSpPr>
        <p:spPr>
          <a:xfrm>
            <a:off x="6401243" y="4617812"/>
            <a:ext cx="349212" cy="314796"/>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35000B44-E044-D94E-AB59-C54B6FCB8287}"/>
              </a:ext>
            </a:extLst>
          </p:cNvPr>
          <p:cNvSpPr/>
          <p:nvPr/>
        </p:nvSpPr>
        <p:spPr>
          <a:xfrm>
            <a:off x="6418857" y="3434627"/>
            <a:ext cx="349212" cy="314796"/>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2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8</a:t>
            </a:fld>
            <a:endParaRPr lang="en-US"/>
          </a:p>
        </p:txBody>
      </p:sp>
      <p:sp>
        <p:nvSpPr>
          <p:cNvPr id="13" name="Title 1">
            <a:extLst>
              <a:ext uri="{FF2B5EF4-FFF2-40B4-BE49-F238E27FC236}">
                <a16:creationId xmlns:a16="http://schemas.microsoft.com/office/drawing/2014/main" id="{925BB25E-5154-3A41-A0A2-2CD479B683A1}"/>
              </a:ext>
            </a:extLst>
          </p:cNvPr>
          <p:cNvSpPr>
            <a:spLocks noGrp="1"/>
          </p:cNvSpPr>
          <p:nvPr>
            <p:ph type="title"/>
          </p:nvPr>
        </p:nvSpPr>
        <p:spPr>
          <a:xfrm>
            <a:off x="838200" y="365125"/>
            <a:ext cx="10515600" cy="1325563"/>
          </a:xfrm>
        </p:spPr>
        <p:txBody>
          <a:bodyPr/>
          <a:lstStyle/>
          <a:p>
            <a:r>
              <a:rPr lang="en-US" dirty="0"/>
              <a:t>Archetypes—Application  to Black-led CBO Limits to Success</a:t>
            </a:r>
          </a:p>
        </p:txBody>
      </p:sp>
      <p:sp>
        <p:nvSpPr>
          <p:cNvPr id="15" name="Content Placeholder 2">
            <a:extLst>
              <a:ext uri="{FF2B5EF4-FFF2-40B4-BE49-F238E27FC236}">
                <a16:creationId xmlns:a16="http://schemas.microsoft.com/office/drawing/2014/main" id="{DFF9CA98-BA74-494D-B4BE-D1881D87D7C4}"/>
              </a:ext>
            </a:extLst>
          </p:cNvPr>
          <p:cNvSpPr>
            <a:spLocks noGrp="1"/>
          </p:cNvSpPr>
          <p:nvPr>
            <p:ph idx="1"/>
          </p:nvPr>
        </p:nvSpPr>
        <p:spPr>
          <a:xfrm>
            <a:off x="838200" y="1825624"/>
            <a:ext cx="11047762" cy="5032375"/>
          </a:xfrm>
        </p:spPr>
        <p:txBody>
          <a:bodyPr>
            <a:normAutofit lnSpcReduction="10000"/>
          </a:bodyPr>
          <a:lstStyle/>
          <a:p>
            <a:r>
              <a:rPr lang="en-US" dirty="0"/>
              <a:t>Mission Drift: The tension of wanting to preserve authentic organizational core values but having to make concessions in order to meet funders’ expectations.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Adhering to these expectations often comes at the expense of autonomy</a:t>
            </a:r>
          </a:p>
          <a:p>
            <a:endParaRPr lang="en-US" dirty="0"/>
          </a:p>
        </p:txBody>
      </p:sp>
      <p:grpSp>
        <p:nvGrpSpPr>
          <p:cNvPr id="17" name="Group 16">
            <a:extLst>
              <a:ext uri="{FF2B5EF4-FFF2-40B4-BE49-F238E27FC236}">
                <a16:creationId xmlns:a16="http://schemas.microsoft.com/office/drawing/2014/main" id="{A727D6E2-74E0-F646-918B-47CB95CA8841}"/>
              </a:ext>
            </a:extLst>
          </p:cNvPr>
          <p:cNvGrpSpPr/>
          <p:nvPr/>
        </p:nvGrpSpPr>
        <p:grpSpPr>
          <a:xfrm>
            <a:off x="617562" y="2868931"/>
            <a:ext cx="6951989" cy="3257550"/>
            <a:chOff x="617562" y="2868931"/>
            <a:chExt cx="6951989" cy="3257550"/>
          </a:xfrm>
        </p:grpSpPr>
        <p:pic>
          <p:nvPicPr>
            <p:cNvPr id="18" name="Picture 17">
              <a:extLst>
                <a:ext uri="{FF2B5EF4-FFF2-40B4-BE49-F238E27FC236}">
                  <a16:creationId xmlns:a16="http://schemas.microsoft.com/office/drawing/2014/main" id="{762225D6-BD3B-DA41-A17A-C98DB628870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617562" y="2868931"/>
              <a:ext cx="6951989" cy="3257550"/>
            </a:xfrm>
            <a:prstGeom prst="rect">
              <a:avLst/>
            </a:prstGeom>
          </p:spPr>
        </p:pic>
        <p:sp>
          <p:nvSpPr>
            <p:cNvPr id="19" name="TextBox 18">
              <a:extLst>
                <a:ext uri="{FF2B5EF4-FFF2-40B4-BE49-F238E27FC236}">
                  <a16:creationId xmlns:a16="http://schemas.microsoft.com/office/drawing/2014/main" id="{16AC9EC6-69F0-AE41-8DEE-251DAD19AE3B}"/>
                </a:ext>
              </a:extLst>
            </p:cNvPr>
            <p:cNvSpPr txBox="1"/>
            <p:nvPr/>
          </p:nvSpPr>
          <p:spPr>
            <a:xfrm>
              <a:off x="6462669" y="5345943"/>
              <a:ext cx="1004457" cy="230832"/>
            </a:xfrm>
            <a:prstGeom prst="rect">
              <a:avLst/>
            </a:prstGeom>
            <a:solidFill>
              <a:schemeClr val="bg1"/>
            </a:solidFill>
          </p:spPr>
          <p:txBody>
            <a:bodyPr wrap="square" lIns="0" bIns="0" rtlCol="0">
              <a:spAutoFit/>
            </a:bodyPr>
            <a:lstStyle/>
            <a:p>
              <a:r>
                <a:rPr lang="en-US" sz="1200" dirty="0">
                  <a:latin typeface="Times New Roman" panose="02020603050405020304" pitchFamily="18" charset="0"/>
                  <a:cs typeface="Times New Roman" panose="02020603050405020304" pitchFamily="18" charset="0"/>
                </a:rPr>
                <a:t>Partnership</a:t>
              </a:r>
            </a:p>
          </p:txBody>
        </p:sp>
      </p:grpSp>
      <p:sp>
        <p:nvSpPr>
          <p:cNvPr id="20" name="TextBox 19">
            <a:extLst>
              <a:ext uri="{FF2B5EF4-FFF2-40B4-BE49-F238E27FC236}">
                <a16:creationId xmlns:a16="http://schemas.microsoft.com/office/drawing/2014/main" id="{210114AC-08C5-D544-B7E8-A8B6DDDE2F6D}"/>
              </a:ext>
            </a:extLst>
          </p:cNvPr>
          <p:cNvSpPr txBox="1"/>
          <p:nvPr/>
        </p:nvSpPr>
        <p:spPr>
          <a:xfrm>
            <a:off x="7463213" y="2620216"/>
            <a:ext cx="4592665" cy="3693319"/>
          </a:xfrm>
          <a:prstGeom prst="rect">
            <a:avLst/>
          </a:prstGeom>
          <a:noFill/>
        </p:spPr>
        <p:txBody>
          <a:bodyPr wrap="square" rtlCol="0">
            <a:spAutoFit/>
          </a:bodyPr>
          <a:lstStyle/>
          <a:p>
            <a:r>
              <a:rPr lang="en-US" dirty="0"/>
              <a:t>R1: When Black CBO leaders have more ability to act on their own visions for change in their community, this leads to authenticity in organizations’ operations. Centering the values that matter most to the community strengthens their ability to commit to their vision for change</a:t>
            </a:r>
            <a:endParaRPr lang="en-US" i="1" dirty="0"/>
          </a:p>
          <a:p>
            <a:endParaRPr lang="en-US" i="1" dirty="0"/>
          </a:p>
          <a:p>
            <a:r>
              <a:rPr lang="en-US" dirty="0"/>
              <a:t>B1: As CBO leaders make decisions aligned with their values, operating in a landscape with different values requires leaders to make trade-offs to gain access to resources. These trade-offs may result in decreased authenticity.</a:t>
            </a:r>
            <a:endParaRPr lang="en-US" i="1" dirty="0"/>
          </a:p>
        </p:txBody>
      </p:sp>
    </p:spTree>
    <p:extLst>
      <p:ext uri="{BB962C8B-B14F-4D97-AF65-F5344CB8AC3E}">
        <p14:creationId xmlns:p14="http://schemas.microsoft.com/office/powerpoint/2010/main" val="193980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D383D-E045-264F-B83B-D27CDCF70E3C}"/>
              </a:ext>
            </a:extLst>
          </p:cNvPr>
          <p:cNvSpPr>
            <a:spLocks noGrp="1"/>
          </p:cNvSpPr>
          <p:nvPr>
            <p:ph type="sldNum" sz="quarter" idx="12"/>
          </p:nvPr>
        </p:nvSpPr>
        <p:spPr>
          <a:xfrm>
            <a:off x="8447436" y="5818890"/>
            <a:ext cx="2389340" cy="318026"/>
          </a:xfrm>
        </p:spPr>
        <p:txBody>
          <a:bodyPr/>
          <a:lstStyle/>
          <a:p>
            <a:pPr defTabSz="795528">
              <a:spcAft>
                <a:spcPts val="600"/>
              </a:spcAft>
            </a:pPr>
            <a:fld id="{6F2FB389-ECD5-554C-BE8C-D6F2FFF5F8B6}" type="slidenum">
              <a:rPr lang="en-US" sz="1044" kern="1200">
                <a:solidFill>
                  <a:schemeClr val="tx1">
                    <a:tint val="75000"/>
                  </a:schemeClr>
                </a:solidFill>
                <a:latin typeface="+mn-lt"/>
                <a:ea typeface="+mn-ea"/>
                <a:cs typeface="+mn-cs"/>
              </a:rPr>
              <a:pPr defTabSz="795528">
                <a:spcAft>
                  <a:spcPts val="600"/>
                </a:spcAft>
              </a:pPr>
              <a:t>9</a:t>
            </a:fld>
            <a:endParaRPr lang="en-US"/>
          </a:p>
        </p:txBody>
      </p:sp>
      <p:sp>
        <p:nvSpPr>
          <p:cNvPr id="6" name="Title 1">
            <a:extLst>
              <a:ext uri="{FF2B5EF4-FFF2-40B4-BE49-F238E27FC236}">
                <a16:creationId xmlns:a16="http://schemas.microsoft.com/office/drawing/2014/main" id="{9EBA42CB-E72B-3A4F-BA3E-939202AC8148}"/>
              </a:ext>
            </a:extLst>
          </p:cNvPr>
          <p:cNvSpPr>
            <a:spLocks noGrp="1"/>
          </p:cNvSpPr>
          <p:nvPr>
            <p:ph type="title"/>
          </p:nvPr>
        </p:nvSpPr>
        <p:spPr>
          <a:xfrm>
            <a:off x="838200" y="365125"/>
            <a:ext cx="10515600" cy="1325563"/>
          </a:xfrm>
        </p:spPr>
        <p:txBody>
          <a:bodyPr/>
          <a:lstStyle/>
          <a:p>
            <a:r>
              <a:rPr lang="en-US" dirty="0"/>
              <a:t>Archetypes—Application  to Black-led CBO Limits to Success</a:t>
            </a:r>
          </a:p>
        </p:txBody>
      </p:sp>
      <p:sp>
        <p:nvSpPr>
          <p:cNvPr id="7" name="Content Placeholder 2">
            <a:extLst>
              <a:ext uri="{FF2B5EF4-FFF2-40B4-BE49-F238E27FC236}">
                <a16:creationId xmlns:a16="http://schemas.microsoft.com/office/drawing/2014/main" id="{2A2E9425-C16B-C845-91B9-C7C5F672BAF6}"/>
              </a:ext>
            </a:extLst>
          </p:cNvPr>
          <p:cNvSpPr>
            <a:spLocks noGrp="1"/>
          </p:cNvSpPr>
          <p:nvPr>
            <p:ph idx="1"/>
          </p:nvPr>
        </p:nvSpPr>
        <p:spPr>
          <a:xfrm>
            <a:off x="838200" y="1825624"/>
            <a:ext cx="11353800" cy="5032375"/>
          </a:xfrm>
        </p:spPr>
        <p:txBody>
          <a:bodyPr>
            <a:normAutofit/>
          </a:bodyPr>
          <a:lstStyle/>
          <a:p>
            <a:r>
              <a:rPr lang="en-US" dirty="0"/>
              <a:t>Burnout from Systems of Oppression: Taking on more than CBO leaders can handle out of necessity, which then takes a toll on the whole organization due to unsustainable performance</a:t>
            </a:r>
          </a:p>
          <a:p>
            <a:endParaRPr lang="en-US" dirty="0"/>
          </a:p>
          <a:p>
            <a:endParaRPr lang="en-US" dirty="0"/>
          </a:p>
          <a:p>
            <a:endParaRPr lang="en-US" dirty="0"/>
          </a:p>
          <a:p>
            <a:endParaRPr lang="en-US" dirty="0"/>
          </a:p>
          <a:p>
            <a:endParaRPr lang="en-US" dirty="0"/>
          </a:p>
          <a:p>
            <a:pPr marL="0" indent="0">
              <a:buNone/>
            </a:pPr>
            <a:endParaRPr lang="en-US" dirty="0"/>
          </a:p>
          <a:p>
            <a:r>
              <a:rPr lang="en-US" dirty="0"/>
              <a:t>Undervaluation ends up depleting motivation needed to increase resilience</a:t>
            </a:r>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3778E4CA-70C5-3B4C-83F6-ED0A14F3806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4902" t="12114" r="3058" b="10112"/>
          <a:stretch/>
        </p:blipFill>
        <p:spPr>
          <a:xfrm>
            <a:off x="513873" y="3001334"/>
            <a:ext cx="6571589" cy="3193726"/>
          </a:xfrm>
          <a:prstGeom prst="rect">
            <a:avLst/>
          </a:prstGeom>
        </p:spPr>
      </p:pic>
      <p:sp>
        <p:nvSpPr>
          <p:cNvPr id="9" name="TextBox 8">
            <a:extLst>
              <a:ext uri="{FF2B5EF4-FFF2-40B4-BE49-F238E27FC236}">
                <a16:creationId xmlns:a16="http://schemas.microsoft.com/office/drawing/2014/main" id="{76C87FD0-91C4-8C4D-94B0-9DEF10654AF3}"/>
              </a:ext>
            </a:extLst>
          </p:cNvPr>
          <p:cNvSpPr txBox="1"/>
          <p:nvPr/>
        </p:nvSpPr>
        <p:spPr>
          <a:xfrm>
            <a:off x="7085462" y="3001334"/>
            <a:ext cx="4592665" cy="3139321"/>
          </a:xfrm>
          <a:prstGeom prst="rect">
            <a:avLst/>
          </a:prstGeom>
          <a:noFill/>
        </p:spPr>
        <p:txBody>
          <a:bodyPr wrap="square" rtlCol="0">
            <a:spAutoFit/>
          </a:bodyPr>
          <a:lstStyle/>
          <a:p>
            <a:r>
              <a:rPr lang="en-US" dirty="0"/>
              <a:t>R1: Motivation drives Black leaders’ commitment to community. With more motivation, Black leaders develop the resilience to overcome obstacles or barriers. In turn, this resilience strengthens the motivating factors driving Black  CBO leaders.</a:t>
            </a:r>
            <a:endParaRPr lang="en-US" i="1" dirty="0"/>
          </a:p>
          <a:p>
            <a:endParaRPr lang="en-US" i="1" dirty="0"/>
          </a:p>
          <a:p>
            <a:r>
              <a:rPr lang="en-US" dirty="0"/>
              <a:t>B1: As CBO leaders overcome more obstacles through their resilience, they can experience more overwhelm leading to burnout. The burnout, over time, depletes resilience.</a:t>
            </a:r>
            <a:endParaRPr lang="en-US" i="1" dirty="0"/>
          </a:p>
        </p:txBody>
      </p:sp>
    </p:spTree>
    <p:extLst>
      <p:ext uri="{BB962C8B-B14F-4D97-AF65-F5344CB8AC3E}">
        <p14:creationId xmlns:p14="http://schemas.microsoft.com/office/powerpoint/2010/main" val="282639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1641</Words>
  <Application>Microsoft Macintosh PowerPoint</Application>
  <PresentationFormat>Widescreen</PresentationFormat>
  <Paragraphs>165</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Understanding Limits to Success in Equitable Investment Approaches for Black-led Community Based Organizations</vt:lpstr>
      <vt:lpstr>Background-General</vt:lpstr>
      <vt:lpstr>Background-General</vt:lpstr>
      <vt:lpstr>Background-Review</vt:lpstr>
      <vt:lpstr>Problem Statement</vt:lpstr>
      <vt:lpstr>Archetypes—Overview </vt:lpstr>
      <vt:lpstr>Archetypes—Application  to Black-led CBO Limits to Success</vt:lpstr>
      <vt:lpstr>Archetypes—Application  to Black-led CBO Limits to Success</vt:lpstr>
      <vt:lpstr>Archetypes—Application  to Black-led CBO Limits to Success</vt:lpstr>
      <vt:lpstr>Insights</vt:lpstr>
      <vt:lpstr>Insights (cont’d)</vt:lpstr>
      <vt:lpstr>Implications and Next Steps: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Limits to Success in Equitable Investment Approaches for Black-led Community Based Organizations</dc:title>
  <dc:creator>Headen,Irene</dc:creator>
  <cp:lastModifiedBy>Headen,Irene</cp:lastModifiedBy>
  <cp:revision>14</cp:revision>
  <dcterms:created xsi:type="dcterms:W3CDTF">2023-07-22T21:23:32Z</dcterms:created>
  <dcterms:modified xsi:type="dcterms:W3CDTF">2023-07-23T19:32:40Z</dcterms:modified>
</cp:coreProperties>
</file>