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70" r:id="rId3"/>
    <p:sldId id="258" r:id="rId4"/>
    <p:sldId id="271" r:id="rId5"/>
  </p:sldIdLst>
  <p:sldSz cx="9144000" cy="5143500" type="screen16x9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57109B-6B44-9968-E1C9-DCC12E11F4E9}" name="Charlot Diepvens" initials="CD" userId="S::charlot.diepvens@kuleuven.be::c8c1a8a6-4ca8-4af9-8acf-35c6c16b2a19" providerId="AD"/>
  <p188:author id="{6030C8C3-0089-DC99-3E78-44D20072DDC0}" name="Nico Vandaele" initials="NV" userId="S::Nico.Vandaele@kuleuven.be::1cf3f9e1-9f8d-4745-964f-8d861efd4c3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14D"/>
    <a:srgbClr val="C4C4C4"/>
    <a:srgbClr val="EF7DB1"/>
    <a:srgbClr val="343A40"/>
    <a:srgbClr val="FF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61224" autoAdjust="0"/>
  </p:normalViewPr>
  <p:slideViewPr>
    <p:cSldViewPr>
      <p:cViewPr>
        <p:scale>
          <a:sx n="50" d="100"/>
          <a:sy n="50" d="100"/>
        </p:scale>
        <p:origin x="1829" y="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 Diepvens" userId="c8c1a8a6-4ca8-4af9-8acf-35c6c16b2a19" providerId="ADAL" clId="{1C6E09E2-D0D1-4306-95D3-1E3CE75DB6F7}"/>
    <pc:docChg chg="modSld">
      <pc:chgData name="Charlot Diepvens" userId="c8c1a8a6-4ca8-4af9-8acf-35c6c16b2a19" providerId="ADAL" clId="{1C6E09E2-D0D1-4306-95D3-1E3CE75DB6F7}" dt="2023-07-24T14:25:26.089" v="3" actId="20577"/>
      <pc:docMkLst>
        <pc:docMk/>
      </pc:docMkLst>
      <pc:sldChg chg="modNotesTx">
        <pc:chgData name="Charlot Diepvens" userId="c8c1a8a6-4ca8-4af9-8acf-35c6c16b2a19" providerId="ADAL" clId="{1C6E09E2-D0D1-4306-95D3-1E3CE75DB6F7}" dt="2023-07-24T14:25:19.305" v="2" actId="20577"/>
        <pc:sldMkLst>
          <pc:docMk/>
          <pc:sldMk cId="1572637020" sldId="258"/>
        </pc:sldMkLst>
      </pc:sldChg>
      <pc:sldChg chg="modNotesTx">
        <pc:chgData name="Charlot Diepvens" userId="c8c1a8a6-4ca8-4af9-8acf-35c6c16b2a19" providerId="ADAL" clId="{1C6E09E2-D0D1-4306-95D3-1E3CE75DB6F7}" dt="2023-07-24T14:25:12.520" v="1" actId="20577"/>
        <pc:sldMkLst>
          <pc:docMk/>
          <pc:sldMk cId="1988903245" sldId="260"/>
        </pc:sldMkLst>
      </pc:sldChg>
      <pc:sldChg chg="modNotesTx">
        <pc:chgData name="Charlot Diepvens" userId="c8c1a8a6-4ca8-4af9-8acf-35c6c16b2a19" providerId="ADAL" clId="{1C6E09E2-D0D1-4306-95D3-1E3CE75DB6F7}" dt="2023-07-24T14:25:08.188" v="0" actId="20577"/>
        <pc:sldMkLst>
          <pc:docMk/>
          <pc:sldMk cId="3560844896" sldId="270"/>
        </pc:sldMkLst>
      </pc:sldChg>
      <pc:sldChg chg="modNotesTx">
        <pc:chgData name="Charlot Diepvens" userId="c8c1a8a6-4ca8-4af9-8acf-35c6c16b2a19" providerId="ADAL" clId="{1C6E09E2-D0D1-4306-95D3-1E3CE75DB6F7}" dt="2023-07-24T14:25:26.089" v="3" actId="20577"/>
        <pc:sldMkLst>
          <pc:docMk/>
          <pc:sldMk cId="205110879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388" y="650875"/>
            <a:ext cx="57896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1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2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3.png"/><Relationship Id="rId5" Type="http://schemas.openxmlformats.org/officeDocument/2006/relationships/image" Target="../media/image1.png"/><Relationship Id="rId10" Type="http://schemas.openxmlformats.org/officeDocument/2006/relationships/image" Target="../media/image12.sv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9.png"/><Relationship Id="rId5" Type="http://schemas.openxmlformats.org/officeDocument/2006/relationships/image" Target="../media/image1.png"/><Relationship Id="rId10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23.emf"/><Relationship Id="rId4" Type="http://schemas.openxmlformats.org/officeDocument/2006/relationships/image" Target="../media/image3.png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657350"/>
            <a:ext cx="60579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343A40"/>
                </a:solidFill>
              </a:rPr>
              <a:t>Equitable Access to Vaccines during Pandemics</a:t>
            </a:r>
            <a:br>
              <a:rPr lang="en-US" dirty="0">
                <a:solidFill>
                  <a:srgbClr val="343A40"/>
                </a:solidFill>
              </a:rPr>
            </a:br>
            <a:r>
              <a:rPr lang="en-US" sz="2400" dirty="0">
                <a:solidFill>
                  <a:srgbClr val="343A40"/>
                </a:solidFill>
              </a:rPr>
              <a:t>The Dynamics of Procurement Mechanisms</a:t>
            </a:r>
            <a:endParaRPr lang="en-US" sz="2700" dirty="0">
              <a:solidFill>
                <a:srgbClr val="343A4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2865623"/>
            <a:ext cx="6057900" cy="1314450"/>
          </a:xfrm>
        </p:spPr>
        <p:txBody>
          <a:bodyPr>
            <a:normAutofit/>
          </a:bodyPr>
          <a:lstStyle/>
          <a:p>
            <a:pPr algn="r"/>
            <a:r>
              <a:rPr lang="en-US" sz="1500" b="1" dirty="0">
                <a:solidFill>
                  <a:schemeClr val="tx1"/>
                </a:solidFill>
              </a:rPr>
              <a:t>Charlot Diepvens, PhD student</a:t>
            </a:r>
          </a:p>
          <a:p>
            <a:pPr algn="r"/>
            <a:r>
              <a:rPr lang="en-US" sz="1500" dirty="0">
                <a:solidFill>
                  <a:schemeClr val="tx1"/>
                </a:solidFill>
              </a:rPr>
              <a:t>Nico Vandaele, KU Leuven</a:t>
            </a:r>
          </a:p>
          <a:p>
            <a:pPr algn="r"/>
            <a:r>
              <a:rPr lang="en-US" sz="1500" dirty="0">
                <a:solidFill>
                  <a:schemeClr val="tx1"/>
                </a:solidFill>
              </a:rPr>
              <a:t>Catherine Decouttere, KU Leuven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79702" y="4433692"/>
            <a:ext cx="800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0:00-0:30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F4F0C5A-FCBE-474A-8DB8-148DA7B5FECE}"/>
              </a:ext>
            </a:extLst>
          </p:cNvPr>
          <p:cNvSpPr txBox="1"/>
          <p:nvPr/>
        </p:nvSpPr>
        <p:spPr>
          <a:xfrm>
            <a:off x="4229100" y="372502"/>
            <a:ext cx="348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i="1" dirty="0">
                <a:solidFill>
                  <a:srgbClr val="B2214D"/>
                </a:solidFill>
              </a:rPr>
              <a:t>WIP Presentation</a:t>
            </a:r>
            <a:endParaRPr lang="en-US" sz="2400" i="1" dirty="0">
              <a:solidFill>
                <a:srgbClr val="B2214D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2384F91-FFF5-C042-922A-7D0BA9356FA8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E98A784-890B-224D-9A9C-08FF997DD015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1DD47CD-9787-EE4E-BAF0-A8A3535FD4B1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026" name="Picture 2">
                  <a:extLst>
                    <a:ext uri="{FF2B5EF4-FFF2-40B4-BE49-F238E27FC236}">
                      <a16:creationId xmlns:a16="http://schemas.microsoft.com/office/drawing/2014/main" id="{64E3EF64-C40A-4EC9-AF60-EDA9078594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8" name="Picture 4">
                  <a:extLst>
                    <a:ext uri="{FF2B5EF4-FFF2-40B4-BE49-F238E27FC236}">
                      <a16:creationId xmlns:a16="http://schemas.microsoft.com/office/drawing/2014/main" id="{D0215F21-59DE-4327-B06B-E026F3BFE8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id="{18F84453-B99F-4A92-BBF0-4CC0F68B57A3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9D0DE390-2008-46D1-949E-F0489FC6F2C6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17" name="Google Shape;210;p28">
              <a:extLst>
                <a:ext uri="{FF2B5EF4-FFF2-40B4-BE49-F238E27FC236}">
                  <a16:creationId xmlns:a16="http://schemas.microsoft.com/office/drawing/2014/main" id="{095AE063-763D-4BF7-8966-F0BB1C775F24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" name="Imagem 19" descr="Fundo preto com letras vermelhas&#10;&#10;Descrição gerada automaticamente">
            <a:extLst>
              <a:ext uri="{FF2B5EF4-FFF2-40B4-BE49-F238E27FC236}">
                <a16:creationId xmlns:a16="http://schemas.microsoft.com/office/drawing/2014/main" id="{3B08B5E7-234C-4941-B769-DD877C02A68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31054" r="70833" b="57225"/>
          <a:stretch/>
        </p:blipFill>
        <p:spPr>
          <a:xfrm>
            <a:off x="7200900" y="750585"/>
            <a:ext cx="409210" cy="392415"/>
          </a:xfrm>
          <a:prstGeom prst="rect">
            <a:avLst/>
          </a:prstGeom>
        </p:spPr>
      </p:pic>
      <p:grpSp>
        <p:nvGrpSpPr>
          <p:cNvPr id="18" name="Group 5">
            <a:extLst>
              <a:ext uri="{FF2B5EF4-FFF2-40B4-BE49-F238E27FC236}">
                <a16:creationId xmlns:a16="http://schemas.microsoft.com/office/drawing/2014/main" id="{D5F7DDED-500E-479F-9CDF-09EC51797E49}"/>
              </a:ext>
            </a:extLst>
          </p:cNvPr>
          <p:cNvGrpSpPr/>
          <p:nvPr/>
        </p:nvGrpSpPr>
        <p:grpSpPr>
          <a:xfrm>
            <a:off x="1533891" y="287181"/>
            <a:ext cx="1371599" cy="912969"/>
            <a:chOff x="395214" y="152400"/>
            <a:chExt cx="1509786" cy="1053148"/>
          </a:xfrm>
        </p:grpSpPr>
        <p:sp>
          <p:nvSpPr>
            <p:cNvPr id="19" name="Oval 6">
              <a:extLst>
                <a:ext uri="{FF2B5EF4-FFF2-40B4-BE49-F238E27FC236}">
                  <a16:creationId xmlns:a16="http://schemas.microsoft.com/office/drawing/2014/main" id="{87AECC70-AA34-43E2-B0DF-D4EBEE9DAD9A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21" name="Picture 7">
              <a:extLst>
                <a:ext uri="{FF2B5EF4-FFF2-40B4-BE49-F238E27FC236}">
                  <a16:creationId xmlns:a16="http://schemas.microsoft.com/office/drawing/2014/main" id="{69A5B578-F80F-48A9-956C-AE92967FB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31C1F2E-6CF9-211C-9DA7-B5A52DF2A116}"/>
              </a:ext>
            </a:extLst>
          </p:cNvPr>
          <p:cNvSpPr txBox="1"/>
          <p:nvPr/>
        </p:nvSpPr>
        <p:spPr>
          <a:xfrm>
            <a:off x="1264248" y="4414123"/>
            <a:ext cx="419057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research is supported by a Janssen Pharmaceutica Research Chair</a:t>
            </a:r>
          </a:p>
          <a:p>
            <a:endParaRPr lang="en-BE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B9EF9A7-D7F2-24F1-DDE0-835F30A287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88" y="4350664"/>
            <a:ext cx="1286329" cy="296409"/>
          </a:xfrm>
          <a:prstGeom prst="rect">
            <a:avLst/>
          </a:prstGeom>
        </p:spPr>
      </p:pic>
      <p:pic>
        <p:nvPicPr>
          <p:cNvPr id="13" name="Picture 12" descr="Graphical user interface, text, logo&#10;&#10;Description automatically generated">
            <a:extLst>
              <a:ext uri="{FF2B5EF4-FFF2-40B4-BE49-F238E27FC236}">
                <a16:creationId xmlns:a16="http://schemas.microsoft.com/office/drawing/2014/main" id="{00D3A35C-E7B2-416E-3593-5886DF2216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222" y="124206"/>
            <a:ext cx="848090" cy="32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0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177" y="788634"/>
            <a:ext cx="7838623" cy="100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Persisting emergence and re-emergence of infectious diseases</a:t>
            </a:r>
          </a:p>
          <a:p>
            <a:pPr lvl="1"/>
            <a:r>
              <a:rPr lang="en-US" sz="2000" dirty="0"/>
              <a:t>Major health burden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68740" y="4474518"/>
            <a:ext cx="827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0:30-2:00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286000" y="86047"/>
            <a:ext cx="4914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Problem Statement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C93894B4-FD31-40CA-995C-F67E626595C7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99FA53A-D705-494A-8412-36AEB6ABD20F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8" name="Google Shape;210;p28">
            <a:extLst>
              <a:ext uri="{FF2B5EF4-FFF2-40B4-BE49-F238E27FC236}">
                <a16:creationId xmlns:a16="http://schemas.microsoft.com/office/drawing/2014/main" id="{4CBD87F9-4642-4305-88AF-582437A4E48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7">
            <a:extLst>
              <a:ext uri="{FF2B5EF4-FFF2-40B4-BE49-F238E27FC236}">
                <a16:creationId xmlns:a16="http://schemas.microsoft.com/office/drawing/2014/main" id="{72EE39E9-548A-BAD4-9052-C57D3F57BD20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11" name="Group 6">
              <a:extLst>
                <a:ext uri="{FF2B5EF4-FFF2-40B4-BE49-F238E27FC236}">
                  <a16:creationId xmlns:a16="http://schemas.microsoft.com/office/drawing/2014/main" id="{160C3A8A-FCCA-4926-EFF4-1C6FC5ED9EDB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56E8BAEB-E330-24EF-5D51-21689E401148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43280830-A7E1-D1DF-E7B0-2A6D8EFB47E3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19" name="Group 5">
                <a:extLst>
                  <a:ext uri="{FF2B5EF4-FFF2-40B4-BE49-F238E27FC236}">
                    <a16:creationId xmlns:a16="http://schemas.microsoft.com/office/drawing/2014/main" id="{4998675D-23C4-F31B-BE0B-767F5140ADCE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20" name="Picture 2">
                  <a:extLst>
                    <a:ext uri="{FF2B5EF4-FFF2-40B4-BE49-F238E27FC236}">
                      <a16:creationId xmlns:a16="http://schemas.microsoft.com/office/drawing/2014/main" id="{602FEB1E-29A4-379D-CE8A-EA218B9CAD8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" name="Picture 4">
                  <a:extLst>
                    <a:ext uri="{FF2B5EF4-FFF2-40B4-BE49-F238E27FC236}">
                      <a16:creationId xmlns:a16="http://schemas.microsoft.com/office/drawing/2014/main" id="{2042F6EC-4B66-04AC-90E2-164B2EF0BA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" name="Retângulo 21">
                  <a:extLst>
                    <a:ext uri="{FF2B5EF4-FFF2-40B4-BE49-F238E27FC236}">
                      <a16:creationId xmlns:a16="http://schemas.microsoft.com/office/drawing/2014/main" id="{904DAB15-6922-3EA6-AAC5-08D9519DAE13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CF0691C4-C3B1-3F76-3561-ED76AA6167D9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14" name="Google Shape;210;p28">
              <a:extLst>
                <a:ext uri="{FF2B5EF4-FFF2-40B4-BE49-F238E27FC236}">
                  <a16:creationId xmlns:a16="http://schemas.microsoft.com/office/drawing/2014/main" id="{40976FB6-2CA4-AFC9-4991-F34F08B435DC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8" name="Graphic 27" descr="Germ with solid fill">
            <a:extLst>
              <a:ext uri="{FF2B5EF4-FFF2-40B4-BE49-F238E27FC236}">
                <a16:creationId xmlns:a16="http://schemas.microsoft.com/office/drawing/2014/main" id="{65094EA0-DBF1-F571-26F6-243F5FAABF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7863" y="802899"/>
            <a:ext cx="419946" cy="418242"/>
          </a:xfrm>
          <a:prstGeom prst="rect">
            <a:avLst/>
          </a:prstGeom>
        </p:spPr>
      </p:pic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9ACE992C-9C24-5F83-6C0D-61EB7F7CECAE}"/>
              </a:ext>
            </a:extLst>
          </p:cNvPr>
          <p:cNvSpPr/>
          <p:nvPr/>
        </p:nvSpPr>
        <p:spPr>
          <a:xfrm>
            <a:off x="304504" y="2026503"/>
            <a:ext cx="325020" cy="349955"/>
          </a:xfrm>
          <a:custGeom>
            <a:avLst/>
            <a:gdLst>
              <a:gd name="connsiteX0" fmla="*/ 163167 w 325020"/>
              <a:gd name="connsiteY0" fmla="*/ 52493 h 349955"/>
              <a:gd name="connsiteX1" fmla="*/ 171915 w 325020"/>
              <a:gd name="connsiteY1" fmla="*/ 61242 h 349955"/>
              <a:gd name="connsiteX2" fmla="*/ 163167 w 325020"/>
              <a:gd name="connsiteY2" fmla="*/ 69991 h 349955"/>
              <a:gd name="connsiteX3" fmla="*/ 154418 w 325020"/>
              <a:gd name="connsiteY3" fmla="*/ 61242 h 349955"/>
              <a:gd name="connsiteX4" fmla="*/ 163167 w 325020"/>
              <a:gd name="connsiteY4" fmla="*/ 52493 h 349955"/>
              <a:gd name="connsiteX5" fmla="*/ 215660 w 325020"/>
              <a:gd name="connsiteY5" fmla="*/ 314960 h 349955"/>
              <a:gd name="connsiteX6" fmla="*/ 206911 w 325020"/>
              <a:gd name="connsiteY6" fmla="*/ 306211 h 349955"/>
              <a:gd name="connsiteX7" fmla="*/ 176290 w 325020"/>
              <a:gd name="connsiteY7" fmla="*/ 306211 h 349955"/>
              <a:gd name="connsiteX8" fmla="*/ 176290 w 325020"/>
              <a:gd name="connsiteY8" fmla="*/ 83989 h 349955"/>
              <a:gd name="connsiteX9" fmla="*/ 185914 w 325020"/>
              <a:gd name="connsiteY9" fmla="*/ 74365 h 349955"/>
              <a:gd name="connsiteX10" fmla="*/ 269903 w 325020"/>
              <a:gd name="connsiteY10" fmla="*/ 74365 h 349955"/>
              <a:gd name="connsiteX11" fmla="*/ 245406 w 325020"/>
              <a:gd name="connsiteY11" fmla="*/ 201224 h 349955"/>
              <a:gd name="connsiteX12" fmla="*/ 263341 w 325020"/>
              <a:gd name="connsiteY12" fmla="*/ 201224 h 349955"/>
              <a:gd name="connsiteX13" fmla="*/ 282589 w 325020"/>
              <a:gd name="connsiteY13" fmla="*/ 101487 h 349955"/>
              <a:gd name="connsiteX14" fmla="*/ 307086 w 325020"/>
              <a:gd name="connsiteY14" fmla="*/ 201224 h 349955"/>
              <a:gd name="connsiteX15" fmla="*/ 325021 w 325020"/>
              <a:gd name="connsiteY15" fmla="*/ 201224 h 349955"/>
              <a:gd name="connsiteX16" fmla="*/ 293087 w 325020"/>
              <a:gd name="connsiteY16" fmla="*/ 74365 h 349955"/>
              <a:gd name="connsiteX17" fmla="*/ 298774 w 325020"/>
              <a:gd name="connsiteY17" fmla="*/ 74365 h 349955"/>
              <a:gd name="connsiteX18" fmla="*/ 311897 w 325020"/>
              <a:gd name="connsiteY18" fmla="*/ 61242 h 349955"/>
              <a:gd name="connsiteX19" fmla="*/ 298774 w 325020"/>
              <a:gd name="connsiteY19" fmla="*/ 48119 h 349955"/>
              <a:gd name="connsiteX20" fmla="*/ 185914 w 325020"/>
              <a:gd name="connsiteY20" fmla="*/ 48119 h 349955"/>
              <a:gd name="connsiteX21" fmla="*/ 176290 w 325020"/>
              <a:gd name="connsiteY21" fmla="*/ 38495 h 349955"/>
              <a:gd name="connsiteX22" fmla="*/ 176290 w 325020"/>
              <a:gd name="connsiteY22" fmla="*/ 13123 h 349955"/>
              <a:gd name="connsiteX23" fmla="*/ 163167 w 325020"/>
              <a:gd name="connsiteY23" fmla="*/ 0 h 349955"/>
              <a:gd name="connsiteX24" fmla="*/ 150043 w 325020"/>
              <a:gd name="connsiteY24" fmla="*/ 13123 h 349955"/>
              <a:gd name="connsiteX25" fmla="*/ 150043 w 325020"/>
              <a:gd name="connsiteY25" fmla="*/ 38495 h 349955"/>
              <a:gd name="connsiteX26" fmla="*/ 140419 w 325020"/>
              <a:gd name="connsiteY26" fmla="*/ 48119 h 349955"/>
              <a:gd name="connsiteX27" fmla="*/ 27559 w 325020"/>
              <a:gd name="connsiteY27" fmla="*/ 48119 h 349955"/>
              <a:gd name="connsiteX28" fmla="*/ 14436 w 325020"/>
              <a:gd name="connsiteY28" fmla="*/ 61242 h 349955"/>
              <a:gd name="connsiteX29" fmla="*/ 24934 w 325020"/>
              <a:gd name="connsiteY29" fmla="*/ 73928 h 349955"/>
              <a:gd name="connsiteX30" fmla="*/ 0 w 325020"/>
              <a:gd name="connsiteY30" fmla="*/ 201224 h 349955"/>
              <a:gd name="connsiteX31" fmla="*/ 17935 w 325020"/>
              <a:gd name="connsiteY31" fmla="*/ 201224 h 349955"/>
              <a:gd name="connsiteX32" fmla="*/ 37183 w 325020"/>
              <a:gd name="connsiteY32" fmla="*/ 101487 h 349955"/>
              <a:gd name="connsiteX33" fmla="*/ 62117 w 325020"/>
              <a:gd name="connsiteY33" fmla="*/ 201224 h 349955"/>
              <a:gd name="connsiteX34" fmla="*/ 80052 w 325020"/>
              <a:gd name="connsiteY34" fmla="*/ 201224 h 349955"/>
              <a:gd name="connsiteX35" fmla="*/ 48119 w 325020"/>
              <a:gd name="connsiteY35" fmla="*/ 74365 h 349955"/>
              <a:gd name="connsiteX36" fmla="*/ 139982 w 325020"/>
              <a:gd name="connsiteY36" fmla="*/ 74365 h 349955"/>
              <a:gd name="connsiteX37" fmla="*/ 149606 w 325020"/>
              <a:gd name="connsiteY37" fmla="*/ 83989 h 349955"/>
              <a:gd name="connsiteX38" fmla="*/ 149606 w 325020"/>
              <a:gd name="connsiteY38" fmla="*/ 306211 h 349955"/>
              <a:gd name="connsiteX39" fmla="*/ 118985 w 325020"/>
              <a:gd name="connsiteY39" fmla="*/ 306211 h 349955"/>
              <a:gd name="connsiteX40" fmla="*/ 110236 w 325020"/>
              <a:gd name="connsiteY40" fmla="*/ 314960 h 349955"/>
              <a:gd name="connsiteX41" fmla="*/ 110236 w 325020"/>
              <a:gd name="connsiteY41" fmla="*/ 323708 h 349955"/>
              <a:gd name="connsiteX42" fmla="*/ 58180 w 325020"/>
              <a:gd name="connsiteY42" fmla="*/ 323708 h 349955"/>
              <a:gd name="connsiteX43" fmla="*/ 58180 w 325020"/>
              <a:gd name="connsiteY43" fmla="*/ 349955 h 349955"/>
              <a:gd name="connsiteX44" fmla="*/ 268153 w 325020"/>
              <a:gd name="connsiteY44" fmla="*/ 349955 h 349955"/>
              <a:gd name="connsiteX45" fmla="*/ 268153 w 325020"/>
              <a:gd name="connsiteY45" fmla="*/ 323708 h 349955"/>
              <a:gd name="connsiteX46" fmla="*/ 215660 w 325020"/>
              <a:gd name="connsiteY46" fmla="*/ 323708 h 349955"/>
              <a:gd name="connsiteX47" fmla="*/ 215660 w 325020"/>
              <a:gd name="connsiteY47" fmla="*/ 314960 h 34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25020" h="349955">
                <a:moveTo>
                  <a:pt x="163167" y="52493"/>
                </a:moveTo>
                <a:cubicBezTo>
                  <a:pt x="167978" y="52493"/>
                  <a:pt x="171915" y="56430"/>
                  <a:pt x="171915" y="61242"/>
                </a:cubicBezTo>
                <a:cubicBezTo>
                  <a:pt x="171915" y="66054"/>
                  <a:pt x="167978" y="69991"/>
                  <a:pt x="163167" y="69991"/>
                </a:cubicBezTo>
                <a:cubicBezTo>
                  <a:pt x="158355" y="69991"/>
                  <a:pt x="154418" y="66054"/>
                  <a:pt x="154418" y="61242"/>
                </a:cubicBezTo>
                <a:cubicBezTo>
                  <a:pt x="154418" y="56430"/>
                  <a:pt x="158355" y="52493"/>
                  <a:pt x="163167" y="52493"/>
                </a:cubicBezTo>
                <a:close/>
                <a:moveTo>
                  <a:pt x="215660" y="314960"/>
                </a:moveTo>
                <a:cubicBezTo>
                  <a:pt x="215660" y="310148"/>
                  <a:pt x="211723" y="306211"/>
                  <a:pt x="206911" y="306211"/>
                </a:cubicBezTo>
                <a:lnTo>
                  <a:pt x="176290" y="306211"/>
                </a:lnTo>
                <a:lnTo>
                  <a:pt x="176290" y="83989"/>
                </a:lnTo>
                <a:cubicBezTo>
                  <a:pt x="180227" y="81802"/>
                  <a:pt x="183726" y="78302"/>
                  <a:pt x="185914" y="74365"/>
                </a:cubicBezTo>
                <a:lnTo>
                  <a:pt x="269903" y="74365"/>
                </a:lnTo>
                <a:lnTo>
                  <a:pt x="245406" y="201224"/>
                </a:lnTo>
                <a:lnTo>
                  <a:pt x="263341" y="201224"/>
                </a:lnTo>
                <a:lnTo>
                  <a:pt x="282589" y="101487"/>
                </a:lnTo>
                <a:lnTo>
                  <a:pt x="307086" y="201224"/>
                </a:lnTo>
                <a:lnTo>
                  <a:pt x="325021" y="201224"/>
                </a:lnTo>
                <a:lnTo>
                  <a:pt x="293087" y="74365"/>
                </a:lnTo>
                <a:lnTo>
                  <a:pt x="298774" y="74365"/>
                </a:lnTo>
                <a:cubicBezTo>
                  <a:pt x="306211" y="74365"/>
                  <a:pt x="311897" y="68679"/>
                  <a:pt x="311897" y="61242"/>
                </a:cubicBezTo>
                <a:cubicBezTo>
                  <a:pt x="311897" y="53806"/>
                  <a:pt x="306211" y="48119"/>
                  <a:pt x="298774" y="48119"/>
                </a:cubicBezTo>
                <a:lnTo>
                  <a:pt x="185914" y="48119"/>
                </a:lnTo>
                <a:cubicBezTo>
                  <a:pt x="183726" y="44182"/>
                  <a:pt x="180227" y="40682"/>
                  <a:pt x="176290" y="38495"/>
                </a:cubicBezTo>
                <a:lnTo>
                  <a:pt x="176290" y="13123"/>
                </a:lnTo>
                <a:cubicBezTo>
                  <a:pt x="176290" y="5687"/>
                  <a:pt x="170603" y="0"/>
                  <a:pt x="163167" y="0"/>
                </a:cubicBezTo>
                <a:cubicBezTo>
                  <a:pt x="155730" y="0"/>
                  <a:pt x="150043" y="5687"/>
                  <a:pt x="150043" y="13123"/>
                </a:cubicBezTo>
                <a:lnTo>
                  <a:pt x="150043" y="38495"/>
                </a:lnTo>
                <a:cubicBezTo>
                  <a:pt x="146106" y="40682"/>
                  <a:pt x="142607" y="44182"/>
                  <a:pt x="140419" y="48119"/>
                </a:cubicBezTo>
                <a:lnTo>
                  <a:pt x="27559" y="48119"/>
                </a:lnTo>
                <a:cubicBezTo>
                  <a:pt x="20122" y="48119"/>
                  <a:pt x="14436" y="53806"/>
                  <a:pt x="14436" y="61242"/>
                </a:cubicBezTo>
                <a:cubicBezTo>
                  <a:pt x="14436" y="67366"/>
                  <a:pt x="18810" y="73053"/>
                  <a:pt x="24934" y="73928"/>
                </a:cubicBezTo>
                <a:lnTo>
                  <a:pt x="0" y="201224"/>
                </a:lnTo>
                <a:lnTo>
                  <a:pt x="17935" y="201224"/>
                </a:lnTo>
                <a:lnTo>
                  <a:pt x="37183" y="101487"/>
                </a:lnTo>
                <a:lnTo>
                  <a:pt x="62117" y="201224"/>
                </a:lnTo>
                <a:lnTo>
                  <a:pt x="80052" y="201224"/>
                </a:lnTo>
                <a:lnTo>
                  <a:pt x="48119" y="74365"/>
                </a:lnTo>
                <a:lnTo>
                  <a:pt x="139982" y="74365"/>
                </a:lnTo>
                <a:cubicBezTo>
                  <a:pt x="142169" y="78302"/>
                  <a:pt x="145669" y="81802"/>
                  <a:pt x="149606" y="83989"/>
                </a:cubicBezTo>
                <a:lnTo>
                  <a:pt x="149606" y="306211"/>
                </a:lnTo>
                <a:lnTo>
                  <a:pt x="118985" y="306211"/>
                </a:lnTo>
                <a:cubicBezTo>
                  <a:pt x="114173" y="306211"/>
                  <a:pt x="110236" y="310148"/>
                  <a:pt x="110236" y="314960"/>
                </a:cubicBezTo>
                <a:lnTo>
                  <a:pt x="110236" y="323708"/>
                </a:lnTo>
                <a:lnTo>
                  <a:pt x="58180" y="323708"/>
                </a:lnTo>
                <a:lnTo>
                  <a:pt x="58180" y="349955"/>
                </a:lnTo>
                <a:lnTo>
                  <a:pt x="268153" y="349955"/>
                </a:lnTo>
                <a:lnTo>
                  <a:pt x="268153" y="323708"/>
                </a:lnTo>
                <a:lnTo>
                  <a:pt x="215660" y="323708"/>
                </a:lnTo>
                <a:lnTo>
                  <a:pt x="215660" y="314960"/>
                </a:lnTo>
                <a:close/>
              </a:path>
            </a:pathLst>
          </a:custGeom>
          <a:solidFill>
            <a:srgbClr val="B2214D"/>
          </a:solidFill>
          <a:ln w="4366" cap="flat">
            <a:noFill/>
            <a:prstDash val="solid"/>
            <a:miter/>
          </a:ln>
        </p:spPr>
        <p:txBody>
          <a:bodyPr rtlCol="0" anchor="ctr"/>
          <a:lstStyle/>
          <a:p>
            <a:endParaRPr lang="nl-BE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8A8467F-CC4F-CD78-C68A-05A2B73ABC10}"/>
              </a:ext>
            </a:extLst>
          </p:cNvPr>
          <p:cNvSpPr/>
          <p:nvPr/>
        </p:nvSpPr>
        <p:spPr>
          <a:xfrm>
            <a:off x="292693" y="2240850"/>
            <a:ext cx="104986" cy="26246"/>
          </a:xfrm>
          <a:custGeom>
            <a:avLst/>
            <a:gdLst>
              <a:gd name="connsiteX0" fmla="*/ 104987 w 104986"/>
              <a:gd name="connsiteY0" fmla="*/ 0 h 26246"/>
              <a:gd name="connsiteX1" fmla="*/ 0 w 104986"/>
              <a:gd name="connsiteY1" fmla="*/ 0 h 26246"/>
              <a:gd name="connsiteX2" fmla="*/ 52493 w 104986"/>
              <a:gd name="connsiteY2" fmla="*/ 26247 h 26246"/>
              <a:gd name="connsiteX3" fmla="*/ 104987 w 104986"/>
              <a:gd name="connsiteY3" fmla="*/ 0 h 2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986" h="26246">
                <a:moveTo>
                  <a:pt x="104987" y="0"/>
                </a:moveTo>
                <a:lnTo>
                  <a:pt x="0" y="0"/>
                </a:lnTo>
                <a:cubicBezTo>
                  <a:pt x="0" y="14436"/>
                  <a:pt x="23622" y="26247"/>
                  <a:pt x="52493" y="26247"/>
                </a:cubicBezTo>
                <a:cubicBezTo>
                  <a:pt x="81365" y="26247"/>
                  <a:pt x="104987" y="14436"/>
                  <a:pt x="10498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4366" cap="flat">
            <a:noFill/>
            <a:prstDash val="solid"/>
            <a:miter/>
          </a:ln>
        </p:spPr>
        <p:txBody>
          <a:bodyPr rtlCol="0" anchor="ctr"/>
          <a:lstStyle/>
          <a:p>
            <a:endParaRPr lang="nl-BE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BC55DA00-7331-BA82-9FAD-8D103EF90DA5}"/>
              </a:ext>
            </a:extLst>
          </p:cNvPr>
          <p:cNvSpPr/>
          <p:nvPr/>
        </p:nvSpPr>
        <p:spPr>
          <a:xfrm>
            <a:off x="537662" y="2240850"/>
            <a:ext cx="104986" cy="26246"/>
          </a:xfrm>
          <a:custGeom>
            <a:avLst/>
            <a:gdLst>
              <a:gd name="connsiteX0" fmla="*/ 0 w 104986"/>
              <a:gd name="connsiteY0" fmla="*/ 0 h 26246"/>
              <a:gd name="connsiteX1" fmla="*/ 52493 w 104986"/>
              <a:gd name="connsiteY1" fmla="*/ 26247 h 26246"/>
              <a:gd name="connsiteX2" fmla="*/ 104987 w 104986"/>
              <a:gd name="connsiteY2" fmla="*/ 0 h 26246"/>
              <a:gd name="connsiteX3" fmla="*/ 0 w 104986"/>
              <a:gd name="connsiteY3" fmla="*/ 0 h 2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986" h="26246">
                <a:moveTo>
                  <a:pt x="0" y="0"/>
                </a:moveTo>
                <a:cubicBezTo>
                  <a:pt x="0" y="14436"/>
                  <a:pt x="23622" y="26247"/>
                  <a:pt x="52493" y="26247"/>
                </a:cubicBezTo>
                <a:cubicBezTo>
                  <a:pt x="81365" y="26247"/>
                  <a:pt x="104987" y="14436"/>
                  <a:pt x="10498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4366" cap="flat">
            <a:noFill/>
            <a:prstDash val="solid"/>
            <a:miter/>
          </a:ln>
        </p:spPr>
        <p:txBody>
          <a:bodyPr rtlCol="0" anchor="ctr"/>
          <a:lstStyle/>
          <a:p>
            <a:endParaRPr lang="nl-BE"/>
          </a:p>
        </p:txBody>
      </p:sp>
      <p:pic>
        <p:nvPicPr>
          <p:cNvPr id="34" name="Graphic 33" descr="Needle outline">
            <a:extLst>
              <a:ext uri="{FF2B5EF4-FFF2-40B4-BE49-F238E27FC236}">
                <a16:creationId xmlns:a16="http://schemas.microsoft.com/office/drawing/2014/main" id="{1667515A-B24B-A89B-B8A8-2838D436B50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8835" y="3063149"/>
            <a:ext cx="179096" cy="179096"/>
          </a:xfrm>
          <a:prstGeom prst="rect">
            <a:avLst/>
          </a:prstGeom>
        </p:spPr>
      </p:pic>
      <p:grpSp>
        <p:nvGrpSpPr>
          <p:cNvPr id="41" name="Graphic 36" descr="Medicine with solid fill">
            <a:extLst>
              <a:ext uri="{FF2B5EF4-FFF2-40B4-BE49-F238E27FC236}">
                <a16:creationId xmlns:a16="http://schemas.microsoft.com/office/drawing/2014/main" id="{DD1CA7B0-82B2-F549-0D33-96C3E9B25040}"/>
              </a:ext>
            </a:extLst>
          </p:cNvPr>
          <p:cNvGrpSpPr/>
          <p:nvPr/>
        </p:nvGrpSpPr>
        <p:grpSpPr>
          <a:xfrm>
            <a:off x="599415" y="2161039"/>
            <a:ext cx="65440" cy="93485"/>
            <a:chOff x="769948" y="1705176"/>
            <a:chExt cx="65440" cy="93485"/>
          </a:xfrm>
          <a:solidFill>
            <a:srgbClr val="B2214D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898CC3C-1B00-F81F-242B-DD7DA04405B1}"/>
                </a:ext>
              </a:extLst>
            </p:cNvPr>
            <p:cNvSpPr/>
            <p:nvPr/>
          </p:nvSpPr>
          <p:spPr>
            <a:xfrm>
              <a:off x="769948" y="1705176"/>
              <a:ext cx="51417" cy="84137"/>
            </a:xfrm>
            <a:custGeom>
              <a:avLst/>
              <a:gdLst>
                <a:gd name="connsiteX0" fmla="*/ 51417 w 51417"/>
                <a:gd name="connsiteY0" fmla="*/ 70114 h 84137"/>
                <a:gd name="connsiteX1" fmla="*/ 51417 w 51417"/>
                <a:gd name="connsiteY1" fmla="*/ 60766 h 84137"/>
                <a:gd name="connsiteX2" fmla="*/ 11686 w 51417"/>
                <a:gd name="connsiteY2" fmla="*/ 60766 h 84137"/>
                <a:gd name="connsiteX3" fmla="*/ 9349 w 51417"/>
                <a:gd name="connsiteY3" fmla="*/ 58429 h 84137"/>
                <a:gd name="connsiteX4" fmla="*/ 9349 w 51417"/>
                <a:gd name="connsiteY4" fmla="*/ 35057 h 84137"/>
                <a:gd name="connsiteX5" fmla="*/ 11686 w 51417"/>
                <a:gd name="connsiteY5" fmla="*/ 32720 h 84137"/>
                <a:gd name="connsiteX6" fmla="*/ 51417 w 51417"/>
                <a:gd name="connsiteY6" fmla="*/ 32720 h 84137"/>
                <a:gd name="connsiteX7" fmla="*/ 51417 w 51417"/>
                <a:gd name="connsiteY7" fmla="*/ 23371 h 84137"/>
                <a:gd name="connsiteX8" fmla="*/ 46743 w 51417"/>
                <a:gd name="connsiteY8" fmla="*/ 18697 h 84137"/>
                <a:gd name="connsiteX9" fmla="*/ 42653 w 51417"/>
                <a:gd name="connsiteY9" fmla="*/ 18697 h 84137"/>
                <a:gd name="connsiteX10" fmla="*/ 42069 w 51417"/>
                <a:gd name="connsiteY10" fmla="*/ 18113 h 84137"/>
                <a:gd name="connsiteX11" fmla="*/ 42069 w 51417"/>
                <a:gd name="connsiteY11" fmla="*/ 14607 h 84137"/>
                <a:gd name="connsiteX12" fmla="*/ 42653 w 51417"/>
                <a:gd name="connsiteY12" fmla="*/ 14023 h 84137"/>
                <a:gd name="connsiteX13" fmla="*/ 45574 w 51417"/>
                <a:gd name="connsiteY13" fmla="*/ 14023 h 84137"/>
                <a:gd name="connsiteX14" fmla="*/ 46743 w 51417"/>
                <a:gd name="connsiteY14" fmla="*/ 12854 h 84137"/>
                <a:gd name="connsiteX15" fmla="*/ 46743 w 51417"/>
                <a:gd name="connsiteY15" fmla="*/ 4674 h 84137"/>
                <a:gd name="connsiteX16" fmla="*/ 42069 w 51417"/>
                <a:gd name="connsiteY16" fmla="*/ 0 h 84137"/>
                <a:gd name="connsiteX17" fmla="*/ 9349 w 51417"/>
                <a:gd name="connsiteY17" fmla="*/ 0 h 84137"/>
                <a:gd name="connsiteX18" fmla="*/ 4674 w 51417"/>
                <a:gd name="connsiteY18" fmla="*/ 4674 h 84137"/>
                <a:gd name="connsiteX19" fmla="*/ 4674 w 51417"/>
                <a:gd name="connsiteY19" fmla="*/ 12854 h 84137"/>
                <a:gd name="connsiteX20" fmla="*/ 5843 w 51417"/>
                <a:gd name="connsiteY20" fmla="*/ 14023 h 84137"/>
                <a:gd name="connsiteX21" fmla="*/ 8764 w 51417"/>
                <a:gd name="connsiteY21" fmla="*/ 14023 h 84137"/>
                <a:gd name="connsiteX22" fmla="*/ 9349 w 51417"/>
                <a:gd name="connsiteY22" fmla="*/ 14607 h 84137"/>
                <a:gd name="connsiteX23" fmla="*/ 9349 w 51417"/>
                <a:gd name="connsiteY23" fmla="*/ 18113 h 84137"/>
                <a:gd name="connsiteX24" fmla="*/ 8764 w 51417"/>
                <a:gd name="connsiteY24" fmla="*/ 18697 h 84137"/>
                <a:gd name="connsiteX25" fmla="*/ 4674 w 51417"/>
                <a:gd name="connsiteY25" fmla="*/ 18697 h 84137"/>
                <a:gd name="connsiteX26" fmla="*/ 0 w 51417"/>
                <a:gd name="connsiteY26" fmla="*/ 23371 h 84137"/>
                <a:gd name="connsiteX27" fmla="*/ 0 w 51417"/>
                <a:gd name="connsiteY27" fmla="*/ 79463 h 84137"/>
                <a:gd name="connsiteX28" fmla="*/ 4674 w 51417"/>
                <a:gd name="connsiteY28" fmla="*/ 84137 h 84137"/>
                <a:gd name="connsiteX29" fmla="*/ 21034 w 51417"/>
                <a:gd name="connsiteY29" fmla="*/ 84137 h 84137"/>
                <a:gd name="connsiteX30" fmla="*/ 35057 w 51417"/>
                <a:gd name="connsiteY30" fmla="*/ 70114 h 84137"/>
                <a:gd name="connsiteX31" fmla="*/ 51417 w 51417"/>
                <a:gd name="connsiteY31" fmla="*/ 70114 h 84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1417" h="84137">
                  <a:moveTo>
                    <a:pt x="51417" y="70114"/>
                  </a:moveTo>
                  <a:lnTo>
                    <a:pt x="51417" y="60766"/>
                  </a:lnTo>
                  <a:lnTo>
                    <a:pt x="11686" y="60766"/>
                  </a:lnTo>
                  <a:cubicBezTo>
                    <a:pt x="10400" y="60766"/>
                    <a:pt x="9349" y="59714"/>
                    <a:pt x="9349" y="58429"/>
                  </a:cubicBezTo>
                  <a:lnTo>
                    <a:pt x="9349" y="35057"/>
                  </a:lnTo>
                  <a:cubicBezTo>
                    <a:pt x="9349" y="33772"/>
                    <a:pt x="10400" y="32720"/>
                    <a:pt x="11686" y="32720"/>
                  </a:cubicBezTo>
                  <a:lnTo>
                    <a:pt x="51417" y="32720"/>
                  </a:lnTo>
                  <a:lnTo>
                    <a:pt x="51417" y="23371"/>
                  </a:lnTo>
                  <a:cubicBezTo>
                    <a:pt x="51417" y="20801"/>
                    <a:pt x="49314" y="18697"/>
                    <a:pt x="46743" y="18697"/>
                  </a:cubicBezTo>
                  <a:lnTo>
                    <a:pt x="42653" y="18697"/>
                  </a:lnTo>
                  <a:cubicBezTo>
                    <a:pt x="42302" y="18697"/>
                    <a:pt x="42069" y="18463"/>
                    <a:pt x="42069" y="18113"/>
                  </a:cubicBezTo>
                  <a:lnTo>
                    <a:pt x="42069" y="14607"/>
                  </a:lnTo>
                  <a:cubicBezTo>
                    <a:pt x="42069" y="14257"/>
                    <a:pt x="42302" y="14023"/>
                    <a:pt x="42653" y="14023"/>
                  </a:cubicBezTo>
                  <a:lnTo>
                    <a:pt x="45574" y="14023"/>
                  </a:lnTo>
                  <a:cubicBezTo>
                    <a:pt x="46275" y="14023"/>
                    <a:pt x="46743" y="13555"/>
                    <a:pt x="46743" y="12854"/>
                  </a:cubicBezTo>
                  <a:lnTo>
                    <a:pt x="46743" y="4674"/>
                  </a:lnTo>
                  <a:cubicBezTo>
                    <a:pt x="46743" y="2103"/>
                    <a:pt x="44639" y="0"/>
                    <a:pt x="42069" y="0"/>
                  </a:cubicBezTo>
                  <a:lnTo>
                    <a:pt x="9349" y="0"/>
                  </a:lnTo>
                  <a:cubicBezTo>
                    <a:pt x="6778" y="0"/>
                    <a:pt x="4674" y="2103"/>
                    <a:pt x="4674" y="4674"/>
                  </a:cubicBezTo>
                  <a:lnTo>
                    <a:pt x="4674" y="12854"/>
                  </a:lnTo>
                  <a:cubicBezTo>
                    <a:pt x="4674" y="13555"/>
                    <a:pt x="5142" y="14023"/>
                    <a:pt x="5843" y="14023"/>
                  </a:cubicBezTo>
                  <a:lnTo>
                    <a:pt x="8764" y="14023"/>
                  </a:lnTo>
                  <a:cubicBezTo>
                    <a:pt x="9115" y="14023"/>
                    <a:pt x="9349" y="14257"/>
                    <a:pt x="9349" y="14607"/>
                  </a:cubicBezTo>
                  <a:lnTo>
                    <a:pt x="9349" y="18113"/>
                  </a:lnTo>
                  <a:cubicBezTo>
                    <a:pt x="9349" y="18463"/>
                    <a:pt x="9115" y="18697"/>
                    <a:pt x="8764" y="18697"/>
                  </a:cubicBezTo>
                  <a:lnTo>
                    <a:pt x="4674" y="18697"/>
                  </a:lnTo>
                  <a:cubicBezTo>
                    <a:pt x="2103" y="18697"/>
                    <a:pt x="0" y="20801"/>
                    <a:pt x="0" y="23371"/>
                  </a:cubicBezTo>
                  <a:lnTo>
                    <a:pt x="0" y="79463"/>
                  </a:lnTo>
                  <a:cubicBezTo>
                    <a:pt x="0" y="82034"/>
                    <a:pt x="2103" y="84137"/>
                    <a:pt x="4674" y="84137"/>
                  </a:cubicBezTo>
                  <a:lnTo>
                    <a:pt x="21034" y="84137"/>
                  </a:lnTo>
                  <a:cubicBezTo>
                    <a:pt x="21034" y="76425"/>
                    <a:pt x="27345" y="70114"/>
                    <a:pt x="35057" y="70114"/>
                  </a:cubicBezTo>
                  <a:lnTo>
                    <a:pt x="51417" y="70114"/>
                  </a:lnTo>
                  <a:close/>
                </a:path>
              </a:pathLst>
            </a:custGeom>
            <a:grpFill/>
            <a:ln w="10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FDF63A8-25ED-6C25-344E-DE9E4D22D354}"/>
                </a:ext>
              </a:extLst>
            </p:cNvPr>
            <p:cNvSpPr/>
            <p:nvPr/>
          </p:nvSpPr>
          <p:spPr>
            <a:xfrm>
              <a:off x="783971" y="1742570"/>
              <a:ext cx="37394" cy="18697"/>
            </a:xfrm>
            <a:custGeom>
              <a:avLst/>
              <a:gdLst>
                <a:gd name="connsiteX0" fmla="*/ 0 w 37394"/>
                <a:gd name="connsiteY0" fmla="*/ 1169 h 18697"/>
                <a:gd name="connsiteX1" fmla="*/ 0 w 37394"/>
                <a:gd name="connsiteY1" fmla="*/ 17529 h 18697"/>
                <a:gd name="connsiteX2" fmla="*/ 1169 w 37394"/>
                <a:gd name="connsiteY2" fmla="*/ 18697 h 18697"/>
                <a:gd name="connsiteX3" fmla="*/ 37394 w 37394"/>
                <a:gd name="connsiteY3" fmla="*/ 18697 h 18697"/>
                <a:gd name="connsiteX4" fmla="*/ 37394 w 37394"/>
                <a:gd name="connsiteY4" fmla="*/ 0 h 18697"/>
                <a:gd name="connsiteX5" fmla="*/ 1169 w 37394"/>
                <a:gd name="connsiteY5" fmla="*/ 0 h 18697"/>
                <a:gd name="connsiteX6" fmla="*/ 0 w 37394"/>
                <a:gd name="connsiteY6" fmla="*/ 1169 h 18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394" h="18697">
                  <a:moveTo>
                    <a:pt x="0" y="1169"/>
                  </a:moveTo>
                  <a:lnTo>
                    <a:pt x="0" y="17529"/>
                  </a:lnTo>
                  <a:cubicBezTo>
                    <a:pt x="0" y="18230"/>
                    <a:pt x="467" y="18697"/>
                    <a:pt x="1169" y="18697"/>
                  </a:cubicBezTo>
                  <a:lnTo>
                    <a:pt x="37394" y="18697"/>
                  </a:lnTo>
                  <a:lnTo>
                    <a:pt x="37394" y="0"/>
                  </a:lnTo>
                  <a:lnTo>
                    <a:pt x="1169" y="0"/>
                  </a:lnTo>
                  <a:cubicBezTo>
                    <a:pt x="467" y="0"/>
                    <a:pt x="0" y="467"/>
                    <a:pt x="0" y="1169"/>
                  </a:cubicBezTo>
                  <a:close/>
                </a:path>
              </a:pathLst>
            </a:custGeom>
            <a:grpFill/>
            <a:ln w="10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3590267-2748-A707-6A7F-1DD56A169967}"/>
                </a:ext>
              </a:extLst>
            </p:cNvPr>
            <p:cNvSpPr/>
            <p:nvPr/>
          </p:nvSpPr>
          <p:spPr>
            <a:xfrm>
              <a:off x="795657" y="1779965"/>
              <a:ext cx="39731" cy="18697"/>
            </a:xfrm>
            <a:custGeom>
              <a:avLst/>
              <a:gdLst>
                <a:gd name="connsiteX0" fmla="*/ 19866 w 39731"/>
                <a:gd name="connsiteY0" fmla="*/ 14023 h 18697"/>
                <a:gd name="connsiteX1" fmla="*/ 9349 w 39731"/>
                <a:gd name="connsiteY1" fmla="*/ 14023 h 18697"/>
                <a:gd name="connsiteX2" fmla="*/ 4674 w 39731"/>
                <a:gd name="connsiteY2" fmla="*/ 9349 h 18697"/>
                <a:gd name="connsiteX3" fmla="*/ 9349 w 39731"/>
                <a:gd name="connsiteY3" fmla="*/ 4674 h 18697"/>
                <a:gd name="connsiteX4" fmla="*/ 19866 w 39731"/>
                <a:gd name="connsiteY4" fmla="*/ 4674 h 18697"/>
                <a:gd name="connsiteX5" fmla="*/ 19866 w 39731"/>
                <a:gd name="connsiteY5" fmla="*/ 14023 h 18697"/>
                <a:gd name="connsiteX6" fmla="*/ 30383 w 39731"/>
                <a:gd name="connsiteY6" fmla="*/ 0 h 18697"/>
                <a:gd name="connsiteX7" fmla="*/ 9349 w 39731"/>
                <a:gd name="connsiteY7" fmla="*/ 0 h 18697"/>
                <a:gd name="connsiteX8" fmla="*/ 0 w 39731"/>
                <a:gd name="connsiteY8" fmla="*/ 9349 h 18697"/>
                <a:gd name="connsiteX9" fmla="*/ 9349 w 39731"/>
                <a:gd name="connsiteY9" fmla="*/ 18697 h 18697"/>
                <a:gd name="connsiteX10" fmla="*/ 30383 w 39731"/>
                <a:gd name="connsiteY10" fmla="*/ 18697 h 18697"/>
                <a:gd name="connsiteX11" fmla="*/ 39731 w 39731"/>
                <a:gd name="connsiteY11" fmla="*/ 9349 h 18697"/>
                <a:gd name="connsiteX12" fmla="*/ 30383 w 39731"/>
                <a:gd name="connsiteY12" fmla="*/ 0 h 18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31" h="18697">
                  <a:moveTo>
                    <a:pt x="19866" y="14023"/>
                  </a:moveTo>
                  <a:lnTo>
                    <a:pt x="9349" y="14023"/>
                  </a:lnTo>
                  <a:cubicBezTo>
                    <a:pt x="6778" y="14023"/>
                    <a:pt x="4674" y="11919"/>
                    <a:pt x="4674" y="9349"/>
                  </a:cubicBezTo>
                  <a:cubicBezTo>
                    <a:pt x="4674" y="6778"/>
                    <a:pt x="6778" y="4674"/>
                    <a:pt x="9349" y="4674"/>
                  </a:cubicBezTo>
                  <a:lnTo>
                    <a:pt x="19866" y="4674"/>
                  </a:lnTo>
                  <a:lnTo>
                    <a:pt x="19866" y="14023"/>
                  </a:lnTo>
                  <a:close/>
                  <a:moveTo>
                    <a:pt x="30383" y="0"/>
                  </a:moveTo>
                  <a:lnTo>
                    <a:pt x="9349" y="0"/>
                  </a:lnTo>
                  <a:cubicBezTo>
                    <a:pt x="4207" y="0"/>
                    <a:pt x="0" y="4207"/>
                    <a:pt x="0" y="9349"/>
                  </a:cubicBezTo>
                  <a:cubicBezTo>
                    <a:pt x="0" y="14490"/>
                    <a:pt x="4207" y="18697"/>
                    <a:pt x="9349" y="18697"/>
                  </a:cubicBezTo>
                  <a:lnTo>
                    <a:pt x="30383" y="18697"/>
                  </a:lnTo>
                  <a:cubicBezTo>
                    <a:pt x="35525" y="18697"/>
                    <a:pt x="39731" y="14490"/>
                    <a:pt x="39731" y="9349"/>
                  </a:cubicBezTo>
                  <a:cubicBezTo>
                    <a:pt x="39731" y="4207"/>
                    <a:pt x="35525" y="0"/>
                    <a:pt x="30383" y="0"/>
                  </a:cubicBezTo>
                  <a:close/>
                </a:path>
              </a:pathLst>
            </a:custGeom>
            <a:grpFill/>
            <a:ln w="10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</p:grpSp>
      <p:grpSp>
        <p:nvGrpSpPr>
          <p:cNvPr id="49" name="Graphic 35" descr="Medicine with solid fill">
            <a:extLst>
              <a:ext uri="{FF2B5EF4-FFF2-40B4-BE49-F238E27FC236}">
                <a16:creationId xmlns:a16="http://schemas.microsoft.com/office/drawing/2014/main" id="{7F5C6CB5-3452-ADB0-60EF-3A0DE0CD09E2}"/>
              </a:ext>
            </a:extLst>
          </p:cNvPr>
          <p:cNvGrpSpPr/>
          <p:nvPr/>
        </p:nvGrpSpPr>
        <p:grpSpPr>
          <a:xfrm>
            <a:off x="224265" y="2017822"/>
            <a:ext cx="184206" cy="263152"/>
            <a:chOff x="394798" y="1561959"/>
            <a:chExt cx="184206" cy="263152"/>
          </a:xfrm>
          <a:solidFill>
            <a:srgbClr val="B2214D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6F5D92-3091-126C-B817-956A35056172}"/>
                </a:ext>
              </a:extLst>
            </p:cNvPr>
            <p:cNvSpPr/>
            <p:nvPr/>
          </p:nvSpPr>
          <p:spPr>
            <a:xfrm>
              <a:off x="394798" y="1561959"/>
              <a:ext cx="144733" cy="236837"/>
            </a:xfrm>
            <a:custGeom>
              <a:avLst/>
              <a:gdLst>
                <a:gd name="connsiteX0" fmla="*/ 144734 w 144733"/>
                <a:gd name="connsiteY0" fmla="*/ 197364 h 236837"/>
                <a:gd name="connsiteX1" fmla="*/ 144734 w 144733"/>
                <a:gd name="connsiteY1" fmla="*/ 171049 h 236837"/>
                <a:gd name="connsiteX2" fmla="*/ 32894 w 144733"/>
                <a:gd name="connsiteY2" fmla="*/ 171049 h 236837"/>
                <a:gd name="connsiteX3" fmla="*/ 26315 w 144733"/>
                <a:gd name="connsiteY3" fmla="*/ 164470 h 236837"/>
                <a:gd name="connsiteX4" fmla="*/ 26315 w 144733"/>
                <a:gd name="connsiteY4" fmla="*/ 98682 h 236837"/>
                <a:gd name="connsiteX5" fmla="*/ 32894 w 144733"/>
                <a:gd name="connsiteY5" fmla="*/ 92103 h 236837"/>
                <a:gd name="connsiteX6" fmla="*/ 144734 w 144733"/>
                <a:gd name="connsiteY6" fmla="*/ 92103 h 236837"/>
                <a:gd name="connsiteX7" fmla="*/ 144734 w 144733"/>
                <a:gd name="connsiteY7" fmla="*/ 65788 h 236837"/>
                <a:gd name="connsiteX8" fmla="*/ 131576 w 144733"/>
                <a:gd name="connsiteY8" fmla="*/ 52631 h 236837"/>
                <a:gd name="connsiteX9" fmla="*/ 120063 w 144733"/>
                <a:gd name="connsiteY9" fmla="*/ 52631 h 236837"/>
                <a:gd name="connsiteX10" fmla="*/ 118419 w 144733"/>
                <a:gd name="connsiteY10" fmla="*/ 50986 h 236837"/>
                <a:gd name="connsiteX11" fmla="*/ 118419 w 144733"/>
                <a:gd name="connsiteY11" fmla="*/ 41118 h 236837"/>
                <a:gd name="connsiteX12" fmla="*/ 120063 w 144733"/>
                <a:gd name="connsiteY12" fmla="*/ 39473 h 236837"/>
                <a:gd name="connsiteX13" fmla="*/ 128287 w 144733"/>
                <a:gd name="connsiteY13" fmla="*/ 39473 h 236837"/>
                <a:gd name="connsiteX14" fmla="*/ 131576 w 144733"/>
                <a:gd name="connsiteY14" fmla="*/ 36183 h 236837"/>
                <a:gd name="connsiteX15" fmla="*/ 131576 w 144733"/>
                <a:gd name="connsiteY15" fmla="*/ 13158 h 236837"/>
                <a:gd name="connsiteX16" fmla="*/ 118419 w 144733"/>
                <a:gd name="connsiteY16" fmla="*/ 0 h 236837"/>
                <a:gd name="connsiteX17" fmla="*/ 26315 w 144733"/>
                <a:gd name="connsiteY17" fmla="*/ 0 h 236837"/>
                <a:gd name="connsiteX18" fmla="*/ 13158 w 144733"/>
                <a:gd name="connsiteY18" fmla="*/ 13158 h 236837"/>
                <a:gd name="connsiteX19" fmla="*/ 13158 w 144733"/>
                <a:gd name="connsiteY19" fmla="*/ 36183 h 236837"/>
                <a:gd name="connsiteX20" fmla="*/ 16447 w 144733"/>
                <a:gd name="connsiteY20" fmla="*/ 39473 h 236837"/>
                <a:gd name="connsiteX21" fmla="*/ 24671 w 144733"/>
                <a:gd name="connsiteY21" fmla="*/ 39473 h 236837"/>
                <a:gd name="connsiteX22" fmla="*/ 26315 w 144733"/>
                <a:gd name="connsiteY22" fmla="*/ 41118 h 236837"/>
                <a:gd name="connsiteX23" fmla="*/ 26315 w 144733"/>
                <a:gd name="connsiteY23" fmla="*/ 50986 h 236837"/>
                <a:gd name="connsiteX24" fmla="*/ 24671 w 144733"/>
                <a:gd name="connsiteY24" fmla="*/ 52631 h 236837"/>
                <a:gd name="connsiteX25" fmla="*/ 13158 w 144733"/>
                <a:gd name="connsiteY25" fmla="*/ 52631 h 236837"/>
                <a:gd name="connsiteX26" fmla="*/ 0 w 144733"/>
                <a:gd name="connsiteY26" fmla="*/ 65788 h 236837"/>
                <a:gd name="connsiteX27" fmla="*/ 0 w 144733"/>
                <a:gd name="connsiteY27" fmla="*/ 223680 h 236837"/>
                <a:gd name="connsiteX28" fmla="*/ 13158 w 144733"/>
                <a:gd name="connsiteY28" fmla="*/ 236837 h 236837"/>
                <a:gd name="connsiteX29" fmla="*/ 59209 w 144733"/>
                <a:gd name="connsiteY29" fmla="*/ 236837 h 236837"/>
                <a:gd name="connsiteX30" fmla="*/ 98682 w 144733"/>
                <a:gd name="connsiteY30" fmla="*/ 197364 h 236837"/>
                <a:gd name="connsiteX31" fmla="*/ 144734 w 144733"/>
                <a:gd name="connsiteY31" fmla="*/ 197364 h 23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4733" h="236837">
                  <a:moveTo>
                    <a:pt x="144734" y="197364"/>
                  </a:moveTo>
                  <a:lnTo>
                    <a:pt x="144734" y="171049"/>
                  </a:lnTo>
                  <a:lnTo>
                    <a:pt x="32894" y="171049"/>
                  </a:lnTo>
                  <a:cubicBezTo>
                    <a:pt x="29276" y="171049"/>
                    <a:pt x="26315" y="168089"/>
                    <a:pt x="26315" y="164470"/>
                  </a:cubicBezTo>
                  <a:lnTo>
                    <a:pt x="26315" y="98682"/>
                  </a:lnTo>
                  <a:cubicBezTo>
                    <a:pt x="26315" y="95064"/>
                    <a:pt x="29276" y="92103"/>
                    <a:pt x="32894" y="92103"/>
                  </a:cubicBezTo>
                  <a:lnTo>
                    <a:pt x="144734" y="92103"/>
                  </a:lnTo>
                  <a:lnTo>
                    <a:pt x="144734" y="65788"/>
                  </a:lnTo>
                  <a:cubicBezTo>
                    <a:pt x="144734" y="58551"/>
                    <a:pt x="138813" y="52631"/>
                    <a:pt x="131576" y="52631"/>
                  </a:cubicBezTo>
                  <a:lnTo>
                    <a:pt x="120063" y="52631"/>
                  </a:lnTo>
                  <a:cubicBezTo>
                    <a:pt x="119077" y="52631"/>
                    <a:pt x="118419" y="51973"/>
                    <a:pt x="118419" y="50986"/>
                  </a:cubicBezTo>
                  <a:lnTo>
                    <a:pt x="118419" y="41118"/>
                  </a:lnTo>
                  <a:cubicBezTo>
                    <a:pt x="118419" y="40131"/>
                    <a:pt x="119077" y="39473"/>
                    <a:pt x="120063" y="39473"/>
                  </a:cubicBezTo>
                  <a:lnTo>
                    <a:pt x="128287" y="39473"/>
                  </a:lnTo>
                  <a:cubicBezTo>
                    <a:pt x="130260" y="39473"/>
                    <a:pt x="131576" y="38157"/>
                    <a:pt x="131576" y="36183"/>
                  </a:cubicBezTo>
                  <a:lnTo>
                    <a:pt x="131576" y="13158"/>
                  </a:lnTo>
                  <a:cubicBezTo>
                    <a:pt x="131576" y="5921"/>
                    <a:pt x="125655" y="0"/>
                    <a:pt x="118419" y="0"/>
                  </a:cubicBezTo>
                  <a:lnTo>
                    <a:pt x="26315" y="0"/>
                  </a:lnTo>
                  <a:cubicBezTo>
                    <a:pt x="19079" y="0"/>
                    <a:pt x="13158" y="5921"/>
                    <a:pt x="13158" y="13158"/>
                  </a:cubicBezTo>
                  <a:lnTo>
                    <a:pt x="13158" y="36183"/>
                  </a:lnTo>
                  <a:cubicBezTo>
                    <a:pt x="13158" y="38157"/>
                    <a:pt x="14473" y="39473"/>
                    <a:pt x="16447" y="39473"/>
                  </a:cubicBezTo>
                  <a:lnTo>
                    <a:pt x="24671" y="39473"/>
                  </a:lnTo>
                  <a:cubicBezTo>
                    <a:pt x="25657" y="39473"/>
                    <a:pt x="26315" y="40131"/>
                    <a:pt x="26315" y="41118"/>
                  </a:cubicBezTo>
                  <a:lnTo>
                    <a:pt x="26315" y="50986"/>
                  </a:lnTo>
                  <a:cubicBezTo>
                    <a:pt x="26315" y="51973"/>
                    <a:pt x="25657" y="52631"/>
                    <a:pt x="24671" y="52631"/>
                  </a:cubicBezTo>
                  <a:lnTo>
                    <a:pt x="13158" y="52631"/>
                  </a:lnTo>
                  <a:cubicBezTo>
                    <a:pt x="5921" y="52631"/>
                    <a:pt x="0" y="58551"/>
                    <a:pt x="0" y="65788"/>
                  </a:cubicBezTo>
                  <a:lnTo>
                    <a:pt x="0" y="223680"/>
                  </a:lnTo>
                  <a:cubicBezTo>
                    <a:pt x="0" y="230916"/>
                    <a:pt x="5921" y="236837"/>
                    <a:pt x="13158" y="236837"/>
                  </a:cubicBezTo>
                  <a:lnTo>
                    <a:pt x="59209" y="236837"/>
                  </a:lnTo>
                  <a:cubicBezTo>
                    <a:pt x="59209" y="215127"/>
                    <a:pt x="76972" y="197364"/>
                    <a:pt x="98682" y="197364"/>
                  </a:cubicBezTo>
                  <a:lnTo>
                    <a:pt x="144734" y="197364"/>
                  </a:ln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C73E35F-8C92-B13B-DF58-1BC3CA8870DF}"/>
                </a:ext>
              </a:extLst>
            </p:cNvPr>
            <p:cNvSpPr/>
            <p:nvPr/>
          </p:nvSpPr>
          <p:spPr>
            <a:xfrm>
              <a:off x="434271" y="1667220"/>
              <a:ext cx="105261" cy="52630"/>
            </a:xfrm>
            <a:custGeom>
              <a:avLst/>
              <a:gdLst>
                <a:gd name="connsiteX0" fmla="*/ 0 w 105261"/>
                <a:gd name="connsiteY0" fmla="*/ 3289 h 52630"/>
                <a:gd name="connsiteX1" fmla="*/ 0 w 105261"/>
                <a:gd name="connsiteY1" fmla="*/ 49341 h 52630"/>
                <a:gd name="connsiteX2" fmla="*/ 3289 w 105261"/>
                <a:gd name="connsiteY2" fmla="*/ 52631 h 52630"/>
                <a:gd name="connsiteX3" fmla="*/ 105261 w 105261"/>
                <a:gd name="connsiteY3" fmla="*/ 52631 h 52630"/>
                <a:gd name="connsiteX4" fmla="*/ 105261 w 105261"/>
                <a:gd name="connsiteY4" fmla="*/ 0 h 52630"/>
                <a:gd name="connsiteX5" fmla="*/ 3289 w 105261"/>
                <a:gd name="connsiteY5" fmla="*/ 0 h 52630"/>
                <a:gd name="connsiteX6" fmla="*/ 0 w 105261"/>
                <a:gd name="connsiteY6" fmla="*/ 3289 h 52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261" h="52630">
                  <a:moveTo>
                    <a:pt x="0" y="3289"/>
                  </a:moveTo>
                  <a:lnTo>
                    <a:pt x="0" y="49341"/>
                  </a:lnTo>
                  <a:cubicBezTo>
                    <a:pt x="0" y="51315"/>
                    <a:pt x="1316" y="52631"/>
                    <a:pt x="3289" y="52631"/>
                  </a:cubicBezTo>
                  <a:lnTo>
                    <a:pt x="105261" y="52631"/>
                  </a:lnTo>
                  <a:lnTo>
                    <a:pt x="105261" y="0"/>
                  </a:lnTo>
                  <a:lnTo>
                    <a:pt x="3289" y="0"/>
                  </a:lnTo>
                  <a:cubicBezTo>
                    <a:pt x="1316" y="0"/>
                    <a:pt x="0" y="1316"/>
                    <a:pt x="0" y="3289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988E17E-F094-B02B-4FE1-DC365A1D552C}"/>
                </a:ext>
              </a:extLst>
            </p:cNvPr>
            <p:cNvSpPr/>
            <p:nvPr/>
          </p:nvSpPr>
          <p:spPr>
            <a:xfrm>
              <a:off x="467165" y="1772481"/>
              <a:ext cx="111839" cy="52630"/>
            </a:xfrm>
            <a:custGeom>
              <a:avLst/>
              <a:gdLst>
                <a:gd name="connsiteX0" fmla="*/ 55920 w 111839"/>
                <a:gd name="connsiteY0" fmla="*/ 39473 h 52630"/>
                <a:gd name="connsiteX1" fmla="*/ 26315 w 111839"/>
                <a:gd name="connsiteY1" fmla="*/ 39473 h 52630"/>
                <a:gd name="connsiteX2" fmla="*/ 13158 w 111839"/>
                <a:gd name="connsiteY2" fmla="*/ 26315 h 52630"/>
                <a:gd name="connsiteX3" fmla="*/ 26315 w 111839"/>
                <a:gd name="connsiteY3" fmla="*/ 13158 h 52630"/>
                <a:gd name="connsiteX4" fmla="*/ 55920 w 111839"/>
                <a:gd name="connsiteY4" fmla="*/ 13158 h 52630"/>
                <a:gd name="connsiteX5" fmla="*/ 55920 w 111839"/>
                <a:gd name="connsiteY5" fmla="*/ 39473 h 52630"/>
                <a:gd name="connsiteX6" fmla="*/ 85525 w 111839"/>
                <a:gd name="connsiteY6" fmla="*/ 0 h 52630"/>
                <a:gd name="connsiteX7" fmla="*/ 26315 w 111839"/>
                <a:gd name="connsiteY7" fmla="*/ 0 h 52630"/>
                <a:gd name="connsiteX8" fmla="*/ 0 w 111839"/>
                <a:gd name="connsiteY8" fmla="*/ 26315 h 52630"/>
                <a:gd name="connsiteX9" fmla="*/ 26315 w 111839"/>
                <a:gd name="connsiteY9" fmla="*/ 52631 h 52630"/>
                <a:gd name="connsiteX10" fmla="*/ 85525 w 111839"/>
                <a:gd name="connsiteY10" fmla="*/ 52631 h 52630"/>
                <a:gd name="connsiteX11" fmla="*/ 111840 w 111839"/>
                <a:gd name="connsiteY11" fmla="*/ 26315 h 52630"/>
                <a:gd name="connsiteX12" fmla="*/ 85525 w 111839"/>
                <a:gd name="connsiteY12" fmla="*/ 0 h 52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1839" h="52630">
                  <a:moveTo>
                    <a:pt x="55920" y="39473"/>
                  </a:moveTo>
                  <a:lnTo>
                    <a:pt x="26315" y="39473"/>
                  </a:lnTo>
                  <a:cubicBezTo>
                    <a:pt x="19079" y="39473"/>
                    <a:pt x="13158" y="33552"/>
                    <a:pt x="13158" y="26315"/>
                  </a:cubicBezTo>
                  <a:cubicBezTo>
                    <a:pt x="13158" y="19079"/>
                    <a:pt x="19079" y="13158"/>
                    <a:pt x="26315" y="13158"/>
                  </a:cubicBezTo>
                  <a:lnTo>
                    <a:pt x="55920" y="13158"/>
                  </a:lnTo>
                  <a:lnTo>
                    <a:pt x="55920" y="39473"/>
                  </a:lnTo>
                  <a:close/>
                  <a:moveTo>
                    <a:pt x="85525" y="0"/>
                  </a:moveTo>
                  <a:lnTo>
                    <a:pt x="26315" y="0"/>
                  </a:lnTo>
                  <a:cubicBezTo>
                    <a:pt x="11842" y="0"/>
                    <a:pt x="0" y="11842"/>
                    <a:pt x="0" y="26315"/>
                  </a:cubicBezTo>
                  <a:cubicBezTo>
                    <a:pt x="0" y="40789"/>
                    <a:pt x="11842" y="52631"/>
                    <a:pt x="26315" y="52631"/>
                  </a:cubicBezTo>
                  <a:lnTo>
                    <a:pt x="85525" y="52631"/>
                  </a:lnTo>
                  <a:cubicBezTo>
                    <a:pt x="99998" y="52631"/>
                    <a:pt x="111840" y="40789"/>
                    <a:pt x="111840" y="26315"/>
                  </a:cubicBezTo>
                  <a:cubicBezTo>
                    <a:pt x="111840" y="11842"/>
                    <a:pt x="99998" y="0"/>
                    <a:pt x="85525" y="0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BE"/>
            </a:p>
          </p:txBody>
        </p:sp>
      </p:grpSp>
      <p:pic>
        <p:nvPicPr>
          <p:cNvPr id="38" name="Graphic 37" descr="Needle outline">
            <a:extLst>
              <a:ext uri="{FF2B5EF4-FFF2-40B4-BE49-F238E27FC236}">
                <a16:creationId xmlns:a16="http://schemas.microsoft.com/office/drawing/2014/main" id="{94ED8CFE-F409-869C-4618-DD18D2D9A6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3005" y="3161205"/>
            <a:ext cx="179096" cy="179096"/>
          </a:xfrm>
          <a:prstGeom prst="rect">
            <a:avLst/>
          </a:prstGeom>
        </p:spPr>
      </p:pic>
      <p:pic>
        <p:nvPicPr>
          <p:cNvPr id="39" name="Graphic 38" descr="Needle outline">
            <a:extLst>
              <a:ext uri="{FF2B5EF4-FFF2-40B4-BE49-F238E27FC236}">
                <a16:creationId xmlns:a16="http://schemas.microsoft.com/office/drawing/2014/main" id="{45089D6B-4A98-4E03-6C66-280C4FFE50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0051" y="3040883"/>
            <a:ext cx="179096" cy="179096"/>
          </a:xfrm>
          <a:prstGeom prst="rect">
            <a:avLst/>
          </a:prstGeom>
        </p:spPr>
      </p:pic>
      <p:pic>
        <p:nvPicPr>
          <p:cNvPr id="40" name="Graphic 39" descr="Needle outline">
            <a:extLst>
              <a:ext uri="{FF2B5EF4-FFF2-40B4-BE49-F238E27FC236}">
                <a16:creationId xmlns:a16="http://schemas.microsoft.com/office/drawing/2014/main" id="{201D82B1-2565-9F95-AAFF-EB5C081F49B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6076" y="3147986"/>
            <a:ext cx="179096" cy="179096"/>
          </a:xfrm>
          <a:prstGeom prst="rect">
            <a:avLst/>
          </a:prstGeom>
        </p:spPr>
      </p:pic>
      <p:pic>
        <p:nvPicPr>
          <p:cNvPr id="32" name="Graphic 31" descr="Shopping cart with solid fill">
            <a:extLst>
              <a:ext uri="{FF2B5EF4-FFF2-40B4-BE49-F238E27FC236}">
                <a16:creationId xmlns:a16="http://schemas.microsoft.com/office/drawing/2014/main" id="{C7DA8326-E49B-852D-7046-30F4309D7A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6103" y="3173329"/>
            <a:ext cx="419946" cy="419946"/>
          </a:xfrm>
          <a:prstGeom prst="rect">
            <a:avLst/>
          </a:prstGeom>
        </p:spPr>
      </p:pic>
      <p:pic>
        <p:nvPicPr>
          <p:cNvPr id="24" name="Picture 23" descr="Graphical user interface, text, logo&#10;&#10;Description automatically generated">
            <a:extLst>
              <a:ext uri="{FF2B5EF4-FFF2-40B4-BE49-F238E27FC236}">
                <a16:creationId xmlns:a16="http://schemas.microsoft.com/office/drawing/2014/main" id="{6388EA15-0D6B-EF05-CF8A-27D6E6D19C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222" y="124206"/>
            <a:ext cx="848090" cy="32594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ECAAA67-B70D-424D-41E7-D03F4D9E1F9D}"/>
              </a:ext>
            </a:extLst>
          </p:cNvPr>
          <p:cNvSpPr txBox="1"/>
          <p:nvPr/>
        </p:nvSpPr>
        <p:spPr>
          <a:xfrm>
            <a:off x="-60239" y="4698653"/>
            <a:ext cx="151672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*</a:t>
            </a:r>
            <a:r>
              <a:rPr lang="en-US" sz="900" b="1" u="sng" dirty="0">
                <a:solidFill>
                  <a:schemeClr val="bg1"/>
                </a:solidFill>
                <a:highlight>
                  <a:srgbClr val="B2214D"/>
                </a:highlight>
              </a:rPr>
              <a:t>APA</a:t>
            </a:r>
            <a:r>
              <a:rPr lang="en-US" sz="900" dirty="0">
                <a:solidFill>
                  <a:schemeClr val="bg1"/>
                </a:solidFill>
              </a:rPr>
              <a:t>: advance purchase agreements – </a:t>
            </a:r>
            <a:r>
              <a:rPr lang="en-US" sz="900" b="1" u="sng" dirty="0">
                <a:solidFill>
                  <a:schemeClr val="bg1"/>
                </a:solidFill>
                <a:highlight>
                  <a:srgbClr val="B2214D"/>
                </a:highlight>
              </a:rPr>
              <a:t>AMC</a:t>
            </a:r>
            <a:r>
              <a:rPr lang="en-US" sz="900" dirty="0">
                <a:solidFill>
                  <a:schemeClr val="bg1"/>
                </a:solidFill>
              </a:rPr>
              <a:t>: advance market commitment</a:t>
            </a:r>
          </a:p>
          <a:p>
            <a:endParaRPr lang="en-BE" sz="12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9C01CB-4A0E-2901-D3A3-431380EA7837}"/>
              </a:ext>
            </a:extLst>
          </p:cNvPr>
          <p:cNvSpPr txBox="1"/>
          <p:nvPr/>
        </p:nvSpPr>
        <p:spPr>
          <a:xfrm>
            <a:off x="3637938" y="4738360"/>
            <a:ext cx="144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*</a:t>
            </a:r>
            <a:r>
              <a:rPr lang="en-US" sz="900" b="1" u="sng" dirty="0">
                <a:solidFill>
                  <a:schemeClr val="bg1"/>
                </a:solidFill>
                <a:highlight>
                  <a:srgbClr val="B2214D"/>
                </a:highlight>
              </a:rPr>
              <a:t>A</a:t>
            </a:r>
            <a:r>
              <a:rPr lang="en-US" sz="900" dirty="0">
                <a:solidFill>
                  <a:schemeClr val="bg1"/>
                </a:solidFill>
              </a:rPr>
              <a:t>: high income country</a:t>
            </a:r>
          </a:p>
          <a:p>
            <a:r>
              <a:rPr lang="en-US" sz="900" dirty="0">
                <a:solidFill>
                  <a:schemeClr val="bg1"/>
                </a:solidFill>
              </a:rPr>
              <a:t>:</a:t>
            </a:r>
            <a:r>
              <a:rPr lang="en-US" sz="900" b="1" u="sng" dirty="0">
                <a:solidFill>
                  <a:schemeClr val="bg1"/>
                </a:solidFill>
                <a:highlight>
                  <a:srgbClr val="B2214D"/>
                </a:highlight>
              </a:rPr>
              <a:t>B</a:t>
            </a:r>
            <a:r>
              <a:rPr lang="en-US" sz="900" dirty="0">
                <a:solidFill>
                  <a:schemeClr val="bg1"/>
                </a:solidFill>
              </a:rPr>
              <a:t> low-income country</a:t>
            </a:r>
            <a:endParaRPr lang="en-BE" sz="1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141370D-B90F-9BAC-8D18-7110C971CBE8}"/>
              </a:ext>
            </a:extLst>
          </p:cNvPr>
          <p:cNvSpPr txBox="1">
            <a:spLocks/>
          </p:cNvSpPr>
          <p:nvPr/>
        </p:nvSpPr>
        <p:spPr>
          <a:xfrm>
            <a:off x="843099" y="1877126"/>
            <a:ext cx="7234101" cy="923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300" dirty="0"/>
              <a:t>Complex pharmaceutical market dynamics </a:t>
            </a:r>
            <a:r>
              <a:rPr lang="en-US" sz="2300" i="1" dirty="0"/>
              <a:t>(vaccines)</a:t>
            </a:r>
          </a:p>
          <a:p>
            <a:pPr lvl="1"/>
            <a:r>
              <a:rPr lang="en-US" sz="2000" dirty="0"/>
              <a:t>Competing incentives</a:t>
            </a:r>
          </a:p>
          <a:p>
            <a:pPr lvl="1"/>
            <a:r>
              <a:rPr lang="en-US" sz="2000" dirty="0"/>
              <a:t>Uncertainties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B1F657E5-2C21-8195-2ACE-0AC2FF325A70}"/>
              </a:ext>
            </a:extLst>
          </p:cNvPr>
          <p:cNvSpPr txBox="1">
            <a:spLocks/>
          </p:cNvSpPr>
          <p:nvPr/>
        </p:nvSpPr>
        <p:spPr>
          <a:xfrm>
            <a:off x="834256" y="3087609"/>
            <a:ext cx="7634484" cy="3751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300" dirty="0"/>
              <a:t>Unclear impact of procurement mechanisms</a:t>
            </a:r>
          </a:p>
          <a:p>
            <a:pPr lvl="1"/>
            <a:r>
              <a:rPr lang="en-US" sz="2000" dirty="0"/>
              <a:t>Secures demand</a:t>
            </a:r>
          </a:p>
          <a:p>
            <a:pPr lvl="1"/>
            <a:r>
              <a:rPr lang="en-US" sz="2000" dirty="0"/>
              <a:t>But unintended consequences</a:t>
            </a:r>
          </a:p>
        </p:txBody>
      </p:sp>
    </p:spTree>
    <p:extLst>
      <p:ext uri="{BB962C8B-B14F-4D97-AF65-F5344CB8AC3E}">
        <p14:creationId xmlns:p14="http://schemas.microsoft.com/office/powerpoint/2010/main" val="356084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6" grpId="0" animBg="1"/>
      <p:bldP spid="47" grpId="0" animBg="1"/>
      <p:bldP spid="48" grpId="0" animBg="1"/>
      <p:bldP spid="23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765756"/>
            <a:ext cx="7124700" cy="1288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50" dirty="0"/>
              <a:t>Procuring mechanisms influence timing and speed of vaccination rollout, impacting equitable access to vaccines, both positively and negatively</a:t>
            </a:r>
            <a:endParaRPr lang="en-US" sz="1950" dirty="0"/>
          </a:p>
        </p:txBody>
      </p:sp>
      <p:sp>
        <p:nvSpPr>
          <p:cNvPr id="4" name="TextBox 3"/>
          <p:cNvSpPr txBox="1"/>
          <p:nvPr/>
        </p:nvSpPr>
        <p:spPr>
          <a:xfrm>
            <a:off x="8488589" y="4474518"/>
            <a:ext cx="884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2:00-3:30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017810F-BE0B-413F-B3C1-C7D48DC5FA11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51684A8-180B-4CD5-A1DB-B170B1DB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Approach or Dynamic Hypothesis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DB38B7A8-9DE2-4CCB-B5EB-F4BD463F8DF2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AD7E73CF-9B39-4D91-AF0C-80870BD380B5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92EA19A3-2CEB-4666-98AE-4527E809A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EF89D6C9-EE25-4252-AE2E-A5B82F08DAB0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43276D6-3709-4B63-9753-817108CA070A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9" name="Google Shape;210;p28">
            <a:extLst>
              <a:ext uri="{FF2B5EF4-FFF2-40B4-BE49-F238E27FC236}">
                <a16:creationId xmlns:a16="http://schemas.microsoft.com/office/drawing/2014/main" id="{BC5C9611-D73A-44B3-A155-C8FAB0856C7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29DB53BC-71C4-1972-1637-7CD473AAF447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BCF935DE-6E7B-EE4A-8BA9-F721FDE82FD8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2C2EFC7B-5CFA-F66A-5DD6-D1DB9D877033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27CF82-863E-5237-637D-C190F8C3D649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10" name="Group 5">
                <a:extLst>
                  <a:ext uri="{FF2B5EF4-FFF2-40B4-BE49-F238E27FC236}">
                    <a16:creationId xmlns:a16="http://schemas.microsoft.com/office/drawing/2014/main" id="{AAC168AB-CC4C-E2CC-2212-EFB89E272F87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6" name="Picture 2">
                  <a:extLst>
                    <a:ext uri="{FF2B5EF4-FFF2-40B4-BE49-F238E27FC236}">
                      <a16:creationId xmlns:a16="http://schemas.microsoft.com/office/drawing/2014/main" id="{D8F1333B-E4E9-F8C0-E58F-C04EF0AFCA8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" name="Picture 4">
                  <a:extLst>
                    <a:ext uri="{FF2B5EF4-FFF2-40B4-BE49-F238E27FC236}">
                      <a16:creationId xmlns:a16="http://schemas.microsoft.com/office/drawing/2014/main" id="{366C34F7-4421-4D32-5F94-C9C2CDF9C0D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1" name="Retângulo 30">
                  <a:extLst>
                    <a:ext uri="{FF2B5EF4-FFF2-40B4-BE49-F238E27FC236}">
                      <a16:creationId xmlns:a16="http://schemas.microsoft.com/office/drawing/2014/main" id="{259F84BA-E891-1A1E-1FD1-332DFF8D4361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4052493B-262D-35E4-FCC5-B7EFEB7EDB3D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7" name="Google Shape;210;p28">
              <a:extLst>
                <a:ext uri="{FF2B5EF4-FFF2-40B4-BE49-F238E27FC236}">
                  <a16:creationId xmlns:a16="http://schemas.microsoft.com/office/drawing/2014/main" id="{352A1525-495B-AA6A-583E-ACF6918B74B4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5E2E546-3363-A969-F7EC-F7BFE3D09504}"/>
              </a:ext>
            </a:extLst>
          </p:cNvPr>
          <p:cNvSpPr/>
          <p:nvPr/>
        </p:nvSpPr>
        <p:spPr>
          <a:xfrm>
            <a:off x="139194" y="817854"/>
            <a:ext cx="1260000" cy="442205"/>
          </a:xfrm>
          <a:prstGeom prst="roundRect">
            <a:avLst/>
          </a:prstGeom>
          <a:solidFill>
            <a:srgbClr val="B2214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Hypothesis</a:t>
            </a:r>
            <a:r>
              <a:rPr lang="en-US" sz="1600" dirty="0"/>
              <a:t> </a:t>
            </a:r>
            <a:endParaRPr lang="nl-BE" sz="16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DA31B5F-0B6F-0430-2244-FBCBB310B255}"/>
              </a:ext>
            </a:extLst>
          </p:cNvPr>
          <p:cNvSpPr/>
          <p:nvPr/>
        </p:nvSpPr>
        <p:spPr>
          <a:xfrm>
            <a:off x="116448" y="2172672"/>
            <a:ext cx="1260000" cy="381000"/>
          </a:xfrm>
          <a:prstGeom prst="roundRect">
            <a:avLst/>
          </a:prstGeom>
          <a:solidFill>
            <a:srgbClr val="B2214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Approach</a:t>
            </a:r>
            <a:endParaRPr lang="nl-BE" b="1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B2457A6-A876-64D9-9E5B-DB9D8BCE67FA}"/>
              </a:ext>
            </a:extLst>
          </p:cNvPr>
          <p:cNvSpPr/>
          <p:nvPr/>
        </p:nvSpPr>
        <p:spPr>
          <a:xfrm>
            <a:off x="1741369" y="2091364"/>
            <a:ext cx="1870459" cy="530657"/>
          </a:xfrm>
          <a:prstGeom prst="roundRect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Decouttere et al.</a:t>
            </a:r>
          </a:p>
          <a:p>
            <a:pPr algn="ctr"/>
            <a:r>
              <a:rPr lang="en-US" sz="1400" b="1" dirty="0"/>
              <a:t>(2016)</a:t>
            </a:r>
            <a:endParaRPr lang="nl-BE" b="1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1FA26A1-FD0E-5574-6A60-92B65AA70A28}"/>
              </a:ext>
            </a:extLst>
          </p:cNvPr>
          <p:cNvSpPr/>
          <p:nvPr/>
        </p:nvSpPr>
        <p:spPr>
          <a:xfrm>
            <a:off x="3747126" y="2083970"/>
            <a:ext cx="1870459" cy="530657"/>
          </a:xfrm>
          <a:prstGeom prst="roundRect">
            <a:avLst/>
          </a:prstGeom>
          <a:solidFill>
            <a:schemeClr val="tx1">
              <a:lumMod val="75000"/>
              <a:lumOff val="25000"/>
              <a:alpha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Sterman</a:t>
            </a:r>
            <a:r>
              <a:rPr lang="en-US" sz="1400" b="1" dirty="0"/>
              <a:t> </a:t>
            </a:r>
          </a:p>
          <a:p>
            <a:pPr algn="ctr"/>
            <a:r>
              <a:rPr lang="en-US" sz="1400" b="1" dirty="0"/>
              <a:t>(2000)</a:t>
            </a:r>
            <a:endParaRPr lang="nl-BE" b="1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08E33-5ADE-F9E9-F26E-B7B1388547D6}"/>
              </a:ext>
            </a:extLst>
          </p:cNvPr>
          <p:cNvSpPr/>
          <p:nvPr/>
        </p:nvSpPr>
        <p:spPr>
          <a:xfrm>
            <a:off x="1817569" y="3188719"/>
            <a:ext cx="1870459" cy="530657"/>
          </a:xfrm>
          <a:prstGeom prst="roundRect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Conceptual model building</a:t>
            </a:r>
            <a:endParaRPr lang="nl-BE" b="1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37DC11F-70DB-0F00-C0FC-147AED5FF3C1}"/>
              </a:ext>
            </a:extLst>
          </p:cNvPr>
          <p:cNvSpPr/>
          <p:nvPr/>
        </p:nvSpPr>
        <p:spPr>
          <a:xfrm>
            <a:off x="4164278" y="3199052"/>
            <a:ext cx="1870459" cy="530657"/>
          </a:xfrm>
          <a:prstGeom prst="roundRect">
            <a:avLst/>
          </a:prstGeom>
          <a:solidFill>
            <a:schemeClr val="tx1">
              <a:lumMod val="75000"/>
              <a:lumOff val="25000"/>
              <a:alpha val="5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Scoping review (literature)</a:t>
            </a:r>
            <a:endParaRPr lang="nl-BE" b="1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1C3596D-A405-1A5F-48E7-C0782A3CE2B5}"/>
              </a:ext>
            </a:extLst>
          </p:cNvPr>
          <p:cNvSpPr/>
          <p:nvPr/>
        </p:nvSpPr>
        <p:spPr>
          <a:xfrm>
            <a:off x="4164278" y="4019550"/>
            <a:ext cx="1870459" cy="530657"/>
          </a:xfrm>
          <a:prstGeom prst="roundRect">
            <a:avLst/>
          </a:prstGeom>
          <a:solidFill>
            <a:schemeClr val="tx1">
              <a:lumMod val="75000"/>
              <a:lumOff val="25000"/>
              <a:alpha val="5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Interviews / GMB</a:t>
            </a:r>
            <a:endParaRPr lang="nl-BE" b="1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40995FA-810E-1645-B875-F5F56A426F24}"/>
              </a:ext>
            </a:extLst>
          </p:cNvPr>
          <p:cNvSpPr/>
          <p:nvPr/>
        </p:nvSpPr>
        <p:spPr>
          <a:xfrm>
            <a:off x="1741369" y="3036319"/>
            <a:ext cx="4519075" cy="861701"/>
          </a:xfrm>
          <a:prstGeom prst="rect">
            <a:avLst/>
          </a:prstGeom>
          <a:noFill/>
          <a:ln>
            <a:solidFill>
              <a:srgbClr val="B2214D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C36848-CD86-C8B7-418F-D12D32B446C0}"/>
              </a:ext>
            </a:extLst>
          </p:cNvPr>
          <p:cNvSpPr txBox="1"/>
          <p:nvPr/>
        </p:nvSpPr>
        <p:spPr>
          <a:xfrm>
            <a:off x="5115643" y="2800350"/>
            <a:ext cx="12385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B2214D"/>
                </a:solidFill>
              </a:rPr>
              <a:t>Currently going on</a:t>
            </a:r>
            <a:endParaRPr lang="en-BE" sz="1050" b="1" dirty="0">
              <a:solidFill>
                <a:srgbClr val="B2214D"/>
              </a:solidFill>
            </a:endParaRPr>
          </a:p>
        </p:txBody>
      </p:sp>
      <p:pic>
        <p:nvPicPr>
          <p:cNvPr id="38" name="Graphic 37" descr="Document with solid fill">
            <a:extLst>
              <a:ext uri="{FF2B5EF4-FFF2-40B4-BE49-F238E27FC236}">
                <a16:creationId xmlns:a16="http://schemas.microsoft.com/office/drawing/2014/main" id="{F6A074A8-F800-85DF-E26C-3DA8D551EF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8737" y="3233797"/>
            <a:ext cx="432000" cy="432000"/>
          </a:xfrm>
          <a:prstGeom prst="rect">
            <a:avLst/>
          </a:prstGeom>
        </p:spPr>
      </p:pic>
      <p:pic>
        <p:nvPicPr>
          <p:cNvPr id="39" name="Graphic 38" descr="Circular flowchart with solid fill">
            <a:extLst>
              <a:ext uri="{FF2B5EF4-FFF2-40B4-BE49-F238E27FC236}">
                <a16:creationId xmlns:a16="http://schemas.microsoft.com/office/drawing/2014/main" id="{021CD6CD-5375-9806-19E0-A74A0CD443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72754" y="3210979"/>
            <a:ext cx="430547" cy="430547"/>
          </a:xfrm>
          <a:prstGeom prst="rect">
            <a:avLst/>
          </a:prstGeom>
        </p:spPr>
      </p:pic>
      <p:pic>
        <p:nvPicPr>
          <p:cNvPr id="42" name="Graphic 41" descr="Chat bubble with solid fill">
            <a:extLst>
              <a:ext uri="{FF2B5EF4-FFF2-40B4-BE49-F238E27FC236}">
                <a16:creationId xmlns:a16="http://schemas.microsoft.com/office/drawing/2014/main" id="{5CE016F7-F6EE-7707-5FEF-FC278EC6A2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5922" y="4097457"/>
            <a:ext cx="432000" cy="432000"/>
          </a:xfrm>
          <a:prstGeom prst="rect">
            <a:avLst/>
          </a:prstGeom>
        </p:spPr>
      </p:pic>
      <p:pic>
        <p:nvPicPr>
          <p:cNvPr id="25" name="Picture 24" descr="Graphical user interface, text, logo&#10;&#10;Description automatically generated">
            <a:extLst>
              <a:ext uri="{FF2B5EF4-FFF2-40B4-BE49-F238E27FC236}">
                <a16:creationId xmlns:a16="http://schemas.microsoft.com/office/drawing/2014/main" id="{CBE7FC44-8FE5-C150-B1C8-43AE7183C3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222" y="124206"/>
            <a:ext cx="848090" cy="32594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E9DA93C-D31B-00B9-7CBF-6085D6AEA3C5}"/>
              </a:ext>
            </a:extLst>
          </p:cNvPr>
          <p:cNvSpPr txBox="1"/>
          <p:nvPr/>
        </p:nvSpPr>
        <p:spPr>
          <a:xfrm>
            <a:off x="2804" y="4670931"/>
            <a:ext cx="144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solidFill>
                  <a:schemeClr val="bg1"/>
                </a:solidFill>
              </a:rPr>
              <a:t>Decouttere, C., Vandaele, N., Lemmens, S., </a:t>
            </a:r>
            <a:r>
              <a:rPr lang="en-US" sz="400" dirty="0" err="1">
                <a:solidFill>
                  <a:schemeClr val="bg1"/>
                </a:solidFill>
              </a:rPr>
              <a:t>Bernuzzi</a:t>
            </a:r>
            <a:r>
              <a:rPr lang="en-US" sz="400" dirty="0">
                <a:solidFill>
                  <a:schemeClr val="bg1"/>
                </a:solidFill>
              </a:rPr>
              <a:t>, M., 2016. The Vaccine Supply Chain </a:t>
            </a:r>
            <a:r>
              <a:rPr lang="en-US" sz="400" dirty="0" err="1">
                <a:solidFill>
                  <a:schemeClr val="bg1"/>
                </a:solidFill>
              </a:rPr>
              <a:t>Multathlon</a:t>
            </a:r>
            <a:r>
              <a:rPr lang="en-US" sz="400" dirty="0">
                <a:solidFill>
                  <a:schemeClr val="bg1"/>
                </a:solidFill>
              </a:rPr>
              <a:t>: the Reconciliation of Technology, Economy and Access to Medicines. pp. 205–227. https://doi.org/10.1007/978-3-319-24418-1_10</a:t>
            </a:r>
          </a:p>
          <a:p>
            <a:r>
              <a:rPr lang="en-US" sz="400" dirty="0" err="1">
                <a:solidFill>
                  <a:schemeClr val="bg1"/>
                </a:solidFill>
              </a:rPr>
              <a:t>Sterman</a:t>
            </a:r>
            <a:r>
              <a:rPr lang="en-US" sz="400" dirty="0">
                <a:solidFill>
                  <a:schemeClr val="bg1"/>
                </a:solidFill>
              </a:rPr>
              <a:t> J. 2000. Business dynamics: Systems thinking and modeling for a complex world. Irwin/McGraw-Hill, Boston</a:t>
            </a:r>
          </a:p>
        </p:txBody>
      </p: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23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58200" y="4474518"/>
            <a:ext cx="675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3:30-5:00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892DFE2-681C-4675-A8EC-F2B3C997AC4C}"/>
              </a:ext>
            </a:extLst>
          </p:cNvPr>
          <p:cNvSpPr txBox="1">
            <a:spLocks/>
          </p:cNvSpPr>
          <p:nvPr/>
        </p:nvSpPr>
        <p:spPr>
          <a:xfrm>
            <a:off x="1485900" y="152680"/>
            <a:ext cx="6172200" cy="5331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000" dirty="0" err="1"/>
              <a:t>Progress</a:t>
            </a:r>
            <a:r>
              <a:rPr lang="pt-BR" sz="3000" dirty="0"/>
              <a:t>,</a:t>
            </a:r>
            <a:r>
              <a:rPr lang="en-US" sz="3000" dirty="0"/>
              <a:t> Insights, and Questions</a:t>
            </a:r>
          </a:p>
        </p:txBody>
      </p:sp>
      <p:grpSp>
        <p:nvGrpSpPr>
          <p:cNvPr id="14" name="Group 5">
            <a:extLst>
              <a:ext uri="{FF2B5EF4-FFF2-40B4-BE49-F238E27FC236}">
                <a16:creationId xmlns:a16="http://schemas.microsoft.com/office/drawing/2014/main" id="{6FA4F188-4DB0-4938-8E95-0BCC38F78645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3B2406FB-AA27-4BCC-9385-B68681AC71CF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8" name="Picture 7">
              <a:extLst>
                <a:ext uri="{FF2B5EF4-FFF2-40B4-BE49-F238E27FC236}">
                  <a16:creationId xmlns:a16="http://schemas.microsoft.com/office/drawing/2014/main" id="{5A175774-26E5-4A81-81BC-E2C1187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6F14AC0A-15D9-4ECB-B22A-1B0C59675BC0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AC9D9718-80ED-475B-ACBC-EE094BE79279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C91EDBB-1239-45C9-A52D-B1C6367035EB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23" name="Google Shape;210;p28">
            <a:extLst>
              <a:ext uri="{FF2B5EF4-FFF2-40B4-BE49-F238E27FC236}">
                <a16:creationId xmlns:a16="http://schemas.microsoft.com/office/drawing/2014/main" id="{39BBE872-725A-4D41-935F-93F8B8258C3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01D5FB93-13CB-E07C-C7F7-5DD8465D5FA9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92730F5C-0EA4-B78F-3020-9C00E508680B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AC83A2A6-3529-8E35-5ADC-AE8D062446CF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1A71EE-E4F3-AEDF-0BE3-8FE0AF9433E5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10" name="Group 5">
                <a:extLst>
                  <a:ext uri="{FF2B5EF4-FFF2-40B4-BE49-F238E27FC236}">
                    <a16:creationId xmlns:a16="http://schemas.microsoft.com/office/drawing/2014/main" id="{2EDF6081-E446-72FC-DE3A-8575FD6D2E5D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1" name="Picture 2">
                  <a:extLst>
                    <a:ext uri="{FF2B5EF4-FFF2-40B4-BE49-F238E27FC236}">
                      <a16:creationId xmlns:a16="http://schemas.microsoft.com/office/drawing/2014/main" id="{66BE45C0-BE24-4CF4-50B1-04EEC9F52ED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" name="Picture 4">
                  <a:extLst>
                    <a:ext uri="{FF2B5EF4-FFF2-40B4-BE49-F238E27FC236}">
                      <a16:creationId xmlns:a16="http://schemas.microsoft.com/office/drawing/2014/main" id="{69990A5B-F474-0129-41A5-BDBD0684142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0" name="Retângulo 19">
                  <a:extLst>
                    <a:ext uri="{FF2B5EF4-FFF2-40B4-BE49-F238E27FC236}">
                      <a16:creationId xmlns:a16="http://schemas.microsoft.com/office/drawing/2014/main" id="{25A5AEFE-F28A-321D-A9AE-C43C549FFD29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@systemdynamics_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DD868855-06A6-644C-F365-D97C67C5708A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7" name="Google Shape;210;p28">
              <a:extLst>
                <a:ext uri="{FF2B5EF4-FFF2-40B4-BE49-F238E27FC236}">
                  <a16:creationId xmlns:a16="http://schemas.microsoft.com/office/drawing/2014/main" id="{466A3C67-B3BC-DF33-0E7D-F44635724F2A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4E1C9BD-FAF2-481A-BE77-EA84685AE08B}"/>
              </a:ext>
            </a:extLst>
          </p:cNvPr>
          <p:cNvSpPr/>
          <p:nvPr/>
        </p:nvSpPr>
        <p:spPr>
          <a:xfrm>
            <a:off x="151296" y="819634"/>
            <a:ext cx="1260000" cy="442205"/>
          </a:xfrm>
          <a:prstGeom prst="roundRect">
            <a:avLst/>
          </a:prstGeom>
          <a:solidFill>
            <a:srgbClr val="B2214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Insights</a:t>
            </a:r>
            <a:r>
              <a:rPr lang="en-US" sz="1600" dirty="0"/>
              <a:t> </a:t>
            </a:r>
            <a:endParaRPr lang="nl-BE" sz="1600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1EC21B7-941D-13AC-9608-EBB624D7D906}"/>
              </a:ext>
            </a:extLst>
          </p:cNvPr>
          <p:cNvSpPr/>
          <p:nvPr/>
        </p:nvSpPr>
        <p:spPr>
          <a:xfrm>
            <a:off x="122992" y="3638945"/>
            <a:ext cx="1260000" cy="442205"/>
          </a:xfrm>
          <a:prstGeom prst="roundRect">
            <a:avLst/>
          </a:prstGeom>
          <a:solidFill>
            <a:srgbClr val="B2214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Questions</a:t>
            </a:r>
            <a:r>
              <a:rPr lang="en-US" sz="1600" dirty="0"/>
              <a:t> </a:t>
            </a:r>
            <a:endParaRPr lang="nl-BE" sz="1600" dirty="0"/>
          </a:p>
        </p:txBody>
      </p:sp>
      <p:pic>
        <p:nvPicPr>
          <p:cNvPr id="15" name="Picture 14" descr="Graphical user interface, text, logo&#10;&#10;Description automatically generated">
            <a:extLst>
              <a:ext uri="{FF2B5EF4-FFF2-40B4-BE49-F238E27FC236}">
                <a16:creationId xmlns:a16="http://schemas.microsoft.com/office/drawing/2014/main" id="{71A75454-4309-9EDE-9A6F-9DBAD1D7CB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222" y="124206"/>
            <a:ext cx="848090" cy="325949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2C4D80C-6555-1283-D211-C47CDBBA09E5}"/>
              </a:ext>
            </a:extLst>
          </p:cNvPr>
          <p:cNvSpPr/>
          <p:nvPr/>
        </p:nvSpPr>
        <p:spPr>
          <a:xfrm>
            <a:off x="3346553" y="867924"/>
            <a:ext cx="1427542" cy="345624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↓ : </a:t>
            </a:r>
            <a:r>
              <a:rPr lang="en-US" sz="1200" dirty="0"/>
              <a:t>multilateral*</a:t>
            </a:r>
            <a:endParaRPr lang="nl-BE" sz="12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701ADDF-517B-EAC7-477D-C3B09D383E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04274" y="2331322"/>
            <a:ext cx="1813560" cy="952500"/>
          </a:xfrm>
          <a:prstGeom prst="rect">
            <a:avLst/>
          </a:prstGeom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2CAF017-643C-BAF8-AAE6-4FD78388B1F0}"/>
              </a:ext>
            </a:extLst>
          </p:cNvPr>
          <p:cNvSpPr/>
          <p:nvPr/>
        </p:nvSpPr>
        <p:spPr>
          <a:xfrm>
            <a:off x="1779485" y="875850"/>
            <a:ext cx="1427542" cy="338053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↑ : bilateral</a:t>
            </a:r>
            <a:r>
              <a:rPr lang="en-US" sz="1200" dirty="0"/>
              <a:t>*</a:t>
            </a:r>
            <a:endParaRPr lang="nl-BE" sz="12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34A106E9-C7A5-25FB-688C-D7BC5DDFDF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7181" y="803449"/>
            <a:ext cx="3185160" cy="2286000"/>
          </a:xfrm>
          <a:prstGeom prst="rect">
            <a:avLst/>
          </a:prstGeom>
        </p:spPr>
      </p:pic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3EB8664-618E-C81C-D565-923018A069F4}"/>
              </a:ext>
            </a:extLst>
          </p:cNvPr>
          <p:cNvSpPr/>
          <p:nvPr/>
        </p:nvSpPr>
        <p:spPr>
          <a:xfrm>
            <a:off x="5354645" y="1951579"/>
            <a:ext cx="1185867" cy="416941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200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F98F17CA-A21C-4E60-0993-B471C729D82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26317"/>
          <a:stretch/>
        </p:blipFill>
        <p:spPr>
          <a:xfrm>
            <a:off x="6407983" y="3089874"/>
            <a:ext cx="2552700" cy="1274524"/>
          </a:xfrm>
          <a:prstGeom prst="rect">
            <a:avLst/>
          </a:prstGeom>
        </p:spPr>
      </p:pic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456D014-2524-2E60-4547-B24FA160FBF1}"/>
              </a:ext>
            </a:extLst>
          </p:cNvPr>
          <p:cNvSpPr/>
          <p:nvPr/>
        </p:nvSpPr>
        <p:spPr>
          <a:xfrm>
            <a:off x="6403259" y="3811791"/>
            <a:ext cx="1035513" cy="395613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E295654B-C22D-7004-7350-6E337A3EFD12}"/>
              </a:ext>
            </a:extLst>
          </p:cNvPr>
          <p:cNvSpPr txBox="1">
            <a:spLocks/>
          </p:cNvSpPr>
          <p:nvPr/>
        </p:nvSpPr>
        <p:spPr>
          <a:xfrm>
            <a:off x="1570789" y="1504950"/>
            <a:ext cx="3333485" cy="10874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3 archetypes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Diverse unintended consequences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Similar learnings across pandemics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3BFA5F00-1F9C-17B2-1753-A4099332E58B}"/>
              </a:ext>
            </a:extLst>
          </p:cNvPr>
          <p:cNvSpPr txBox="1">
            <a:spLocks/>
          </p:cNvSpPr>
          <p:nvPr/>
        </p:nvSpPr>
        <p:spPr>
          <a:xfrm>
            <a:off x="1530523" y="3558647"/>
            <a:ext cx="7460640" cy="10874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Frameworks to capture data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Community engagement &amp; participation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KPIs procurement equity</a:t>
            </a:r>
            <a:endParaRPr lang="en-US" sz="200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34" grpId="0" animBg="1"/>
      <p:bldP spid="39" grpId="0" animBg="1"/>
      <p:bldP spid="41" grpId="0" animBg="1"/>
      <p:bldP spid="43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On-screen Show (16:9)</PresentationFormat>
  <Paragraphs>80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LT Std 55 Roman</vt:lpstr>
      <vt:lpstr>Calibri</vt:lpstr>
      <vt:lpstr>Office Theme</vt:lpstr>
      <vt:lpstr>Equitable Access to Vaccines during Pandemics The Dynamics of Procurement Mechanisms</vt:lpstr>
      <vt:lpstr>Problem Statement</vt:lpstr>
      <vt:lpstr>Approach or Dynamic Hypothesis</vt:lpstr>
      <vt:lpstr>PowerPoint Presentation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Charlot Diepvens</cp:lastModifiedBy>
  <cp:revision>68</cp:revision>
  <cp:lastPrinted>2018-05-29T13:54:06Z</cp:lastPrinted>
  <dcterms:created xsi:type="dcterms:W3CDTF">2018-04-25T19:48:46Z</dcterms:created>
  <dcterms:modified xsi:type="dcterms:W3CDTF">2023-07-24T14:25:35Z</dcterms:modified>
</cp:coreProperties>
</file>