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9144000" cy="5143500" type="screen16x9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4C4"/>
    <a:srgbClr val="343A40"/>
    <a:srgbClr val="B2214D"/>
    <a:srgbClr val="EF7DB1"/>
    <a:srgbClr val="FF006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32" autoAdjust="0"/>
  </p:normalViewPr>
  <p:slideViewPr>
    <p:cSldViewPr>
      <p:cViewPr>
        <p:scale>
          <a:sx n="99" d="100"/>
          <a:sy n="99" d="100"/>
        </p:scale>
        <p:origin x="256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02" tIns="43101" rIns="86202" bIns="4310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02" tIns="43101" rIns="86202" bIns="43101" rtlCol="0"/>
          <a:lstStyle>
            <a:lvl1pPr algn="r">
              <a:defRPr sz="1100"/>
            </a:lvl1pPr>
          </a:lstStyle>
          <a:p>
            <a:fld id="{D132DDBC-36CE-44D7-861B-5491E6C2D3B9}" type="datetimeFigureOut">
              <a:rPr lang="en-US" smtClean="0"/>
              <a:t>7/23/23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6388" y="650875"/>
            <a:ext cx="5789612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02" tIns="43101" rIns="86202" bIns="431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02" tIns="43101" rIns="86202" bIns="4310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2"/>
            <a:ext cx="2773680" cy="434340"/>
          </a:xfrm>
          <a:prstGeom prst="rect">
            <a:avLst/>
          </a:prstGeom>
        </p:spPr>
        <p:txBody>
          <a:bodyPr vert="horz" lIns="86202" tIns="43101" rIns="86202" bIns="4310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2"/>
            <a:ext cx="2773680" cy="434340"/>
          </a:xfrm>
          <a:prstGeom prst="rect">
            <a:avLst/>
          </a:prstGeom>
        </p:spPr>
        <p:txBody>
          <a:bodyPr vert="horz" lIns="86202" tIns="43101" rIns="86202" bIns="43101" rtlCol="0" anchor="b"/>
          <a:lstStyle>
            <a:lvl1pPr algn="r">
              <a:defRPr sz="1100"/>
            </a:lvl1pPr>
          </a:lstStyle>
          <a:p>
            <a:fld id="{BBB14505-F15A-447F-B31D-A7AED6FD8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3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7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03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94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6388" y="650875"/>
            <a:ext cx="5789612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4505-F15A-447F-B31D-A7AED6FD8C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6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3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3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7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3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1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4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7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4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5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FCB0-42F1-4FA7-A53C-3F4DF092E227}" type="datetimeFigureOut">
              <a:rPr lang="en-US" smtClean="0"/>
              <a:t>7/23/23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0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4FCB0-42F1-4FA7-A53C-3F4DF092E227}" type="datetimeFigureOut">
              <a:rPr lang="en-US" smtClean="0"/>
              <a:t>7/23/23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2025C-9CB7-4E2E-977A-9B89188D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21631"/>
            <a:ext cx="7543800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343A40"/>
                </a:solidFill>
              </a:rPr>
              <a:t>Dynamic Modelling of Circadian Rhythm Disorder and its Connections to Autism in Fetus</a:t>
            </a:r>
            <a:endParaRPr lang="en-US" sz="2700" dirty="0">
              <a:solidFill>
                <a:srgbClr val="343A4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2865623"/>
            <a:ext cx="6057900" cy="1314450"/>
          </a:xfrm>
        </p:spPr>
        <p:txBody>
          <a:bodyPr>
            <a:normAutofit/>
          </a:bodyPr>
          <a:lstStyle/>
          <a:p>
            <a:pPr algn="r"/>
            <a:r>
              <a:rPr lang="en-US" sz="1500" b="1" dirty="0">
                <a:solidFill>
                  <a:schemeClr val="tx1"/>
                </a:solidFill>
              </a:rPr>
              <a:t>Ekin Yurdakul, Bogazici University</a:t>
            </a:r>
          </a:p>
          <a:p>
            <a:pPr algn="r"/>
            <a:r>
              <a:rPr lang="en-US" sz="1500" dirty="0">
                <a:solidFill>
                  <a:schemeClr val="tx1"/>
                </a:solidFill>
              </a:rPr>
              <a:t>Prof. Kutlu Ulgen, Bogazici University</a:t>
            </a:r>
          </a:p>
          <a:p>
            <a:pPr algn="r"/>
            <a:r>
              <a:rPr lang="en-US" sz="1500" dirty="0">
                <a:solidFill>
                  <a:schemeClr val="tx1"/>
                </a:solidFill>
              </a:rPr>
              <a:t>Prof. Yaman Barlas, Bogazici University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F4F0C5A-FCBE-474A-8DB8-148DA7B5FECE}"/>
              </a:ext>
            </a:extLst>
          </p:cNvPr>
          <p:cNvSpPr txBox="1"/>
          <p:nvPr/>
        </p:nvSpPr>
        <p:spPr>
          <a:xfrm>
            <a:off x="4229100" y="372502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i="1" dirty="0">
                <a:solidFill>
                  <a:srgbClr val="B2214D"/>
                </a:solidFill>
              </a:rPr>
              <a:t>WIP Presentation</a:t>
            </a:r>
            <a:endParaRPr lang="en-US" sz="2400" i="1" dirty="0">
              <a:solidFill>
                <a:srgbClr val="B2214D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384F91-FFF5-C042-922A-7D0BA9356FA8}"/>
              </a:ext>
            </a:extLst>
          </p:cNvPr>
          <p:cNvGrpSpPr/>
          <p:nvPr/>
        </p:nvGrpSpPr>
        <p:grpSpPr>
          <a:xfrm>
            <a:off x="0" y="4657189"/>
            <a:ext cx="9144000" cy="675443"/>
            <a:chOff x="0" y="4657189"/>
            <a:chExt cx="9144000" cy="67544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E98A784-890B-224D-9A9C-08FF997DD015}"/>
                </a:ext>
              </a:extLst>
            </p:cNvPr>
            <p:cNvGrpSpPr/>
            <p:nvPr/>
          </p:nvGrpSpPr>
          <p:grpSpPr>
            <a:xfrm>
              <a:off x="0" y="4657189"/>
              <a:ext cx="9144000" cy="675443"/>
              <a:chOff x="0" y="4657189"/>
              <a:chExt cx="9144000" cy="67544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4657189"/>
                <a:ext cx="9144000" cy="530657"/>
              </a:xfrm>
              <a:prstGeom prst="roundRect">
                <a:avLst/>
              </a:prstGeom>
              <a:solidFill>
                <a:srgbClr val="343A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C4C4C4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286000" y="4740101"/>
                <a:ext cx="5593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THE 41</a:t>
                </a:r>
                <a:r>
                  <a:rPr lang="en-US" sz="900" baseline="300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st</a:t>
                </a:r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 INTERNATIONAL SYSTEM DYNAMICS CONFERENCE</a:t>
                </a:r>
              </a:p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Chicago, USA and Virtually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1DD47CD-9787-EE4E-BAF0-A8A3535FD4B1}"/>
                  </a:ext>
                </a:extLst>
              </p:cNvPr>
              <p:cNvGrpSpPr/>
              <p:nvPr/>
            </p:nvGrpSpPr>
            <p:grpSpPr>
              <a:xfrm>
                <a:off x="1378548" y="4686300"/>
                <a:ext cx="2107603" cy="646332"/>
                <a:chOff x="1378548" y="4686300"/>
                <a:chExt cx="2107603" cy="646332"/>
              </a:xfrm>
            </p:grpSpPr>
            <p:pic>
              <p:nvPicPr>
                <p:cNvPr id="1026" name="Picture 2">
                  <a:extLst>
                    <a:ext uri="{FF2B5EF4-FFF2-40B4-BE49-F238E27FC236}">
                      <a16:creationId xmlns:a16="http://schemas.microsoft.com/office/drawing/2014/main" id="{64E3EF64-C40A-4EC9-AF60-EDA9078594B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8548" y="4691185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8" name="Picture 4">
                  <a:extLst>
                    <a:ext uri="{FF2B5EF4-FFF2-40B4-BE49-F238E27FC236}">
                      <a16:creationId xmlns:a16="http://schemas.microsoft.com/office/drawing/2014/main" id="{D0215F21-59DE-4327-B06B-E026F3BFE8F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7350" y="4686300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" name="Retângulo 9">
                  <a:extLst>
                    <a:ext uri="{FF2B5EF4-FFF2-40B4-BE49-F238E27FC236}">
                      <a16:creationId xmlns:a16="http://schemas.microsoft.com/office/drawing/2014/main" id="{18F84453-B99F-4A92-BBF0-4CC0F68B57A3}"/>
                    </a:ext>
                  </a:extLst>
                </p:cNvPr>
                <p:cNvSpPr/>
                <p:nvPr/>
              </p:nvSpPr>
              <p:spPr>
                <a:xfrm>
                  <a:off x="1867047" y="4686301"/>
                  <a:ext cx="161910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@systemdynamics_</a:t>
                  </a:r>
                  <a:endParaRPr lang="en-US" sz="1200" dirty="0"/>
                </a:p>
                <a:p>
                  <a:br>
                    <a:rPr lang="en-US" sz="1200" dirty="0"/>
                  </a:br>
                  <a:endParaRPr lang="en-US" sz="1200" dirty="0"/>
                </a:p>
              </p:txBody>
            </p:sp>
          </p:grpSp>
        </p:grp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9D0DE390-2008-46D1-949E-F0489FC6F2C6}"/>
                </a:ext>
              </a:extLst>
            </p:cNvPr>
            <p:cNvSpPr/>
            <p:nvPr/>
          </p:nvSpPr>
          <p:spPr>
            <a:xfrm>
              <a:off x="1592726" y="4910847"/>
              <a:ext cx="18010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</a:rPr>
                <a:t>#isdc2023</a:t>
              </a:r>
              <a:endParaRPr lang="en-US" sz="1200" dirty="0"/>
            </a:p>
          </p:txBody>
        </p:sp>
        <p:pic>
          <p:nvPicPr>
            <p:cNvPr id="17" name="Google Shape;210;p28">
              <a:extLst>
                <a:ext uri="{FF2B5EF4-FFF2-40B4-BE49-F238E27FC236}">
                  <a16:creationId xmlns:a16="http://schemas.microsoft.com/office/drawing/2014/main" id="{095AE063-763D-4BF7-8966-F0BB1C775F2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83556" y="4959976"/>
              <a:ext cx="216644" cy="1835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Imagem 19" descr="Fundo preto com letras vermelhas&#10;&#10;Descrição gerada automaticamente">
            <a:extLst>
              <a:ext uri="{FF2B5EF4-FFF2-40B4-BE49-F238E27FC236}">
                <a16:creationId xmlns:a16="http://schemas.microsoft.com/office/drawing/2014/main" id="{3B08B5E7-234C-4941-B769-DD877C02A6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1054" r="70833" b="57225"/>
          <a:stretch/>
        </p:blipFill>
        <p:spPr>
          <a:xfrm>
            <a:off x="7200900" y="750585"/>
            <a:ext cx="409210" cy="392415"/>
          </a:xfrm>
          <a:prstGeom prst="rect">
            <a:avLst/>
          </a:prstGeom>
        </p:spPr>
      </p:pic>
      <p:grpSp>
        <p:nvGrpSpPr>
          <p:cNvPr id="18" name="Group 5">
            <a:extLst>
              <a:ext uri="{FF2B5EF4-FFF2-40B4-BE49-F238E27FC236}">
                <a16:creationId xmlns:a16="http://schemas.microsoft.com/office/drawing/2014/main" id="{D5F7DDED-500E-479F-9CDF-09EC51797E49}"/>
              </a:ext>
            </a:extLst>
          </p:cNvPr>
          <p:cNvGrpSpPr/>
          <p:nvPr/>
        </p:nvGrpSpPr>
        <p:grpSpPr>
          <a:xfrm>
            <a:off x="1533891" y="287181"/>
            <a:ext cx="1371599" cy="912969"/>
            <a:chOff x="395214" y="152400"/>
            <a:chExt cx="1509786" cy="1053148"/>
          </a:xfrm>
        </p:grpSpPr>
        <p:sp>
          <p:nvSpPr>
            <p:cNvPr id="19" name="Oval 6">
              <a:extLst>
                <a:ext uri="{FF2B5EF4-FFF2-40B4-BE49-F238E27FC236}">
                  <a16:creationId xmlns:a16="http://schemas.microsoft.com/office/drawing/2014/main" id="{87AECC70-AA34-43E2-B0DF-D4EBEE9DAD9A}"/>
                </a:ext>
              </a:extLst>
            </p:cNvPr>
            <p:cNvSpPr/>
            <p:nvPr/>
          </p:nvSpPr>
          <p:spPr>
            <a:xfrm>
              <a:off x="471414" y="152400"/>
              <a:ext cx="1357386" cy="990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id="{69A5B578-F80F-48A9-956C-AE92967FB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14" y="152400"/>
              <a:ext cx="1509786" cy="105314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8890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24" y="795824"/>
            <a:ext cx="5006676" cy="3751341"/>
          </a:xfrm>
        </p:spPr>
        <p:txBody>
          <a:bodyPr>
            <a:normAutofit/>
          </a:bodyPr>
          <a:lstStyle/>
          <a:p>
            <a:r>
              <a:rPr lang="en-US" sz="2250" dirty="0"/>
              <a:t>Circadian rhythm disruption causes an increase in the risk of neuropsychiatric disorders during pregnancy in the fetus</a:t>
            </a:r>
            <a:endParaRPr lang="en-US" sz="1950" dirty="0"/>
          </a:p>
          <a:p>
            <a:pPr lvl="1"/>
            <a:r>
              <a:rPr lang="en-US" sz="1950" dirty="0"/>
              <a:t>Autism</a:t>
            </a:r>
          </a:p>
          <a:p>
            <a:pPr lvl="1"/>
            <a:r>
              <a:rPr lang="en-US" sz="1950" dirty="0"/>
              <a:t>Endocrine, nervous, and immune systems </a:t>
            </a:r>
          </a:p>
          <a:p>
            <a:pPr lvl="1"/>
            <a:r>
              <a:rPr lang="en-US" sz="1950" dirty="0"/>
              <a:t>Shift work</a:t>
            </a:r>
            <a:endParaRPr lang="en-US" sz="2250" dirty="0"/>
          </a:p>
          <a:p>
            <a:r>
              <a:rPr lang="en-US" sz="2250" dirty="0"/>
              <a:t>The mechanisms have not yet been fully resolved to identify potential early diagnosis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651511"/>
            <a:ext cx="6400800" cy="34289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" name="Group 5"/>
          <p:cNvGrpSpPr/>
          <p:nvPr/>
        </p:nvGrpSpPr>
        <p:grpSpPr>
          <a:xfrm>
            <a:off x="7101202" y="113134"/>
            <a:ext cx="675140" cy="470942"/>
            <a:chOff x="395214" y="152400"/>
            <a:chExt cx="1509786" cy="1053148"/>
          </a:xfrm>
        </p:grpSpPr>
        <p:sp>
          <p:nvSpPr>
            <p:cNvPr id="7" name="Oval 6"/>
            <p:cNvSpPr/>
            <p:nvPr/>
          </p:nvSpPr>
          <p:spPr>
            <a:xfrm>
              <a:off x="471414" y="152400"/>
              <a:ext cx="1357386" cy="990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14" y="152400"/>
              <a:ext cx="1509786" cy="105314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2286000" y="86047"/>
            <a:ext cx="491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52680"/>
            <a:ext cx="6172200" cy="5331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Problem Statement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C93894B4-FD31-40CA-995C-F67E626595C7}"/>
              </a:ext>
            </a:extLst>
          </p:cNvPr>
          <p:cNvSpPr txBox="1"/>
          <p:nvPr/>
        </p:nvSpPr>
        <p:spPr>
          <a:xfrm>
            <a:off x="4114800" y="4857750"/>
            <a:ext cx="376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THE 40</a:t>
            </a:r>
            <a:r>
              <a:rPr lang="en-US" sz="900" baseline="30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 INTERNATIONAL SYSTEM DYNAMICS CONFERENCE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Virtually everywhere!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99FA53A-D705-494A-8412-36AEB6ABD20F}"/>
              </a:ext>
            </a:extLst>
          </p:cNvPr>
          <p:cNvSpPr/>
          <p:nvPr/>
        </p:nvSpPr>
        <p:spPr>
          <a:xfrm>
            <a:off x="1570789" y="4889585"/>
            <a:ext cx="180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#isdc2022</a:t>
            </a:r>
            <a:endParaRPr lang="en-US" sz="1200" dirty="0"/>
          </a:p>
        </p:txBody>
      </p:sp>
      <p:pic>
        <p:nvPicPr>
          <p:cNvPr id="18" name="Google Shape;210;p28">
            <a:extLst>
              <a:ext uri="{FF2B5EF4-FFF2-40B4-BE49-F238E27FC236}">
                <a16:creationId xmlns:a16="http://schemas.microsoft.com/office/drawing/2014/main" id="{4CBD87F9-4642-4305-88AF-582437A4E48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4146" y="4934661"/>
            <a:ext cx="216644" cy="183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7">
            <a:extLst>
              <a:ext uri="{FF2B5EF4-FFF2-40B4-BE49-F238E27FC236}">
                <a16:creationId xmlns:a16="http://schemas.microsoft.com/office/drawing/2014/main" id="{72EE39E9-548A-BAD4-9052-C57D3F57BD20}"/>
              </a:ext>
            </a:extLst>
          </p:cNvPr>
          <p:cNvGrpSpPr/>
          <p:nvPr/>
        </p:nvGrpSpPr>
        <p:grpSpPr>
          <a:xfrm>
            <a:off x="0" y="4657189"/>
            <a:ext cx="9144000" cy="675443"/>
            <a:chOff x="0" y="4657189"/>
            <a:chExt cx="9144000" cy="675443"/>
          </a:xfrm>
        </p:grpSpPr>
        <p:grpSp>
          <p:nvGrpSpPr>
            <p:cNvPr id="11" name="Group 6">
              <a:extLst>
                <a:ext uri="{FF2B5EF4-FFF2-40B4-BE49-F238E27FC236}">
                  <a16:creationId xmlns:a16="http://schemas.microsoft.com/office/drawing/2014/main" id="{160C3A8A-FCCA-4926-EFF4-1C6FC5ED9EDB}"/>
                </a:ext>
              </a:extLst>
            </p:cNvPr>
            <p:cNvGrpSpPr/>
            <p:nvPr/>
          </p:nvGrpSpPr>
          <p:grpSpPr>
            <a:xfrm>
              <a:off x="0" y="4657189"/>
              <a:ext cx="9144000" cy="675443"/>
              <a:chOff x="0" y="4657189"/>
              <a:chExt cx="9144000" cy="675443"/>
            </a:xfrm>
          </p:grpSpPr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56E8BAEB-E330-24EF-5D51-21689E401148}"/>
                  </a:ext>
                </a:extLst>
              </p:cNvPr>
              <p:cNvSpPr/>
              <p:nvPr/>
            </p:nvSpPr>
            <p:spPr>
              <a:xfrm>
                <a:off x="0" y="4657189"/>
                <a:ext cx="9144000" cy="530657"/>
              </a:xfrm>
              <a:prstGeom prst="roundRect">
                <a:avLst/>
              </a:prstGeom>
              <a:solidFill>
                <a:srgbClr val="343A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C4C4C4"/>
                  </a:solidFill>
                </a:endParaRPr>
              </a:p>
            </p:txBody>
          </p:sp>
          <p:sp>
            <p:nvSpPr>
              <p:cNvPr id="16" name="TextBox 8">
                <a:extLst>
                  <a:ext uri="{FF2B5EF4-FFF2-40B4-BE49-F238E27FC236}">
                    <a16:creationId xmlns:a16="http://schemas.microsoft.com/office/drawing/2014/main" id="{43280830-A7E1-D1DF-E7B0-2A6D8EFB47E3}"/>
                  </a:ext>
                </a:extLst>
              </p:cNvPr>
              <p:cNvSpPr txBox="1"/>
              <p:nvPr/>
            </p:nvSpPr>
            <p:spPr>
              <a:xfrm>
                <a:off x="2286000" y="4740101"/>
                <a:ext cx="5593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THE 41</a:t>
                </a:r>
                <a:r>
                  <a:rPr lang="en-US" sz="900" baseline="300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st</a:t>
                </a:r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 INTERNATIONAL SYSTEM DYNAMICS CONFERENCE</a:t>
                </a:r>
              </a:p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Chicago, USA and Virtually</a:t>
                </a:r>
              </a:p>
            </p:txBody>
          </p:sp>
          <p:grpSp>
            <p:nvGrpSpPr>
              <p:cNvPr id="19" name="Group 5">
                <a:extLst>
                  <a:ext uri="{FF2B5EF4-FFF2-40B4-BE49-F238E27FC236}">
                    <a16:creationId xmlns:a16="http://schemas.microsoft.com/office/drawing/2014/main" id="{4998675D-23C4-F31B-BE0B-767F5140ADCE}"/>
                  </a:ext>
                </a:extLst>
              </p:cNvPr>
              <p:cNvGrpSpPr/>
              <p:nvPr/>
            </p:nvGrpSpPr>
            <p:grpSpPr>
              <a:xfrm>
                <a:off x="1378548" y="4686300"/>
                <a:ext cx="2107603" cy="646332"/>
                <a:chOff x="1378548" y="4686300"/>
                <a:chExt cx="2107603" cy="646332"/>
              </a:xfrm>
            </p:grpSpPr>
            <p:pic>
              <p:nvPicPr>
                <p:cNvPr id="20" name="Picture 2">
                  <a:extLst>
                    <a:ext uri="{FF2B5EF4-FFF2-40B4-BE49-F238E27FC236}">
                      <a16:creationId xmlns:a16="http://schemas.microsoft.com/office/drawing/2014/main" id="{602FEB1E-29A4-379D-CE8A-EA218B9CAD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8548" y="4691185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4">
                  <a:extLst>
                    <a:ext uri="{FF2B5EF4-FFF2-40B4-BE49-F238E27FC236}">
                      <a16:creationId xmlns:a16="http://schemas.microsoft.com/office/drawing/2014/main" id="{2042F6EC-4B66-04AC-90E2-164B2EF0BA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7350" y="4686300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Retângulo 21">
                  <a:extLst>
                    <a:ext uri="{FF2B5EF4-FFF2-40B4-BE49-F238E27FC236}">
                      <a16:creationId xmlns:a16="http://schemas.microsoft.com/office/drawing/2014/main" id="{904DAB15-6922-3EA6-AAC5-08D9519DAE13}"/>
                    </a:ext>
                  </a:extLst>
                </p:cNvPr>
                <p:cNvSpPr/>
                <p:nvPr/>
              </p:nvSpPr>
              <p:spPr>
                <a:xfrm>
                  <a:off x="1867047" y="4686301"/>
                  <a:ext cx="161910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@systemdynamics_</a:t>
                  </a:r>
                  <a:endParaRPr lang="en-US" sz="1200" dirty="0"/>
                </a:p>
                <a:p>
                  <a:br>
                    <a:rPr lang="en-US" sz="1200" dirty="0"/>
                  </a:br>
                  <a:endParaRPr lang="en-US" sz="1200" dirty="0"/>
                </a:p>
              </p:txBody>
            </p:sp>
          </p:grpSp>
        </p:grp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CF0691C4-C3B1-3F76-3561-ED76AA6167D9}"/>
                </a:ext>
              </a:extLst>
            </p:cNvPr>
            <p:cNvSpPr/>
            <p:nvPr/>
          </p:nvSpPr>
          <p:spPr>
            <a:xfrm>
              <a:off x="1592726" y="4910847"/>
              <a:ext cx="18010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</a:rPr>
                <a:t>#isdc2023</a:t>
              </a:r>
              <a:endParaRPr lang="en-US" sz="1200" dirty="0"/>
            </a:p>
          </p:txBody>
        </p:sp>
        <p:pic>
          <p:nvPicPr>
            <p:cNvPr id="14" name="Google Shape;210;p28">
              <a:extLst>
                <a:ext uri="{FF2B5EF4-FFF2-40B4-BE49-F238E27FC236}">
                  <a16:creationId xmlns:a16="http://schemas.microsoft.com/office/drawing/2014/main" id="{40976FB6-2CA4-AFC9-4991-F34F08B435DC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83556" y="4959976"/>
              <a:ext cx="216644" cy="1835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36C7D63-51A3-DE01-27A6-0C95DED699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8154" y="918708"/>
            <a:ext cx="3909646" cy="342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8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>
            <a:extLst>
              <a:ext uri="{FF2B5EF4-FFF2-40B4-BE49-F238E27FC236}">
                <a16:creationId xmlns:a16="http://schemas.microsoft.com/office/drawing/2014/main" id="{B017810F-BE0B-413F-B3C1-C7D48DC5FA11}"/>
              </a:ext>
            </a:extLst>
          </p:cNvPr>
          <p:cNvSpPr/>
          <p:nvPr/>
        </p:nvSpPr>
        <p:spPr>
          <a:xfrm>
            <a:off x="1371600" y="651511"/>
            <a:ext cx="6400800" cy="34289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684A8-180B-4CD5-A1DB-B170B1DB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52680"/>
            <a:ext cx="6172200" cy="5331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Approach or Dynamic Hypothesis</a:t>
            </a:r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DB38B7A8-9DE2-4CCB-B5EB-F4BD463F8DF2}"/>
              </a:ext>
            </a:extLst>
          </p:cNvPr>
          <p:cNvGrpSpPr/>
          <p:nvPr/>
        </p:nvGrpSpPr>
        <p:grpSpPr>
          <a:xfrm>
            <a:off x="7101202" y="113134"/>
            <a:ext cx="675140" cy="470942"/>
            <a:chOff x="395214" y="152400"/>
            <a:chExt cx="1509786" cy="1053148"/>
          </a:xfrm>
        </p:grpSpPr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AD7E73CF-9B39-4D91-AF0C-80870BD380B5}"/>
                </a:ext>
              </a:extLst>
            </p:cNvPr>
            <p:cNvSpPr/>
            <p:nvPr/>
          </p:nvSpPr>
          <p:spPr>
            <a:xfrm>
              <a:off x="471414" y="152400"/>
              <a:ext cx="1357386" cy="990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5" name="Picture 7">
              <a:extLst>
                <a:ext uri="{FF2B5EF4-FFF2-40B4-BE49-F238E27FC236}">
                  <a16:creationId xmlns:a16="http://schemas.microsoft.com/office/drawing/2014/main" id="{92EA19A3-2CEB-4666-98AE-4527E809A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14" y="152400"/>
              <a:ext cx="1509786" cy="105314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TextBox 8">
            <a:extLst>
              <a:ext uri="{FF2B5EF4-FFF2-40B4-BE49-F238E27FC236}">
                <a16:creationId xmlns:a16="http://schemas.microsoft.com/office/drawing/2014/main" id="{EF89D6C9-EE25-4252-AE2E-A5B82F08DAB0}"/>
              </a:ext>
            </a:extLst>
          </p:cNvPr>
          <p:cNvSpPr txBox="1"/>
          <p:nvPr/>
        </p:nvSpPr>
        <p:spPr>
          <a:xfrm>
            <a:off x="4114800" y="4857750"/>
            <a:ext cx="376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THE 40</a:t>
            </a:r>
            <a:r>
              <a:rPr lang="en-US" sz="900" baseline="30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 INTERNATIONAL SYSTEM DYNAMICS CONFERENCE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Virtually everywhere!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43276D6-3709-4B63-9753-817108CA070A}"/>
              </a:ext>
            </a:extLst>
          </p:cNvPr>
          <p:cNvSpPr/>
          <p:nvPr/>
        </p:nvSpPr>
        <p:spPr>
          <a:xfrm>
            <a:off x="1570789" y="4889585"/>
            <a:ext cx="180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#isdc2022</a:t>
            </a:r>
            <a:endParaRPr lang="en-US" sz="1200" dirty="0"/>
          </a:p>
        </p:txBody>
      </p:sp>
      <p:pic>
        <p:nvPicPr>
          <p:cNvPr id="19" name="Google Shape;210;p28">
            <a:extLst>
              <a:ext uri="{FF2B5EF4-FFF2-40B4-BE49-F238E27FC236}">
                <a16:creationId xmlns:a16="http://schemas.microsoft.com/office/drawing/2014/main" id="{BC5C9611-D73A-44B3-A155-C8FAB0856C7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4146" y="4934661"/>
            <a:ext cx="216644" cy="183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29DB53BC-71C4-1972-1637-7CD473AAF447}"/>
              </a:ext>
            </a:extLst>
          </p:cNvPr>
          <p:cNvGrpSpPr/>
          <p:nvPr/>
        </p:nvGrpSpPr>
        <p:grpSpPr>
          <a:xfrm>
            <a:off x="0" y="4657189"/>
            <a:ext cx="9144000" cy="675443"/>
            <a:chOff x="0" y="4657189"/>
            <a:chExt cx="9144000" cy="675443"/>
          </a:xfrm>
        </p:grpSpPr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BCF935DE-6E7B-EE4A-8BA9-F721FDE82FD8}"/>
                </a:ext>
              </a:extLst>
            </p:cNvPr>
            <p:cNvGrpSpPr/>
            <p:nvPr/>
          </p:nvGrpSpPr>
          <p:grpSpPr>
            <a:xfrm>
              <a:off x="0" y="4657189"/>
              <a:ext cx="9144000" cy="675443"/>
              <a:chOff x="0" y="4657189"/>
              <a:chExt cx="9144000" cy="675443"/>
            </a:xfrm>
          </p:grpSpPr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2C2EFC7B-5CFA-F66A-5DD6-D1DB9D877033}"/>
                  </a:ext>
                </a:extLst>
              </p:cNvPr>
              <p:cNvSpPr/>
              <p:nvPr/>
            </p:nvSpPr>
            <p:spPr>
              <a:xfrm>
                <a:off x="0" y="4657189"/>
                <a:ext cx="9144000" cy="530657"/>
              </a:xfrm>
              <a:prstGeom prst="roundRect">
                <a:avLst/>
              </a:prstGeom>
              <a:solidFill>
                <a:srgbClr val="343A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C4C4C4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27CF82-863E-5237-637D-C190F8C3D649}"/>
                  </a:ext>
                </a:extLst>
              </p:cNvPr>
              <p:cNvSpPr txBox="1"/>
              <p:nvPr/>
            </p:nvSpPr>
            <p:spPr>
              <a:xfrm>
                <a:off x="2286000" y="4740101"/>
                <a:ext cx="5593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THE 41</a:t>
                </a:r>
                <a:r>
                  <a:rPr lang="en-US" sz="900" baseline="300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st</a:t>
                </a:r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 INTERNATIONAL SYSTEM DYNAMICS CONFERENCE</a:t>
                </a:r>
              </a:p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Chicago, USA and Virtually</a:t>
                </a:r>
              </a:p>
            </p:txBody>
          </p:sp>
          <p:grpSp>
            <p:nvGrpSpPr>
              <p:cNvPr id="10" name="Group 5">
                <a:extLst>
                  <a:ext uri="{FF2B5EF4-FFF2-40B4-BE49-F238E27FC236}">
                    <a16:creationId xmlns:a16="http://schemas.microsoft.com/office/drawing/2014/main" id="{AAC168AB-CC4C-E2CC-2212-EFB89E272F87}"/>
                  </a:ext>
                </a:extLst>
              </p:cNvPr>
              <p:cNvGrpSpPr/>
              <p:nvPr/>
            </p:nvGrpSpPr>
            <p:grpSpPr>
              <a:xfrm>
                <a:off x="1378548" y="4686300"/>
                <a:ext cx="2107603" cy="646332"/>
                <a:chOff x="1378548" y="4686300"/>
                <a:chExt cx="2107603" cy="646332"/>
              </a:xfrm>
            </p:grpSpPr>
            <p:pic>
              <p:nvPicPr>
                <p:cNvPr id="16" name="Picture 2">
                  <a:extLst>
                    <a:ext uri="{FF2B5EF4-FFF2-40B4-BE49-F238E27FC236}">
                      <a16:creationId xmlns:a16="http://schemas.microsoft.com/office/drawing/2014/main" id="{D8F1333B-E4E9-F8C0-E58F-C04EF0AFCA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8548" y="4691185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4">
                  <a:extLst>
                    <a:ext uri="{FF2B5EF4-FFF2-40B4-BE49-F238E27FC236}">
                      <a16:creationId xmlns:a16="http://schemas.microsoft.com/office/drawing/2014/main" id="{366C34F7-4421-4D32-5F94-C9C2CDF9C0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7350" y="4686300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259F84BA-E891-1A1E-1FD1-332DFF8D4361}"/>
                    </a:ext>
                  </a:extLst>
                </p:cNvPr>
                <p:cNvSpPr/>
                <p:nvPr/>
              </p:nvSpPr>
              <p:spPr>
                <a:xfrm>
                  <a:off x="1867047" y="4686301"/>
                  <a:ext cx="161910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@systemdynamics_</a:t>
                  </a:r>
                  <a:endParaRPr lang="en-US" sz="1200" dirty="0"/>
                </a:p>
                <a:p>
                  <a:br>
                    <a:rPr lang="en-US" sz="1200" dirty="0"/>
                  </a:br>
                  <a:endParaRPr lang="en-US" sz="1200" dirty="0"/>
                </a:p>
              </p:txBody>
            </p:sp>
          </p:grpSp>
        </p:grp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4052493B-262D-35E4-FCC5-B7EFEB7EDB3D}"/>
                </a:ext>
              </a:extLst>
            </p:cNvPr>
            <p:cNvSpPr/>
            <p:nvPr/>
          </p:nvSpPr>
          <p:spPr>
            <a:xfrm>
              <a:off x="1592726" y="4910847"/>
              <a:ext cx="18010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</a:rPr>
                <a:t>#isdc2023</a:t>
              </a:r>
              <a:endParaRPr lang="en-US" sz="1200" dirty="0"/>
            </a:p>
          </p:txBody>
        </p:sp>
        <p:pic>
          <p:nvPicPr>
            <p:cNvPr id="7" name="Google Shape;210;p28">
              <a:extLst>
                <a:ext uri="{FF2B5EF4-FFF2-40B4-BE49-F238E27FC236}">
                  <a16:creationId xmlns:a16="http://schemas.microsoft.com/office/drawing/2014/main" id="{352A1525-495B-AA6A-583E-ACF6918B74B4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83556" y="4959976"/>
              <a:ext cx="216644" cy="1835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5B0E877-0B21-D7E1-B358-696406E6E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24" y="795824"/>
            <a:ext cx="6172200" cy="4089708"/>
          </a:xfrm>
        </p:spPr>
        <p:txBody>
          <a:bodyPr>
            <a:normAutofit/>
          </a:bodyPr>
          <a:lstStyle/>
          <a:p>
            <a:r>
              <a:rPr lang="en-US" sz="2250" dirty="0"/>
              <a:t>Two Systems: </a:t>
            </a:r>
          </a:p>
          <a:p>
            <a:pPr lvl="1"/>
            <a:r>
              <a:rPr lang="en-US" sz="1950" dirty="0"/>
              <a:t>Mother and fetus</a:t>
            </a:r>
          </a:p>
          <a:p>
            <a:pPr lvl="1"/>
            <a:r>
              <a:rPr lang="en-US" sz="1950" dirty="0"/>
              <a:t>Three Subsystems:</a:t>
            </a:r>
          </a:p>
          <a:p>
            <a:pPr lvl="2"/>
            <a:r>
              <a:rPr lang="en-US" dirty="0"/>
              <a:t>Endocrine, nervous, and immune</a:t>
            </a:r>
          </a:p>
          <a:p>
            <a:r>
              <a:rPr lang="en-US" sz="2250" dirty="0"/>
              <a:t>Main stock variables:</a:t>
            </a:r>
          </a:p>
          <a:p>
            <a:pPr lvl="1"/>
            <a:r>
              <a:rPr lang="en-US" dirty="0"/>
              <a:t>Circadian Stress, Cortisol, Melatonin, ACTH, Interleukin 6 (Inflammatory Cytokine), Oxidative Stress</a:t>
            </a:r>
          </a:p>
          <a:p>
            <a:r>
              <a:rPr lang="en-US" sz="2250" dirty="0"/>
              <a:t>Time unit: hour</a:t>
            </a:r>
          </a:p>
          <a:p>
            <a:pPr lvl="1"/>
            <a:r>
              <a:rPr lang="en-US" dirty="0"/>
              <a:t>Pregnancy second trimester: brain development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3034DF4-32A7-1D2C-0B06-6E9067BA153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833" y="721942"/>
            <a:ext cx="2631965" cy="19630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27FC68C-EC51-08A4-1EF2-C58CC17552E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88" y="651038"/>
            <a:ext cx="1875640" cy="17259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A2598EF-9A09-7B74-1F02-BE162D2BE3A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37270"/>
            <a:ext cx="2555251" cy="172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3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892DFE2-681C-4675-A8EC-F2B3C997AC4C}"/>
              </a:ext>
            </a:extLst>
          </p:cNvPr>
          <p:cNvSpPr txBox="1">
            <a:spLocks/>
          </p:cNvSpPr>
          <p:nvPr/>
        </p:nvSpPr>
        <p:spPr>
          <a:xfrm>
            <a:off x="1485900" y="152680"/>
            <a:ext cx="6172200" cy="5331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000" dirty="0"/>
              <a:t>Progress,</a:t>
            </a:r>
            <a:r>
              <a:rPr lang="en-US" sz="3000" dirty="0"/>
              <a:t> Insights, and Questions</a:t>
            </a:r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id="{6FA4F188-4DB0-4938-8E95-0BCC38F78645}"/>
              </a:ext>
            </a:extLst>
          </p:cNvPr>
          <p:cNvGrpSpPr/>
          <p:nvPr/>
        </p:nvGrpSpPr>
        <p:grpSpPr>
          <a:xfrm>
            <a:off x="7101202" y="113134"/>
            <a:ext cx="675140" cy="470942"/>
            <a:chOff x="395214" y="152400"/>
            <a:chExt cx="1509786" cy="105314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3B2406FB-AA27-4BCC-9385-B68681AC71CF}"/>
                </a:ext>
              </a:extLst>
            </p:cNvPr>
            <p:cNvSpPr/>
            <p:nvPr/>
          </p:nvSpPr>
          <p:spPr>
            <a:xfrm>
              <a:off x="471414" y="152400"/>
              <a:ext cx="1357386" cy="990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id="{5A175774-26E5-4A81-81BC-E2C1187A9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14" y="152400"/>
              <a:ext cx="1509786" cy="105314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" name="Rectangle 4">
            <a:extLst>
              <a:ext uri="{FF2B5EF4-FFF2-40B4-BE49-F238E27FC236}">
                <a16:creationId xmlns:a16="http://schemas.microsoft.com/office/drawing/2014/main" id="{6F14AC0A-15D9-4ECB-B22A-1B0C59675BC0}"/>
              </a:ext>
            </a:extLst>
          </p:cNvPr>
          <p:cNvSpPr/>
          <p:nvPr/>
        </p:nvSpPr>
        <p:spPr>
          <a:xfrm>
            <a:off x="1371600" y="651511"/>
            <a:ext cx="6400800" cy="34289"/>
          </a:xfrm>
          <a:prstGeom prst="rect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AC9D9718-80ED-475B-ACBC-EE094BE79279}"/>
              </a:ext>
            </a:extLst>
          </p:cNvPr>
          <p:cNvSpPr txBox="1"/>
          <p:nvPr/>
        </p:nvSpPr>
        <p:spPr>
          <a:xfrm>
            <a:off x="4114800" y="4857750"/>
            <a:ext cx="376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THE 40</a:t>
            </a:r>
            <a:r>
              <a:rPr lang="en-US" sz="900" baseline="30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 INTERNATIONAL SYSTEM DYNAMICS CONFERENCE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Virtually everywhere!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C91EDBB-1239-45C9-A52D-B1C6367035EB}"/>
              </a:ext>
            </a:extLst>
          </p:cNvPr>
          <p:cNvSpPr/>
          <p:nvPr/>
        </p:nvSpPr>
        <p:spPr>
          <a:xfrm>
            <a:off x="1570789" y="4889585"/>
            <a:ext cx="180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#isdc2022</a:t>
            </a:r>
            <a:endParaRPr lang="en-US" sz="1200" dirty="0"/>
          </a:p>
        </p:txBody>
      </p:sp>
      <p:pic>
        <p:nvPicPr>
          <p:cNvPr id="23" name="Google Shape;210;p28">
            <a:extLst>
              <a:ext uri="{FF2B5EF4-FFF2-40B4-BE49-F238E27FC236}">
                <a16:creationId xmlns:a16="http://schemas.microsoft.com/office/drawing/2014/main" id="{39BBE872-725A-4D41-935F-93F8B8258C3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4146" y="4934661"/>
            <a:ext cx="216644" cy="183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01D5FB93-13CB-E07C-C7F7-5DD8465D5FA9}"/>
              </a:ext>
            </a:extLst>
          </p:cNvPr>
          <p:cNvGrpSpPr/>
          <p:nvPr/>
        </p:nvGrpSpPr>
        <p:grpSpPr>
          <a:xfrm>
            <a:off x="0" y="4657189"/>
            <a:ext cx="9144000" cy="675443"/>
            <a:chOff x="0" y="4657189"/>
            <a:chExt cx="9144000" cy="675443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92730F5C-0EA4-B78F-3020-9C00E508680B}"/>
                </a:ext>
              </a:extLst>
            </p:cNvPr>
            <p:cNvGrpSpPr/>
            <p:nvPr/>
          </p:nvGrpSpPr>
          <p:grpSpPr>
            <a:xfrm>
              <a:off x="0" y="4657189"/>
              <a:ext cx="9144000" cy="675443"/>
              <a:chOff x="0" y="4657189"/>
              <a:chExt cx="9144000" cy="675443"/>
            </a:xfrm>
          </p:grpSpPr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AC83A2A6-3529-8E35-5ADC-AE8D062446CF}"/>
                  </a:ext>
                </a:extLst>
              </p:cNvPr>
              <p:cNvSpPr/>
              <p:nvPr/>
            </p:nvSpPr>
            <p:spPr>
              <a:xfrm>
                <a:off x="0" y="4657189"/>
                <a:ext cx="9144000" cy="530657"/>
              </a:xfrm>
              <a:prstGeom prst="roundRect">
                <a:avLst/>
              </a:prstGeom>
              <a:solidFill>
                <a:srgbClr val="343A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C4C4C4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1A71EE-E4F3-AEDF-0BE3-8FE0AF9433E5}"/>
                  </a:ext>
                </a:extLst>
              </p:cNvPr>
              <p:cNvSpPr txBox="1"/>
              <p:nvPr/>
            </p:nvSpPr>
            <p:spPr>
              <a:xfrm>
                <a:off x="2286000" y="4740101"/>
                <a:ext cx="5593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THE 41</a:t>
                </a:r>
                <a:r>
                  <a:rPr lang="en-US" sz="900" baseline="300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st</a:t>
                </a:r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 INTERNATIONAL SYSTEM DYNAMICS CONFERENCE</a:t>
                </a:r>
              </a:p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Avenir LT Std 55 Roman" panose="020B0503020203020204" pitchFamily="34" charset="0"/>
                  </a:rPr>
                  <a:t>Chicago, USA and Virtually</a:t>
                </a:r>
              </a:p>
            </p:txBody>
          </p:sp>
          <p:grpSp>
            <p:nvGrpSpPr>
              <p:cNvPr id="10" name="Group 5">
                <a:extLst>
                  <a:ext uri="{FF2B5EF4-FFF2-40B4-BE49-F238E27FC236}">
                    <a16:creationId xmlns:a16="http://schemas.microsoft.com/office/drawing/2014/main" id="{2EDF6081-E446-72FC-DE3A-8575FD6D2E5D}"/>
                  </a:ext>
                </a:extLst>
              </p:cNvPr>
              <p:cNvGrpSpPr/>
              <p:nvPr/>
            </p:nvGrpSpPr>
            <p:grpSpPr>
              <a:xfrm>
                <a:off x="1378548" y="4686300"/>
                <a:ext cx="2107603" cy="646332"/>
                <a:chOff x="1378548" y="4686300"/>
                <a:chExt cx="2107603" cy="646332"/>
              </a:xfrm>
            </p:grpSpPr>
            <p:pic>
              <p:nvPicPr>
                <p:cNvPr id="11" name="Picture 2">
                  <a:extLst>
                    <a:ext uri="{FF2B5EF4-FFF2-40B4-BE49-F238E27FC236}">
                      <a16:creationId xmlns:a16="http://schemas.microsoft.com/office/drawing/2014/main" id="{66BE45C0-BE24-4CF4-50B1-04EEC9F52ED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8548" y="4691185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4">
                  <a:extLst>
                    <a:ext uri="{FF2B5EF4-FFF2-40B4-BE49-F238E27FC236}">
                      <a16:creationId xmlns:a16="http://schemas.microsoft.com/office/drawing/2014/main" id="{69990A5B-F474-0129-41A5-BDBD0684142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7350" y="4686300"/>
                  <a:ext cx="228600" cy="228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Retângulo 19">
                  <a:extLst>
                    <a:ext uri="{FF2B5EF4-FFF2-40B4-BE49-F238E27FC236}">
                      <a16:creationId xmlns:a16="http://schemas.microsoft.com/office/drawing/2014/main" id="{25A5AEFE-F28A-321D-A9AE-C43C549FFD29}"/>
                    </a:ext>
                  </a:extLst>
                </p:cNvPr>
                <p:cNvSpPr/>
                <p:nvPr/>
              </p:nvSpPr>
              <p:spPr>
                <a:xfrm>
                  <a:off x="1867047" y="4686301"/>
                  <a:ext cx="161910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@systemdynamics_</a:t>
                  </a:r>
                  <a:endParaRPr lang="en-US" sz="1200" dirty="0"/>
                </a:p>
                <a:p>
                  <a:br>
                    <a:rPr lang="en-US" sz="1200" dirty="0"/>
                  </a:br>
                  <a:endParaRPr lang="en-US" sz="1200" dirty="0"/>
                </a:p>
              </p:txBody>
            </p:sp>
          </p:grpSp>
        </p:grp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D868855-06A6-644C-F365-D97C67C5708A}"/>
                </a:ext>
              </a:extLst>
            </p:cNvPr>
            <p:cNvSpPr/>
            <p:nvPr/>
          </p:nvSpPr>
          <p:spPr>
            <a:xfrm>
              <a:off x="1592726" y="4910847"/>
              <a:ext cx="18010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</a:rPr>
                <a:t>#isdc2023</a:t>
              </a:r>
              <a:endParaRPr lang="en-US" sz="1200" dirty="0"/>
            </a:p>
          </p:txBody>
        </p:sp>
        <p:pic>
          <p:nvPicPr>
            <p:cNvPr id="7" name="Google Shape;210;p28">
              <a:extLst>
                <a:ext uri="{FF2B5EF4-FFF2-40B4-BE49-F238E27FC236}">
                  <a16:creationId xmlns:a16="http://schemas.microsoft.com/office/drawing/2014/main" id="{466A3C67-B3BC-DF33-0E7D-F44635724F2A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83556" y="4959976"/>
              <a:ext cx="216644" cy="1835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D3D38BD-FB58-9B04-6020-D166DFA2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12" y="3953407"/>
            <a:ext cx="4492188" cy="530657"/>
          </a:xfrm>
        </p:spPr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endParaRPr lang="en-US" sz="700" dirty="0"/>
          </a:p>
          <a:p>
            <a:pPr marL="257175" lvl="1" indent="-257175">
              <a:buFont typeface="Arial" panose="020B0604020202020204" pitchFamily="34" charset="0"/>
              <a:buChar char="•"/>
            </a:pPr>
            <a:endParaRPr lang="en-US" sz="700" dirty="0"/>
          </a:p>
          <a:p>
            <a:r>
              <a:rPr lang="en-US" sz="1700" dirty="0"/>
              <a:t>Thoughts, feedback, and questions welcome</a:t>
            </a:r>
          </a:p>
        </p:txBody>
      </p:sp>
      <p:pic>
        <p:nvPicPr>
          <p:cNvPr id="6" name="Picture 5" descr="A diagram of a diagram&#10;&#10;Description automatically generated">
            <a:extLst>
              <a:ext uri="{FF2B5EF4-FFF2-40B4-BE49-F238E27FC236}">
                <a16:creationId xmlns:a16="http://schemas.microsoft.com/office/drawing/2014/main" id="{D1F8191B-1198-BC28-982D-3D3CF436584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33" y="467386"/>
            <a:ext cx="7818467" cy="42379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3D7D55-C4A3-6629-29B6-28C3CC148A21}"/>
              </a:ext>
            </a:extLst>
          </p:cNvPr>
          <p:cNvSpPr txBox="1"/>
          <p:nvPr/>
        </p:nvSpPr>
        <p:spPr>
          <a:xfrm>
            <a:off x="73950" y="845542"/>
            <a:ext cx="464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Causal Loop Diagram:</a:t>
            </a:r>
          </a:p>
        </p:txBody>
      </p:sp>
    </p:spTree>
    <p:extLst>
      <p:ext uri="{BB962C8B-B14F-4D97-AF65-F5344CB8AC3E}">
        <p14:creationId xmlns:p14="http://schemas.microsoft.com/office/powerpoint/2010/main" val="1093332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248</Words>
  <Application>Microsoft Macintosh PowerPoint</Application>
  <PresentationFormat>On-screen Show (16:9)</PresentationFormat>
  <Paragraphs>58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Avenir LT Std 55 Roman</vt:lpstr>
      <vt:lpstr>Calibri</vt:lpstr>
      <vt:lpstr>Office Theme</vt:lpstr>
      <vt:lpstr>Dynamic Modelling of Circadian Rhythm Disorder and its Connections to Autism in Fetus</vt:lpstr>
      <vt:lpstr>Problem Statement</vt:lpstr>
      <vt:lpstr>Approach or Dynamic Hypothesis</vt:lpstr>
      <vt:lpstr>PowerPoint Presentation</vt:lpstr>
    </vt:vector>
  </TitlesOfParts>
  <Company>isee systems,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work</dc:title>
  <dc:creator>Bob Eberlein</dc:creator>
  <cp:lastModifiedBy>Ekin Yurdakul</cp:lastModifiedBy>
  <cp:revision>82</cp:revision>
  <cp:lastPrinted>2018-05-29T13:54:06Z</cp:lastPrinted>
  <dcterms:created xsi:type="dcterms:W3CDTF">2018-04-25T19:48:46Z</dcterms:created>
  <dcterms:modified xsi:type="dcterms:W3CDTF">2023-07-23T13:38:21Z</dcterms:modified>
</cp:coreProperties>
</file>