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5143500" type="screen16x9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  <a:srgbClr val="343A40"/>
    <a:srgbClr val="B2214D"/>
    <a:srgbClr val="EF7DB1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4" autoAdjust="0"/>
    <p:restoredTop sz="69429" autoAdjust="0"/>
  </p:normalViewPr>
  <p:slideViewPr>
    <p:cSldViewPr>
      <p:cViewPr varScale="1">
        <p:scale>
          <a:sx n="66" d="100"/>
          <a:sy n="66" d="100"/>
        </p:scale>
        <p:origin x="2022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650875"/>
            <a:ext cx="57896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page: Jon teaches high school and introductory college Biology, Anatomy &amp; Physiology, and Physics courses. He has used a number of object-based computational modeling tools with his students over the past 15 years, including Stella, Insight Maker, Simulink, and </a:t>
            </a:r>
            <a:r>
              <a:rPr lang="en-US" dirty="0" err="1"/>
              <a:t>Vensim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The Model Builder website includes the free online tool, a User Guide, a Pedagogy Guide, and a Catalog of </a:t>
            </a:r>
            <a:r>
              <a:rPr lang="en-US" dirty="0" err="1"/>
              <a:t>BioInteractive</a:t>
            </a:r>
            <a:r>
              <a:rPr lang="en-US" dirty="0"/>
              <a:t> Models for Educators (https://www.biointeractive.org/classroom-resources/model-builder).</a:t>
            </a:r>
            <a:br>
              <a:rPr lang="en-US" dirty="0"/>
            </a:b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Statement:  The goal of Model Builder is to be useful to beginning modelers to understand the language (symbology) of conceptual and stock and flow diagrams and be an on-ramp to more sophisticated modeling platforms. Model Builder provides teachers and students an opportunity to practice modeling with automated feedback so students can learn how systems are represented and interpreted.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Approach or Dynamic Hypothesis: </a:t>
            </a:r>
            <a:br>
              <a:rPr lang="en-US" baseline="0" dirty="0"/>
            </a:br>
            <a:r>
              <a:rPr lang="en-US" baseline="0" dirty="0"/>
              <a:t>1) a. Allow users to OPEN pre-existing reference models, self-check models, and assessment models. </a:t>
            </a:r>
          </a:p>
          <a:p>
            <a:r>
              <a:rPr lang="en-US" baseline="0" dirty="0"/>
              <a:t>b. Users can create and edit reference models and then save a zip file to generate self-check and assessment models files.</a:t>
            </a:r>
          </a:p>
          <a:p>
            <a:r>
              <a:rPr lang="en-US" baseline="0" dirty="0"/>
              <a:t>c. Teachers can receive assessment files from students and auto-grade them using the Grading Tool and a reference model.</a:t>
            </a:r>
          </a:p>
          <a:p>
            <a:r>
              <a:rPr lang="en-US" baseline="0" dirty="0"/>
              <a:t>2) Using </a:t>
            </a:r>
            <a:r>
              <a:rPr lang="en-US" baseline="0" dirty="0" err="1"/>
              <a:t>BioInteractive</a:t>
            </a:r>
            <a:r>
              <a:rPr lang="en-US" baseline="0" dirty="0"/>
              <a:t> models or self-check files, students can build models and check their models iteratively for automated feedback.</a:t>
            </a:r>
          </a:p>
          <a:p>
            <a:r>
              <a:rPr lang="en-US" baseline="0" dirty="0"/>
              <a:t>3) A growing bank of curated models are on the main Model Builder page that allow students to build models with automated feedback to easily get started using Model Builder.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Results: </a:t>
            </a:r>
            <a:endParaRPr lang="en-US" baseline="0" dirty="0"/>
          </a:p>
          <a:p>
            <a:r>
              <a:rPr lang="en-US" baseline="0" dirty="0"/>
              <a:t>Model Builder currently allows users to create two types of models: Conceptual models and Stock and Flow models.</a:t>
            </a:r>
          </a:p>
          <a:p>
            <a:pPr marL="228600" indent="-228600">
              <a:buAutoNum type="arabicParenR"/>
            </a:pPr>
            <a:r>
              <a:rPr lang="en-US" baseline="0" dirty="0"/>
              <a:t>Conceptual models check for how the objects are linked: the presence of connectors between objects, and the direction and polarity of the connectors.</a:t>
            </a:r>
          </a:p>
          <a:p>
            <a:pPr marL="228600" indent="-228600">
              <a:buAutoNum type="arabicParenR"/>
            </a:pPr>
            <a:r>
              <a:rPr lang="en-US" baseline="0" dirty="0"/>
              <a:t>Stock and Flow models check for how objects are named (stock, flow, or variables), how flows are linked to stocks, and connectors.</a:t>
            </a:r>
          </a:p>
          <a:p>
            <a:pPr marL="0" indent="0">
              <a:buNone/>
            </a:pPr>
            <a:r>
              <a:rPr lang="en-US" baseline="0" dirty="0"/>
              <a:t>My Anatomy students (n=26) used MB throughout the school year. When asked “…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helpful was Model Builder in helping you understand the course content?”, 73% said it was helpful or very helpful (on a scale of 1-5, x̄=4.16). Only one student said it was not helpful. </a:t>
            </a:r>
          </a:p>
          <a:p>
            <a:pPr marL="0" indent="0"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some students’ comments: Comment 1: “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builder helped in every section to see how the flow of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eveyrhting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worked. It allowed me to know the terms better, and how everything functions at a better knowledge.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Everrthing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model builder was good.”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2: 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thought Model Builder was helpful in understanding how systems work and fit together.”</a:t>
            </a:r>
          </a:p>
          <a:p>
            <a:pPr marL="0" indent="0"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3: “I found it helpful that we had to figure out how to put all the pieces together on our own and see how the setup looks laid out in a way that is easy to read and understand.”</a:t>
            </a:r>
          </a:p>
          <a:p>
            <a:pPr marL="0" indent="0">
              <a:buNone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biointeractive.org/classroom-resources/model-builder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53808"/>
            <a:ext cx="6877050" cy="20323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HHMI </a:t>
            </a:r>
            <a:r>
              <a:rPr lang="en-US" b="1" i="1" dirty="0" err="1"/>
              <a:t>BioInteractive</a:t>
            </a:r>
            <a:r>
              <a:rPr lang="en-US" b="1" i="1" dirty="0"/>
              <a:t> Model Builder: </a:t>
            </a:r>
            <a:br>
              <a:rPr lang="en-US" i="1" dirty="0"/>
            </a:br>
            <a:r>
              <a:rPr lang="en-US" sz="2700" i="1" dirty="0"/>
              <a:t>An Online Application to Teach Conceptual and Stock &amp; Flow Modeling with Automated Feedback</a:t>
            </a:r>
            <a:br>
              <a:rPr lang="en-US" sz="2700" i="1" dirty="0"/>
            </a:br>
            <a:br>
              <a:rPr lang="en-US" sz="2700" i="1" dirty="0"/>
            </a:br>
            <a:r>
              <a:rPr lang="en-US" sz="2700" i="1" dirty="0">
                <a:hlinkClick r:id="rId3"/>
              </a:rPr>
              <a:t>biointeractive.org/classroom-resources/model-builder</a:t>
            </a:r>
            <a:r>
              <a:rPr lang="en-US" sz="2700" i="1" dirty="0"/>
              <a:t> </a:t>
            </a:r>
            <a:endParaRPr lang="en-US" sz="2700" dirty="0">
              <a:solidFill>
                <a:srgbClr val="343A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486149"/>
            <a:ext cx="5734050" cy="988369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Jon Darkow 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Seneca East Local Schools 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Attica, Ohio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4474518"/>
            <a:ext cx="8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0:00-0:30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4F0C5A-FCBE-474A-8DB8-148DA7B5FECE}"/>
              </a:ext>
            </a:extLst>
          </p:cNvPr>
          <p:cNvSpPr txBox="1"/>
          <p:nvPr/>
        </p:nvSpPr>
        <p:spPr>
          <a:xfrm>
            <a:off x="4229100" y="372502"/>
            <a:ext cx="348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i="1" dirty="0">
                <a:solidFill>
                  <a:srgbClr val="B2214D"/>
                </a:solidFill>
              </a:rPr>
              <a:t>Online Poster Presentation</a:t>
            </a:r>
            <a:endParaRPr lang="en-US" sz="2400" i="1" dirty="0">
              <a:solidFill>
                <a:srgbClr val="B2214D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84F91-FFF5-C042-922A-7D0BA9356FA8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98A784-890B-224D-9A9C-08FF997DD015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1DD47CD-9787-EE4E-BAF0-A8A3535FD4B1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4E3EF64-C40A-4EC9-AF60-EDA9078594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D0215F21-59DE-4327-B06B-E026F3BFE8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18F84453-B99F-4A92-BBF0-4CC0F68B57A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D0DE390-2008-46D1-949E-F0489FC6F2C6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7" name="Google Shape;210;p28">
              <a:extLst>
                <a:ext uri="{FF2B5EF4-FFF2-40B4-BE49-F238E27FC236}">
                  <a16:creationId xmlns:a16="http://schemas.microsoft.com/office/drawing/2014/main" id="{095AE063-763D-4BF7-8966-F0BB1C775F24}"/>
                </a:ext>
              </a:extLst>
            </p:cNvPr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Imagem 19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3B08B5E7-234C-4941-B769-DD877C02A68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1054" r="70833" b="57225"/>
          <a:stretch/>
        </p:blipFill>
        <p:spPr>
          <a:xfrm>
            <a:off x="7200900" y="750585"/>
            <a:ext cx="409210" cy="392415"/>
          </a:xfrm>
          <a:prstGeom prst="rect">
            <a:avLst/>
          </a:prstGeom>
        </p:spPr>
      </p:pic>
      <p:grpSp>
        <p:nvGrpSpPr>
          <p:cNvPr id="18" name="Group 5">
            <a:extLst>
              <a:ext uri="{FF2B5EF4-FFF2-40B4-BE49-F238E27FC236}">
                <a16:creationId xmlns:a16="http://schemas.microsoft.com/office/drawing/2014/main" id="{D5F7DDED-500E-479F-9CDF-09EC51797E49}"/>
              </a:ext>
            </a:extLst>
          </p:cNvPr>
          <p:cNvGrpSpPr/>
          <p:nvPr/>
        </p:nvGrpSpPr>
        <p:grpSpPr>
          <a:xfrm>
            <a:off x="1533891" y="287181"/>
            <a:ext cx="1371599" cy="912969"/>
            <a:chOff x="395214" y="152400"/>
            <a:chExt cx="1509786" cy="1053148"/>
          </a:xfrm>
        </p:grpSpPr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87AECC70-AA34-43E2-B0DF-D4EBEE9DAD9A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1" name="Picture 7">
              <a:extLst>
                <a:ext uri="{FF2B5EF4-FFF2-40B4-BE49-F238E27FC236}">
                  <a16:creationId xmlns:a16="http://schemas.microsoft.com/office/drawing/2014/main" id="{69A5B578-F80F-48A9-956C-AE92967FB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88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184631"/>
            <a:ext cx="6781800" cy="1931670"/>
          </a:xfrm>
        </p:spPr>
        <p:txBody>
          <a:bodyPr>
            <a:normAutofit/>
          </a:bodyPr>
          <a:lstStyle/>
          <a:p>
            <a:r>
              <a:rPr lang="en-US" sz="2800" dirty="0"/>
              <a:t>How can more teachers and students learn how to build diagrams of conceptual and stock and flow models?</a:t>
            </a:r>
          </a:p>
          <a:p>
            <a:pPr marL="0" indent="0">
              <a:buNone/>
            </a:pPr>
            <a:endParaRPr lang="en-US" sz="1950" dirty="0"/>
          </a:p>
        </p:txBody>
      </p:sp>
      <p:sp>
        <p:nvSpPr>
          <p:cNvPr id="4" name="TextBox 3"/>
          <p:cNvSpPr txBox="1"/>
          <p:nvPr/>
        </p:nvSpPr>
        <p:spPr>
          <a:xfrm>
            <a:off x="8468740" y="4474518"/>
            <a:ext cx="827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0:30-1:00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93894B4-FD31-40CA-995C-F67E626595C7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A53A-D705-494A-8412-36AEB6ABD20F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8" name="Google Shape;210;p28">
            <a:extLst>
              <a:ext uri="{FF2B5EF4-FFF2-40B4-BE49-F238E27FC236}">
                <a16:creationId xmlns:a16="http://schemas.microsoft.com/office/drawing/2014/main" id="{4CBD87F9-4642-4305-88AF-582437A4E48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B736327-6599-5F44-8E9C-5237152BE7A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F2ED67E-0158-524F-A4CE-0897377088B8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8B273DA-4495-244F-A1F5-4489C340CAC3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912C18B-C95D-2D4B-B05F-67A14C0C41B3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D240979-47A6-3345-8829-252070C116E4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33" name="Picture 2">
                  <a:extLst>
                    <a:ext uri="{FF2B5EF4-FFF2-40B4-BE49-F238E27FC236}">
                      <a16:creationId xmlns:a16="http://schemas.microsoft.com/office/drawing/2014/main" id="{AA2F3581-F261-E845-80EB-2207F3134FA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" name="Picture 4">
                  <a:extLst>
                    <a:ext uri="{FF2B5EF4-FFF2-40B4-BE49-F238E27FC236}">
                      <a16:creationId xmlns:a16="http://schemas.microsoft.com/office/drawing/2014/main" id="{F00EE7C3-8D0D-F04B-9B86-FA241632177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5" name="Retângulo 9">
                  <a:extLst>
                    <a:ext uri="{FF2B5EF4-FFF2-40B4-BE49-F238E27FC236}">
                      <a16:creationId xmlns:a16="http://schemas.microsoft.com/office/drawing/2014/main" id="{438A52E6-4A0F-D549-90A3-5C33D4E04F30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 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8" name="Retângulo 15">
              <a:extLst>
                <a:ext uri="{FF2B5EF4-FFF2-40B4-BE49-F238E27FC236}">
                  <a16:creationId xmlns:a16="http://schemas.microsoft.com/office/drawing/2014/main" id="{DBCB928D-13A5-F441-B52C-6AE5A5D586C2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9" name="Google Shape;210;p28">
              <a:extLst>
                <a:ext uri="{FF2B5EF4-FFF2-40B4-BE49-F238E27FC236}">
                  <a16:creationId xmlns:a16="http://schemas.microsoft.com/office/drawing/2014/main" id="{EA0A8782-876F-3042-8A96-FFE0FFA0D8C0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3579"/>
            <a:ext cx="4343400" cy="3795570"/>
          </a:xfrm>
        </p:spPr>
        <p:txBody>
          <a:bodyPr>
            <a:normAutofit/>
          </a:bodyPr>
          <a:lstStyle/>
          <a:p>
            <a:r>
              <a:rPr lang="en-US" b="1" i="1" dirty="0"/>
              <a:t>Free online tool </a:t>
            </a:r>
            <a:r>
              <a:rPr lang="en-US" dirty="0"/>
              <a:t>that allows users to build Conceptual and Stock and Flow models.</a:t>
            </a:r>
          </a:p>
          <a:p>
            <a:endParaRPr lang="en-US" dirty="0"/>
          </a:p>
          <a:p>
            <a:r>
              <a:rPr lang="en-US" dirty="0"/>
              <a:t>Checks users’ models against a reference model to generate </a:t>
            </a:r>
            <a:r>
              <a:rPr lang="en-US" b="1" i="1" dirty="0"/>
              <a:t>automated feedback.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i="1" dirty="0"/>
              <a:t>bank of curated models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88589" y="4474518"/>
            <a:ext cx="88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1:00-3:30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017810F-BE0B-413F-B3C1-C7D48DC5FA11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684A8-180B-4CD5-A1DB-B170B1D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Approach or Dynamic Hypothesis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DB38B7A8-9DE2-4CCB-B5EB-F4BD463F8DF2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D7E73CF-9B39-4D91-AF0C-80870BD380B5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92EA19A3-2CEB-4666-98AE-4527E809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EF89D6C9-EE25-4252-AE2E-A5B82F08DAB0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43276D6-3709-4B63-9753-817108CA070A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9" name="Google Shape;210;p28">
            <a:extLst>
              <a:ext uri="{FF2B5EF4-FFF2-40B4-BE49-F238E27FC236}">
                <a16:creationId xmlns:a16="http://schemas.microsoft.com/office/drawing/2014/main" id="{BC5C9611-D73A-44B3-A155-C8FAB0856C7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C9D86DB-51A0-194F-8309-57FAED56F87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8402F7-25C9-3443-8C53-229B322ED3D2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24" name="Rectangle 4">
                <a:extLst>
                  <a:ext uri="{FF2B5EF4-FFF2-40B4-BE49-F238E27FC236}">
                    <a16:creationId xmlns:a16="http://schemas.microsoft.com/office/drawing/2014/main" id="{8A190D99-BE30-1D48-89F6-D7EE12E259D5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662007-59D5-9242-A16E-FB2385445EAA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EB1C4EA8-2F97-0E47-8EA8-30EA89E1891F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27" name="Picture 2">
                  <a:extLst>
                    <a:ext uri="{FF2B5EF4-FFF2-40B4-BE49-F238E27FC236}">
                      <a16:creationId xmlns:a16="http://schemas.microsoft.com/office/drawing/2014/main" id="{805BEAB6-21E8-ED43-8125-2AA4183BE12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>
                  <a:extLst>
                    <a:ext uri="{FF2B5EF4-FFF2-40B4-BE49-F238E27FC236}">
                      <a16:creationId xmlns:a16="http://schemas.microsoft.com/office/drawing/2014/main" id="{99B00992-786C-004E-B2BB-17B45E43E77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Retângulo 9">
                  <a:extLst>
                    <a:ext uri="{FF2B5EF4-FFF2-40B4-BE49-F238E27FC236}">
                      <a16:creationId xmlns:a16="http://schemas.microsoft.com/office/drawing/2014/main" id="{EE249421-0621-0C49-BA96-470A9B20D54A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2" name="Retângulo 15">
              <a:extLst>
                <a:ext uri="{FF2B5EF4-FFF2-40B4-BE49-F238E27FC236}">
                  <a16:creationId xmlns:a16="http://schemas.microsoft.com/office/drawing/2014/main" id="{E5CC8F8D-778A-AC4C-AFD7-A98F95B187C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3" name="Google Shape;210;p28">
              <a:extLst>
                <a:ext uri="{FF2B5EF4-FFF2-40B4-BE49-F238E27FC236}">
                  <a16:creationId xmlns:a16="http://schemas.microsoft.com/office/drawing/2014/main" id="{BF8C667E-9C83-2B4B-8AB6-EB28145CA321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7598CEC-64A9-4B43-A543-876FC7014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602" y="725346"/>
            <a:ext cx="3265070" cy="10775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EB5CA9-9C96-49AE-B5B0-4E886416CA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3400" y="1920533"/>
            <a:ext cx="4724400" cy="13834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836570-2F6C-4211-9FD0-A4C6CE6740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602" y="3460505"/>
            <a:ext cx="3305175" cy="1085850"/>
          </a:xfrm>
          <a:prstGeom prst="rect">
            <a:avLst/>
          </a:prstGeom>
        </p:spPr>
      </p:pic>
      <p:sp>
        <p:nvSpPr>
          <p:cNvPr id="16" name="Arrow: Right 15">
            <a:extLst>
              <a:ext uri="{FF2B5EF4-FFF2-40B4-BE49-F238E27FC236}">
                <a16:creationId xmlns:a16="http://schemas.microsoft.com/office/drawing/2014/main" id="{743A556C-EC42-4E87-B2E4-78D04DA72560}"/>
              </a:ext>
            </a:extLst>
          </p:cNvPr>
          <p:cNvSpPr/>
          <p:nvPr/>
        </p:nvSpPr>
        <p:spPr>
          <a:xfrm>
            <a:off x="4191000" y="963272"/>
            <a:ext cx="685800" cy="53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3468E0F2-D0BB-4DC7-92B2-65F92BD27DED}"/>
              </a:ext>
            </a:extLst>
          </p:cNvPr>
          <p:cNvSpPr/>
          <p:nvPr/>
        </p:nvSpPr>
        <p:spPr>
          <a:xfrm>
            <a:off x="3916680" y="2956016"/>
            <a:ext cx="685800" cy="53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F33E290-7C5E-4C5F-82D8-76DEE6FC3C47}"/>
              </a:ext>
            </a:extLst>
          </p:cNvPr>
          <p:cNvSpPr/>
          <p:nvPr/>
        </p:nvSpPr>
        <p:spPr>
          <a:xfrm>
            <a:off x="4074890" y="3981746"/>
            <a:ext cx="685800" cy="530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485900" y="56480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3000" dirty="0"/>
              <a:t>Results</a:t>
            </a:r>
            <a:endParaRPr lang="en-US" sz="3000" dirty="0"/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DE191D6-8574-184E-9F6C-0AA0873140D2}"/>
              </a:ext>
            </a:extLst>
          </p:cNvPr>
          <p:cNvGrpSpPr/>
          <p:nvPr/>
        </p:nvGrpSpPr>
        <p:grpSpPr>
          <a:xfrm>
            <a:off x="0" y="4657189"/>
            <a:ext cx="9144000" cy="530657"/>
            <a:chOff x="0" y="4657189"/>
            <a:chExt cx="9144000" cy="53065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38EEEBB-E6E6-BE4C-8773-61BA31AE7467}"/>
                </a:ext>
              </a:extLst>
            </p:cNvPr>
            <p:cNvGrpSpPr/>
            <p:nvPr/>
          </p:nvGrpSpPr>
          <p:grpSpPr>
            <a:xfrm>
              <a:off x="0" y="4657189"/>
              <a:ext cx="9144000" cy="530657"/>
              <a:chOff x="0" y="4657189"/>
              <a:chExt cx="9144000" cy="530657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1CDBCD5-663C-164C-9777-E4E7071BEF44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EF23A5-704A-B347-86B8-770204541FED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B3CEE4F-16AA-414D-81F1-A1148F7E2090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461666"/>
                <a:chOff x="1378548" y="4686300"/>
                <a:chExt cx="2107603" cy="461666"/>
              </a:xfrm>
            </p:grpSpPr>
            <p:pic>
              <p:nvPicPr>
                <p:cNvPr id="31" name="Picture 2">
                  <a:extLst>
                    <a:ext uri="{FF2B5EF4-FFF2-40B4-BE49-F238E27FC236}">
                      <a16:creationId xmlns:a16="http://schemas.microsoft.com/office/drawing/2014/main" id="{4D3865AE-2E95-7F49-8C13-7A80CF9F03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4">
                  <a:extLst>
                    <a:ext uri="{FF2B5EF4-FFF2-40B4-BE49-F238E27FC236}">
                      <a16:creationId xmlns:a16="http://schemas.microsoft.com/office/drawing/2014/main" id="{A2622CF5-02A3-274A-84C7-279A69A860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Retângulo 9">
                  <a:extLst>
                    <a:ext uri="{FF2B5EF4-FFF2-40B4-BE49-F238E27FC236}">
                      <a16:creationId xmlns:a16="http://schemas.microsoft.com/office/drawing/2014/main" id="{7312339E-21C0-4548-ADAD-934D2BCF48CB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6" name="Retângulo 15">
              <a:extLst>
                <a:ext uri="{FF2B5EF4-FFF2-40B4-BE49-F238E27FC236}">
                  <a16:creationId xmlns:a16="http://schemas.microsoft.com/office/drawing/2014/main" id="{8C2D79DD-2981-CF4E-A204-3AA2532DC77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7" name="Google Shape;210;p28">
              <a:extLst>
                <a:ext uri="{FF2B5EF4-FFF2-40B4-BE49-F238E27FC236}">
                  <a16:creationId xmlns:a16="http://schemas.microsoft.com/office/drawing/2014/main" id="{AFB49DB3-E27A-AC4E-A09B-821A0C1A105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03" y="556106"/>
            <a:ext cx="9058396" cy="2409244"/>
          </a:xfrm>
        </p:spPr>
        <p:txBody>
          <a:bodyPr>
            <a:normAutofit/>
          </a:bodyPr>
          <a:lstStyle/>
          <a:p>
            <a:pPr fontAlgn="base"/>
            <a:r>
              <a:rPr lang="en-US" i="1" dirty="0"/>
              <a:t>Model Builder</a:t>
            </a:r>
            <a:r>
              <a:rPr lang="en-US" dirty="0"/>
              <a:t> checks for, </a:t>
            </a:r>
            <a:r>
              <a:rPr lang="en-US" sz="2400" b="1" dirty="0"/>
              <a:t>Object </a:t>
            </a:r>
            <a:r>
              <a:rPr lang="en-US" sz="2400" dirty="0"/>
              <a:t>type, </a:t>
            </a:r>
            <a:r>
              <a:rPr lang="en-US" sz="2400" b="1" dirty="0"/>
              <a:t>Objects </a:t>
            </a:r>
            <a:r>
              <a:rPr lang="en-US" sz="2400" dirty="0"/>
              <a:t>linked with </a:t>
            </a:r>
            <a:r>
              <a:rPr lang="en-US" sz="2400" b="1" dirty="0"/>
              <a:t>Connectors</a:t>
            </a:r>
            <a:r>
              <a:rPr lang="en-US" sz="2400" dirty="0"/>
              <a:t>, and </a:t>
            </a:r>
            <a:r>
              <a:rPr lang="en-US" sz="2400" b="1" dirty="0"/>
              <a:t>Flow </a:t>
            </a:r>
            <a:r>
              <a:rPr lang="en-US" sz="2400" dirty="0"/>
              <a:t>connections</a:t>
            </a:r>
          </a:p>
          <a:p>
            <a:pPr fontAlgn="base"/>
            <a:r>
              <a:rPr lang="en-US" dirty="0"/>
              <a:t>When asked Anatomy students (n=26) “…how helpful was Model Builder in helping you understand the course content?”, 73% said it was helpful or very helpful (on a scale of 1-5, x̄=4.16).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36CA63-85A6-4B38-BEF3-AC0F10318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01" y="2498675"/>
            <a:ext cx="5167214" cy="21478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DDAFA2-63EF-47D0-BECE-C4516C1B1B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9258" y="2498675"/>
            <a:ext cx="3791939" cy="19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610</Words>
  <Application>Microsoft Office PowerPoint</Application>
  <PresentationFormat>On-screen Show (16:9)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LT Std 55 Roman</vt:lpstr>
      <vt:lpstr>Calibri</vt:lpstr>
      <vt:lpstr>Office Theme</vt:lpstr>
      <vt:lpstr>HHMI BioInteractive Model Builder:  An Online Application to Teach Conceptual and Stock &amp; Flow Modeling with Automated Feedback  biointeractive.org/classroom-resources/model-builder </vt:lpstr>
      <vt:lpstr>Problem Statement</vt:lpstr>
      <vt:lpstr>Approach or Dynamic Hypothesis</vt:lpstr>
      <vt:lpstr>PowerPoint Presentation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Jon Darkow</cp:lastModifiedBy>
  <cp:revision>98</cp:revision>
  <cp:lastPrinted>2018-05-29T13:54:06Z</cp:lastPrinted>
  <dcterms:created xsi:type="dcterms:W3CDTF">2018-04-25T19:48:46Z</dcterms:created>
  <dcterms:modified xsi:type="dcterms:W3CDTF">2023-06-28T16:58:51Z</dcterms:modified>
</cp:coreProperties>
</file>