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5" r:id="rId3"/>
    <p:sldId id="266" r:id="rId4"/>
    <p:sldId id="267" r:id="rId5"/>
    <p:sldId id="268" r:id="rId6"/>
    <p:sldId id="257" r:id="rId7"/>
    <p:sldId id="258" r:id="rId8"/>
    <p:sldId id="262" r:id="rId9"/>
    <p:sldId id="259" r:id="rId10"/>
    <p:sldId id="260" r:id="rId11"/>
    <p:sldId id="261" r:id="rId12"/>
    <p:sldId id="263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B779B2-E63C-7545-B418-6AFD56EBD640}" v="719" dt="2023-06-21T12:29:44.38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8" autoAdjust="0"/>
    <p:restoredTop sz="96587"/>
  </p:normalViewPr>
  <p:slideViewPr>
    <p:cSldViewPr snapToGrid="0">
      <p:cViewPr>
        <p:scale>
          <a:sx n="80" d="100"/>
          <a:sy n="80" d="100"/>
        </p:scale>
        <p:origin x="696" y="1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DC477D-33EF-A641-B236-232BBFAB93D1}" type="doc">
      <dgm:prSet loTypeId="urn:microsoft.com/office/officeart/2005/8/layout/process3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33BC99F-05F1-AE4D-A963-3875E3FF8131}">
      <dgm:prSet phldrT="[Text]" custT="1"/>
      <dgm:spPr/>
      <dgm:t>
        <a:bodyPr/>
        <a:lstStyle/>
        <a:p>
          <a:r>
            <a:rPr lang="en-GB" sz="2000" dirty="0"/>
            <a:t>Screening</a:t>
          </a:r>
        </a:p>
      </dgm:t>
    </dgm:pt>
    <dgm:pt modelId="{766599BF-8D2C-4B4A-81E2-A6FB3F04F4DF}" type="parTrans" cxnId="{CF11EF38-FB08-7E4F-AC19-9A1F9C11863A}">
      <dgm:prSet/>
      <dgm:spPr/>
      <dgm:t>
        <a:bodyPr/>
        <a:lstStyle/>
        <a:p>
          <a:endParaRPr lang="en-GB" sz="1800"/>
        </a:p>
      </dgm:t>
    </dgm:pt>
    <dgm:pt modelId="{91EBFC06-7022-B643-B0E6-66396A5DE163}" type="sibTrans" cxnId="{CF11EF38-FB08-7E4F-AC19-9A1F9C11863A}">
      <dgm:prSet custT="1"/>
      <dgm:spPr/>
      <dgm:t>
        <a:bodyPr/>
        <a:lstStyle/>
        <a:p>
          <a:endParaRPr lang="en-GB" sz="1800"/>
        </a:p>
      </dgm:t>
    </dgm:pt>
    <dgm:pt modelId="{CA2C082C-57E8-6C43-AC03-A56C54E92693}">
      <dgm:prSet phldrT="[Text]" custT="1"/>
      <dgm:spPr/>
      <dgm:t>
        <a:bodyPr/>
        <a:lstStyle/>
        <a:p>
          <a:r>
            <a:rPr lang="en-GB" sz="1800" dirty="0"/>
            <a:t>Which simulation runs are favourable? </a:t>
          </a:r>
        </a:p>
      </dgm:t>
    </dgm:pt>
    <dgm:pt modelId="{F5BE885A-4780-BC43-9365-9AF2B590EC2F}" type="parTrans" cxnId="{411693DD-2544-EC4C-8CB1-A7214EA2A0BD}">
      <dgm:prSet/>
      <dgm:spPr/>
      <dgm:t>
        <a:bodyPr/>
        <a:lstStyle/>
        <a:p>
          <a:endParaRPr lang="en-GB" sz="1800"/>
        </a:p>
      </dgm:t>
    </dgm:pt>
    <dgm:pt modelId="{89435003-4AF4-EE4F-811A-A9FDE59BF1DC}" type="sibTrans" cxnId="{411693DD-2544-EC4C-8CB1-A7214EA2A0BD}">
      <dgm:prSet/>
      <dgm:spPr/>
      <dgm:t>
        <a:bodyPr/>
        <a:lstStyle/>
        <a:p>
          <a:endParaRPr lang="en-GB" sz="1800"/>
        </a:p>
      </dgm:t>
    </dgm:pt>
    <dgm:pt modelId="{BC6527B3-42D3-0D47-81B9-CBFD047B7F2E}">
      <dgm:prSet phldrT="[Text]" custT="1"/>
      <dgm:spPr/>
      <dgm:t>
        <a:bodyPr/>
        <a:lstStyle/>
        <a:p>
          <a:r>
            <a:rPr lang="en-GB" sz="2000" dirty="0"/>
            <a:t>Sensitivity Analysis</a:t>
          </a:r>
        </a:p>
      </dgm:t>
    </dgm:pt>
    <dgm:pt modelId="{43C5C52E-729D-CF48-8F36-3D8E8CC94A43}" type="parTrans" cxnId="{9C11A628-DF83-A64B-8FDF-77FEFB5639D0}">
      <dgm:prSet/>
      <dgm:spPr/>
      <dgm:t>
        <a:bodyPr/>
        <a:lstStyle/>
        <a:p>
          <a:endParaRPr lang="en-GB" sz="1800"/>
        </a:p>
      </dgm:t>
    </dgm:pt>
    <dgm:pt modelId="{3F74DFFF-F77B-224C-87F4-F543AE4141F0}" type="sibTrans" cxnId="{9C11A628-DF83-A64B-8FDF-77FEFB5639D0}">
      <dgm:prSet custT="1"/>
      <dgm:spPr/>
      <dgm:t>
        <a:bodyPr/>
        <a:lstStyle/>
        <a:p>
          <a:endParaRPr lang="en-GB" sz="1800"/>
        </a:p>
      </dgm:t>
    </dgm:pt>
    <dgm:pt modelId="{DBAFF59C-7148-6442-9292-6DDA8A03D171}">
      <dgm:prSet phldrT="[Text]" custT="1"/>
      <dgm:spPr/>
      <dgm:t>
        <a:bodyPr/>
        <a:lstStyle/>
        <a:p>
          <a:r>
            <a:rPr lang="en-GB" sz="1800" dirty="0"/>
            <a:t>Which inputs result in the favourable runs? </a:t>
          </a:r>
        </a:p>
      </dgm:t>
    </dgm:pt>
    <dgm:pt modelId="{2C002A57-D29B-C144-A7AF-B6F8D06C23AB}" type="parTrans" cxnId="{2F7CEBFB-D768-7A48-8CB4-85C03EBADF1B}">
      <dgm:prSet/>
      <dgm:spPr/>
      <dgm:t>
        <a:bodyPr/>
        <a:lstStyle/>
        <a:p>
          <a:endParaRPr lang="en-GB" sz="1800"/>
        </a:p>
      </dgm:t>
    </dgm:pt>
    <dgm:pt modelId="{B56F85EC-AAE3-AF46-8D74-2D75CD2C6758}" type="sibTrans" cxnId="{2F7CEBFB-D768-7A48-8CB4-85C03EBADF1B}">
      <dgm:prSet/>
      <dgm:spPr/>
      <dgm:t>
        <a:bodyPr/>
        <a:lstStyle/>
        <a:p>
          <a:endParaRPr lang="en-GB" sz="1800"/>
        </a:p>
      </dgm:t>
    </dgm:pt>
    <dgm:pt modelId="{89616C96-3F08-A645-A8F8-373316082357}">
      <dgm:prSet phldrT="[Text]" custT="1"/>
      <dgm:spPr/>
      <dgm:t>
        <a:bodyPr/>
        <a:lstStyle/>
        <a:p>
          <a:r>
            <a:rPr lang="en-GB" sz="2000" dirty="0"/>
            <a:t>Robustness Analysis</a:t>
          </a:r>
        </a:p>
      </dgm:t>
    </dgm:pt>
    <dgm:pt modelId="{09075009-2659-DD44-9108-73828EC8844D}" type="parTrans" cxnId="{820A00DE-EBBF-1F4B-AF87-F03815B9494A}">
      <dgm:prSet/>
      <dgm:spPr/>
      <dgm:t>
        <a:bodyPr/>
        <a:lstStyle/>
        <a:p>
          <a:endParaRPr lang="en-GB" sz="1800"/>
        </a:p>
      </dgm:t>
    </dgm:pt>
    <dgm:pt modelId="{38EAB99F-73DA-6D46-B63B-757D29D3867F}" type="sibTrans" cxnId="{820A00DE-EBBF-1F4B-AF87-F03815B9494A}">
      <dgm:prSet/>
      <dgm:spPr/>
      <dgm:t>
        <a:bodyPr/>
        <a:lstStyle/>
        <a:p>
          <a:endParaRPr lang="en-GB" sz="1800"/>
        </a:p>
      </dgm:t>
    </dgm:pt>
    <dgm:pt modelId="{E3FBEDCA-BF0F-924B-ADE5-05FE643921A9}">
      <dgm:prSet phldrT="[Text]" custT="1"/>
      <dgm:spPr/>
      <dgm:t>
        <a:bodyPr/>
        <a:lstStyle/>
        <a:p>
          <a:r>
            <a:rPr lang="en-GB" sz="1800" dirty="0"/>
            <a:t>How much can we rely on the identified inputs to generate favourable runs?</a:t>
          </a:r>
        </a:p>
      </dgm:t>
    </dgm:pt>
    <dgm:pt modelId="{83963480-D653-CC45-8DAA-7F2B4116E4B2}" type="parTrans" cxnId="{07C7D912-3DE7-634F-A9FF-B22888F16051}">
      <dgm:prSet/>
      <dgm:spPr/>
      <dgm:t>
        <a:bodyPr/>
        <a:lstStyle/>
        <a:p>
          <a:endParaRPr lang="en-GB" sz="1800"/>
        </a:p>
      </dgm:t>
    </dgm:pt>
    <dgm:pt modelId="{61A0DD9F-15B3-2F45-972B-F5CFB206EA25}" type="sibTrans" cxnId="{07C7D912-3DE7-634F-A9FF-B22888F16051}">
      <dgm:prSet/>
      <dgm:spPr/>
      <dgm:t>
        <a:bodyPr/>
        <a:lstStyle/>
        <a:p>
          <a:endParaRPr lang="en-GB" sz="1800"/>
        </a:p>
      </dgm:t>
    </dgm:pt>
    <dgm:pt modelId="{03EF7513-8A90-0B48-BE4E-69CC1B25D124}">
      <dgm:prSet custT="1"/>
      <dgm:spPr/>
      <dgm:t>
        <a:bodyPr/>
        <a:lstStyle/>
        <a:p>
          <a:r>
            <a:rPr lang="en-GB" sz="2000" dirty="0"/>
            <a:t>Simulating</a:t>
          </a:r>
        </a:p>
      </dgm:t>
    </dgm:pt>
    <dgm:pt modelId="{0864DBBD-0400-6E40-8B48-7D2E0F0EAFA5}" type="parTrans" cxnId="{C3CF05D1-2CBF-5B48-9A86-2ADA78AB18D3}">
      <dgm:prSet/>
      <dgm:spPr/>
      <dgm:t>
        <a:bodyPr/>
        <a:lstStyle/>
        <a:p>
          <a:endParaRPr lang="en-GB" sz="1800"/>
        </a:p>
      </dgm:t>
    </dgm:pt>
    <dgm:pt modelId="{A6C00151-B209-1B4D-A11C-36BA853AD847}" type="sibTrans" cxnId="{C3CF05D1-2CBF-5B48-9A86-2ADA78AB18D3}">
      <dgm:prSet custT="1"/>
      <dgm:spPr/>
      <dgm:t>
        <a:bodyPr/>
        <a:lstStyle/>
        <a:p>
          <a:endParaRPr lang="en-GB" sz="1800"/>
        </a:p>
      </dgm:t>
    </dgm:pt>
    <dgm:pt modelId="{E367FE7F-F1BA-824B-9853-F8E7CF66FCE8}">
      <dgm:prSet custT="1"/>
      <dgm:spPr/>
      <dgm:t>
        <a:bodyPr/>
        <a:lstStyle/>
        <a:p>
          <a:r>
            <a:rPr lang="en-GB" sz="1800" dirty="0"/>
            <a:t>What possible behaviours can the model generate? </a:t>
          </a:r>
        </a:p>
      </dgm:t>
    </dgm:pt>
    <dgm:pt modelId="{96ADDEDD-81DB-D043-B2E8-2EFE073FC43D}" type="parTrans" cxnId="{C367131B-EF3A-894A-AA05-D6B5D117973F}">
      <dgm:prSet/>
      <dgm:spPr/>
      <dgm:t>
        <a:bodyPr/>
        <a:lstStyle/>
        <a:p>
          <a:endParaRPr lang="en-GB" sz="2000"/>
        </a:p>
      </dgm:t>
    </dgm:pt>
    <dgm:pt modelId="{7116C027-E0EF-8941-8FED-075C84AD66F2}" type="sibTrans" cxnId="{C367131B-EF3A-894A-AA05-D6B5D117973F}">
      <dgm:prSet/>
      <dgm:spPr/>
      <dgm:t>
        <a:bodyPr/>
        <a:lstStyle/>
        <a:p>
          <a:endParaRPr lang="en-GB" sz="2000"/>
        </a:p>
      </dgm:t>
    </dgm:pt>
    <dgm:pt modelId="{A5801416-8B57-1043-A00F-7F5D2BA9EDA0}" type="pres">
      <dgm:prSet presAssocID="{D4DC477D-33EF-A641-B236-232BBFAB93D1}" presName="linearFlow" presStyleCnt="0">
        <dgm:presLayoutVars>
          <dgm:dir/>
          <dgm:animLvl val="lvl"/>
          <dgm:resizeHandles val="exact"/>
        </dgm:presLayoutVars>
      </dgm:prSet>
      <dgm:spPr/>
    </dgm:pt>
    <dgm:pt modelId="{265BDC7D-91F8-5C45-828C-B11FC65091DC}" type="pres">
      <dgm:prSet presAssocID="{03EF7513-8A90-0B48-BE4E-69CC1B25D124}" presName="composite" presStyleCnt="0"/>
      <dgm:spPr/>
    </dgm:pt>
    <dgm:pt modelId="{457CC95F-932E-B543-B27E-07389D790ACB}" type="pres">
      <dgm:prSet presAssocID="{03EF7513-8A90-0B48-BE4E-69CC1B25D124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24831371-6D93-F64E-9F40-94FA256585F5}" type="pres">
      <dgm:prSet presAssocID="{03EF7513-8A90-0B48-BE4E-69CC1B25D124}" presName="parSh" presStyleLbl="node1" presStyleIdx="0" presStyleCnt="4"/>
      <dgm:spPr/>
    </dgm:pt>
    <dgm:pt modelId="{56C7AE37-2352-9A40-8A4A-ED00ED011539}" type="pres">
      <dgm:prSet presAssocID="{03EF7513-8A90-0B48-BE4E-69CC1B25D124}" presName="desTx" presStyleLbl="fgAcc1" presStyleIdx="0" presStyleCnt="4" custScaleX="137855" custScaleY="73684">
        <dgm:presLayoutVars>
          <dgm:bulletEnabled val="1"/>
        </dgm:presLayoutVars>
      </dgm:prSet>
      <dgm:spPr/>
    </dgm:pt>
    <dgm:pt modelId="{33DD8FD8-1CFC-DC45-AE2D-5331320219B7}" type="pres">
      <dgm:prSet presAssocID="{A6C00151-B209-1B4D-A11C-36BA853AD847}" presName="sibTrans" presStyleLbl="sibTrans2D1" presStyleIdx="0" presStyleCnt="3"/>
      <dgm:spPr/>
    </dgm:pt>
    <dgm:pt modelId="{52E60DCB-BF43-454D-B3BC-146A5547A1E6}" type="pres">
      <dgm:prSet presAssocID="{A6C00151-B209-1B4D-A11C-36BA853AD847}" presName="connTx" presStyleLbl="sibTrans2D1" presStyleIdx="0" presStyleCnt="3"/>
      <dgm:spPr/>
    </dgm:pt>
    <dgm:pt modelId="{87A83B7A-9244-934B-BCE2-E56CD2B4B409}" type="pres">
      <dgm:prSet presAssocID="{B33BC99F-05F1-AE4D-A963-3875E3FF8131}" presName="composite" presStyleCnt="0"/>
      <dgm:spPr/>
    </dgm:pt>
    <dgm:pt modelId="{04098218-FFF3-2446-AF57-CB9B935FE054}" type="pres">
      <dgm:prSet presAssocID="{B33BC99F-05F1-AE4D-A963-3875E3FF8131}" presName="par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90550040-E342-0D49-8B21-2E3FBB21B866}" type="pres">
      <dgm:prSet presAssocID="{B33BC99F-05F1-AE4D-A963-3875E3FF8131}" presName="parSh" presStyleLbl="node1" presStyleIdx="1" presStyleCnt="4"/>
      <dgm:spPr/>
    </dgm:pt>
    <dgm:pt modelId="{9765FBC3-D690-5C46-8ED8-F6F5C9EE3E99}" type="pres">
      <dgm:prSet presAssocID="{B33BC99F-05F1-AE4D-A963-3875E3FF8131}" presName="desTx" presStyleLbl="fgAcc1" presStyleIdx="1" presStyleCnt="4" custScaleX="137855" custScaleY="73684">
        <dgm:presLayoutVars>
          <dgm:bulletEnabled val="1"/>
        </dgm:presLayoutVars>
      </dgm:prSet>
      <dgm:spPr/>
    </dgm:pt>
    <dgm:pt modelId="{B10E4DC7-3A86-094A-AC6C-06A6B826B391}" type="pres">
      <dgm:prSet presAssocID="{91EBFC06-7022-B643-B0E6-66396A5DE163}" presName="sibTrans" presStyleLbl="sibTrans2D1" presStyleIdx="1" presStyleCnt="3"/>
      <dgm:spPr/>
    </dgm:pt>
    <dgm:pt modelId="{3CF213AB-43FB-774F-B1A6-24950101BB8A}" type="pres">
      <dgm:prSet presAssocID="{91EBFC06-7022-B643-B0E6-66396A5DE163}" presName="connTx" presStyleLbl="sibTrans2D1" presStyleIdx="1" presStyleCnt="3"/>
      <dgm:spPr/>
    </dgm:pt>
    <dgm:pt modelId="{15B0A9F7-E8F0-6344-A31A-1DFB8F8BCD39}" type="pres">
      <dgm:prSet presAssocID="{BC6527B3-42D3-0D47-81B9-CBFD047B7F2E}" presName="composite" presStyleCnt="0"/>
      <dgm:spPr/>
    </dgm:pt>
    <dgm:pt modelId="{26F55BD3-892F-D14C-B4CB-AEE7628757F3}" type="pres">
      <dgm:prSet presAssocID="{BC6527B3-42D3-0D47-81B9-CBFD047B7F2E}" presName="par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E62A9A8B-DA0D-B44D-9B6C-B86CB736BE9F}" type="pres">
      <dgm:prSet presAssocID="{BC6527B3-42D3-0D47-81B9-CBFD047B7F2E}" presName="parSh" presStyleLbl="node1" presStyleIdx="2" presStyleCnt="4"/>
      <dgm:spPr/>
    </dgm:pt>
    <dgm:pt modelId="{D273E90A-0526-6C4F-80AD-8F77D873790B}" type="pres">
      <dgm:prSet presAssocID="{BC6527B3-42D3-0D47-81B9-CBFD047B7F2E}" presName="desTx" presStyleLbl="fgAcc1" presStyleIdx="2" presStyleCnt="4" custScaleX="137855" custScaleY="73684">
        <dgm:presLayoutVars>
          <dgm:bulletEnabled val="1"/>
        </dgm:presLayoutVars>
      </dgm:prSet>
      <dgm:spPr/>
    </dgm:pt>
    <dgm:pt modelId="{EA9C75AA-1786-894C-A5DE-2648C7649FF7}" type="pres">
      <dgm:prSet presAssocID="{3F74DFFF-F77B-224C-87F4-F543AE4141F0}" presName="sibTrans" presStyleLbl="sibTrans2D1" presStyleIdx="2" presStyleCnt="3"/>
      <dgm:spPr/>
    </dgm:pt>
    <dgm:pt modelId="{54F890DC-4BEC-644F-90CF-2FD3FFA49440}" type="pres">
      <dgm:prSet presAssocID="{3F74DFFF-F77B-224C-87F4-F543AE4141F0}" presName="connTx" presStyleLbl="sibTrans2D1" presStyleIdx="2" presStyleCnt="3"/>
      <dgm:spPr/>
    </dgm:pt>
    <dgm:pt modelId="{3AB5EC00-4925-6A46-A754-CDF5445DA55E}" type="pres">
      <dgm:prSet presAssocID="{89616C96-3F08-A645-A8F8-373316082357}" presName="composite" presStyleCnt="0"/>
      <dgm:spPr/>
    </dgm:pt>
    <dgm:pt modelId="{D9122686-151F-0C40-A5B4-9143CCA709A2}" type="pres">
      <dgm:prSet presAssocID="{89616C96-3F08-A645-A8F8-373316082357}" presName="par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97F055BF-307B-5F46-84EF-5AA3A182884C}" type="pres">
      <dgm:prSet presAssocID="{89616C96-3F08-A645-A8F8-373316082357}" presName="parSh" presStyleLbl="node1" presStyleIdx="3" presStyleCnt="4"/>
      <dgm:spPr/>
    </dgm:pt>
    <dgm:pt modelId="{32D9B40E-2A02-4B43-A73B-888B20A8C27F}" type="pres">
      <dgm:prSet presAssocID="{89616C96-3F08-A645-A8F8-373316082357}" presName="desTx" presStyleLbl="fgAcc1" presStyleIdx="3" presStyleCnt="4" custScaleX="137855" custScaleY="73684">
        <dgm:presLayoutVars>
          <dgm:bulletEnabled val="1"/>
        </dgm:presLayoutVars>
      </dgm:prSet>
      <dgm:spPr/>
    </dgm:pt>
  </dgm:ptLst>
  <dgm:cxnLst>
    <dgm:cxn modelId="{9E708205-1EA3-A244-A249-2F9058798074}" type="presOf" srcId="{B33BC99F-05F1-AE4D-A963-3875E3FF8131}" destId="{04098218-FFF3-2446-AF57-CB9B935FE054}" srcOrd="0" destOrd="0" presId="urn:microsoft.com/office/officeart/2005/8/layout/process3"/>
    <dgm:cxn modelId="{8871CA0B-33F5-5646-BF20-2B6455AC787D}" type="presOf" srcId="{E367FE7F-F1BA-824B-9853-F8E7CF66FCE8}" destId="{56C7AE37-2352-9A40-8A4A-ED00ED011539}" srcOrd="0" destOrd="0" presId="urn:microsoft.com/office/officeart/2005/8/layout/process3"/>
    <dgm:cxn modelId="{A9A21E0C-BE10-114C-B6AC-3633CA36031D}" type="presOf" srcId="{3F74DFFF-F77B-224C-87F4-F543AE4141F0}" destId="{54F890DC-4BEC-644F-90CF-2FD3FFA49440}" srcOrd="1" destOrd="0" presId="urn:microsoft.com/office/officeart/2005/8/layout/process3"/>
    <dgm:cxn modelId="{5528430F-ECA5-224A-B8CB-67A98EBB4A2E}" type="presOf" srcId="{D4DC477D-33EF-A641-B236-232BBFAB93D1}" destId="{A5801416-8B57-1043-A00F-7F5D2BA9EDA0}" srcOrd="0" destOrd="0" presId="urn:microsoft.com/office/officeart/2005/8/layout/process3"/>
    <dgm:cxn modelId="{07C7D912-3DE7-634F-A9FF-B22888F16051}" srcId="{89616C96-3F08-A645-A8F8-373316082357}" destId="{E3FBEDCA-BF0F-924B-ADE5-05FE643921A9}" srcOrd="0" destOrd="0" parTransId="{83963480-D653-CC45-8DAA-7F2B4116E4B2}" sibTransId="{61A0DD9F-15B3-2F45-972B-F5CFB206EA25}"/>
    <dgm:cxn modelId="{863C9E14-F172-D44C-BB05-61DD4D8312C1}" type="presOf" srcId="{DBAFF59C-7148-6442-9292-6DDA8A03D171}" destId="{D273E90A-0526-6C4F-80AD-8F77D873790B}" srcOrd="0" destOrd="0" presId="urn:microsoft.com/office/officeart/2005/8/layout/process3"/>
    <dgm:cxn modelId="{3FDA6715-5195-8F45-8BA9-AB2B4D807EA4}" type="presOf" srcId="{03EF7513-8A90-0B48-BE4E-69CC1B25D124}" destId="{24831371-6D93-F64E-9F40-94FA256585F5}" srcOrd="1" destOrd="0" presId="urn:microsoft.com/office/officeart/2005/8/layout/process3"/>
    <dgm:cxn modelId="{C367131B-EF3A-894A-AA05-D6B5D117973F}" srcId="{03EF7513-8A90-0B48-BE4E-69CC1B25D124}" destId="{E367FE7F-F1BA-824B-9853-F8E7CF66FCE8}" srcOrd="0" destOrd="0" parTransId="{96ADDEDD-81DB-D043-B2E8-2EFE073FC43D}" sibTransId="{7116C027-E0EF-8941-8FED-075C84AD66F2}"/>
    <dgm:cxn modelId="{9C11A628-DF83-A64B-8FDF-77FEFB5639D0}" srcId="{D4DC477D-33EF-A641-B236-232BBFAB93D1}" destId="{BC6527B3-42D3-0D47-81B9-CBFD047B7F2E}" srcOrd="2" destOrd="0" parTransId="{43C5C52E-729D-CF48-8F36-3D8E8CC94A43}" sibTransId="{3F74DFFF-F77B-224C-87F4-F543AE4141F0}"/>
    <dgm:cxn modelId="{CF11EF38-FB08-7E4F-AC19-9A1F9C11863A}" srcId="{D4DC477D-33EF-A641-B236-232BBFAB93D1}" destId="{B33BC99F-05F1-AE4D-A963-3875E3FF8131}" srcOrd="1" destOrd="0" parTransId="{766599BF-8D2C-4B4A-81E2-A6FB3F04F4DF}" sibTransId="{91EBFC06-7022-B643-B0E6-66396A5DE163}"/>
    <dgm:cxn modelId="{6AB0EE53-D9C5-D04B-BFF4-B4F01A5021B2}" type="presOf" srcId="{89616C96-3F08-A645-A8F8-373316082357}" destId="{97F055BF-307B-5F46-84EF-5AA3A182884C}" srcOrd="1" destOrd="0" presId="urn:microsoft.com/office/officeart/2005/8/layout/process3"/>
    <dgm:cxn modelId="{82285163-E5C9-3547-B27A-4DF634C0A177}" type="presOf" srcId="{3F74DFFF-F77B-224C-87F4-F543AE4141F0}" destId="{EA9C75AA-1786-894C-A5DE-2648C7649FF7}" srcOrd="0" destOrd="0" presId="urn:microsoft.com/office/officeart/2005/8/layout/process3"/>
    <dgm:cxn modelId="{DEC1DF7C-B7C1-A34F-BB0A-B524038FF569}" type="presOf" srcId="{03EF7513-8A90-0B48-BE4E-69CC1B25D124}" destId="{457CC95F-932E-B543-B27E-07389D790ACB}" srcOrd="0" destOrd="0" presId="urn:microsoft.com/office/officeart/2005/8/layout/process3"/>
    <dgm:cxn modelId="{C9621F7D-E2D5-2249-B8D3-DA091258B700}" type="presOf" srcId="{A6C00151-B209-1B4D-A11C-36BA853AD847}" destId="{33DD8FD8-1CFC-DC45-AE2D-5331320219B7}" srcOrd="0" destOrd="0" presId="urn:microsoft.com/office/officeart/2005/8/layout/process3"/>
    <dgm:cxn modelId="{2899657F-37EC-F048-B5AB-6035ACDBB4E4}" type="presOf" srcId="{CA2C082C-57E8-6C43-AC03-A56C54E92693}" destId="{9765FBC3-D690-5C46-8ED8-F6F5C9EE3E99}" srcOrd="0" destOrd="0" presId="urn:microsoft.com/office/officeart/2005/8/layout/process3"/>
    <dgm:cxn modelId="{26AF9B88-CB7A-5E41-998A-918B1CC327EF}" type="presOf" srcId="{BC6527B3-42D3-0D47-81B9-CBFD047B7F2E}" destId="{26F55BD3-892F-D14C-B4CB-AEE7628757F3}" srcOrd="0" destOrd="0" presId="urn:microsoft.com/office/officeart/2005/8/layout/process3"/>
    <dgm:cxn modelId="{E7DBA590-C05D-0B41-B65B-88FBB8EB6591}" type="presOf" srcId="{91EBFC06-7022-B643-B0E6-66396A5DE163}" destId="{3CF213AB-43FB-774F-B1A6-24950101BB8A}" srcOrd="1" destOrd="0" presId="urn:microsoft.com/office/officeart/2005/8/layout/process3"/>
    <dgm:cxn modelId="{205D28A2-282C-1141-B535-E1689833B841}" type="presOf" srcId="{BC6527B3-42D3-0D47-81B9-CBFD047B7F2E}" destId="{E62A9A8B-DA0D-B44D-9B6C-B86CB736BE9F}" srcOrd="1" destOrd="0" presId="urn:microsoft.com/office/officeart/2005/8/layout/process3"/>
    <dgm:cxn modelId="{5701C9A4-26A4-CD46-B3DA-C9F4B8B1F5C5}" type="presOf" srcId="{B33BC99F-05F1-AE4D-A963-3875E3FF8131}" destId="{90550040-E342-0D49-8B21-2E3FBB21B866}" srcOrd="1" destOrd="0" presId="urn:microsoft.com/office/officeart/2005/8/layout/process3"/>
    <dgm:cxn modelId="{8477A3BD-D2F1-B646-B4A5-9D2FE91BB1FB}" type="presOf" srcId="{91EBFC06-7022-B643-B0E6-66396A5DE163}" destId="{B10E4DC7-3A86-094A-AC6C-06A6B826B391}" srcOrd="0" destOrd="0" presId="urn:microsoft.com/office/officeart/2005/8/layout/process3"/>
    <dgm:cxn modelId="{C3CF05D1-2CBF-5B48-9A86-2ADA78AB18D3}" srcId="{D4DC477D-33EF-A641-B236-232BBFAB93D1}" destId="{03EF7513-8A90-0B48-BE4E-69CC1B25D124}" srcOrd="0" destOrd="0" parTransId="{0864DBBD-0400-6E40-8B48-7D2E0F0EAFA5}" sibTransId="{A6C00151-B209-1B4D-A11C-36BA853AD847}"/>
    <dgm:cxn modelId="{3F87D3D3-8036-2B48-8128-A2987DE8B327}" type="presOf" srcId="{E3FBEDCA-BF0F-924B-ADE5-05FE643921A9}" destId="{32D9B40E-2A02-4B43-A73B-888B20A8C27F}" srcOrd="0" destOrd="0" presId="urn:microsoft.com/office/officeart/2005/8/layout/process3"/>
    <dgm:cxn modelId="{411693DD-2544-EC4C-8CB1-A7214EA2A0BD}" srcId="{B33BC99F-05F1-AE4D-A963-3875E3FF8131}" destId="{CA2C082C-57E8-6C43-AC03-A56C54E92693}" srcOrd="0" destOrd="0" parTransId="{F5BE885A-4780-BC43-9365-9AF2B590EC2F}" sibTransId="{89435003-4AF4-EE4F-811A-A9FDE59BF1DC}"/>
    <dgm:cxn modelId="{820A00DE-EBBF-1F4B-AF87-F03815B9494A}" srcId="{D4DC477D-33EF-A641-B236-232BBFAB93D1}" destId="{89616C96-3F08-A645-A8F8-373316082357}" srcOrd="3" destOrd="0" parTransId="{09075009-2659-DD44-9108-73828EC8844D}" sibTransId="{38EAB99F-73DA-6D46-B63B-757D29D3867F}"/>
    <dgm:cxn modelId="{8A67F9E2-E8A3-A040-8C64-BF556C09EB3E}" type="presOf" srcId="{A6C00151-B209-1B4D-A11C-36BA853AD847}" destId="{52E60DCB-BF43-454D-B3BC-146A5547A1E6}" srcOrd="1" destOrd="0" presId="urn:microsoft.com/office/officeart/2005/8/layout/process3"/>
    <dgm:cxn modelId="{AA8D4CF4-DE36-5949-893F-B788644C66E2}" type="presOf" srcId="{89616C96-3F08-A645-A8F8-373316082357}" destId="{D9122686-151F-0C40-A5B4-9143CCA709A2}" srcOrd="0" destOrd="0" presId="urn:microsoft.com/office/officeart/2005/8/layout/process3"/>
    <dgm:cxn modelId="{2F7CEBFB-D768-7A48-8CB4-85C03EBADF1B}" srcId="{BC6527B3-42D3-0D47-81B9-CBFD047B7F2E}" destId="{DBAFF59C-7148-6442-9292-6DDA8A03D171}" srcOrd="0" destOrd="0" parTransId="{2C002A57-D29B-C144-A7AF-B6F8D06C23AB}" sibTransId="{B56F85EC-AAE3-AF46-8D74-2D75CD2C6758}"/>
    <dgm:cxn modelId="{A0497986-95AD-1C4F-B3D4-7786D8EFC8B6}" type="presParOf" srcId="{A5801416-8B57-1043-A00F-7F5D2BA9EDA0}" destId="{265BDC7D-91F8-5C45-828C-B11FC65091DC}" srcOrd="0" destOrd="0" presId="urn:microsoft.com/office/officeart/2005/8/layout/process3"/>
    <dgm:cxn modelId="{1CC0E400-F7B7-1141-BC3E-E949EB8D82C7}" type="presParOf" srcId="{265BDC7D-91F8-5C45-828C-B11FC65091DC}" destId="{457CC95F-932E-B543-B27E-07389D790ACB}" srcOrd="0" destOrd="0" presId="urn:microsoft.com/office/officeart/2005/8/layout/process3"/>
    <dgm:cxn modelId="{DFE2A021-98F9-1648-9DF2-2C3AED4A4A6C}" type="presParOf" srcId="{265BDC7D-91F8-5C45-828C-B11FC65091DC}" destId="{24831371-6D93-F64E-9F40-94FA256585F5}" srcOrd="1" destOrd="0" presId="urn:microsoft.com/office/officeart/2005/8/layout/process3"/>
    <dgm:cxn modelId="{E482FFEF-2A81-8D42-BD23-1FFFF212D962}" type="presParOf" srcId="{265BDC7D-91F8-5C45-828C-B11FC65091DC}" destId="{56C7AE37-2352-9A40-8A4A-ED00ED011539}" srcOrd="2" destOrd="0" presId="urn:microsoft.com/office/officeart/2005/8/layout/process3"/>
    <dgm:cxn modelId="{A59A1170-0EC4-1546-A859-BAB93FC4A9A9}" type="presParOf" srcId="{A5801416-8B57-1043-A00F-7F5D2BA9EDA0}" destId="{33DD8FD8-1CFC-DC45-AE2D-5331320219B7}" srcOrd="1" destOrd="0" presId="urn:microsoft.com/office/officeart/2005/8/layout/process3"/>
    <dgm:cxn modelId="{64102AF2-F761-814C-A245-1ABB73866B63}" type="presParOf" srcId="{33DD8FD8-1CFC-DC45-AE2D-5331320219B7}" destId="{52E60DCB-BF43-454D-B3BC-146A5547A1E6}" srcOrd="0" destOrd="0" presId="urn:microsoft.com/office/officeart/2005/8/layout/process3"/>
    <dgm:cxn modelId="{8E1EB373-251C-F545-877E-5D757292ED34}" type="presParOf" srcId="{A5801416-8B57-1043-A00F-7F5D2BA9EDA0}" destId="{87A83B7A-9244-934B-BCE2-E56CD2B4B409}" srcOrd="2" destOrd="0" presId="urn:microsoft.com/office/officeart/2005/8/layout/process3"/>
    <dgm:cxn modelId="{6D3D5F26-5A13-514E-B413-4520DA9045EE}" type="presParOf" srcId="{87A83B7A-9244-934B-BCE2-E56CD2B4B409}" destId="{04098218-FFF3-2446-AF57-CB9B935FE054}" srcOrd="0" destOrd="0" presId="urn:microsoft.com/office/officeart/2005/8/layout/process3"/>
    <dgm:cxn modelId="{6194EBE3-0FED-C04A-A413-1DE62274FA5F}" type="presParOf" srcId="{87A83B7A-9244-934B-BCE2-E56CD2B4B409}" destId="{90550040-E342-0D49-8B21-2E3FBB21B866}" srcOrd="1" destOrd="0" presId="urn:microsoft.com/office/officeart/2005/8/layout/process3"/>
    <dgm:cxn modelId="{7BB9E708-CECB-0D4E-A1CA-567E6A1F0ED8}" type="presParOf" srcId="{87A83B7A-9244-934B-BCE2-E56CD2B4B409}" destId="{9765FBC3-D690-5C46-8ED8-F6F5C9EE3E99}" srcOrd="2" destOrd="0" presId="urn:microsoft.com/office/officeart/2005/8/layout/process3"/>
    <dgm:cxn modelId="{28C5D052-C4A9-8443-BBC5-6B62B517F530}" type="presParOf" srcId="{A5801416-8B57-1043-A00F-7F5D2BA9EDA0}" destId="{B10E4DC7-3A86-094A-AC6C-06A6B826B391}" srcOrd="3" destOrd="0" presId="urn:microsoft.com/office/officeart/2005/8/layout/process3"/>
    <dgm:cxn modelId="{1DA47E0D-BD2D-1641-9C18-D60E2704E759}" type="presParOf" srcId="{B10E4DC7-3A86-094A-AC6C-06A6B826B391}" destId="{3CF213AB-43FB-774F-B1A6-24950101BB8A}" srcOrd="0" destOrd="0" presId="urn:microsoft.com/office/officeart/2005/8/layout/process3"/>
    <dgm:cxn modelId="{5E645AE3-0A7D-8D49-93C6-E804A925FFAE}" type="presParOf" srcId="{A5801416-8B57-1043-A00F-7F5D2BA9EDA0}" destId="{15B0A9F7-E8F0-6344-A31A-1DFB8F8BCD39}" srcOrd="4" destOrd="0" presId="urn:microsoft.com/office/officeart/2005/8/layout/process3"/>
    <dgm:cxn modelId="{DF764C7F-82FA-054C-A94A-3AED693284FD}" type="presParOf" srcId="{15B0A9F7-E8F0-6344-A31A-1DFB8F8BCD39}" destId="{26F55BD3-892F-D14C-B4CB-AEE7628757F3}" srcOrd="0" destOrd="0" presId="urn:microsoft.com/office/officeart/2005/8/layout/process3"/>
    <dgm:cxn modelId="{60A41673-9F35-F941-814E-C436E37BA2D3}" type="presParOf" srcId="{15B0A9F7-E8F0-6344-A31A-1DFB8F8BCD39}" destId="{E62A9A8B-DA0D-B44D-9B6C-B86CB736BE9F}" srcOrd="1" destOrd="0" presId="urn:microsoft.com/office/officeart/2005/8/layout/process3"/>
    <dgm:cxn modelId="{B03EC6B0-00AA-B748-A7E8-13791CE3291C}" type="presParOf" srcId="{15B0A9F7-E8F0-6344-A31A-1DFB8F8BCD39}" destId="{D273E90A-0526-6C4F-80AD-8F77D873790B}" srcOrd="2" destOrd="0" presId="urn:microsoft.com/office/officeart/2005/8/layout/process3"/>
    <dgm:cxn modelId="{54397555-A97F-1640-BEE5-F17922915278}" type="presParOf" srcId="{A5801416-8B57-1043-A00F-7F5D2BA9EDA0}" destId="{EA9C75AA-1786-894C-A5DE-2648C7649FF7}" srcOrd="5" destOrd="0" presId="urn:microsoft.com/office/officeart/2005/8/layout/process3"/>
    <dgm:cxn modelId="{72AA4D81-BD4B-B144-9534-4AAF2308D2D3}" type="presParOf" srcId="{EA9C75AA-1786-894C-A5DE-2648C7649FF7}" destId="{54F890DC-4BEC-644F-90CF-2FD3FFA49440}" srcOrd="0" destOrd="0" presId="urn:microsoft.com/office/officeart/2005/8/layout/process3"/>
    <dgm:cxn modelId="{3E67AF13-22E8-EE40-A46F-5F5F5F34471B}" type="presParOf" srcId="{A5801416-8B57-1043-A00F-7F5D2BA9EDA0}" destId="{3AB5EC00-4925-6A46-A754-CDF5445DA55E}" srcOrd="6" destOrd="0" presId="urn:microsoft.com/office/officeart/2005/8/layout/process3"/>
    <dgm:cxn modelId="{33CAD761-AD55-7842-B82E-20BB088E48B9}" type="presParOf" srcId="{3AB5EC00-4925-6A46-A754-CDF5445DA55E}" destId="{D9122686-151F-0C40-A5B4-9143CCA709A2}" srcOrd="0" destOrd="0" presId="urn:microsoft.com/office/officeart/2005/8/layout/process3"/>
    <dgm:cxn modelId="{ECB6F387-F644-1040-A847-1F17F16A6931}" type="presParOf" srcId="{3AB5EC00-4925-6A46-A754-CDF5445DA55E}" destId="{97F055BF-307B-5F46-84EF-5AA3A182884C}" srcOrd="1" destOrd="0" presId="urn:microsoft.com/office/officeart/2005/8/layout/process3"/>
    <dgm:cxn modelId="{0EDB1FB2-74C8-FA4B-AB44-F7EB9BEC68CD}" type="presParOf" srcId="{3AB5EC00-4925-6A46-A754-CDF5445DA55E}" destId="{32D9B40E-2A02-4B43-A73B-888B20A8C27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831371-6D93-F64E-9F40-94FA256585F5}">
      <dsp:nvSpPr>
        <dsp:cNvPr id="0" name=""/>
        <dsp:cNvSpPr/>
      </dsp:nvSpPr>
      <dsp:spPr>
        <a:xfrm>
          <a:off x="5667" y="188986"/>
          <a:ext cx="1616478" cy="151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Simulating</a:t>
          </a:r>
        </a:p>
      </dsp:txBody>
      <dsp:txXfrm>
        <a:off x="5667" y="188986"/>
        <a:ext cx="1616478" cy="646591"/>
      </dsp:txXfrm>
    </dsp:sp>
    <dsp:sp modelId="{56C7AE37-2352-9A40-8A4A-ED00ED011539}">
      <dsp:nvSpPr>
        <dsp:cNvPr id="0" name=""/>
        <dsp:cNvSpPr/>
      </dsp:nvSpPr>
      <dsp:spPr>
        <a:xfrm>
          <a:off x="30794" y="1150580"/>
          <a:ext cx="2228396" cy="176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What possible behaviours can the model generate? </a:t>
          </a:r>
        </a:p>
      </dsp:txBody>
      <dsp:txXfrm>
        <a:off x="82460" y="1202246"/>
        <a:ext cx="2125064" cy="1660662"/>
      </dsp:txXfrm>
    </dsp:sp>
    <dsp:sp modelId="{33DD8FD8-1CFC-DC45-AE2D-5331320219B7}">
      <dsp:nvSpPr>
        <dsp:cNvPr id="0" name=""/>
        <dsp:cNvSpPr/>
      </dsp:nvSpPr>
      <dsp:spPr>
        <a:xfrm>
          <a:off x="1943688" y="311054"/>
          <a:ext cx="681669" cy="402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1943688" y="391545"/>
        <a:ext cx="560932" cy="241474"/>
      </dsp:txXfrm>
    </dsp:sp>
    <dsp:sp modelId="{90550040-E342-0D49-8B21-2E3FBB21B866}">
      <dsp:nvSpPr>
        <dsp:cNvPr id="0" name=""/>
        <dsp:cNvSpPr/>
      </dsp:nvSpPr>
      <dsp:spPr>
        <a:xfrm>
          <a:off x="2908314" y="188986"/>
          <a:ext cx="1616478" cy="151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Screening</a:t>
          </a:r>
        </a:p>
      </dsp:txBody>
      <dsp:txXfrm>
        <a:off x="2908314" y="188986"/>
        <a:ext cx="1616478" cy="646591"/>
      </dsp:txXfrm>
    </dsp:sp>
    <dsp:sp modelId="{9765FBC3-D690-5C46-8ED8-F6F5C9EE3E99}">
      <dsp:nvSpPr>
        <dsp:cNvPr id="0" name=""/>
        <dsp:cNvSpPr/>
      </dsp:nvSpPr>
      <dsp:spPr>
        <a:xfrm>
          <a:off x="2933441" y="1150580"/>
          <a:ext cx="2228396" cy="176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Which simulation runs are favourable? </a:t>
          </a:r>
        </a:p>
      </dsp:txBody>
      <dsp:txXfrm>
        <a:off x="2985107" y="1202246"/>
        <a:ext cx="2125064" cy="1660662"/>
      </dsp:txXfrm>
    </dsp:sp>
    <dsp:sp modelId="{B10E4DC7-3A86-094A-AC6C-06A6B826B391}">
      <dsp:nvSpPr>
        <dsp:cNvPr id="0" name=""/>
        <dsp:cNvSpPr/>
      </dsp:nvSpPr>
      <dsp:spPr>
        <a:xfrm>
          <a:off x="4846335" y="311054"/>
          <a:ext cx="681669" cy="402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4846335" y="391545"/>
        <a:ext cx="560932" cy="241474"/>
      </dsp:txXfrm>
    </dsp:sp>
    <dsp:sp modelId="{E62A9A8B-DA0D-B44D-9B6C-B86CB736BE9F}">
      <dsp:nvSpPr>
        <dsp:cNvPr id="0" name=""/>
        <dsp:cNvSpPr/>
      </dsp:nvSpPr>
      <dsp:spPr>
        <a:xfrm>
          <a:off x="5810961" y="188986"/>
          <a:ext cx="1616478" cy="151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Sensitivity Analysis</a:t>
          </a:r>
        </a:p>
      </dsp:txBody>
      <dsp:txXfrm>
        <a:off x="5810961" y="188986"/>
        <a:ext cx="1616478" cy="646591"/>
      </dsp:txXfrm>
    </dsp:sp>
    <dsp:sp modelId="{D273E90A-0526-6C4F-80AD-8F77D873790B}">
      <dsp:nvSpPr>
        <dsp:cNvPr id="0" name=""/>
        <dsp:cNvSpPr/>
      </dsp:nvSpPr>
      <dsp:spPr>
        <a:xfrm>
          <a:off x="5836088" y="1150580"/>
          <a:ext cx="2228396" cy="176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Which inputs result in the favourable runs? </a:t>
          </a:r>
        </a:p>
      </dsp:txBody>
      <dsp:txXfrm>
        <a:off x="5887754" y="1202246"/>
        <a:ext cx="2125064" cy="1660662"/>
      </dsp:txXfrm>
    </dsp:sp>
    <dsp:sp modelId="{EA9C75AA-1786-894C-A5DE-2648C7649FF7}">
      <dsp:nvSpPr>
        <dsp:cNvPr id="0" name=""/>
        <dsp:cNvSpPr/>
      </dsp:nvSpPr>
      <dsp:spPr>
        <a:xfrm>
          <a:off x="7748982" y="311054"/>
          <a:ext cx="681669" cy="402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800" kern="1200"/>
        </a:p>
      </dsp:txBody>
      <dsp:txXfrm>
        <a:off x="7748982" y="391545"/>
        <a:ext cx="560932" cy="241474"/>
      </dsp:txXfrm>
    </dsp:sp>
    <dsp:sp modelId="{97F055BF-307B-5F46-84EF-5AA3A182884C}">
      <dsp:nvSpPr>
        <dsp:cNvPr id="0" name=""/>
        <dsp:cNvSpPr/>
      </dsp:nvSpPr>
      <dsp:spPr>
        <a:xfrm>
          <a:off x="8713608" y="188986"/>
          <a:ext cx="1616478" cy="1512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Robustness Analysis</a:t>
          </a:r>
        </a:p>
      </dsp:txBody>
      <dsp:txXfrm>
        <a:off x="8713608" y="188986"/>
        <a:ext cx="1616478" cy="646591"/>
      </dsp:txXfrm>
    </dsp:sp>
    <dsp:sp modelId="{32D9B40E-2A02-4B43-A73B-888B20A8C27F}">
      <dsp:nvSpPr>
        <dsp:cNvPr id="0" name=""/>
        <dsp:cNvSpPr/>
      </dsp:nvSpPr>
      <dsp:spPr>
        <a:xfrm>
          <a:off x="8738735" y="1150580"/>
          <a:ext cx="2228396" cy="17639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How much can we rely on the identified inputs to generate favourable runs?</a:t>
          </a:r>
        </a:p>
      </dsp:txBody>
      <dsp:txXfrm>
        <a:off x="8790401" y="1202246"/>
        <a:ext cx="2125064" cy="16606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381" y="1886970"/>
            <a:ext cx="10750219" cy="1470025"/>
          </a:xfrm>
          <a:prstGeom prst="rect">
            <a:avLst/>
          </a:prstGeom>
        </p:spPr>
        <p:txBody>
          <a:bodyPr/>
          <a:lstStyle>
            <a:lvl1pPr algn="l">
              <a:defRPr sz="3200"/>
            </a:lvl1pPr>
          </a:lstStyle>
          <a:p>
            <a:r>
              <a:rPr lang="en-GB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381" y="3789040"/>
            <a:ext cx="9835819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393043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365104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980728"/>
            <a:ext cx="7315200" cy="309634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4931842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F80024-EE92-CE46-BFE2-165D6E3DB62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4165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916835"/>
            <a:ext cx="10972800" cy="4209331"/>
          </a:xfrm>
        </p:spPr>
        <p:txBody>
          <a:bodyPr vert="eaVert"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8E7B56-E8BF-9D4E-9D3C-3D9EB8864379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93817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56788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2816"/>
            <a:ext cx="10972800" cy="43204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23392" y="692695"/>
            <a:ext cx="10945216" cy="925583"/>
          </a:xfrm>
          <a:prstGeom prst="rect">
            <a:avLst/>
          </a:prstGeom>
        </p:spPr>
        <p:txBody>
          <a:bodyPr/>
          <a:lstStyle>
            <a:lvl1pPr algn="l">
              <a:defRPr sz="2400" u="none"/>
            </a:lvl1pPr>
          </a:lstStyle>
          <a:p>
            <a:r>
              <a:rPr lang="en-GB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494096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4" y="3633046"/>
            <a:ext cx="10702892" cy="1362075"/>
          </a:xfrm>
          <a:prstGeom prst="rect">
            <a:avLst/>
          </a:prstGeo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394" y="2132856"/>
            <a:ext cx="1070289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D593CE8-2E24-5049-AF6E-0688493B654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2552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2817"/>
            <a:ext cx="5384800" cy="43204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2817"/>
            <a:ext cx="5384800" cy="432048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962B7B-D372-7D40-84F0-B7D0B61F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692695"/>
            <a:ext cx="10945216" cy="925583"/>
          </a:xfrm>
          <a:prstGeom prst="rect">
            <a:avLst/>
          </a:prstGeom>
        </p:spPr>
        <p:txBody>
          <a:bodyPr/>
          <a:lstStyle>
            <a:lvl1pPr algn="l">
              <a:defRPr sz="2400" u="none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0289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49500"/>
            <a:ext cx="5384800" cy="374379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2349500"/>
            <a:ext cx="5384800" cy="374379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962B7B-D372-7D40-84F0-B7D0B61F7E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692695"/>
            <a:ext cx="10945216" cy="925583"/>
          </a:xfrm>
          <a:prstGeom prst="rect">
            <a:avLst/>
          </a:prstGeom>
        </p:spPr>
        <p:txBody>
          <a:bodyPr/>
          <a:lstStyle>
            <a:lvl1pPr algn="l">
              <a:defRPr sz="2400" u="none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44687240-8C1B-4607-B093-F968CB0AE6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09600" y="1839913"/>
            <a:ext cx="5384800" cy="5095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F115CED9-1B17-4D2C-A832-D6E71AAD9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197600" y="1839913"/>
            <a:ext cx="5384800" cy="509587"/>
          </a:xfrm>
        </p:spPr>
        <p:txBody>
          <a:bodyPr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2669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1D0E707-5FC8-D94E-B074-95BC3E5A9EBD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A0E9E07-A39F-3140-9CAA-0D7F5415ED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3392" y="692695"/>
            <a:ext cx="10945216" cy="925583"/>
          </a:xfrm>
          <a:prstGeom prst="rect">
            <a:avLst/>
          </a:prstGeom>
        </p:spPr>
        <p:txBody>
          <a:bodyPr/>
          <a:lstStyle>
            <a:lvl1pPr algn="l">
              <a:defRPr sz="2400" u="none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2145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342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1052736"/>
            <a:ext cx="6815667" cy="504056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052736"/>
            <a:ext cx="4011084" cy="504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D37ADC1-5132-C044-B0C2-3613C5D1DF18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751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988843"/>
            <a:ext cx="10972800" cy="41373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7BC4E9-A815-EE44-B922-539094A348AC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" name="Picture 9" descr="A picture containing stop, drawing&#10;&#10;Description automatically generated">
            <a:extLst>
              <a:ext uri="{FF2B5EF4-FFF2-40B4-BE49-F238E27FC236}">
                <a16:creationId xmlns:a16="http://schemas.microsoft.com/office/drawing/2014/main" id="{F2BD12CE-4CAD-8D44-B039-C0FD079BE22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3576" y="0"/>
            <a:ext cx="1179668" cy="141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028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71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AC44E-5D2B-47D7-94C0-E2D5142576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Facilitating Scenario Analysis of System Dynamics Models with Bayesian Network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75403-099A-4692-A563-76EB82DDD0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Wang Zhao (PhD Student)</a:t>
            </a:r>
          </a:p>
          <a:p>
            <a:r>
              <a:rPr lang="en-GB" sz="2000" dirty="0"/>
              <a:t>Susan Howick (Professor in Management Science)</a:t>
            </a:r>
          </a:p>
          <a:p>
            <a:r>
              <a:rPr lang="en-GB" sz="2000" dirty="0"/>
              <a:t>John Quigley (Professor in Management Science)</a:t>
            </a:r>
          </a:p>
        </p:txBody>
      </p:sp>
    </p:spTree>
    <p:extLst>
      <p:ext uri="{BB962C8B-B14F-4D97-AF65-F5344CB8AC3E}">
        <p14:creationId xmlns:p14="http://schemas.microsoft.com/office/powerpoint/2010/main" val="1550965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CDBCFB-BC7C-F448-196C-10A086408E6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609600" y="2349501"/>
                <a:ext cx="5384800" cy="3815804"/>
              </a:xfrm>
            </p:spPr>
            <p:txBody>
              <a:bodyPr anchor="t" anchorCtr="0">
                <a:normAutofit/>
              </a:bodyPr>
              <a:lstStyle/>
              <a:p>
                <a:pPr/>
                <a:endParaRPr lang="en-GB" sz="1800" i="1" dirty="0">
                  <a:effectLst/>
                  <a:latin typeface="Cambria Math" panose="02040503050406030204" pitchFamily="18" charset="0"/>
                  <a:ea typeface="DengXian" panose="02010600030101010101" pitchFamily="2" charset="-122"/>
                  <a:cs typeface="Helvetica Neue" panose="02000503000000020004" pitchFamily="2" charset="0"/>
                </a:endParaRPr>
              </a:p>
              <a:p>
                <a:pPr/>
                <a:endParaRPr lang="en-GB" sz="1800" i="1" dirty="0">
                  <a:latin typeface="Cambria Math" panose="02040503050406030204" pitchFamily="18" charset="0"/>
                  <a:ea typeface="DengXian" panose="02010600030101010101" pitchFamily="2" charset="-122"/>
                  <a:cs typeface="Helvetica Neue" panose="02000503000000020004" pitchFamily="2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Ti</m:t>
                        </m:r>
                      </m:sub>
                    </m:sSub>
                  </m:oMath>
                </a14:m>
                <a:r>
                  <a:rPr lang="en-GB" sz="1800" baseline="-250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GB" sz="1800" dirty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measures the contribution to the output variance of an input, including all variance caused by its interactions</a:t>
                </a:r>
                <a:r>
                  <a:rPr lang="en-GB" sz="1800" dirty="0"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of any order, with any other input variables.</a:t>
                </a:r>
                <a:endParaRPr lang="en-GB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Ti</m:t>
                        </m:r>
                      </m:sub>
                    </m:sSub>
                    <m:r>
                      <a:rPr lang="en-GB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Helvetica Neue" panose="02000503000000020004" pitchFamily="2" charset="0"/>
                      </a:rPr>
                      <m:t>=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E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∼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i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 </m:t>
                            </m:r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Va</m:t>
                            </m:r>
                            <m:sSub>
                              <m:sSub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r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i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Y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GB" sz="1800" b="1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𝐗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∼</m:t>
                                    </m:r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Y</m:t>
                            </m:r>
                          </m:e>
                        </m:d>
                      </m:den>
                    </m:f>
                    <m:r>
                      <a:rPr lang="en-GB" sz="1800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Helvetica Neue" panose="02000503000000020004" pitchFamily="2" charset="0"/>
                      </a:rPr>
                      <m:t>=1</m:t>
                    </m:r>
                    <m:r>
                      <a:rPr lang="en-GB" sz="1800" i="1">
                        <a:effectLst/>
                        <a:latin typeface="Cambria Math" panose="02040503050406030204" pitchFamily="18" charset="0"/>
                        <a:ea typeface="DengXian" panose="02010600030101010101" pitchFamily="2" charset="-122"/>
                        <a:cs typeface="Helvetica Neue" panose="02000503000000020004" pitchFamily="2" charset="0"/>
                      </a:rPr>
                      <m:t>−</m:t>
                    </m:r>
                    <m:f>
                      <m:fPr>
                        <m:ctrlPr>
                          <a:rPr lang="en-GB" sz="1800" i="1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</m:ctrlPr>
                      </m:fPr>
                      <m:num>
                        <m: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 </m:t>
                        </m:r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Va</m:t>
                        </m:r>
                        <m:sSub>
                          <m:sSub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r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GB" sz="1800" b="1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𝐗</m:t>
                                </m:r>
                              </m:e>
                              <m:sub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∼</m:t>
                                </m:r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i</m:t>
                                </m:r>
                              </m:sub>
                            </m:sSub>
                          </m:sub>
                        </m:sSub>
                        <m:d>
                          <m:d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E</m:t>
                                </m:r>
                              </m:e>
                              <m:sub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i</m:t>
                                    </m:r>
                                  </m:sub>
                                </m:sSub>
                              </m:sub>
                            </m:sSub>
                            <m:d>
                              <m:dPr>
                                <m:ctrlPr>
                                  <a:rPr lang="en-GB" sz="1800" i="1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Y</m:t>
                                </m:r>
                              </m:e>
                              <m:e>
                                <m:r>
                                  <a:rPr lang="en-GB" sz="1800">
                                    <a:effectLst/>
                                    <a:latin typeface="Cambria Math" panose="02040503050406030204" pitchFamily="18" charset="0"/>
                                    <a:ea typeface="DengXian" panose="02010600030101010101" pitchFamily="2" charset="-122"/>
                                    <a:cs typeface="Helvetica Neue" panose="02000503000000020004" pitchFamily="2" charset="0"/>
                                  </a:rPr>
                                  <m:t> </m:t>
                                </m:r>
                                <m:sSub>
                                  <m:sSubPr>
                                    <m:ctrlP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GB" sz="1800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X</m:t>
                                    </m:r>
                                  </m:e>
                                  <m:sub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∼</m:t>
                                    </m:r>
                                    <m:r>
                                      <a:rPr lang="en-GB" sz="1800" i="1">
                                        <a:effectLst/>
                                        <a:latin typeface="Cambria Math" panose="02040503050406030204" pitchFamily="18" charset="0"/>
                                        <a:ea typeface="DengXian" panose="02010600030101010101" pitchFamily="2" charset="-122"/>
                                        <a:cs typeface="Helvetica Neue" panose="02000503000000020004" pitchFamily="2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num>
                      <m:den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Var</m:t>
                        </m:r>
                        <m:d>
                          <m:dPr>
                            <m:ctrlPr>
                              <a:rPr lang="en-GB" sz="1800" i="1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GB" sz="1800">
                                <a:effectLst/>
                                <a:latin typeface="Cambria Math" panose="02040503050406030204" pitchFamily="18" charset="0"/>
                                <a:ea typeface="DengXian" panose="02010600030101010101" pitchFamily="2" charset="-122"/>
                                <a:cs typeface="Helvetica Neue" panose="02000503000000020004" pitchFamily="2" charset="0"/>
                              </a:rPr>
                              <m:t>Y</m:t>
                            </m:r>
                          </m:e>
                        </m:d>
                        <m: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 </m:t>
                        </m:r>
                      </m:den>
                    </m:f>
                  </m:oMath>
                </a14:m>
                <a:endParaRPr lang="en-GB" sz="18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GB" sz="2000" dirty="0"/>
              </a:p>
              <a:p>
                <a:pPr/>
                <a:endParaRPr lang="en-GB" sz="1800" baseline="-250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5CDBCFB-BC7C-F448-196C-10A086408E6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609600" y="2349501"/>
                <a:ext cx="5384800" cy="3815804"/>
              </a:xfrm>
              <a:blipFill>
                <a:blip r:embed="rId2"/>
                <a:stretch>
                  <a:fillRect l="-7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BF3A4BFB-70D2-0985-EAEA-7D1A1AD6EFA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06217987"/>
              </p:ext>
            </p:extLst>
          </p:nvPr>
        </p:nvGraphicFramePr>
        <p:xfrm>
          <a:off x="6242503" y="3429001"/>
          <a:ext cx="5294994" cy="1264918"/>
        </p:xfrm>
        <a:graphic>
          <a:graphicData uri="http://schemas.openxmlformats.org/drawingml/2006/table">
            <a:tbl>
              <a:tblPr firstRow="1" firstCol="1" bandRow="1">
                <a:tableStyleId>{9D7B26C5-4107-4FEC-AEDC-1716B250A1EF}</a:tableStyleId>
              </a:tblPr>
              <a:tblGrid>
                <a:gridCol w="1922440">
                  <a:extLst>
                    <a:ext uri="{9D8B030D-6E8A-4147-A177-3AD203B41FA5}">
                      <a16:colId xmlns:a16="http://schemas.microsoft.com/office/drawing/2014/main" val="80380907"/>
                    </a:ext>
                  </a:extLst>
                </a:gridCol>
                <a:gridCol w="1686277">
                  <a:extLst>
                    <a:ext uri="{9D8B030D-6E8A-4147-A177-3AD203B41FA5}">
                      <a16:colId xmlns:a16="http://schemas.microsoft.com/office/drawing/2014/main" val="667750222"/>
                    </a:ext>
                  </a:extLst>
                </a:gridCol>
                <a:gridCol w="1686277">
                  <a:extLst>
                    <a:ext uri="{9D8B030D-6E8A-4147-A177-3AD203B41FA5}">
                      <a16:colId xmlns:a16="http://schemas.microsoft.com/office/drawing/2014/main" val="878729091"/>
                    </a:ext>
                  </a:extLst>
                </a:gridCol>
              </a:tblGrid>
              <a:tr h="248906"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effectLst/>
                        </a:rPr>
                        <a:t>Variable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effectLst/>
                        </a:rPr>
                        <a:t>Total-effect index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effectLst/>
                        </a:rPr>
                        <a:t>Effect direction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extLst>
                  <a:ext uri="{0D108BD9-81ED-4DB2-BD59-A6C34878D82A}">
                    <a16:rowId xmlns:a16="http://schemas.microsoft.com/office/drawing/2014/main" val="1894124110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Hire more doctors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0.267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500">
                          <a:effectLst/>
                        </a:rPr>
                        <a:t>Desirable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extLst>
                  <a:ext uri="{0D108BD9-81ED-4DB2-BD59-A6C34878D82A}">
                    <a16:rowId xmlns:a16="http://schemas.microsoft.com/office/drawing/2014/main" val="1391956067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Build more beds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0.493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GB" sz="1500">
                          <a:effectLst/>
                        </a:rPr>
                        <a:t>Desirable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extLst>
                  <a:ext uri="{0D108BD9-81ED-4DB2-BD59-A6C34878D82A}">
                    <a16:rowId xmlns:a16="http://schemas.microsoft.com/office/drawing/2014/main" val="1084775521"/>
                  </a:ext>
                </a:extLst>
              </a:tr>
              <a:tr h="248906"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Inpatients to day case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0.622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Undesirable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extLst>
                  <a:ext uri="{0D108BD9-81ED-4DB2-BD59-A6C34878D82A}">
                    <a16:rowId xmlns:a16="http://schemas.microsoft.com/office/drawing/2014/main" val="2684456957"/>
                  </a:ext>
                </a:extLst>
              </a:tr>
              <a:tr h="259100"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Economic condition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>
                          <a:effectLst/>
                        </a:rPr>
                        <a:t>0.335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1500" dirty="0">
                          <a:effectLst/>
                        </a:rPr>
                        <a:t>Neutral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747" marR="91747" marT="0" marB="0"/>
                </a:tc>
                <a:extLst>
                  <a:ext uri="{0D108BD9-81ED-4DB2-BD59-A6C34878D82A}">
                    <a16:rowId xmlns:a16="http://schemas.microsoft.com/office/drawing/2014/main" val="2504904013"/>
                  </a:ext>
                </a:extLst>
              </a:tr>
            </a:tbl>
          </a:graphicData>
        </a:graphic>
      </p:graphicFrame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039DA-C072-1E3B-89D6-9EF81F21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7E7916-BF86-47EE-AE12-5FF64467C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2995BC-5D7D-A158-431F-F0483F7C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4390F3D-1CE1-7822-DF5F-D0CC9B1DF7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Result-2: Sensitivity Analysis of Inputs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06E3EB72-B4E8-4235-24D1-CB7F17332DA0}"/>
                  </a:ext>
                </a:extLst>
              </p:cNvPr>
              <p:cNvSpPr>
                <a:spLocks noGrp="1"/>
              </p:cNvSpPr>
              <p:nvPr>
                <p:ph type="body" sz="quarter" idx="13"/>
              </p:nvPr>
            </p:nvSpPr>
            <p:spPr/>
            <p:txBody>
              <a:bodyPr/>
              <a:lstStyle/>
              <a:p>
                <a:r>
                  <a:rPr lang="en-GB" dirty="0"/>
                  <a:t>Calculation of total-effect index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800" i="1" smtClean="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GB" sz="1800">
                            <a:effectLst/>
                            <a:latin typeface="Cambria Math" panose="02040503050406030204" pitchFamily="18" charset="0"/>
                            <a:ea typeface="DengXian" panose="02010600030101010101" pitchFamily="2" charset="-122"/>
                            <a:cs typeface="Helvetica Neue" panose="02000503000000020004" pitchFamily="2" charset="0"/>
                          </a:rPr>
                          <m:t>Ti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8" name="Text Placeholder 7">
                <a:extLst>
                  <a:ext uri="{FF2B5EF4-FFF2-40B4-BE49-F238E27FC236}">
                    <a16:creationId xmlns:a16="http://schemas.microsoft.com/office/drawing/2014/main" id="{06E3EB72-B4E8-4235-24D1-CB7F17332DA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3"/>
              </p:nvPr>
            </p:nvSpPr>
            <p:spPr>
              <a:blipFill>
                <a:blip r:embed="rId3"/>
                <a:stretch>
                  <a:fillRect l="-943" t="-48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C61F98F-2039-068D-7971-F4F4716353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Total-effect index of inputs</a:t>
            </a:r>
          </a:p>
        </p:txBody>
      </p:sp>
    </p:spTree>
    <p:extLst>
      <p:ext uri="{BB962C8B-B14F-4D97-AF65-F5344CB8AC3E}">
        <p14:creationId xmlns:p14="http://schemas.microsoft.com/office/powerpoint/2010/main" val="21136992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BFAEBB-1F55-99BA-CB5E-7793115939C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anchor="ctr" anchorCtr="0">
            <a:normAutofit/>
          </a:bodyPr>
          <a:lstStyle/>
          <a:p>
            <a:r>
              <a:rPr lang="en-GB" sz="1800" dirty="0"/>
              <a:t>Identify an input in the BN for testing</a:t>
            </a:r>
          </a:p>
          <a:p>
            <a:r>
              <a:rPr lang="en-GB" sz="1800" dirty="0"/>
              <a:t>Set the input to the desired state</a:t>
            </a:r>
          </a:p>
          <a:p>
            <a:r>
              <a:rPr lang="en-GB" sz="1800" dirty="0"/>
              <a:t>Draw samples from the BN</a:t>
            </a:r>
          </a:p>
          <a:p>
            <a:r>
              <a:rPr lang="en-GB" sz="1800" dirty="0"/>
              <a:t>Run Monte Carlo simulation</a:t>
            </a:r>
          </a:p>
          <a:p>
            <a:r>
              <a:rPr lang="en-GB" sz="1800" dirty="0"/>
              <a:t>Assess the percentage of runs with favourable behaviour</a:t>
            </a:r>
          </a:p>
          <a:p>
            <a:endParaRPr lang="en-GB" sz="18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5E0D5E8-CEF7-DB67-489D-CFEE1C36DA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97600" y="3464445"/>
            <a:ext cx="5384800" cy="1513434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0ACE41-03E0-F432-40A6-2A0FBE5835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876BA-5FE2-61EF-3036-BBCAB81B9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533C26-F13A-F07C-4F72-7CF54A44F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93AB531-69DC-E5DC-5F3D-A66E2137585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Result-3: Robustness Analysis of Inputs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34C22B1A-A6A2-A5F8-D518-3610334CD93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Steps to calculate of robustness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588DC82-64FE-7448-314E-9F6E856029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Robustness of inputs</a:t>
            </a:r>
          </a:p>
        </p:txBody>
      </p:sp>
    </p:spTree>
    <p:extLst>
      <p:ext uri="{BB962C8B-B14F-4D97-AF65-F5344CB8AC3E}">
        <p14:creationId xmlns:p14="http://schemas.microsoft.com/office/powerpoint/2010/main" val="116024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E9F4DFA-6692-EF30-8C18-C10B927FE4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We use Bayesian Network as a sampler to generate scenarios for simulating the System Dynamics model. Bayesian Network allows us to model the interactions between the input factors.</a:t>
            </a:r>
          </a:p>
          <a:p>
            <a:endParaRPr lang="en-GB" sz="1800" dirty="0"/>
          </a:p>
          <a:p>
            <a:r>
              <a:rPr lang="en-GB" sz="1800" dirty="0"/>
              <a:t>We follow a four-step [Simulation, Screening, Sensitivity, and Robustness] approach to carry out scenario analysis, identifying policy inputs that are both effective to solve the problem and robust to uncertainties.</a:t>
            </a:r>
          </a:p>
          <a:p>
            <a:endParaRPr lang="en-GB" sz="1800" dirty="0"/>
          </a:p>
          <a:p>
            <a:r>
              <a:rPr lang="en-GB" sz="1800" dirty="0"/>
              <a:t>We use Total effect index for sensitivity analysis of input factors.</a:t>
            </a:r>
          </a:p>
          <a:p>
            <a:endParaRPr lang="en-GB" sz="1800" dirty="0"/>
          </a:p>
          <a:p>
            <a:r>
              <a:rPr lang="en-GB" sz="1800" dirty="0"/>
              <a:t>By updating the Bayesian Network, we create situations for testing the robustness of input factors.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0CC6A4-D7B4-5027-8163-0A6F9541C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82B335-2CE0-5B18-E8EC-9C20C316C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D37DC0-2A12-D9D8-36D2-470F44861E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103B13C-D0A9-81BC-AF75-FA17942EC2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414960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3683C13-FDF3-FE25-528C-4992590D01B9}"/>
              </a:ext>
            </a:extLst>
          </p:cNvPr>
          <p:cNvSpPr txBox="1"/>
          <p:nvPr/>
        </p:nvSpPr>
        <p:spPr>
          <a:xfrm>
            <a:off x="3549854" y="2644170"/>
            <a:ext cx="509229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3200" dirty="0"/>
              <a:t>Thank you for your attention!</a:t>
            </a:r>
          </a:p>
          <a:p>
            <a:pPr algn="ctr"/>
            <a:endParaRPr lang="en-GB" sz="3200" dirty="0"/>
          </a:p>
          <a:p>
            <a:pPr algn="ctr"/>
            <a:r>
              <a:rPr lang="en-GB" sz="3200" dirty="0"/>
              <a:t>Q &amp; A</a:t>
            </a:r>
          </a:p>
        </p:txBody>
      </p:sp>
    </p:spTree>
    <p:extLst>
      <p:ext uri="{BB962C8B-B14F-4D97-AF65-F5344CB8AC3E}">
        <p14:creationId xmlns:p14="http://schemas.microsoft.com/office/powerpoint/2010/main" val="36974497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FA85A7-FA5B-B3A6-E1D6-D004962C09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Introduction</a:t>
            </a:r>
          </a:p>
          <a:p>
            <a:pPr lvl="1"/>
            <a:r>
              <a:rPr lang="en-GB" sz="2000" dirty="0"/>
              <a:t>Scenarios and Monte Carlo method</a:t>
            </a:r>
          </a:p>
          <a:p>
            <a:r>
              <a:rPr lang="en-GB" sz="2000" dirty="0"/>
              <a:t>Research questions</a:t>
            </a:r>
          </a:p>
          <a:p>
            <a:r>
              <a:rPr lang="en-GB" sz="2000" dirty="0"/>
              <a:t>Method</a:t>
            </a:r>
          </a:p>
          <a:p>
            <a:pPr lvl="1"/>
            <a:r>
              <a:rPr lang="en-GB" sz="2000" dirty="0"/>
              <a:t>Bayesian Network as sampler</a:t>
            </a:r>
          </a:p>
          <a:p>
            <a:pPr lvl="1"/>
            <a:r>
              <a:rPr lang="en-GB" sz="2000" dirty="0"/>
              <a:t>A framework for scenario analysis</a:t>
            </a:r>
          </a:p>
          <a:p>
            <a:r>
              <a:rPr lang="en-GB" sz="2000" dirty="0"/>
              <a:t>Case study</a:t>
            </a:r>
          </a:p>
          <a:p>
            <a:r>
              <a:rPr lang="en-GB" sz="2000" dirty="0"/>
              <a:t>Summary</a:t>
            </a:r>
          </a:p>
          <a:p>
            <a:r>
              <a:rPr lang="en-GB" sz="2000" dirty="0"/>
              <a:t>Q &amp; A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342B22-8A17-2E1B-0D0C-B11F9202B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30849B4-39AB-2454-02E5-5BFE27B2DD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62076-E68A-AFB1-5C10-D10E55678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2F058EAD-C44A-383C-915C-3345AF223B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56199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6EB85F-3E40-EB02-A3C2-FF19F399DC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600" y="2349500"/>
            <a:ext cx="5384800" cy="4006853"/>
          </a:xfrm>
        </p:spPr>
        <p:txBody>
          <a:bodyPr>
            <a:normAutofit/>
          </a:bodyPr>
          <a:lstStyle/>
          <a:p>
            <a:r>
              <a:rPr lang="en-GB" sz="1800" dirty="0"/>
              <a:t>A description of how things might happen in the future (oxford dictionary)</a:t>
            </a:r>
          </a:p>
          <a:p>
            <a:endParaRPr lang="en-GB" sz="1800" dirty="0"/>
          </a:p>
          <a:p>
            <a:r>
              <a:rPr lang="en-GB" sz="1800" dirty="0"/>
              <a:t>Consisting of:</a:t>
            </a:r>
          </a:p>
          <a:p>
            <a:pPr lvl="1"/>
            <a:r>
              <a:rPr lang="en-GB" sz="1800" dirty="0"/>
              <a:t>Factors that can be controlled (policy inputs)</a:t>
            </a:r>
          </a:p>
          <a:p>
            <a:pPr lvl="1"/>
            <a:r>
              <a:rPr lang="en-GB" sz="1800" dirty="0"/>
              <a:t>Factors that are out of control (environmental factors)</a:t>
            </a:r>
          </a:p>
          <a:p>
            <a:pPr lvl="1"/>
            <a:endParaRPr lang="en-GB" sz="1800" dirty="0"/>
          </a:p>
          <a:p>
            <a:r>
              <a:rPr lang="en-GB" sz="1800" dirty="0"/>
              <a:t>Why analysing scenarios?</a:t>
            </a:r>
          </a:p>
          <a:p>
            <a:pPr lvl="1"/>
            <a:r>
              <a:rPr lang="en-GB" sz="1800" dirty="0"/>
              <a:t>Identify factors for favourable behaviour</a:t>
            </a:r>
          </a:p>
          <a:p>
            <a:pPr lvl="1"/>
            <a:r>
              <a:rPr lang="en-GB" sz="1800" dirty="0"/>
              <a:t>Make sure they are robust to rely 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4DB8D4-2E01-6601-8F3B-6D9C192BFD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Simulation models have input variables</a:t>
            </a:r>
          </a:p>
          <a:p>
            <a:r>
              <a:rPr lang="en-GB" sz="1800" dirty="0"/>
              <a:t>Varying input variables creates scenarios</a:t>
            </a:r>
          </a:p>
          <a:p>
            <a:r>
              <a:rPr lang="en-GB" sz="1800" dirty="0"/>
              <a:t>Monte Carlo simulation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AE8602-BEBA-F1C7-A3D4-B3C5A370E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C79CC7-82AF-5977-9B07-81E82B24B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3715FA-ECCF-EEAF-C4A4-3D6264085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6720247-E1EB-6912-2AC9-BDC0CFC425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F75BDD2-D16B-557D-48E0-131CD5BAD3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86D8F91-15E3-3D4D-3535-CD16292933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How to Generate Them?</a:t>
            </a:r>
          </a:p>
        </p:txBody>
      </p:sp>
    </p:spTree>
    <p:extLst>
      <p:ext uri="{BB962C8B-B14F-4D97-AF65-F5344CB8AC3E}">
        <p14:creationId xmlns:p14="http://schemas.microsoft.com/office/powerpoint/2010/main" val="31641560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CEF48A-49E4-AF34-ED93-0A9DE170A32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Samplers to generate scenarios for SD model</a:t>
            </a:r>
          </a:p>
          <a:p>
            <a:pPr lvl="1"/>
            <a:r>
              <a:rPr lang="en-GB" sz="1800" dirty="0"/>
              <a:t>Grid sampler</a:t>
            </a:r>
          </a:p>
          <a:p>
            <a:pPr lvl="1"/>
            <a:r>
              <a:rPr lang="en-GB" sz="1800" dirty="0"/>
              <a:t>Latin Hypercube Sampler (Ford &amp; Flynn, 2005)</a:t>
            </a:r>
          </a:p>
          <a:p>
            <a:pPr lvl="1"/>
            <a:r>
              <a:rPr lang="en-GB" sz="1800" dirty="0"/>
              <a:t>Output-oriented sampler (Pruyt &amp; Islam, 2016)</a:t>
            </a:r>
          </a:p>
          <a:p>
            <a:endParaRPr lang="en-GB" sz="1800" dirty="0"/>
          </a:p>
          <a:p>
            <a:r>
              <a:rPr lang="en-GB" sz="1800" dirty="0"/>
              <a:t>Gap in the literature</a:t>
            </a:r>
          </a:p>
          <a:p>
            <a:pPr lvl="1"/>
            <a:r>
              <a:rPr lang="en-GB" sz="1800" dirty="0"/>
              <a:t>Situations when input variables are interrelated is not sufficiently studied</a:t>
            </a:r>
          </a:p>
          <a:p>
            <a:pPr lvl="1"/>
            <a:endParaRPr lang="en-GB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90E84-1A02-18E1-179A-1723D495194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1800" dirty="0"/>
              <a:t>What sampler can handle the interrelations between input factors?</a:t>
            </a:r>
          </a:p>
          <a:p>
            <a:endParaRPr lang="en-GB" sz="1800" dirty="0"/>
          </a:p>
          <a:p>
            <a:r>
              <a:rPr lang="en-GB" sz="1800" dirty="0"/>
              <a:t>How to use this sampler for scenario analysis?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2FC1E-1997-D4FD-3E52-FCA29F2C4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51B2A0-B16A-F153-9958-53568CF6E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899E72-0D22-66A6-F782-6FEF03BAA4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569851EA-64D8-DA7E-7F98-336DF71455E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Research Questions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51B640E-1E5A-8C74-F18D-33CCF3F2151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Literature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0A9FEC70-272A-77FD-93DB-9B95116C447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Research Question</a:t>
            </a:r>
          </a:p>
        </p:txBody>
      </p:sp>
    </p:spTree>
    <p:extLst>
      <p:ext uri="{BB962C8B-B14F-4D97-AF65-F5344CB8AC3E}">
        <p14:creationId xmlns:p14="http://schemas.microsoft.com/office/powerpoint/2010/main" val="37936223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5A9E62-5462-2BBB-DCCF-7C850630042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60450" y="2906712"/>
            <a:ext cx="4483100" cy="2628900"/>
          </a:xfrm>
          <a:prstGeom prst="rect">
            <a:avLst/>
          </a:prstGeom>
        </p:spPr>
      </p:pic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CE7B7CA1-5E65-C8C7-D645-976C07BB1C7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7500" y="2887662"/>
            <a:ext cx="4445000" cy="2667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C9F523-F4C3-A9AC-18FF-3D083C22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B3784F-5DF5-5244-8238-2CDC0BCCD177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7C20D-1947-9B70-ECF6-D894DE4E6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BE59A7-C3EE-E0CC-CD40-ADA31F6C0A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58F1619-D0C5-231D-B8D2-6ABCAEFF27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Bayesian Network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7B5B8C5-8C93-F944-C79B-FCE85FA649C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Before setting evidence for B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F92E5C4-3865-A0B5-249C-659B19C9ED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After setting evidence for B</a:t>
            </a:r>
          </a:p>
        </p:txBody>
      </p:sp>
      <p:sp>
        <p:nvSpPr>
          <p:cNvPr id="12" name="Text Box 11">
            <a:extLst>
              <a:ext uri="{FF2B5EF4-FFF2-40B4-BE49-F238E27FC236}">
                <a16:creationId xmlns:a16="http://schemas.microsoft.com/office/drawing/2014/main" id="{D3E7B003-9F15-2CE0-4AF0-DC68FEEE9049}"/>
              </a:ext>
            </a:extLst>
          </p:cNvPr>
          <p:cNvSpPr txBox="1"/>
          <p:nvPr/>
        </p:nvSpPr>
        <p:spPr>
          <a:xfrm>
            <a:off x="2580264" y="5746748"/>
            <a:ext cx="7031471" cy="365126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 and C are interdependent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51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E42567-A8CB-B705-6324-1973F9CB6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4C081A-B5BD-9488-D505-A09AA8DE99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B2F723-0538-D534-13BE-68FD34AA1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F34A013-9401-2FE0-7154-D4AAC8F11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Method: Setup of the Hybrid Model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9B46B32-3DA4-313F-036A-DEC71C63A5EE}"/>
              </a:ext>
            </a:extLst>
          </p:cNvPr>
          <p:cNvGrpSpPr/>
          <p:nvPr/>
        </p:nvGrpSpPr>
        <p:grpSpPr>
          <a:xfrm>
            <a:off x="4165600" y="1618278"/>
            <a:ext cx="3880329" cy="3296192"/>
            <a:chOff x="0" y="0"/>
            <a:chExt cx="2661920" cy="2261200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FAB0BCE4-DBFC-F23B-FA6A-7101C9EB8038}"/>
                </a:ext>
              </a:extLst>
            </p:cNvPr>
            <p:cNvSpPr/>
            <p:nvPr/>
          </p:nvSpPr>
          <p:spPr>
            <a:xfrm>
              <a:off x="0" y="0"/>
              <a:ext cx="2661920" cy="654444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Inputs: BX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BX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…, BX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400" b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Scenario Bayesian Network</a:t>
              </a:r>
              <a:endParaRPr lang="en-GB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Outputs: BY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BY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400" i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…, BY</a:t>
              </a:r>
              <a:r>
                <a:rPr lang="en-GB" sz="1400" i="1" baseline="-2500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0372D0F-7D86-0FE8-9027-D51E4C763FD1}"/>
                </a:ext>
              </a:extLst>
            </p:cNvPr>
            <p:cNvCxnSpPr>
              <a:cxnSpLocks/>
            </p:cNvCxnSpPr>
            <p:nvPr/>
          </p:nvCxnSpPr>
          <p:spPr>
            <a:xfrm>
              <a:off x="1342418" y="646386"/>
              <a:ext cx="0" cy="96842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B3787968-F60C-1126-ED2D-4BB6560D00FD}"/>
                </a:ext>
              </a:extLst>
            </p:cNvPr>
            <p:cNvSpPr/>
            <p:nvPr/>
          </p:nvSpPr>
          <p:spPr>
            <a:xfrm>
              <a:off x="0" y="1622697"/>
              <a:ext cx="2661920" cy="638503"/>
            </a:xfrm>
            <a:prstGeom prst="roundRect">
              <a:avLst/>
            </a:prstGeom>
            <a:ln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Inputs: SX</a:t>
              </a:r>
              <a:r>
                <a:rPr lang="en-GB" sz="1400" i="1" baseline="-25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SX</a:t>
              </a:r>
              <a:r>
                <a:rPr lang="en-GB" sz="1400" i="1" baseline="-25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…, </a:t>
              </a:r>
              <a:r>
                <a:rPr lang="en-GB" sz="1400" i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SX</a:t>
              </a:r>
              <a:r>
                <a:rPr lang="en-GB" sz="1400" i="1" baseline="-250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400" b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System Dynamics Model</a:t>
              </a:r>
              <a:endPara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Outputs: SY</a:t>
              </a:r>
              <a:r>
                <a:rPr lang="en-GB" sz="1400" i="1" baseline="-25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SY</a:t>
              </a:r>
              <a:r>
                <a:rPr lang="en-GB" sz="1400" i="1" baseline="-250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  <a:r>
                <a:rPr lang="en-GB" sz="1400" i="1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, …, </a:t>
              </a:r>
              <a:r>
                <a:rPr lang="en-GB" sz="1400" i="1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SY</a:t>
              </a:r>
              <a:r>
                <a:rPr lang="en-GB" sz="1400" i="1" baseline="-25000" dirty="0" err="1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rPr>
                <a:t>n</a:t>
              </a:r>
              <a:endParaRPr lang="en-GB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5" name="Text Box 11">
            <a:extLst>
              <a:ext uri="{FF2B5EF4-FFF2-40B4-BE49-F238E27FC236}">
                <a16:creationId xmlns:a16="http://schemas.microsoft.com/office/drawing/2014/main" id="{4BC6ED1B-C9F0-8206-A77C-39DD697155BC}"/>
              </a:ext>
            </a:extLst>
          </p:cNvPr>
          <p:cNvSpPr txBox="1"/>
          <p:nvPr/>
        </p:nvSpPr>
        <p:spPr>
          <a:xfrm>
            <a:off x="2606731" y="5350432"/>
            <a:ext cx="7031471" cy="81487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ts val="1200"/>
              </a:spcBef>
              <a:spcAft>
                <a:spcPts val="1200"/>
              </a:spcAft>
            </a:pPr>
            <a:r>
              <a:rPr lang="en-US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ybrid System Dynamics and Bayesian Network model for scenario analysis</a:t>
            </a:r>
            <a:endParaRPr lang="en-GB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0778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533231-BB13-376A-8DFC-123BE89CB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F794C2-82D5-ED51-6575-983C105D9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854088F-AB22-78CE-FBD5-E614D5B86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BDF67F3-5DFF-6674-707B-78657E3CF4A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Method: Setup of the Hybrid Model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7F6277-2FDB-BD09-2D82-5C689662ACD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r>
              <a:rPr lang="en-GB" dirty="0"/>
              <a:t>Bayesian Network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1A5496B-54DE-E295-1FEB-814137AAC5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algn="ctr"/>
            <a:r>
              <a:rPr lang="en-GB" dirty="0"/>
              <a:t>System Dynamics Model</a:t>
            </a:r>
          </a:p>
        </p:txBody>
      </p:sp>
      <p:pic>
        <p:nvPicPr>
          <p:cNvPr id="12" name="Content Placeholder 11" descr="Diagram&#10;&#10;Description automatically generated">
            <a:extLst>
              <a:ext uri="{FF2B5EF4-FFF2-40B4-BE49-F238E27FC236}">
                <a16:creationId xmlns:a16="http://schemas.microsoft.com/office/drawing/2014/main" id="{DBB31A76-1D4C-E615-94A1-31379651C06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4195" y="2349500"/>
            <a:ext cx="3835610" cy="374332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5F5CE4D-5DE3-A8F0-4CE2-920BA73D115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2752" y="2349500"/>
            <a:ext cx="2794496" cy="3743325"/>
          </a:xfrm>
          <a:prstGeom prst="rect">
            <a:avLst/>
          </a:prstGeom>
        </p:spPr>
      </p:pic>
      <p:sp>
        <p:nvSpPr>
          <p:cNvPr id="14" name="Right Arrow 13">
            <a:extLst>
              <a:ext uri="{FF2B5EF4-FFF2-40B4-BE49-F238E27FC236}">
                <a16:creationId xmlns:a16="http://schemas.microsoft.com/office/drawing/2014/main" id="{F06CBF8C-65BF-D435-2A7A-8404126FDAF1}"/>
              </a:ext>
            </a:extLst>
          </p:cNvPr>
          <p:cNvSpPr/>
          <p:nvPr/>
        </p:nvSpPr>
        <p:spPr>
          <a:xfrm>
            <a:off x="5555673" y="3768436"/>
            <a:ext cx="1205345" cy="886691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Inputs</a:t>
            </a:r>
          </a:p>
        </p:txBody>
      </p:sp>
    </p:spTree>
    <p:extLst>
      <p:ext uri="{BB962C8B-B14F-4D97-AF65-F5344CB8AC3E}">
        <p14:creationId xmlns:p14="http://schemas.microsoft.com/office/powerpoint/2010/main" val="2757676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0B0FE305-B9EA-2E49-670E-33CE277490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75764780"/>
              </p:ext>
            </p:extLst>
          </p:nvPr>
        </p:nvGraphicFramePr>
        <p:xfrm>
          <a:off x="609600" y="1773239"/>
          <a:ext cx="10972800" cy="31035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0EABD5-1540-E52B-0456-578A80C6B1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BDE37A8-2291-944C-AF89-739124BF03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D30DB4-881F-0C1C-C715-D64AE1CF5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48B5CA7-EAC6-DF8D-CFAF-7D89EB3C792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Method: Steps for Scenario Analysis </a:t>
            </a:r>
          </a:p>
        </p:txBody>
      </p:sp>
    </p:spTree>
    <p:extLst>
      <p:ext uri="{BB962C8B-B14F-4D97-AF65-F5344CB8AC3E}">
        <p14:creationId xmlns:p14="http://schemas.microsoft.com/office/powerpoint/2010/main" val="25916676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1F89F0-2E5C-64AD-8ED7-255DD29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5D52675-68C3-BF47-937D-5CC0430B75D0}" type="datetime4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 June 2023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24B116-BE2B-FA65-5635-42483C245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wang.zhao@strath.ac.uk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BE52FE-1EFB-DF78-8163-FF256FCC29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2E422D-0E65-4B81-9088-EA407164B4A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2923FB2-5013-97F1-D44F-974E638B24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Result-1: Screening of Scenarios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3B658-86A2-EBE5-EA83-2CB97DE789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/>
              <a:t>Simulation runs </a:t>
            </a:r>
            <a:r>
              <a:rPr lang="en-GB" b="1" dirty="0"/>
              <a:t>before</a:t>
            </a:r>
            <a:r>
              <a:rPr lang="en-GB" dirty="0"/>
              <a:t> screening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FA7F10C-089E-C5DC-650A-2F18F992CF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Simulation runs </a:t>
            </a:r>
            <a:r>
              <a:rPr lang="en-GB" b="1" dirty="0"/>
              <a:t>after</a:t>
            </a:r>
            <a:r>
              <a:rPr lang="en-GB" dirty="0"/>
              <a:t> screening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D453446E-A546-1DCF-1665-D9FE6B04C6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520" y="2349500"/>
            <a:ext cx="4376960" cy="3743325"/>
          </a:xfrm>
          <a:prstGeom prst="rect">
            <a:avLst/>
          </a:prstGeom>
        </p:spPr>
      </p:pic>
      <p:pic>
        <p:nvPicPr>
          <p:cNvPr id="12" name="Content Placeholder 11" descr="Graphical user interface&#10;&#10;Description automatically generated">
            <a:extLst>
              <a:ext uri="{FF2B5EF4-FFF2-40B4-BE49-F238E27FC236}">
                <a16:creationId xmlns:a16="http://schemas.microsoft.com/office/drawing/2014/main" id="{FD5755CE-6BC7-E5E6-AA25-9FA7746ECE1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704325" y="2349500"/>
            <a:ext cx="4371349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349593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BS_PPT_Template.potx" id="{2233CB94-194A-432F-99FC-47B693263BDB}" vid="{3CB1E4AE-050A-43D2-941F-68D68D1FE16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1_Office Theme</Template>
  <TotalTime>717</TotalTime>
  <Words>692</Words>
  <Application>Microsoft Macintosh PowerPoint</Application>
  <PresentationFormat>Widescreen</PresentationFormat>
  <Paragraphs>144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1_Office Theme</vt:lpstr>
      <vt:lpstr>Facilitating Scenario Analysis of System Dynamics Models with Bayesian Network</vt:lpstr>
      <vt:lpstr>Contents</vt:lpstr>
      <vt:lpstr>Introduction</vt:lpstr>
      <vt:lpstr>Research Questions</vt:lpstr>
      <vt:lpstr>Bayesian Network</vt:lpstr>
      <vt:lpstr>Method: Setup of the Hybrid Model</vt:lpstr>
      <vt:lpstr>Method: Setup of the Hybrid Model</vt:lpstr>
      <vt:lpstr>Method: Steps for Scenario Analysis </vt:lpstr>
      <vt:lpstr>Result-1: Screening of Scenarios</vt:lpstr>
      <vt:lpstr>Result-2: Sensitivity Analysis of Inputs </vt:lpstr>
      <vt:lpstr>Result-3: Robustness Analysis of Inputs</vt:lpstr>
      <vt:lpstr>Summary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Wang Zhao</dc:creator>
  <cp:lastModifiedBy>Zhao Wang</cp:lastModifiedBy>
  <cp:revision>1</cp:revision>
  <dcterms:created xsi:type="dcterms:W3CDTF">2023-06-21T00:32:23Z</dcterms:created>
  <dcterms:modified xsi:type="dcterms:W3CDTF">2023-06-21T12:30:14Z</dcterms:modified>
</cp:coreProperties>
</file>