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60" r:id="rId5"/>
    <p:sldId id="257" r:id="rId6"/>
    <p:sldId id="258" r:id="rId7"/>
    <p:sldId id="259" r:id="rId8"/>
    <p:sldId id="256" r:id="rId9"/>
  </p:sldIdLst>
  <p:sldSz cx="9144000" cy="5143500" type="screen16x9"/>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8080"/>
    <a:srgbClr val="C4C4C4"/>
    <a:srgbClr val="343A40"/>
    <a:srgbClr val="B2214D"/>
    <a:srgbClr val="EF7DB1"/>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656" autoAdjust="0"/>
    <p:restoredTop sz="76776" autoAdjust="0"/>
  </p:normalViewPr>
  <p:slideViewPr>
    <p:cSldViewPr>
      <p:cViewPr varScale="1">
        <p:scale>
          <a:sx n="94" d="100"/>
          <a:sy n="94" d="100"/>
        </p:scale>
        <p:origin x="2418" y="66"/>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t>7/20/2023</a:t>
            </a:fld>
            <a:endParaRPr lang="en-US"/>
          </a:p>
        </p:txBody>
      </p:sp>
      <p:sp>
        <p:nvSpPr>
          <p:cNvPr id="4" name="Slide Image Placeholder 3"/>
          <p:cNvSpPr>
            <a:spLocks noGrp="1" noRot="1" noChangeAspect="1"/>
          </p:cNvSpPr>
          <p:nvPr>
            <p:ph type="sldImg" idx="2"/>
          </p:nvPr>
        </p:nvSpPr>
        <p:spPr>
          <a:xfrm>
            <a:off x="306388" y="650875"/>
            <a:ext cx="57896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t>‹#›</a:t>
            </a:fld>
            <a:endParaRPr lang="en-US"/>
          </a:p>
        </p:txBody>
      </p:sp>
    </p:spTree>
    <p:extLst>
      <p:ext uri="{BB962C8B-B14F-4D97-AF65-F5344CB8AC3E}">
        <p14:creationId xmlns:p14="http://schemas.microsoft.com/office/powerpoint/2010/main" val="310233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Hello Chicago, this is Miriam and I am coming to you from Melbourne, Australia.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 am presenting early thoughts on answering the questions: what attitudes, behaviours and beliefs are associated with systems thinking competency. </a:t>
            </a:r>
          </a:p>
          <a:p>
            <a:r>
              <a:rPr lang="en-US" baseline="0" dirty="0"/>
              <a:t>This work is still in its infancy and forms part of my PhD. Naturally, any constructive feedback is more than welcome. </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t>1</a:t>
            </a:fld>
            <a:endParaRPr lang="en-US"/>
          </a:p>
        </p:txBody>
      </p:sp>
    </p:spTree>
    <p:extLst>
      <p:ext uri="{BB962C8B-B14F-4D97-AF65-F5344CB8AC3E}">
        <p14:creationId xmlns:p14="http://schemas.microsoft.com/office/powerpoint/2010/main" val="398467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pPr fontAlgn="base"/>
            <a:r>
              <a:rPr lang="en-US" dirty="0"/>
              <a:t>Systems thinking is increasingly a skill </a:t>
            </a:r>
            <a:r>
              <a:rPr lang="en-US" dirty="0" err="1"/>
              <a:t>organisations</a:t>
            </a:r>
            <a:r>
              <a:rPr lang="en-US" dirty="0"/>
              <a:t>, especially governments - including the public sector here in Victoria, Australia - are looking for, to form part of the ongoing organisational capability. This is in response to an ever increasing request from researchers for systems thinking competence and systemic approaches to address large scale, complex change.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Competencies in an organisational context are qualities that form a capacity within the </a:t>
            </a:r>
            <a:r>
              <a:rPr lang="en-US" baseline="0" dirty="0" err="1"/>
              <a:t>organisation</a:t>
            </a:r>
            <a:r>
              <a:rPr lang="en-US" baseline="0" dirty="0"/>
              <a:t> to perform certain global things, for example conduct systems change. They are made up of a combination of knowledge and skill and a capacity to bring this knowledge and skill to a given situation that would class it as “effective”. </a:t>
            </a:r>
          </a:p>
          <a:p>
            <a:endParaRPr lang="en-US" baseline="0"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dirty="0"/>
              <a:t>Yet, this</a:t>
            </a:r>
            <a:r>
              <a:rPr lang="en-US" baseline="0" dirty="0"/>
              <a:t> request for systems thinking competency is mighty unspecific. </a:t>
            </a:r>
          </a:p>
          <a:p>
            <a:pPr fontAlgn="base"/>
            <a:r>
              <a:rPr lang="en-US" dirty="0"/>
              <a:t>Does it need more internal experts, and if not, what does systems thinking competency look like when it forms part of a general skill set of a public servant. </a:t>
            </a:r>
          </a:p>
          <a:p>
            <a:pPr fontAlgn="base"/>
            <a:endParaRPr lang="en-US" dirty="0"/>
          </a:p>
          <a:p>
            <a:pPr fontAlgn="base"/>
            <a:r>
              <a:rPr lang="en-US" dirty="0"/>
              <a:t>There is little guidance for recruiters, organisational developers and designers, and leaders in general as to what exactly to look out for, who should have it, how can they foster and support this ominous and potentially omnipotent competence, and what else might be helping or hindering. </a:t>
            </a:r>
          </a:p>
          <a:p>
            <a:pPr fontAlgn="base"/>
            <a:endParaRPr lang="en-US" dirty="0"/>
          </a:p>
          <a:p>
            <a:pPr fontAlgn="base"/>
            <a:r>
              <a:rPr lang="en-US" dirty="0"/>
              <a:t>However, this is exactly the detail that is required when systems thinking is supposed to be embedded in BAU to be readily deployed when a complex problem arises. </a:t>
            </a:r>
          </a:p>
          <a:p>
            <a:pPr fontAlgn="base"/>
            <a:endParaRPr lang="en-US" dirty="0"/>
          </a:p>
          <a:p>
            <a:pPr fontAlgn="base"/>
            <a:r>
              <a:rPr lang="en-US" dirty="0"/>
              <a:t>In an attempt to remedy this gap, I am planning to look at systems thinking through a behavioural science lens to understand what is actually observable, measurable and what needs to change in order for it to flourish.</a:t>
            </a:r>
          </a:p>
        </p:txBody>
      </p:sp>
      <p:sp>
        <p:nvSpPr>
          <p:cNvPr id="4" name="Slide Number Placeholder 3"/>
          <p:cNvSpPr>
            <a:spLocks noGrp="1"/>
          </p:cNvSpPr>
          <p:nvPr>
            <p:ph type="sldNum" sz="quarter" idx="10"/>
          </p:nvPr>
        </p:nvSpPr>
        <p:spPr/>
        <p:txBody>
          <a:bodyPr/>
          <a:lstStyle/>
          <a:p>
            <a:fld id="{BBB14505-F15A-447F-B31D-A7AED6FD8C54}" type="slidenum">
              <a:rPr lang="en-US" smtClean="0"/>
              <a:t>2</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My hypothesis on the left highlights that the increased number and complexity of today’s problems drive the need for complexity-informed change approaches which in turn are said to require systems thinking competency. </a:t>
            </a:r>
          </a:p>
          <a:p>
            <a:r>
              <a:rPr lang="en-US" baseline="0" dirty="0"/>
              <a:t>There are two sources for this competence – internal and external. </a:t>
            </a:r>
          </a:p>
          <a:p>
            <a:r>
              <a:rPr lang="en-US" baseline="0" dirty="0"/>
              <a:t>As an underdeveloped field, there is often none or not sufficient internal competence so </a:t>
            </a:r>
            <a:r>
              <a:rPr lang="en-US" baseline="0" dirty="0" err="1"/>
              <a:t>organisations</a:t>
            </a:r>
            <a:r>
              <a:rPr lang="en-US" baseline="0" dirty="0"/>
              <a:t> rely on external consultants like me. </a:t>
            </a:r>
          </a:p>
          <a:p>
            <a:endParaRPr lang="en-US" baseline="0" dirty="0"/>
          </a:p>
          <a:p>
            <a:r>
              <a:rPr lang="en-US" baseline="0" dirty="0"/>
              <a:t>This in turn hampers the development of internal competencies and might even drive internal systems thinkers to consulting.  While external consultants might still get the job done, it might take longer, due to complex procurement processes in government as well as budget limitations, which are set to increase in the future. This in turn impacts the adequacy of the change approach and in turn the quality of the solution to the number and level of complexity of our issues today.</a:t>
            </a:r>
          </a:p>
          <a:p>
            <a:endParaRPr lang="en-US" baseline="0" dirty="0"/>
          </a:p>
          <a:p>
            <a:r>
              <a:rPr lang="en-US" baseline="0" dirty="0"/>
              <a:t>In summary, if we want our governments to be agile and respond better in future, a certain threshold of internal systems thinking capacity is highly desirable. And be it only to understand what kind of expertise is actually required. </a:t>
            </a:r>
          </a:p>
          <a:p>
            <a:endParaRPr lang="en-US" baseline="0" dirty="0"/>
          </a:p>
          <a:p>
            <a:r>
              <a:rPr lang="en-US" baseline="0" dirty="0"/>
              <a:t>To help, we will look at what forms the foundation of a systems thinking competency in BAU – is it </a:t>
            </a:r>
            <a:r>
              <a:rPr lang="en-US" baseline="0" dirty="0" err="1"/>
              <a:t>generalisable</a:t>
            </a:r>
            <a:r>
              <a:rPr lang="en-US" baseline="0" dirty="0"/>
              <a:t> or context dependent, is it clustered or standalone and how exactly does it link to systems change. Applying the </a:t>
            </a:r>
            <a:r>
              <a:rPr lang="en-US" baseline="0" dirty="0" err="1"/>
              <a:t>behaviroual</a:t>
            </a:r>
            <a:r>
              <a:rPr lang="en-US" baseline="0" dirty="0"/>
              <a:t> </a:t>
            </a:r>
            <a:r>
              <a:rPr lang="en-US" baseline="0" dirty="0" err="1"/>
              <a:t>lense</a:t>
            </a:r>
            <a:r>
              <a:rPr lang="en-US" baseline="0" dirty="0"/>
              <a:t>, we will look at what does systems thinking competence ‘look like’ at different levels of organisational hierarchy and processes and identify enabling contexts and settings. </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t>3</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My plan it to do both a practice review and literature review as I believe the gap is in the translation of theory into practice. </a:t>
            </a:r>
          </a:p>
          <a:p>
            <a:r>
              <a:rPr lang="en-US" baseline="0" dirty="0"/>
              <a:t>We plan to interview ST practitioners, professional development educators and their organization-based students as well as OD and HR specialists looking for definitions, descriptions, applications and expectations. </a:t>
            </a:r>
          </a:p>
          <a:p>
            <a:endParaRPr lang="en-US" baseline="0" dirty="0"/>
          </a:p>
          <a:p>
            <a:r>
              <a:rPr lang="en-US" baseline="0" dirty="0"/>
              <a:t>Similarly, the literature review looks at descriptions and expected benefits of systems thinking in context of systems change, who should do it and what might have been barriers in the past in which context. The recent publication about expert competency skills by </a:t>
            </a:r>
            <a:r>
              <a:rPr lang="en-US" baseline="0" dirty="0" err="1"/>
              <a:t>Sondoss</a:t>
            </a:r>
            <a:r>
              <a:rPr lang="en-US" baseline="0" dirty="0"/>
              <a:t> et al 2023 will provide much guidance here.</a:t>
            </a:r>
          </a:p>
          <a:p>
            <a:endParaRPr lang="en-US" baseline="0" dirty="0"/>
          </a:p>
          <a:p>
            <a:r>
              <a:rPr lang="en-US" baseline="0" dirty="0"/>
              <a:t>The findings will be </a:t>
            </a:r>
            <a:r>
              <a:rPr lang="en-US" baseline="0" dirty="0" err="1"/>
              <a:t>analysed</a:t>
            </a:r>
            <a:r>
              <a:rPr lang="en-US" baseline="0" dirty="0"/>
              <a:t>, deriving a rich description of ST as competency and enticing more details along the ecological </a:t>
            </a:r>
            <a:r>
              <a:rPr lang="en-US" baseline="0" dirty="0" err="1"/>
              <a:t>apporach</a:t>
            </a:r>
            <a:r>
              <a:rPr lang="en-US" baseline="0" dirty="0"/>
              <a:t> and COM-B which is a </a:t>
            </a:r>
            <a:r>
              <a:rPr lang="en-US" baseline="0" dirty="0" err="1"/>
              <a:t>behaviour</a:t>
            </a:r>
            <a:r>
              <a:rPr lang="en-US" baseline="0" dirty="0"/>
              <a:t> change tool. This will provide input into the question of what needs to change, including </a:t>
            </a:r>
            <a:r>
              <a:rPr lang="en-US" baseline="0" dirty="0" err="1"/>
              <a:t>behaviour</a:t>
            </a:r>
            <a:r>
              <a:rPr lang="en-US" baseline="0" dirty="0"/>
              <a:t>, if we want to embed systems thinking as part of business as usual.  </a:t>
            </a:r>
          </a:p>
          <a:p>
            <a:endParaRPr lang="en-US" baseline="0" dirty="0"/>
          </a:p>
          <a:p>
            <a:r>
              <a:rPr lang="en-US" baseline="0" dirty="0"/>
              <a:t>Questions I have: </a:t>
            </a:r>
          </a:p>
          <a:p>
            <a:pPr marL="171450" indent="-171450">
              <a:buFontTx/>
              <a:buChar char="-"/>
            </a:pPr>
            <a:r>
              <a:rPr lang="en-US" baseline="0" dirty="0"/>
              <a:t>Any thoughts on scope and the approach we are taking?</a:t>
            </a:r>
          </a:p>
          <a:p>
            <a:pPr marL="171450" indent="-171450">
              <a:buFontTx/>
              <a:buChar char="-"/>
            </a:pPr>
            <a:r>
              <a:rPr lang="en-US" baseline="0" dirty="0"/>
              <a:t>Do you know anyone I could approach about this who might do something similar?</a:t>
            </a:r>
          </a:p>
          <a:p>
            <a:pPr marL="171450" indent="-171450">
              <a:buFontTx/>
              <a:buChar char="-"/>
            </a:pPr>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t>4</a:t>
            </a:fld>
            <a:endParaRPr lang="en-US"/>
          </a:p>
        </p:txBody>
      </p:sp>
    </p:spTree>
    <p:extLst>
      <p:ext uri="{BB962C8B-B14F-4D97-AF65-F5344CB8AC3E}">
        <p14:creationId xmlns:p14="http://schemas.microsoft.com/office/powerpoint/2010/main" val="2767366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This slide will be hidden from presentation. You may delete this instruction slide once your slides are ready.</a:t>
            </a:r>
            <a:endParaRPr lang="en-US" sz="14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5</a:t>
            </a:fld>
            <a:endParaRPr lang="en-US"/>
          </a:p>
        </p:txBody>
      </p:sp>
    </p:spTree>
    <p:extLst>
      <p:ext uri="{BB962C8B-B14F-4D97-AF65-F5344CB8AC3E}">
        <p14:creationId xmlns:p14="http://schemas.microsoft.com/office/powerpoint/2010/main" val="230513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4FCB0-42F1-4FA7-A53C-3F4DF092E227}"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430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02063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5351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5783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4FCB0-42F1-4FA7-A53C-3F4DF092E227}"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177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4FCB0-42F1-4FA7-A53C-3F4DF092E227}"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354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4FCB0-42F1-4FA7-A53C-3F4DF092E227}" type="datetimeFigureOut">
              <a:rPr lang="en-US" smtClean="0"/>
              <a:t>7/20/2023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8867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4FCB0-42F1-4FA7-A53C-3F4DF092E227}" type="datetimeFigureOut">
              <a:rPr lang="en-US" smtClean="0"/>
              <a:t>7/20/2023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8833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t>7/20/2023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111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447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03530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94FCB0-42F1-4FA7-A53C-3F4DF092E227}" type="datetimeFigureOut">
              <a:rPr lang="en-US" smtClean="0"/>
              <a:t>7/20/2023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332025C-9CB7-4E2E-977A-9B89188D6C4A}" type="slidenum">
              <a:rPr lang="en-US" smtClean="0"/>
              <a:t>‹#›</a:t>
            </a:fld>
            <a:endParaRPr lang="en-US"/>
          </a:p>
        </p:txBody>
      </p:sp>
    </p:spTree>
    <p:extLst>
      <p:ext uri="{BB962C8B-B14F-4D97-AF65-F5344CB8AC3E}">
        <p14:creationId xmlns:p14="http://schemas.microsoft.com/office/powerpoint/2010/main" val="42285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isdc.systemdynamics.org/" TargetMode="External"/><Relationship Id="rId4" Type="http://schemas.openxmlformats.org/officeDocument/2006/relationships/hyperlink" Target="https://webportal.systemdynamic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1" y="1471483"/>
            <a:ext cx="7239000" cy="1828448"/>
          </a:xfrm>
        </p:spPr>
        <p:txBody>
          <a:bodyPr>
            <a:normAutofit/>
          </a:bodyPr>
          <a:lstStyle/>
          <a:p>
            <a:pPr algn="l"/>
            <a:r>
              <a:rPr lang="en-US" dirty="0"/>
              <a:t>What attitudes, behaviours and beliefs are associated with systems thinking competency?</a:t>
            </a:r>
            <a:endParaRPr lang="en-US" sz="2700" dirty="0">
              <a:solidFill>
                <a:srgbClr val="343A40"/>
              </a:solidFill>
            </a:endParaRPr>
          </a:p>
        </p:txBody>
      </p:sp>
      <p:sp>
        <p:nvSpPr>
          <p:cNvPr id="3" name="Subtitle 2"/>
          <p:cNvSpPr>
            <a:spLocks noGrp="1"/>
          </p:cNvSpPr>
          <p:nvPr>
            <p:ph type="subTitle" idx="1"/>
          </p:nvPr>
        </p:nvSpPr>
        <p:spPr>
          <a:xfrm>
            <a:off x="2115492" y="3176965"/>
            <a:ext cx="6057900" cy="1314450"/>
          </a:xfrm>
        </p:spPr>
        <p:txBody>
          <a:bodyPr>
            <a:normAutofit/>
          </a:bodyPr>
          <a:lstStyle/>
          <a:p>
            <a:pPr algn="r"/>
            <a:r>
              <a:rPr lang="en-US" sz="1500" b="1" dirty="0">
                <a:solidFill>
                  <a:schemeClr val="tx1"/>
                </a:solidFill>
              </a:rPr>
              <a:t>Miriam Spano, Monash University</a:t>
            </a:r>
          </a:p>
          <a:p>
            <a:pPr algn="r"/>
            <a:r>
              <a:rPr lang="en-US" sz="1500" dirty="0" err="1">
                <a:solidFill>
                  <a:schemeClr val="tx1"/>
                </a:solidFill>
              </a:rPr>
              <a:t>Nici</a:t>
            </a:r>
            <a:r>
              <a:rPr lang="en-US" sz="1500" dirty="0">
                <a:solidFill>
                  <a:schemeClr val="tx1"/>
                </a:solidFill>
              </a:rPr>
              <a:t> Zimmermann, University College London</a:t>
            </a:r>
          </a:p>
          <a:p>
            <a:pPr algn="r"/>
            <a:r>
              <a:rPr lang="en-US" sz="1500" dirty="0">
                <a:solidFill>
                  <a:schemeClr val="tx1"/>
                </a:solidFill>
              </a:rPr>
              <a:t>Stefan Kaufman, Monash University</a:t>
            </a:r>
          </a:p>
          <a:p>
            <a:pPr algn="r"/>
            <a:r>
              <a:rPr lang="en-US" sz="1500" dirty="0">
                <a:solidFill>
                  <a:schemeClr val="tx1"/>
                </a:solidFill>
              </a:rPr>
              <a:t>Denise Goodwin, Monash University</a:t>
            </a:r>
          </a:p>
        </p:txBody>
      </p:sp>
      <p:sp>
        <p:nvSpPr>
          <p:cNvPr id="4" name="TextBox 3"/>
          <p:cNvSpPr txBox="1"/>
          <p:nvPr/>
        </p:nvSpPr>
        <p:spPr>
          <a:xfrm>
            <a:off x="8458200" y="4474518"/>
            <a:ext cx="800100" cy="230832"/>
          </a:xfrm>
          <a:prstGeom prst="rect">
            <a:avLst/>
          </a:prstGeom>
          <a:noFill/>
        </p:spPr>
        <p:txBody>
          <a:bodyPr wrap="square" rtlCol="0">
            <a:spAutoFit/>
          </a:bodyPr>
          <a:lstStyle/>
          <a:p>
            <a:r>
              <a:rPr lang="en-US" sz="900" dirty="0"/>
              <a:t>0:00-0:30</a:t>
            </a:r>
          </a:p>
        </p:txBody>
      </p:sp>
      <p:sp>
        <p:nvSpPr>
          <p:cNvPr id="12" name="CaixaDeTexto 11">
            <a:extLst>
              <a:ext uri="{FF2B5EF4-FFF2-40B4-BE49-F238E27FC236}">
                <a16:creationId xmlns:a16="http://schemas.microsoft.com/office/drawing/2014/main" id="{5F4F0C5A-FCBE-474A-8DB8-148DA7B5FECE}"/>
              </a:ext>
            </a:extLst>
          </p:cNvPr>
          <p:cNvSpPr txBox="1"/>
          <p:nvPr/>
        </p:nvSpPr>
        <p:spPr>
          <a:xfrm>
            <a:off x="4229100" y="372502"/>
            <a:ext cx="3486150" cy="461665"/>
          </a:xfrm>
          <a:prstGeom prst="rect">
            <a:avLst/>
          </a:prstGeom>
          <a:noFill/>
        </p:spPr>
        <p:txBody>
          <a:bodyPr wrap="square" rtlCol="0">
            <a:spAutoFit/>
          </a:bodyPr>
          <a:lstStyle/>
          <a:p>
            <a:pPr algn="r"/>
            <a:r>
              <a:rPr lang="pt-BR" sz="2400" i="1" dirty="0">
                <a:solidFill>
                  <a:srgbClr val="B2214D"/>
                </a:solidFill>
              </a:rPr>
              <a:t>WIP Presentation</a:t>
            </a:r>
            <a:endParaRPr lang="en-US" sz="2400" i="1" dirty="0">
              <a:solidFill>
                <a:srgbClr val="B2214D"/>
              </a:solidFill>
            </a:endParaRPr>
          </a:p>
        </p:txBody>
      </p:sp>
      <p:grpSp>
        <p:nvGrpSpPr>
          <p:cNvPr id="8" name="Group 7">
            <a:extLst>
              <a:ext uri="{FF2B5EF4-FFF2-40B4-BE49-F238E27FC236}">
                <a16:creationId xmlns:a16="http://schemas.microsoft.com/office/drawing/2014/main" id="{32384F91-FFF5-C042-922A-7D0BA9356FA8}"/>
              </a:ext>
            </a:extLst>
          </p:cNvPr>
          <p:cNvGrpSpPr/>
          <p:nvPr/>
        </p:nvGrpSpPr>
        <p:grpSpPr>
          <a:xfrm>
            <a:off x="0" y="4657189"/>
            <a:ext cx="9144000" cy="675443"/>
            <a:chOff x="0" y="4657189"/>
            <a:chExt cx="9144000" cy="675443"/>
          </a:xfrm>
        </p:grpSpPr>
        <p:grpSp>
          <p:nvGrpSpPr>
            <p:cNvPr id="7" name="Group 6">
              <a:extLst>
                <a:ext uri="{FF2B5EF4-FFF2-40B4-BE49-F238E27FC236}">
                  <a16:creationId xmlns:a16="http://schemas.microsoft.com/office/drawing/2014/main" id="{3E98A784-890B-224D-9A9C-08FF997DD015}"/>
                </a:ext>
              </a:extLst>
            </p:cNvPr>
            <p:cNvGrpSpPr/>
            <p:nvPr/>
          </p:nvGrpSpPr>
          <p:grpSpPr>
            <a:xfrm>
              <a:off x="0" y="4657189"/>
              <a:ext cx="9144000" cy="675443"/>
              <a:chOff x="0" y="4657189"/>
              <a:chExt cx="9144000" cy="675443"/>
            </a:xfrm>
          </p:grpSpPr>
          <p:sp>
            <p:nvSpPr>
              <p:cNvPr id="5"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6" name="Group 5">
                <a:extLst>
                  <a:ext uri="{FF2B5EF4-FFF2-40B4-BE49-F238E27FC236}">
                    <a16:creationId xmlns:a16="http://schemas.microsoft.com/office/drawing/2014/main" id="{F1DD47CD-9787-EE4E-BAF0-A8A3535FD4B1}"/>
                  </a:ext>
                </a:extLst>
              </p:cNvPr>
              <p:cNvGrpSpPr/>
              <p:nvPr/>
            </p:nvGrpSpPr>
            <p:grpSpPr>
              <a:xfrm>
                <a:off x="1378548" y="4686300"/>
                <a:ext cx="2107603" cy="646332"/>
                <a:chOff x="1378548" y="4686300"/>
                <a:chExt cx="2107603" cy="646332"/>
              </a:xfrm>
            </p:grpSpPr>
            <p:pic>
              <p:nvPicPr>
                <p:cNvPr id="1026" name="Picture 2">
                  <a:extLst>
                    <a:ext uri="{FF2B5EF4-FFF2-40B4-BE49-F238E27FC236}">
                      <a16:creationId xmlns:a16="http://schemas.microsoft.com/office/drawing/2014/main" id="{64E3EF64-C40A-4EC9-AF60-EDA9078594B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0215F21-59DE-4327-B06B-E026F3BFE8F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a:extLst>
                    <a:ext uri="{FF2B5EF4-FFF2-40B4-BE49-F238E27FC236}">
                      <a16:creationId xmlns:a16="http://schemas.microsoft.com/office/drawing/2014/main" id="{18F84453-B99F-4A92-BBF0-4CC0F68B57A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6" name="Retângulo 15">
              <a:extLst>
                <a:ext uri="{FF2B5EF4-FFF2-40B4-BE49-F238E27FC236}">
                  <a16:creationId xmlns:a16="http://schemas.microsoft.com/office/drawing/2014/main" id="{9D0DE390-2008-46D1-949E-F0489FC6F2C6}"/>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7" name="Google Shape;210;p28">
              <a:extLst>
                <a:ext uri="{FF2B5EF4-FFF2-40B4-BE49-F238E27FC236}">
                  <a16:creationId xmlns:a16="http://schemas.microsoft.com/office/drawing/2014/main" id="{095AE063-763D-4BF7-8966-F0BB1C775F24}"/>
                </a:ext>
              </a:extLst>
            </p:cNvPr>
            <p:cNvPicPr preferRelativeResize="0"/>
            <p:nvPr/>
          </p:nvPicPr>
          <p:blipFill>
            <a:blip r:embed="rId5">
              <a:alphaModFix/>
            </a:blip>
            <a:stretch>
              <a:fillRect/>
            </a:stretch>
          </p:blipFill>
          <p:spPr>
            <a:xfrm>
              <a:off x="1383556" y="4959976"/>
              <a:ext cx="216644" cy="183524"/>
            </a:xfrm>
            <a:prstGeom prst="rect">
              <a:avLst/>
            </a:prstGeom>
            <a:noFill/>
            <a:ln>
              <a:noFill/>
            </a:ln>
          </p:spPr>
        </p:pic>
      </p:grpSp>
      <p:pic>
        <p:nvPicPr>
          <p:cNvPr id="20" name="Imagem 19" descr="Fundo preto com letras vermelhas&#10;&#10;Descrição gerada automaticamente">
            <a:extLst>
              <a:ext uri="{FF2B5EF4-FFF2-40B4-BE49-F238E27FC236}">
                <a16:creationId xmlns:a16="http://schemas.microsoft.com/office/drawing/2014/main" id="{3B08B5E7-234C-4941-B769-DD877C02A687}"/>
              </a:ext>
            </a:extLst>
          </p:cNvPr>
          <p:cNvPicPr>
            <a:picLocks noChangeAspect="1"/>
          </p:cNvPicPr>
          <p:nvPr/>
        </p:nvPicPr>
        <p:blipFill rotWithShape="1">
          <a:blip r:embed="rId6">
            <a:extLst>
              <a:ext uri="{28A0092B-C50C-407E-A947-70E740481C1C}">
                <a14:useLocalDpi xmlns:a14="http://schemas.microsoft.com/office/drawing/2010/main" val="0"/>
              </a:ext>
            </a:extLst>
          </a:blip>
          <a:srcRect l="20000" t="31054" r="70833" b="57225"/>
          <a:stretch/>
        </p:blipFill>
        <p:spPr>
          <a:xfrm>
            <a:off x="7200900" y="750585"/>
            <a:ext cx="409210" cy="392415"/>
          </a:xfrm>
          <a:prstGeom prst="rect">
            <a:avLst/>
          </a:prstGeom>
        </p:spPr>
      </p:pic>
      <p:grpSp>
        <p:nvGrpSpPr>
          <p:cNvPr id="18" name="Group 5">
            <a:extLst>
              <a:ext uri="{FF2B5EF4-FFF2-40B4-BE49-F238E27FC236}">
                <a16:creationId xmlns:a16="http://schemas.microsoft.com/office/drawing/2014/main" id="{D5F7DDED-500E-479F-9CDF-09EC51797E49}"/>
              </a:ext>
            </a:extLst>
          </p:cNvPr>
          <p:cNvGrpSpPr/>
          <p:nvPr/>
        </p:nvGrpSpPr>
        <p:grpSpPr>
          <a:xfrm>
            <a:off x="1533891" y="287181"/>
            <a:ext cx="1371599" cy="912969"/>
            <a:chOff x="395214" y="152400"/>
            <a:chExt cx="1509786" cy="1053148"/>
          </a:xfrm>
        </p:grpSpPr>
        <p:sp>
          <p:nvSpPr>
            <p:cNvPr id="19" name="Oval 6">
              <a:extLst>
                <a:ext uri="{FF2B5EF4-FFF2-40B4-BE49-F238E27FC236}">
                  <a16:creationId xmlns:a16="http://schemas.microsoft.com/office/drawing/2014/main" id="{87AECC70-AA34-43E2-B0DF-D4EBEE9DAD9A}"/>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1" name="Picture 7">
              <a:extLst>
                <a:ext uri="{FF2B5EF4-FFF2-40B4-BE49-F238E27FC236}">
                  <a16:creationId xmlns:a16="http://schemas.microsoft.com/office/drawing/2014/main" id="{69A5B578-F80F-48A9-956C-AE92967FB34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Tree>
    <p:extLst>
      <p:ext uri="{BB962C8B-B14F-4D97-AF65-F5344CB8AC3E}">
        <p14:creationId xmlns:p14="http://schemas.microsoft.com/office/powerpoint/2010/main" val="198890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14825"/>
            <a:ext cx="7401940" cy="3390520"/>
          </a:xfrm>
        </p:spPr>
        <p:txBody>
          <a:bodyPr>
            <a:normAutofit lnSpcReduction="10000"/>
          </a:bodyPr>
          <a:lstStyle/>
          <a:p>
            <a:pPr>
              <a:spcBef>
                <a:spcPts val="600"/>
              </a:spcBef>
            </a:pPr>
            <a:r>
              <a:rPr lang="en-US" sz="2000" b="1" dirty="0"/>
              <a:t>Public Sector </a:t>
            </a:r>
            <a:r>
              <a:rPr lang="en-US" sz="2000" b="1" dirty="0" err="1"/>
              <a:t>organisations</a:t>
            </a:r>
            <a:r>
              <a:rPr lang="en-US" sz="2000" b="1" dirty="0"/>
              <a:t>*</a:t>
            </a:r>
            <a:r>
              <a:rPr lang="en-US" sz="2000" dirty="0"/>
              <a:t> are increasingly looking for </a:t>
            </a:r>
            <a:r>
              <a:rPr lang="en-US" sz="2000" b="1" dirty="0"/>
              <a:t>systems thinking (ST) competency </a:t>
            </a:r>
            <a:r>
              <a:rPr lang="en-US" sz="2000" dirty="0"/>
              <a:t>as part of their </a:t>
            </a:r>
            <a:r>
              <a:rPr lang="en-US" sz="2000" b="1" dirty="0"/>
              <a:t>ongoing</a:t>
            </a:r>
            <a:r>
              <a:rPr lang="en-US" sz="2000" dirty="0"/>
              <a:t> organisational capability to better respond to the ever increasing </a:t>
            </a:r>
            <a:r>
              <a:rPr lang="en-US" sz="2000" b="1" dirty="0"/>
              <a:t>complexity</a:t>
            </a:r>
            <a:r>
              <a:rPr lang="en-US" sz="2000" dirty="0"/>
              <a:t> and design effective </a:t>
            </a:r>
            <a:r>
              <a:rPr lang="en-US" sz="2000" b="1" dirty="0"/>
              <a:t>systems change</a:t>
            </a:r>
          </a:p>
          <a:p>
            <a:pPr>
              <a:spcBef>
                <a:spcPts val="600"/>
              </a:spcBef>
            </a:pPr>
            <a:r>
              <a:rPr lang="en-US" sz="2000" dirty="0">
                <a:solidFill>
                  <a:schemeClr val="accent5"/>
                </a:solidFill>
              </a:rPr>
              <a:t>Yet, it is unclear what exactly ST competency is as part of a general skill set; what it </a:t>
            </a:r>
            <a:r>
              <a:rPr lang="en-US" sz="2000" b="1" dirty="0">
                <a:solidFill>
                  <a:schemeClr val="accent5"/>
                </a:solidFill>
              </a:rPr>
              <a:t>looks like in practice </a:t>
            </a:r>
            <a:r>
              <a:rPr lang="en-US" sz="2000" dirty="0">
                <a:solidFill>
                  <a:schemeClr val="accent5"/>
                </a:solidFill>
              </a:rPr>
              <a:t>and how it can be </a:t>
            </a:r>
            <a:r>
              <a:rPr lang="en-US" sz="2000" b="1" dirty="0">
                <a:solidFill>
                  <a:schemeClr val="accent5"/>
                </a:solidFill>
              </a:rPr>
              <a:t>developed and embedded </a:t>
            </a:r>
            <a:r>
              <a:rPr lang="en-US" sz="2000" dirty="0">
                <a:solidFill>
                  <a:schemeClr val="accent5"/>
                </a:solidFill>
              </a:rPr>
              <a:t>as part of BAU</a:t>
            </a:r>
          </a:p>
          <a:p>
            <a:pPr>
              <a:spcBef>
                <a:spcPts val="600"/>
              </a:spcBef>
            </a:pPr>
            <a:r>
              <a:rPr lang="en-US" sz="2000" dirty="0"/>
              <a:t>In order to </a:t>
            </a:r>
            <a:r>
              <a:rPr lang="en-US" sz="2000" b="1" dirty="0"/>
              <a:t>increase ST capacity in Public Sector </a:t>
            </a:r>
            <a:r>
              <a:rPr lang="en-US" sz="2000" b="1" dirty="0" err="1"/>
              <a:t>organisations</a:t>
            </a:r>
            <a:r>
              <a:rPr lang="en-US" sz="2000" dirty="0"/>
              <a:t>, we need to understand who needs to hold what level of competency, and how can it be effectively embedded and demonstrated to allow for evaluation and development</a:t>
            </a:r>
          </a:p>
          <a:p>
            <a:endParaRPr lang="en-US" sz="2000" dirty="0"/>
          </a:p>
        </p:txBody>
      </p:sp>
      <p:sp>
        <p:nvSpPr>
          <p:cNvPr id="4" name="TextBox 3"/>
          <p:cNvSpPr txBox="1"/>
          <p:nvPr/>
        </p:nvSpPr>
        <p:spPr>
          <a:xfrm>
            <a:off x="8468740" y="4474518"/>
            <a:ext cx="827660" cy="230832"/>
          </a:xfrm>
          <a:prstGeom prst="rect">
            <a:avLst/>
          </a:prstGeom>
          <a:noFill/>
        </p:spPr>
        <p:txBody>
          <a:bodyPr wrap="square" rtlCol="0">
            <a:spAutoFit/>
          </a:bodyPr>
          <a:lstStyle/>
          <a:p>
            <a:r>
              <a:rPr lang="en-US" sz="900" dirty="0"/>
              <a:t>0:30-2:00</a:t>
            </a:r>
          </a:p>
        </p:txBody>
      </p:sp>
      <p:sp>
        <p:nvSpPr>
          <p:cNvPr id="5" name="Rectangle 4"/>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7101202" y="113134"/>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30832"/>
          </a:xfrm>
          <a:prstGeom prst="rect">
            <a:avLst/>
          </a:prstGeom>
          <a:noFill/>
        </p:spPr>
        <p:txBody>
          <a:bodyPr wrap="square" rtlCol="0">
            <a:spAutoFit/>
          </a:bodyPr>
          <a:lstStyle/>
          <a:p>
            <a:endParaRPr lang="en-US" sz="9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1485900" y="152680"/>
            <a:ext cx="6172200" cy="533120"/>
          </a:xfrm>
        </p:spPr>
        <p:txBody>
          <a:bodyPr>
            <a:normAutofit fontScale="90000"/>
          </a:bodyPr>
          <a:lstStyle/>
          <a:p>
            <a:pPr algn="l"/>
            <a:r>
              <a:rPr lang="en-US" dirty="0"/>
              <a:t>Problem Statement</a:t>
            </a:r>
          </a:p>
        </p:txBody>
      </p:sp>
      <p:sp>
        <p:nvSpPr>
          <p:cNvPr id="13" name="TextBox 8">
            <a:extLst>
              <a:ext uri="{FF2B5EF4-FFF2-40B4-BE49-F238E27FC236}">
                <a16:creationId xmlns:a16="http://schemas.microsoft.com/office/drawing/2014/main" id="{C93894B4-FD31-40CA-995C-F67E626595C7}"/>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7" name="Retângulo 16">
            <a:extLst>
              <a:ext uri="{FF2B5EF4-FFF2-40B4-BE49-F238E27FC236}">
                <a16:creationId xmlns:a16="http://schemas.microsoft.com/office/drawing/2014/main" id="{E99FA53A-D705-494A-8412-36AEB6ABD20F}"/>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8" name="Google Shape;210;p28">
            <a:extLst>
              <a:ext uri="{FF2B5EF4-FFF2-40B4-BE49-F238E27FC236}">
                <a16:creationId xmlns:a16="http://schemas.microsoft.com/office/drawing/2014/main" id="{4CBD87F9-4642-4305-88AF-582437A4E487}"/>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10" name="Group 7">
            <a:extLst>
              <a:ext uri="{FF2B5EF4-FFF2-40B4-BE49-F238E27FC236}">
                <a16:creationId xmlns:a16="http://schemas.microsoft.com/office/drawing/2014/main" id="{72EE39E9-548A-BAD4-9052-C57D3F57BD20}"/>
              </a:ext>
            </a:extLst>
          </p:cNvPr>
          <p:cNvGrpSpPr/>
          <p:nvPr/>
        </p:nvGrpSpPr>
        <p:grpSpPr>
          <a:xfrm>
            <a:off x="0" y="4657189"/>
            <a:ext cx="9144000" cy="675443"/>
            <a:chOff x="0" y="4657189"/>
            <a:chExt cx="9144000" cy="675443"/>
          </a:xfrm>
        </p:grpSpPr>
        <p:grpSp>
          <p:nvGrpSpPr>
            <p:cNvPr id="11" name="Group 6">
              <a:extLst>
                <a:ext uri="{FF2B5EF4-FFF2-40B4-BE49-F238E27FC236}">
                  <a16:creationId xmlns:a16="http://schemas.microsoft.com/office/drawing/2014/main" id="{160C3A8A-FCCA-4926-EFF4-1C6FC5ED9EDB}"/>
                </a:ext>
              </a:extLst>
            </p:cNvPr>
            <p:cNvGrpSpPr/>
            <p:nvPr/>
          </p:nvGrpSpPr>
          <p:grpSpPr>
            <a:xfrm>
              <a:off x="0" y="4657189"/>
              <a:ext cx="9144000" cy="675443"/>
              <a:chOff x="0" y="4657189"/>
              <a:chExt cx="9144000" cy="675443"/>
            </a:xfrm>
          </p:grpSpPr>
          <p:sp>
            <p:nvSpPr>
              <p:cNvPr id="15" name="Rectangle 4">
                <a:extLst>
                  <a:ext uri="{FF2B5EF4-FFF2-40B4-BE49-F238E27FC236}">
                    <a16:creationId xmlns:a16="http://schemas.microsoft.com/office/drawing/2014/main" id="{56E8BAEB-E330-24EF-5D51-21689E401148}"/>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16" name="TextBox 8">
                <a:extLst>
                  <a:ext uri="{FF2B5EF4-FFF2-40B4-BE49-F238E27FC236}">
                    <a16:creationId xmlns:a16="http://schemas.microsoft.com/office/drawing/2014/main" id="{43280830-A7E1-D1DF-E7B0-2A6D8EFB47E3}"/>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9" name="Group 5">
                <a:extLst>
                  <a:ext uri="{FF2B5EF4-FFF2-40B4-BE49-F238E27FC236}">
                    <a16:creationId xmlns:a16="http://schemas.microsoft.com/office/drawing/2014/main" id="{4998675D-23C4-F31B-BE0B-767F5140ADCE}"/>
                  </a:ext>
                </a:extLst>
              </p:cNvPr>
              <p:cNvGrpSpPr/>
              <p:nvPr/>
            </p:nvGrpSpPr>
            <p:grpSpPr>
              <a:xfrm>
                <a:off x="1378548" y="4686300"/>
                <a:ext cx="2107603" cy="646332"/>
                <a:chOff x="1378548" y="4686300"/>
                <a:chExt cx="2107603" cy="646332"/>
              </a:xfrm>
            </p:grpSpPr>
            <p:pic>
              <p:nvPicPr>
                <p:cNvPr id="20" name="Picture 2">
                  <a:extLst>
                    <a:ext uri="{FF2B5EF4-FFF2-40B4-BE49-F238E27FC236}">
                      <a16:creationId xmlns:a16="http://schemas.microsoft.com/office/drawing/2014/main" id="{602FEB1E-29A4-379D-CE8A-EA218B9CAD8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a:extLst>
                    <a:ext uri="{FF2B5EF4-FFF2-40B4-BE49-F238E27FC236}">
                      <a16:creationId xmlns:a16="http://schemas.microsoft.com/office/drawing/2014/main" id="{2042F6EC-4B66-04AC-90E2-164B2EF0BAD3}"/>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2" name="Retângulo 21">
                  <a:extLst>
                    <a:ext uri="{FF2B5EF4-FFF2-40B4-BE49-F238E27FC236}">
                      <a16:creationId xmlns:a16="http://schemas.microsoft.com/office/drawing/2014/main" id="{904DAB15-6922-3EA6-AAC5-08D9519DAE1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2" name="Retângulo 11">
              <a:extLst>
                <a:ext uri="{FF2B5EF4-FFF2-40B4-BE49-F238E27FC236}">
                  <a16:creationId xmlns:a16="http://schemas.microsoft.com/office/drawing/2014/main" id="{CF0691C4-C3B1-3F76-3561-ED76AA6167D9}"/>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4" name="Google Shape;210;p28">
              <a:extLst>
                <a:ext uri="{FF2B5EF4-FFF2-40B4-BE49-F238E27FC236}">
                  <a16:creationId xmlns:a16="http://schemas.microsoft.com/office/drawing/2014/main" id="{40976FB6-2CA4-AFC9-4991-F34F08B435DC}"/>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sp>
        <p:nvSpPr>
          <p:cNvPr id="26" name="TextBox 25">
            <a:extLst>
              <a:ext uri="{FF2B5EF4-FFF2-40B4-BE49-F238E27FC236}">
                <a16:creationId xmlns:a16="http://schemas.microsoft.com/office/drawing/2014/main" id="{ADBE2647-F0FF-493C-9A25-9196EEA7A922}"/>
              </a:ext>
            </a:extLst>
          </p:cNvPr>
          <p:cNvSpPr txBox="1"/>
          <p:nvPr/>
        </p:nvSpPr>
        <p:spPr>
          <a:xfrm>
            <a:off x="571500" y="4407069"/>
            <a:ext cx="4966424" cy="253916"/>
          </a:xfrm>
          <a:prstGeom prst="rect">
            <a:avLst/>
          </a:prstGeom>
          <a:noFill/>
        </p:spPr>
        <p:txBody>
          <a:bodyPr wrap="none" rtlCol="0">
            <a:spAutoFit/>
          </a:bodyPr>
          <a:lstStyle/>
          <a:p>
            <a:r>
              <a:rPr lang="en-AU" sz="1050" dirty="0"/>
              <a:t>*While the focus of this is the public sector in Australia we think this can be generalised</a:t>
            </a:r>
          </a:p>
        </p:txBody>
      </p:sp>
    </p:spTree>
    <p:extLst>
      <p:ext uri="{BB962C8B-B14F-4D97-AF65-F5344CB8AC3E}">
        <p14:creationId xmlns:p14="http://schemas.microsoft.com/office/powerpoint/2010/main" val="2518086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2400" y="822383"/>
            <a:ext cx="5029200" cy="3795570"/>
          </a:xfrm>
        </p:spPr>
        <p:txBody>
          <a:bodyPr vert="horz" lIns="91440" tIns="45720" rIns="91440" bIns="45720" rtlCol="0" anchor="t">
            <a:normAutofit/>
          </a:bodyPr>
          <a:lstStyle/>
          <a:p>
            <a:pPr marL="271145" lvl="1" indent="-213995">
              <a:buNone/>
            </a:pPr>
            <a:r>
              <a:rPr lang="en-US" sz="1950" b="1" dirty="0"/>
              <a:t>Foundation</a:t>
            </a:r>
            <a:r>
              <a:rPr lang="en-US" sz="1950" dirty="0"/>
              <a:t>: </a:t>
            </a:r>
            <a:endParaRPr lang="en-US" dirty="0"/>
          </a:p>
          <a:p>
            <a:pPr marL="271145" lvl="1" indent="-213995"/>
            <a:r>
              <a:rPr lang="en-US" sz="1800" dirty="0"/>
              <a:t>Systems thinking competency:</a:t>
            </a:r>
            <a:endParaRPr lang="en-US" sz="1800" dirty="0">
              <a:cs typeface="Calibri"/>
            </a:endParaRPr>
          </a:p>
          <a:p>
            <a:pPr marL="556895" lvl="1" indent="-213995">
              <a:buFont typeface="Wingdings" panose="05000000000000000000" pitchFamily="2" charset="2"/>
              <a:buChar char="Ø"/>
            </a:pPr>
            <a:r>
              <a:rPr lang="en-US" sz="1800" dirty="0"/>
              <a:t> Generalisable or context dependent?</a:t>
            </a:r>
            <a:endParaRPr lang="en-US" sz="1800" dirty="0">
              <a:cs typeface="Calibri"/>
            </a:endParaRPr>
          </a:p>
          <a:p>
            <a:pPr marL="556895" lvl="1" indent="-213995">
              <a:buFont typeface="Wingdings" panose="05000000000000000000" pitchFamily="2" charset="2"/>
              <a:buChar char="Ø"/>
            </a:pPr>
            <a:r>
              <a:rPr lang="en-US" sz="1800" dirty="0"/>
              <a:t> Clustered or stand-alone?</a:t>
            </a:r>
            <a:endParaRPr lang="en-US" sz="1800" dirty="0">
              <a:cs typeface="Calibri"/>
            </a:endParaRPr>
          </a:p>
          <a:p>
            <a:pPr marL="556895" lvl="1" indent="-213995">
              <a:buFont typeface="Wingdings" panose="05000000000000000000" pitchFamily="2" charset="2"/>
              <a:buChar char="Ø"/>
            </a:pPr>
            <a:r>
              <a:rPr lang="en-US" sz="1800" dirty="0"/>
              <a:t> In which way is it linked to system change?</a:t>
            </a:r>
            <a:endParaRPr lang="en-US" sz="1800" dirty="0">
              <a:cs typeface="Calibri"/>
            </a:endParaRPr>
          </a:p>
          <a:p>
            <a:pPr marL="271145" lvl="1" indent="-213995">
              <a:spcBef>
                <a:spcPts val="1200"/>
              </a:spcBef>
              <a:buNone/>
            </a:pPr>
            <a:r>
              <a:rPr lang="en-US" sz="2000" b="1" dirty="0"/>
              <a:t>Apply a behavioural science lens: </a:t>
            </a:r>
            <a:endParaRPr lang="en-US" sz="2000" b="1" dirty="0">
              <a:cs typeface="Calibri"/>
            </a:endParaRPr>
          </a:p>
          <a:p>
            <a:pPr marL="271145" lvl="1" indent="-213995"/>
            <a:r>
              <a:rPr lang="en-US" sz="1800" dirty="0"/>
              <a:t>What does look like at what level? </a:t>
            </a:r>
            <a:endParaRPr lang="en-US" sz="1800" dirty="0">
              <a:cs typeface="Calibri"/>
            </a:endParaRPr>
          </a:p>
          <a:p>
            <a:pPr marL="556895" lvl="1" indent="-213995">
              <a:buFont typeface="Wingdings" panose="05000000000000000000" pitchFamily="2" charset="2"/>
              <a:buChar char="Ø"/>
            </a:pPr>
            <a:r>
              <a:rPr lang="en-US" sz="1800" dirty="0"/>
              <a:t> Identify attitudes, behaviours &amp; beliefs </a:t>
            </a:r>
            <a:endParaRPr lang="en-US" sz="1800" dirty="0">
              <a:cs typeface="Calibri"/>
            </a:endParaRPr>
          </a:p>
          <a:p>
            <a:pPr marL="556895" lvl="1" indent="-213995">
              <a:buFont typeface="Wingdings" panose="05000000000000000000" pitchFamily="2" charset="2"/>
              <a:buChar char="Ø"/>
            </a:pPr>
            <a:r>
              <a:rPr lang="en-US" sz="1800" dirty="0"/>
              <a:t> Identify enabling context, e.g. organisational settings</a:t>
            </a:r>
            <a:endParaRPr lang="en-US" sz="1800" dirty="0">
              <a:cs typeface="Calibri"/>
            </a:endParaRPr>
          </a:p>
        </p:txBody>
      </p:sp>
      <p:sp>
        <p:nvSpPr>
          <p:cNvPr id="4" name="TextBox 3"/>
          <p:cNvSpPr txBox="1"/>
          <p:nvPr/>
        </p:nvSpPr>
        <p:spPr>
          <a:xfrm>
            <a:off x="8488589" y="4474518"/>
            <a:ext cx="884011" cy="230832"/>
          </a:xfrm>
          <a:prstGeom prst="rect">
            <a:avLst/>
          </a:prstGeom>
          <a:noFill/>
        </p:spPr>
        <p:txBody>
          <a:bodyPr wrap="square" rtlCol="0">
            <a:spAutoFit/>
          </a:bodyPr>
          <a:lstStyle/>
          <a:p>
            <a:r>
              <a:rPr lang="en-US" sz="900" dirty="0"/>
              <a:t>2:00-3:30</a:t>
            </a:r>
          </a:p>
        </p:txBody>
      </p:sp>
      <p:sp>
        <p:nvSpPr>
          <p:cNvPr id="11" name="Rectangle 4">
            <a:extLst>
              <a:ext uri="{FF2B5EF4-FFF2-40B4-BE49-F238E27FC236}">
                <a16:creationId xmlns:a16="http://schemas.microsoft.com/office/drawing/2014/main" id="{B017810F-BE0B-413F-B3C1-C7D48DC5FA11}"/>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itle 1">
            <a:extLst>
              <a:ext uri="{FF2B5EF4-FFF2-40B4-BE49-F238E27FC236}">
                <a16:creationId xmlns:a16="http://schemas.microsoft.com/office/drawing/2014/main" id="{C51684A8-180B-4CD5-A1DB-B170B1DBD096}"/>
              </a:ext>
            </a:extLst>
          </p:cNvPr>
          <p:cNvSpPr>
            <a:spLocks noGrp="1"/>
          </p:cNvSpPr>
          <p:nvPr>
            <p:ph type="title"/>
          </p:nvPr>
        </p:nvSpPr>
        <p:spPr>
          <a:xfrm>
            <a:off x="1485900" y="152680"/>
            <a:ext cx="6172200" cy="533120"/>
          </a:xfrm>
        </p:spPr>
        <p:txBody>
          <a:bodyPr>
            <a:normAutofit fontScale="90000"/>
          </a:bodyPr>
          <a:lstStyle/>
          <a:p>
            <a:pPr algn="l"/>
            <a:r>
              <a:rPr lang="en-US" dirty="0"/>
              <a:t>Approach or Dynamic Hypothesis</a:t>
            </a:r>
          </a:p>
        </p:txBody>
      </p:sp>
      <p:grpSp>
        <p:nvGrpSpPr>
          <p:cNvPr id="13" name="Group 5">
            <a:extLst>
              <a:ext uri="{FF2B5EF4-FFF2-40B4-BE49-F238E27FC236}">
                <a16:creationId xmlns:a16="http://schemas.microsoft.com/office/drawing/2014/main" id="{DB38B7A8-9DE2-4CCB-B5EB-F4BD463F8DF2}"/>
              </a:ext>
            </a:extLst>
          </p:cNvPr>
          <p:cNvGrpSpPr/>
          <p:nvPr/>
        </p:nvGrpSpPr>
        <p:grpSpPr>
          <a:xfrm>
            <a:off x="7101202" y="113134"/>
            <a:ext cx="675140" cy="470942"/>
            <a:chOff x="395214" y="152400"/>
            <a:chExt cx="1509786" cy="1053148"/>
          </a:xfrm>
        </p:grpSpPr>
        <p:sp>
          <p:nvSpPr>
            <p:cNvPr id="14" name="Oval 6">
              <a:extLst>
                <a:ext uri="{FF2B5EF4-FFF2-40B4-BE49-F238E27FC236}">
                  <a16:creationId xmlns:a16="http://schemas.microsoft.com/office/drawing/2014/main" id="{AD7E73CF-9B39-4D91-AF0C-80870BD380B5}"/>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 name="Picture 7">
              <a:extLst>
                <a:ext uri="{FF2B5EF4-FFF2-40B4-BE49-F238E27FC236}">
                  <a16:creationId xmlns:a16="http://schemas.microsoft.com/office/drawing/2014/main" id="{92EA19A3-2CEB-4666-98AE-4527E809A7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7" name="TextBox 8">
            <a:extLst>
              <a:ext uri="{FF2B5EF4-FFF2-40B4-BE49-F238E27FC236}">
                <a16:creationId xmlns:a16="http://schemas.microsoft.com/office/drawing/2014/main" id="{EF89D6C9-EE25-4252-AE2E-A5B82F08DAB0}"/>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8" name="Retângulo 17">
            <a:extLst>
              <a:ext uri="{FF2B5EF4-FFF2-40B4-BE49-F238E27FC236}">
                <a16:creationId xmlns:a16="http://schemas.microsoft.com/office/drawing/2014/main" id="{D43276D6-3709-4B63-9753-817108CA070A}"/>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9" name="Google Shape;210;p28">
            <a:extLst>
              <a:ext uri="{FF2B5EF4-FFF2-40B4-BE49-F238E27FC236}">
                <a16:creationId xmlns:a16="http://schemas.microsoft.com/office/drawing/2014/main" id="{BC5C9611-D73A-44B3-A155-C8FAB0856C75}"/>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 name="Group 7">
            <a:extLst>
              <a:ext uri="{FF2B5EF4-FFF2-40B4-BE49-F238E27FC236}">
                <a16:creationId xmlns:a16="http://schemas.microsoft.com/office/drawing/2014/main" id="{29DB53BC-71C4-1972-1637-7CD473AAF447}"/>
              </a:ext>
            </a:extLst>
          </p:cNvPr>
          <p:cNvGrpSpPr/>
          <p:nvPr/>
        </p:nvGrpSpPr>
        <p:grpSpPr>
          <a:xfrm>
            <a:off x="0" y="4657189"/>
            <a:ext cx="9144000" cy="675443"/>
            <a:chOff x="0" y="4657189"/>
            <a:chExt cx="9144000" cy="675443"/>
          </a:xfrm>
        </p:grpSpPr>
        <p:grpSp>
          <p:nvGrpSpPr>
            <p:cNvPr id="5" name="Group 6">
              <a:extLst>
                <a:ext uri="{FF2B5EF4-FFF2-40B4-BE49-F238E27FC236}">
                  <a16:creationId xmlns:a16="http://schemas.microsoft.com/office/drawing/2014/main" id="{BCF935DE-6E7B-EE4A-8BA9-F721FDE82FD8}"/>
                </a:ext>
              </a:extLst>
            </p:cNvPr>
            <p:cNvGrpSpPr/>
            <p:nvPr/>
          </p:nvGrpSpPr>
          <p:grpSpPr>
            <a:xfrm>
              <a:off x="0" y="4657189"/>
              <a:ext cx="9144000" cy="675443"/>
              <a:chOff x="0" y="4657189"/>
              <a:chExt cx="9144000" cy="675443"/>
            </a:xfrm>
          </p:grpSpPr>
          <p:sp>
            <p:nvSpPr>
              <p:cNvPr id="8" name="Rectangle 4">
                <a:extLst>
                  <a:ext uri="{FF2B5EF4-FFF2-40B4-BE49-F238E27FC236}">
                    <a16:creationId xmlns:a16="http://schemas.microsoft.com/office/drawing/2014/main" id="{2C2EFC7B-5CFA-F66A-5DD6-D1DB9D877033}"/>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a:extLst>
                  <a:ext uri="{FF2B5EF4-FFF2-40B4-BE49-F238E27FC236}">
                    <a16:creationId xmlns:a16="http://schemas.microsoft.com/office/drawing/2014/main" id="{9427CF82-863E-5237-637D-C190F8C3D649}"/>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0" name="Group 5">
                <a:extLst>
                  <a:ext uri="{FF2B5EF4-FFF2-40B4-BE49-F238E27FC236}">
                    <a16:creationId xmlns:a16="http://schemas.microsoft.com/office/drawing/2014/main" id="{AAC168AB-CC4C-E2CC-2212-EFB89E272F87}"/>
                  </a:ext>
                </a:extLst>
              </p:cNvPr>
              <p:cNvGrpSpPr/>
              <p:nvPr/>
            </p:nvGrpSpPr>
            <p:grpSpPr>
              <a:xfrm>
                <a:off x="1378548" y="4686300"/>
                <a:ext cx="2107603" cy="646332"/>
                <a:chOff x="1378548" y="4686300"/>
                <a:chExt cx="2107603" cy="646332"/>
              </a:xfrm>
            </p:grpSpPr>
            <p:pic>
              <p:nvPicPr>
                <p:cNvPr id="16" name="Picture 2">
                  <a:extLst>
                    <a:ext uri="{FF2B5EF4-FFF2-40B4-BE49-F238E27FC236}">
                      <a16:creationId xmlns:a16="http://schemas.microsoft.com/office/drawing/2014/main" id="{D8F1333B-E4E9-F8C0-E58F-C04EF0AFCA8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a:extLst>
                    <a:ext uri="{FF2B5EF4-FFF2-40B4-BE49-F238E27FC236}">
                      <a16:creationId xmlns:a16="http://schemas.microsoft.com/office/drawing/2014/main" id="{366C34F7-4421-4D32-5F94-C9C2CDF9C0D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1" name="Retângulo 30">
                  <a:extLst>
                    <a:ext uri="{FF2B5EF4-FFF2-40B4-BE49-F238E27FC236}">
                      <a16:creationId xmlns:a16="http://schemas.microsoft.com/office/drawing/2014/main" id="{259F84BA-E891-1A1E-1FD1-332DFF8D4361}"/>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6" name="Retângulo 5">
              <a:extLst>
                <a:ext uri="{FF2B5EF4-FFF2-40B4-BE49-F238E27FC236}">
                  <a16:creationId xmlns:a16="http://schemas.microsoft.com/office/drawing/2014/main" id="{4052493B-262D-35E4-FCC5-B7EFEB7EDB3D}"/>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a:extLst>
                <a:ext uri="{FF2B5EF4-FFF2-40B4-BE49-F238E27FC236}">
                  <a16:creationId xmlns:a16="http://schemas.microsoft.com/office/drawing/2014/main" id="{352A1525-495B-AA6A-583E-ACF6918B74B4}"/>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pic>
        <p:nvPicPr>
          <p:cNvPr id="38" name="Picture 37">
            <a:extLst>
              <a:ext uri="{FF2B5EF4-FFF2-40B4-BE49-F238E27FC236}">
                <a16:creationId xmlns:a16="http://schemas.microsoft.com/office/drawing/2014/main" id="{D6F35D37-0592-4BBF-A07C-3E706951C1D9}"/>
              </a:ext>
            </a:extLst>
          </p:cNvPr>
          <p:cNvPicPr>
            <a:picLocks noChangeAspect="1"/>
          </p:cNvPicPr>
          <p:nvPr/>
        </p:nvPicPr>
        <p:blipFill>
          <a:blip r:embed="rId7"/>
          <a:stretch>
            <a:fillRect/>
          </a:stretch>
        </p:blipFill>
        <p:spPr>
          <a:xfrm>
            <a:off x="304800" y="688767"/>
            <a:ext cx="3429000" cy="3952005"/>
          </a:xfrm>
          <a:prstGeom prst="rect">
            <a:avLst/>
          </a:prstGeom>
        </p:spPr>
      </p:pic>
    </p:spTree>
    <p:extLst>
      <p:ext uri="{BB962C8B-B14F-4D97-AF65-F5344CB8AC3E}">
        <p14:creationId xmlns:p14="http://schemas.microsoft.com/office/powerpoint/2010/main" val="157263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2F516A08-E812-4083-AAF3-9B76C4902335}"/>
              </a:ext>
            </a:extLst>
          </p:cNvPr>
          <p:cNvSpPr txBox="1"/>
          <p:nvPr/>
        </p:nvSpPr>
        <p:spPr>
          <a:xfrm>
            <a:off x="260629" y="950560"/>
            <a:ext cx="3148958" cy="1392173"/>
          </a:xfrm>
          <a:prstGeom prst="rect">
            <a:avLst/>
          </a:prstGeom>
          <a:solidFill>
            <a:schemeClr val="accent5">
              <a:lumMod val="40000"/>
              <a:lumOff val="60000"/>
            </a:schemeClr>
          </a:solidFill>
        </p:spPr>
        <p:txBody>
          <a:bodyPr wrap="square" rtlCol="0">
            <a:noAutofit/>
          </a:bodyPr>
          <a:lstStyle/>
          <a:p>
            <a:endParaRPr lang="en-AU" dirty="0"/>
          </a:p>
        </p:txBody>
      </p:sp>
      <p:sp>
        <p:nvSpPr>
          <p:cNvPr id="6" name="TextBox 5"/>
          <p:cNvSpPr txBox="1"/>
          <p:nvPr/>
        </p:nvSpPr>
        <p:spPr>
          <a:xfrm>
            <a:off x="8458200" y="4474518"/>
            <a:ext cx="675140" cy="230832"/>
          </a:xfrm>
          <a:prstGeom prst="rect">
            <a:avLst/>
          </a:prstGeom>
          <a:noFill/>
        </p:spPr>
        <p:txBody>
          <a:bodyPr wrap="square" rtlCol="0">
            <a:spAutoFit/>
          </a:bodyPr>
          <a:lstStyle/>
          <a:p>
            <a:r>
              <a:rPr lang="en-US" sz="900" dirty="0"/>
              <a:t>3:30-5:00</a:t>
            </a:r>
          </a:p>
        </p:txBody>
      </p:sp>
      <p:sp>
        <p:nvSpPr>
          <p:cNvPr id="13" name="Title 1">
            <a:extLst>
              <a:ext uri="{FF2B5EF4-FFF2-40B4-BE49-F238E27FC236}">
                <a16:creationId xmlns:a16="http://schemas.microsoft.com/office/drawing/2014/main" id="{4892DFE2-681C-4675-A8EC-F2B3C997AC4C}"/>
              </a:ext>
            </a:extLst>
          </p:cNvPr>
          <p:cNvSpPr txBox="1">
            <a:spLocks/>
          </p:cNvSpPr>
          <p:nvPr/>
        </p:nvSpPr>
        <p:spPr>
          <a:xfrm>
            <a:off x="1485900" y="152680"/>
            <a:ext cx="6172200" cy="533120"/>
          </a:xfrm>
          <a:prstGeom prst="rect">
            <a:avLst/>
          </a:prstGeom>
        </p:spPr>
        <p:txBody>
          <a:bodyPr vert="horz" lIns="68580" tIns="34290" rIns="68580" bIns="3429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3000" dirty="0" err="1"/>
              <a:t>Progress</a:t>
            </a:r>
            <a:r>
              <a:rPr lang="pt-BR" sz="3000" dirty="0"/>
              <a:t>,</a:t>
            </a:r>
            <a:r>
              <a:rPr lang="en-US" sz="3000" dirty="0"/>
              <a:t> Insights, and Questions</a:t>
            </a:r>
          </a:p>
        </p:txBody>
      </p:sp>
      <p:grpSp>
        <p:nvGrpSpPr>
          <p:cNvPr id="14" name="Group 5">
            <a:extLst>
              <a:ext uri="{FF2B5EF4-FFF2-40B4-BE49-F238E27FC236}">
                <a16:creationId xmlns:a16="http://schemas.microsoft.com/office/drawing/2014/main" id="{6FA4F188-4DB0-4938-8E95-0BCC38F78645}"/>
              </a:ext>
            </a:extLst>
          </p:cNvPr>
          <p:cNvGrpSpPr/>
          <p:nvPr/>
        </p:nvGrpSpPr>
        <p:grpSpPr>
          <a:xfrm>
            <a:off x="7101202" y="113134"/>
            <a:ext cx="675140" cy="470942"/>
            <a:chOff x="395214" y="152400"/>
            <a:chExt cx="1509786" cy="1053148"/>
          </a:xfrm>
        </p:grpSpPr>
        <p:sp>
          <p:nvSpPr>
            <p:cNvPr id="17" name="Oval 6">
              <a:extLst>
                <a:ext uri="{FF2B5EF4-FFF2-40B4-BE49-F238E27FC236}">
                  <a16:creationId xmlns:a16="http://schemas.microsoft.com/office/drawing/2014/main" id="{3B2406FB-AA27-4BCC-9385-B68681AC71CF}"/>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8" name="Picture 7">
              <a:extLst>
                <a:ext uri="{FF2B5EF4-FFF2-40B4-BE49-F238E27FC236}">
                  <a16:creationId xmlns:a16="http://schemas.microsoft.com/office/drawing/2014/main" id="{5A175774-26E5-4A81-81BC-E2C1187A97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9" name="Rectangle 4">
            <a:extLst>
              <a:ext uri="{FF2B5EF4-FFF2-40B4-BE49-F238E27FC236}">
                <a16:creationId xmlns:a16="http://schemas.microsoft.com/office/drawing/2014/main" id="{6F14AC0A-15D9-4ECB-B22A-1B0C59675BC0}"/>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TextBox 8">
            <a:extLst>
              <a:ext uri="{FF2B5EF4-FFF2-40B4-BE49-F238E27FC236}">
                <a16:creationId xmlns:a16="http://schemas.microsoft.com/office/drawing/2014/main" id="{AC9D9718-80ED-475B-ACBC-EE094BE79279}"/>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22" name="Retângulo 21">
            <a:extLst>
              <a:ext uri="{FF2B5EF4-FFF2-40B4-BE49-F238E27FC236}">
                <a16:creationId xmlns:a16="http://schemas.microsoft.com/office/drawing/2014/main" id="{9C91EDBB-1239-45C9-A52D-B1C6367035EB}"/>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3" name="Google Shape;210;p28">
            <a:extLst>
              <a:ext uri="{FF2B5EF4-FFF2-40B4-BE49-F238E27FC236}">
                <a16:creationId xmlns:a16="http://schemas.microsoft.com/office/drawing/2014/main" id="{39BBE872-725A-4D41-935F-93F8B8258C33}"/>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 name="Group 7">
            <a:extLst>
              <a:ext uri="{FF2B5EF4-FFF2-40B4-BE49-F238E27FC236}">
                <a16:creationId xmlns:a16="http://schemas.microsoft.com/office/drawing/2014/main" id="{01D5FB93-13CB-E07C-C7F7-5DD8465D5FA9}"/>
              </a:ext>
            </a:extLst>
          </p:cNvPr>
          <p:cNvGrpSpPr/>
          <p:nvPr/>
        </p:nvGrpSpPr>
        <p:grpSpPr>
          <a:xfrm>
            <a:off x="0" y="4657189"/>
            <a:ext cx="9144000" cy="675443"/>
            <a:chOff x="0" y="4657189"/>
            <a:chExt cx="9144000" cy="675443"/>
          </a:xfrm>
        </p:grpSpPr>
        <p:grpSp>
          <p:nvGrpSpPr>
            <p:cNvPr id="4" name="Group 6">
              <a:extLst>
                <a:ext uri="{FF2B5EF4-FFF2-40B4-BE49-F238E27FC236}">
                  <a16:creationId xmlns:a16="http://schemas.microsoft.com/office/drawing/2014/main" id="{92730F5C-0EA4-B78F-3020-9C00E508680B}"/>
                </a:ext>
              </a:extLst>
            </p:cNvPr>
            <p:cNvGrpSpPr/>
            <p:nvPr/>
          </p:nvGrpSpPr>
          <p:grpSpPr>
            <a:xfrm>
              <a:off x="0" y="4657189"/>
              <a:ext cx="9144000" cy="675443"/>
              <a:chOff x="0" y="4657189"/>
              <a:chExt cx="9144000" cy="675443"/>
            </a:xfrm>
          </p:grpSpPr>
          <p:sp>
            <p:nvSpPr>
              <p:cNvPr id="8" name="Rectangle 4">
                <a:extLst>
                  <a:ext uri="{FF2B5EF4-FFF2-40B4-BE49-F238E27FC236}">
                    <a16:creationId xmlns:a16="http://schemas.microsoft.com/office/drawing/2014/main" id="{AC83A2A6-3529-8E35-5ADC-AE8D062446CF}"/>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a:extLst>
                  <a:ext uri="{FF2B5EF4-FFF2-40B4-BE49-F238E27FC236}">
                    <a16:creationId xmlns:a16="http://schemas.microsoft.com/office/drawing/2014/main" id="{971A71EE-E4F3-AEDF-0BE3-8FE0AF9433E5}"/>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0" name="Group 5">
                <a:extLst>
                  <a:ext uri="{FF2B5EF4-FFF2-40B4-BE49-F238E27FC236}">
                    <a16:creationId xmlns:a16="http://schemas.microsoft.com/office/drawing/2014/main" id="{2EDF6081-E446-72FC-DE3A-8575FD6D2E5D}"/>
                  </a:ext>
                </a:extLst>
              </p:cNvPr>
              <p:cNvGrpSpPr/>
              <p:nvPr/>
            </p:nvGrpSpPr>
            <p:grpSpPr>
              <a:xfrm>
                <a:off x="1378548" y="4686300"/>
                <a:ext cx="2107603" cy="646332"/>
                <a:chOff x="1378548" y="4686300"/>
                <a:chExt cx="2107603" cy="646332"/>
              </a:xfrm>
            </p:grpSpPr>
            <p:pic>
              <p:nvPicPr>
                <p:cNvPr id="11" name="Picture 2">
                  <a:extLst>
                    <a:ext uri="{FF2B5EF4-FFF2-40B4-BE49-F238E27FC236}">
                      <a16:creationId xmlns:a16="http://schemas.microsoft.com/office/drawing/2014/main" id="{66BE45C0-BE24-4CF4-50B1-04EEC9F52ED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69990A5B-F474-0129-41A5-BDBD0684142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0" name="Retângulo 19">
                  <a:extLst>
                    <a:ext uri="{FF2B5EF4-FFF2-40B4-BE49-F238E27FC236}">
                      <a16:creationId xmlns:a16="http://schemas.microsoft.com/office/drawing/2014/main" id="{25A5AEFE-F28A-321D-A9AE-C43C549FFD29}"/>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5" name="Retângulo 4">
              <a:extLst>
                <a:ext uri="{FF2B5EF4-FFF2-40B4-BE49-F238E27FC236}">
                  <a16:creationId xmlns:a16="http://schemas.microsoft.com/office/drawing/2014/main" id="{DD868855-06A6-644C-F365-D97C67C5708A}"/>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a:extLst>
                <a:ext uri="{FF2B5EF4-FFF2-40B4-BE49-F238E27FC236}">
                  <a16:creationId xmlns:a16="http://schemas.microsoft.com/office/drawing/2014/main" id="{466A3C67-B3BC-DF33-0E7D-F44635724F2A}"/>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sp>
        <p:nvSpPr>
          <p:cNvPr id="26" name="Rectangle 25">
            <a:extLst>
              <a:ext uri="{FF2B5EF4-FFF2-40B4-BE49-F238E27FC236}">
                <a16:creationId xmlns:a16="http://schemas.microsoft.com/office/drawing/2014/main" id="{AFB4463D-6468-483C-B5BB-ECE2D7F2F9AB}"/>
              </a:ext>
            </a:extLst>
          </p:cNvPr>
          <p:cNvSpPr/>
          <p:nvPr/>
        </p:nvSpPr>
        <p:spPr>
          <a:xfrm>
            <a:off x="260629" y="968510"/>
            <a:ext cx="3114647" cy="1308050"/>
          </a:xfrm>
          <a:prstGeom prst="rect">
            <a:avLst/>
          </a:prstGeom>
        </p:spPr>
        <p:txBody>
          <a:bodyPr wrap="square">
            <a:spAutoFit/>
          </a:bodyPr>
          <a:lstStyle/>
          <a:p>
            <a:pPr>
              <a:spcBef>
                <a:spcPts val="600"/>
              </a:spcBef>
            </a:pPr>
            <a:r>
              <a:rPr lang="en-US" sz="1900" b="1" dirty="0">
                <a:solidFill>
                  <a:schemeClr val="accent5">
                    <a:lumMod val="75000"/>
                  </a:schemeClr>
                </a:solidFill>
              </a:rPr>
              <a:t>Practice Review: </a:t>
            </a:r>
          </a:p>
          <a:p>
            <a:r>
              <a:rPr lang="en-US" sz="1600" b="1" dirty="0"/>
              <a:t>Semi-structured interviews/ survey, grey literature review</a:t>
            </a:r>
          </a:p>
          <a:p>
            <a:r>
              <a:rPr lang="en-US" sz="1400" i="1" dirty="0"/>
              <a:t>ST experts, educators &amp; students + OD/ HR specialists, VPS staff</a:t>
            </a:r>
          </a:p>
        </p:txBody>
      </p:sp>
      <p:sp>
        <p:nvSpPr>
          <p:cNvPr id="30" name="TextBox 29">
            <a:extLst>
              <a:ext uri="{FF2B5EF4-FFF2-40B4-BE49-F238E27FC236}">
                <a16:creationId xmlns:a16="http://schemas.microsoft.com/office/drawing/2014/main" id="{259DA284-154F-4570-8D86-8A2F1D90F183}"/>
              </a:ext>
            </a:extLst>
          </p:cNvPr>
          <p:cNvSpPr txBox="1"/>
          <p:nvPr/>
        </p:nvSpPr>
        <p:spPr>
          <a:xfrm>
            <a:off x="3545227" y="950562"/>
            <a:ext cx="2347898" cy="1397796"/>
          </a:xfrm>
          <a:prstGeom prst="rect">
            <a:avLst/>
          </a:prstGeom>
          <a:solidFill>
            <a:schemeClr val="accent6">
              <a:lumMod val="40000"/>
              <a:lumOff val="60000"/>
            </a:schemeClr>
          </a:solidFill>
        </p:spPr>
        <p:txBody>
          <a:bodyPr wrap="square" rtlCol="0">
            <a:noAutofit/>
          </a:bodyPr>
          <a:lstStyle/>
          <a:p>
            <a:pPr>
              <a:spcBef>
                <a:spcPts val="600"/>
              </a:spcBef>
            </a:pPr>
            <a:r>
              <a:rPr lang="en-US" sz="1900" b="1" dirty="0">
                <a:solidFill>
                  <a:schemeClr val="accent6">
                    <a:lumMod val="75000"/>
                  </a:schemeClr>
                </a:solidFill>
              </a:rPr>
              <a:t>Literature Review: </a:t>
            </a:r>
          </a:p>
          <a:p>
            <a:r>
              <a:rPr lang="en-US" sz="1600" b="1" dirty="0" err="1"/>
              <a:t>Systemised</a:t>
            </a:r>
            <a:r>
              <a:rPr lang="en-US" sz="1600" b="1" dirty="0"/>
              <a:t> narrative review</a:t>
            </a:r>
          </a:p>
          <a:p>
            <a:r>
              <a:rPr lang="en-US" sz="1400" i="1" dirty="0"/>
              <a:t>Key academic works, bibliography search</a:t>
            </a:r>
          </a:p>
        </p:txBody>
      </p:sp>
      <p:sp>
        <p:nvSpPr>
          <p:cNvPr id="35" name="Rectangle 34">
            <a:extLst>
              <a:ext uri="{FF2B5EF4-FFF2-40B4-BE49-F238E27FC236}">
                <a16:creationId xmlns:a16="http://schemas.microsoft.com/office/drawing/2014/main" id="{4AE176B8-706C-45AB-B3E6-C6AB06AB92A6}"/>
              </a:ext>
            </a:extLst>
          </p:cNvPr>
          <p:cNvSpPr/>
          <p:nvPr/>
        </p:nvSpPr>
        <p:spPr>
          <a:xfrm>
            <a:off x="6019800" y="945354"/>
            <a:ext cx="2938447" cy="1397796"/>
          </a:xfrm>
          <a:prstGeom prst="rect">
            <a:avLst/>
          </a:prstGeom>
          <a:solidFill>
            <a:schemeClr val="accent4">
              <a:lumMod val="20000"/>
              <a:lumOff val="80000"/>
            </a:schemeClr>
          </a:solidFill>
        </p:spPr>
        <p:txBody>
          <a:bodyPr wrap="square">
            <a:noAutofit/>
          </a:bodyPr>
          <a:lstStyle/>
          <a:p>
            <a:pPr>
              <a:spcBef>
                <a:spcPts val="600"/>
              </a:spcBef>
            </a:pPr>
            <a:r>
              <a:rPr lang="en-US" sz="1900" b="1" dirty="0">
                <a:solidFill>
                  <a:schemeClr val="accent4">
                    <a:lumMod val="75000"/>
                  </a:schemeClr>
                </a:solidFill>
              </a:rPr>
              <a:t>Analysis</a:t>
            </a:r>
            <a:r>
              <a:rPr lang="en-US" sz="1900" dirty="0">
                <a:solidFill>
                  <a:schemeClr val="accent4">
                    <a:lumMod val="75000"/>
                  </a:schemeClr>
                </a:solidFill>
              </a:rPr>
              <a:t>: </a:t>
            </a:r>
          </a:p>
          <a:p>
            <a:r>
              <a:rPr lang="en-US" sz="1600" b="1" dirty="0"/>
              <a:t>Inductive</a:t>
            </a:r>
            <a:r>
              <a:rPr lang="en-US" sz="1600" dirty="0"/>
              <a:t>: Description of ST competency</a:t>
            </a:r>
          </a:p>
          <a:p>
            <a:r>
              <a:rPr lang="en-US" sz="1600" b="1" dirty="0"/>
              <a:t>Deductive</a:t>
            </a:r>
            <a:r>
              <a:rPr lang="en-US" sz="1600" dirty="0"/>
              <a:t>: Ecological approach/  COM-B</a:t>
            </a:r>
          </a:p>
        </p:txBody>
      </p:sp>
      <p:pic>
        <p:nvPicPr>
          <p:cNvPr id="40" name="Picture 39">
            <a:extLst>
              <a:ext uri="{FF2B5EF4-FFF2-40B4-BE49-F238E27FC236}">
                <a16:creationId xmlns:a16="http://schemas.microsoft.com/office/drawing/2014/main" id="{868CFB6B-960D-4B31-9280-B917DBE6A538}"/>
              </a:ext>
            </a:extLst>
          </p:cNvPr>
          <p:cNvPicPr>
            <a:picLocks noChangeAspect="1"/>
          </p:cNvPicPr>
          <p:nvPr/>
        </p:nvPicPr>
        <p:blipFill>
          <a:blip r:embed="rId7"/>
          <a:stretch>
            <a:fillRect/>
          </a:stretch>
        </p:blipFill>
        <p:spPr>
          <a:xfrm>
            <a:off x="260629" y="2688019"/>
            <a:ext cx="6019799" cy="1412988"/>
          </a:xfrm>
          <a:prstGeom prst="rect">
            <a:avLst/>
          </a:prstGeom>
        </p:spPr>
      </p:pic>
      <p:sp>
        <p:nvSpPr>
          <p:cNvPr id="41" name="Rectangle 40">
            <a:extLst>
              <a:ext uri="{FF2B5EF4-FFF2-40B4-BE49-F238E27FC236}">
                <a16:creationId xmlns:a16="http://schemas.microsoft.com/office/drawing/2014/main" id="{18EBD62A-D115-4E7E-8A59-4FFF42C1E888}"/>
              </a:ext>
            </a:extLst>
          </p:cNvPr>
          <p:cNvSpPr/>
          <p:nvPr/>
        </p:nvSpPr>
        <p:spPr>
          <a:xfrm>
            <a:off x="5099936" y="2382996"/>
            <a:ext cx="3852847" cy="1918162"/>
          </a:xfrm>
          <a:prstGeom prst="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solidFill>
                  <a:schemeClr val="tx1"/>
                </a:solidFill>
              </a:rPr>
              <a:t>Questions</a:t>
            </a:r>
            <a:r>
              <a:rPr lang="en-AU" dirty="0">
                <a:solidFill>
                  <a:schemeClr val="tx1"/>
                </a:solidFill>
              </a:rPr>
              <a:t>: </a:t>
            </a:r>
          </a:p>
          <a:p>
            <a:pPr algn="ctr"/>
            <a:r>
              <a:rPr lang="en-AU" sz="1400" dirty="0">
                <a:solidFill>
                  <a:schemeClr val="tx1"/>
                </a:solidFill>
              </a:rPr>
              <a:t>Any thoughts on the approach we are taking ?</a:t>
            </a:r>
          </a:p>
          <a:p>
            <a:pPr algn="ctr"/>
            <a:r>
              <a:rPr lang="en-AU" sz="1400" dirty="0">
                <a:solidFill>
                  <a:schemeClr val="tx1"/>
                </a:solidFill>
              </a:rPr>
              <a:t>Are you aware of similar approaches/ research ?</a:t>
            </a:r>
          </a:p>
          <a:p>
            <a:pPr algn="ctr"/>
            <a:r>
              <a:rPr lang="en-AU" sz="1400" dirty="0">
                <a:solidFill>
                  <a:schemeClr val="tx1"/>
                </a:solidFill>
              </a:rPr>
              <a:t>Any suggestions in terms of definition, literature or people ?</a:t>
            </a:r>
            <a:br>
              <a:rPr lang="en-AU" sz="1400" dirty="0">
                <a:solidFill>
                  <a:schemeClr val="tx1"/>
                </a:solidFill>
              </a:rPr>
            </a:br>
            <a:r>
              <a:rPr lang="en-AU" sz="1400" dirty="0">
                <a:solidFill>
                  <a:schemeClr val="tx1"/>
                </a:solidFill>
              </a:rPr>
              <a:t>Would you be interested to be interviewed ?</a:t>
            </a:r>
          </a:p>
          <a:p>
            <a:pPr algn="ctr"/>
            <a:r>
              <a:rPr lang="en-AU" sz="1400" dirty="0">
                <a:solidFill>
                  <a:schemeClr val="tx1"/>
                </a:solidFill>
              </a:rPr>
              <a:t> </a:t>
            </a:r>
          </a:p>
          <a:p>
            <a:pPr algn="ctr"/>
            <a:r>
              <a:rPr lang="en-AU" sz="1400" i="1" dirty="0">
                <a:solidFill>
                  <a:schemeClr val="tx1"/>
                </a:solidFill>
              </a:rPr>
              <a:t>Get in touch : miriam.spano@monash.edu</a:t>
            </a:r>
          </a:p>
        </p:txBody>
      </p:sp>
      <p:sp>
        <p:nvSpPr>
          <p:cNvPr id="43" name="TextBox 42">
            <a:extLst>
              <a:ext uri="{FF2B5EF4-FFF2-40B4-BE49-F238E27FC236}">
                <a16:creationId xmlns:a16="http://schemas.microsoft.com/office/drawing/2014/main" id="{D14E997A-4A94-4DDB-ACAD-CD88DC49FAFD}"/>
              </a:ext>
            </a:extLst>
          </p:cNvPr>
          <p:cNvSpPr txBox="1"/>
          <p:nvPr/>
        </p:nvSpPr>
        <p:spPr>
          <a:xfrm>
            <a:off x="132986" y="4183618"/>
            <a:ext cx="8934814" cy="369332"/>
          </a:xfrm>
          <a:prstGeom prst="rect">
            <a:avLst/>
          </a:prstGeom>
          <a:noFill/>
        </p:spPr>
        <p:txBody>
          <a:bodyPr wrap="square" rtlCol="0">
            <a:spAutoFit/>
          </a:bodyPr>
          <a:lstStyle/>
          <a:p>
            <a:r>
              <a:rPr lang="en-AU" sz="900" dirty="0"/>
              <a:t>Legend: </a:t>
            </a:r>
          </a:p>
          <a:p>
            <a:pPr defTabSz="450850"/>
            <a:r>
              <a:rPr lang="en-AU" sz="900" dirty="0"/>
              <a:t>BAU: business as usual; OD: organisational development; HR: human resources; VPS: Victorian Public Sector (Australia);  COM-B: Capability, Opportunity, Motivation - Behaviour (model)</a:t>
            </a:r>
          </a:p>
        </p:txBody>
      </p:sp>
    </p:spTree>
    <p:extLst>
      <p:ext uri="{BB962C8B-B14F-4D97-AF65-F5344CB8AC3E}">
        <p14:creationId xmlns:p14="http://schemas.microsoft.com/office/powerpoint/2010/main" val="109333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0" y="-10341"/>
            <a:ext cx="9144000" cy="543461"/>
          </a:xfrm>
          <a:prstGeom prst="roundRect">
            <a:avLst/>
          </a:prstGeom>
          <a:solidFill>
            <a:srgbClr val="B22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1496560" y="37686"/>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61610"/>
          </a:xfrm>
          <a:prstGeom prst="rect">
            <a:avLst/>
          </a:prstGeom>
          <a:noFill/>
        </p:spPr>
        <p:txBody>
          <a:bodyPr wrap="square" rtlCol="0">
            <a:spAutoFit/>
          </a:bodyPr>
          <a:lstStyle/>
          <a:p>
            <a:r>
              <a:rPr lang="en-US" sz="1100" dirty="0">
                <a:solidFill>
                  <a:schemeClr val="bg1"/>
                </a:solidFill>
                <a:latin typeface="Avenir LT Std 55 Roman" panose="020B0503020203020204" pitchFamily="34" charset="0"/>
              </a:rPr>
              <a:t>THE INTERNATIONAL SYSTEM DYNAMICS CONFERENCE</a:t>
            </a:r>
          </a:p>
        </p:txBody>
      </p:sp>
      <p:sp>
        <p:nvSpPr>
          <p:cNvPr id="14" name="Content Placeholder 2">
            <a:extLst>
              <a:ext uri="{FF2B5EF4-FFF2-40B4-BE49-F238E27FC236}">
                <a16:creationId xmlns:a16="http://schemas.microsoft.com/office/drawing/2014/main" id="{89C50F76-A48D-42E5-B93D-E3C7C644F0F3}"/>
              </a:ext>
            </a:extLst>
          </p:cNvPr>
          <p:cNvSpPr txBox="1">
            <a:spLocks/>
          </p:cNvSpPr>
          <p:nvPr/>
        </p:nvSpPr>
        <p:spPr>
          <a:xfrm>
            <a:off x="1182757" y="556653"/>
            <a:ext cx="6858000" cy="4586847"/>
          </a:xfrm>
          <a:prstGeom prst="rect">
            <a:avLst/>
          </a:prstGeom>
        </p:spPr>
        <p:txBody>
          <a:bodyPr vert="horz" lIns="68580" tIns="34290" rIns="68580" bIns="3429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825" dirty="0">
                <a:solidFill>
                  <a:srgbClr val="B2214D"/>
                </a:solidFill>
              </a:rPr>
              <a:t>Instructions: Please do this!!!</a:t>
            </a:r>
          </a:p>
          <a:p>
            <a:endParaRPr lang="en-US" sz="2700" dirty="0">
              <a:solidFill>
                <a:schemeClr val="accent5">
                  <a:lumMod val="75000"/>
                </a:schemeClr>
              </a:solidFill>
            </a:endParaRPr>
          </a:p>
          <a:p>
            <a:pPr algn="l"/>
            <a:r>
              <a:rPr lang="en-US" sz="2700" dirty="0">
                <a:solidFill>
                  <a:schemeClr val="tx1"/>
                </a:solidFill>
              </a:rPr>
              <a:t>1) Prepare your Work in Progress (WIP) presentation using a copy of this template. </a:t>
            </a:r>
            <a:endParaRPr lang="en-US" sz="21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Change the presentation title and author information to match your submission.</a:t>
            </a:r>
          </a:p>
          <a:p>
            <a:pPr marL="685800" lvl="1" indent="-342900" algn="l">
              <a:buFont typeface="Courier New" panose="02070309020205020404" pitchFamily="49" charset="0"/>
              <a:buChar char="o"/>
            </a:pPr>
            <a:r>
              <a:rPr lang="en-US" sz="2475" dirty="0">
                <a:solidFill>
                  <a:schemeClr val="tx1"/>
                </a:solidFill>
              </a:rPr>
              <a:t>Do NOT change the titles of the other slides. Do NOT change the number of slides with content. </a:t>
            </a:r>
          </a:p>
          <a:p>
            <a:pPr marL="685800" lvl="1" indent="-342900" algn="l">
              <a:buFont typeface="Courier New" panose="02070309020205020404" pitchFamily="49" charset="0"/>
              <a:buChar char="o"/>
            </a:pPr>
            <a:r>
              <a:rPr lang="en-US" sz="2475" dirty="0">
                <a:solidFill>
                  <a:schemeClr val="tx1"/>
                </a:solidFill>
              </a:rPr>
              <a:t>Change the body of the slides to present your work, following the instructions in the slide notes.</a:t>
            </a:r>
          </a:p>
          <a:p>
            <a:pPr marL="685800" lvl="1" indent="-342900" algn="l">
              <a:buFont typeface="Courier New" panose="02070309020205020404" pitchFamily="49" charset="0"/>
              <a:buChar char="o"/>
            </a:pPr>
            <a:endParaRPr lang="en-US" sz="2475" dirty="0">
              <a:solidFill>
                <a:schemeClr val="tx1"/>
              </a:solidFill>
            </a:endParaRPr>
          </a:p>
          <a:p>
            <a:pPr algn="l"/>
            <a:r>
              <a:rPr lang="en-US" sz="2700" dirty="0">
                <a:solidFill>
                  <a:schemeClr val="tx1"/>
                </a:solidFill>
              </a:rPr>
              <a:t>2) Submit your WIP presentation slides at </a:t>
            </a:r>
            <a:r>
              <a:rPr lang="en-US" sz="2700" dirty="0">
                <a:solidFill>
                  <a:schemeClr val="tx1"/>
                </a:solidFill>
                <a:hlinkClick r:id="rId4"/>
              </a:rPr>
              <a:t>https://webportal.systemdynamics.org</a:t>
            </a:r>
            <a:r>
              <a:rPr lang="en-US" sz="2700" dirty="0">
                <a:solidFill>
                  <a:schemeClr val="tx1"/>
                </a:solidFill>
              </a:rPr>
              <a:t> by June 20</a:t>
            </a:r>
          </a:p>
          <a:p>
            <a:pPr marL="685800" lvl="1" indent="-342900" algn="l">
              <a:buFont typeface="Courier New" panose="02070309020205020404" pitchFamily="49" charset="0"/>
              <a:buChar char="o"/>
            </a:pPr>
            <a:r>
              <a:rPr lang="en-US" sz="2475" dirty="0">
                <a:solidFill>
                  <a:schemeClr val="tx1"/>
                </a:solidFill>
              </a:rPr>
              <a:t>Click on the title of your submission</a:t>
            </a:r>
          </a:p>
          <a:p>
            <a:pPr marL="685800" lvl="1" indent="-342900" algn="l">
              <a:buFont typeface="Courier New" panose="02070309020205020404" pitchFamily="49" charset="0"/>
              <a:buChar char="o"/>
            </a:pPr>
            <a:r>
              <a:rPr lang="en-US" sz="2475" dirty="0">
                <a:solidFill>
                  <a:schemeClr val="tx1"/>
                </a:solidFill>
              </a:rPr>
              <a:t>Select “Upload new or updated paper files”</a:t>
            </a:r>
          </a:p>
          <a:p>
            <a:pPr marL="685800" lvl="1" indent="-342900" algn="l">
              <a:buFont typeface="Courier New" panose="02070309020205020404" pitchFamily="49" charset="0"/>
              <a:buChar char="o"/>
            </a:pPr>
            <a:r>
              <a:rPr lang="en-US" sz="2475" dirty="0">
                <a:solidFill>
                  <a:schemeClr val="tx1"/>
                </a:solidFill>
              </a:rPr>
              <a:t>Upload the </a:t>
            </a:r>
            <a:r>
              <a:rPr lang="en-US" sz="2475" dirty="0" err="1">
                <a:solidFill>
                  <a:schemeClr val="tx1"/>
                </a:solidFill>
              </a:rPr>
              <a:t>Powerpoint</a:t>
            </a:r>
            <a:r>
              <a:rPr lang="en-US" sz="2475" dirty="0">
                <a:solidFill>
                  <a:schemeClr val="tx1"/>
                </a:solidFill>
              </a:rPr>
              <a:t> presentation file for your WIP slides</a:t>
            </a:r>
          </a:p>
          <a:p>
            <a:pPr marL="1028700" lvl="2" indent="-342900" algn="l">
              <a:buFont typeface="Arial" panose="020B0604020202020204" pitchFamily="34" charset="0"/>
              <a:buChar char="•"/>
            </a:pPr>
            <a:endParaRPr lang="en-US" sz="2175" dirty="0">
              <a:solidFill>
                <a:schemeClr val="tx1"/>
              </a:solidFill>
            </a:endParaRPr>
          </a:p>
          <a:p>
            <a:pPr algn="l"/>
            <a:r>
              <a:rPr lang="en-US" sz="2400" dirty="0">
                <a:solidFill>
                  <a:schemeClr val="tx1"/>
                </a:solidFill>
              </a:rPr>
              <a:t>3) </a:t>
            </a:r>
            <a:r>
              <a:rPr lang="en-US" sz="2700" dirty="0">
                <a:solidFill>
                  <a:schemeClr val="tx1"/>
                </a:solidFill>
              </a:rPr>
              <a:t>Follow the format and timing listed below: </a:t>
            </a:r>
          </a:p>
          <a:p>
            <a:pPr marL="685800" lvl="1" indent="-342900" algn="l">
              <a:buFont typeface="Courier New" panose="02070309020205020404" pitchFamily="49" charset="0"/>
              <a:buChar char="o"/>
            </a:pPr>
            <a:r>
              <a:rPr lang="en-US" sz="2475" dirty="0">
                <a:solidFill>
                  <a:schemeClr val="tx1"/>
                </a:solidFill>
              </a:rPr>
              <a:t>You have exactly 5:00 minutes to present, followed by up to 5:00 minutes of discussion. </a:t>
            </a:r>
          </a:p>
          <a:p>
            <a:pPr marL="685800" lvl="1" indent="-342900" algn="l">
              <a:buFont typeface="Courier New" panose="02070309020205020404" pitchFamily="49" charset="0"/>
              <a:buChar char="o"/>
            </a:pPr>
            <a:r>
              <a:rPr lang="en-US" sz="2475" dirty="0">
                <a:solidFill>
                  <a:schemeClr val="tx1"/>
                </a:solidFill>
              </a:rPr>
              <a:t>Keep within the time limits noted at the lower right of each slide.</a:t>
            </a:r>
          </a:p>
          <a:p>
            <a:pPr marL="685800" lvl="1" indent="-342900" algn="l">
              <a:buFont typeface="Courier New" panose="02070309020205020404" pitchFamily="49" charset="0"/>
              <a:buChar char="o"/>
            </a:pPr>
            <a:r>
              <a:rPr lang="en-US" sz="2475" dirty="0">
                <a:solidFill>
                  <a:schemeClr val="tx1"/>
                </a:solidFill>
              </a:rPr>
              <a:t>The session chair will combine your slides with other presentations and will control the screen.</a:t>
            </a:r>
          </a:p>
          <a:p>
            <a:pPr marL="685800" lvl="1" indent="-342900" algn="l">
              <a:buFont typeface="Courier New" panose="02070309020205020404" pitchFamily="49" charset="0"/>
              <a:buChar char="o"/>
            </a:pPr>
            <a:endParaRPr lang="en-US" sz="2475" dirty="0">
              <a:solidFill>
                <a:schemeClr val="tx1"/>
              </a:solidFill>
            </a:endParaRPr>
          </a:p>
          <a:p>
            <a:pPr algn="l"/>
            <a:r>
              <a:rPr lang="en-US" sz="2400" dirty="0">
                <a:solidFill>
                  <a:schemeClr val="tx1"/>
                </a:solidFill>
              </a:rPr>
              <a:t>4) </a:t>
            </a:r>
            <a:r>
              <a:rPr lang="en-US" sz="2700" dirty="0">
                <a:solidFill>
                  <a:schemeClr val="tx1"/>
                </a:solidFill>
              </a:rPr>
              <a:t>You may record your presentation in advance</a:t>
            </a:r>
          </a:p>
          <a:p>
            <a:pPr marL="685800" lvl="1" indent="-342900" algn="l">
              <a:buFont typeface="Courier New" panose="02070309020205020404" pitchFamily="49" charset="0"/>
              <a:buChar char="o"/>
            </a:pPr>
            <a:r>
              <a:rPr lang="en-US" sz="2475" dirty="0">
                <a:solidFill>
                  <a:schemeClr val="tx1"/>
                </a:solidFill>
              </a:rPr>
              <a:t>If you are not able to attend the session, the recording will be used instead</a:t>
            </a:r>
          </a:p>
          <a:p>
            <a:pPr marL="685800" lvl="1" indent="-342900" algn="l">
              <a:buFont typeface="Courier New" panose="02070309020205020404" pitchFamily="49" charset="0"/>
              <a:buChar char="o"/>
            </a:pPr>
            <a:r>
              <a:rPr lang="en-US" sz="2475" dirty="0">
                <a:solidFill>
                  <a:schemeClr val="tx1"/>
                </a:solidFill>
              </a:rPr>
              <a:t>If you do attend, you can ask the chair to play the recording, or present live</a:t>
            </a:r>
          </a:p>
          <a:p>
            <a:pPr marL="685800" lvl="1" indent="-342900" algn="l">
              <a:buFont typeface="Courier New" panose="02070309020205020404" pitchFamily="49" charset="0"/>
              <a:buChar char="o"/>
            </a:pPr>
            <a:r>
              <a:rPr lang="en-US" sz="2475" dirty="0">
                <a:solidFill>
                  <a:schemeClr val="tx1"/>
                </a:solidFill>
              </a:rPr>
              <a:t>Add the YouTube Video ID to the Web Portal under “Review or update paper information”</a:t>
            </a:r>
          </a:p>
          <a:p>
            <a:pPr marL="685800" lvl="1" indent="-342900" algn="l">
              <a:buFont typeface="Courier New" panose="02070309020205020404" pitchFamily="49" charset="0"/>
              <a:buChar char="o"/>
            </a:pPr>
            <a:endParaRPr lang="en-US" sz="2475" dirty="0">
              <a:solidFill>
                <a:schemeClr val="tx1"/>
              </a:solidFill>
            </a:endParaRPr>
          </a:p>
          <a:p>
            <a:pPr algn="l"/>
            <a:r>
              <a:rPr lang="en-US" sz="2700" dirty="0">
                <a:solidFill>
                  <a:schemeClr val="tx1"/>
                </a:solidFill>
              </a:rPr>
              <a:t>5) If you make updates or change plans after June 20, send the session chair a note</a:t>
            </a:r>
            <a:endParaRPr lang="en-US" sz="24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Use the contact information at </a:t>
            </a:r>
            <a:r>
              <a:rPr lang="en-US" sz="2475" dirty="0">
                <a:solidFill>
                  <a:schemeClr val="tx1"/>
                </a:solidFill>
                <a:hlinkClick r:id="rId5"/>
              </a:rPr>
              <a:t>https://isdc.systemdynamics.org</a:t>
            </a:r>
            <a:r>
              <a:rPr lang="en-US" sz="2475" dirty="0">
                <a:solidFill>
                  <a:schemeClr val="tx1"/>
                </a:solidFill>
              </a:rPr>
              <a:t>     </a:t>
            </a:r>
            <a:endParaRPr lang="en-US" sz="2100" dirty="0">
              <a:solidFill>
                <a:schemeClr val="tx1"/>
              </a:solidFill>
            </a:endParaRPr>
          </a:p>
          <a:p>
            <a:pPr marL="685800" lvl="1" indent="-342900" algn="l">
              <a:buFont typeface="Courier New" panose="02070309020205020404" pitchFamily="49" charset="0"/>
              <a:buChar char="o"/>
            </a:pPr>
            <a:endParaRPr lang="en-US" sz="2475" dirty="0">
              <a:solidFill>
                <a:schemeClr val="tx1"/>
              </a:solidFill>
            </a:endParaRPr>
          </a:p>
        </p:txBody>
      </p:sp>
    </p:spTree>
    <p:extLst>
      <p:ext uri="{BB962C8B-B14F-4D97-AF65-F5344CB8AC3E}">
        <p14:creationId xmlns:p14="http://schemas.microsoft.com/office/powerpoint/2010/main" val="292005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EF4D5E05A8774EAD6B1B672E639BA0" ma:contentTypeVersion="7" ma:contentTypeDescription="Create a new document." ma:contentTypeScope="" ma:versionID="d3753223b405bac4d391e57f56fd2a3a">
  <xsd:schema xmlns:xsd="http://www.w3.org/2001/XMLSchema" xmlns:xs="http://www.w3.org/2001/XMLSchema" xmlns:p="http://schemas.microsoft.com/office/2006/metadata/properties" xmlns:ns2="4fb57fb5-26d1-4f68-ae74-c0c9da7401fc" xmlns:ns3="97a1ace9-b2cd-4f2e-a157-41f993efb59e" targetNamespace="http://schemas.microsoft.com/office/2006/metadata/properties" ma:root="true" ma:fieldsID="d824d5e54ff6f1462fb4f5f757c2b567" ns2:_="" ns3:_="">
    <xsd:import namespace="4fb57fb5-26d1-4f68-ae74-c0c9da7401fc"/>
    <xsd:import namespace="97a1ace9-b2cd-4f2e-a157-41f993efb59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b57fb5-26d1-4f68-ae74-c0c9da7401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a1ace9-b2cd-4f2e-a157-41f993efb59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122D8C-77AF-4C5A-A6DE-FAAA4A6209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b57fb5-26d1-4f68-ae74-c0c9da7401fc"/>
    <ds:schemaRef ds:uri="97a1ace9-b2cd-4f2e-a157-41f993efb5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008353-3AF5-4135-89D7-F14116409B0C}">
  <ds:schemaRefs>
    <ds:schemaRef ds:uri="http://schemas.openxmlformats.org/package/2006/metadata/core-properties"/>
    <ds:schemaRef ds:uri="http://purl.org/dc/dcmitype/"/>
    <ds:schemaRef ds:uri="http://schemas.microsoft.com/office/infopath/2007/PartnerControls"/>
    <ds:schemaRef ds:uri="4fb57fb5-26d1-4f68-ae74-c0c9da7401fc"/>
    <ds:schemaRef ds:uri="http://schemas.microsoft.com/office/2006/documentManagement/types"/>
    <ds:schemaRef ds:uri="http://schemas.microsoft.com/office/2006/metadata/properties"/>
    <ds:schemaRef ds:uri="http://purl.org/dc/terms/"/>
    <ds:schemaRef ds:uri="97a1ace9-b2cd-4f2e-a157-41f993efb59e"/>
    <ds:schemaRef ds:uri="http://www.w3.org/XML/1998/namespace"/>
    <ds:schemaRef ds:uri="http://purl.org/dc/elements/1.1/"/>
  </ds:schemaRefs>
</ds:datastoreItem>
</file>

<file path=customXml/itemProps3.xml><?xml version="1.0" encoding="utf-8"?>
<ds:datastoreItem xmlns:ds="http://schemas.openxmlformats.org/officeDocument/2006/customXml" ds:itemID="{ACEC399B-12C7-4589-A709-5B89373C80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10735</TotalTime>
  <Words>1601</Words>
  <Application>Microsoft Office PowerPoint</Application>
  <PresentationFormat>On-screen Show (16:9)</PresentationFormat>
  <Paragraphs>136</Paragraphs>
  <Slides>5</Slides>
  <Notes>5</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Avenir LT Std 55 Roman</vt:lpstr>
      <vt:lpstr>Calibri</vt:lpstr>
      <vt:lpstr>Courier New</vt:lpstr>
      <vt:lpstr>Wingdings</vt:lpstr>
      <vt:lpstr>Office Theme</vt:lpstr>
      <vt:lpstr>What attitudes, behaviours and beliefs are associated with systems thinking competency?</vt:lpstr>
      <vt:lpstr>Problem Statement</vt:lpstr>
      <vt:lpstr>Approach or Dynamic Hypothesis</vt:lpstr>
      <vt:lpstr>PowerPoint Presentation</vt:lpstr>
      <vt:lpstr>PowerPoint Presentation</vt:lpstr>
    </vt:vector>
  </TitlesOfParts>
  <Company>isee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work</dc:title>
  <dc:creator>Bob Eberlein</dc:creator>
  <cp:lastModifiedBy>Miriam Spano</cp:lastModifiedBy>
  <cp:revision>112</cp:revision>
  <cp:lastPrinted>2018-05-29T13:54:06Z</cp:lastPrinted>
  <dcterms:created xsi:type="dcterms:W3CDTF">2018-04-25T19:48:46Z</dcterms:created>
  <dcterms:modified xsi:type="dcterms:W3CDTF">2023-07-23T04:11:56Z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0x0101006FEF4D5E05A8774EAD6B1B672E639BA0</vt:lpwstr>
  </property>
</Properties>
</file>