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59" r:id="rId5"/>
    <p:sldId id="256" r:id="rId6"/>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87418" autoAdjust="0"/>
  </p:normalViewPr>
  <p:slideViewPr>
    <p:cSldViewPr>
      <p:cViewPr varScale="1">
        <p:scale>
          <a:sx n="82" d="100"/>
          <a:sy n="82" d="100"/>
        </p:scale>
        <p:origin x="748" y="40"/>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6/19/2023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Progress, Insights, and Questions: </a:t>
            </a:r>
            <a:r>
              <a:rPr lang="en-US" baseline="0" dirty="0"/>
              <a:t>Do not change the slide title. </a:t>
            </a:r>
            <a:r>
              <a:rPr lang="en-US" dirty="0"/>
              <a:t>Again, keep the text short and fonts big. Show</a:t>
            </a:r>
            <a:r>
              <a:rPr lang="en-US" baseline="0" dirty="0"/>
              <a:t> structure or behavior – may not be room for both (some flexibility on font for images). No need to conclude, there is always more to be done. Any questions you want to pose to the audience can go here.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6/19/2023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6/19/2023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6/19/2023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6/19/2023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isdc.systemdynamics.org/" TargetMode="External"/><Relationship Id="rId4" Type="http://schemas.openxmlformats.org/officeDocument/2006/relationships/hyperlink" Target="https://webportal.systemdynam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57350"/>
            <a:ext cx="7334250" cy="1102519"/>
          </a:xfrm>
        </p:spPr>
        <p:txBody>
          <a:bodyPr>
            <a:normAutofit fontScale="90000"/>
          </a:bodyPr>
          <a:lstStyle/>
          <a:p>
            <a:pPr algn="l"/>
            <a:r>
              <a:rPr lang="en-US" dirty="0">
                <a:solidFill>
                  <a:srgbClr val="343A40"/>
                </a:solidFill>
              </a:rPr>
              <a:t>Flood Risk Assessment of Urban Systems</a:t>
            </a:r>
            <a:br>
              <a:rPr lang="en-US" dirty="0">
                <a:solidFill>
                  <a:srgbClr val="343A40"/>
                </a:solidFill>
              </a:rPr>
            </a:br>
            <a:r>
              <a:rPr lang="en-US" sz="2400" dirty="0">
                <a:solidFill>
                  <a:srgbClr val="343A40"/>
                </a:solidFill>
              </a:rPr>
              <a:t>Understanding the Response Behavior of Communities at Risk</a:t>
            </a:r>
            <a:endParaRPr lang="en-US" sz="2700" dirty="0">
              <a:solidFill>
                <a:srgbClr val="343A40"/>
              </a:solidFill>
            </a:endParaRPr>
          </a:p>
        </p:txBody>
      </p:sp>
      <p:sp>
        <p:nvSpPr>
          <p:cNvPr id="3" name="Subtitle 2"/>
          <p:cNvSpPr>
            <a:spLocks noGrp="1"/>
          </p:cNvSpPr>
          <p:nvPr>
            <p:ph type="subTitle" idx="1"/>
          </p:nvPr>
        </p:nvSpPr>
        <p:spPr>
          <a:xfrm>
            <a:off x="2209800" y="2865623"/>
            <a:ext cx="5505450" cy="1314450"/>
          </a:xfrm>
        </p:spPr>
        <p:txBody>
          <a:bodyPr>
            <a:normAutofit/>
          </a:bodyPr>
          <a:lstStyle/>
          <a:p>
            <a:pPr algn="r"/>
            <a:r>
              <a:rPr lang="en-US" sz="1500" b="1" dirty="0">
                <a:solidFill>
                  <a:schemeClr val="tx1"/>
                </a:solidFill>
              </a:rPr>
              <a:t>MTOV Peiris (Vishva), </a:t>
            </a:r>
          </a:p>
          <a:p>
            <a:pPr algn="r"/>
            <a:r>
              <a:rPr lang="en-US" sz="1500" b="1" dirty="0">
                <a:solidFill>
                  <a:schemeClr val="tx1"/>
                </a:solidFill>
              </a:rPr>
              <a:t>Department of Town &amp; Country Planning, University of Moratuwa, Sri Lanka</a:t>
            </a: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6545"/>
            <a:ext cx="8229600" cy="3751341"/>
          </a:xfrm>
        </p:spPr>
        <p:txBody>
          <a:bodyPr>
            <a:normAutofit/>
          </a:bodyPr>
          <a:lstStyle/>
          <a:p>
            <a:r>
              <a:rPr lang="en-US" sz="2250" b="1" dirty="0"/>
              <a:t>Flood risk involves multiple interactions at the urban scale</a:t>
            </a:r>
          </a:p>
          <a:p>
            <a:pPr lvl="1"/>
            <a:r>
              <a:rPr lang="en-US" sz="1950" dirty="0"/>
              <a:t>Interdependency of multiple players (natural, physical, and social)</a:t>
            </a:r>
          </a:p>
          <a:p>
            <a:pPr lvl="1"/>
            <a:r>
              <a:rPr lang="en-US" sz="1950" dirty="0"/>
              <a:t>Accumulation of risk factors over short to long-time horizons</a:t>
            </a:r>
          </a:p>
          <a:p>
            <a:pPr lvl="1"/>
            <a:r>
              <a:rPr lang="en-US" sz="1950" dirty="0"/>
              <a:t>Multiple system failures (rainfall, communication delays)</a:t>
            </a:r>
          </a:p>
          <a:p>
            <a:r>
              <a:rPr lang="en-US" sz="2250" b="1" dirty="0"/>
              <a:t>Population at risk is more important than the infrastructure</a:t>
            </a:r>
          </a:p>
          <a:p>
            <a:pPr lvl="1"/>
            <a:r>
              <a:rPr lang="en-US" sz="1950" dirty="0"/>
              <a:t>Disparities in socio-economic and natural factors in cities</a:t>
            </a:r>
          </a:p>
          <a:p>
            <a:pPr lvl="1"/>
            <a:r>
              <a:rPr lang="en-US" sz="1950" dirty="0"/>
              <a:t>Recovery of the population may take longer than the infrastructure</a:t>
            </a:r>
          </a:p>
          <a:p>
            <a:pPr lvl="1"/>
            <a:r>
              <a:rPr lang="en-US" sz="1950" dirty="0"/>
              <a:t>Risk is not static and dynamic before, during, and after a flood event</a:t>
            </a:r>
          </a:p>
          <a:p>
            <a:r>
              <a:rPr lang="en-US" sz="2250" b="1" dirty="0"/>
              <a:t>How does the population risk of urban floods vary in disaster-prone cities?</a:t>
            </a:r>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10" name="Group 7">
            <a:extLst>
              <a:ext uri="{FF2B5EF4-FFF2-40B4-BE49-F238E27FC236}">
                <a16:creationId xmlns:a16="http://schemas.microsoft.com/office/drawing/2014/main" id="{72EE39E9-548A-BAD4-9052-C57D3F57BD20}"/>
              </a:ext>
            </a:extLst>
          </p:cNvPr>
          <p:cNvGrpSpPr/>
          <p:nvPr/>
        </p:nvGrpSpPr>
        <p:grpSpPr>
          <a:xfrm>
            <a:off x="0" y="4657189"/>
            <a:ext cx="9144000" cy="675443"/>
            <a:chOff x="0" y="4657189"/>
            <a:chExt cx="9144000" cy="675443"/>
          </a:xfrm>
        </p:grpSpPr>
        <p:grpSp>
          <p:nvGrpSpPr>
            <p:cNvPr id="11" name="Group 6">
              <a:extLst>
                <a:ext uri="{FF2B5EF4-FFF2-40B4-BE49-F238E27FC236}">
                  <a16:creationId xmlns:a16="http://schemas.microsoft.com/office/drawing/2014/main" id="{160C3A8A-FCCA-4926-EFF4-1C6FC5ED9EDB}"/>
                </a:ext>
              </a:extLst>
            </p:cNvPr>
            <p:cNvGrpSpPr/>
            <p:nvPr/>
          </p:nvGrpSpPr>
          <p:grpSpPr>
            <a:xfrm>
              <a:off x="0" y="4657189"/>
              <a:ext cx="9144000" cy="675443"/>
              <a:chOff x="0" y="4657189"/>
              <a:chExt cx="9144000" cy="675443"/>
            </a:xfrm>
          </p:grpSpPr>
          <p:sp>
            <p:nvSpPr>
              <p:cNvPr id="15" name="Rectangle 4">
                <a:extLst>
                  <a:ext uri="{FF2B5EF4-FFF2-40B4-BE49-F238E27FC236}">
                    <a16:creationId xmlns:a16="http://schemas.microsoft.com/office/drawing/2014/main" id="{56E8BAEB-E330-24EF-5D51-21689E401148}"/>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16" name="TextBox 8">
                <a:extLst>
                  <a:ext uri="{FF2B5EF4-FFF2-40B4-BE49-F238E27FC236}">
                    <a16:creationId xmlns:a16="http://schemas.microsoft.com/office/drawing/2014/main" id="{43280830-A7E1-D1DF-E7B0-2A6D8EFB47E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9" name="Group 5">
                <a:extLst>
                  <a:ext uri="{FF2B5EF4-FFF2-40B4-BE49-F238E27FC236}">
                    <a16:creationId xmlns:a16="http://schemas.microsoft.com/office/drawing/2014/main" id="{4998675D-23C4-F31B-BE0B-767F5140ADCE}"/>
                  </a:ext>
                </a:extLst>
              </p:cNvPr>
              <p:cNvGrpSpPr/>
              <p:nvPr/>
            </p:nvGrpSpPr>
            <p:grpSpPr>
              <a:xfrm>
                <a:off x="1378548" y="4686300"/>
                <a:ext cx="2107603" cy="646332"/>
                <a:chOff x="1378548" y="4686300"/>
                <a:chExt cx="2107603" cy="646332"/>
              </a:xfrm>
            </p:grpSpPr>
            <p:pic>
              <p:nvPicPr>
                <p:cNvPr id="20" name="Picture 2">
                  <a:extLst>
                    <a:ext uri="{FF2B5EF4-FFF2-40B4-BE49-F238E27FC236}">
                      <a16:creationId xmlns:a16="http://schemas.microsoft.com/office/drawing/2014/main" id="{602FEB1E-29A4-379D-CE8A-EA218B9CAD8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a:extLst>
                    <a:ext uri="{FF2B5EF4-FFF2-40B4-BE49-F238E27FC236}">
                      <a16:creationId xmlns:a16="http://schemas.microsoft.com/office/drawing/2014/main" id="{2042F6EC-4B66-04AC-90E2-164B2EF0BAD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2" name="Retângulo 21">
                  <a:extLst>
                    <a:ext uri="{FF2B5EF4-FFF2-40B4-BE49-F238E27FC236}">
                      <a16:creationId xmlns:a16="http://schemas.microsoft.com/office/drawing/2014/main" id="{904DAB15-6922-3EA6-AAC5-08D9519DAE1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2" name="Retângulo 11">
              <a:extLst>
                <a:ext uri="{FF2B5EF4-FFF2-40B4-BE49-F238E27FC236}">
                  <a16:creationId xmlns:a16="http://schemas.microsoft.com/office/drawing/2014/main" id="{CF0691C4-C3B1-3F76-3561-ED76AA6167D9}"/>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4" name="Google Shape;210;p28">
              <a:extLst>
                <a:ext uri="{FF2B5EF4-FFF2-40B4-BE49-F238E27FC236}">
                  <a16:creationId xmlns:a16="http://schemas.microsoft.com/office/drawing/2014/main" id="{40976FB6-2CA4-AFC9-4991-F34F08B435DC}"/>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3579"/>
            <a:ext cx="7124700" cy="3795570"/>
          </a:xfrm>
        </p:spPr>
        <p:txBody>
          <a:bodyPr>
            <a:normAutofit/>
          </a:bodyPr>
          <a:lstStyle/>
          <a:p>
            <a:r>
              <a:rPr lang="en-US" sz="2250" dirty="0"/>
              <a:t>Flood risk of urban population emerged with interactions among natural, physical, and human subsystems.</a:t>
            </a:r>
          </a:p>
          <a:p>
            <a:r>
              <a:rPr lang="en-US" sz="2250" b="1" dirty="0"/>
              <a:t>Flood event disrupts the balance </a:t>
            </a:r>
            <a:r>
              <a:rPr lang="en-US" sz="2250" dirty="0"/>
              <a:t>through:</a:t>
            </a:r>
          </a:p>
          <a:p>
            <a:pPr lvl="1"/>
            <a:r>
              <a:rPr lang="en-US" dirty="0"/>
              <a:t>Exceeding water retention capacity</a:t>
            </a:r>
          </a:p>
          <a:p>
            <a:pPr lvl="1"/>
            <a:r>
              <a:rPr lang="en-US" dirty="0"/>
              <a:t>Damage to physical components</a:t>
            </a:r>
          </a:p>
          <a:p>
            <a:pPr lvl="1"/>
            <a:r>
              <a:rPr lang="en-US" dirty="0"/>
              <a:t>Recovery by the human functional response</a:t>
            </a:r>
          </a:p>
          <a:p>
            <a:r>
              <a:rPr lang="en-US" sz="2250" b="1" dirty="0"/>
              <a:t>Floods increase the risk of damage</a:t>
            </a:r>
          </a:p>
          <a:p>
            <a:pPr lvl="1"/>
            <a:r>
              <a:rPr lang="en-US" dirty="0"/>
              <a:t>Flood vulnerability increases with a flood event, and the recovery rate after the disaster decreases the risk levels of people for future disasters</a:t>
            </a:r>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29DB53BC-71C4-1972-1637-7CD473AAF447}"/>
              </a:ext>
            </a:extLst>
          </p:cNvPr>
          <p:cNvGrpSpPr/>
          <p:nvPr/>
        </p:nvGrpSpPr>
        <p:grpSpPr>
          <a:xfrm>
            <a:off x="0" y="4657189"/>
            <a:ext cx="9144000" cy="675443"/>
            <a:chOff x="0" y="4657189"/>
            <a:chExt cx="9144000" cy="675443"/>
          </a:xfrm>
        </p:grpSpPr>
        <p:grpSp>
          <p:nvGrpSpPr>
            <p:cNvPr id="5" name="Group 6">
              <a:extLst>
                <a:ext uri="{FF2B5EF4-FFF2-40B4-BE49-F238E27FC236}">
                  <a16:creationId xmlns:a16="http://schemas.microsoft.com/office/drawing/2014/main" id="{BCF935DE-6E7B-EE4A-8BA9-F721FDE82FD8}"/>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2C2EFC7B-5CFA-F66A-5DD6-D1DB9D87703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427CF82-863E-5237-637D-C190F8C3D649}"/>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AAC168AB-CC4C-E2CC-2212-EFB89E272F87}"/>
                  </a:ext>
                </a:extLst>
              </p:cNvPr>
              <p:cNvGrpSpPr/>
              <p:nvPr/>
            </p:nvGrpSpPr>
            <p:grpSpPr>
              <a:xfrm>
                <a:off x="1378548" y="4686300"/>
                <a:ext cx="2107603" cy="646332"/>
                <a:chOff x="1378548" y="4686300"/>
                <a:chExt cx="2107603" cy="646332"/>
              </a:xfrm>
            </p:grpSpPr>
            <p:pic>
              <p:nvPicPr>
                <p:cNvPr id="16" name="Picture 2">
                  <a:extLst>
                    <a:ext uri="{FF2B5EF4-FFF2-40B4-BE49-F238E27FC236}">
                      <a16:creationId xmlns:a16="http://schemas.microsoft.com/office/drawing/2014/main" id="{D8F1333B-E4E9-F8C0-E58F-C04EF0AFCA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366C34F7-4421-4D32-5F94-C9C2CDF9C0D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a:extLst>
                    <a:ext uri="{FF2B5EF4-FFF2-40B4-BE49-F238E27FC236}">
                      <a16:creationId xmlns:a16="http://schemas.microsoft.com/office/drawing/2014/main" id="{259F84BA-E891-1A1E-1FD1-332DFF8D4361}"/>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a:extLst>
                <a:ext uri="{FF2B5EF4-FFF2-40B4-BE49-F238E27FC236}">
                  <a16:creationId xmlns:a16="http://schemas.microsoft.com/office/drawing/2014/main" id="{4052493B-262D-35E4-FCC5-B7EFEB7EDB3D}"/>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352A1525-495B-AA6A-583E-ACF6918B74B4}"/>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20" name="Picture 19">
            <a:extLst>
              <a:ext uri="{FF2B5EF4-FFF2-40B4-BE49-F238E27FC236}">
                <a16:creationId xmlns:a16="http://schemas.microsoft.com/office/drawing/2014/main" id="{6AC54C4B-145C-8EFE-5019-1072610CBA31}"/>
              </a:ext>
            </a:extLst>
          </p:cNvPr>
          <p:cNvPicPr>
            <a:picLocks noChangeAspect="1"/>
          </p:cNvPicPr>
          <p:nvPr/>
        </p:nvPicPr>
        <p:blipFill>
          <a:blip r:embed="rId7"/>
          <a:stretch>
            <a:fillRect/>
          </a:stretch>
        </p:blipFill>
        <p:spPr>
          <a:xfrm>
            <a:off x="6393188" y="1328059"/>
            <a:ext cx="2529823" cy="2208458"/>
          </a:xfrm>
          <a:prstGeom prst="rect">
            <a:avLst/>
          </a:prstGeom>
        </p:spPr>
      </p:pic>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948" y="803449"/>
            <a:ext cx="7902252" cy="3864653"/>
          </a:xfrm>
        </p:spPr>
        <p:txBody>
          <a:bodyPr>
            <a:normAutofit lnSpcReduction="10000"/>
          </a:bodyPr>
          <a:lstStyle/>
          <a:p>
            <a:r>
              <a:rPr lang="en-US" dirty="0"/>
              <a:t>Vulnerability and Risk model </a:t>
            </a:r>
          </a:p>
          <a:p>
            <a:pPr lvl="1"/>
            <a:r>
              <a:rPr lang="en-US" dirty="0"/>
              <a:t>Exposure, recovery, Adaptability, &amp; Expose rates</a:t>
            </a:r>
          </a:p>
          <a:p>
            <a:pPr lvl="1"/>
            <a:r>
              <a:rPr lang="en-US" dirty="0"/>
              <a:t>Consideration of socio-economic risks before a flood event</a:t>
            </a:r>
          </a:p>
          <a:p>
            <a:pPr lvl="1"/>
            <a:r>
              <a:rPr lang="en-US" dirty="0"/>
              <a:t>Integration of mitigation and adaptation into the model</a:t>
            </a:r>
          </a:p>
          <a:p>
            <a:pPr lvl="1"/>
            <a:endParaRPr lang="en-US" dirty="0"/>
          </a:p>
          <a:p>
            <a:pPr lvl="1"/>
            <a:endParaRPr lang="en-US" dirty="0"/>
          </a:p>
          <a:p>
            <a:pPr marL="342900" lvl="1" indent="0">
              <a:buNone/>
            </a:pPr>
            <a:endParaRPr lang="en-US" dirty="0"/>
          </a:p>
          <a:p>
            <a:pPr marL="342900" lvl="1" indent="0">
              <a:buNone/>
            </a:pPr>
            <a:endParaRPr lang="en-US" dirty="0"/>
          </a:p>
          <a:p>
            <a:pPr marL="342900" lvl="1" indent="0">
              <a:buNone/>
            </a:pPr>
            <a:endParaRPr lang="en-US" dirty="0"/>
          </a:p>
          <a:p>
            <a:r>
              <a:rPr lang="en-US" dirty="0"/>
              <a:t>Thoughts, feedback, and questions welcome</a:t>
            </a:r>
          </a:p>
        </p:txBody>
      </p:sp>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3000" dirty="0" err="1"/>
              <a:t>Progress</a:t>
            </a:r>
            <a:r>
              <a:rPr lang="pt-BR" sz="3000" dirty="0"/>
              <a:t>,</a:t>
            </a:r>
            <a:r>
              <a:rPr lang="en-US" sz="3000" dirty="0"/>
              <a:t> Insights, and Questions</a:t>
            </a:r>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01D5FB93-13CB-E07C-C7F7-5DD8465D5FA9}"/>
              </a:ext>
            </a:extLst>
          </p:cNvPr>
          <p:cNvGrpSpPr/>
          <p:nvPr/>
        </p:nvGrpSpPr>
        <p:grpSpPr>
          <a:xfrm>
            <a:off x="0" y="4657189"/>
            <a:ext cx="9144000" cy="675443"/>
            <a:chOff x="0" y="4657189"/>
            <a:chExt cx="9144000" cy="675443"/>
          </a:xfrm>
        </p:grpSpPr>
        <p:grpSp>
          <p:nvGrpSpPr>
            <p:cNvPr id="4" name="Group 6">
              <a:extLst>
                <a:ext uri="{FF2B5EF4-FFF2-40B4-BE49-F238E27FC236}">
                  <a16:creationId xmlns:a16="http://schemas.microsoft.com/office/drawing/2014/main" id="{92730F5C-0EA4-B78F-3020-9C00E508680B}"/>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AC83A2A6-3529-8E35-5ADC-AE8D062446CF}"/>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71A71EE-E4F3-AEDF-0BE3-8FE0AF9433E5}"/>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2EDF6081-E446-72FC-DE3A-8575FD6D2E5D}"/>
                  </a:ext>
                </a:extLst>
              </p:cNvPr>
              <p:cNvGrpSpPr/>
              <p:nvPr/>
            </p:nvGrpSpPr>
            <p:grpSpPr>
              <a:xfrm>
                <a:off x="1378548" y="4686300"/>
                <a:ext cx="2107603" cy="646332"/>
                <a:chOff x="1378548" y="4686300"/>
                <a:chExt cx="2107603" cy="646332"/>
              </a:xfrm>
            </p:grpSpPr>
            <p:pic>
              <p:nvPicPr>
                <p:cNvPr id="11" name="Picture 2">
                  <a:extLst>
                    <a:ext uri="{FF2B5EF4-FFF2-40B4-BE49-F238E27FC236}">
                      <a16:creationId xmlns:a16="http://schemas.microsoft.com/office/drawing/2014/main" id="{66BE45C0-BE24-4CF4-50B1-04EEC9F52ED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9990A5B-F474-0129-41A5-BDBD0684142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0" name="Retângulo 19">
                  <a:extLst>
                    <a:ext uri="{FF2B5EF4-FFF2-40B4-BE49-F238E27FC236}">
                      <a16:creationId xmlns:a16="http://schemas.microsoft.com/office/drawing/2014/main" id="{25A5AEFE-F28A-321D-A9AE-C43C549FFD29}"/>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5" name="Retângulo 4">
              <a:extLst>
                <a:ext uri="{FF2B5EF4-FFF2-40B4-BE49-F238E27FC236}">
                  <a16:creationId xmlns:a16="http://schemas.microsoft.com/office/drawing/2014/main" id="{DD868855-06A6-644C-F365-D97C67C5708A}"/>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466A3C67-B3BC-DF33-0E7D-F44635724F2A}"/>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27" name="Picture 26">
            <a:extLst>
              <a:ext uri="{FF2B5EF4-FFF2-40B4-BE49-F238E27FC236}">
                <a16:creationId xmlns:a16="http://schemas.microsoft.com/office/drawing/2014/main" id="{CA5EBF22-F9F6-B496-8D5E-3080C3C57A66}"/>
              </a:ext>
            </a:extLst>
          </p:cNvPr>
          <p:cNvPicPr>
            <a:picLocks noChangeAspect="1"/>
          </p:cNvPicPr>
          <p:nvPr/>
        </p:nvPicPr>
        <p:blipFill rotWithShape="1">
          <a:blip r:embed="rId7"/>
          <a:srcRect b="35704"/>
          <a:stretch/>
        </p:blipFill>
        <p:spPr>
          <a:xfrm>
            <a:off x="990600" y="2343150"/>
            <a:ext cx="3163935" cy="1658733"/>
          </a:xfrm>
          <a:prstGeom prst="rect">
            <a:avLst/>
          </a:prstGeom>
        </p:spPr>
      </p:pic>
      <p:pic>
        <p:nvPicPr>
          <p:cNvPr id="31" name="Picture 30">
            <a:extLst>
              <a:ext uri="{FF2B5EF4-FFF2-40B4-BE49-F238E27FC236}">
                <a16:creationId xmlns:a16="http://schemas.microsoft.com/office/drawing/2014/main" id="{1451F4FD-E20A-9BC7-C6BD-19285BDD551C}"/>
              </a:ext>
            </a:extLst>
          </p:cNvPr>
          <p:cNvPicPr>
            <a:picLocks noChangeAspect="1"/>
          </p:cNvPicPr>
          <p:nvPr/>
        </p:nvPicPr>
        <p:blipFill>
          <a:blip r:embed="rId8"/>
          <a:stretch>
            <a:fillRect/>
          </a:stretch>
        </p:blipFill>
        <p:spPr>
          <a:xfrm>
            <a:off x="4844415" y="2358073"/>
            <a:ext cx="2325733" cy="1550489"/>
          </a:xfrm>
          <a:prstGeom prst="rect">
            <a:avLst/>
          </a:prstGeom>
        </p:spPr>
      </p:pic>
    </p:spTree>
    <p:extLst>
      <p:ext uri="{BB962C8B-B14F-4D97-AF65-F5344CB8AC3E}">
        <p14:creationId xmlns:p14="http://schemas.microsoft.com/office/powerpoint/2010/main" val="109333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1496560" y="37686"/>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THE INTERNATIONAL SYSTEM DYNAMICS CONFERENCE</a:t>
            </a:r>
          </a:p>
        </p:txBody>
      </p:sp>
      <p:sp>
        <p:nvSpPr>
          <p:cNvPr id="14" name="Content Placeholder 2">
            <a:extLst>
              <a:ext uri="{FF2B5EF4-FFF2-40B4-BE49-F238E27FC236}">
                <a16:creationId xmlns:a16="http://schemas.microsoft.com/office/drawing/2014/main" id="{89C50F76-A48D-42E5-B93D-E3C7C644F0F3}"/>
              </a:ext>
            </a:extLst>
          </p:cNvPr>
          <p:cNvSpPr txBox="1">
            <a:spLocks/>
          </p:cNvSpPr>
          <p:nvPr/>
        </p:nvSpPr>
        <p:spPr>
          <a:xfrm>
            <a:off x="1182757" y="556653"/>
            <a:ext cx="6858000" cy="4586847"/>
          </a:xfrm>
          <a:prstGeom prst="rect">
            <a:avLst/>
          </a:prstGeom>
        </p:spPr>
        <p:txBody>
          <a:bodyPr vert="horz" lIns="68580" tIns="34290" rIns="68580" bIns="3429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Prepare your Work in Progress (WIP) presentation using a copy of this template. </a:t>
            </a:r>
            <a:endParaRPr lang="en-US" sz="21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sz="2475"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sz="2475"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2) Submit your WIP presentation slides at </a:t>
            </a:r>
            <a:r>
              <a:rPr lang="en-US" sz="2700" dirty="0">
                <a:solidFill>
                  <a:schemeClr val="tx1"/>
                </a:solidFill>
                <a:hlinkClick r:id="rId4"/>
              </a:rPr>
              <a:t>https://webportal.systemdynamics.org</a:t>
            </a:r>
            <a:r>
              <a:rPr lang="en-US" sz="2700" dirty="0">
                <a:solidFill>
                  <a:schemeClr val="tx1"/>
                </a:solidFill>
              </a:rPr>
              <a:t> by June 20</a:t>
            </a:r>
          </a:p>
          <a:p>
            <a:pPr marL="685800" lvl="1" indent="-342900" algn="l">
              <a:buFont typeface="Courier New" panose="02070309020205020404" pitchFamily="49" charset="0"/>
              <a:buChar char="o"/>
            </a:pPr>
            <a:r>
              <a:rPr lang="en-US" sz="2475" dirty="0">
                <a:solidFill>
                  <a:schemeClr val="tx1"/>
                </a:solidFill>
              </a:rPr>
              <a:t>Click on the title of your submission</a:t>
            </a:r>
          </a:p>
          <a:p>
            <a:pPr marL="685800" lvl="1" indent="-342900" algn="l">
              <a:buFont typeface="Courier New" panose="02070309020205020404" pitchFamily="49" charset="0"/>
              <a:buChar char="o"/>
            </a:pPr>
            <a:r>
              <a:rPr lang="en-US" sz="2475" dirty="0">
                <a:solidFill>
                  <a:schemeClr val="tx1"/>
                </a:solidFill>
              </a:rPr>
              <a:t>Select “Upload new or updated paper files”</a:t>
            </a:r>
          </a:p>
          <a:p>
            <a:pPr marL="685800" lvl="1" indent="-342900" algn="l">
              <a:buFont typeface="Courier New" panose="02070309020205020404" pitchFamily="49" charset="0"/>
              <a:buChar char="o"/>
            </a:pPr>
            <a:r>
              <a:rPr lang="en-US" sz="2475" dirty="0">
                <a:solidFill>
                  <a:schemeClr val="tx1"/>
                </a:solidFill>
              </a:rPr>
              <a:t>Upload the </a:t>
            </a:r>
            <a:r>
              <a:rPr lang="en-US" sz="2475" dirty="0" err="1">
                <a:solidFill>
                  <a:schemeClr val="tx1"/>
                </a:solidFill>
              </a:rPr>
              <a:t>Powerpoint</a:t>
            </a:r>
            <a:r>
              <a:rPr lang="en-US" sz="2475" dirty="0">
                <a:solidFill>
                  <a:schemeClr val="tx1"/>
                </a:solidFill>
              </a:rPr>
              <a:t> presentation file for your WIP slides</a:t>
            </a:r>
          </a:p>
          <a:p>
            <a:pPr marL="1028700" lvl="2" indent="-342900" algn="l">
              <a:buFont typeface="Arial" panose="020B0604020202020204" pitchFamily="34" charset="0"/>
              <a:buChar char="•"/>
            </a:pPr>
            <a:endParaRPr lang="en-US" sz="2175" dirty="0">
              <a:solidFill>
                <a:schemeClr val="tx1"/>
              </a:solidFill>
            </a:endParaRPr>
          </a:p>
          <a:p>
            <a:pPr algn="l"/>
            <a:r>
              <a:rPr lang="en-US" sz="2400" dirty="0">
                <a:solidFill>
                  <a:schemeClr val="tx1"/>
                </a:solidFill>
              </a:rPr>
              <a:t>3) </a:t>
            </a:r>
            <a:r>
              <a:rPr lang="en-US" sz="2700" dirty="0">
                <a:solidFill>
                  <a:schemeClr val="tx1"/>
                </a:solidFill>
              </a:rPr>
              <a:t>Follow the format and timing listed below: </a:t>
            </a:r>
          </a:p>
          <a:p>
            <a:pPr marL="685800" lvl="1" indent="-342900" algn="l">
              <a:buFont typeface="Courier New" panose="02070309020205020404" pitchFamily="49" charset="0"/>
              <a:buChar char="o"/>
            </a:pPr>
            <a:r>
              <a:rPr lang="en-US" sz="2475"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sz="2475"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sz="2475"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sz="2475" dirty="0">
              <a:solidFill>
                <a:schemeClr val="tx1"/>
              </a:solidFill>
            </a:endParaRPr>
          </a:p>
          <a:p>
            <a:pPr algn="l"/>
            <a:r>
              <a:rPr lang="en-US" sz="2400" dirty="0">
                <a:solidFill>
                  <a:schemeClr val="tx1"/>
                </a:solidFill>
              </a:rPr>
              <a:t>4) </a:t>
            </a:r>
            <a:r>
              <a:rPr lang="en-US" sz="2700" dirty="0">
                <a:solidFill>
                  <a:schemeClr val="tx1"/>
                </a:solidFill>
              </a:rPr>
              <a:t>You may record your presentation in advance</a:t>
            </a:r>
          </a:p>
          <a:p>
            <a:pPr marL="685800" lvl="1" indent="-342900" algn="l">
              <a:buFont typeface="Courier New" panose="02070309020205020404" pitchFamily="49" charset="0"/>
              <a:buChar char="o"/>
            </a:pPr>
            <a:r>
              <a:rPr lang="en-US" sz="2475"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sz="2475"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sz="2475"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5) If you make updates or change plans after June 20, send the session chair a note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Use the contact information at </a:t>
            </a:r>
            <a:r>
              <a:rPr lang="en-US" sz="2475" dirty="0">
                <a:solidFill>
                  <a:schemeClr val="tx1"/>
                </a:solidFill>
                <a:hlinkClick r:id="rId5"/>
              </a:rPr>
              <a:t>https://isdc.systemdynamics.org</a:t>
            </a:r>
            <a:r>
              <a:rPr lang="en-US" sz="2475" dirty="0">
                <a:solidFill>
                  <a:schemeClr val="tx1"/>
                </a:solidFill>
              </a:rPr>
              <a:t>     </a:t>
            </a:r>
            <a:endParaRPr lang="en-US" sz="21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spTree>
    <p:extLst>
      <p:ext uri="{BB962C8B-B14F-4D97-AF65-F5344CB8AC3E}">
        <p14:creationId xmlns:p14="http://schemas.microsoft.com/office/powerpoint/2010/main" val="292005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1615</TotalTime>
  <Words>858</Words>
  <Application>Microsoft Office PowerPoint</Application>
  <PresentationFormat>On-screen Show (16:9)</PresentationFormat>
  <Paragraphs>101</Paragraphs>
  <Slides>5</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Avenir LT Std 55 Roman</vt:lpstr>
      <vt:lpstr>Arial</vt:lpstr>
      <vt:lpstr>Calibri</vt:lpstr>
      <vt:lpstr>Courier New</vt:lpstr>
      <vt:lpstr>Office Theme</vt:lpstr>
      <vt:lpstr>Flood Risk Assessment of Urban Systems Understanding the Response Behavior of Communities at Risk</vt:lpstr>
      <vt:lpstr>Problem Statement</vt:lpstr>
      <vt:lpstr>Approach or Dynamic Hypothesis</vt:lpstr>
      <vt:lpstr>PowerPoint Presentation</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M.T.O.V. Peiris (Vishva)</cp:lastModifiedBy>
  <cp:revision>69</cp:revision>
  <cp:lastPrinted>2018-05-29T13:54:06Z</cp:lastPrinted>
  <dcterms:created xsi:type="dcterms:W3CDTF">2018-04-25T19:48:46Z</dcterms:created>
  <dcterms:modified xsi:type="dcterms:W3CDTF">2023-06-19T16:47:30Z</dcterms:modified>
</cp:coreProperties>
</file>