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48" r:id="rId4"/>
    <p:sldMasterId id="2147483683" r:id="rId5"/>
  </p:sldMasterIdLst>
  <p:notesMasterIdLst>
    <p:notesMasterId r:id="rId24"/>
  </p:notesMasterIdLst>
  <p:handoutMasterIdLst>
    <p:handoutMasterId r:id="rId25"/>
  </p:handoutMasterIdLst>
  <p:sldIdLst>
    <p:sldId id="399" r:id="rId6"/>
    <p:sldId id="348" r:id="rId7"/>
    <p:sldId id="387" r:id="rId8"/>
    <p:sldId id="354" r:id="rId9"/>
    <p:sldId id="357" r:id="rId10"/>
    <p:sldId id="390" r:id="rId11"/>
    <p:sldId id="395" r:id="rId12"/>
    <p:sldId id="396" r:id="rId13"/>
    <p:sldId id="397" r:id="rId14"/>
    <p:sldId id="359" r:id="rId15"/>
    <p:sldId id="429" r:id="rId16"/>
    <p:sldId id="431" r:id="rId17"/>
    <p:sldId id="424" r:id="rId18"/>
    <p:sldId id="430" r:id="rId19"/>
    <p:sldId id="433" r:id="rId20"/>
    <p:sldId id="432" r:id="rId21"/>
    <p:sldId id="275" r:id="rId22"/>
    <p:sldId id="373" r:id="rId2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D77"/>
    <a:srgbClr val="0452A0"/>
    <a:srgbClr val="044B92"/>
    <a:srgbClr val="0070C0"/>
    <a:srgbClr val="37CBFF"/>
    <a:srgbClr val="FFFFFF"/>
    <a:srgbClr val="00B0F0"/>
    <a:srgbClr val="40404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1404" autoAdjust="0"/>
  </p:normalViewPr>
  <p:slideViewPr>
    <p:cSldViewPr snapToGrid="0" showGuides="1">
      <p:cViewPr varScale="1">
        <p:scale>
          <a:sx n="75" d="100"/>
          <a:sy n="75" d="100"/>
        </p:scale>
        <p:origin x="994" y="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My%20Drive\PhD\Research\Thesis\Thesis\Model%20Use\Submission%20Draft\V2\Recovery%20Resourcing%20Strategy%20Testing_Backup%20Data_0518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Recovery Resourcing Policies Comparison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79318931287434"/>
          <c:y val="0.11333842627960275"/>
          <c:w val="0.63008328285887338"/>
          <c:h val="0.79911382734912151"/>
        </c:manualLayout>
      </c:layout>
      <c:barChart>
        <c:barDir val="col"/>
        <c:grouping val="clustered"/>
        <c:varyColors val="0"/>
        <c:ser>
          <c:idx val="0"/>
          <c:order val="0"/>
          <c:tx>
            <c:v>Recovery Time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Sheet'!$B$8:$B$12</c:f>
              <c:strCache>
                <c:ptCount val="5"/>
                <c:pt idx="0">
                  <c:v>P1 Characteristic Restoration Rate</c:v>
                </c:pt>
                <c:pt idx="1">
                  <c:v>P2 Resilience Improvement</c:v>
                </c:pt>
                <c:pt idx="2">
                  <c:v>P3 World Bank Recovery Framework</c:v>
                </c:pt>
                <c:pt idx="3">
                  <c:v>P4 InDegree Centrality</c:v>
                </c:pt>
                <c:pt idx="4">
                  <c:v>P5 OutDegree Centrality</c:v>
                </c:pt>
              </c:strCache>
            </c:strRef>
          </c:cat>
          <c:val>
            <c:numRef>
              <c:f>'Summary Sheet'!$E$8:$E$12</c:f>
              <c:numCache>
                <c:formatCode>0%</c:formatCode>
                <c:ptCount val="5"/>
                <c:pt idx="0">
                  <c:v>0.76903909753998101</c:v>
                </c:pt>
                <c:pt idx="1">
                  <c:v>5.8261224119965503E-2</c:v>
                </c:pt>
                <c:pt idx="2">
                  <c:v>5.6154577991210902E-2</c:v>
                </c:pt>
                <c:pt idx="3">
                  <c:v>0.30847641915462332</c:v>
                </c:pt>
                <c:pt idx="4">
                  <c:v>-1.1292982376659269</c:v>
                </c:pt>
              </c:numCache>
            </c:numRef>
          </c:val>
          <c:extLst>
            <c:ext xmlns:c16="http://schemas.microsoft.com/office/drawing/2014/chart" uri="{C3380CC4-5D6E-409C-BE32-E72D297353CC}">
              <c16:uniqueId val="{00000000-0C5F-40F1-A216-C8FB0C996BE2}"/>
            </c:ext>
          </c:extLst>
        </c:ser>
        <c:ser>
          <c:idx val="1"/>
          <c:order val="1"/>
          <c:tx>
            <c:v>Lost Performance</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Sheet'!$B$8:$B$12</c:f>
              <c:strCache>
                <c:ptCount val="5"/>
                <c:pt idx="0">
                  <c:v>P1 Characteristic Restoration Rate</c:v>
                </c:pt>
                <c:pt idx="1">
                  <c:v>P2 Resilience Improvement</c:v>
                </c:pt>
                <c:pt idx="2">
                  <c:v>P3 World Bank Recovery Framework</c:v>
                </c:pt>
                <c:pt idx="3">
                  <c:v>P4 InDegree Centrality</c:v>
                </c:pt>
                <c:pt idx="4">
                  <c:v>P5 OutDegree Centrality</c:v>
                </c:pt>
              </c:strCache>
              <c:extLst xmlns:c15="http://schemas.microsoft.com/office/drawing/2012/chart"/>
            </c:strRef>
          </c:cat>
          <c:val>
            <c:numRef>
              <c:f>'Summary Sheet'!$F$8:$F$12</c:f>
              <c:numCache>
                <c:formatCode>0%</c:formatCode>
                <c:ptCount val="5"/>
                <c:pt idx="0">
                  <c:v>0.68916666666666671</c:v>
                </c:pt>
                <c:pt idx="1">
                  <c:v>8.6666666666666781E-2</c:v>
                </c:pt>
                <c:pt idx="2">
                  <c:v>0.14416666666666669</c:v>
                </c:pt>
                <c:pt idx="3">
                  <c:v>0.10166666666666674</c:v>
                </c:pt>
                <c:pt idx="4">
                  <c:v>-2.7166666666666663</c:v>
                </c:pt>
              </c:numCache>
              <c:extLst xmlns:c15="http://schemas.microsoft.com/office/drawing/2012/chart"/>
            </c:numRef>
          </c:val>
          <c:extLst xmlns:c15="http://schemas.microsoft.com/office/drawing/2012/chart">
            <c:ext xmlns:c16="http://schemas.microsoft.com/office/drawing/2014/chart" uri="{C3380CC4-5D6E-409C-BE32-E72D297353CC}">
              <c16:uniqueId val="{00000001-0C5F-40F1-A216-C8FB0C996BE2}"/>
            </c:ext>
          </c:extLst>
        </c:ser>
        <c:dLbls>
          <c:dLblPos val="outEnd"/>
          <c:showLegendKey val="0"/>
          <c:showVal val="1"/>
          <c:showCatName val="0"/>
          <c:showSerName val="0"/>
          <c:showPercent val="0"/>
          <c:showBubbleSize val="0"/>
        </c:dLbls>
        <c:gapWidth val="219"/>
        <c:overlap val="-27"/>
        <c:axId val="505217695"/>
        <c:axId val="505216031"/>
        <c:extLst/>
      </c:barChart>
      <c:catAx>
        <c:axId val="505217695"/>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i="0" baseline="0">
                    <a:effectLst/>
                  </a:rPr>
                  <a:t>Intersectoral Prioritization Criteria for Community Recovery Planning</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216031"/>
        <c:crosses val="autoZero"/>
        <c:auto val="1"/>
        <c:lblAlgn val="ctr"/>
        <c:lblOffset val="100"/>
        <c:noMultiLvlLbl val="0"/>
      </c:catAx>
      <c:valAx>
        <c:axId val="505216031"/>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b="0" i="0" baseline="0">
                    <a:effectLst/>
                  </a:rPr>
                  <a:t>%Improvement in Recovery Perfornmance wrt Base Case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21769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9249263-8DF9-4907-970E-1CFD040DC73A}" type="datetimeFigureOut">
              <a:rPr lang="en-IN" smtClean="0"/>
              <a:t>24-07-2023</a:t>
            </a:fld>
            <a:endParaRPr lang="en-IN"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5BAE485-B3C6-4830-BBC8-C6E008BDD690}" type="slidenum">
              <a:rPr lang="en-IN" smtClean="0"/>
              <a:t>‹#›</a:t>
            </a:fld>
            <a:endParaRPr lang="en-IN"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C70B412-7BFF-46C7-AB5E-DE35F66C9933}" type="datetimeFigureOut">
              <a:rPr lang="en-IN" smtClean="0"/>
              <a:t>24-07-2023</a:t>
            </a:fld>
            <a:endParaRPr lang="en-IN"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85ACE04-E13C-4837-B6DD-B388E7CAA05E}" type="slidenum">
              <a:rPr lang="en-IN" smtClean="0"/>
              <a:t>‹#›</a:t>
            </a:fld>
            <a:endParaRPr lang="en-IN"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i="0" dirty="0">
                <a:solidFill>
                  <a:srgbClr val="222222"/>
                </a:solidFill>
                <a:effectLst/>
                <a:latin typeface="Arial" panose="020B0604020202020204" pitchFamily="34" charset="0"/>
              </a:rPr>
              <a:t>Recovery is defined as the restoration of patterns of activity to pre-disaster levels. Figure on the right shows the behavior mode of recovery systems. When a disaster hits a community, there is a drop in the total performance of the system. Lines A,B,C show the recovery behavior, while the shaded areas shows loss in performance. A successful recovery is one that recovers quickly to its pre-disaster levels with minimum loss in functionality. However, limited resources and multiple competing factors make it difficult to allocate resources.</a:t>
            </a:r>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1</a:t>
            </a:fld>
            <a:endParaRPr lang="en-IN" dirty="0"/>
          </a:p>
        </p:txBody>
      </p:sp>
    </p:spTree>
    <p:extLst>
      <p:ext uri="{BB962C8B-B14F-4D97-AF65-F5344CB8AC3E}">
        <p14:creationId xmlns:p14="http://schemas.microsoft.com/office/powerpoint/2010/main" val="372024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sixteen infrastructure sectors in the community that interact with each other to drive and constrain each other's recovery. The column elements drive the row elements, whereas the interacting cells show whether an interaction exists (1) or not (0). The relationships in Figure and model calibration are based on community data collected from New Orleans, Louisiana. At each iteration through the DSM the model simulates the capacity of the downstream sector (rows) based on the minimum capacity of its upstream sectors (columns). Restoration of infrastructure increases the sector capacity after a delay, which increases the 74 constrained upstream sector supply and supports the downstream sector services. The capacity calculation passes through the DSM in each iteration to determine the sectors' available capacity (output from row elements) based on the minimum of the available ‘upstream’ sector capacity that are required for its regular operations.</a:t>
            </a:r>
          </a:p>
        </p:txBody>
      </p:sp>
      <p:sp>
        <p:nvSpPr>
          <p:cNvPr id="4" name="Slide Number Placeholder 3"/>
          <p:cNvSpPr>
            <a:spLocks noGrp="1"/>
          </p:cNvSpPr>
          <p:nvPr>
            <p:ph type="sldNum" sz="quarter" idx="5"/>
          </p:nvPr>
        </p:nvSpPr>
        <p:spPr/>
        <p:txBody>
          <a:bodyPr/>
          <a:lstStyle/>
          <a:p>
            <a:fld id="{385ACE04-E13C-4837-B6DD-B388E7CAA05E}" type="slidenum">
              <a:rPr lang="en-IN" smtClean="0"/>
              <a:t>11</a:t>
            </a:fld>
            <a:endParaRPr lang="en-IN" dirty="0"/>
          </a:p>
        </p:txBody>
      </p:sp>
    </p:spTree>
    <p:extLst>
      <p:ext uri="{BB962C8B-B14F-4D97-AF65-F5344CB8AC3E}">
        <p14:creationId xmlns:p14="http://schemas.microsoft.com/office/powerpoint/2010/main" val="239264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We have successfully integrated SD and DSM for simulate the long-term recovery behavior of community systems. We have also tested the impacts of varying qty of resources on community recovery performance. Model results show that some sectors are more critical than others based on their structure of the system and resource allocation needs to identify the criticality of sectors for improved recovery</a:t>
            </a:r>
            <a:r>
              <a:rPr lang="en-US" b="0" i="0">
                <a:solidFill>
                  <a:srgbClr val="222222"/>
                </a:solidFill>
                <a:effectLst/>
                <a:latin typeface="Arial" panose="020B0604020202020204" pitchFamily="34" charset="0"/>
              </a:rPr>
              <a:t>. </a:t>
            </a:r>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15</a:t>
            </a:fld>
            <a:endParaRPr lang="en-IN" dirty="0"/>
          </a:p>
        </p:txBody>
      </p:sp>
    </p:spTree>
    <p:extLst>
      <p:ext uri="{BB962C8B-B14F-4D97-AF65-F5344CB8AC3E}">
        <p14:creationId xmlns:p14="http://schemas.microsoft.com/office/powerpoint/2010/main" val="28051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IN" smtClean="0"/>
              <a:t>16</a:t>
            </a:fld>
            <a:endParaRPr lang="en-IN" dirty="0"/>
          </a:p>
        </p:txBody>
      </p:sp>
    </p:spTree>
    <p:extLst>
      <p:ext uri="{BB962C8B-B14F-4D97-AF65-F5344CB8AC3E}">
        <p14:creationId xmlns:p14="http://schemas.microsoft.com/office/powerpoint/2010/main" val="66300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17</a:t>
            </a:fld>
            <a:endParaRPr lang="en-IN" dirty="0"/>
          </a:p>
        </p:txBody>
      </p:sp>
    </p:spTree>
    <p:extLst>
      <p:ext uri="{BB962C8B-B14F-4D97-AF65-F5344CB8AC3E}">
        <p14:creationId xmlns:p14="http://schemas.microsoft.com/office/powerpoint/2010/main" val="214423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Arial" panose="020B0604020202020204" pitchFamily="34" charset="0"/>
              </a:rPr>
              <a:t>From the practitioner's perspective, there are multiple interacting sectors that drive each other in the recovery phase. E.g. Loop R1 here is a housing growth loop, while R2 is the public health growth loop. Comparing loop R1 &amp; R2, even when there is adequate housing, lack of public health infrastructure may constrain population recovery. </a:t>
            </a:r>
          </a:p>
          <a:p>
            <a:pPr algn="l"/>
            <a:r>
              <a:rPr lang="en-US" b="0" i="0" dirty="0">
                <a:solidFill>
                  <a:srgbClr val="222222"/>
                </a:solidFill>
                <a:effectLst/>
                <a:latin typeface="Arial" panose="020B0604020202020204" pitchFamily="34" charset="0"/>
              </a:rPr>
              <a:t>Practitioners face a difficult challenge in deciding how to sequence resourcing efforts for recovery. Should they first invest in infrastructure, or public health, or manufacturing sectors, or agriculture.</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385ACE04-E13C-4837-B6DD-B388E7CAA05E}" type="slidenum">
              <a:rPr lang="en-IN" smtClean="0"/>
              <a:t>2</a:t>
            </a:fld>
            <a:endParaRPr lang="en-IN" dirty="0"/>
          </a:p>
        </p:txBody>
      </p:sp>
    </p:spTree>
    <p:extLst>
      <p:ext uri="{BB962C8B-B14F-4D97-AF65-F5344CB8AC3E}">
        <p14:creationId xmlns:p14="http://schemas.microsoft.com/office/powerpoint/2010/main" val="354741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Arial" panose="020B0604020202020204" pitchFamily="34" charset="0"/>
              </a:rPr>
              <a:t> DSM is a useful tool to capture the interaction among the elements of the system. Its is a useful way to model the location and strength of feedback loops when there are many, and many differently loop among system elements. </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However, DSMs are not particularly useful in model decision making and delays in the system. Therefore, we combined SD and DSM methods to simulate the community recovery model. </a:t>
            </a:r>
          </a:p>
          <a:p>
            <a:pPr algn="l"/>
            <a:endParaRPr lang="en-US" b="0" i="0" dirty="0">
              <a:solidFill>
                <a:srgbClr val="222222"/>
              </a:solidFill>
              <a:effectLst/>
              <a:latin typeface="Arial" panose="020B0604020202020204" pitchFamily="34" charset="0"/>
              <a:cs typeface="Times New Roman" panose="02020603050405020304" pitchFamily="18" charset="0"/>
            </a:endParaRPr>
          </a:p>
          <a:p>
            <a:pPr algn="l"/>
            <a:r>
              <a:rPr lang="en-US" b="0" i="0" dirty="0">
                <a:solidFill>
                  <a:srgbClr val="222222"/>
                </a:solidFill>
                <a:effectLst/>
                <a:latin typeface="Arial" panose="020B0604020202020204" pitchFamily="34" charset="0"/>
                <a:cs typeface="Times New Roman" panose="02020603050405020304" pitchFamily="18" charset="0"/>
              </a:rPr>
              <a:t>The model was validated and used to test the impact of resourcing strategies based on the structure of the community system.</a:t>
            </a:r>
            <a:endParaRPr lang="en-US"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85ACE04-E13C-4837-B6DD-B388E7CAA05E}" type="slidenum">
              <a:rPr lang="en-IN" smtClean="0"/>
              <a:t>3</a:t>
            </a:fld>
            <a:endParaRPr lang="en-IN" dirty="0"/>
          </a:p>
        </p:txBody>
      </p:sp>
    </p:spTree>
    <p:extLst>
      <p:ext uri="{BB962C8B-B14F-4D97-AF65-F5344CB8AC3E}">
        <p14:creationId xmlns:p14="http://schemas.microsoft.com/office/powerpoint/2010/main" val="340249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Our hypothesis is based on the demand for restoration generated by the population in the post disaster period. </a:t>
            </a:r>
            <a:r>
              <a:rPr lang="en-US" b="0" i="0" dirty="0" err="1">
                <a:solidFill>
                  <a:srgbClr val="222222"/>
                </a:solidFill>
                <a:effectLst/>
                <a:latin typeface="Arial" panose="020B0604020202020204" pitchFamily="34" charset="0"/>
              </a:rPr>
              <a:t>eg.</a:t>
            </a:r>
            <a:r>
              <a:rPr lang="en-US" b="0" i="0" dirty="0">
                <a:solidFill>
                  <a:srgbClr val="222222"/>
                </a:solidFill>
                <a:effectLst/>
                <a:latin typeface="Arial" panose="020B0604020202020204" pitchFamily="34" charset="0"/>
              </a:rPr>
              <a:t> loop B1 here is housing restoration loop. After residential housing is impacted due to a disaster, the demand for providing the housing services grows in the post-disaster period. This demand surge is met by an increase in the construction activity that increases the number of houses after a delay. </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As more housing is made available, it increases attractiveness of the community that increases net population that further increases the demand for housing, and therefore attracts more people to move in. Loop R1 is the population growth loop. </a:t>
            </a:r>
            <a:br>
              <a:rPr lang="en-US" dirty="0"/>
            </a:br>
            <a:endParaRPr lang="en-US" dirty="0"/>
          </a:p>
          <a:p>
            <a:r>
              <a:rPr lang="en-US" b="0" i="0" dirty="0">
                <a:solidFill>
                  <a:srgbClr val="222222"/>
                </a:solidFill>
                <a:effectLst/>
                <a:latin typeface="Arial" panose="020B0604020202020204" pitchFamily="34" charset="0"/>
              </a:rPr>
              <a:t>But here is the catch, adequacy housing infrastructure also depends on their usability. Unless houses are not provided with basic utility services, access to markets, etc. they are not habitable. We used a design structure matrix to capture these dependencies of a sector on other sector services for its regular operation.</a:t>
            </a:r>
            <a:br>
              <a:rPr lang="en-US" dirty="0"/>
            </a:br>
            <a:endParaRPr lang="en-US" dirty="0"/>
          </a:p>
        </p:txBody>
      </p:sp>
      <p:sp>
        <p:nvSpPr>
          <p:cNvPr id="4" name="Slide Number Placeholder 3"/>
          <p:cNvSpPr>
            <a:spLocks noGrp="1"/>
          </p:cNvSpPr>
          <p:nvPr>
            <p:ph type="sldNum" sz="quarter" idx="10"/>
          </p:nvPr>
        </p:nvSpPr>
        <p:spPr/>
        <p:txBody>
          <a:bodyPr/>
          <a:lstStyle/>
          <a:p>
            <a:fld id="{385ACE04-E13C-4837-B6DD-B388E7CAA05E}" type="slidenum">
              <a:rPr lang="en-IN" smtClean="0"/>
              <a:t>4</a:t>
            </a:fld>
            <a:endParaRPr lang="en-IN" dirty="0"/>
          </a:p>
        </p:txBody>
      </p:sp>
    </p:spTree>
    <p:extLst>
      <p:ext uri="{BB962C8B-B14F-4D97-AF65-F5344CB8AC3E}">
        <p14:creationId xmlns:p14="http://schemas.microsoft.com/office/powerpoint/2010/main" val="397888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figure shows the model schematics. </a:t>
            </a:r>
            <a:r>
              <a:rPr lang="en-US" dirty="0"/>
              <a:t>The population sub-system provides information about the demand for community sectors. The demand for community sectors is met by providing adequate physical infrastructure and workforce to</a:t>
            </a:r>
          </a:p>
          <a:p>
            <a:r>
              <a:rPr lang="en-US" dirty="0"/>
              <a:t>meet the sector needs. In addition, the services provided by a sector depend on the availability of other</a:t>
            </a:r>
          </a:p>
          <a:p>
            <a:r>
              <a:rPr lang="en-US" dirty="0"/>
              <a:t>community sectors for regular operations. In the current model, a DSM is used to quantify the</a:t>
            </a:r>
          </a:p>
          <a:p>
            <a:r>
              <a:rPr lang="en-US" dirty="0"/>
              <a:t>dependencies among the system elements. The final sector supply is a function of the available workforce,</a:t>
            </a:r>
          </a:p>
          <a:p>
            <a:r>
              <a:rPr lang="en-US" dirty="0"/>
              <a:t>physical infrastructure, and sector dependencies.</a:t>
            </a:r>
          </a:p>
          <a:p>
            <a:endParaRPr lang="en-US" dirty="0"/>
          </a:p>
          <a:p>
            <a:r>
              <a:rPr lang="en-US" dirty="0"/>
              <a:t>The community sectors provide information about the available services to the population. This</a:t>
            </a:r>
          </a:p>
          <a:p>
            <a:r>
              <a:rPr lang="en-US" dirty="0"/>
              <a:t>information impacts the community's attractiveness, which affects the immigration and emigration rates</a:t>
            </a:r>
          </a:p>
          <a:p>
            <a:r>
              <a:rPr lang="en-US" dirty="0"/>
              <a:t>of the community.</a:t>
            </a:r>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5</a:t>
            </a:fld>
            <a:endParaRPr lang="en-IN" dirty="0"/>
          </a:p>
        </p:txBody>
      </p:sp>
    </p:spTree>
    <p:extLst>
      <p:ext uri="{BB962C8B-B14F-4D97-AF65-F5344CB8AC3E}">
        <p14:creationId xmlns:p14="http://schemas.microsoft.com/office/powerpoint/2010/main" val="2963858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6</a:t>
            </a:fld>
            <a:endParaRPr lang="en-IN" dirty="0"/>
          </a:p>
        </p:txBody>
      </p:sp>
    </p:spTree>
    <p:extLst>
      <p:ext uri="{BB962C8B-B14F-4D97-AF65-F5344CB8AC3E}">
        <p14:creationId xmlns:p14="http://schemas.microsoft.com/office/powerpoint/2010/main" val="170760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7</a:t>
            </a:fld>
            <a:endParaRPr lang="en-IN" dirty="0"/>
          </a:p>
        </p:txBody>
      </p:sp>
    </p:spTree>
    <p:extLst>
      <p:ext uri="{BB962C8B-B14F-4D97-AF65-F5344CB8AC3E}">
        <p14:creationId xmlns:p14="http://schemas.microsoft.com/office/powerpoint/2010/main" val="3005566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ACE04-E13C-4837-B6DD-B388E7CAA05E}"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FB063758-07EE-4DCF-AE75-78D87607787D}"/>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95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85ACE04-E13C-4837-B6DD-B388E7CAA05E}" type="slidenum">
              <a:rPr lang="en-IN" smtClean="0"/>
              <a:t>9</a:t>
            </a:fld>
            <a:endParaRPr lang="en-IN" dirty="0"/>
          </a:p>
        </p:txBody>
      </p:sp>
    </p:spTree>
    <p:extLst>
      <p:ext uri="{BB962C8B-B14F-4D97-AF65-F5344CB8AC3E}">
        <p14:creationId xmlns:p14="http://schemas.microsoft.com/office/powerpoint/2010/main" val="328868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a:prstGeom prst="rect">
            <a:avLst/>
          </a:prstGeom>
        </p:spPr>
        <p:txBody>
          <a:bodyPr anchor="b">
            <a:normAutofit/>
          </a:bodyPr>
          <a:lstStyle>
            <a:lvl1pPr algn="l">
              <a:defRPr sz="48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a:prstGeom prst="rect">
            <a:avLst/>
          </a:prstGeo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686300" y="3934505"/>
            <a:ext cx="1488621"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prstGeom prst="rect">
            <a:avLst/>
          </a:prstGeom>
          <a:solidFill>
            <a:schemeClr val="bg2"/>
          </a:solidFill>
        </p:spPr>
        <p:txBody>
          <a:bodyPr anchor="ctr"/>
          <a:lstStyle>
            <a:lvl1pPr marL="0" indent="0" algn="ctr">
              <a:buNone/>
              <a:defRPr/>
            </a:lvl1pPr>
          </a:lstStyle>
          <a:p>
            <a:r>
              <a:rPr lang="en-US" dirty="0"/>
              <a:t>Click icon to add picture</a:t>
            </a:r>
            <a:endParaRPr lang="en-IN"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5" name="Text Placeholder 2">
            <a:extLst>
              <a:ext uri="{FF2B5EF4-FFF2-40B4-BE49-F238E27FC236}">
                <a16:creationId xmlns:a16="http://schemas.microsoft.com/office/drawing/2014/main" id="{BE814D66-F00F-0D44-AD03-889FEE787EB6}"/>
              </a:ext>
            </a:extLst>
          </p:cNvPr>
          <p:cNvSpPr>
            <a:spLocks noGrp="1"/>
          </p:cNvSpPr>
          <p:nvPr>
            <p:ph idx="1"/>
          </p:nvPr>
        </p:nvSpPr>
        <p:spPr>
          <a:xfrm>
            <a:off x="363416" y="1825625"/>
            <a:ext cx="1146516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3" name="Title 2">
            <a:extLst>
              <a:ext uri="{FF2B5EF4-FFF2-40B4-BE49-F238E27FC236}">
                <a16:creationId xmlns:a16="http://schemas.microsoft.com/office/drawing/2014/main" id="{FF9B990C-5D9C-4A90-AC73-5889BC9F755C}"/>
              </a:ext>
            </a:extLst>
          </p:cNvPr>
          <p:cNvSpPr>
            <a:spLocks noGrp="1"/>
          </p:cNvSpPr>
          <p:nvPr>
            <p:ph type="title" hasCustomPrompt="1"/>
          </p:nvPr>
        </p:nvSpPr>
        <p:spPr>
          <a:xfrm>
            <a:off x="363416" y="365125"/>
            <a:ext cx="11465168" cy="918553"/>
          </a:xfrm>
          <a:prstGeom prst="rect">
            <a:avLst/>
          </a:prstGeom>
        </p:spPr>
        <p:txBody>
          <a:bodyPr/>
          <a:lstStyle/>
          <a:p>
            <a:r>
              <a:rPr lang="en-US" dirty="0"/>
              <a:t>CLICK TO EDIT MASTER TITLE STYLE</a:t>
            </a:r>
          </a:p>
        </p:txBody>
      </p:sp>
      <p:sp>
        <p:nvSpPr>
          <p:cNvPr id="16" name="Oval 15">
            <a:extLst>
              <a:ext uri="{FF2B5EF4-FFF2-40B4-BE49-F238E27FC236}">
                <a16:creationId xmlns:a16="http://schemas.microsoft.com/office/drawing/2014/main" id="{44C85E5F-5B5E-48CC-8469-0263621D91FF}"/>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Oval 16">
            <a:extLst>
              <a:ext uri="{FF2B5EF4-FFF2-40B4-BE49-F238E27FC236}">
                <a16:creationId xmlns:a16="http://schemas.microsoft.com/office/drawing/2014/main" id="{7EE4E300-6C8E-4262-BE1D-587C7B70E7ED}"/>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2897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a:prstGeom prst="rect">
            <a:avLst/>
          </a:prstGeo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p:nvPr>
        </p:nvSpPr>
        <p:spPr>
          <a:xfrm>
            <a:off x="6347381" y="1825625"/>
            <a:ext cx="5481203"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p:nvPr>
        </p:nvSpPr>
        <p:spPr>
          <a:xfrm>
            <a:off x="363416" y="1825625"/>
            <a:ext cx="5481203"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7366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a:prstGeom prst="rect">
            <a:avLst/>
          </a:prstGeo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27" name="Text Placeholder 4">
            <a:extLst>
              <a:ext uri="{FF2B5EF4-FFF2-40B4-BE49-F238E27FC236}">
                <a16:creationId xmlns:a16="http://schemas.microsoft.com/office/drawing/2014/main" id="{9F73353B-C50B-4A8A-87CF-657C1EB8940F}"/>
              </a:ext>
            </a:extLst>
          </p:cNvPr>
          <p:cNvSpPr>
            <a:spLocks noGrp="1"/>
          </p:cNvSpPr>
          <p:nvPr>
            <p:ph type="body" sz="quarter" idx="3"/>
          </p:nvPr>
        </p:nvSpPr>
        <p:spPr>
          <a:xfrm>
            <a:off x="6347380" y="1681163"/>
            <a:ext cx="548120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5">
            <a:extLst>
              <a:ext uri="{FF2B5EF4-FFF2-40B4-BE49-F238E27FC236}">
                <a16:creationId xmlns:a16="http://schemas.microsoft.com/office/drawing/2014/main" id="{5EFF7F5E-3221-4390-9B17-D1944365BF12}"/>
              </a:ext>
            </a:extLst>
          </p:cNvPr>
          <p:cNvSpPr>
            <a:spLocks noGrp="1"/>
          </p:cNvSpPr>
          <p:nvPr>
            <p:ph sz="quarter" idx="4"/>
          </p:nvPr>
        </p:nvSpPr>
        <p:spPr>
          <a:xfrm>
            <a:off x="6347379" y="2586215"/>
            <a:ext cx="5481203" cy="360344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2">
            <a:extLst>
              <a:ext uri="{FF2B5EF4-FFF2-40B4-BE49-F238E27FC236}">
                <a16:creationId xmlns:a16="http://schemas.microsoft.com/office/drawing/2014/main" id="{9506B516-77C1-431B-A8A5-68FA5D4B6D7E}"/>
              </a:ext>
            </a:extLst>
          </p:cNvPr>
          <p:cNvSpPr>
            <a:spLocks noGrp="1"/>
          </p:cNvSpPr>
          <p:nvPr>
            <p:ph type="body" idx="1"/>
          </p:nvPr>
        </p:nvSpPr>
        <p:spPr>
          <a:xfrm>
            <a:off x="363416" y="1681163"/>
            <a:ext cx="548120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Content Placeholder 3">
            <a:extLst>
              <a:ext uri="{FF2B5EF4-FFF2-40B4-BE49-F238E27FC236}">
                <a16:creationId xmlns:a16="http://schemas.microsoft.com/office/drawing/2014/main" id="{860F1452-CAB9-4154-ADCC-9245E71D0D2C}"/>
              </a:ext>
            </a:extLst>
          </p:cNvPr>
          <p:cNvSpPr>
            <a:spLocks noGrp="1"/>
          </p:cNvSpPr>
          <p:nvPr>
            <p:ph sz="half" idx="2"/>
          </p:nvPr>
        </p:nvSpPr>
        <p:spPr>
          <a:xfrm>
            <a:off x="363416" y="2586215"/>
            <a:ext cx="5481202" cy="360344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Oval 30">
            <a:extLst>
              <a:ext uri="{FF2B5EF4-FFF2-40B4-BE49-F238E27FC236}">
                <a16:creationId xmlns:a16="http://schemas.microsoft.com/office/drawing/2014/main" id="{12892DF4-5A8A-4E92-A425-210ABE570F58}"/>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Oval 31">
            <a:extLst>
              <a:ext uri="{FF2B5EF4-FFF2-40B4-BE49-F238E27FC236}">
                <a16:creationId xmlns:a16="http://schemas.microsoft.com/office/drawing/2014/main" id="{99AE2680-A46C-4B06-9ED9-53E617C1F17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55278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a:prstGeom prst="rect">
            <a:avLst/>
          </a:prstGeo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p:nvPr>
        </p:nvSpPr>
        <p:spPr>
          <a:xfrm>
            <a:off x="839788" y="4839679"/>
            <a:ext cx="10507662" cy="1305379"/>
          </a:xfrm>
          <a:prstGeom prst="rect">
            <a:avLst/>
          </a:prstGeo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prstGeom prst="rect">
            <a:avLst/>
          </a:prstGeo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dirty="0"/>
              <a:t>Click icon to add picture</a:t>
            </a:r>
          </a:p>
        </p:txBody>
      </p:sp>
    </p:spTree>
    <p:extLst>
      <p:ext uri="{BB962C8B-B14F-4D97-AF65-F5344CB8AC3E}">
        <p14:creationId xmlns:p14="http://schemas.microsoft.com/office/powerpoint/2010/main" val="182119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a:prstGeom prst="rect">
            <a:avLst/>
          </a:prstGeom>
        </p:spPr>
        <p:txBody>
          <a:bodyPr lIns="0" tIns="0" rIns="0" bIns="0" anchor="b">
            <a:noAutofit/>
          </a:bodyPr>
          <a:lstStyle>
            <a:lvl1pPr>
              <a:defRPr sz="3200" b="1" cap="all" baseline="0"/>
            </a:lvl1pPr>
          </a:lstStyle>
          <a:p>
            <a:r>
              <a:rPr lang="en-US" dirty="0"/>
              <a:t>Title here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30" name="Text Placeholder 3">
            <a:extLst>
              <a:ext uri="{FF2B5EF4-FFF2-40B4-BE49-F238E27FC236}">
                <a16:creationId xmlns:a16="http://schemas.microsoft.com/office/drawing/2014/main" id="{1B247C0B-04BA-4D5C-A41D-AEA60217241B}"/>
              </a:ext>
            </a:extLst>
          </p:cNvPr>
          <p:cNvSpPr>
            <a:spLocks noGrp="1"/>
          </p:cNvSpPr>
          <p:nvPr>
            <p:ph type="body" sz="half" idx="2"/>
          </p:nvPr>
        </p:nvSpPr>
        <p:spPr>
          <a:xfrm>
            <a:off x="363416" y="2057400"/>
            <a:ext cx="3206261"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1" name="Content Placeholder 2">
            <a:extLst>
              <a:ext uri="{FF2B5EF4-FFF2-40B4-BE49-F238E27FC236}">
                <a16:creationId xmlns:a16="http://schemas.microsoft.com/office/drawing/2014/main" id="{194C619D-34F6-4A29-857A-D76007218728}"/>
              </a:ext>
            </a:extLst>
          </p:cNvPr>
          <p:cNvSpPr>
            <a:spLocks noGrp="1"/>
          </p:cNvSpPr>
          <p:nvPr>
            <p:ph idx="1"/>
          </p:nvPr>
        </p:nvSpPr>
        <p:spPr>
          <a:xfrm>
            <a:off x="3888084" y="246187"/>
            <a:ext cx="7467304" cy="5614864"/>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175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p:nvPr>
        </p:nvSpPr>
        <p:spPr>
          <a:xfrm>
            <a:off x="363416" y="246186"/>
            <a:ext cx="11465168" cy="1037492"/>
          </a:xfrm>
          <a:prstGeom prst="rect">
            <a:avLst/>
          </a:prstGeom>
        </p:spPr>
        <p:txBody>
          <a:bodyPr lIns="0" tIns="0" rIns="0" bIns="0" anchor="b">
            <a:noAutofit/>
          </a:bodyPr>
          <a:lstStyle>
            <a:lvl1pPr>
              <a:defRPr sz="3200" b="1" cap="all" baseline="0"/>
            </a:lvl1pPr>
          </a:lstStyle>
          <a:p>
            <a:r>
              <a:rPr lang="en-US"/>
              <a:t>Click to edit Master title style</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2454442" y="1429119"/>
            <a:ext cx="973755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C7CCE55-AF4E-4245-BFBC-DEC36E1D4A47}"/>
              </a:ext>
            </a:extLst>
          </p:cNvPr>
          <p:cNvGrpSpPr/>
          <p:nvPr userDrawn="1"/>
        </p:nvGrpSpPr>
        <p:grpSpPr>
          <a:xfrm>
            <a:off x="363416" y="421045"/>
            <a:ext cx="748798" cy="134113"/>
            <a:chOff x="4827813" y="2534636"/>
            <a:chExt cx="996651" cy="178504"/>
          </a:xfrm>
        </p:grpSpPr>
        <p:sp>
          <p:nvSpPr>
            <p:cNvPr id="20" name="Oval 19">
              <a:extLst>
                <a:ext uri="{FF2B5EF4-FFF2-40B4-BE49-F238E27FC236}">
                  <a16:creationId xmlns:a16="http://schemas.microsoft.com/office/drawing/2014/main"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Oval 20">
              <a:extLst>
                <a:ext uri="{FF2B5EF4-FFF2-40B4-BE49-F238E27FC236}">
                  <a16:creationId xmlns:a16="http://schemas.microsoft.com/office/drawing/2014/main"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Oval 22">
              <a:extLst>
                <a:ext uri="{FF2B5EF4-FFF2-40B4-BE49-F238E27FC236}">
                  <a16:creationId xmlns:a16="http://schemas.microsoft.com/office/drawing/2014/main"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4" name="Oval 23">
              <a:extLst>
                <a:ext uri="{FF2B5EF4-FFF2-40B4-BE49-F238E27FC236}">
                  <a16:creationId xmlns:a16="http://schemas.microsoft.com/office/drawing/2014/main"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3" name="Oval 12">
            <a:extLst>
              <a:ext uri="{FF2B5EF4-FFF2-40B4-BE49-F238E27FC236}">
                <a16:creationId xmlns:a16="http://schemas.microsoft.com/office/drawing/2014/main" id="{82D9D565-739D-4898-97BD-79EB8C7F91EC}"/>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620FADA3-E777-489C-976D-0B0C4FD31310}"/>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436514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grpSp>
        <p:nvGrpSpPr>
          <p:cNvPr id="4" name="Group 3">
            <a:extLst>
              <a:ext uri="{FF2B5EF4-FFF2-40B4-BE49-F238E27FC236}">
                <a16:creationId xmlns:a16="http://schemas.microsoft.com/office/drawing/2014/main" id="{8DCE8039-0D05-4A75-878A-907B8D44B9E7}"/>
              </a:ext>
            </a:extLst>
          </p:cNvPr>
          <p:cNvGrpSpPr/>
          <p:nvPr userDrawn="1"/>
        </p:nvGrpSpPr>
        <p:grpSpPr>
          <a:xfrm>
            <a:off x="363416" y="421045"/>
            <a:ext cx="748798" cy="134113"/>
            <a:chOff x="4827813" y="2534636"/>
            <a:chExt cx="996651" cy="178504"/>
          </a:xfrm>
        </p:grpSpPr>
        <p:sp>
          <p:nvSpPr>
            <p:cNvPr id="5" name="Oval 4">
              <a:extLst>
                <a:ext uri="{FF2B5EF4-FFF2-40B4-BE49-F238E27FC236}">
                  <a16:creationId xmlns:a16="http://schemas.microsoft.com/office/drawing/2014/main"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Oval 6">
              <a:extLst>
                <a:ext uri="{FF2B5EF4-FFF2-40B4-BE49-F238E27FC236}">
                  <a16:creationId xmlns:a16="http://schemas.microsoft.com/office/drawing/2014/main"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8" name="Oval 7">
              <a:extLst>
                <a:ext uri="{FF2B5EF4-FFF2-40B4-BE49-F238E27FC236}">
                  <a16:creationId xmlns:a16="http://schemas.microsoft.com/office/drawing/2014/main"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3875061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45B2-61CB-5C80-8B8D-306B8493F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CC8069-2A5C-DB78-C177-49060681D0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0341AB-5A53-E081-C68E-0EBF799897B4}"/>
              </a:ext>
            </a:extLst>
          </p:cNvPr>
          <p:cNvSpPr>
            <a:spLocks noGrp="1"/>
          </p:cNvSpPr>
          <p:nvPr>
            <p:ph type="dt" sz="half" idx="10"/>
          </p:nvPr>
        </p:nvSpPr>
        <p:spPr/>
        <p:txBody>
          <a:bodyPr/>
          <a:lstStyle/>
          <a:p>
            <a:fld id="{46053CC8-E0C5-405F-B7BA-19C7933C76ED}" type="datetime1">
              <a:rPr lang="en-US" smtClean="0"/>
              <a:t>7/24/2023</a:t>
            </a:fld>
            <a:endParaRPr lang="en-US"/>
          </a:p>
        </p:txBody>
      </p:sp>
      <p:sp>
        <p:nvSpPr>
          <p:cNvPr id="5" name="Footer Placeholder 4">
            <a:extLst>
              <a:ext uri="{FF2B5EF4-FFF2-40B4-BE49-F238E27FC236}">
                <a16:creationId xmlns:a16="http://schemas.microsoft.com/office/drawing/2014/main" id="{B7FC539A-22EB-5D4A-71E8-EDA59F86B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444B9-558B-E0C0-BB25-C7BE9C9644D5}"/>
              </a:ext>
            </a:extLst>
          </p:cNvPr>
          <p:cNvSpPr>
            <a:spLocks noGrp="1"/>
          </p:cNvSpPr>
          <p:nvPr>
            <p:ph type="sldNum" sz="quarter" idx="12"/>
          </p:nvPr>
        </p:nvSpPr>
        <p:spPr/>
        <p:txBody>
          <a:bodyPr/>
          <a:lstStyle/>
          <a:p>
            <a:fld id="{0295F913-54C4-4F76-B567-12D6DA7EC6D2}" type="slidenum">
              <a:rPr lang="en-US" smtClean="0"/>
              <a:t>‹#›</a:t>
            </a:fld>
            <a:endParaRPr lang="en-US"/>
          </a:p>
        </p:txBody>
      </p:sp>
    </p:spTree>
    <p:extLst>
      <p:ext uri="{BB962C8B-B14F-4D97-AF65-F5344CB8AC3E}">
        <p14:creationId xmlns:p14="http://schemas.microsoft.com/office/powerpoint/2010/main" val="2640377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2E49-101B-D643-CD56-E1C8C4A4C5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663C51-9541-7937-44B0-DAA19EA5AF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7D7C9D-50BA-2795-7628-AC9BED8160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36023F6-BDBE-DE7D-CC3D-C969FAABD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D78CD-1276-5BC7-406E-8E4E0255D2DC}"/>
              </a:ext>
            </a:extLst>
          </p:cNvPr>
          <p:cNvSpPr>
            <a:spLocks noGrp="1"/>
          </p:cNvSpPr>
          <p:nvPr>
            <p:ph type="sldNum" sz="quarter" idx="12"/>
          </p:nvPr>
        </p:nvSpPr>
        <p:spPr/>
        <p:txBody>
          <a:bodyPr/>
          <a:lstStyle/>
          <a:p>
            <a:fld id="{0F4098C7-3159-42E9-BD22-429550586642}" type="slidenum">
              <a:rPr lang="en-US" smtClean="0"/>
              <a:t>‹#›</a:t>
            </a:fld>
            <a:endParaRPr lang="en-US"/>
          </a:p>
        </p:txBody>
      </p:sp>
    </p:spTree>
    <p:extLst>
      <p:ext uri="{BB962C8B-B14F-4D97-AF65-F5344CB8AC3E}">
        <p14:creationId xmlns:p14="http://schemas.microsoft.com/office/powerpoint/2010/main" val="136052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5239-F1DD-3D45-1BB0-445976E26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BE342-C61F-E3A9-B85F-67FFB13724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41ADD-88B7-2EFA-A48D-C59C476512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7C6E670-4E8C-3850-DD01-B499D23BA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18895-7699-3763-1664-ED2185D39F76}"/>
              </a:ext>
            </a:extLst>
          </p:cNvPr>
          <p:cNvSpPr>
            <a:spLocks noGrp="1"/>
          </p:cNvSpPr>
          <p:nvPr>
            <p:ph type="sldNum" sz="quarter" idx="12"/>
          </p:nvPr>
        </p:nvSpPr>
        <p:spPr/>
        <p:txBody>
          <a:bodyPr/>
          <a:lstStyle/>
          <a:p>
            <a:fld id="{0F4098C7-3159-42E9-BD22-429550586642}" type="slidenum">
              <a:rPr lang="en-US" smtClean="0"/>
              <a:t>‹#›</a:t>
            </a:fld>
            <a:endParaRPr lang="en-US"/>
          </a:p>
        </p:txBody>
      </p:sp>
    </p:spTree>
    <p:extLst>
      <p:ext uri="{BB962C8B-B14F-4D97-AF65-F5344CB8AC3E}">
        <p14:creationId xmlns:p14="http://schemas.microsoft.com/office/powerpoint/2010/main" val="122413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5908430" y="1046163"/>
            <a:ext cx="5445369" cy="1114784"/>
          </a:xfrm>
          <a:prstGeom prst="rect">
            <a:avLst/>
          </a:prstGeom>
        </p:spPr>
        <p:txBody>
          <a:bodyPr lIns="0" tIns="0" rIns="0" bIns="0" anchor="b">
            <a:noAutofit/>
          </a:bodyPr>
          <a:lstStyle>
            <a:lvl1pPr>
              <a:defRPr sz="3200" b="1" cap="all" baseline="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p:nvPr>
        </p:nvSpPr>
        <p:spPr>
          <a:xfrm>
            <a:off x="5908430" y="2506662"/>
            <a:ext cx="5445370" cy="3454523"/>
          </a:xfrm>
          <a:prstGeom prst="rect">
            <a:avLst/>
          </a:prstGeo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a:prstGeom prst="rect">
            <a:avLst/>
          </a:prstGeo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469045" y="0"/>
            <a:ext cx="5210175" cy="5961063"/>
          </a:xfrm>
          <a:prstGeom prst="rect">
            <a:avLst/>
          </a:prstGeom>
          <a:solidFill>
            <a:schemeClr val="bg1">
              <a:lumMod val="85000"/>
            </a:schemeClr>
          </a:solidFill>
        </p:spPr>
        <p:txBody>
          <a:bodyPr anchor="ctr"/>
          <a:lstStyle>
            <a:lvl1pPr marL="0" indent="0" algn="ctr">
              <a:buNone/>
              <a:defRPr/>
            </a:lvl1pPr>
          </a:lstStyle>
          <a:p>
            <a:r>
              <a:rPr lang="en-US" dirty="0"/>
              <a:t>Click icon to add picture</a:t>
            </a:r>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47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7A19-3F3A-5816-7D9F-5314F7B277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414AB7-E386-9431-F83C-BF21FE7C3E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DB836D-CA1D-912F-A45D-C40F0B89BB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E3A83FA-44EF-B51C-0F9E-CFE001046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0824A-547E-ACFA-C0CE-180C059C80CB}"/>
              </a:ext>
            </a:extLst>
          </p:cNvPr>
          <p:cNvSpPr>
            <a:spLocks noGrp="1"/>
          </p:cNvSpPr>
          <p:nvPr>
            <p:ph type="sldNum" sz="quarter" idx="12"/>
          </p:nvPr>
        </p:nvSpPr>
        <p:spPr/>
        <p:txBody>
          <a:bodyPr/>
          <a:lstStyle/>
          <a:p>
            <a:fld id="{0F4098C7-3159-42E9-BD22-429550586642}" type="slidenum">
              <a:rPr lang="en-US" smtClean="0"/>
              <a:t>‹#›</a:t>
            </a:fld>
            <a:endParaRPr lang="en-US"/>
          </a:p>
        </p:txBody>
      </p:sp>
    </p:spTree>
    <p:extLst>
      <p:ext uri="{BB962C8B-B14F-4D97-AF65-F5344CB8AC3E}">
        <p14:creationId xmlns:p14="http://schemas.microsoft.com/office/powerpoint/2010/main" val="3527617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C000-8F46-E03C-0EA7-B3BF612F58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DFD23D-38B5-5E30-BC26-F7C2A04C28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51DE7F-C688-415D-8FE3-1AB7A2D264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DBC7C-447A-7A8C-E7D6-C9214D36E26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CA9867D-6882-C9F3-D080-15A48701C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86DD5-9AC9-D2A9-0A95-1F29D7A941AE}"/>
              </a:ext>
            </a:extLst>
          </p:cNvPr>
          <p:cNvSpPr>
            <a:spLocks noGrp="1"/>
          </p:cNvSpPr>
          <p:nvPr>
            <p:ph type="sldNum" sz="quarter" idx="12"/>
          </p:nvPr>
        </p:nvSpPr>
        <p:spPr/>
        <p:txBody>
          <a:bodyPr/>
          <a:lstStyle/>
          <a:p>
            <a:fld id="{0F4098C7-3159-42E9-BD22-429550586642}" type="slidenum">
              <a:rPr lang="en-US" smtClean="0"/>
              <a:t>‹#›</a:t>
            </a:fld>
            <a:endParaRPr lang="en-US"/>
          </a:p>
        </p:txBody>
      </p:sp>
    </p:spTree>
    <p:extLst>
      <p:ext uri="{BB962C8B-B14F-4D97-AF65-F5344CB8AC3E}">
        <p14:creationId xmlns:p14="http://schemas.microsoft.com/office/powerpoint/2010/main" val="109885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8073-37F3-FE8C-5998-C619D89685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4C01D6-ED6A-73A2-23F9-30F292EFF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0A46BD-3F84-D035-069B-31890A1C54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874110-DB53-F96F-6652-94FC13B74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0FEC27-B5FB-887B-1D06-3F1410E1F2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C9825-4C53-3048-7B91-D7120B86098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3490656-3EBB-5051-B54C-4AB4980DE3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3D0E02-7CDD-5077-5544-71A8137D30F4}"/>
              </a:ext>
            </a:extLst>
          </p:cNvPr>
          <p:cNvSpPr>
            <a:spLocks noGrp="1"/>
          </p:cNvSpPr>
          <p:nvPr>
            <p:ph type="sldNum" sz="quarter" idx="12"/>
          </p:nvPr>
        </p:nvSpPr>
        <p:spPr/>
        <p:txBody>
          <a:bodyPr/>
          <a:lstStyle/>
          <a:p>
            <a:fld id="{0F4098C7-3159-42E9-BD22-429550586642}" type="slidenum">
              <a:rPr lang="en-US" smtClean="0"/>
              <a:t>‹#›</a:t>
            </a:fld>
            <a:endParaRPr lang="en-US"/>
          </a:p>
        </p:txBody>
      </p:sp>
    </p:spTree>
    <p:extLst>
      <p:ext uri="{BB962C8B-B14F-4D97-AF65-F5344CB8AC3E}">
        <p14:creationId xmlns:p14="http://schemas.microsoft.com/office/powerpoint/2010/main" val="1418906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64FD-A3AB-74C1-4319-0A1BE6CAB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C8300C-9852-2A65-14AF-4A6869C5926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D644329-6F6D-87B8-E69C-DBDF5735C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EB7E6-921A-65D2-0785-7BA1E73DFA9F}"/>
              </a:ext>
            </a:extLst>
          </p:cNvPr>
          <p:cNvSpPr>
            <a:spLocks noGrp="1"/>
          </p:cNvSpPr>
          <p:nvPr>
            <p:ph type="sldNum" sz="quarter" idx="12"/>
          </p:nvPr>
        </p:nvSpPr>
        <p:spPr/>
        <p:txBody>
          <a:bodyPr/>
          <a:lstStyle/>
          <a:p>
            <a:fld id="{0F4098C7-3159-42E9-BD22-429550586642}" type="slidenum">
              <a:rPr lang="en-US" smtClean="0"/>
              <a:t>‹#›</a:t>
            </a:fld>
            <a:endParaRPr lang="en-US"/>
          </a:p>
        </p:txBody>
      </p:sp>
    </p:spTree>
    <p:extLst>
      <p:ext uri="{BB962C8B-B14F-4D97-AF65-F5344CB8AC3E}">
        <p14:creationId xmlns:p14="http://schemas.microsoft.com/office/powerpoint/2010/main" val="317311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7BDA7-040E-78E4-4C80-6546F924A02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FD21068-ED5D-72E5-EB1F-972E199BE1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FD2C28-0536-FB1E-7EF5-E8B96E03F2E7}"/>
              </a:ext>
            </a:extLst>
          </p:cNvPr>
          <p:cNvSpPr>
            <a:spLocks noGrp="1"/>
          </p:cNvSpPr>
          <p:nvPr>
            <p:ph type="sldNum" sz="quarter" idx="12"/>
          </p:nvPr>
        </p:nvSpPr>
        <p:spPr/>
        <p:txBody>
          <a:bodyPr/>
          <a:lstStyle/>
          <a:p>
            <a:fld id="{0F4098C7-3159-42E9-BD22-429550586642}" type="slidenum">
              <a:rPr lang="en-US" smtClean="0"/>
              <a:t>‹#›</a:t>
            </a:fld>
            <a:endParaRPr lang="en-US"/>
          </a:p>
        </p:txBody>
      </p:sp>
    </p:spTree>
    <p:extLst>
      <p:ext uri="{BB962C8B-B14F-4D97-AF65-F5344CB8AC3E}">
        <p14:creationId xmlns:p14="http://schemas.microsoft.com/office/powerpoint/2010/main" val="2971091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95315-1A4D-DFB9-6105-7E4FD70E08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1AE5FE-2E22-735D-9181-A5445EFD5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F6B3AC-47E5-07D2-D8C9-FF46EA3E71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8824A-7826-5C02-242D-EFE37755DB1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765AEA7-3324-2FD7-550E-1896DD078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185C32-C4EF-E390-A665-B6C056C84EF1}"/>
              </a:ext>
            </a:extLst>
          </p:cNvPr>
          <p:cNvSpPr>
            <a:spLocks noGrp="1"/>
          </p:cNvSpPr>
          <p:nvPr>
            <p:ph type="sldNum" sz="quarter" idx="12"/>
          </p:nvPr>
        </p:nvSpPr>
        <p:spPr/>
        <p:txBody>
          <a:bodyPr/>
          <a:lstStyle/>
          <a:p>
            <a:fld id="{0F4098C7-3159-42E9-BD22-429550586642}" type="slidenum">
              <a:rPr lang="en-US" smtClean="0"/>
              <a:t>‹#›</a:t>
            </a:fld>
            <a:endParaRPr lang="en-US"/>
          </a:p>
        </p:txBody>
      </p:sp>
    </p:spTree>
    <p:extLst>
      <p:ext uri="{BB962C8B-B14F-4D97-AF65-F5344CB8AC3E}">
        <p14:creationId xmlns:p14="http://schemas.microsoft.com/office/powerpoint/2010/main" val="1892471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97CA-5721-52F5-C70A-E3201B53D5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157F46-B014-627E-EFEA-F993FC7B1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B11037-26C0-60B4-A17F-C31C8BF47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D6FEF2-B676-0E67-76BB-639E059330A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944D840-B6A4-BC24-8930-3A9CFEDD3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7C0F1-7355-76D6-8F43-7DBE30C3998B}"/>
              </a:ext>
            </a:extLst>
          </p:cNvPr>
          <p:cNvSpPr>
            <a:spLocks noGrp="1"/>
          </p:cNvSpPr>
          <p:nvPr>
            <p:ph type="sldNum" sz="quarter" idx="12"/>
          </p:nvPr>
        </p:nvSpPr>
        <p:spPr/>
        <p:txBody>
          <a:bodyPr/>
          <a:lstStyle/>
          <a:p>
            <a:fld id="{0F4098C7-3159-42E9-BD22-429550586642}" type="slidenum">
              <a:rPr lang="en-US" smtClean="0"/>
              <a:t>‹#›</a:t>
            </a:fld>
            <a:endParaRPr lang="en-US"/>
          </a:p>
        </p:txBody>
      </p:sp>
    </p:spTree>
    <p:extLst>
      <p:ext uri="{BB962C8B-B14F-4D97-AF65-F5344CB8AC3E}">
        <p14:creationId xmlns:p14="http://schemas.microsoft.com/office/powerpoint/2010/main" val="1057016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3030-1EDE-9239-A28E-75AFF40F7F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1DE526-1483-C89F-1D18-C04ABEB48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C7E08-AF30-A4C5-FFF9-35E4807C8A6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836EE4-8532-57B8-497D-B9F8B497F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015BB-C2EC-434B-69D0-F09AE85E35FD}"/>
              </a:ext>
            </a:extLst>
          </p:cNvPr>
          <p:cNvSpPr>
            <a:spLocks noGrp="1"/>
          </p:cNvSpPr>
          <p:nvPr>
            <p:ph type="sldNum" sz="quarter" idx="12"/>
          </p:nvPr>
        </p:nvSpPr>
        <p:spPr/>
        <p:txBody>
          <a:bodyPr/>
          <a:lstStyle/>
          <a:p>
            <a:fld id="{0F4098C7-3159-42E9-BD22-429550586642}" type="slidenum">
              <a:rPr lang="en-US" smtClean="0"/>
              <a:t>‹#›</a:t>
            </a:fld>
            <a:endParaRPr lang="en-US"/>
          </a:p>
        </p:txBody>
      </p:sp>
    </p:spTree>
    <p:extLst>
      <p:ext uri="{BB962C8B-B14F-4D97-AF65-F5344CB8AC3E}">
        <p14:creationId xmlns:p14="http://schemas.microsoft.com/office/powerpoint/2010/main" val="104580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5B6212-F31C-09CF-80BC-78F150D1CC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955385-19EA-F22A-B3C3-B6CFCB8BB5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8C7BE-9F17-8151-9875-81B3524EA0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2E38486-7DBD-5BBC-76B6-E00D56790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7808D-352F-DD35-B516-DC7914F67040}"/>
              </a:ext>
            </a:extLst>
          </p:cNvPr>
          <p:cNvSpPr>
            <a:spLocks noGrp="1"/>
          </p:cNvSpPr>
          <p:nvPr>
            <p:ph type="sldNum" sz="quarter" idx="12"/>
          </p:nvPr>
        </p:nvSpPr>
        <p:spPr/>
        <p:txBody>
          <a:bodyPr/>
          <a:lstStyle/>
          <a:p>
            <a:fld id="{0F4098C7-3159-42E9-BD22-429550586642}" type="slidenum">
              <a:rPr lang="en-US" smtClean="0"/>
              <a:t>‹#›</a:t>
            </a:fld>
            <a:endParaRPr lang="en-US"/>
          </a:p>
        </p:txBody>
      </p:sp>
    </p:spTree>
    <p:extLst>
      <p:ext uri="{BB962C8B-B14F-4D97-AF65-F5344CB8AC3E}">
        <p14:creationId xmlns:p14="http://schemas.microsoft.com/office/powerpoint/2010/main" val="346060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903514" y="43757"/>
            <a:ext cx="10515600" cy="823232"/>
          </a:xfrm>
          <a:prstGeom prst="rect">
            <a:avLst/>
          </a:prstGeo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903514" y="1017037"/>
            <a:ext cx="10515600" cy="4870579"/>
          </a:xfrm>
          <a:prstGeom prst="rect">
            <a:avLst/>
          </a:prstGeom>
          <a:solidFill>
            <a:schemeClr val="bg1">
              <a:lumMod val="85000"/>
            </a:schemeClr>
          </a:solidFill>
        </p:spPr>
        <p:txBody>
          <a:bodyPr anchor="ctr">
            <a:normAutofit/>
          </a:bodyPr>
          <a:lstStyle>
            <a:lvl1pPr marL="0" indent="0" algn="ctr">
              <a:buNone/>
              <a:defRPr sz="2000"/>
            </a:lvl1pPr>
          </a:lstStyle>
          <a:p>
            <a:r>
              <a:rPr lang="en-US" dirty="0"/>
              <a:t>Click icon to add picture</a:t>
            </a:r>
            <a:endParaRPr lang="en-IN" dirty="0"/>
          </a:p>
        </p:txBody>
      </p:sp>
      <p:sp>
        <p:nvSpPr>
          <p:cNvPr id="3" name="Slide Number Placeholder 2"/>
          <p:cNvSpPr>
            <a:spLocks noGrp="1"/>
          </p:cNvSpPr>
          <p:nvPr>
            <p:ph type="sldNum" sz="quarter" idx="14"/>
          </p:nvPr>
        </p:nvSpPr>
        <p:spPr>
          <a:xfrm>
            <a:off x="11107711" y="43757"/>
            <a:ext cx="1084289" cy="973280"/>
          </a:xfrm>
        </p:spPr>
        <p:txBody>
          <a:bodyPr/>
          <a:lstStyle>
            <a:lvl1pPr>
              <a:defRPr sz="2000"/>
            </a:lvl1pPr>
          </a:lstStyle>
          <a:p>
            <a:fld id="{48BB047D-A6CD-43AB-96F0-683C726B586B}" type="slidenum">
              <a:rPr lang="en-IN" smtClean="0"/>
              <a:pPr/>
              <a:t>‹#›</a:t>
            </a:fld>
            <a:endParaRPr lang="en-IN" dirty="0"/>
          </a:p>
        </p:txBody>
      </p:sp>
    </p:spTree>
    <p:extLst>
      <p:ext uri="{BB962C8B-B14F-4D97-AF65-F5344CB8AC3E}">
        <p14:creationId xmlns:p14="http://schemas.microsoft.com/office/powerpoint/2010/main" val="168861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6441-0F1F-453B-BACF-543CEDE2AE72}"/>
              </a:ext>
            </a:extLst>
          </p:cNvPr>
          <p:cNvSpPr>
            <a:spLocks noGrp="1"/>
          </p:cNvSpPr>
          <p:nvPr>
            <p:ph type="title"/>
          </p:nvPr>
        </p:nvSpPr>
        <p:spPr>
          <a:xfrm>
            <a:off x="363416" y="1046163"/>
            <a:ext cx="5445369" cy="1114784"/>
          </a:xfrm>
          <a:prstGeom prst="rect">
            <a:avLst/>
          </a:prstGeom>
        </p:spPr>
        <p:txBody>
          <a:bodyPr lIns="0" tIns="0" rIns="0" bIns="0" anchor="b">
            <a:noAutofit/>
          </a:bodyPr>
          <a:lstStyle>
            <a:lvl1pPr>
              <a:defRPr sz="3200" b="1" cap="all" baseline="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61EC9302-80D9-4A88-8591-DE2D4BA1F91A}"/>
              </a:ext>
            </a:extLst>
          </p:cNvPr>
          <p:cNvSpPr>
            <a:spLocks noGrp="1"/>
          </p:cNvSpPr>
          <p:nvPr>
            <p:ph idx="1"/>
          </p:nvPr>
        </p:nvSpPr>
        <p:spPr>
          <a:xfrm>
            <a:off x="363416" y="2506662"/>
            <a:ext cx="5445370" cy="3454523"/>
          </a:xfrm>
          <a:prstGeom prst="rect">
            <a:avLst/>
          </a:prstGeo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8" name="Content Placeholder 16">
            <a:extLst>
              <a:ext uri="{FF2B5EF4-FFF2-40B4-BE49-F238E27FC236}">
                <a16:creationId xmlns:a16="http://schemas.microsoft.com/office/drawing/2014/main" id="{6AEAE6ED-58FA-4039-939A-E4032520CB3C}"/>
              </a:ext>
            </a:extLst>
          </p:cNvPr>
          <p:cNvSpPr>
            <a:spLocks noGrp="1"/>
          </p:cNvSpPr>
          <p:nvPr>
            <p:ph sz="quarter" idx="14" hasCustomPrompt="1"/>
          </p:nvPr>
        </p:nvSpPr>
        <p:spPr>
          <a:xfrm>
            <a:off x="363416" y="6462713"/>
            <a:ext cx="2262187" cy="249237"/>
          </a:xfrm>
          <a:prstGeom prst="rect">
            <a:avLst/>
          </a:prstGeo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sp>
        <p:nvSpPr>
          <p:cNvPr id="10" name="Picture Placeholder 9">
            <a:extLst>
              <a:ext uri="{FF2B5EF4-FFF2-40B4-BE49-F238E27FC236}">
                <a16:creationId xmlns:a16="http://schemas.microsoft.com/office/drawing/2014/main" id="{4502AABE-45EB-48A5-AD25-47BD8B79DF61}"/>
              </a:ext>
            </a:extLst>
          </p:cNvPr>
          <p:cNvSpPr>
            <a:spLocks noGrp="1"/>
          </p:cNvSpPr>
          <p:nvPr>
            <p:ph type="pic" sz="quarter" idx="15"/>
          </p:nvPr>
        </p:nvSpPr>
        <p:spPr>
          <a:xfrm>
            <a:off x="5919755" y="1"/>
            <a:ext cx="3430408" cy="4091942"/>
          </a:xfrm>
          <a:prstGeom prst="rect">
            <a:avLst/>
          </a:prstGeom>
          <a:solidFill>
            <a:schemeClr val="bg1">
              <a:lumMod val="85000"/>
            </a:schemeClr>
          </a:solidFill>
        </p:spPr>
        <p:txBody>
          <a:bodyPr anchor="ctr"/>
          <a:lstStyle>
            <a:lvl1pPr marL="0" indent="0" algn="ctr">
              <a:buNone/>
              <a:defRPr/>
            </a:lvl1pPr>
          </a:lstStyle>
          <a:p>
            <a:r>
              <a:rPr lang="en-US" dirty="0"/>
              <a:t>Click icon to add picture</a:t>
            </a:r>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24055"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36341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1804745"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id="{63A2A33D-4D91-454D-A35B-6DA97069EC3F}"/>
              </a:ext>
            </a:extLst>
          </p:cNvPr>
          <p:cNvSpPr>
            <a:spLocks noGrp="1"/>
          </p:cNvSpPr>
          <p:nvPr>
            <p:ph type="pic" sz="quarter" idx="16"/>
          </p:nvPr>
        </p:nvSpPr>
        <p:spPr>
          <a:xfrm>
            <a:off x="9542186" y="555157"/>
            <a:ext cx="2649814" cy="4298197"/>
          </a:xfrm>
          <a:prstGeom prst="rect">
            <a:avLst/>
          </a:prstGeom>
          <a:solidFill>
            <a:schemeClr val="bg1">
              <a:lumMod val="85000"/>
            </a:schemeClr>
          </a:solidFill>
        </p:spPr>
        <p:txBody>
          <a:bodyPr anchor="ctr"/>
          <a:lstStyle>
            <a:lvl1pPr marL="0" indent="0" algn="ctr">
              <a:buNone/>
              <a:defRPr/>
            </a:lvl1pPr>
          </a:lstStyle>
          <a:p>
            <a:r>
              <a:rPr lang="en-US" dirty="0"/>
              <a:t>Click icon to add picture</a:t>
            </a:r>
            <a:endParaRPr lang="en-IN" dirty="0"/>
          </a:p>
        </p:txBody>
      </p:sp>
      <p:sp>
        <p:nvSpPr>
          <p:cNvPr id="21" name="Picture Placeholder 9">
            <a:extLst>
              <a:ext uri="{FF2B5EF4-FFF2-40B4-BE49-F238E27FC236}">
                <a16:creationId xmlns:a16="http://schemas.microsoft.com/office/drawing/2014/main" id="{7EC67FB7-777C-473E-95B8-585AA8E66406}"/>
              </a:ext>
            </a:extLst>
          </p:cNvPr>
          <p:cNvSpPr>
            <a:spLocks noGrp="1"/>
          </p:cNvSpPr>
          <p:nvPr>
            <p:ph type="pic" sz="quarter" idx="17"/>
          </p:nvPr>
        </p:nvSpPr>
        <p:spPr>
          <a:xfrm>
            <a:off x="5919754" y="4289110"/>
            <a:ext cx="3430407" cy="1672075"/>
          </a:xfrm>
          <a:prstGeom prst="rect">
            <a:avLst/>
          </a:prstGeom>
          <a:solidFill>
            <a:schemeClr val="bg1">
              <a:lumMod val="85000"/>
            </a:schemeClr>
          </a:solidFill>
        </p:spPr>
        <p:txBody>
          <a:bodyPr anchor="ctr"/>
          <a:lstStyle>
            <a:lvl1pPr marL="0" indent="0" algn="ctr">
              <a:buNone/>
              <a:defRPr/>
            </a:lvl1pPr>
          </a:lstStyle>
          <a:p>
            <a:r>
              <a:rPr lang="en-US" dirty="0"/>
              <a:t>Click icon to add picture</a:t>
            </a:r>
            <a:endParaRPr lang="en-IN" dirty="0"/>
          </a:p>
        </p:txBody>
      </p:sp>
    </p:spTree>
    <p:extLst>
      <p:ext uri="{BB962C8B-B14F-4D97-AF65-F5344CB8AC3E}">
        <p14:creationId xmlns:p14="http://schemas.microsoft.com/office/powerpoint/2010/main" val="23405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903514" y="43757"/>
            <a:ext cx="10515600" cy="823232"/>
          </a:xfrm>
          <a:prstGeom prst="rect">
            <a:avLst/>
          </a:prstGeom>
        </p:spPr>
        <p:txBody>
          <a:bodyPr vert="horz" lIns="91440" tIns="45720" rIns="91440" bIns="45720" rtlCol="0" anchor="b">
            <a:noAutofit/>
          </a:bodyPr>
          <a:lstStyle>
            <a:lvl1pPr algn="ctr">
              <a:defRPr lang="en-IN" sz="3600" b="1" cap="all" baseline="0"/>
            </a:lvl1pPr>
          </a:lstStyle>
          <a:p>
            <a:pPr lvl="0"/>
            <a:r>
              <a:rPr lang="en-US" dirty="0"/>
              <a:t>TITLE HERE</a:t>
            </a:r>
            <a:endParaRPr lang="en-IN"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903514" y="1017037"/>
            <a:ext cx="10515600" cy="4870579"/>
          </a:xfrm>
          <a:prstGeom prst="rect">
            <a:avLst/>
          </a:prstGeom>
          <a:solidFill>
            <a:schemeClr val="bg1">
              <a:lumMod val="85000"/>
            </a:schemeClr>
          </a:solidFill>
        </p:spPr>
        <p:txBody>
          <a:bodyPr anchor="ctr">
            <a:normAutofit/>
          </a:bodyPr>
          <a:lstStyle>
            <a:lvl1pPr marL="0" indent="0" algn="ctr">
              <a:buNone/>
              <a:defRPr sz="2000"/>
            </a:lvl1pPr>
          </a:lstStyle>
          <a:p>
            <a:r>
              <a:rPr lang="en-US" dirty="0"/>
              <a:t>Click icon to add picture</a:t>
            </a:r>
            <a:endParaRPr lang="en-IN" dirty="0"/>
          </a:p>
        </p:txBody>
      </p:sp>
      <p:sp>
        <p:nvSpPr>
          <p:cNvPr id="3" name="Slide Number Placeholder 2"/>
          <p:cNvSpPr>
            <a:spLocks noGrp="1"/>
          </p:cNvSpPr>
          <p:nvPr>
            <p:ph type="sldNum" sz="quarter" idx="14"/>
          </p:nvPr>
        </p:nvSpPr>
        <p:spPr>
          <a:xfrm>
            <a:off x="11107711" y="43757"/>
            <a:ext cx="1084289" cy="973280"/>
          </a:xfrm>
        </p:spPr>
        <p:txBody>
          <a:bodyPr/>
          <a:lstStyle>
            <a:lvl1pPr>
              <a:defRPr sz="2000"/>
            </a:lvl1pPr>
          </a:lstStyle>
          <a:p>
            <a:fld id="{48BB047D-A6CD-43AB-96F0-683C726B586B}" type="slidenum">
              <a:rPr lang="en-IN" smtClean="0"/>
              <a:pPr/>
              <a:t>‹#›</a:t>
            </a:fld>
            <a:endParaRPr lang="en-IN" dirty="0"/>
          </a:p>
        </p:txBody>
      </p:sp>
    </p:spTree>
    <p:extLst>
      <p:ext uri="{BB962C8B-B14F-4D97-AF65-F5344CB8AC3E}">
        <p14:creationId xmlns:p14="http://schemas.microsoft.com/office/powerpoint/2010/main" val="427806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37E7-A574-47D2-9624-D12F47560519}"/>
              </a:ext>
            </a:extLst>
          </p:cNvPr>
          <p:cNvSpPr>
            <a:spLocks noGrp="1"/>
          </p:cNvSpPr>
          <p:nvPr>
            <p:ph type="title" hasCustomPrompt="1"/>
          </p:nvPr>
        </p:nvSpPr>
        <p:spPr>
          <a:xfrm>
            <a:off x="363416" y="246186"/>
            <a:ext cx="3206261" cy="1037492"/>
          </a:xfrm>
          <a:prstGeom prst="rect">
            <a:avLst/>
          </a:prstGeom>
        </p:spPr>
        <p:txBody>
          <a:bodyPr lIns="0" tIns="0" rIns="0" bIns="0" anchor="b">
            <a:noAutofit/>
          </a:bodyPr>
          <a:lstStyle>
            <a:lvl1pPr>
              <a:defRPr sz="3200" b="1" cap="all" baseline="0"/>
            </a:lvl1pPr>
          </a:lstStyle>
          <a:p>
            <a:r>
              <a:rPr lang="en-US" dirty="0"/>
              <a:t>Title here</a:t>
            </a:r>
            <a:endParaRPr lang="en-IN" dirty="0"/>
          </a:p>
        </p:txBody>
      </p:sp>
      <p:sp>
        <p:nvSpPr>
          <p:cNvPr id="3" name="Text Placeholder 2">
            <a:extLst>
              <a:ext uri="{FF2B5EF4-FFF2-40B4-BE49-F238E27FC236}">
                <a16:creationId xmlns:a16="http://schemas.microsoft.com/office/drawing/2014/main" id="{712D9B6D-CE43-4FB1-87C0-D3565E730242}"/>
              </a:ext>
            </a:extLst>
          </p:cNvPr>
          <p:cNvSpPr>
            <a:spLocks noGrp="1"/>
          </p:cNvSpPr>
          <p:nvPr>
            <p:ph type="body" idx="1"/>
          </p:nvPr>
        </p:nvSpPr>
        <p:spPr>
          <a:xfrm>
            <a:off x="4080986" y="2426274"/>
            <a:ext cx="3008434" cy="601087"/>
          </a:xfrm>
          <a:prstGeom prst="rect">
            <a:avLst/>
          </a:prstGeo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9D73CD-EB11-4ED6-80CF-B68320D57E91}"/>
              </a:ext>
            </a:extLst>
          </p:cNvPr>
          <p:cNvSpPr>
            <a:spLocks noGrp="1"/>
          </p:cNvSpPr>
          <p:nvPr>
            <p:ph sz="half" idx="2"/>
          </p:nvPr>
        </p:nvSpPr>
        <p:spPr>
          <a:xfrm>
            <a:off x="4080986" y="3097702"/>
            <a:ext cx="3008434" cy="3091961"/>
          </a:xfrm>
          <a:prstGeom prst="rect">
            <a:avLst/>
          </a:prstGeo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sp>
        <p:nvSpPr>
          <p:cNvPr id="11" name="Content Placeholder 16">
            <a:extLst>
              <a:ext uri="{FF2B5EF4-FFF2-40B4-BE49-F238E27FC236}">
                <a16:creationId xmlns:a16="http://schemas.microsoft.com/office/drawing/2014/main" id="{57889B18-CC7E-47A7-B83B-45D7871D298A}"/>
              </a:ext>
            </a:extLst>
          </p:cNvPr>
          <p:cNvSpPr>
            <a:spLocks noGrp="1"/>
          </p:cNvSpPr>
          <p:nvPr>
            <p:ph sz="quarter" idx="14" hasCustomPrompt="1"/>
          </p:nvPr>
        </p:nvSpPr>
        <p:spPr>
          <a:xfrm>
            <a:off x="363416" y="6462713"/>
            <a:ext cx="2262187" cy="249237"/>
          </a:xfrm>
          <a:prstGeom prst="rect">
            <a:avLst/>
          </a:prstGeo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Your company name</a:t>
            </a:r>
          </a:p>
        </p:txBody>
      </p:sp>
      <p:grpSp>
        <p:nvGrpSpPr>
          <p:cNvPr id="6" name="Group 5">
            <a:extLst>
              <a:ext uri="{FF2B5EF4-FFF2-40B4-BE49-F238E27FC236}">
                <a16:creationId xmlns:a16="http://schemas.microsoft.com/office/drawing/2014/main" id="{A6A27954-3A0E-430B-AD48-05A3F3278D70}"/>
              </a:ext>
            </a:extLst>
          </p:cNvPr>
          <p:cNvGrpSpPr/>
          <p:nvPr userDrawn="1"/>
        </p:nvGrpSpPr>
        <p:grpSpPr>
          <a:xfrm>
            <a:off x="-24056" y="1452564"/>
            <a:ext cx="3385227" cy="134113"/>
            <a:chOff x="-24055" y="1452565"/>
            <a:chExt cx="2374534" cy="0"/>
          </a:xfrm>
        </p:grpSpPr>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831C4EF-58CF-4AEC-9F81-CB38D946A457}"/>
              </a:ext>
            </a:extLst>
          </p:cNvPr>
          <p:cNvCxnSpPr>
            <a:cxnSpLocks/>
          </p:cNvCxnSpPr>
          <p:nvPr userDrawn="1"/>
        </p:nvCxnSpPr>
        <p:spPr>
          <a:xfrm flipV="1">
            <a:off x="3639489" y="421045"/>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A09F60F9-61AE-4464-B369-1CF86DB708DA}"/>
              </a:ext>
            </a:extLst>
          </p:cNvPr>
          <p:cNvSpPr>
            <a:spLocks noGrp="1"/>
          </p:cNvSpPr>
          <p:nvPr>
            <p:ph type="body" idx="15"/>
          </p:nvPr>
        </p:nvSpPr>
        <p:spPr>
          <a:xfrm>
            <a:off x="7870582" y="2426274"/>
            <a:ext cx="3008434" cy="601087"/>
          </a:xfrm>
          <a:prstGeom prst="rect">
            <a:avLst/>
          </a:prstGeo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3">
            <a:extLst>
              <a:ext uri="{FF2B5EF4-FFF2-40B4-BE49-F238E27FC236}">
                <a16:creationId xmlns:a16="http://schemas.microsoft.com/office/drawing/2014/main" id="{124CEF01-2C7C-4568-8A45-5F5A058ECFC1}"/>
              </a:ext>
            </a:extLst>
          </p:cNvPr>
          <p:cNvSpPr>
            <a:spLocks noGrp="1"/>
          </p:cNvSpPr>
          <p:nvPr>
            <p:ph sz="half" idx="16"/>
          </p:nvPr>
        </p:nvSpPr>
        <p:spPr>
          <a:xfrm>
            <a:off x="7870582" y="3097702"/>
            <a:ext cx="3008434" cy="3091961"/>
          </a:xfrm>
          <a:prstGeom prst="rect">
            <a:avLst/>
          </a:prstGeo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Picture Placeholder 8">
            <a:extLst>
              <a:ext uri="{FF2B5EF4-FFF2-40B4-BE49-F238E27FC236}">
                <a16:creationId xmlns:a16="http://schemas.microsoft.com/office/drawing/2014/main" id="{BAF86618-E012-4E70-91E3-A72E71C63E64}"/>
              </a:ext>
            </a:extLst>
          </p:cNvPr>
          <p:cNvSpPr>
            <a:spLocks noGrp="1"/>
          </p:cNvSpPr>
          <p:nvPr>
            <p:ph type="pic" sz="quarter" idx="18" hasCustomPrompt="1"/>
          </p:nvPr>
        </p:nvSpPr>
        <p:spPr>
          <a:xfrm>
            <a:off x="4080986" y="1676296"/>
            <a:ext cx="587932" cy="587932"/>
          </a:xfrm>
          <a:prstGeom prst="rect">
            <a:avLst/>
          </a:prstGeo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4" name="Picture Placeholder 8">
            <a:extLst>
              <a:ext uri="{FF2B5EF4-FFF2-40B4-BE49-F238E27FC236}">
                <a16:creationId xmlns:a16="http://schemas.microsoft.com/office/drawing/2014/main" id="{4FF378B9-734E-4C43-836C-CB80566DDB15}"/>
              </a:ext>
            </a:extLst>
          </p:cNvPr>
          <p:cNvSpPr>
            <a:spLocks noGrp="1"/>
          </p:cNvSpPr>
          <p:nvPr>
            <p:ph type="pic" sz="quarter" idx="19" hasCustomPrompt="1"/>
          </p:nvPr>
        </p:nvSpPr>
        <p:spPr>
          <a:xfrm>
            <a:off x="7868008" y="1676296"/>
            <a:ext cx="587932" cy="587932"/>
          </a:xfrm>
          <a:prstGeom prst="rect">
            <a:avLst/>
          </a:prstGeom>
          <a:noFill/>
        </p:spPr>
        <p:txBody>
          <a:bodyPr anchor="ctr">
            <a:noAutofit/>
          </a:bodyPr>
          <a:lstStyle>
            <a:lvl1pPr marL="0" indent="0" algn="ctr">
              <a:buNone/>
              <a:defRPr sz="1400">
                <a:solidFill>
                  <a:schemeClr val="tx1"/>
                </a:solidFill>
              </a:defRPr>
            </a:lvl1pPr>
          </a:lstStyle>
          <a:p>
            <a:r>
              <a:rPr lang="en-US" dirty="0"/>
              <a:t>Icon Here</a:t>
            </a:r>
            <a:endParaRPr lang="en-IN" dirty="0"/>
          </a:p>
        </p:txBody>
      </p:sp>
      <p:sp>
        <p:nvSpPr>
          <p:cNvPr id="25" name="Oval 24">
            <a:extLst>
              <a:ext uri="{FF2B5EF4-FFF2-40B4-BE49-F238E27FC236}">
                <a16:creationId xmlns:a16="http://schemas.microsoft.com/office/drawing/2014/main" id="{3F366940-FB5E-4B76-8829-80C14F137B3A}"/>
              </a:ext>
            </a:extLst>
          </p:cNvPr>
          <p:cNvSpPr/>
          <p:nvPr userDrawn="1"/>
        </p:nvSpPr>
        <p:spPr>
          <a:xfrm>
            <a:off x="10251393" y="555158"/>
            <a:ext cx="3298372"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75486FFB-46EF-4E74-BFFF-7ED054DB0D9C}"/>
              </a:ext>
            </a:extLst>
          </p:cNvPr>
          <p:cNvSpPr/>
          <p:nvPr userDrawn="1"/>
        </p:nvSpPr>
        <p:spPr>
          <a:xfrm>
            <a:off x="9932986" y="330754"/>
            <a:ext cx="1268186"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Text Placeholder 2">
            <a:extLst>
              <a:ext uri="{FF2B5EF4-FFF2-40B4-BE49-F238E27FC236}">
                <a16:creationId xmlns:a16="http://schemas.microsoft.com/office/drawing/2014/main" id="{76F2CCF2-293A-49CA-B2A9-134BB5DEF98E}"/>
              </a:ext>
            </a:extLst>
          </p:cNvPr>
          <p:cNvSpPr>
            <a:spLocks noGrp="1"/>
          </p:cNvSpPr>
          <p:nvPr>
            <p:ph type="body" idx="20"/>
          </p:nvPr>
        </p:nvSpPr>
        <p:spPr>
          <a:xfrm>
            <a:off x="4080985" y="480157"/>
            <a:ext cx="6944563" cy="823912"/>
          </a:xfrm>
          <a:prstGeom prst="rect">
            <a:avLst/>
          </a:prstGeo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grpSp>
        <p:nvGrpSpPr>
          <p:cNvPr id="27" name="Group 26">
            <a:extLst>
              <a:ext uri="{FF2B5EF4-FFF2-40B4-BE49-F238E27FC236}">
                <a16:creationId xmlns:a16="http://schemas.microsoft.com/office/drawing/2014/main" id="{6D35CCD2-B73F-944C-B572-7FBFC7DE22E4}"/>
              </a:ext>
            </a:extLst>
          </p:cNvPr>
          <p:cNvGrpSpPr/>
          <p:nvPr userDrawn="1"/>
        </p:nvGrpSpPr>
        <p:grpSpPr>
          <a:xfrm>
            <a:off x="363416" y="421045"/>
            <a:ext cx="748798" cy="134113"/>
            <a:chOff x="4827813" y="2534636"/>
            <a:chExt cx="996651" cy="178504"/>
          </a:xfrm>
        </p:grpSpPr>
        <p:sp>
          <p:nvSpPr>
            <p:cNvPr id="28" name="Oval 27">
              <a:extLst>
                <a:ext uri="{FF2B5EF4-FFF2-40B4-BE49-F238E27FC236}">
                  <a16:creationId xmlns:a16="http://schemas.microsoft.com/office/drawing/2014/main"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Oval 34">
              <a:extLst>
                <a:ext uri="{FF2B5EF4-FFF2-40B4-BE49-F238E27FC236}">
                  <a16:creationId xmlns:a16="http://schemas.microsoft.com/office/drawing/2014/main"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Oval 35">
              <a:extLst>
                <a:ext uri="{FF2B5EF4-FFF2-40B4-BE49-F238E27FC236}">
                  <a16:creationId xmlns:a16="http://schemas.microsoft.com/office/drawing/2014/main"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Oval 36">
              <a:extLst>
                <a:ext uri="{FF2B5EF4-FFF2-40B4-BE49-F238E27FC236}">
                  <a16:creationId xmlns:a16="http://schemas.microsoft.com/office/drawing/2014/main"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Tree>
    <p:extLst>
      <p:ext uri="{BB962C8B-B14F-4D97-AF65-F5344CB8AC3E}">
        <p14:creationId xmlns:p14="http://schemas.microsoft.com/office/powerpoint/2010/main" val="321905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36DA47-61AF-4CF1-8DF3-3721934D13E3}"/>
              </a:ext>
            </a:extLst>
          </p:cNvPr>
          <p:cNvSpPr/>
          <p:nvPr userDrawn="1"/>
        </p:nvSpPr>
        <p:spPr>
          <a:xfrm>
            <a:off x="-1" y="0"/>
            <a:ext cx="4226767" cy="6857999"/>
          </a:xfrm>
          <a:prstGeom prst="rect">
            <a:avLst/>
          </a:prstGeom>
          <a:solidFill>
            <a:srgbClr val="033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3767471" cy="1444275"/>
          </a:xfrm>
          <a:prstGeom prst="rect">
            <a:avLst/>
          </a:prstGeom>
        </p:spPr>
        <p:txBody>
          <a:bodyPr vert="horz" lIns="91440" tIns="792000" rIns="91440" bIns="45720" rtlCol="0" anchor="t">
            <a:noAutofit/>
          </a:bodyPr>
          <a:lstStyle>
            <a:lvl1pPr algn="l">
              <a:defRPr lang="en-IN" sz="3600" b="1" cap="all" baseline="0">
                <a:solidFill>
                  <a:schemeClr val="bg1"/>
                </a:solidFill>
              </a:defRPr>
            </a:lvl1pPr>
          </a:lstStyle>
          <a:p>
            <a:pPr lvl="0"/>
            <a:r>
              <a:rPr lang="en-US" dirty="0"/>
              <a:t>TITLE HERE</a:t>
            </a:r>
            <a:endParaRPr lang="en-IN" dirty="0"/>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p:nvPr>
        </p:nvSpPr>
        <p:spPr>
          <a:xfrm>
            <a:off x="368711" y="2552611"/>
            <a:ext cx="3783411" cy="1992819"/>
          </a:xfrm>
          <a:prstGeom prst="rect">
            <a:avLst/>
          </a:prstGeo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dirty="0"/>
              <a:t>Edit Master text styles</a:t>
            </a:r>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Tree>
    <p:extLst>
      <p:ext uri="{BB962C8B-B14F-4D97-AF65-F5344CB8AC3E}">
        <p14:creationId xmlns:p14="http://schemas.microsoft.com/office/powerpoint/2010/main" val="194174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a:prstGeom prst="rect">
            <a:avLst/>
          </a:prstGeom>
        </p:spPr>
        <p:txBody>
          <a:bodyPr/>
          <a:lstStyle>
            <a:lvl1pPr>
              <a:defRPr lang="en-US" sz="4800" b="1" kern="1200" cap="all" baseline="0" smtClean="0">
                <a:solidFill>
                  <a:schemeClr val="tx1"/>
                </a:solidFill>
                <a:latin typeface="+mn-lt"/>
                <a:ea typeface="+mn-ea"/>
                <a:cs typeface="+mn-cs"/>
              </a:defRPr>
            </a:lvl1pPr>
          </a:lstStyle>
          <a:p>
            <a:r>
              <a:rPr lang="en-US" dirty="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3760408"/>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prstGeom prst="rect">
            <a:avLst/>
          </a:prstGeom>
          <a:solidFill>
            <a:schemeClr val="bg2"/>
          </a:solidFill>
        </p:spPr>
        <p:txBody>
          <a:bodyPr anchor="ctr"/>
          <a:lstStyle>
            <a:lvl1pPr marL="0" indent="0" algn="ctr">
              <a:buNone/>
              <a:defRPr/>
            </a:lvl1pPr>
          </a:lstStyle>
          <a:p>
            <a:r>
              <a:rPr lang="en-US" dirty="0"/>
              <a:t>Click icon to add picture</a:t>
            </a:r>
            <a:endParaRPr lang="en-IN" dirty="0"/>
          </a:p>
        </p:txBody>
      </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09" y="4126311"/>
            <a:ext cx="3640478" cy="433938"/>
          </a:xfrm>
          <a:prstGeom prst="rect">
            <a:avLst/>
          </a:prstGeo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p:nvPr>
        </p:nvSpPr>
        <p:spPr>
          <a:xfrm>
            <a:off x="5408614" y="4836222"/>
            <a:ext cx="3638674" cy="453938"/>
          </a:xfrm>
          <a:prstGeom prst="rect">
            <a:avLst/>
          </a:prstGeo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a:t>Edit Master text styles</a:t>
            </a:r>
          </a:p>
        </p:txBody>
      </p:sp>
      <p:grpSp>
        <p:nvGrpSpPr>
          <p:cNvPr id="20" name="Group 19">
            <a:extLst>
              <a:ext uri="{FF2B5EF4-FFF2-40B4-BE49-F238E27FC236}">
                <a16:creationId xmlns:a16="http://schemas.microsoft.com/office/drawing/2014/main" id="{1F8FC2D7-B114-3444-8684-995FC4D6D459}"/>
              </a:ext>
            </a:extLst>
          </p:cNvPr>
          <p:cNvGrpSpPr/>
          <p:nvPr userDrawn="1"/>
        </p:nvGrpSpPr>
        <p:grpSpPr>
          <a:xfrm>
            <a:off x="4793474" y="2475187"/>
            <a:ext cx="748798" cy="134113"/>
            <a:chOff x="4827813" y="2534636"/>
            <a:chExt cx="996651" cy="178504"/>
          </a:xfrm>
        </p:grpSpPr>
        <p:sp>
          <p:nvSpPr>
            <p:cNvPr id="21" name="Oval 20">
              <a:extLst>
                <a:ext uri="{FF2B5EF4-FFF2-40B4-BE49-F238E27FC236}">
                  <a16:creationId xmlns:a16="http://schemas.microsoft.com/office/drawing/2014/main"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6" name="Oval 25">
              <a:extLst>
                <a:ext uri="{FF2B5EF4-FFF2-40B4-BE49-F238E27FC236}">
                  <a16:creationId xmlns:a16="http://schemas.microsoft.com/office/drawing/2014/main"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7152" y="4809677"/>
            <a:ext cx="542081" cy="542081"/>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a:prstGeom prst="rect">
            <a:avLst/>
          </a:prstGeom>
        </p:spPr>
        <p:txBody>
          <a:bodyPr anchor="b">
            <a:normAutofit/>
          </a:bodyPr>
          <a:lstStyle>
            <a:lvl1pPr algn="l">
              <a:defRPr sz="4800" b="1" cap="all" baseline="0">
                <a:solidFill>
                  <a:schemeClr val="tx1"/>
                </a:solidFill>
              </a:defRPr>
            </a:lvl1pPr>
          </a:lstStyle>
          <a:p>
            <a:r>
              <a:rPr lang="en-US" dirty="0"/>
              <a:t>Presentation title</a:t>
            </a:r>
            <a:endParaRPr lang="en-IN" dirty="0"/>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a:prstGeom prst="rect">
            <a:avLst/>
          </a:prstGeo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endParaRPr lang="en-IN"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082142"/>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CBCF8A4-C2B4-4945-8D79-C9D46B7FBECB}"/>
              </a:ext>
            </a:extLst>
          </p:cNvPr>
          <p:cNvGrpSpPr/>
          <p:nvPr userDrawn="1"/>
        </p:nvGrpSpPr>
        <p:grpSpPr>
          <a:xfrm>
            <a:off x="4793474" y="2475187"/>
            <a:ext cx="748798" cy="134113"/>
            <a:chOff x="4827813" y="2534636"/>
            <a:chExt cx="996651" cy="178504"/>
          </a:xfrm>
        </p:grpSpPr>
        <p:sp>
          <p:nvSpPr>
            <p:cNvPr id="9" name="Oval 8">
              <a:extLst>
                <a:ext uri="{FF2B5EF4-FFF2-40B4-BE49-F238E27FC236}">
                  <a16:creationId xmlns:a16="http://schemas.microsoft.com/office/drawing/2014/main"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Oval 10">
              <a:extLst>
                <a:ext uri="{FF2B5EF4-FFF2-40B4-BE49-F238E27FC236}">
                  <a16:creationId xmlns:a16="http://schemas.microsoft.com/office/drawing/2014/main"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2" name="Oval 11">
              <a:extLst>
                <a:ext uri="{FF2B5EF4-FFF2-40B4-BE49-F238E27FC236}">
                  <a16:creationId xmlns:a16="http://schemas.microsoft.com/office/drawing/2014/main"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5" name="Oval 14">
            <a:extLst>
              <a:ext uri="{FF2B5EF4-FFF2-40B4-BE49-F238E27FC236}">
                <a16:creationId xmlns:a16="http://schemas.microsoft.com/office/drawing/2014/main" id="{47953C80-71A5-4AA2-AEAD-21948D1AA6DC}"/>
              </a:ext>
            </a:extLst>
          </p:cNvPr>
          <p:cNvSpPr/>
          <p:nvPr userDrawn="1"/>
        </p:nvSpPr>
        <p:spPr>
          <a:xfrm>
            <a:off x="8621485" y="4408714"/>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Oval 15">
            <a:extLst>
              <a:ext uri="{FF2B5EF4-FFF2-40B4-BE49-F238E27FC236}">
                <a16:creationId xmlns:a16="http://schemas.microsoft.com/office/drawing/2014/main" id="{9C4582D1-F710-4E2F-9868-CB89116D5932}"/>
              </a:ext>
            </a:extLst>
          </p:cNvPr>
          <p:cNvSpPr/>
          <p:nvPr userDrawn="1"/>
        </p:nvSpPr>
        <p:spPr>
          <a:xfrm>
            <a:off x="8303078" y="4184310"/>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p:spPr>
        <p:txBody>
          <a:bodyPr/>
          <a:lstStyle>
            <a:lvl1pPr algn="r">
              <a:defRPr sz="900">
                <a:solidFill>
                  <a:schemeClr val="accent3"/>
                </a:solidFill>
              </a:defRPr>
            </a:lvl1pPr>
          </a:lstStyle>
          <a:p>
            <a:fld id="{48BB047D-A6CD-43AB-96F0-683C726B586B}" type="slidenum">
              <a:rPr lang="en-IN" smtClean="0"/>
              <a:pPr/>
              <a:t>‹#›</a:t>
            </a:fld>
            <a:endParaRPr lang="en-IN" dirty="0"/>
          </a:p>
        </p:txBody>
      </p:sp>
      <p:cxnSp>
        <p:nvCxnSpPr>
          <p:cNvPr id="11" name="Straight Connector 10">
            <a:extLst>
              <a:ext uri="{FF2B5EF4-FFF2-40B4-BE49-F238E27FC236}">
                <a16:creationId xmlns:a16="http://schemas.microsoft.com/office/drawing/2014/main" id="{8888A4FD-81F4-4588-9E6D-70E57577D8BF}"/>
              </a:ext>
            </a:extLst>
          </p:cNvPr>
          <p:cNvCxnSpPr>
            <a:cxnSpLocks/>
          </p:cNvCxnSpPr>
          <p:nvPr userDrawn="1"/>
        </p:nvCxnSpPr>
        <p:spPr>
          <a:xfrm>
            <a:off x="5679220" y="2286312"/>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CF1D2ED-7B25-4251-BF07-47FBAA534810}"/>
              </a:ext>
            </a:extLst>
          </p:cNvPr>
          <p:cNvGrpSpPr/>
          <p:nvPr userDrawn="1"/>
        </p:nvGrpSpPr>
        <p:grpSpPr>
          <a:xfrm>
            <a:off x="11079786" y="421045"/>
            <a:ext cx="748798" cy="134113"/>
            <a:chOff x="4827813" y="2534636"/>
            <a:chExt cx="996651" cy="178504"/>
          </a:xfrm>
        </p:grpSpPr>
        <p:sp>
          <p:nvSpPr>
            <p:cNvPr id="13" name="Oval 12">
              <a:extLst>
                <a:ext uri="{FF2B5EF4-FFF2-40B4-BE49-F238E27FC236}">
                  <a16:creationId xmlns:a16="http://schemas.microsoft.com/office/drawing/2014/main"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Oval 13">
              <a:extLst>
                <a:ext uri="{FF2B5EF4-FFF2-40B4-BE49-F238E27FC236}">
                  <a16:creationId xmlns:a16="http://schemas.microsoft.com/office/drawing/2014/main"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Oval 14">
              <a:extLst>
                <a:ext uri="{FF2B5EF4-FFF2-40B4-BE49-F238E27FC236}">
                  <a16:creationId xmlns:a16="http://schemas.microsoft.com/office/drawing/2014/main"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16" name="Oval 15">
              <a:extLst>
                <a:ext uri="{FF2B5EF4-FFF2-40B4-BE49-F238E27FC236}">
                  <a16:creationId xmlns:a16="http://schemas.microsoft.com/office/drawing/2014/main"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grpSp>
      <p:sp>
        <p:nvSpPr>
          <p:cNvPr id="17" name="Oval 16">
            <a:extLst>
              <a:ext uri="{FF2B5EF4-FFF2-40B4-BE49-F238E27FC236}">
                <a16:creationId xmlns:a16="http://schemas.microsoft.com/office/drawing/2014/main" id="{8725921A-0ED5-431E-899C-28A6920B5029}"/>
              </a:ext>
            </a:extLst>
          </p:cNvPr>
          <p:cNvSpPr/>
          <p:nvPr userDrawn="1"/>
        </p:nvSpPr>
        <p:spPr>
          <a:xfrm>
            <a:off x="10039330" y="896815"/>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Oval 17">
            <a:extLst>
              <a:ext uri="{FF2B5EF4-FFF2-40B4-BE49-F238E27FC236}">
                <a16:creationId xmlns:a16="http://schemas.microsoft.com/office/drawing/2014/main" id="{EE8B169A-8A2F-4425-A9A1-1B828428B434}"/>
              </a:ext>
            </a:extLst>
          </p:cNvPr>
          <p:cNvSpPr/>
          <p:nvPr userDrawn="1"/>
        </p:nvSpPr>
        <p:spPr>
          <a:xfrm>
            <a:off x="9720923" y="672411"/>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0" name="Straight Connector 19">
            <a:extLst>
              <a:ext uri="{FF2B5EF4-FFF2-40B4-BE49-F238E27FC236}">
                <a16:creationId xmlns:a16="http://schemas.microsoft.com/office/drawing/2014/main" id="{43B45974-F6C7-40D3-9399-E05FA19C565E}"/>
              </a:ext>
            </a:extLst>
          </p:cNvPr>
          <p:cNvCxnSpPr>
            <a:cxnSpLocks/>
          </p:cNvCxnSpPr>
          <p:nvPr userDrawn="1"/>
        </p:nvCxnSpPr>
        <p:spPr>
          <a:xfrm>
            <a:off x="7508020" y="2286312"/>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A55704E-D515-4774-90C6-5F887DDAE55E}"/>
              </a:ext>
            </a:extLst>
          </p:cNvPr>
          <p:cNvSpPr/>
          <p:nvPr userDrawn="1"/>
        </p:nvSpPr>
        <p:spPr>
          <a:xfrm>
            <a:off x="469044" y="1"/>
            <a:ext cx="5210176"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3" name="Straight Connector 22">
            <a:extLst>
              <a:ext uri="{FF2B5EF4-FFF2-40B4-BE49-F238E27FC236}">
                <a16:creationId xmlns:a16="http://schemas.microsoft.com/office/drawing/2014/main" id="{84878778-0299-471F-A4C9-D0C1E82ED8D2}"/>
              </a:ext>
            </a:extLst>
          </p:cNvPr>
          <p:cNvCxnSpPr>
            <a:cxnSpLocks/>
          </p:cNvCxnSpPr>
          <p:nvPr userDrawn="1"/>
        </p:nvCxnSpPr>
        <p:spPr>
          <a:xfrm>
            <a:off x="1001746" y="1290512"/>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39D1C78-6110-4052-8455-7E7893F7FCD3}"/>
              </a:ext>
            </a:extLst>
          </p:cNvPr>
          <p:cNvSpPr>
            <a:spLocks noGrp="1"/>
          </p:cNvSpPr>
          <p:nvPr>
            <p:ph type="title"/>
          </p:nvPr>
        </p:nvSpPr>
        <p:spPr>
          <a:xfrm>
            <a:off x="915466" y="1276857"/>
            <a:ext cx="4097778" cy="1255325"/>
          </a:xfrm>
          <a:prstGeom prst="rect">
            <a:avLst/>
          </a:prstGeom>
        </p:spPr>
        <p:txBody>
          <a:bodyPr/>
          <a:lstStyle>
            <a:lvl1pPr>
              <a:defRPr lang="en-US" sz="3600" b="1" kern="1200" cap="all" baseline="0" smtClean="0">
                <a:solidFill>
                  <a:schemeClr val="bg1"/>
                </a:solidFill>
                <a:latin typeface="+mj-lt"/>
                <a:ea typeface="+mj-ea"/>
                <a:cs typeface="+mj-cs"/>
              </a:defRPr>
            </a:lvl1pPr>
          </a:lstStyle>
          <a:p>
            <a:r>
              <a:rPr lang="en-US"/>
              <a:t>Click to edit Master title style</a:t>
            </a:r>
            <a:endParaRPr lang="en-US" dirty="0"/>
          </a:p>
        </p:txBody>
      </p:sp>
      <p:sp>
        <p:nvSpPr>
          <p:cNvPr id="24" name="Text Placeholder 2">
            <a:extLst>
              <a:ext uri="{FF2B5EF4-FFF2-40B4-BE49-F238E27FC236}">
                <a16:creationId xmlns:a16="http://schemas.microsoft.com/office/drawing/2014/main" id="{E3405997-7AE2-4C6E-8A7D-735F58A49D12}"/>
              </a:ext>
            </a:extLst>
          </p:cNvPr>
          <p:cNvSpPr>
            <a:spLocks noGrp="1"/>
          </p:cNvSpPr>
          <p:nvPr>
            <p:ph type="body" idx="1"/>
          </p:nvPr>
        </p:nvSpPr>
        <p:spPr>
          <a:xfrm>
            <a:off x="915467" y="2620651"/>
            <a:ext cx="4097778" cy="1933681"/>
          </a:xfrm>
          <a:prstGeom prst="rect">
            <a:avLst/>
          </a:prstGeo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a:t>Edit Master text styles</a:t>
            </a:r>
          </a:p>
        </p:txBody>
      </p:sp>
    </p:spTree>
    <p:extLst>
      <p:ext uri="{BB962C8B-B14F-4D97-AF65-F5344CB8AC3E}">
        <p14:creationId xmlns:p14="http://schemas.microsoft.com/office/powerpoint/2010/main" val="293153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B98321-594C-4030-A2B0-3492F77EE03E}"/>
              </a:ext>
            </a:extLst>
          </p:cNvPr>
          <p:cNvSpPr>
            <a:spLocks noGrp="1"/>
          </p:cNvSpPr>
          <p:nvPr>
            <p:ph type="sldNum" sz="quarter" idx="4"/>
          </p:nvPr>
        </p:nvSpPr>
        <p:spPr>
          <a:xfrm>
            <a:off x="245097" y="6240544"/>
            <a:ext cx="384444" cy="414943"/>
          </a:xfrm>
          <a:prstGeom prst="rect">
            <a:avLst/>
          </a:prstGeom>
        </p:spPr>
        <p:txBody>
          <a:bodyPr vert="horz" lIns="91440" tIns="45720" rIns="91440" bIns="45720" rtlCol="0" anchor="ctr"/>
          <a:lstStyle>
            <a:lvl1pPr algn="ctr">
              <a:defRPr sz="1200">
                <a:solidFill>
                  <a:srgbClr val="044B92"/>
                </a:solidFill>
                <a:latin typeface="Times New Roman" panose="02020603050405020304" pitchFamily="18" charset="0"/>
                <a:cs typeface="Times New Roman" panose="02020603050405020304" pitchFamily="18" charset="0"/>
              </a:defRPr>
            </a:lvl1pPr>
          </a:lstStyle>
          <a:p>
            <a:fld id="{48BB047D-A6CD-43AB-96F0-683C726B586B}" type="slidenum">
              <a:rPr lang="en-IN" smtClean="0"/>
              <a:pPr/>
              <a:t>‹#›</a:t>
            </a:fld>
            <a:endParaRPr lang="en-IN"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 id="2147483696" r:id="rId17"/>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9CA97-758D-2CE3-895B-060399F89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AFBE37-B3C1-F954-D6CE-51DA1AA79E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57101-FBB7-B13D-4788-AC1644019C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6CE2D7B-46C5-6D50-39B9-51B4BBDCB0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154470-C922-7227-0CB5-0E69AC603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098C7-3159-42E9-BD22-429550586642}" type="slidenum">
              <a:rPr lang="en-US" smtClean="0"/>
              <a:t>‹#›</a:t>
            </a:fld>
            <a:endParaRPr lang="en-US"/>
          </a:p>
        </p:txBody>
      </p:sp>
    </p:spTree>
    <p:extLst>
      <p:ext uri="{BB962C8B-B14F-4D97-AF65-F5344CB8AC3E}">
        <p14:creationId xmlns:p14="http://schemas.microsoft.com/office/powerpoint/2010/main" val="11523935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drr.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FF90-DCC7-3F8E-4959-BE5E21A1453E}"/>
              </a:ext>
            </a:extLst>
          </p:cNvPr>
          <p:cNvSpPr>
            <a:spLocks noGrp="1"/>
          </p:cNvSpPr>
          <p:nvPr>
            <p:ph type="ctrTitle"/>
          </p:nvPr>
        </p:nvSpPr>
        <p:spPr>
          <a:xfrm>
            <a:off x="847724" y="1118393"/>
            <a:ext cx="10982325" cy="2483645"/>
          </a:xfrm>
        </p:spPr>
        <p:txBody>
          <a:bodyPr>
            <a:noAutofit/>
          </a:bodyPr>
          <a:lstStyle/>
          <a:p>
            <a:pPr rtl="0">
              <a:spcBef>
                <a:spcPts val="0"/>
              </a:spcBef>
              <a:spcAft>
                <a:spcPts val="0"/>
              </a:spcAft>
            </a:pPr>
            <a:r>
              <a:rPr lang="en-US" sz="4400" dirty="0">
                <a:latin typeface="Times New Roman" panose="02020603050405020304" pitchFamily="18" charset="0"/>
                <a:ea typeface="Cambria" panose="02040503050406030204" pitchFamily="18" charset="0"/>
                <a:cs typeface="Times New Roman" panose="02020603050405020304" pitchFamily="18" charset="0"/>
              </a:rPr>
              <a:t>Design Structure Matrices in System Dynamics: Modeling Community Disaster Recovery</a:t>
            </a:r>
            <a:endParaRPr lang="en-US" sz="4400" dirty="0">
              <a:solidFill>
                <a:schemeClr val="tx1"/>
              </a:solidFill>
            </a:endParaRPr>
          </a:p>
        </p:txBody>
      </p:sp>
      <p:sp>
        <p:nvSpPr>
          <p:cNvPr id="3" name="Subtitle 2">
            <a:extLst>
              <a:ext uri="{FF2B5EF4-FFF2-40B4-BE49-F238E27FC236}">
                <a16:creationId xmlns:a16="http://schemas.microsoft.com/office/drawing/2014/main" id="{BAE9C67A-8171-EDE3-75BF-6487B09F5EB1}"/>
              </a:ext>
            </a:extLst>
          </p:cNvPr>
          <p:cNvSpPr>
            <a:spLocks noGrp="1"/>
          </p:cNvSpPr>
          <p:nvPr>
            <p:ph type="subTitle" idx="1"/>
          </p:nvPr>
        </p:nvSpPr>
        <p:spPr>
          <a:xfrm>
            <a:off x="1766886" y="4171842"/>
            <a:ext cx="9144000" cy="2483645"/>
          </a:xfrm>
        </p:spPr>
        <p:txBody>
          <a:bodyPr vert="horz" lIns="91440" tIns="45720" rIns="91440" bIns="45720" rtlCol="0" anchor="b">
            <a:normAutofit fontScale="92500" lnSpcReduction="20000"/>
          </a:bodyPr>
          <a:lstStyle/>
          <a:p>
            <a:pPr defTabSz="457200">
              <a:spcBef>
                <a:spcPct val="20000"/>
              </a:spcBef>
            </a:pPr>
            <a:r>
              <a:rPr lang="en-US" sz="2400" i="1" baseline="30000" dirty="0">
                <a:solidFill>
                  <a:schemeClr val="tx1"/>
                </a:solidFill>
                <a:latin typeface="Times New Roman" panose="02020603050405020304" pitchFamily="18" charset="0"/>
                <a:cs typeface="Times New Roman" panose="02020603050405020304" pitchFamily="18" charset="0"/>
              </a:rPr>
              <a:t>International System Dynamics Conference, 2023</a:t>
            </a:r>
          </a:p>
          <a:p>
            <a:pPr defTabSz="457200">
              <a:spcBef>
                <a:spcPct val="20000"/>
              </a:spcBef>
            </a:pPr>
            <a:r>
              <a:rPr lang="en-US" sz="2400" i="1" baseline="30000" dirty="0">
                <a:solidFill>
                  <a:schemeClr val="tx1"/>
                </a:solidFill>
                <a:latin typeface="Times New Roman" panose="02020603050405020304" pitchFamily="18" charset="0"/>
                <a:cs typeface="Times New Roman" panose="02020603050405020304" pitchFamily="18" charset="0"/>
              </a:rPr>
              <a:t>Chicago</a:t>
            </a:r>
          </a:p>
          <a:p>
            <a:pPr>
              <a:spcBef>
                <a:spcPts val="0"/>
              </a:spcBef>
            </a:pPr>
            <a:r>
              <a:rPr lang="en-US" b="1" dirty="0">
                <a:solidFill>
                  <a:schemeClr val="tx1"/>
                </a:solidFill>
                <a:latin typeface="Verdana" panose="020B0604030504040204" pitchFamily="34" charset="0"/>
                <a:ea typeface="+mj-ea"/>
                <a:cs typeface="+mj-cs"/>
              </a:rPr>
              <a:t>July 25, 2023</a:t>
            </a:r>
          </a:p>
          <a:p>
            <a:pPr>
              <a:spcBef>
                <a:spcPts val="0"/>
              </a:spcBef>
            </a:pPr>
            <a:endParaRPr lang="en-US" b="1" dirty="0">
              <a:solidFill>
                <a:schemeClr val="tx1"/>
              </a:solidFill>
              <a:latin typeface="Verdana" panose="020B0604030504040204" pitchFamily="34" charset="0"/>
              <a:ea typeface="+mj-ea"/>
              <a:cs typeface="+mj-cs"/>
            </a:endParaRPr>
          </a:p>
          <a:p>
            <a:pPr>
              <a:spcBef>
                <a:spcPts val="0"/>
              </a:spcBef>
            </a:pPr>
            <a:r>
              <a:rPr lang="en-US" dirty="0">
                <a:solidFill>
                  <a:schemeClr val="tx1"/>
                </a:solidFill>
                <a:latin typeface="Verdana" panose="020B0604030504040204" pitchFamily="34" charset="0"/>
                <a:ea typeface="+mj-ea"/>
                <a:cs typeface="+mj-cs"/>
              </a:rPr>
              <a:t>Rameez R Qureshi, PhD,</a:t>
            </a:r>
            <a:r>
              <a:rPr lang="en-US" sz="2400" dirty="0">
                <a:latin typeface="Times New Roman" panose="02020603050405020304" pitchFamily="18" charset="0"/>
                <a:cs typeface="Times New Roman" panose="02020603050405020304" pitchFamily="18" charset="0"/>
              </a:rPr>
              <a:t> </a:t>
            </a:r>
            <a:r>
              <a:rPr lang="en-US" dirty="0">
                <a:solidFill>
                  <a:schemeClr val="tx1"/>
                </a:solidFill>
                <a:latin typeface="Verdana" panose="020B0604030504040204" pitchFamily="34" charset="0"/>
                <a:ea typeface="+mj-ea"/>
                <a:cs typeface="+mj-cs"/>
              </a:rPr>
              <a:t>Freese and Nichols, Inc</a:t>
            </a:r>
          </a:p>
          <a:p>
            <a:pPr>
              <a:spcBef>
                <a:spcPts val="0"/>
              </a:spcBef>
            </a:pPr>
            <a:r>
              <a:rPr lang="en-US" dirty="0">
                <a:solidFill>
                  <a:schemeClr val="tx1"/>
                </a:solidFill>
                <a:latin typeface="Verdana" panose="020B0604030504040204" pitchFamily="34" charset="0"/>
                <a:ea typeface="+mj-ea"/>
                <a:cs typeface="+mj-cs"/>
              </a:rPr>
              <a:t>David N Ford, PhD, PE, Virginia Tech</a:t>
            </a:r>
          </a:p>
          <a:p>
            <a:pPr>
              <a:spcBef>
                <a:spcPts val="0"/>
              </a:spcBef>
            </a:pPr>
            <a:r>
              <a:rPr lang="en-US" dirty="0">
                <a:solidFill>
                  <a:schemeClr val="tx1"/>
                </a:solidFill>
                <a:latin typeface="Verdana" panose="020B0604030504040204" pitchFamily="34" charset="0"/>
                <a:ea typeface="+mj-ea"/>
                <a:cs typeface="+mj-cs"/>
              </a:rPr>
              <a:t>Charles M Wolf, </a:t>
            </a:r>
            <a:r>
              <a:rPr lang="en-US" dirty="0" err="1">
                <a:solidFill>
                  <a:schemeClr val="tx1"/>
                </a:solidFill>
                <a:latin typeface="Verdana" panose="020B0604030504040204" pitchFamily="34" charset="0"/>
                <a:ea typeface="+mj-ea"/>
                <a:cs typeface="+mj-cs"/>
              </a:rPr>
              <a:t>D.Eng</a:t>
            </a:r>
            <a:r>
              <a:rPr lang="en-US" dirty="0">
                <a:solidFill>
                  <a:schemeClr val="tx1"/>
                </a:solidFill>
                <a:latin typeface="Verdana" panose="020B0604030504040204" pitchFamily="34" charset="0"/>
                <a:ea typeface="+mj-ea"/>
                <a:cs typeface="+mj-cs"/>
              </a:rPr>
              <a:t>, PE, Freese and Nichols, Inc</a:t>
            </a:r>
          </a:p>
          <a:p>
            <a:pPr>
              <a:spcBef>
                <a:spcPts val="0"/>
              </a:spcBef>
            </a:pPr>
            <a:br>
              <a:rPr lang="en-US" dirty="0">
                <a:solidFill>
                  <a:schemeClr val="tx1"/>
                </a:solidFill>
                <a:latin typeface="Verdana" panose="020B0604030504040204" pitchFamily="34" charset="0"/>
                <a:ea typeface="+mj-ea"/>
                <a:cs typeface="+mj-cs"/>
              </a:rPr>
            </a:br>
            <a:br>
              <a:rPr lang="en-US" b="1" dirty="0">
                <a:solidFill>
                  <a:schemeClr val="tx1"/>
                </a:solidFill>
                <a:latin typeface="Verdana" panose="020B0604030504040204" pitchFamily="34" charset="0"/>
                <a:ea typeface="+mj-ea"/>
                <a:cs typeface="+mj-cs"/>
              </a:rPr>
            </a:br>
            <a:endParaRPr lang="en-US" b="1" dirty="0">
              <a:solidFill>
                <a:schemeClr val="tx1"/>
              </a:solidFill>
              <a:latin typeface="Verdana" panose="020B0604030504040204" pitchFamily="34" charset="0"/>
              <a:ea typeface="+mj-ea"/>
              <a:cs typeface="+mj-cs"/>
            </a:endParaRPr>
          </a:p>
          <a:p>
            <a:pPr>
              <a:spcBef>
                <a:spcPts val="0"/>
              </a:spcBef>
            </a:pPr>
            <a:endParaRPr lang="en-US" b="1" dirty="0">
              <a:solidFill>
                <a:schemeClr val="tx1"/>
              </a:solidFill>
              <a:latin typeface="Verdana" panose="020B0604030504040204" pitchFamily="34" charset="0"/>
              <a:ea typeface="+mj-ea"/>
              <a:cs typeface="+mj-cs"/>
            </a:endParaRPr>
          </a:p>
        </p:txBody>
      </p:sp>
      <p:sp>
        <p:nvSpPr>
          <p:cNvPr id="4" name="Slide Number Placeholder 3">
            <a:extLst>
              <a:ext uri="{FF2B5EF4-FFF2-40B4-BE49-F238E27FC236}">
                <a16:creationId xmlns:a16="http://schemas.microsoft.com/office/drawing/2014/main" id="{80E63A6A-041F-47AC-4B1A-29809850E292}"/>
              </a:ext>
            </a:extLst>
          </p:cNvPr>
          <p:cNvSpPr>
            <a:spLocks noGrp="1"/>
          </p:cNvSpPr>
          <p:nvPr>
            <p:ph type="sldNum" sz="quarter" idx="12"/>
          </p:nvPr>
        </p:nvSpPr>
        <p:spPr/>
        <p:txBody>
          <a:bodyPr/>
          <a:lstStyle/>
          <a:p>
            <a:fld id="{0295F913-54C4-4F76-B567-12D6DA7EC6D2}" type="slidenum">
              <a:rPr lang="en-US" smtClean="0">
                <a:solidFill>
                  <a:schemeClr val="tx1"/>
                </a:solidFill>
              </a:rPr>
              <a:t>0</a:t>
            </a:fld>
            <a:endParaRPr lang="en-US">
              <a:solidFill>
                <a:schemeClr val="tx1"/>
              </a:solidFill>
            </a:endParaRPr>
          </a:p>
        </p:txBody>
      </p:sp>
    </p:spTree>
    <p:extLst>
      <p:ext uri="{BB962C8B-B14F-4D97-AF65-F5344CB8AC3E}">
        <p14:creationId xmlns:p14="http://schemas.microsoft.com/office/powerpoint/2010/main" val="273484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338554"/>
          </a:xfrm>
          <a:prstGeom prst="rect">
            <a:avLst/>
          </a:prstGeom>
          <a:solidFill>
            <a:schemeClr val="bg1"/>
          </a:solid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p:txBody>
      </p:sp>
      <p:sp>
        <p:nvSpPr>
          <p:cNvPr id="7" name="Parallelogram 6"/>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36" name="文本框 28">
            <a:extLst>
              <a:ext uri="{FF2B5EF4-FFF2-40B4-BE49-F238E27FC236}">
                <a16:creationId xmlns:a16="http://schemas.microsoft.com/office/drawing/2014/main" id="{66E4521A-B36F-4546-AD39-11967238BB5B}"/>
              </a:ext>
            </a:extLst>
          </p:cNvPr>
          <p:cNvSpPr txBox="1"/>
          <p:nvPr/>
        </p:nvSpPr>
        <p:spPr>
          <a:xfrm>
            <a:off x="1275915" y="482497"/>
            <a:ext cx="9640170" cy="621699"/>
          </a:xfrm>
          <a:prstGeom prst="rect">
            <a:avLst/>
          </a:prstGeom>
          <a:noFill/>
        </p:spPr>
        <p:txBody>
          <a:bodyPr vert="horz" wrap="square" lIns="121908" tIns="60955" rIns="121908" bIns="60955" rtlCol="0" anchor="b">
            <a:spAutoFit/>
          </a:bodyPr>
          <a:lstStyle>
            <a:defPPr>
              <a:defRPr lang="en-US"/>
            </a:defPPr>
            <a:lvl1pPr>
              <a:lnSpc>
                <a:spcPct val="90000"/>
              </a:lnSpc>
              <a:spcBef>
                <a:spcPct val="0"/>
              </a:spcBef>
              <a:buNone/>
              <a:defRPr sz="36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Model Behavior Assessment</a:t>
            </a:r>
            <a:endParaRPr lang="zh-CN" altLang="en-US" dirty="0"/>
          </a:p>
        </p:txBody>
      </p:sp>
      <p:pic>
        <p:nvPicPr>
          <p:cNvPr id="8" name="Picture 7">
            <a:extLst>
              <a:ext uri="{FF2B5EF4-FFF2-40B4-BE49-F238E27FC236}">
                <a16:creationId xmlns:a16="http://schemas.microsoft.com/office/drawing/2014/main" id="{3A74C30A-D474-5418-D3B3-6FABA5670190}"/>
              </a:ext>
            </a:extLst>
          </p:cNvPr>
          <p:cNvPicPr>
            <a:picLocks noChangeAspect="1"/>
          </p:cNvPicPr>
          <p:nvPr/>
        </p:nvPicPr>
        <p:blipFill rotWithShape="1">
          <a:blip r:embed="rId4"/>
          <a:srcRect l="9776" r="5031"/>
          <a:stretch/>
        </p:blipFill>
        <p:spPr>
          <a:xfrm>
            <a:off x="1563476" y="1895929"/>
            <a:ext cx="5350598" cy="4078552"/>
          </a:xfrm>
          <a:prstGeom prst="rect">
            <a:avLst/>
          </a:prstGeom>
        </p:spPr>
      </p:pic>
      <p:pic>
        <p:nvPicPr>
          <p:cNvPr id="15" name="Picture 14">
            <a:extLst>
              <a:ext uri="{FF2B5EF4-FFF2-40B4-BE49-F238E27FC236}">
                <a16:creationId xmlns:a16="http://schemas.microsoft.com/office/drawing/2014/main" id="{060A5426-F2EC-0312-91F2-F7A4C808EDEB}"/>
              </a:ext>
            </a:extLst>
          </p:cNvPr>
          <p:cNvPicPr>
            <a:picLocks noChangeAspect="1"/>
          </p:cNvPicPr>
          <p:nvPr/>
        </p:nvPicPr>
        <p:blipFill rotWithShape="1">
          <a:blip r:embed="rId5"/>
          <a:srcRect t="2110"/>
          <a:stretch/>
        </p:blipFill>
        <p:spPr>
          <a:xfrm>
            <a:off x="7462774" y="2691932"/>
            <a:ext cx="2738107" cy="2193391"/>
          </a:xfrm>
          <a:prstGeom prst="rect">
            <a:avLst/>
          </a:prstGeom>
        </p:spPr>
      </p:pic>
      <p:sp>
        <p:nvSpPr>
          <p:cNvPr id="14" name="TextBox 13">
            <a:extLst>
              <a:ext uri="{FF2B5EF4-FFF2-40B4-BE49-F238E27FC236}">
                <a16:creationId xmlns:a16="http://schemas.microsoft.com/office/drawing/2014/main" id="{7A4E2DD3-2066-0D6D-2989-0040156D9A50}"/>
              </a:ext>
            </a:extLst>
          </p:cNvPr>
          <p:cNvSpPr txBox="1"/>
          <p:nvPr/>
        </p:nvSpPr>
        <p:spPr>
          <a:xfrm>
            <a:off x="1563476" y="1222866"/>
            <a:ext cx="9382075" cy="707886"/>
          </a:xfrm>
          <a:prstGeom prst="rect">
            <a:avLst/>
          </a:prstGeom>
          <a:noFill/>
        </p:spPr>
        <p:txBody>
          <a:bodyPr wrap="square">
            <a:spAutoFit/>
          </a:bodyPr>
          <a:lstStyle/>
          <a:p>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In combination with other validation tests, the results support the model’s usefulness for simulating community recovery from shock events</a:t>
            </a:r>
            <a:endParaRPr lang="en-US" sz="20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D94151B-62C7-E6B7-A483-626975366A98}"/>
              </a:ext>
            </a:extLst>
          </p:cNvPr>
          <p:cNvSpPr txBox="1"/>
          <p:nvPr/>
        </p:nvSpPr>
        <p:spPr>
          <a:xfrm>
            <a:off x="532343" y="5974481"/>
            <a:ext cx="8699206" cy="338554"/>
          </a:xfrm>
          <a:prstGeom prst="rect">
            <a:avLst/>
          </a:prstGeom>
          <a:noFill/>
        </p:spPr>
        <p:txBody>
          <a:bodyPr wrap="square">
            <a:spAutoFit/>
          </a:bodyPr>
          <a:lstStyle/>
          <a:p>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Community Recovery System Behavior Reproduction Test Based on Orleans Parish Population Data</a:t>
            </a:r>
            <a:endParaRPr lang="en-US" sz="1600" i="1" dirty="0">
              <a:latin typeface="Times New Roman" panose="02020603050405020304" pitchFamily="18" charset="0"/>
              <a:cs typeface="Times New Roman" panose="02020603050405020304" pitchFamily="18" charset="0"/>
            </a:endParaRPr>
          </a:p>
        </p:txBody>
      </p:sp>
      <p:sp>
        <p:nvSpPr>
          <p:cNvPr id="17" name="Pentagon 18">
            <a:extLst>
              <a:ext uri="{FF2B5EF4-FFF2-40B4-BE49-F238E27FC236}">
                <a16:creationId xmlns:a16="http://schemas.microsoft.com/office/drawing/2014/main" id="{9633118D-7F11-1D6F-8829-7C89BDCE3B93}"/>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18" name="Chevron 32">
            <a:extLst>
              <a:ext uri="{FF2B5EF4-FFF2-40B4-BE49-F238E27FC236}">
                <a16:creationId xmlns:a16="http://schemas.microsoft.com/office/drawing/2014/main" id="{7E692F8E-D689-0CF9-3E94-7796B137C536}"/>
              </a:ext>
            </a:extLst>
          </p:cNvPr>
          <p:cNvSpPr/>
          <p:nvPr/>
        </p:nvSpPr>
        <p:spPr>
          <a:xfrm>
            <a:off x="4858138" y="6426201"/>
            <a:ext cx="2262275" cy="374611"/>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Methodology</a:t>
            </a:r>
          </a:p>
        </p:txBody>
      </p:sp>
      <p:sp>
        <p:nvSpPr>
          <p:cNvPr id="19" name="Chevron 33">
            <a:extLst>
              <a:ext uri="{FF2B5EF4-FFF2-40B4-BE49-F238E27FC236}">
                <a16:creationId xmlns:a16="http://schemas.microsoft.com/office/drawing/2014/main" id="{A07D9CE1-25B0-0B57-BA2C-EB644FA00289}"/>
              </a:ext>
            </a:extLst>
          </p:cNvPr>
          <p:cNvSpPr/>
          <p:nvPr/>
        </p:nvSpPr>
        <p:spPr>
          <a:xfrm>
            <a:off x="7204915" y="6415807"/>
            <a:ext cx="2310609" cy="384854"/>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Validation</a:t>
            </a:r>
          </a:p>
        </p:txBody>
      </p:sp>
      <p:sp>
        <p:nvSpPr>
          <p:cNvPr id="20" name="Chevron 30">
            <a:extLst>
              <a:ext uri="{FF2B5EF4-FFF2-40B4-BE49-F238E27FC236}">
                <a16:creationId xmlns:a16="http://schemas.microsoft.com/office/drawing/2014/main" id="{022A834E-C1F7-58DE-6CD9-B3626263E4B6}"/>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21" name="Chevron 34">
            <a:extLst>
              <a:ext uri="{FF2B5EF4-FFF2-40B4-BE49-F238E27FC236}">
                <a16:creationId xmlns:a16="http://schemas.microsoft.com/office/drawing/2014/main" id="{31BC6905-631F-13BB-8340-E10442602799}"/>
              </a:ext>
            </a:extLst>
          </p:cNvPr>
          <p:cNvSpPr/>
          <p:nvPr/>
        </p:nvSpPr>
        <p:spPr>
          <a:xfrm>
            <a:off x="9600026" y="6418874"/>
            <a:ext cx="2349508" cy="37871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Application</a:t>
            </a:r>
          </a:p>
        </p:txBody>
      </p:sp>
    </p:spTree>
    <p:custDataLst>
      <p:tags r:id="rId1"/>
    </p:custDataLst>
    <p:extLst>
      <p:ext uri="{BB962C8B-B14F-4D97-AF65-F5344CB8AC3E}">
        <p14:creationId xmlns:p14="http://schemas.microsoft.com/office/powerpoint/2010/main" val="272701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E7E16A69-FF83-420F-BB1F-6DC3D0F0ADD9}"/>
              </a:ext>
            </a:extLst>
          </p:cNvPr>
          <p:cNvSpPr>
            <a:spLocks noGrp="1"/>
          </p:cNvSpPr>
          <p:nvPr>
            <p:ph type="ctrTitle"/>
          </p:nvPr>
        </p:nvSpPr>
        <p:spPr>
          <a:xfrm>
            <a:off x="1303872" y="405305"/>
            <a:ext cx="8348127" cy="621699"/>
          </a:xfrm>
          <a:noFill/>
        </p:spPr>
        <p:txBody>
          <a:bodyPr vert="horz" wrap="square" lIns="121908" tIns="60955" rIns="121908" bIns="60955" rtlCol="0" anchor="b">
            <a:spAutoFit/>
          </a:bodyPr>
          <a:lstStyle/>
          <a:p>
            <a:pPr algn="l"/>
            <a:r>
              <a:rPr lang="en-US" sz="3600" dirty="0">
                <a:latin typeface="Times New Roman" panose="02020603050405020304" pitchFamily="18" charset="0"/>
                <a:ea typeface="微软雅黑" panose="020B0503020204020204" pitchFamily="34" charset="-122"/>
                <a:cs typeface="Times New Roman" panose="02020603050405020304" pitchFamily="18" charset="0"/>
              </a:rPr>
              <a:t>Model Use for Policy Design and Testing</a:t>
            </a:r>
          </a:p>
        </p:txBody>
      </p:sp>
      <p:sp>
        <p:nvSpPr>
          <p:cNvPr id="13" name="TextBox 12">
            <a:extLst>
              <a:ext uri="{FF2B5EF4-FFF2-40B4-BE49-F238E27FC236}">
                <a16:creationId xmlns:a16="http://schemas.microsoft.com/office/drawing/2014/main" id="{6303296D-C9F9-48AA-B9F5-19797114BACF}"/>
              </a:ext>
            </a:extLst>
          </p:cNvPr>
          <p:cNvSpPr txBox="1"/>
          <p:nvPr/>
        </p:nvSpPr>
        <p:spPr>
          <a:xfrm>
            <a:off x="1123949" y="2337539"/>
            <a:ext cx="8433934" cy="69576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What criteria-based resource allocation strategy design yields improved recovery </a:t>
            </a:r>
            <a:r>
              <a:rPr kumimoji="0" lang="en-US" sz="200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performance</a:t>
            </a:r>
            <a:r>
              <a:rPr kumimoji="0" lang="en-US" sz="180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and why?</a:t>
            </a:r>
          </a:p>
        </p:txBody>
      </p:sp>
      <p:sp>
        <p:nvSpPr>
          <p:cNvPr id="5" name="Parallelogram 4">
            <a:extLst>
              <a:ext uri="{FF2B5EF4-FFF2-40B4-BE49-F238E27FC236}">
                <a16:creationId xmlns:a16="http://schemas.microsoft.com/office/drawing/2014/main" id="{7C48EA66-E3DE-AA93-B4C8-E8245AE364E3}"/>
              </a:ext>
            </a:extLst>
          </p:cNvPr>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236D3E9-56B5-E0D4-8ECC-5DE676B5C2DA}"/>
              </a:ext>
            </a:extLst>
          </p:cNvPr>
          <p:cNvPicPr>
            <a:picLocks noChangeAspect="1"/>
          </p:cNvPicPr>
          <p:nvPr/>
        </p:nvPicPr>
        <p:blipFill>
          <a:blip r:embed="rId2"/>
          <a:stretch>
            <a:fillRect/>
          </a:stretch>
        </p:blipFill>
        <p:spPr>
          <a:xfrm>
            <a:off x="6001731" y="2719033"/>
            <a:ext cx="5728995" cy="3487214"/>
          </a:xfrm>
          <a:prstGeom prst="rect">
            <a:avLst/>
          </a:prstGeom>
        </p:spPr>
      </p:pic>
      <p:sp>
        <p:nvSpPr>
          <p:cNvPr id="10" name="TextBox 9">
            <a:extLst>
              <a:ext uri="{FF2B5EF4-FFF2-40B4-BE49-F238E27FC236}">
                <a16:creationId xmlns:a16="http://schemas.microsoft.com/office/drawing/2014/main" id="{1FF6CCF6-BDD8-B4FF-9FAC-0136A08CBAED}"/>
              </a:ext>
            </a:extLst>
          </p:cNvPr>
          <p:cNvSpPr txBox="1"/>
          <p:nvPr/>
        </p:nvSpPr>
        <p:spPr>
          <a:xfrm>
            <a:off x="1123949" y="3710789"/>
            <a:ext cx="4972051" cy="204600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Recovery Performance Metrics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Recovery Duration </a:t>
            </a:r>
            <a:r>
              <a:rPr lang="en-US"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Time for Population to Recover to 95% of Pre-Disaster</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Performance</a:t>
            </a:r>
            <a:r>
              <a:rPr kumimoji="0" lang="en-US" sz="2000" b="1" i="1"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Loss – </a:t>
            </a:r>
            <a:r>
              <a:rPr kumimoji="0" lang="en-US" sz="2000" i="1"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Average Lost Capacity in %</a:t>
            </a:r>
            <a:r>
              <a:rPr lang="en-US"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a:t>
            </a:r>
            <a:r>
              <a:rPr kumimoji="0" lang="en-US" sz="2000" i="1"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re-Disaster Capacity</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A51AD6D-CB54-763F-2D3D-4056F94365FB}"/>
              </a:ext>
            </a:extLst>
          </p:cNvPr>
          <p:cNvSpPr txBox="1"/>
          <p:nvPr/>
        </p:nvSpPr>
        <p:spPr>
          <a:xfrm>
            <a:off x="1123949" y="1536161"/>
            <a:ext cx="8837174" cy="728726"/>
          </a:xfrm>
          <a:prstGeom prst="rect">
            <a:avLst/>
          </a:prstGeom>
          <a:noFill/>
        </p:spPr>
        <p:txBody>
          <a:bodyPr wrap="square">
            <a:spAutoFit/>
          </a:bodyPr>
          <a:lstStyle>
            <a:defPPr>
              <a:defRPr lang="en-US"/>
            </a:defPPr>
            <a:lvl1pPr marR="0" lvl="0" indent="0" fontAlgn="auto">
              <a:lnSpc>
                <a:spcPct val="107000"/>
              </a:lnSpc>
              <a:spcBef>
                <a:spcPts val="0"/>
              </a:spcBef>
              <a:spcAft>
                <a:spcPts val="0"/>
              </a:spcAft>
              <a:buClrTx/>
              <a:buSzTx/>
              <a:buFontTx/>
              <a:buNone/>
              <a:tabLst/>
              <a:defRPr kumimoji="0" b="1" i="0" u="none" strike="noStrike" cap="none" spc="0" normalizeH="0" baseline="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defRPr>
            </a:lvl1pPr>
          </a:lstStyle>
          <a:p>
            <a:r>
              <a:rPr lang="en-US" sz="2000" dirty="0"/>
              <a:t>How should disaster mangers allocate limited resources across community sectors?</a:t>
            </a:r>
          </a:p>
        </p:txBody>
      </p:sp>
      <p:sp>
        <p:nvSpPr>
          <p:cNvPr id="2" name="Pentagon 18">
            <a:extLst>
              <a:ext uri="{FF2B5EF4-FFF2-40B4-BE49-F238E27FC236}">
                <a16:creationId xmlns:a16="http://schemas.microsoft.com/office/drawing/2014/main" id="{B477B4C9-1F36-1137-586C-D73751CA9BEA}"/>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3" name="Chevron 32">
            <a:extLst>
              <a:ext uri="{FF2B5EF4-FFF2-40B4-BE49-F238E27FC236}">
                <a16:creationId xmlns:a16="http://schemas.microsoft.com/office/drawing/2014/main" id="{E5E2EA77-9EAC-12AA-C9B0-919ABEA47FCA}"/>
              </a:ext>
            </a:extLst>
          </p:cNvPr>
          <p:cNvSpPr/>
          <p:nvPr/>
        </p:nvSpPr>
        <p:spPr>
          <a:xfrm>
            <a:off x="4858138" y="6426201"/>
            <a:ext cx="2262275" cy="374611"/>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Methodology</a:t>
            </a:r>
          </a:p>
        </p:txBody>
      </p:sp>
      <p:sp>
        <p:nvSpPr>
          <p:cNvPr id="7" name="Chevron 33">
            <a:extLst>
              <a:ext uri="{FF2B5EF4-FFF2-40B4-BE49-F238E27FC236}">
                <a16:creationId xmlns:a16="http://schemas.microsoft.com/office/drawing/2014/main" id="{4485D9AC-EC4F-FC99-BB2E-43E02D91A2AE}"/>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8" name="Chevron 30">
            <a:extLst>
              <a:ext uri="{FF2B5EF4-FFF2-40B4-BE49-F238E27FC236}">
                <a16:creationId xmlns:a16="http://schemas.microsoft.com/office/drawing/2014/main" id="{AFA829BC-417B-F16E-E6B3-FB7DAC0F42DC}"/>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9" name="Chevron 34">
            <a:extLst>
              <a:ext uri="{FF2B5EF4-FFF2-40B4-BE49-F238E27FC236}">
                <a16:creationId xmlns:a16="http://schemas.microsoft.com/office/drawing/2014/main" id="{E4AD34F3-C636-DB31-5B2B-7B12331AC932}"/>
              </a:ext>
            </a:extLst>
          </p:cNvPr>
          <p:cNvSpPr/>
          <p:nvPr/>
        </p:nvSpPr>
        <p:spPr>
          <a:xfrm>
            <a:off x="9600026" y="6418874"/>
            <a:ext cx="2349508" cy="378719"/>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Application</a:t>
            </a:r>
          </a:p>
        </p:txBody>
      </p:sp>
    </p:spTree>
    <p:extLst>
      <p:ext uri="{BB962C8B-B14F-4D97-AF65-F5344CB8AC3E}">
        <p14:creationId xmlns:p14="http://schemas.microsoft.com/office/powerpoint/2010/main" val="359810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C8841D9-01BF-5FB9-59FE-266D92D0C56B}"/>
              </a:ext>
            </a:extLst>
          </p:cNvPr>
          <p:cNvPicPr>
            <a:picLocks noChangeAspect="1"/>
          </p:cNvPicPr>
          <p:nvPr/>
        </p:nvPicPr>
        <p:blipFill rotWithShape="1">
          <a:blip r:embed="rId3">
            <a:extLst>
              <a:ext uri="{28A0092B-C50C-407E-A947-70E740481C1C}">
                <a14:useLocalDpi xmlns:a14="http://schemas.microsoft.com/office/drawing/2010/main" val="0"/>
              </a:ext>
            </a:extLst>
          </a:blip>
          <a:srcRect r="60361" b="60417"/>
          <a:stretch/>
        </p:blipFill>
        <p:spPr bwMode="auto">
          <a:xfrm>
            <a:off x="898069" y="2355560"/>
            <a:ext cx="5483596" cy="3734364"/>
          </a:xfrm>
          <a:prstGeom prst="rect">
            <a:avLst/>
          </a:prstGeom>
          <a:noFill/>
          <a:ln>
            <a:noFill/>
          </a:ln>
          <a:extLst>
            <a:ext uri="{53640926-AAD7-44D8-BBD7-CCE9431645EC}">
              <a14:shadowObscured xmlns:a14="http://schemas.microsoft.com/office/drawing/2010/main"/>
            </a:ext>
          </a:extLst>
        </p:spPr>
      </p:pic>
      <p:sp>
        <p:nvSpPr>
          <p:cNvPr id="14" name="文本框 28">
            <a:extLst>
              <a:ext uri="{FF2B5EF4-FFF2-40B4-BE49-F238E27FC236}">
                <a16:creationId xmlns:a16="http://schemas.microsoft.com/office/drawing/2014/main" id="{0B39BDCF-4B2B-4EC8-5AE6-F636731D36CC}"/>
              </a:ext>
            </a:extLst>
          </p:cNvPr>
          <p:cNvSpPr txBox="1"/>
          <p:nvPr/>
        </p:nvSpPr>
        <p:spPr>
          <a:xfrm>
            <a:off x="1275915" y="234764"/>
            <a:ext cx="9640170" cy="677098"/>
          </a:xfrm>
          <a:prstGeom prst="rect">
            <a:avLst/>
          </a:prstGeom>
          <a:noFill/>
        </p:spPr>
        <p:txBody>
          <a:bodyPr wrap="square" lIns="121908" tIns="60955" rIns="121908" bIns="60955" rtlCol="0">
            <a:spAutoFit/>
          </a:bodyPr>
          <a:lstStyle>
            <a:defPPr>
              <a:defRPr lang="en-US"/>
            </a:defPPr>
            <a:lvl1pPr>
              <a:defRPr sz="36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Base Case Simulation</a:t>
            </a:r>
            <a:endParaRPr lang="zh-CN" altLang="en-US" dirty="0"/>
          </a:p>
        </p:txBody>
      </p:sp>
      <p:sp>
        <p:nvSpPr>
          <p:cNvPr id="16" name="TextBox 15">
            <a:extLst>
              <a:ext uri="{FF2B5EF4-FFF2-40B4-BE49-F238E27FC236}">
                <a16:creationId xmlns:a16="http://schemas.microsoft.com/office/drawing/2014/main" id="{E56AB9AA-A48C-D757-CBD1-95061FDA99FE}"/>
              </a:ext>
            </a:extLst>
          </p:cNvPr>
          <p:cNvSpPr txBox="1"/>
          <p:nvPr/>
        </p:nvSpPr>
        <p:spPr>
          <a:xfrm>
            <a:off x="1203790" y="1009736"/>
            <a:ext cx="6169777" cy="1554208"/>
          </a:xfrm>
          <a:prstGeom prst="rect">
            <a:avLst/>
          </a:prstGeom>
          <a:noFill/>
        </p:spPr>
        <p:txBody>
          <a:bodyPr wrap="square">
            <a:spAutoFit/>
          </a:bodyPr>
          <a:lstStyle/>
          <a:p>
            <a:pPr marL="0" marR="0">
              <a:lnSpc>
                <a:spcPct val="107000"/>
              </a:lnSpc>
              <a:spcBef>
                <a:spcPts val="0"/>
              </a:spcBef>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Initial Conditions:</a:t>
            </a: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Time of Disaster @50</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week</a:t>
            </a:r>
          </a:p>
          <a:p>
            <a:pPr marL="0" marR="0">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Equal damage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all sectors@50% of initial capacity</a:t>
            </a:r>
          </a:p>
          <a:p>
            <a:pPr>
              <a:lnSpc>
                <a:spcPct val="107000"/>
              </a:lnSpc>
            </a:pPr>
            <a:r>
              <a:rPr lang="en-US" dirty="0">
                <a:latin typeface="Times New Roman" panose="02020603050405020304" pitchFamily="18" charset="0"/>
                <a:ea typeface="Calibri" panose="020F0502020204030204" pitchFamily="34" charset="0"/>
                <a:cs typeface="Times New Roman" panose="02020603050405020304" pitchFamily="18" charset="0"/>
              </a:rPr>
              <a:t>External Aid of $25billion </a:t>
            </a:r>
            <a:r>
              <a:rPr lang="en-US" b="1" dirty="0">
                <a:latin typeface="Times New Roman" panose="02020603050405020304" pitchFamily="18" charset="0"/>
                <a:ea typeface="Calibri" panose="020F0502020204030204" pitchFamily="34" charset="0"/>
                <a:cs typeface="Times New Roman" panose="02020603050405020304" pitchFamily="18" charset="0"/>
              </a:rPr>
              <a:t>allocated equally </a:t>
            </a:r>
            <a:r>
              <a:rPr lang="en-US" dirty="0">
                <a:latin typeface="Times New Roman" panose="02020603050405020304" pitchFamily="18" charset="0"/>
                <a:ea typeface="Calibri" panose="020F0502020204030204" pitchFamily="34" charset="0"/>
                <a:cs typeface="Times New Roman" panose="02020603050405020304" pitchFamily="18" charset="0"/>
              </a:rPr>
              <a:t>(6.25%) to all sectors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A39D48B-9118-DA45-ADBF-BA4200C7F395}"/>
              </a:ext>
            </a:extLst>
          </p:cNvPr>
          <p:cNvSpPr txBox="1"/>
          <p:nvPr/>
        </p:nvSpPr>
        <p:spPr>
          <a:xfrm>
            <a:off x="7680392" y="5286905"/>
            <a:ext cx="4475671" cy="105804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Recovery Performance Metrics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Average Lost Performance </a:t>
            </a:r>
            <a:r>
              <a:rPr kumimoji="0" lang="en-US" sz="20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14%</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Recovery Duration</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441 weeks</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F5473EF1-1E4D-1686-E5AB-3E5EF2F1B308}"/>
              </a:ext>
            </a:extLst>
          </p:cNvPr>
          <p:cNvSpPr txBox="1"/>
          <p:nvPr/>
        </p:nvSpPr>
        <p:spPr>
          <a:xfrm>
            <a:off x="1026035" y="6039285"/>
            <a:ext cx="6094378" cy="338554"/>
          </a:xfrm>
          <a:prstGeom prst="rect">
            <a:avLst/>
          </a:prstGeom>
          <a:noFill/>
        </p:spPr>
        <p:txBody>
          <a:bodyPr wrap="square">
            <a:spAutoFit/>
          </a:bodyPr>
          <a:lstStyle/>
          <a:p>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Recovery Behavior of Interdependent Community Sectors </a:t>
            </a:r>
            <a:endParaRPr lang="en-US" sz="1600"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0FEAD70-9E81-CF39-EE2C-F3AC7A72EB9B}"/>
              </a:ext>
            </a:extLst>
          </p:cNvPr>
          <p:cNvSpPr txBox="1"/>
          <p:nvPr/>
        </p:nvSpPr>
        <p:spPr>
          <a:xfrm>
            <a:off x="7793256" y="4874429"/>
            <a:ext cx="3613539" cy="338554"/>
          </a:xfrm>
          <a:prstGeom prst="rect">
            <a:avLst/>
          </a:prstGeom>
          <a:noFill/>
        </p:spPr>
        <p:txBody>
          <a:bodyPr wrap="square">
            <a:spAutoFit/>
          </a:bodyPr>
          <a:lstStyle/>
          <a:p>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Numerical Community Recovery DDSM </a:t>
            </a:r>
            <a:endParaRPr lang="en-US" sz="1600" i="1" dirty="0">
              <a:latin typeface="Times New Roman" panose="02020603050405020304" pitchFamily="18" charset="0"/>
              <a:cs typeface="Times New Roman" panose="02020603050405020304" pitchFamily="18" charset="0"/>
            </a:endParaRPr>
          </a:p>
        </p:txBody>
      </p:sp>
      <p:sp>
        <p:nvSpPr>
          <p:cNvPr id="20" name="Pentagon 18">
            <a:extLst>
              <a:ext uri="{FF2B5EF4-FFF2-40B4-BE49-F238E27FC236}">
                <a16:creationId xmlns:a16="http://schemas.microsoft.com/office/drawing/2014/main" id="{F2E5E17A-D6B1-73C0-41E8-CEDE981DBF5C}"/>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21" name="Chevron 32">
            <a:extLst>
              <a:ext uri="{FF2B5EF4-FFF2-40B4-BE49-F238E27FC236}">
                <a16:creationId xmlns:a16="http://schemas.microsoft.com/office/drawing/2014/main" id="{105DA580-D257-9222-2A9E-5770D2CE50D6}"/>
              </a:ext>
            </a:extLst>
          </p:cNvPr>
          <p:cNvSpPr/>
          <p:nvPr/>
        </p:nvSpPr>
        <p:spPr>
          <a:xfrm>
            <a:off x="4858138" y="6426201"/>
            <a:ext cx="2262275" cy="374611"/>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Methodology</a:t>
            </a:r>
          </a:p>
        </p:txBody>
      </p:sp>
      <p:sp>
        <p:nvSpPr>
          <p:cNvPr id="22" name="Chevron 33">
            <a:extLst>
              <a:ext uri="{FF2B5EF4-FFF2-40B4-BE49-F238E27FC236}">
                <a16:creationId xmlns:a16="http://schemas.microsoft.com/office/drawing/2014/main" id="{3ACAEE32-0264-52D3-FE96-AAB048B8DB70}"/>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23" name="Chevron 30">
            <a:extLst>
              <a:ext uri="{FF2B5EF4-FFF2-40B4-BE49-F238E27FC236}">
                <a16:creationId xmlns:a16="http://schemas.microsoft.com/office/drawing/2014/main" id="{6D2EC832-ADBC-6E34-2FD1-5C285CBF9204}"/>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24" name="Chevron 34">
            <a:extLst>
              <a:ext uri="{FF2B5EF4-FFF2-40B4-BE49-F238E27FC236}">
                <a16:creationId xmlns:a16="http://schemas.microsoft.com/office/drawing/2014/main" id="{E4AB808F-6F98-8286-A07C-9A538F1C77FA}"/>
              </a:ext>
            </a:extLst>
          </p:cNvPr>
          <p:cNvSpPr/>
          <p:nvPr/>
        </p:nvSpPr>
        <p:spPr>
          <a:xfrm>
            <a:off x="9600026" y="6418874"/>
            <a:ext cx="2349508" cy="378719"/>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Application</a:t>
            </a:r>
          </a:p>
        </p:txBody>
      </p:sp>
      <p:sp>
        <p:nvSpPr>
          <p:cNvPr id="25" name="Parallelogram 24">
            <a:extLst>
              <a:ext uri="{FF2B5EF4-FFF2-40B4-BE49-F238E27FC236}">
                <a16:creationId xmlns:a16="http://schemas.microsoft.com/office/drawing/2014/main" id="{2C8D4525-A9E5-FB4F-4F87-B87F2FEC57C2}"/>
              </a:ext>
            </a:extLst>
          </p:cNvPr>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pic>
        <p:nvPicPr>
          <p:cNvPr id="41" name="Picture 40">
            <a:extLst>
              <a:ext uri="{FF2B5EF4-FFF2-40B4-BE49-F238E27FC236}">
                <a16:creationId xmlns:a16="http://schemas.microsoft.com/office/drawing/2014/main" id="{518979A1-1D33-803E-F7C3-A5BE95F8E8DC}"/>
              </a:ext>
            </a:extLst>
          </p:cNvPr>
          <p:cNvPicPr>
            <a:picLocks noChangeAspect="1"/>
          </p:cNvPicPr>
          <p:nvPr/>
        </p:nvPicPr>
        <p:blipFill>
          <a:blip r:embed="rId4"/>
          <a:stretch>
            <a:fillRect/>
          </a:stretch>
        </p:blipFill>
        <p:spPr>
          <a:xfrm>
            <a:off x="7094003" y="234764"/>
            <a:ext cx="4666625" cy="4639665"/>
          </a:xfrm>
          <a:prstGeom prst="rect">
            <a:avLst/>
          </a:prstGeom>
        </p:spPr>
      </p:pic>
    </p:spTree>
    <p:extLst>
      <p:ext uri="{BB962C8B-B14F-4D97-AF65-F5344CB8AC3E}">
        <p14:creationId xmlns:p14="http://schemas.microsoft.com/office/powerpoint/2010/main" val="393421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E7E16A69-FF83-420F-BB1F-6DC3D0F0ADD9}"/>
              </a:ext>
            </a:extLst>
          </p:cNvPr>
          <p:cNvSpPr>
            <a:spLocks noGrp="1"/>
          </p:cNvSpPr>
          <p:nvPr>
            <p:ph type="ctrTitle"/>
          </p:nvPr>
        </p:nvSpPr>
        <p:spPr>
          <a:xfrm>
            <a:off x="1300719" y="254501"/>
            <a:ext cx="9948305" cy="649932"/>
          </a:xfrm>
        </p:spPr>
        <p:txBody>
          <a:bodyPr vert="horz" lIns="91440" tIns="45720" rIns="91440" bIns="45720" rtlCol="0" anchor="ctr">
            <a:normAutofit/>
          </a:bodyPr>
          <a:lstStyle/>
          <a:p>
            <a:pPr algn="l"/>
            <a:r>
              <a:rPr lang="en-US" sz="3600" dirty="0">
                <a:latin typeface="Times New Roman" panose="02020603050405020304" pitchFamily="18" charset="0"/>
                <a:cs typeface="Times New Roman" panose="02020603050405020304" pitchFamily="18" charset="0"/>
              </a:rPr>
              <a:t>Comparison of Resource Allocation Strategies</a:t>
            </a:r>
          </a:p>
        </p:txBody>
      </p:sp>
      <p:graphicFrame>
        <p:nvGraphicFramePr>
          <p:cNvPr id="5" name="Chart 4">
            <a:extLst>
              <a:ext uri="{FF2B5EF4-FFF2-40B4-BE49-F238E27FC236}">
                <a16:creationId xmlns:a16="http://schemas.microsoft.com/office/drawing/2014/main" id="{5A76FAD9-7253-B7C6-04DE-D740BB3BE211}"/>
              </a:ext>
            </a:extLst>
          </p:cNvPr>
          <p:cNvGraphicFramePr/>
          <p:nvPr>
            <p:extLst>
              <p:ext uri="{D42A27DB-BD31-4B8C-83A1-F6EECF244321}">
                <p14:modId xmlns:p14="http://schemas.microsoft.com/office/powerpoint/2010/main" val="308213594"/>
              </p:ext>
            </p:extLst>
          </p:nvPr>
        </p:nvGraphicFramePr>
        <p:xfrm>
          <a:off x="714375" y="2346127"/>
          <a:ext cx="5381625" cy="3974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a:extLst>
              <a:ext uri="{FF2B5EF4-FFF2-40B4-BE49-F238E27FC236}">
                <a16:creationId xmlns:a16="http://schemas.microsoft.com/office/drawing/2014/main" id="{3A11D12E-C685-9886-3D9C-68C4E5B68BD7}"/>
              </a:ext>
            </a:extLst>
          </p:cNvPr>
          <p:cNvGraphicFramePr>
            <a:graphicFrameLocks noGrp="1"/>
          </p:cNvGraphicFramePr>
          <p:nvPr>
            <p:extLst>
              <p:ext uri="{D42A27DB-BD31-4B8C-83A1-F6EECF244321}">
                <p14:modId xmlns:p14="http://schemas.microsoft.com/office/powerpoint/2010/main" val="3138012669"/>
              </p:ext>
            </p:extLst>
          </p:nvPr>
        </p:nvGraphicFramePr>
        <p:xfrm>
          <a:off x="7062353" y="2716203"/>
          <a:ext cx="4546601" cy="3250819"/>
        </p:xfrm>
        <a:graphic>
          <a:graphicData uri="http://schemas.openxmlformats.org/drawingml/2006/table">
            <a:tbl>
              <a:tblPr firstRow="1" firstCol="1" bandRow="1"/>
              <a:tblGrid>
                <a:gridCol w="1246105">
                  <a:extLst>
                    <a:ext uri="{9D8B030D-6E8A-4147-A177-3AD203B41FA5}">
                      <a16:colId xmlns:a16="http://schemas.microsoft.com/office/drawing/2014/main" val="119382596"/>
                    </a:ext>
                  </a:extLst>
                </a:gridCol>
                <a:gridCol w="830737">
                  <a:extLst>
                    <a:ext uri="{9D8B030D-6E8A-4147-A177-3AD203B41FA5}">
                      <a16:colId xmlns:a16="http://schemas.microsoft.com/office/drawing/2014/main" val="3674772818"/>
                    </a:ext>
                  </a:extLst>
                </a:gridCol>
                <a:gridCol w="830737">
                  <a:extLst>
                    <a:ext uri="{9D8B030D-6E8A-4147-A177-3AD203B41FA5}">
                      <a16:colId xmlns:a16="http://schemas.microsoft.com/office/drawing/2014/main" val="3293226016"/>
                    </a:ext>
                  </a:extLst>
                </a:gridCol>
                <a:gridCol w="819511">
                  <a:extLst>
                    <a:ext uri="{9D8B030D-6E8A-4147-A177-3AD203B41FA5}">
                      <a16:colId xmlns:a16="http://schemas.microsoft.com/office/drawing/2014/main" val="2867454590"/>
                    </a:ext>
                  </a:extLst>
                </a:gridCol>
                <a:gridCol w="819511">
                  <a:extLst>
                    <a:ext uri="{9D8B030D-6E8A-4147-A177-3AD203B41FA5}">
                      <a16:colId xmlns:a16="http://schemas.microsoft.com/office/drawing/2014/main" val="2855634170"/>
                    </a:ext>
                  </a:extLst>
                </a:gridCol>
              </a:tblGrid>
              <a:tr h="548640">
                <a:tc rowSpan="2">
                  <a:txBody>
                    <a:bodyPr/>
                    <a:lstStyle/>
                    <a:p>
                      <a:pPr marL="0" marR="0">
                        <a:lnSpc>
                          <a:spcPct val="106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Resource Funding Policy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6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Recovery Performance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06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%Improvement Over Base Case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06018436"/>
                  </a:ext>
                </a:extLst>
              </a:tr>
              <a:tr h="548640">
                <a:tc vMerge="1">
                  <a:txBody>
                    <a:bodyPr/>
                    <a:lstStyle/>
                    <a:p>
                      <a:endParaRPr lang="en-US"/>
                    </a:p>
                  </a:txBody>
                  <a:tcPr/>
                </a:tc>
                <a:tc>
                  <a:txBody>
                    <a:bodyPr/>
                    <a:lstStyle/>
                    <a:p>
                      <a:pPr marL="0" marR="0">
                        <a:lnSpc>
                          <a:spcPct val="106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Recovery Duration (Weeks)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Performance Loss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Recovery Duration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Performance Loss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210521"/>
                  </a:ext>
                </a:extLst>
              </a:tr>
              <a:tr h="182880">
                <a:tc>
                  <a:txBody>
                    <a:bodyPr/>
                    <a:lstStyle/>
                    <a:p>
                      <a:pPr marL="0" marR="0">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 Case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604027"/>
                  </a:ext>
                </a:extLst>
              </a:tr>
              <a:tr h="365760">
                <a:tc>
                  <a:txBody>
                    <a:bodyPr/>
                    <a:lstStyle/>
                    <a:p>
                      <a:pPr marL="0" marR="0">
                        <a:lnSpc>
                          <a:spcPct val="106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P1 Sector Restoration Rate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888709"/>
                  </a:ext>
                </a:extLst>
              </a:tr>
              <a:tr h="365760">
                <a:tc>
                  <a:txBody>
                    <a:bodyPr/>
                    <a:lstStyle/>
                    <a:p>
                      <a:pPr marL="0" marR="0">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P2 Resilience Improvement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075449"/>
                  </a:ext>
                </a:extLst>
              </a:tr>
              <a:tr h="365760">
                <a:tc>
                  <a:txBody>
                    <a:bodyPr/>
                    <a:lstStyle/>
                    <a:p>
                      <a:pPr marL="0" marR="0">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P3 World Bank Recovery Framework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012527"/>
                  </a:ext>
                </a:extLst>
              </a:tr>
              <a:tr h="182880">
                <a:tc>
                  <a:txBody>
                    <a:bodyPr/>
                    <a:lstStyle/>
                    <a:p>
                      <a:pPr marL="0" marR="0">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P4 In-Degree Centrality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949665"/>
                  </a:ext>
                </a:extLst>
              </a:tr>
              <a:tr h="365760">
                <a:tc>
                  <a:txBody>
                    <a:bodyPr/>
                    <a:lstStyle/>
                    <a:p>
                      <a:pPr marL="0" marR="0">
                        <a:lnSpc>
                          <a:spcPct val="106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P5 Out-Degree Centrality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602460"/>
                  </a:ext>
                </a:extLst>
              </a:tr>
            </a:tbl>
          </a:graphicData>
        </a:graphic>
      </p:graphicFrame>
      <p:sp>
        <p:nvSpPr>
          <p:cNvPr id="8" name="TextBox 7">
            <a:extLst>
              <a:ext uri="{FF2B5EF4-FFF2-40B4-BE49-F238E27FC236}">
                <a16:creationId xmlns:a16="http://schemas.microsoft.com/office/drawing/2014/main" id="{C031C741-D737-C52D-D8D7-8B81FE67D9F4}"/>
              </a:ext>
            </a:extLst>
          </p:cNvPr>
          <p:cNvSpPr txBox="1"/>
          <p:nvPr/>
        </p:nvSpPr>
        <p:spPr>
          <a:xfrm>
            <a:off x="6417013" y="2324844"/>
            <a:ext cx="5990697" cy="338554"/>
          </a:xfrm>
          <a:prstGeom prst="rect">
            <a:avLst/>
          </a:prstGeom>
          <a:noFill/>
        </p:spPr>
        <p:txBody>
          <a:bodyPr wrap="square">
            <a:spAutoFit/>
          </a:bodyPr>
          <a:lstStyle/>
          <a:p>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Disaster Recovery Resourcing Strategy Performance Summary</a:t>
            </a:r>
            <a:endParaRPr lang="en-US" sz="16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3E008D4-99B1-5A74-4727-41AB94C35112}"/>
              </a:ext>
            </a:extLst>
          </p:cNvPr>
          <p:cNvSpPr txBox="1"/>
          <p:nvPr/>
        </p:nvSpPr>
        <p:spPr>
          <a:xfrm>
            <a:off x="1114425" y="1899821"/>
            <a:ext cx="4981575" cy="338554"/>
          </a:xfrm>
          <a:prstGeom prst="rect">
            <a:avLst/>
          </a:prstGeom>
          <a:noFill/>
        </p:spPr>
        <p:txBody>
          <a:bodyPr wrap="square">
            <a:spAutoFit/>
          </a:bodyPr>
          <a:lstStyle/>
          <a:p>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Comparison of Recovery Resourcing Strategies</a:t>
            </a:r>
            <a:endParaRPr lang="en-US" sz="16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9E361B4-A95C-2E85-561A-33F27761FFF2}"/>
              </a:ext>
            </a:extLst>
          </p:cNvPr>
          <p:cNvSpPr txBox="1"/>
          <p:nvPr/>
        </p:nvSpPr>
        <p:spPr>
          <a:xfrm>
            <a:off x="1226343" y="1054709"/>
            <a:ext cx="10022681" cy="707886"/>
          </a:xfrm>
          <a:prstGeom prst="rect">
            <a:avLst/>
          </a:prstGeom>
          <a:noFill/>
        </p:spPr>
        <p:txBody>
          <a:bodyPr wrap="square">
            <a:spAutoFit/>
          </a:bodyPr>
          <a:lstStyle/>
          <a:p>
            <a:pPr marL="0" marR="0" indent="457200" algn="just">
              <a:spcBef>
                <a:spcPts val="0"/>
              </a:spcBef>
              <a:spcAft>
                <a:spcPts val="800"/>
              </a:spcAft>
            </a:pPr>
            <a:r>
              <a:rPr lang="en-US" sz="2000" dirty="0">
                <a:latin typeface="Times New Roman" panose="02020603050405020304" pitchFamily="18" charset="0"/>
                <a:cs typeface="Times New Roman" panose="02020603050405020304" pitchFamily="18" charset="0"/>
              </a:rPr>
              <a:t>The result suggests that both </a:t>
            </a:r>
            <a:r>
              <a:rPr lang="en-US" sz="2000" b="1" dirty="0">
                <a:latin typeface="Times New Roman" panose="02020603050405020304" pitchFamily="18" charset="0"/>
                <a:cs typeface="Times New Roman" panose="02020603050405020304" pitchFamily="18" charset="0"/>
              </a:rPr>
              <a:t>restoration speed </a:t>
            </a:r>
            <a:r>
              <a:rPr lang="en-US" sz="2000" dirty="0">
                <a:latin typeface="Times New Roman" panose="02020603050405020304" pitchFamily="18" charset="0"/>
                <a:cs typeface="Times New Roman" panose="02020603050405020304" pitchFamily="18" charset="0"/>
              </a:rPr>
              <a:t>and </a:t>
            </a:r>
            <a:r>
              <a:rPr lang="en-US" sz="2000" b="1" dirty="0">
                <a:latin typeface="Times New Roman" panose="02020603050405020304" pitchFamily="18" charset="0"/>
                <a:cs typeface="Times New Roman" panose="02020603050405020304" pitchFamily="18" charset="0"/>
              </a:rPr>
              <a:t>sector dependencies </a:t>
            </a:r>
            <a:r>
              <a:rPr lang="en-US" sz="2000" dirty="0">
                <a:latin typeface="Times New Roman" panose="02020603050405020304" pitchFamily="18" charset="0"/>
                <a:cs typeface="Times New Roman" panose="02020603050405020304" pitchFamily="18" charset="0"/>
              </a:rPr>
              <a:t>are important guides to improved recovery resource allocation</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Pentagon 18">
            <a:extLst>
              <a:ext uri="{FF2B5EF4-FFF2-40B4-BE49-F238E27FC236}">
                <a16:creationId xmlns:a16="http://schemas.microsoft.com/office/drawing/2014/main" id="{05D6A18C-96EB-9680-B4BF-5E3B064822A4}"/>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18" name="Chevron 32">
            <a:extLst>
              <a:ext uri="{FF2B5EF4-FFF2-40B4-BE49-F238E27FC236}">
                <a16:creationId xmlns:a16="http://schemas.microsoft.com/office/drawing/2014/main" id="{0572705E-CC2F-3123-0B60-0CB77D232D48}"/>
              </a:ext>
            </a:extLst>
          </p:cNvPr>
          <p:cNvSpPr/>
          <p:nvPr/>
        </p:nvSpPr>
        <p:spPr>
          <a:xfrm>
            <a:off x="4858138" y="6426201"/>
            <a:ext cx="2262275" cy="374611"/>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Methodology</a:t>
            </a:r>
          </a:p>
        </p:txBody>
      </p:sp>
      <p:sp>
        <p:nvSpPr>
          <p:cNvPr id="19" name="Chevron 33">
            <a:extLst>
              <a:ext uri="{FF2B5EF4-FFF2-40B4-BE49-F238E27FC236}">
                <a16:creationId xmlns:a16="http://schemas.microsoft.com/office/drawing/2014/main" id="{56E81A5D-340A-59F9-1342-165B2B16AE53}"/>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20" name="Chevron 30">
            <a:extLst>
              <a:ext uri="{FF2B5EF4-FFF2-40B4-BE49-F238E27FC236}">
                <a16:creationId xmlns:a16="http://schemas.microsoft.com/office/drawing/2014/main" id="{0CDA34D5-C9F3-FEAE-56B3-6D7E81C2639D}"/>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21" name="Chevron 34">
            <a:extLst>
              <a:ext uri="{FF2B5EF4-FFF2-40B4-BE49-F238E27FC236}">
                <a16:creationId xmlns:a16="http://schemas.microsoft.com/office/drawing/2014/main" id="{94015F11-44B5-656D-4C49-0DDDD6CDEA9F}"/>
              </a:ext>
            </a:extLst>
          </p:cNvPr>
          <p:cNvSpPr/>
          <p:nvPr/>
        </p:nvSpPr>
        <p:spPr>
          <a:xfrm>
            <a:off x="9600026" y="6418874"/>
            <a:ext cx="2349508" cy="378719"/>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Application</a:t>
            </a:r>
          </a:p>
        </p:txBody>
      </p:sp>
      <p:sp>
        <p:nvSpPr>
          <p:cNvPr id="22" name="Parallelogram 21">
            <a:extLst>
              <a:ext uri="{FF2B5EF4-FFF2-40B4-BE49-F238E27FC236}">
                <a16:creationId xmlns:a16="http://schemas.microsoft.com/office/drawing/2014/main" id="{D9DC5279-0FCA-C2A6-4E26-B2FB5B7EA808}"/>
              </a:ext>
            </a:extLst>
          </p:cNvPr>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02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E7E16A69-FF83-420F-BB1F-6DC3D0F0ADD9}"/>
              </a:ext>
            </a:extLst>
          </p:cNvPr>
          <p:cNvSpPr>
            <a:spLocks noGrp="1"/>
          </p:cNvSpPr>
          <p:nvPr>
            <p:ph type="ctrTitle"/>
          </p:nvPr>
        </p:nvSpPr>
        <p:spPr>
          <a:xfrm>
            <a:off x="1387428" y="358280"/>
            <a:ext cx="8622333" cy="649932"/>
          </a:xfrm>
        </p:spPr>
        <p:txBody>
          <a:bodyPr vert="horz" lIns="91440" tIns="45720" rIns="91440" bIns="45720" rtlCol="0" anchor="ctr">
            <a:normAutofit/>
          </a:bodyPr>
          <a:lstStyle/>
          <a:p>
            <a:pPr algn="l"/>
            <a:r>
              <a:rPr lang="en-US" sz="3600" dirty="0">
                <a:latin typeface="Times New Roman" panose="02020603050405020304" pitchFamily="18" charset="0"/>
                <a:cs typeface="Times New Roman" panose="02020603050405020304" pitchFamily="18" charset="0"/>
              </a:rPr>
              <a:t>Improved Recovery Resourcing Strategy</a:t>
            </a:r>
          </a:p>
        </p:txBody>
      </p:sp>
      <p:pic>
        <p:nvPicPr>
          <p:cNvPr id="9" name="Picture 8">
            <a:extLst>
              <a:ext uri="{FF2B5EF4-FFF2-40B4-BE49-F238E27FC236}">
                <a16:creationId xmlns:a16="http://schemas.microsoft.com/office/drawing/2014/main" id="{0529B605-D7D3-3210-8A71-786AB162063A}"/>
              </a:ext>
            </a:extLst>
          </p:cNvPr>
          <p:cNvPicPr>
            <a:picLocks noChangeAspect="1"/>
          </p:cNvPicPr>
          <p:nvPr/>
        </p:nvPicPr>
        <p:blipFill>
          <a:blip r:embed="rId2"/>
          <a:stretch>
            <a:fillRect/>
          </a:stretch>
        </p:blipFill>
        <p:spPr>
          <a:xfrm>
            <a:off x="422658" y="2061045"/>
            <a:ext cx="7960687" cy="4391836"/>
          </a:xfrm>
          <a:prstGeom prst="rect">
            <a:avLst/>
          </a:prstGeom>
        </p:spPr>
      </p:pic>
      <p:sp>
        <p:nvSpPr>
          <p:cNvPr id="45" name="TextBox 44">
            <a:extLst>
              <a:ext uri="{FF2B5EF4-FFF2-40B4-BE49-F238E27FC236}">
                <a16:creationId xmlns:a16="http://schemas.microsoft.com/office/drawing/2014/main" id="{D7BD3151-243A-4B87-92FA-A1C14B79B16D}"/>
              </a:ext>
            </a:extLst>
          </p:cNvPr>
          <p:cNvSpPr txBox="1"/>
          <p:nvPr/>
        </p:nvSpPr>
        <p:spPr>
          <a:xfrm>
            <a:off x="7491973" y="3265022"/>
            <a:ext cx="4700027" cy="1716688"/>
          </a:xfrm>
          <a:prstGeom prst="rect">
            <a:avLst/>
          </a:prstGeom>
          <a:noFill/>
        </p:spPr>
        <p:txBody>
          <a:bodyPr wrap="square">
            <a:spAutoFit/>
          </a:bodyPr>
          <a:lstStyle/>
          <a:p>
            <a:pPr marL="0" marR="0">
              <a:lnSpc>
                <a:spcPct val="107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Recovery Performance Metrics</a:t>
            </a:r>
          </a:p>
          <a:p>
            <a:pPr marL="285750" marR="0" indent="-285750">
              <a:lnSpc>
                <a:spcPct val="107000"/>
              </a:lnSpc>
              <a:spcBef>
                <a:spcPts val="0"/>
              </a:spcBef>
              <a:spcAft>
                <a:spcPts val="0"/>
              </a:spcAft>
              <a:buFont typeface="Arial" panose="020B0604020202020204" pitchFamily="34" charset="0"/>
              <a:buChar char="•"/>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Lost Performance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latin typeface="Times New Roman" panose="02020603050405020304" pitchFamily="18" charset="0"/>
                <a:ea typeface="Calibri" panose="020F0502020204030204" pitchFamily="34" charset="0"/>
                <a:cs typeface="Times New Roman" panose="02020603050405020304" pitchFamily="18" charset="0"/>
              </a:rPr>
              <a:t>53</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Improvement over base-case</a:t>
            </a:r>
          </a:p>
          <a:p>
            <a:pPr marL="285750" marR="0" indent="-285750">
              <a:lnSpc>
                <a:spcPct val="107000"/>
              </a:lnSpc>
              <a:spcBef>
                <a:spcPts val="0"/>
              </a:spcBef>
              <a:spcAft>
                <a:spcPts val="0"/>
              </a:spcAft>
              <a:buFont typeface="Arial" panose="020B0604020202020204" pitchFamily="34" charset="0"/>
              <a:buChar char="•"/>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Recovery Duration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55% Improvement over base-case</a:t>
            </a:r>
          </a:p>
        </p:txBody>
      </p:sp>
      <p:sp>
        <p:nvSpPr>
          <p:cNvPr id="15" name="Pentagon 18">
            <a:extLst>
              <a:ext uri="{FF2B5EF4-FFF2-40B4-BE49-F238E27FC236}">
                <a16:creationId xmlns:a16="http://schemas.microsoft.com/office/drawing/2014/main" id="{01091ECB-24CD-9306-F306-5F772B979DC5}"/>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16" name="Chevron 32">
            <a:extLst>
              <a:ext uri="{FF2B5EF4-FFF2-40B4-BE49-F238E27FC236}">
                <a16:creationId xmlns:a16="http://schemas.microsoft.com/office/drawing/2014/main" id="{CA3D98DA-2C28-5E6D-9393-3B0FA4D5D0DE}"/>
              </a:ext>
            </a:extLst>
          </p:cNvPr>
          <p:cNvSpPr/>
          <p:nvPr/>
        </p:nvSpPr>
        <p:spPr>
          <a:xfrm>
            <a:off x="4858138" y="6426201"/>
            <a:ext cx="2262275" cy="374611"/>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Methodology</a:t>
            </a:r>
          </a:p>
        </p:txBody>
      </p:sp>
      <p:sp>
        <p:nvSpPr>
          <p:cNvPr id="17" name="Chevron 33">
            <a:extLst>
              <a:ext uri="{FF2B5EF4-FFF2-40B4-BE49-F238E27FC236}">
                <a16:creationId xmlns:a16="http://schemas.microsoft.com/office/drawing/2014/main" id="{78EE67FD-88A7-96D1-AD18-D5611B79618F}"/>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18" name="Chevron 30">
            <a:extLst>
              <a:ext uri="{FF2B5EF4-FFF2-40B4-BE49-F238E27FC236}">
                <a16:creationId xmlns:a16="http://schemas.microsoft.com/office/drawing/2014/main" id="{E5564F11-BE27-A374-6094-01B1A94154B6}"/>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19" name="Chevron 34">
            <a:extLst>
              <a:ext uri="{FF2B5EF4-FFF2-40B4-BE49-F238E27FC236}">
                <a16:creationId xmlns:a16="http://schemas.microsoft.com/office/drawing/2014/main" id="{4A5E8121-4913-4E05-8F42-0C8B8E63B89F}"/>
              </a:ext>
            </a:extLst>
          </p:cNvPr>
          <p:cNvSpPr/>
          <p:nvPr/>
        </p:nvSpPr>
        <p:spPr>
          <a:xfrm>
            <a:off x="9600026" y="6418874"/>
            <a:ext cx="2349508" cy="378719"/>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Application</a:t>
            </a:r>
          </a:p>
        </p:txBody>
      </p:sp>
      <p:sp>
        <p:nvSpPr>
          <p:cNvPr id="20" name="Parallelogram 19">
            <a:extLst>
              <a:ext uri="{FF2B5EF4-FFF2-40B4-BE49-F238E27FC236}">
                <a16:creationId xmlns:a16="http://schemas.microsoft.com/office/drawing/2014/main" id="{162AD226-6A66-A185-F8B0-158DF085869A}"/>
              </a:ext>
            </a:extLst>
          </p:cNvPr>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612BEA1-DEF7-05CD-F9C6-B5DD3E1B7F6F}"/>
              </a:ext>
            </a:extLst>
          </p:cNvPr>
          <p:cNvSpPr txBox="1"/>
          <p:nvPr/>
        </p:nvSpPr>
        <p:spPr>
          <a:xfrm>
            <a:off x="1246181" y="1230048"/>
            <a:ext cx="10703353" cy="830997"/>
          </a:xfrm>
          <a:prstGeom prst="rect">
            <a:avLst/>
          </a:prstGeom>
          <a:solidFill>
            <a:schemeClr val="accent2"/>
          </a:solidFill>
        </p:spPr>
        <p:txBody>
          <a:bodyPr wrap="square">
            <a:sp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The most important community resourcing features driving recovery are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extent of damage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infrastructure restoration speeds</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r>
              <a:rPr lang="en-US" sz="2400" b="1" dirty="0">
                <a:latin typeface="Times New Roman" panose="02020603050405020304" pitchFamily="18" charset="0"/>
                <a:ea typeface="Calibri" panose="020F0502020204030204" pitchFamily="34" charset="0"/>
                <a:cs typeface="Times New Roman" panose="02020603050405020304" pitchFamily="18" charset="0"/>
              </a:rPr>
              <a:t>infrastructure interdependencies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1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E7E16A69-FF83-420F-BB1F-6DC3D0F0ADD9}"/>
              </a:ext>
            </a:extLst>
          </p:cNvPr>
          <p:cNvSpPr>
            <a:spLocks noGrp="1"/>
          </p:cNvSpPr>
          <p:nvPr>
            <p:ph type="ctrTitle"/>
          </p:nvPr>
        </p:nvSpPr>
        <p:spPr>
          <a:xfrm>
            <a:off x="1387428" y="358280"/>
            <a:ext cx="8622333" cy="649932"/>
          </a:xfrm>
        </p:spPr>
        <p:txBody>
          <a:bodyPr vert="horz" lIns="91440" tIns="45720" rIns="91440" bIns="45720" rtlCol="0" anchor="ctr">
            <a:normAutofit/>
          </a:bodyPr>
          <a:lstStyle/>
          <a:p>
            <a:pPr algn="l"/>
            <a:r>
              <a:rPr lang="en-US" sz="3600" dirty="0">
                <a:latin typeface="Times New Roman" panose="02020603050405020304" pitchFamily="18" charset="0"/>
                <a:cs typeface="Times New Roman" panose="02020603050405020304" pitchFamily="18" charset="0"/>
              </a:rPr>
              <a:t>Improved Recovery Resourcing Strategy</a:t>
            </a:r>
          </a:p>
        </p:txBody>
      </p:sp>
      <p:sp>
        <p:nvSpPr>
          <p:cNvPr id="15" name="Pentagon 18">
            <a:extLst>
              <a:ext uri="{FF2B5EF4-FFF2-40B4-BE49-F238E27FC236}">
                <a16:creationId xmlns:a16="http://schemas.microsoft.com/office/drawing/2014/main" id="{01091ECB-24CD-9306-F306-5F772B979DC5}"/>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16" name="Chevron 32">
            <a:extLst>
              <a:ext uri="{FF2B5EF4-FFF2-40B4-BE49-F238E27FC236}">
                <a16:creationId xmlns:a16="http://schemas.microsoft.com/office/drawing/2014/main" id="{CA3D98DA-2C28-5E6D-9393-3B0FA4D5D0DE}"/>
              </a:ext>
            </a:extLst>
          </p:cNvPr>
          <p:cNvSpPr/>
          <p:nvPr/>
        </p:nvSpPr>
        <p:spPr>
          <a:xfrm>
            <a:off x="4858138" y="6426201"/>
            <a:ext cx="2262275" cy="374611"/>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Methodology</a:t>
            </a:r>
          </a:p>
        </p:txBody>
      </p:sp>
      <p:sp>
        <p:nvSpPr>
          <p:cNvPr id="17" name="Chevron 33">
            <a:extLst>
              <a:ext uri="{FF2B5EF4-FFF2-40B4-BE49-F238E27FC236}">
                <a16:creationId xmlns:a16="http://schemas.microsoft.com/office/drawing/2014/main" id="{78EE67FD-88A7-96D1-AD18-D5611B79618F}"/>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18" name="Chevron 30">
            <a:extLst>
              <a:ext uri="{FF2B5EF4-FFF2-40B4-BE49-F238E27FC236}">
                <a16:creationId xmlns:a16="http://schemas.microsoft.com/office/drawing/2014/main" id="{E5564F11-BE27-A374-6094-01B1A94154B6}"/>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19" name="Chevron 34">
            <a:extLst>
              <a:ext uri="{FF2B5EF4-FFF2-40B4-BE49-F238E27FC236}">
                <a16:creationId xmlns:a16="http://schemas.microsoft.com/office/drawing/2014/main" id="{4A5E8121-4913-4E05-8F42-0C8B8E63B89F}"/>
              </a:ext>
            </a:extLst>
          </p:cNvPr>
          <p:cNvSpPr/>
          <p:nvPr/>
        </p:nvSpPr>
        <p:spPr>
          <a:xfrm>
            <a:off x="9600026" y="6418874"/>
            <a:ext cx="2349508" cy="378719"/>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Application</a:t>
            </a:r>
          </a:p>
        </p:txBody>
      </p:sp>
      <p:sp>
        <p:nvSpPr>
          <p:cNvPr id="20" name="Parallelogram 19">
            <a:extLst>
              <a:ext uri="{FF2B5EF4-FFF2-40B4-BE49-F238E27FC236}">
                <a16:creationId xmlns:a16="http://schemas.microsoft.com/office/drawing/2014/main" id="{162AD226-6A66-A185-F8B0-158DF085869A}"/>
              </a:ext>
            </a:extLst>
          </p:cNvPr>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612BEA1-DEF7-05CD-F9C6-B5DD3E1B7F6F}"/>
              </a:ext>
            </a:extLst>
          </p:cNvPr>
          <p:cNvSpPr txBox="1"/>
          <p:nvPr/>
        </p:nvSpPr>
        <p:spPr>
          <a:xfrm>
            <a:off x="1246181" y="1230048"/>
            <a:ext cx="10703353" cy="830997"/>
          </a:xfrm>
          <a:prstGeom prst="rect">
            <a:avLst/>
          </a:prstGeom>
          <a:solidFill>
            <a:schemeClr val="accent2"/>
          </a:solidFill>
        </p:spPr>
        <p:txBody>
          <a:bodyPr wrap="square">
            <a:sp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The most important community resourcing features driving recovery are the </a:t>
            </a:r>
            <a:r>
              <a:rPr lang="en-US" sz="2400" b="1" dirty="0">
                <a:latin typeface="Times New Roman" panose="02020603050405020304" pitchFamily="18" charset="0"/>
                <a:ea typeface="Calibri" panose="020F0502020204030204" pitchFamily="34" charset="0"/>
                <a:cs typeface="Times New Roman" panose="02020603050405020304" pitchFamily="18" charset="0"/>
              </a:rPr>
              <a:t>extent of damage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infrastructure restoration speeds</a:t>
            </a:r>
            <a:r>
              <a:rPr lang="en-US" sz="2400" dirty="0">
                <a:latin typeface="Times New Roman" panose="02020603050405020304" pitchFamily="18" charset="0"/>
                <a:ea typeface="Calibri" panose="020F0502020204030204" pitchFamily="34" charset="0"/>
                <a:cs typeface="Times New Roman" panose="02020603050405020304" pitchFamily="18" charset="0"/>
              </a:rPr>
              <a:t>, and </a:t>
            </a:r>
            <a:r>
              <a:rPr lang="en-US" sz="2400" b="1" dirty="0">
                <a:latin typeface="Times New Roman" panose="02020603050405020304" pitchFamily="18" charset="0"/>
                <a:ea typeface="Calibri" panose="020F0502020204030204" pitchFamily="34" charset="0"/>
                <a:cs typeface="Times New Roman" panose="02020603050405020304" pitchFamily="18" charset="0"/>
              </a:rPr>
              <a:t>infrastructure interdependencies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48D01C4-C900-2D80-8DC0-6F738E95812B}"/>
              </a:ext>
            </a:extLst>
          </p:cNvPr>
          <p:cNvSpPr txBox="1"/>
          <p:nvPr/>
        </p:nvSpPr>
        <p:spPr>
          <a:xfrm>
            <a:off x="1246181" y="2618791"/>
            <a:ext cx="10310252" cy="2436757"/>
          </a:xfrm>
          <a:prstGeom prst="rect">
            <a:avLst/>
          </a:prstGeom>
          <a:noFill/>
        </p:spPr>
        <p:txBody>
          <a:bodyPr wrap="square">
            <a:spAutoFit/>
          </a:bodyPr>
          <a:lstStyle/>
          <a:p>
            <a:pPr marL="0" marR="0">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extent of damage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can be impacted by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mitigation projects</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Infrastructure restoration speed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can be impacted by emergency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public policies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(e.g. permitting speed)</a:t>
            </a:r>
          </a:p>
          <a:p>
            <a:pPr marL="0" marR="0">
              <a:lnSpc>
                <a:spcPct val="107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Infrastructure interdependencies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can be improved through increased </a:t>
            </a:r>
            <a:r>
              <a:rPr lang="en-US" sz="2400" b="1" u="sng" dirty="0">
                <a:effectLst/>
                <a:latin typeface="Times New Roman" panose="02020603050405020304" pitchFamily="18" charset="0"/>
                <a:ea typeface="Calibri" panose="020F0502020204030204" pitchFamily="34" charset="0"/>
                <a:cs typeface="Times New Roman" panose="02020603050405020304" pitchFamily="18" charset="0"/>
              </a:rPr>
              <a:t>robustness</a:t>
            </a:r>
          </a:p>
        </p:txBody>
      </p:sp>
    </p:spTree>
    <p:extLst>
      <p:ext uri="{BB962C8B-B14F-4D97-AF65-F5344CB8AC3E}">
        <p14:creationId xmlns:p14="http://schemas.microsoft.com/office/powerpoint/2010/main" val="111544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338554"/>
          </a:xfrm>
          <a:prstGeom prst="rect">
            <a:avLst/>
          </a:prstGeom>
          <a:solidFill>
            <a:schemeClr val="bg1"/>
          </a:solid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p:txBody>
      </p:sp>
      <p:sp>
        <p:nvSpPr>
          <p:cNvPr id="7" name="Parallelogram 6"/>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36" name="文本框 28">
            <a:extLst>
              <a:ext uri="{FF2B5EF4-FFF2-40B4-BE49-F238E27FC236}">
                <a16:creationId xmlns:a16="http://schemas.microsoft.com/office/drawing/2014/main" id="{66E4521A-B36F-4546-AD39-11967238BB5B}"/>
              </a:ext>
            </a:extLst>
          </p:cNvPr>
          <p:cNvSpPr txBox="1"/>
          <p:nvPr/>
        </p:nvSpPr>
        <p:spPr>
          <a:xfrm>
            <a:off x="1295468" y="472454"/>
            <a:ext cx="8304558" cy="677098"/>
          </a:xfrm>
          <a:prstGeom prst="rect">
            <a:avLst/>
          </a:prstGeom>
          <a:noFill/>
        </p:spPr>
        <p:txBody>
          <a:bodyPr wrap="square" lIns="121908" tIns="60955" rIns="121908" bIns="60955" rtlCol="0">
            <a:spAutoFit/>
          </a:bodyPr>
          <a:lstStyle>
            <a:defPPr>
              <a:defRPr lang="en-US"/>
            </a:defPPr>
            <a:lvl1pPr>
              <a:defRPr sz="36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Conclusions</a:t>
            </a:r>
            <a:endParaRPr lang="zh-CN" altLang="en-US" dirty="0"/>
          </a:p>
        </p:txBody>
      </p:sp>
      <p:sp>
        <p:nvSpPr>
          <p:cNvPr id="15" name="TextBox 14">
            <a:extLst>
              <a:ext uri="{FF2B5EF4-FFF2-40B4-BE49-F238E27FC236}">
                <a16:creationId xmlns:a16="http://schemas.microsoft.com/office/drawing/2014/main" id="{4624E1AD-8972-4728-958A-6A3740692486}"/>
              </a:ext>
            </a:extLst>
          </p:cNvPr>
          <p:cNvSpPr txBox="1"/>
          <p:nvPr/>
        </p:nvSpPr>
        <p:spPr>
          <a:xfrm>
            <a:off x="243032" y="2239979"/>
            <a:ext cx="5604875" cy="4606839"/>
          </a:xfrm>
          <a:prstGeom prst="rect">
            <a:avLst/>
          </a:prstGeom>
          <a:noFill/>
        </p:spPr>
        <p:txBody>
          <a:bodyPr wrap="square">
            <a:spAutoFit/>
          </a:bodyPr>
          <a:lstStyle>
            <a:defPPr>
              <a:defRPr lang="en-US"/>
            </a:defPPr>
            <a:lvl1pPr marL="285750" indent="-285750">
              <a:lnSpc>
                <a:spcPct val="107000"/>
              </a:lnSpc>
              <a:spcAft>
                <a:spcPts val="800"/>
              </a:spcAft>
              <a:buFont typeface="Arial" panose="020B0604020202020204" pitchFamily="34" charset="0"/>
              <a:buChar char="•"/>
              <a:defRPr>
                <a:effectLst/>
                <a:latin typeface="Calibri" panose="020F0502020204030204" pitchFamily="34" charset="0"/>
                <a:ea typeface="Calibri" panose="020F0502020204030204" pitchFamily="34" charset="0"/>
                <a:cs typeface="Times New Roman" panose="02020603050405020304" pitchFamily="18" charset="0"/>
              </a:defRPr>
            </a:lvl1pPr>
          </a:lstStyle>
          <a:p>
            <a:endParaRPr lang="en-US" sz="2000" dirty="0">
              <a:latin typeface="Times New Roman" panose="02020603050405020304" pitchFamily="18" charset="0"/>
            </a:endParaRPr>
          </a:p>
          <a:p>
            <a:pPr>
              <a:buFont typeface="Wingdings" panose="05000000000000000000" pitchFamily="2" charset="2"/>
              <a:buChar char="v"/>
            </a:pPr>
            <a:r>
              <a:rPr lang="en-US" sz="2000" dirty="0">
                <a:latin typeface="Times New Roman" panose="02020603050405020304" pitchFamily="18" charset="0"/>
              </a:rPr>
              <a:t>Developed a simulation model that be can be calibrated to communities with specific characteristics for community-specific recovery resourcing strategy</a:t>
            </a:r>
          </a:p>
          <a:p>
            <a:pPr>
              <a:buFont typeface="Wingdings" panose="05000000000000000000" pitchFamily="2" charset="2"/>
              <a:buChar char="v"/>
            </a:pPr>
            <a:endParaRPr lang="en-US" sz="2000" dirty="0">
              <a:latin typeface="Times New Roman" panose="02020603050405020304" pitchFamily="18" charset="0"/>
            </a:endParaRPr>
          </a:p>
          <a:p>
            <a:pPr>
              <a:buFont typeface="Wingdings" panose="05000000000000000000" pitchFamily="2" charset="2"/>
              <a:buChar char="v"/>
            </a:pPr>
            <a:r>
              <a:rPr lang="en-US" sz="2000" dirty="0">
                <a:latin typeface="Times New Roman" panose="02020603050405020304" pitchFamily="18" charset="0"/>
              </a:rPr>
              <a:t>Designed a cross-sector resource allocation prioritization criteria for a faster community recovery with reduced loss in functionality</a:t>
            </a:r>
          </a:p>
          <a:p>
            <a:pPr marL="0" indent="0">
              <a:buNone/>
            </a:pPr>
            <a:endParaRPr lang="en-US" sz="2000" dirty="0">
              <a:latin typeface="Times New Roman" panose="02020603050405020304" pitchFamily="18" charset="0"/>
            </a:endParaRPr>
          </a:p>
          <a:p>
            <a:endParaRPr lang="en-US" sz="2000" dirty="0">
              <a:latin typeface="Times New Roman" panose="02020603050405020304" pitchFamily="18" charset="0"/>
            </a:endParaRPr>
          </a:p>
          <a:p>
            <a:endParaRPr lang="en-US" sz="2000" dirty="0">
              <a:latin typeface="Times New Roman" panose="02020603050405020304" pitchFamily="18" charset="0"/>
            </a:endParaRPr>
          </a:p>
        </p:txBody>
      </p:sp>
      <p:sp>
        <p:nvSpPr>
          <p:cNvPr id="11" name="TextBox 10">
            <a:extLst>
              <a:ext uri="{FF2B5EF4-FFF2-40B4-BE49-F238E27FC236}">
                <a16:creationId xmlns:a16="http://schemas.microsoft.com/office/drawing/2014/main" id="{8B693BEB-9760-4596-85EF-F7DF4E3D804B}"/>
              </a:ext>
            </a:extLst>
          </p:cNvPr>
          <p:cNvSpPr txBox="1"/>
          <p:nvPr/>
        </p:nvSpPr>
        <p:spPr>
          <a:xfrm>
            <a:off x="5989275" y="1444605"/>
            <a:ext cx="5604876" cy="4966809"/>
          </a:xfrm>
          <a:prstGeom prst="rect">
            <a:avLst/>
          </a:prstGeom>
          <a:noFill/>
        </p:spPr>
        <p:txBody>
          <a:bodyPr wrap="square">
            <a:spAutoFit/>
          </a:bodyPr>
          <a:lstStyle>
            <a:defPPr>
              <a:defRPr lang="en-US"/>
            </a:defPPr>
            <a:lvl1pPr marL="285750" indent="-285750">
              <a:lnSpc>
                <a:spcPct val="107000"/>
              </a:lnSpc>
              <a:spcAft>
                <a:spcPts val="800"/>
              </a:spcAft>
              <a:buFont typeface="Arial" panose="020B0604020202020204" pitchFamily="34" charset="0"/>
              <a:buChar char="•"/>
              <a:defRPr>
                <a:effectLst/>
                <a:latin typeface="Calibri" panose="020F0502020204030204" pitchFamily="34" charset="0"/>
                <a:ea typeface="Calibri" panose="020F0502020204030204" pitchFamily="34" charset="0"/>
                <a:cs typeface="Times New Roman" panose="02020603050405020304" pitchFamily="18" charset="0"/>
              </a:defRPr>
            </a:lvl1pPr>
          </a:lstStyle>
          <a:p>
            <a:pPr>
              <a:buFont typeface="Wingdings" panose="05000000000000000000" pitchFamily="2" charset="2"/>
              <a:buChar char="v"/>
            </a:pPr>
            <a:r>
              <a:rPr lang="en-US" sz="2000" dirty="0">
                <a:latin typeface="Times New Roman" panose="02020603050405020304" pitchFamily="18" charset="0"/>
              </a:rPr>
              <a:t>Integration of System Dynamics and Design Structure Matrix modeling approach</a:t>
            </a:r>
          </a:p>
          <a:p>
            <a:pPr>
              <a:buFont typeface="Wingdings" panose="05000000000000000000" pitchFamily="2" charset="2"/>
              <a:buChar char="v"/>
            </a:pPr>
            <a:endParaRPr lang="en-US" sz="2000" dirty="0">
              <a:latin typeface="Times New Roman" panose="02020603050405020304" pitchFamily="18" charset="0"/>
            </a:endParaRPr>
          </a:p>
          <a:p>
            <a:pPr>
              <a:buFont typeface="Wingdings" panose="05000000000000000000" pitchFamily="2" charset="2"/>
              <a:buChar char="v"/>
            </a:pPr>
            <a:r>
              <a:rPr lang="en-US" sz="2000" dirty="0">
                <a:latin typeface="Times New Roman" panose="02020603050405020304" pitchFamily="18" charset="0"/>
              </a:rPr>
              <a:t>Development of a feedback theory of community recovery consisting of many interacting sectors</a:t>
            </a:r>
          </a:p>
          <a:p>
            <a:pPr>
              <a:buFont typeface="Wingdings" panose="05000000000000000000" pitchFamily="2" charset="2"/>
              <a:buChar char="v"/>
            </a:pPr>
            <a:endParaRPr lang="en-US" sz="2000" dirty="0">
              <a:latin typeface="Times New Roman" panose="02020603050405020304" pitchFamily="18" charset="0"/>
            </a:endParaRPr>
          </a:p>
          <a:p>
            <a:pPr>
              <a:buFont typeface="Wingdings" panose="05000000000000000000" pitchFamily="2" charset="2"/>
              <a:buChar char="v"/>
            </a:pPr>
            <a:r>
              <a:rPr lang="en-US" sz="2000" dirty="0">
                <a:latin typeface="Times New Roman" panose="02020603050405020304" pitchFamily="18" charset="0"/>
              </a:rPr>
              <a:t>Simulated the behavior of complex interdependent community sectors with different rates of restoration</a:t>
            </a:r>
          </a:p>
          <a:p>
            <a:pPr>
              <a:buFont typeface="Wingdings" panose="05000000000000000000" pitchFamily="2" charset="2"/>
              <a:buChar char="v"/>
            </a:pPr>
            <a:endParaRPr lang="en-US" sz="2000" dirty="0">
              <a:latin typeface="Times New Roman" panose="02020603050405020304" pitchFamily="18" charset="0"/>
            </a:endParaRPr>
          </a:p>
          <a:p>
            <a:pPr>
              <a:buFont typeface="Wingdings" panose="05000000000000000000" pitchFamily="2" charset="2"/>
              <a:buChar char="v"/>
            </a:pPr>
            <a:r>
              <a:rPr lang="en-US" sz="2000" dirty="0">
                <a:latin typeface="Times New Roman" panose="02020603050405020304" pitchFamily="18" charset="0"/>
              </a:rPr>
              <a:t>Tested and compared impacts of resourcing heuristics on community recovery duration and lost performance</a:t>
            </a:r>
          </a:p>
        </p:txBody>
      </p:sp>
      <p:sp>
        <p:nvSpPr>
          <p:cNvPr id="12" name="TextBox 11">
            <a:extLst>
              <a:ext uri="{FF2B5EF4-FFF2-40B4-BE49-F238E27FC236}">
                <a16:creationId xmlns:a16="http://schemas.microsoft.com/office/drawing/2014/main" id="{BE4F352A-EB5A-49BA-9EC1-71BD6E9C2141}"/>
              </a:ext>
            </a:extLst>
          </p:cNvPr>
          <p:cNvSpPr txBox="1"/>
          <p:nvPr/>
        </p:nvSpPr>
        <p:spPr>
          <a:xfrm>
            <a:off x="1406337" y="2051198"/>
            <a:ext cx="3087842" cy="399405"/>
          </a:xfrm>
          <a:prstGeom prst="rect">
            <a:avLst/>
          </a:prstGeom>
          <a:noFill/>
        </p:spPr>
        <p:txBody>
          <a:bodyPr wrap="square">
            <a:spAutoFit/>
          </a:bodyPr>
          <a:lstStyle/>
          <a:p>
            <a:pPr marL="0" marR="0">
              <a:lnSpc>
                <a:spcPct val="107000"/>
              </a:lnSpc>
              <a:spcBef>
                <a:spcPts val="0"/>
              </a:spcBef>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Contributions to Practice</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7D4B892-0179-4BEC-ABC4-2C3B50FAF1BB}"/>
              </a:ext>
            </a:extLst>
          </p:cNvPr>
          <p:cNvSpPr txBox="1"/>
          <p:nvPr/>
        </p:nvSpPr>
        <p:spPr>
          <a:xfrm>
            <a:off x="7035303" y="972853"/>
            <a:ext cx="3498475" cy="399405"/>
          </a:xfrm>
          <a:prstGeom prst="rect">
            <a:avLst/>
          </a:prstGeom>
          <a:noFill/>
        </p:spPr>
        <p:txBody>
          <a:bodyPr wrap="square">
            <a:spAutoFit/>
          </a:bodyPr>
          <a:lstStyle/>
          <a:p>
            <a:pPr marL="0" marR="0">
              <a:lnSpc>
                <a:spcPct val="107000"/>
              </a:lnSpc>
              <a:spcBef>
                <a:spcPts val="0"/>
              </a:spcBef>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Contributions to Research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Pentagon 18">
            <a:extLst>
              <a:ext uri="{FF2B5EF4-FFF2-40B4-BE49-F238E27FC236}">
                <a16:creationId xmlns:a16="http://schemas.microsoft.com/office/drawing/2014/main" id="{95D41319-CE7C-BD2D-FFC9-CF89FAACED6E}"/>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20" name="Chevron 32">
            <a:extLst>
              <a:ext uri="{FF2B5EF4-FFF2-40B4-BE49-F238E27FC236}">
                <a16:creationId xmlns:a16="http://schemas.microsoft.com/office/drawing/2014/main" id="{9EA76BBC-F132-BD79-F9DA-4EF7DAACDC97}"/>
              </a:ext>
            </a:extLst>
          </p:cNvPr>
          <p:cNvSpPr/>
          <p:nvPr/>
        </p:nvSpPr>
        <p:spPr>
          <a:xfrm>
            <a:off x="4858138" y="6426201"/>
            <a:ext cx="2262275" cy="374611"/>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Methodology</a:t>
            </a:r>
          </a:p>
        </p:txBody>
      </p:sp>
      <p:sp>
        <p:nvSpPr>
          <p:cNvPr id="21" name="Chevron 33">
            <a:extLst>
              <a:ext uri="{FF2B5EF4-FFF2-40B4-BE49-F238E27FC236}">
                <a16:creationId xmlns:a16="http://schemas.microsoft.com/office/drawing/2014/main" id="{CA7E4A8C-AE2D-0020-EEF0-1EBCBBA1B860}"/>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22" name="Chevron 30">
            <a:extLst>
              <a:ext uri="{FF2B5EF4-FFF2-40B4-BE49-F238E27FC236}">
                <a16:creationId xmlns:a16="http://schemas.microsoft.com/office/drawing/2014/main" id="{79CF8E46-4F67-DCDC-8C80-B908A1E84AF9}"/>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23" name="Chevron 34">
            <a:extLst>
              <a:ext uri="{FF2B5EF4-FFF2-40B4-BE49-F238E27FC236}">
                <a16:creationId xmlns:a16="http://schemas.microsoft.com/office/drawing/2014/main" id="{CE9F3C1E-FF81-1DAE-8BA3-9113148C5D34}"/>
              </a:ext>
            </a:extLst>
          </p:cNvPr>
          <p:cNvSpPr/>
          <p:nvPr/>
        </p:nvSpPr>
        <p:spPr>
          <a:xfrm>
            <a:off x="9600026" y="6418874"/>
            <a:ext cx="2349508" cy="378719"/>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Application</a:t>
            </a:r>
          </a:p>
        </p:txBody>
      </p:sp>
    </p:spTree>
    <p:custDataLst>
      <p:tags r:id="rId1"/>
    </p:custDataLst>
    <p:extLst>
      <p:ext uri="{BB962C8B-B14F-4D97-AF65-F5344CB8AC3E}">
        <p14:creationId xmlns:p14="http://schemas.microsoft.com/office/powerpoint/2010/main" val="122034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5768"/>
            <a:ext cx="10515600" cy="823232"/>
          </a:xfrm>
        </p:spPr>
        <p:txBody>
          <a:bodyPr/>
          <a:lstStyle/>
          <a:p>
            <a:r>
              <a:rPr lang="en-US" sz="4400" dirty="0">
                <a:latin typeface="Times New Roman" panose="02020603050405020304" pitchFamily="18" charset="0"/>
                <a:cs typeface="Times New Roman" panose="02020603050405020304" pitchFamily="18" charset="0"/>
              </a:rPr>
              <a:t>Thank you!</a:t>
            </a:r>
          </a:p>
        </p:txBody>
      </p:sp>
      <p:sp>
        <p:nvSpPr>
          <p:cNvPr id="4" name="Rectangle 3">
            <a:extLst>
              <a:ext uri="{FF2B5EF4-FFF2-40B4-BE49-F238E27FC236}">
                <a16:creationId xmlns:a16="http://schemas.microsoft.com/office/drawing/2014/main" id="{413BA828-ABD6-4B23-BF50-A0101D817E5A}"/>
              </a:ext>
            </a:extLst>
          </p:cNvPr>
          <p:cNvSpPr/>
          <p:nvPr/>
        </p:nvSpPr>
        <p:spPr>
          <a:xfrm>
            <a:off x="6715432" y="4434605"/>
            <a:ext cx="5692875" cy="1815882"/>
          </a:xfrm>
          <a:prstGeom prst="rect">
            <a:avLst/>
          </a:prstGeom>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“It’s your reaction to adversity, not adversity itself that determines how your life’s story will develop.”</a:t>
            </a:r>
          </a:p>
          <a:p>
            <a:r>
              <a:rPr lang="en-US" sz="2800" dirty="0">
                <a:solidFill>
                  <a:schemeClr val="bg1"/>
                </a:solidFill>
                <a:latin typeface="Times New Roman" panose="02020603050405020304" pitchFamily="18" charset="0"/>
                <a:cs typeface="Times New Roman" panose="02020603050405020304" pitchFamily="18" charset="0"/>
              </a:rPr>
              <a:t>- </a:t>
            </a:r>
            <a:r>
              <a:rPr lang="en-US" sz="2800" b="1" dirty="0">
                <a:solidFill>
                  <a:schemeClr val="bg1"/>
                </a:solidFill>
                <a:latin typeface="Times New Roman" panose="02020603050405020304" pitchFamily="18" charset="0"/>
                <a:cs typeface="Times New Roman" panose="02020603050405020304" pitchFamily="18" charset="0"/>
              </a:rPr>
              <a:t>Dieter F. Uchtdorf</a:t>
            </a:r>
          </a:p>
        </p:txBody>
      </p:sp>
    </p:spTree>
    <p:extLst>
      <p:ext uri="{BB962C8B-B14F-4D97-AF65-F5344CB8AC3E}">
        <p14:creationId xmlns:p14="http://schemas.microsoft.com/office/powerpoint/2010/main" val="1254560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0" y="0"/>
            <a:ext cx="12192000" cy="338554"/>
          </a:xfrm>
          <a:prstGeom prst="rect">
            <a:avLst/>
          </a:prstGeom>
          <a:solidFill>
            <a:schemeClr val="bg1"/>
          </a:solidFill>
        </p:spPr>
        <p:txBody>
          <a:bodyPr wrap="square" rtlCol="0">
            <a:spAutoFit/>
          </a:bodyPr>
          <a:lstStyle/>
          <a:p>
            <a:endParaRPr lang="en-US" sz="1600" dirty="0">
              <a:latin typeface="Arial" panose="020B0604020202020204" pitchFamily="34" charset="0"/>
              <a:cs typeface="Arial" panose="020B0604020202020204" pitchFamily="34" charset="0"/>
            </a:endParaRPr>
          </a:p>
        </p:txBody>
      </p:sp>
      <p:sp>
        <p:nvSpPr>
          <p:cNvPr id="6" name="文本框 28"/>
          <p:cNvSpPr txBox="1"/>
          <p:nvPr/>
        </p:nvSpPr>
        <p:spPr>
          <a:xfrm>
            <a:off x="1238208" y="426365"/>
            <a:ext cx="8896969" cy="677098"/>
          </a:xfrm>
          <a:prstGeom prst="rect">
            <a:avLst/>
          </a:prstGeom>
          <a:noFill/>
        </p:spPr>
        <p:txBody>
          <a:bodyPr wrap="square" lIns="121908" tIns="60955" rIns="121908" bIns="60955" rtlCol="0">
            <a:spAutoFit/>
          </a:bodyPr>
          <a:lstStyle>
            <a:defPPr>
              <a:defRPr lang="en-US"/>
            </a:defPPr>
            <a:lvl1pPr>
              <a:defRPr sz="36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References</a:t>
            </a:r>
            <a:endParaRPr lang="zh-CN" altLang="en-US" dirty="0"/>
          </a:p>
        </p:txBody>
      </p:sp>
      <p:sp>
        <p:nvSpPr>
          <p:cNvPr id="7" name="Parallelogram 6"/>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8E3EAFE-7860-474A-B855-4EFF3038DAE1}"/>
              </a:ext>
            </a:extLst>
          </p:cNvPr>
          <p:cNvSpPr txBox="1"/>
          <p:nvPr/>
        </p:nvSpPr>
        <p:spPr>
          <a:xfrm>
            <a:off x="1007036" y="1930740"/>
            <a:ext cx="11113628" cy="317009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hlinkClick r:id="rId3"/>
              </a:rPr>
              <a:t>https://www.undrr.org/</a:t>
            </a:r>
            <a:endParaRPr lang="en-US" sz="2000" dirty="0"/>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FEMA (2011). “National Disaster Recovery Framework”</a:t>
            </a:r>
          </a:p>
          <a:p>
            <a:pPr marL="342900" indent="-342900">
              <a:buFont typeface="Wingdings" panose="05000000000000000000" pitchFamily="2" charset="2"/>
              <a:buChar char="Ø"/>
            </a:pPr>
            <a:r>
              <a:rPr lang="en-US" sz="2000" dirty="0" err="1"/>
              <a:t>Hallegatte</a:t>
            </a:r>
            <a:r>
              <a:rPr lang="en-US" sz="2000" dirty="0"/>
              <a:t>, Stephane; Rentschler, Jun; </a:t>
            </a:r>
            <a:r>
              <a:rPr lang="en-US" sz="2000" dirty="0" err="1"/>
              <a:t>Rozenberg</a:t>
            </a:r>
            <a:r>
              <a:rPr lang="en-US" sz="2000" dirty="0"/>
              <a:t>, Julie. (2019). Lifelines: The Resilient Infrastructure Opportunity. Sustainable Infrastructure; Washington, DC: World Bank. © World Bank. https://openknowledge.worldbank.org/handle/10986/31805 License: CC BY 3.0 IGO</a:t>
            </a:r>
          </a:p>
          <a:p>
            <a:pPr marL="342900" indent="-342900">
              <a:buFont typeface="Wingdings" panose="05000000000000000000" pitchFamily="2" charset="2"/>
              <a:buChar char="Ø"/>
            </a:pPr>
            <a:r>
              <a:rPr lang="en-US" sz="2000" dirty="0"/>
              <a:t>Miles, S. Chang, S. 2006. "Modelling Community Recovery from Earthquakes". Earthquake Engineering Research Institute. Vol. 22 (2) 439-458 </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t>Rinaldi, S., J. </a:t>
            </a:r>
            <a:r>
              <a:rPr lang="en-US" sz="2000" dirty="0" err="1"/>
              <a:t>Peerenboom</a:t>
            </a:r>
            <a:r>
              <a:rPr lang="en-US" sz="2000" dirty="0"/>
              <a:t>, and T. Kelly. 2001. “Identifying, Understanding, and Analyzing Critical Infrastructure Interdependencies.” IEEE Control Systems Magazine 11-25. </a:t>
            </a:r>
          </a:p>
          <a:p>
            <a:pPr marL="342900" indent="-342900">
              <a:buFont typeface="Arial" panose="020B0604020202020204" pitchFamily="34" charset="0"/>
              <a:buChar char="•"/>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87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338554"/>
          </a:xfrm>
          <a:prstGeom prst="rect">
            <a:avLst/>
          </a:prstGeom>
          <a:solidFill>
            <a:schemeClr val="bg1"/>
          </a:solid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p:txBody>
      </p:sp>
      <p:sp>
        <p:nvSpPr>
          <p:cNvPr id="18" name="Parallelogram 17"/>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19" name="文本框 28"/>
          <p:cNvSpPr txBox="1"/>
          <p:nvPr/>
        </p:nvSpPr>
        <p:spPr>
          <a:xfrm>
            <a:off x="1238208" y="426365"/>
            <a:ext cx="8896969" cy="677098"/>
          </a:xfrm>
          <a:prstGeom prst="rect">
            <a:avLst/>
          </a:prstGeom>
          <a:noFill/>
        </p:spPr>
        <p:txBody>
          <a:bodyPr wrap="square" lIns="121908" tIns="60955" rIns="121908" bIns="60955" rtlCol="0">
            <a:spAutoFit/>
          </a:bodyPr>
          <a:lstStyle/>
          <a:p>
            <a:r>
              <a:rPr lang="en-US" altLang="zh-CN" sz="3600" dirty="0">
                <a:latin typeface="Times New Roman" panose="02020603050405020304" pitchFamily="18" charset="0"/>
                <a:ea typeface="微软雅黑" panose="020B0503020204020204" pitchFamily="34" charset="-122"/>
                <a:cs typeface="Times New Roman" panose="02020603050405020304" pitchFamily="18" charset="0"/>
              </a:rPr>
              <a:t>Community Natural Disaster Recovery</a:t>
            </a:r>
            <a:endParaRPr lang="zh-CN" altLang="en-US" sz="36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185056651"/>
              </p:ext>
            </p:extLst>
          </p:nvPr>
        </p:nvGraphicFramePr>
        <p:xfrm>
          <a:off x="7174361" y="822862"/>
          <a:ext cx="3423683" cy="326616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EC8C930B-4A35-4B8D-A05C-E29A6A5D8B3F}"/>
              </a:ext>
            </a:extLst>
          </p:cNvPr>
          <p:cNvSpPr txBox="1"/>
          <p:nvPr/>
        </p:nvSpPr>
        <p:spPr>
          <a:xfrm>
            <a:off x="863420" y="5744672"/>
            <a:ext cx="10868661" cy="400110"/>
          </a:xfrm>
          <a:prstGeom prst="rect">
            <a:avLst/>
          </a:prstGeom>
          <a:noFill/>
        </p:spPr>
        <p:txBody>
          <a:bodyPr wrap="square" rtlCol="0">
            <a:spAutoFit/>
          </a:bodyPr>
          <a:lstStyle>
            <a:defPPr>
              <a:defRPr lang="en-US"/>
            </a:defPPr>
            <a:lvl1pPr marL="285750" indent="-285750" algn="just">
              <a:buFont typeface="Arial" panose="020B0604020202020204" pitchFamily="34" charset="0"/>
              <a:buChar char="•"/>
              <a:defRPr sz="2000">
                <a:latin typeface="Times New Roman" panose="02020603050405020304" pitchFamily="18" charset="0"/>
                <a:cs typeface="Times New Roman" panose="02020603050405020304" pitchFamily="18" charset="0"/>
              </a:defRPr>
            </a:lvl1pPr>
          </a:lstStyle>
          <a:p>
            <a:pPr marL="0" indent="0">
              <a:buNone/>
            </a:pPr>
            <a:r>
              <a:rPr lang="en-US" dirty="0"/>
              <a:t>Determining optimal resource </a:t>
            </a:r>
            <a:r>
              <a:rPr lang="en-US" i="1" dirty="0"/>
              <a:t>sequencing, </a:t>
            </a:r>
            <a:r>
              <a:rPr lang="en-US" b="1" dirty="0"/>
              <a:t>amounts</a:t>
            </a:r>
            <a:r>
              <a:rPr lang="en-US" i="1" dirty="0"/>
              <a:t>, and timing</a:t>
            </a:r>
            <a:r>
              <a:rPr lang="en-US" dirty="0"/>
              <a:t> to improve recovery is challenging</a:t>
            </a:r>
          </a:p>
        </p:txBody>
      </p:sp>
      <p:pic>
        <p:nvPicPr>
          <p:cNvPr id="11" name="Picture 10">
            <a:extLst>
              <a:ext uri="{FF2B5EF4-FFF2-40B4-BE49-F238E27FC236}">
                <a16:creationId xmlns:a16="http://schemas.microsoft.com/office/drawing/2014/main" id="{C4A1205E-D362-44D3-9B2E-2168C43F98E0}"/>
              </a:ext>
            </a:extLst>
          </p:cNvPr>
          <p:cNvPicPr>
            <a:picLocks noChangeAspect="1"/>
          </p:cNvPicPr>
          <p:nvPr/>
        </p:nvPicPr>
        <p:blipFill>
          <a:blip r:embed="rId5"/>
          <a:stretch>
            <a:fillRect/>
          </a:stretch>
        </p:blipFill>
        <p:spPr>
          <a:xfrm>
            <a:off x="6686782" y="1323868"/>
            <a:ext cx="5138392" cy="4039889"/>
          </a:xfrm>
          <a:prstGeom prst="rect">
            <a:avLst/>
          </a:prstGeom>
        </p:spPr>
      </p:pic>
      <p:sp>
        <p:nvSpPr>
          <p:cNvPr id="12" name="Arrow: Down 11">
            <a:extLst>
              <a:ext uri="{FF2B5EF4-FFF2-40B4-BE49-F238E27FC236}">
                <a16:creationId xmlns:a16="http://schemas.microsoft.com/office/drawing/2014/main" id="{E6AE1263-2CE2-45E4-BE8D-7B52E46AE8FF}"/>
              </a:ext>
            </a:extLst>
          </p:cNvPr>
          <p:cNvSpPr/>
          <p:nvPr/>
        </p:nvSpPr>
        <p:spPr>
          <a:xfrm rot="2465362">
            <a:off x="7746331" y="1866702"/>
            <a:ext cx="289153" cy="6363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sp>
        <p:nvSpPr>
          <p:cNvPr id="13" name="TextBox 19">
            <a:extLst>
              <a:ext uri="{FF2B5EF4-FFF2-40B4-BE49-F238E27FC236}">
                <a16:creationId xmlns:a16="http://schemas.microsoft.com/office/drawing/2014/main" id="{AA87B1DB-AA32-4208-BC49-563A9D331C7C}"/>
              </a:ext>
            </a:extLst>
          </p:cNvPr>
          <p:cNvSpPr txBox="1"/>
          <p:nvPr/>
        </p:nvSpPr>
        <p:spPr>
          <a:xfrm>
            <a:off x="6976503" y="5280921"/>
            <a:ext cx="475557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i="1" dirty="0">
                <a:latin typeface="Times New Roman" panose="02020603050405020304" pitchFamily="18" charset="0"/>
                <a:cs typeface="Times New Roman" panose="02020603050405020304" pitchFamily="18" charset="0"/>
              </a:rPr>
              <a:t>Schematic Disaster Recovery (Miles and Chang 2006)</a:t>
            </a:r>
          </a:p>
        </p:txBody>
      </p:sp>
      <p:sp>
        <p:nvSpPr>
          <p:cNvPr id="26" name="Pentagon 18">
            <a:extLst>
              <a:ext uri="{FF2B5EF4-FFF2-40B4-BE49-F238E27FC236}">
                <a16:creationId xmlns:a16="http://schemas.microsoft.com/office/drawing/2014/main" id="{D3C33B09-6727-E0D4-BEAA-1C6E6D8AC4C7}"/>
              </a:ext>
            </a:extLst>
          </p:cNvPr>
          <p:cNvSpPr/>
          <p:nvPr/>
        </p:nvSpPr>
        <p:spPr>
          <a:xfrm>
            <a:off x="131255" y="6426201"/>
            <a:ext cx="2290341" cy="364066"/>
          </a:xfrm>
          <a:prstGeom prst="homePlate">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Introduction</a:t>
            </a:r>
          </a:p>
        </p:txBody>
      </p:sp>
      <p:sp>
        <p:nvSpPr>
          <p:cNvPr id="27" name="Chevron 32">
            <a:extLst>
              <a:ext uri="{FF2B5EF4-FFF2-40B4-BE49-F238E27FC236}">
                <a16:creationId xmlns:a16="http://schemas.microsoft.com/office/drawing/2014/main" id="{3C7A6272-A2E7-8245-CC07-52126A6B0390}"/>
              </a:ext>
            </a:extLst>
          </p:cNvPr>
          <p:cNvSpPr/>
          <p:nvPr/>
        </p:nvSpPr>
        <p:spPr>
          <a:xfrm>
            <a:off x="4858138" y="6426201"/>
            <a:ext cx="2262275" cy="374611"/>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Methodology</a:t>
            </a:r>
          </a:p>
        </p:txBody>
      </p:sp>
      <p:sp>
        <p:nvSpPr>
          <p:cNvPr id="28" name="Chevron 33">
            <a:extLst>
              <a:ext uri="{FF2B5EF4-FFF2-40B4-BE49-F238E27FC236}">
                <a16:creationId xmlns:a16="http://schemas.microsoft.com/office/drawing/2014/main" id="{A060104B-E07B-6487-5463-43C9B99E575E}"/>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29" name="Chevron 30">
            <a:extLst>
              <a:ext uri="{FF2B5EF4-FFF2-40B4-BE49-F238E27FC236}">
                <a16:creationId xmlns:a16="http://schemas.microsoft.com/office/drawing/2014/main" id="{6DF75D82-3F7C-ECF0-0E28-AE508B6664E0}"/>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30" name="Chevron 34">
            <a:extLst>
              <a:ext uri="{FF2B5EF4-FFF2-40B4-BE49-F238E27FC236}">
                <a16:creationId xmlns:a16="http://schemas.microsoft.com/office/drawing/2014/main" id="{7FDF3B70-4667-D7A6-B600-C9AA2459074A}"/>
              </a:ext>
            </a:extLst>
          </p:cNvPr>
          <p:cNvSpPr/>
          <p:nvPr/>
        </p:nvSpPr>
        <p:spPr>
          <a:xfrm>
            <a:off x="9600026" y="6418874"/>
            <a:ext cx="2349508" cy="37871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Application</a:t>
            </a:r>
          </a:p>
        </p:txBody>
      </p:sp>
      <p:pic>
        <p:nvPicPr>
          <p:cNvPr id="4" name="Picture 3">
            <a:extLst>
              <a:ext uri="{FF2B5EF4-FFF2-40B4-BE49-F238E27FC236}">
                <a16:creationId xmlns:a16="http://schemas.microsoft.com/office/drawing/2014/main" id="{A556CF41-9596-11C2-BBF1-C481FCEEFAD5}"/>
              </a:ext>
            </a:extLst>
          </p:cNvPr>
          <p:cNvPicPr>
            <a:picLocks noChangeAspect="1"/>
          </p:cNvPicPr>
          <p:nvPr/>
        </p:nvPicPr>
        <p:blipFill>
          <a:blip r:embed="rId6"/>
          <a:stretch>
            <a:fillRect/>
          </a:stretch>
        </p:blipFill>
        <p:spPr>
          <a:xfrm>
            <a:off x="1897505" y="2542666"/>
            <a:ext cx="3607714" cy="2559593"/>
          </a:xfrm>
          <a:prstGeom prst="rect">
            <a:avLst/>
          </a:prstGeom>
        </p:spPr>
      </p:pic>
      <p:sp>
        <p:nvSpPr>
          <p:cNvPr id="6" name="Arrow: Right 5">
            <a:extLst>
              <a:ext uri="{FF2B5EF4-FFF2-40B4-BE49-F238E27FC236}">
                <a16:creationId xmlns:a16="http://schemas.microsoft.com/office/drawing/2014/main" id="{EDBC314D-0A19-171A-4A82-3EDE4784828A}"/>
              </a:ext>
            </a:extLst>
          </p:cNvPr>
          <p:cNvSpPr/>
          <p:nvPr/>
        </p:nvSpPr>
        <p:spPr>
          <a:xfrm rot="19360640">
            <a:off x="1110209" y="4533477"/>
            <a:ext cx="922751" cy="255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TextBox 19">
            <a:extLst>
              <a:ext uri="{FF2B5EF4-FFF2-40B4-BE49-F238E27FC236}">
                <a16:creationId xmlns:a16="http://schemas.microsoft.com/office/drawing/2014/main" id="{51CCBEFA-06EC-0073-27EE-888E7D1B993F}"/>
              </a:ext>
            </a:extLst>
          </p:cNvPr>
          <p:cNvSpPr txBox="1"/>
          <p:nvPr/>
        </p:nvSpPr>
        <p:spPr>
          <a:xfrm>
            <a:off x="3361465" y="5229109"/>
            <a:ext cx="1496673" cy="338554"/>
          </a:xfrm>
          <a:prstGeom prst="rect">
            <a:avLst/>
          </a:prstGeom>
          <a:noFill/>
        </p:spPr>
        <p:txBody>
          <a:bodyPr wrap="square" rtlCol="0">
            <a:spAutoFit/>
          </a:bodyPr>
          <a:lstStyle>
            <a:defPPr>
              <a:defRPr lang="en-US"/>
            </a:defPPr>
            <a:lvl1pPr>
              <a:defRPr sz="1400">
                <a:latin typeface="Times New Roman" panose="02020603050405020304" pitchFamily="18" charset="0"/>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i="1" dirty="0"/>
              <a:t>FEMA 2011 </a:t>
            </a:r>
          </a:p>
        </p:txBody>
      </p:sp>
      <p:sp>
        <p:nvSpPr>
          <p:cNvPr id="2" name="TextBox 1">
            <a:extLst>
              <a:ext uri="{FF2B5EF4-FFF2-40B4-BE49-F238E27FC236}">
                <a16:creationId xmlns:a16="http://schemas.microsoft.com/office/drawing/2014/main" id="{65B891E8-E72F-279C-7142-C6DBBED34DBD}"/>
              </a:ext>
            </a:extLst>
          </p:cNvPr>
          <p:cNvSpPr txBox="1"/>
          <p:nvPr/>
        </p:nvSpPr>
        <p:spPr>
          <a:xfrm>
            <a:off x="781194" y="1323868"/>
            <a:ext cx="5610081" cy="707886"/>
          </a:xfrm>
          <a:prstGeom prst="rect">
            <a:avLst/>
          </a:prstGeom>
          <a:noFill/>
        </p:spPr>
        <p:txBody>
          <a:bodyPr wrap="square" rtlCol="0">
            <a:spAutoFit/>
          </a:bodyPr>
          <a:lstStyle>
            <a:defPPr>
              <a:defRPr lang="en-US"/>
            </a:defPPr>
            <a:lvl1pPr marL="285750" indent="-285750" algn="just">
              <a:buFont typeface="Arial" panose="020B0604020202020204" pitchFamily="34" charset="0"/>
              <a:buChar char="•"/>
              <a:defRPr sz="2000">
                <a:latin typeface="Times New Roman" panose="02020603050405020304" pitchFamily="18" charset="0"/>
                <a:cs typeface="Times New Roman" panose="02020603050405020304" pitchFamily="18" charset="0"/>
              </a:defRPr>
            </a:lvl1pPr>
          </a:lstStyle>
          <a:p>
            <a:pPr marL="0" indent="0">
              <a:buNone/>
            </a:pPr>
            <a:r>
              <a:rPr lang="en-US" dirty="0"/>
              <a:t>Restoration of </a:t>
            </a:r>
            <a:r>
              <a:rPr lang="en-US" b="1" dirty="0"/>
              <a:t>normal patterns </a:t>
            </a:r>
            <a:r>
              <a:rPr lang="en-US" dirty="0"/>
              <a:t>of household, business, and government activities</a:t>
            </a:r>
          </a:p>
        </p:txBody>
      </p:sp>
    </p:spTree>
    <p:custDataLst>
      <p:tags r:id="rId1"/>
    </p:custDataLst>
    <p:extLst>
      <p:ext uri="{BB962C8B-B14F-4D97-AF65-F5344CB8AC3E}">
        <p14:creationId xmlns:p14="http://schemas.microsoft.com/office/powerpoint/2010/main" val="412664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p:bldP spid="6" grpId="0" animBg="1"/>
      <p:bldP spid="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338554"/>
          </a:xfrm>
          <a:prstGeom prst="rect">
            <a:avLst/>
          </a:prstGeom>
          <a:solidFill>
            <a:schemeClr val="bg1"/>
          </a:solidFill>
        </p:spPr>
        <p:txBody>
          <a:bodyPr wrap="square" rtlCol="0">
            <a:spAutoFit/>
          </a:bodyPr>
          <a:lstStyle/>
          <a:p>
            <a:endParaRPr lang="en-US" sz="1600" dirty="0">
              <a:latin typeface="Arial" panose="020B0604020202020204" pitchFamily="34" charset="0"/>
              <a:cs typeface="Arial" panose="020B0604020202020204" pitchFamily="34" charset="0"/>
            </a:endParaRPr>
          </a:p>
        </p:txBody>
      </p:sp>
      <p:sp>
        <p:nvSpPr>
          <p:cNvPr id="18" name="Parallelogram 17"/>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endParaRPr>
          </a:p>
        </p:txBody>
      </p:sp>
      <p:sp>
        <p:nvSpPr>
          <p:cNvPr id="19" name="文本框 28"/>
          <p:cNvSpPr txBox="1"/>
          <p:nvPr/>
        </p:nvSpPr>
        <p:spPr>
          <a:xfrm>
            <a:off x="1276425" y="483783"/>
            <a:ext cx="8896969" cy="677098"/>
          </a:xfrm>
          <a:prstGeom prst="rect">
            <a:avLst/>
          </a:prstGeom>
          <a:noFill/>
        </p:spPr>
        <p:txBody>
          <a:bodyPr wrap="square" lIns="121908" tIns="60955" rIns="121908" bIns="60955" rtlCol="0">
            <a:spAutoFit/>
          </a:bodyPr>
          <a:lstStyle>
            <a:defPPr>
              <a:defRPr lang="en-US"/>
            </a:defPPr>
            <a:lvl1pPr>
              <a:defRPr sz="36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The Practitioner’s Problems</a:t>
            </a:r>
            <a:endParaRPr lang="zh-CN" altLang="en-US" dirty="0"/>
          </a:p>
        </p:txBody>
      </p:sp>
      <p:sp>
        <p:nvSpPr>
          <p:cNvPr id="21" name="TextBox 20">
            <a:extLst>
              <a:ext uri="{FF2B5EF4-FFF2-40B4-BE49-F238E27FC236}">
                <a16:creationId xmlns:a16="http://schemas.microsoft.com/office/drawing/2014/main" id="{C7450CFF-E085-4F8C-BD11-375F0629F122}"/>
              </a:ext>
            </a:extLst>
          </p:cNvPr>
          <p:cNvSpPr txBox="1"/>
          <p:nvPr/>
        </p:nvSpPr>
        <p:spPr>
          <a:xfrm>
            <a:off x="1381339" y="1266825"/>
            <a:ext cx="10070642" cy="707886"/>
          </a:xfrm>
          <a:prstGeom prst="rect">
            <a:avLst/>
          </a:prstGeom>
          <a:noFill/>
        </p:spPr>
        <p:txBody>
          <a:bodyPr wrap="square" rtlCol="0">
            <a:spAutoFit/>
          </a:bodyPr>
          <a:lstStyle/>
          <a:p>
            <a:pPr marL="342900" indent="-342900">
              <a:buFont typeface="Wingdings" panose="05000000000000000000" pitchFamily="2" charset="2"/>
              <a:buChar char="Ø"/>
            </a:pPr>
            <a:r>
              <a:rPr lang="en-GB" sz="2000" dirty="0">
                <a:latin typeface="Times New Roman" panose="02020603050405020304" pitchFamily="18" charset="0"/>
                <a:cs typeface="Times New Roman" panose="02020603050405020304" pitchFamily="18" charset="0"/>
              </a:rPr>
              <a:t>Widespread damage, limited resources, infrastructure interdependencies, and competing sectoral priorities make resource allocation challenging </a:t>
            </a:r>
          </a:p>
        </p:txBody>
      </p:sp>
      <p:sp>
        <p:nvSpPr>
          <p:cNvPr id="23" name="Rectangle 22">
            <a:extLst>
              <a:ext uri="{FF2B5EF4-FFF2-40B4-BE49-F238E27FC236}">
                <a16:creationId xmlns:a16="http://schemas.microsoft.com/office/drawing/2014/main" id="{AB78EDB0-0390-4843-BD68-08F8BBE5A422}"/>
              </a:ext>
            </a:extLst>
          </p:cNvPr>
          <p:cNvSpPr/>
          <p:nvPr/>
        </p:nvSpPr>
        <p:spPr>
          <a:xfrm>
            <a:off x="1381339" y="3575828"/>
            <a:ext cx="10070642" cy="400110"/>
          </a:xfrm>
          <a:prstGeom prst="rect">
            <a:avLst/>
          </a:prstGeom>
        </p:spPr>
        <p:txBody>
          <a:bodyPr wrap="square">
            <a:spAutoFit/>
          </a:bodyPr>
          <a:lstStyle/>
          <a:p>
            <a:pPr marL="342900" indent="-342900">
              <a:buFont typeface="Wingdings" panose="05000000000000000000" pitchFamily="2" charset="2"/>
              <a:buChar char="Ø"/>
            </a:pPr>
            <a:r>
              <a:rPr lang="en-GB" sz="2000" dirty="0">
                <a:latin typeface="Times New Roman" panose="02020603050405020304" pitchFamily="18" charset="0"/>
                <a:cs typeface="Times New Roman" panose="02020603050405020304" pitchFamily="18" charset="0"/>
              </a:rPr>
              <a:t>How should disaster managers </a:t>
            </a:r>
            <a:r>
              <a:rPr lang="en-GB" sz="2000" b="1" dirty="0">
                <a:latin typeface="Times New Roman" panose="02020603050405020304" pitchFamily="18" charset="0"/>
                <a:cs typeface="Times New Roman" panose="02020603050405020304" pitchFamily="18" charset="0"/>
              </a:rPr>
              <a:t>allocate limited resources for improved recovery</a:t>
            </a:r>
            <a:r>
              <a:rPr lang="en-GB" sz="2000" dirty="0">
                <a:latin typeface="Times New Roman" panose="02020603050405020304" pitchFamily="18" charset="0"/>
                <a:cs typeface="Times New Roman" panose="02020603050405020304" pitchFamily="18" charset="0"/>
              </a:rPr>
              <a:t>?</a:t>
            </a:r>
          </a:p>
        </p:txBody>
      </p:sp>
      <p:sp>
        <p:nvSpPr>
          <p:cNvPr id="17" name="Pentagon 18">
            <a:extLst>
              <a:ext uri="{FF2B5EF4-FFF2-40B4-BE49-F238E27FC236}">
                <a16:creationId xmlns:a16="http://schemas.microsoft.com/office/drawing/2014/main" id="{6994EADF-630F-AAD9-8611-A66F161D0042}"/>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20" name="Chevron 32">
            <a:extLst>
              <a:ext uri="{FF2B5EF4-FFF2-40B4-BE49-F238E27FC236}">
                <a16:creationId xmlns:a16="http://schemas.microsoft.com/office/drawing/2014/main" id="{E5990AEF-240A-47BF-94F8-F90F57F66BA3}"/>
              </a:ext>
            </a:extLst>
          </p:cNvPr>
          <p:cNvSpPr/>
          <p:nvPr/>
        </p:nvSpPr>
        <p:spPr>
          <a:xfrm>
            <a:off x="4858138" y="6426201"/>
            <a:ext cx="2262275" cy="374611"/>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Methodology</a:t>
            </a:r>
          </a:p>
        </p:txBody>
      </p:sp>
      <p:sp>
        <p:nvSpPr>
          <p:cNvPr id="22" name="Chevron 33">
            <a:extLst>
              <a:ext uri="{FF2B5EF4-FFF2-40B4-BE49-F238E27FC236}">
                <a16:creationId xmlns:a16="http://schemas.microsoft.com/office/drawing/2014/main" id="{C5C0D0F4-38A4-15E1-676B-7917C2372D9C}"/>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24" name="Chevron 30">
            <a:extLst>
              <a:ext uri="{FF2B5EF4-FFF2-40B4-BE49-F238E27FC236}">
                <a16:creationId xmlns:a16="http://schemas.microsoft.com/office/drawing/2014/main" id="{9BDB97FA-A616-04D7-9E73-137683FF2425}"/>
              </a:ext>
            </a:extLst>
          </p:cNvPr>
          <p:cNvSpPr/>
          <p:nvPr/>
        </p:nvSpPr>
        <p:spPr>
          <a:xfrm>
            <a:off x="2506098" y="6411493"/>
            <a:ext cx="2267538" cy="378774"/>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Conceptualization</a:t>
            </a:r>
          </a:p>
        </p:txBody>
      </p:sp>
      <p:sp>
        <p:nvSpPr>
          <p:cNvPr id="25" name="Chevron 34">
            <a:extLst>
              <a:ext uri="{FF2B5EF4-FFF2-40B4-BE49-F238E27FC236}">
                <a16:creationId xmlns:a16="http://schemas.microsoft.com/office/drawing/2014/main" id="{FB4F6D32-D94C-15C3-2C04-84EE0FC95A59}"/>
              </a:ext>
            </a:extLst>
          </p:cNvPr>
          <p:cNvSpPr/>
          <p:nvPr/>
        </p:nvSpPr>
        <p:spPr>
          <a:xfrm>
            <a:off x="9600026" y="6418874"/>
            <a:ext cx="2349508" cy="37871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Application</a:t>
            </a:r>
          </a:p>
        </p:txBody>
      </p:sp>
      <p:sp>
        <p:nvSpPr>
          <p:cNvPr id="2" name="TextBox 1">
            <a:extLst>
              <a:ext uri="{FF2B5EF4-FFF2-40B4-BE49-F238E27FC236}">
                <a16:creationId xmlns:a16="http://schemas.microsoft.com/office/drawing/2014/main" id="{41C6E1A9-0901-690C-98C3-10613D14C55F}"/>
              </a:ext>
            </a:extLst>
          </p:cNvPr>
          <p:cNvSpPr txBox="1"/>
          <p:nvPr/>
        </p:nvSpPr>
        <p:spPr>
          <a:xfrm>
            <a:off x="1381339" y="4367390"/>
            <a:ext cx="10208681" cy="1323439"/>
          </a:xfrm>
          <a:prstGeom prst="rect">
            <a:avLst/>
          </a:prstGeom>
          <a:noFill/>
        </p:spPr>
        <p:txBody>
          <a:bodyPr wrap="square" rtlCol="0">
            <a:spAutoFit/>
          </a:bodyPr>
          <a:lstStyle/>
          <a:p>
            <a:pPr marL="342900" indent="-34290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What recovery </a:t>
            </a:r>
            <a:r>
              <a:rPr lang="en-US" sz="2000" b="1" dirty="0">
                <a:latin typeface="Times New Roman" panose="02020603050405020304" pitchFamily="18" charset="0"/>
                <a:cs typeface="Times New Roman" panose="02020603050405020304" pitchFamily="18" charset="0"/>
              </a:rPr>
              <a:t>resourcing strategies </a:t>
            </a:r>
            <a:r>
              <a:rPr lang="en-US" sz="2000" dirty="0">
                <a:latin typeface="Times New Roman" panose="02020603050405020304" pitchFamily="18" charset="0"/>
                <a:cs typeface="Times New Roman" panose="02020603050405020304" pitchFamily="18" charset="0"/>
              </a:rPr>
              <a:t>can improve community disaster </a:t>
            </a:r>
            <a:r>
              <a:rPr lang="en-US" sz="2000" b="1" dirty="0">
                <a:latin typeface="Times New Roman" panose="02020603050405020304" pitchFamily="18" charset="0"/>
                <a:cs typeface="Times New Roman" panose="02020603050405020304" pitchFamily="18" charset="0"/>
              </a:rPr>
              <a:t>recovery performance</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EB29CBE-DDDF-BF97-8FA4-92D540812783}"/>
              </a:ext>
            </a:extLst>
          </p:cNvPr>
          <p:cNvSpPr/>
          <p:nvPr/>
        </p:nvSpPr>
        <p:spPr>
          <a:xfrm>
            <a:off x="1381339" y="2465296"/>
            <a:ext cx="10070642" cy="400110"/>
          </a:xfrm>
          <a:prstGeom prst="rect">
            <a:avLst/>
          </a:prstGeom>
        </p:spPr>
        <p:txBody>
          <a:bodyPr wrap="square">
            <a:spAutoFit/>
          </a:bodyPr>
          <a:lstStyle/>
          <a:p>
            <a:pPr marL="342900" indent="-342900">
              <a:buFont typeface="Wingdings" panose="05000000000000000000" pitchFamily="2" charset="2"/>
              <a:buChar char="Ø"/>
            </a:pPr>
            <a:r>
              <a:rPr lang="en-GB" sz="2000" dirty="0">
                <a:latin typeface="Times New Roman" panose="02020603050405020304" pitchFamily="18" charset="0"/>
                <a:cs typeface="Times New Roman" panose="02020603050405020304" pitchFamily="18" charset="0"/>
              </a:rPr>
              <a:t>Invest in public health vs infrastructure? Invest in manufacturing vs agriculture?</a:t>
            </a:r>
          </a:p>
        </p:txBody>
      </p:sp>
    </p:spTree>
    <p:custDataLst>
      <p:tags r:id="rId1"/>
    </p:custDataLst>
    <p:extLst>
      <p:ext uri="{BB962C8B-B14F-4D97-AF65-F5344CB8AC3E}">
        <p14:creationId xmlns:p14="http://schemas.microsoft.com/office/powerpoint/2010/main" val="40962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338554"/>
          </a:xfrm>
          <a:prstGeom prst="rect">
            <a:avLst/>
          </a:prstGeom>
          <a:solidFill>
            <a:schemeClr val="bg1"/>
          </a:solid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p:txBody>
      </p:sp>
      <p:sp>
        <p:nvSpPr>
          <p:cNvPr id="18" name="Parallelogram 17"/>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19" name="文本框 28"/>
          <p:cNvSpPr txBox="1"/>
          <p:nvPr/>
        </p:nvSpPr>
        <p:spPr>
          <a:xfrm>
            <a:off x="1276425" y="482265"/>
            <a:ext cx="10348541" cy="677098"/>
          </a:xfrm>
          <a:prstGeom prst="rect">
            <a:avLst/>
          </a:prstGeom>
          <a:noFill/>
        </p:spPr>
        <p:txBody>
          <a:bodyPr wrap="square" lIns="121908" tIns="60955" rIns="121908" bIns="60955" rtlCol="0">
            <a:spAutoFit/>
          </a:bodyPr>
          <a:lstStyle>
            <a:defPPr>
              <a:defRPr lang="en-US"/>
            </a:defPPr>
            <a:lvl1pPr>
              <a:defRPr sz="36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dirty="0"/>
              <a:t>System Dynamics and Design Structure Matrix</a:t>
            </a:r>
          </a:p>
        </p:txBody>
      </p:sp>
      <p:sp>
        <p:nvSpPr>
          <p:cNvPr id="15" name="TextBox 14">
            <a:extLst>
              <a:ext uri="{FF2B5EF4-FFF2-40B4-BE49-F238E27FC236}">
                <a16:creationId xmlns:a16="http://schemas.microsoft.com/office/drawing/2014/main" id="{97985873-FFFD-402B-90F5-1B1DAB40146D}"/>
              </a:ext>
            </a:extLst>
          </p:cNvPr>
          <p:cNvSpPr txBox="1"/>
          <p:nvPr/>
        </p:nvSpPr>
        <p:spPr>
          <a:xfrm rot="10800000" flipV="1">
            <a:off x="5429413" y="1677683"/>
            <a:ext cx="6619712" cy="3785652"/>
          </a:xfrm>
          <a:prstGeom prst="rect">
            <a:avLst/>
          </a:prstGeom>
          <a:no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Compact format, visual representation, powerful analytical tools make DSM useful for modeling tightly coupled systems</a:t>
            </a:r>
          </a:p>
          <a:p>
            <a:pPr marL="342900" indent="-34290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DSMs are </a:t>
            </a:r>
            <a:r>
              <a:rPr lang="en-US" sz="2000" b="1" i="1"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useful in modeling delays, feedback, and the impact of decision-making </a:t>
            </a:r>
          </a:p>
          <a:p>
            <a:pPr marL="342900" indent="-34290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DSM was used in an SD model to </a:t>
            </a:r>
            <a:r>
              <a:rPr lang="en-US" sz="2000" b="1" dirty="0">
                <a:latin typeface="Times New Roman" panose="02020603050405020304" pitchFamily="18" charset="0"/>
                <a:cs typeface="Times New Roman" panose="02020603050405020304" pitchFamily="18" charset="0"/>
              </a:rPr>
              <a:t>simulate the requisite interdependent feedback interactions</a:t>
            </a:r>
            <a:r>
              <a:rPr lang="en-US" sz="2000" dirty="0">
                <a:latin typeface="Times New Roman" panose="02020603050405020304" pitchFamily="18" charset="0"/>
                <a:cs typeface="Times New Roman" panose="02020603050405020304" pitchFamily="18" charset="0"/>
              </a:rPr>
              <a:t> in community recovery</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F7492C6-B8E3-4450-9E28-982C487A497F}"/>
              </a:ext>
            </a:extLst>
          </p:cNvPr>
          <p:cNvSpPr txBox="1"/>
          <p:nvPr/>
        </p:nvSpPr>
        <p:spPr>
          <a:xfrm rot="10800000" flipV="1">
            <a:off x="2072221" y="5635298"/>
            <a:ext cx="2927795" cy="338554"/>
          </a:xfrm>
          <a:prstGeom prst="rect">
            <a:avLst/>
          </a:prstGeom>
          <a:noFill/>
        </p:spPr>
        <p:txBody>
          <a:bodyPr wrap="square" rtlCol="0">
            <a:spAutoFit/>
          </a:bodyPr>
          <a:lstStyle/>
          <a:p>
            <a:r>
              <a:rPr lang="en-US" sz="1600" i="1" dirty="0">
                <a:latin typeface="Times New Roman" panose="02020603050405020304" pitchFamily="18" charset="0"/>
                <a:cs typeface="Times New Roman" panose="02020603050405020304" pitchFamily="18" charset="0"/>
              </a:rPr>
              <a:t>Typical Design Structure Matrix</a:t>
            </a:r>
          </a:p>
        </p:txBody>
      </p:sp>
      <p:sp>
        <p:nvSpPr>
          <p:cNvPr id="2" name="Arrow: Left-Right 1">
            <a:extLst>
              <a:ext uri="{FF2B5EF4-FFF2-40B4-BE49-F238E27FC236}">
                <a16:creationId xmlns:a16="http://schemas.microsoft.com/office/drawing/2014/main" id="{A447504D-8AA3-4867-972D-E628558E872B}"/>
              </a:ext>
            </a:extLst>
          </p:cNvPr>
          <p:cNvSpPr/>
          <p:nvPr/>
        </p:nvSpPr>
        <p:spPr>
          <a:xfrm>
            <a:off x="1658631" y="1602884"/>
            <a:ext cx="3509908" cy="491627"/>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Supplying Sectors</a:t>
            </a:r>
          </a:p>
        </p:txBody>
      </p:sp>
      <p:sp>
        <p:nvSpPr>
          <p:cNvPr id="16" name="Arrow: Left-Right 15">
            <a:extLst>
              <a:ext uri="{FF2B5EF4-FFF2-40B4-BE49-F238E27FC236}">
                <a16:creationId xmlns:a16="http://schemas.microsoft.com/office/drawing/2014/main" id="{6DACA476-680C-4E2D-B57A-5C1A1060DCCC}"/>
              </a:ext>
            </a:extLst>
          </p:cNvPr>
          <p:cNvSpPr/>
          <p:nvPr/>
        </p:nvSpPr>
        <p:spPr>
          <a:xfrm rot="5400000">
            <a:off x="-301704" y="3480145"/>
            <a:ext cx="2704663" cy="505921"/>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Receiving Sectors</a:t>
            </a:r>
          </a:p>
        </p:txBody>
      </p:sp>
      <p:pic>
        <p:nvPicPr>
          <p:cNvPr id="28" name="Picture 27">
            <a:extLst>
              <a:ext uri="{FF2B5EF4-FFF2-40B4-BE49-F238E27FC236}">
                <a16:creationId xmlns:a16="http://schemas.microsoft.com/office/drawing/2014/main" id="{2BE2F755-F2B1-E4BF-8411-7F909C9ADA59}"/>
              </a:ext>
            </a:extLst>
          </p:cNvPr>
          <p:cNvPicPr>
            <a:picLocks noChangeAspect="1"/>
          </p:cNvPicPr>
          <p:nvPr/>
        </p:nvPicPr>
        <p:blipFill>
          <a:blip r:embed="rId4"/>
          <a:stretch>
            <a:fillRect/>
          </a:stretch>
        </p:blipFill>
        <p:spPr>
          <a:xfrm>
            <a:off x="1538836" y="2236837"/>
            <a:ext cx="3655329" cy="3279779"/>
          </a:xfrm>
          <a:prstGeom prst="rect">
            <a:avLst/>
          </a:prstGeom>
        </p:spPr>
      </p:pic>
      <p:sp>
        <p:nvSpPr>
          <p:cNvPr id="10" name="Arrow: Bent 9">
            <a:extLst>
              <a:ext uri="{FF2B5EF4-FFF2-40B4-BE49-F238E27FC236}">
                <a16:creationId xmlns:a16="http://schemas.microsoft.com/office/drawing/2014/main" id="{6E4C1042-F776-4C58-B0CE-DC7420A47B84}"/>
              </a:ext>
            </a:extLst>
          </p:cNvPr>
          <p:cNvSpPr/>
          <p:nvPr/>
        </p:nvSpPr>
        <p:spPr>
          <a:xfrm rot="10800000">
            <a:off x="2140676" y="2606090"/>
            <a:ext cx="1293185" cy="1382249"/>
          </a:xfrm>
          <a:prstGeom prst="bentArrow">
            <a:avLst>
              <a:gd name="adj1" fmla="val 3333"/>
              <a:gd name="adj2" fmla="val 8182"/>
              <a:gd name="adj3" fmla="val 25000"/>
              <a:gd name="adj4" fmla="val 16203"/>
            </a:avLst>
          </a:prstGeom>
          <a:solidFill>
            <a:schemeClr val="accent6">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99CE838-B846-4E26-8584-891B95975320}"/>
              </a:ext>
            </a:extLst>
          </p:cNvPr>
          <p:cNvSpPr/>
          <p:nvPr/>
        </p:nvSpPr>
        <p:spPr>
          <a:xfrm>
            <a:off x="3506474" y="3416220"/>
            <a:ext cx="1075254" cy="572120"/>
          </a:xfrm>
          <a:prstGeom prst="rect">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32EA5454-A94B-4B63-B24C-65E41E7DD68D}"/>
              </a:ext>
            </a:extLst>
          </p:cNvPr>
          <p:cNvSpPr/>
          <p:nvPr/>
        </p:nvSpPr>
        <p:spPr>
          <a:xfrm>
            <a:off x="3506474" y="3429000"/>
            <a:ext cx="1662065" cy="783077"/>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Pentagon 18">
            <a:extLst>
              <a:ext uri="{FF2B5EF4-FFF2-40B4-BE49-F238E27FC236}">
                <a16:creationId xmlns:a16="http://schemas.microsoft.com/office/drawing/2014/main" id="{7CBD8E3B-D049-1472-86B0-9B1D671CEF2C}"/>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30" name="Chevron 32">
            <a:extLst>
              <a:ext uri="{FF2B5EF4-FFF2-40B4-BE49-F238E27FC236}">
                <a16:creationId xmlns:a16="http://schemas.microsoft.com/office/drawing/2014/main" id="{F1043F40-1B5A-6A64-4C96-30862AE42DB4}"/>
              </a:ext>
            </a:extLst>
          </p:cNvPr>
          <p:cNvSpPr/>
          <p:nvPr/>
        </p:nvSpPr>
        <p:spPr>
          <a:xfrm>
            <a:off x="4858138" y="6426201"/>
            <a:ext cx="2262275" cy="374611"/>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Methodology</a:t>
            </a:r>
          </a:p>
        </p:txBody>
      </p:sp>
      <p:sp>
        <p:nvSpPr>
          <p:cNvPr id="31" name="Chevron 33">
            <a:extLst>
              <a:ext uri="{FF2B5EF4-FFF2-40B4-BE49-F238E27FC236}">
                <a16:creationId xmlns:a16="http://schemas.microsoft.com/office/drawing/2014/main" id="{3F646701-CE62-C81B-E2A6-2E13F38146F2}"/>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32" name="Chevron 30">
            <a:extLst>
              <a:ext uri="{FF2B5EF4-FFF2-40B4-BE49-F238E27FC236}">
                <a16:creationId xmlns:a16="http://schemas.microsoft.com/office/drawing/2014/main" id="{E2E14EFF-A7AC-5924-6797-0E240557A4A9}"/>
              </a:ext>
            </a:extLst>
          </p:cNvPr>
          <p:cNvSpPr/>
          <p:nvPr/>
        </p:nvSpPr>
        <p:spPr>
          <a:xfrm>
            <a:off x="2506098" y="6411493"/>
            <a:ext cx="2267538" cy="378774"/>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Conceptualization</a:t>
            </a:r>
          </a:p>
        </p:txBody>
      </p:sp>
      <p:sp>
        <p:nvSpPr>
          <p:cNvPr id="33" name="Chevron 34">
            <a:extLst>
              <a:ext uri="{FF2B5EF4-FFF2-40B4-BE49-F238E27FC236}">
                <a16:creationId xmlns:a16="http://schemas.microsoft.com/office/drawing/2014/main" id="{12A47516-5864-DD97-D985-FB627CAA43C0}"/>
              </a:ext>
            </a:extLst>
          </p:cNvPr>
          <p:cNvSpPr/>
          <p:nvPr/>
        </p:nvSpPr>
        <p:spPr>
          <a:xfrm>
            <a:off x="9600026" y="6418874"/>
            <a:ext cx="2349508" cy="37871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Application</a:t>
            </a:r>
          </a:p>
        </p:txBody>
      </p:sp>
      <p:sp>
        <p:nvSpPr>
          <p:cNvPr id="35" name="Oval 34">
            <a:extLst>
              <a:ext uri="{FF2B5EF4-FFF2-40B4-BE49-F238E27FC236}">
                <a16:creationId xmlns:a16="http://schemas.microsoft.com/office/drawing/2014/main" id="{167A5F9B-C6E5-3526-06BF-CD85BF349E4C}"/>
              </a:ext>
            </a:extLst>
          </p:cNvPr>
          <p:cNvSpPr/>
          <p:nvPr/>
        </p:nvSpPr>
        <p:spPr>
          <a:xfrm>
            <a:off x="2214653" y="2420911"/>
            <a:ext cx="3224041" cy="370357"/>
          </a:xfrm>
          <a:prstGeom prst="ellipse">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E7917F7-C034-0D90-B87F-C635D9D643E4}"/>
              </a:ext>
            </a:extLst>
          </p:cNvPr>
          <p:cNvSpPr/>
          <p:nvPr/>
        </p:nvSpPr>
        <p:spPr>
          <a:xfrm rot="16200000">
            <a:off x="1331927" y="3378907"/>
            <a:ext cx="1382249" cy="383205"/>
          </a:xfrm>
          <a:prstGeom prst="ellipse">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830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 grpId="0" animBg="1"/>
      <p:bldP spid="16" grpId="0" animBg="1"/>
      <p:bldP spid="10" grpId="0" animBg="1"/>
      <p:bldP spid="6" grpId="0" animBg="1"/>
      <p:bldP spid="1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F3F75F-A45E-4588-B300-61265472890A}"/>
              </a:ext>
            </a:extLst>
          </p:cNvPr>
          <p:cNvPicPr>
            <a:picLocks noChangeAspect="1"/>
          </p:cNvPicPr>
          <p:nvPr/>
        </p:nvPicPr>
        <p:blipFill>
          <a:blip r:embed="rId4"/>
          <a:stretch>
            <a:fillRect/>
          </a:stretch>
        </p:blipFill>
        <p:spPr>
          <a:xfrm>
            <a:off x="4082830" y="1818138"/>
            <a:ext cx="6432149" cy="4480609"/>
          </a:xfrm>
          <a:prstGeom prst="rect">
            <a:avLst/>
          </a:prstGeom>
        </p:spPr>
      </p:pic>
      <p:pic>
        <p:nvPicPr>
          <p:cNvPr id="11" name="Picture 10">
            <a:extLst>
              <a:ext uri="{FF2B5EF4-FFF2-40B4-BE49-F238E27FC236}">
                <a16:creationId xmlns:a16="http://schemas.microsoft.com/office/drawing/2014/main" id="{AD8CA27D-1324-4CA0-A7FD-AE00BFB38E63}"/>
              </a:ext>
            </a:extLst>
          </p:cNvPr>
          <p:cNvPicPr>
            <a:picLocks noChangeAspect="1"/>
          </p:cNvPicPr>
          <p:nvPr/>
        </p:nvPicPr>
        <p:blipFill>
          <a:blip r:embed="rId5"/>
          <a:stretch>
            <a:fillRect/>
          </a:stretch>
        </p:blipFill>
        <p:spPr>
          <a:xfrm>
            <a:off x="2190129" y="1971676"/>
            <a:ext cx="8324850" cy="4327072"/>
          </a:xfrm>
          <a:prstGeom prst="rect">
            <a:avLst/>
          </a:prstGeom>
        </p:spPr>
      </p:pic>
      <p:sp>
        <p:nvSpPr>
          <p:cNvPr id="5" name="TextBox 4"/>
          <p:cNvSpPr txBox="1"/>
          <p:nvPr/>
        </p:nvSpPr>
        <p:spPr>
          <a:xfrm>
            <a:off x="0" y="0"/>
            <a:ext cx="12192000" cy="338554"/>
          </a:xfrm>
          <a:prstGeom prst="rect">
            <a:avLst/>
          </a:prstGeom>
          <a:solidFill>
            <a:schemeClr val="bg1"/>
          </a:solid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p:txBody>
      </p:sp>
      <p:sp>
        <p:nvSpPr>
          <p:cNvPr id="7" name="Parallelogram 6"/>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36" name="文本框 28">
            <a:extLst>
              <a:ext uri="{FF2B5EF4-FFF2-40B4-BE49-F238E27FC236}">
                <a16:creationId xmlns:a16="http://schemas.microsoft.com/office/drawing/2014/main" id="{66E4521A-B36F-4546-AD39-11967238BB5B}"/>
              </a:ext>
            </a:extLst>
          </p:cNvPr>
          <p:cNvSpPr txBox="1"/>
          <p:nvPr/>
        </p:nvSpPr>
        <p:spPr>
          <a:xfrm>
            <a:off x="1275915" y="417806"/>
            <a:ext cx="9640170" cy="677098"/>
          </a:xfrm>
          <a:prstGeom prst="rect">
            <a:avLst/>
          </a:prstGeom>
          <a:noFill/>
        </p:spPr>
        <p:txBody>
          <a:bodyPr wrap="square" lIns="121908" tIns="60955" rIns="121908" bIns="60955" rtlCol="0">
            <a:spAutoFit/>
          </a:bodyPr>
          <a:lstStyle>
            <a:defPPr>
              <a:defRPr lang="en-US"/>
            </a:defPPr>
            <a:lvl1pPr>
              <a:defRPr sz="36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dirty="0"/>
              <a:t>Feedback Theory of Community Recovery</a:t>
            </a:r>
          </a:p>
        </p:txBody>
      </p:sp>
      <p:sp>
        <p:nvSpPr>
          <p:cNvPr id="13" name="TextBox 12">
            <a:extLst>
              <a:ext uri="{FF2B5EF4-FFF2-40B4-BE49-F238E27FC236}">
                <a16:creationId xmlns:a16="http://schemas.microsoft.com/office/drawing/2014/main" id="{8C9E0622-F152-4522-834F-B00DC2C6277B}"/>
              </a:ext>
            </a:extLst>
          </p:cNvPr>
          <p:cNvSpPr txBox="1"/>
          <p:nvPr/>
        </p:nvSpPr>
        <p:spPr>
          <a:xfrm>
            <a:off x="9815515" y="5095435"/>
            <a:ext cx="2324604" cy="1323439"/>
          </a:xfrm>
          <a:prstGeom prst="rect">
            <a:avLst/>
          </a:prstGeom>
          <a:noFill/>
        </p:spPr>
        <p:txBody>
          <a:bodyPr wrap="square">
            <a:spAutoFit/>
          </a:bodyPr>
          <a:lstStyle/>
          <a:p>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*For simplification purposes, CLD shows the interaction only between Housing and Construction sector</a:t>
            </a:r>
          </a:p>
        </p:txBody>
      </p:sp>
      <p:pic>
        <p:nvPicPr>
          <p:cNvPr id="14" name="Picture 13">
            <a:extLst>
              <a:ext uri="{FF2B5EF4-FFF2-40B4-BE49-F238E27FC236}">
                <a16:creationId xmlns:a16="http://schemas.microsoft.com/office/drawing/2014/main" id="{4BE12E07-6301-4B75-A6BC-F2ACB0EB2AE0}"/>
              </a:ext>
            </a:extLst>
          </p:cNvPr>
          <p:cNvPicPr>
            <a:picLocks noChangeAspect="1"/>
          </p:cNvPicPr>
          <p:nvPr/>
        </p:nvPicPr>
        <p:blipFill rotWithShape="1">
          <a:blip r:embed="rId6"/>
          <a:srcRect t="15362"/>
          <a:stretch/>
        </p:blipFill>
        <p:spPr>
          <a:xfrm>
            <a:off x="713395" y="5386407"/>
            <a:ext cx="7097304" cy="886559"/>
          </a:xfrm>
          <a:prstGeom prst="rect">
            <a:avLst/>
          </a:prstGeom>
        </p:spPr>
      </p:pic>
      <p:sp>
        <p:nvSpPr>
          <p:cNvPr id="15" name="TextBox 14">
            <a:extLst>
              <a:ext uri="{FF2B5EF4-FFF2-40B4-BE49-F238E27FC236}">
                <a16:creationId xmlns:a16="http://schemas.microsoft.com/office/drawing/2014/main" id="{42D471E9-A084-48E7-8BA5-0CABBCD50CB7}"/>
              </a:ext>
            </a:extLst>
          </p:cNvPr>
          <p:cNvSpPr txBox="1"/>
          <p:nvPr/>
        </p:nvSpPr>
        <p:spPr>
          <a:xfrm>
            <a:off x="588591" y="1375655"/>
            <a:ext cx="11222477" cy="1014958"/>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Restoration activities continue to restore the damaged infrastructure until adequate physical infrastructure is made available to meet the population needs.</a:t>
            </a:r>
            <a:endParaRPr lang="en-US" sz="2000" i="1"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A48F3B5-DADE-4E51-A3E6-3F8130F6E172}"/>
              </a:ext>
            </a:extLst>
          </p:cNvPr>
          <p:cNvSpPr txBox="1"/>
          <p:nvPr/>
        </p:nvSpPr>
        <p:spPr>
          <a:xfrm>
            <a:off x="7273005" y="2863796"/>
            <a:ext cx="1356846" cy="307777"/>
          </a:xfrm>
          <a:prstGeom prst="rect">
            <a:avLst/>
          </a:prstGeom>
          <a:noFill/>
          <a:ln>
            <a:noFill/>
          </a:ln>
        </p:spPr>
        <p:txBody>
          <a:bodyPr wrap="none" rtlCol="0">
            <a:spAutoFit/>
          </a:bodyPr>
          <a:lstStyle/>
          <a:p>
            <a:r>
              <a:rPr lang="en-US" sz="1400" dirty="0">
                <a:latin typeface="Times New Roman" panose="02020603050405020304" pitchFamily="18" charset="0"/>
                <a:cs typeface="Times New Roman" panose="02020603050405020304" pitchFamily="18" charset="0"/>
              </a:rPr>
              <a:t>Natural Disaster</a:t>
            </a:r>
          </a:p>
        </p:txBody>
      </p:sp>
      <p:cxnSp>
        <p:nvCxnSpPr>
          <p:cNvPr id="17" name="Straight Arrow Connector 16">
            <a:extLst>
              <a:ext uri="{FF2B5EF4-FFF2-40B4-BE49-F238E27FC236}">
                <a16:creationId xmlns:a16="http://schemas.microsoft.com/office/drawing/2014/main" id="{A3CA5C0E-12DB-455A-BB3C-951A27D83BEA}"/>
              </a:ext>
            </a:extLst>
          </p:cNvPr>
          <p:cNvCxnSpPr>
            <a:cxnSpLocks/>
          </p:cNvCxnSpPr>
          <p:nvPr/>
        </p:nvCxnSpPr>
        <p:spPr>
          <a:xfrm flipH="1">
            <a:off x="7273005" y="3171573"/>
            <a:ext cx="548033" cy="140033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4C679D24-6FF5-4D49-BAA5-3383922E8B8D}"/>
              </a:ext>
            </a:extLst>
          </p:cNvPr>
          <p:cNvCxnSpPr>
            <a:cxnSpLocks/>
          </p:cNvCxnSpPr>
          <p:nvPr/>
        </p:nvCxnSpPr>
        <p:spPr>
          <a:xfrm>
            <a:off x="7978460" y="3129144"/>
            <a:ext cx="1147551" cy="184769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17F89B85-AE05-402F-B324-4F391903D79B}"/>
              </a:ext>
            </a:extLst>
          </p:cNvPr>
          <p:cNvCxnSpPr>
            <a:cxnSpLocks/>
          </p:cNvCxnSpPr>
          <p:nvPr/>
        </p:nvCxnSpPr>
        <p:spPr>
          <a:xfrm flipH="1" flipV="1">
            <a:off x="3626590" y="2923893"/>
            <a:ext cx="3646415" cy="14859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1" name="TextBox 20">
            <a:extLst>
              <a:ext uri="{FF2B5EF4-FFF2-40B4-BE49-F238E27FC236}">
                <a16:creationId xmlns:a16="http://schemas.microsoft.com/office/drawing/2014/main" id="{09CFAB51-733B-41D5-9F38-8C9F2DA1D18F}"/>
              </a:ext>
            </a:extLst>
          </p:cNvPr>
          <p:cNvSpPr txBox="1"/>
          <p:nvPr/>
        </p:nvSpPr>
        <p:spPr>
          <a:xfrm flipH="1">
            <a:off x="7119187" y="4240609"/>
            <a:ext cx="1538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p>
        </p:txBody>
      </p:sp>
      <p:sp>
        <p:nvSpPr>
          <p:cNvPr id="22" name="TextBox 21">
            <a:extLst>
              <a:ext uri="{FF2B5EF4-FFF2-40B4-BE49-F238E27FC236}">
                <a16:creationId xmlns:a16="http://schemas.microsoft.com/office/drawing/2014/main" id="{F2D63BF2-D144-4DB1-9BA5-8EE9B349190E}"/>
              </a:ext>
            </a:extLst>
          </p:cNvPr>
          <p:cNvSpPr txBox="1"/>
          <p:nvPr/>
        </p:nvSpPr>
        <p:spPr>
          <a:xfrm flipH="1">
            <a:off x="3608942" y="2851138"/>
            <a:ext cx="1538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2212D6F6-96EE-48DD-B074-70649570153F}"/>
              </a:ext>
            </a:extLst>
          </p:cNvPr>
          <p:cNvSpPr txBox="1"/>
          <p:nvPr/>
        </p:nvSpPr>
        <p:spPr>
          <a:xfrm flipH="1">
            <a:off x="8818977" y="4734069"/>
            <a:ext cx="15381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p>
        </p:txBody>
      </p:sp>
      <p:sp>
        <p:nvSpPr>
          <p:cNvPr id="33" name="Pentagon 18">
            <a:extLst>
              <a:ext uri="{FF2B5EF4-FFF2-40B4-BE49-F238E27FC236}">
                <a16:creationId xmlns:a16="http://schemas.microsoft.com/office/drawing/2014/main" id="{69ED4EBD-AEAE-1CED-856E-8DA0A8A70107}"/>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34" name="Chevron 32">
            <a:extLst>
              <a:ext uri="{FF2B5EF4-FFF2-40B4-BE49-F238E27FC236}">
                <a16:creationId xmlns:a16="http://schemas.microsoft.com/office/drawing/2014/main" id="{2670BB69-C4A2-74A6-BE17-CDB34551E87C}"/>
              </a:ext>
            </a:extLst>
          </p:cNvPr>
          <p:cNvSpPr/>
          <p:nvPr/>
        </p:nvSpPr>
        <p:spPr>
          <a:xfrm>
            <a:off x="4858138" y="6426201"/>
            <a:ext cx="2262275" cy="374611"/>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Methodology</a:t>
            </a:r>
          </a:p>
        </p:txBody>
      </p:sp>
      <p:sp>
        <p:nvSpPr>
          <p:cNvPr id="35" name="Chevron 33">
            <a:extLst>
              <a:ext uri="{FF2B5EF4-FFF2-40B4-BE49-F238E27FC236}">
                <a16:creationId xmlns:a16="http://schemas.microsoft.com/office/drawing/2014/main" id="{31E475BA-9124-D9BB-934D-036A0DF7E3C7}"/>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37" name="Chevron 30">
            <a:extLst>
              <a:ext uri="{FF2B5EF4-FFF2-40B4-BE49-F238E27FC236}">
                <a16:creationId xmlns:a16="http://schemas.microsoft.com/office/drawing/2014/main" id="{E099E8D0-6FC7-F961-C89C-89DDDFE09E18}"/>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38" name="Chevron 34">
            <a:extLst>
              <a:ext uri="{FF2B5EF4-FFF2-40B4-BE49-F238E27FC236}">
                <a16:creationId xmlns:a16="http://schemas.microsoft.com/office/drawing/2014/main" id="{F57164EC-5E26-CAEA-4867-F296B0E08FD7}"/>
              </a:ext>
            </a:extLst>
          </p:cNvPr>
          <p:cNvSpPr/>
          <p:nvPr/>
        </p:nvSpPr>
        <p:spPr>
          <a:xfrm>
            <a:off x="9600026" y="6418874"/>
            <a:ext cx="2349508" cy="37871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Application</a:t>
            </a:r>
          </a:p>
        </p:txBody>
      </p:sp>
    </p:spTree>
    <p:custDataLst>
      <p:tags r:id="rId1"/>
    </p:custDataLst>
    <p:extLst>
      <p:ext uri="{BB962C8B-B14F-4D97-AF65-F5344CB8AC3E}">
        <p14:creationId xmlns:p14="http://schemas.microsoft.com/office/powerpoint/2010/main" val="107376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338554"/>
          </a:xfrm>
          <a:prstGeom prst="rect">
            <a:avLst/>
          </a:prstGeom>
          <a:solidFill>
            <a:schemeClr val="bg1"/>
          </a:solid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p:txBody>
      </p:sp>
      <p:sp>
        <p:nvSpPr>
          <p:cNvPr id="7" name="Parallelogram 6"/>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36" name="文本框 28">
            <a:extLst>
              <a:ext uri="{FF2B5EF4-FFF2-40B4-BE49-F238E27FC236}">
                <a16:creationId xmlns:a16="http://schemas.microsoft.com/office/drawing/2014/main" id="{66E4521A-B36F-4546-AD39-11967238BB5B}"/>
              </a:ext>
            </a:extLst>
          </p:cNvPr>
          <p:cNvSpPr txBox="1"/>
          <p:nvPr/>
        </p:nvSpPr>
        <p:spPr>
          <a:xfrm>
            <a:off x="1381504" y="212357"/>
            <a:ext cx="9640170" cy="677098"/>
          </a:xfrm>
          <a:prstGeom prst="rect">
            <a:avLst/>
          </a:prstGeom>
          <a:noFill/>
        </p:spPr>
        <p:txBody>
          <a:bodyPr wrap="square" lIns="121908" tIns="60955" rIns="121908" bIns="60955" rtlCol="0">
            <a:spAutoFit/>
          </a:bodyPr>
          <a:lstStyle>
            <a:defPPr>
              <a:defRPr lang="en-US"/>
            </a:defPPr>
            <a:lvl1pPr>
              <a:defRPr sz="36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dirty="0"/>
              <a:t>Simulation Model Subsystem Diagram</a:t>
            </a:r>
          </a:p>
        </p:txBody>
      </p:sp>
      <p:sp>
        <p:nvSpPr>
          <p:cNvPr id="13" name="TextBox 12">
            <a:extLst>
              <a:ext uri="{FF2B5EF4-FFF2-40B4-BE49-F238E27FC236}">
                <a16:creationId xmlns:a16="http://schemas.microsoft.com/office/drawing/2014/main" id="{1689761F-F204-0A1A-674C-E0B659DBC495}"/>
              </a:ext>
            </a:extLst>
          </p:cNvPr>
          <p:cNvSpPr txBox="1"/>
          <p:nvPr/>
        </p:nvSpPr>
        <p:spPr>
          <a:xfrm>
            <a:off x="3154400" y="6033870"/>
            <a:ext cx="4588817" cy="338554"/>
          </a:xfrm>
          <a:prstGeom prst="rect">
            <a:avLst/>
          </a:prstGeom>
          <a:noFill/>
        </p:spPr>
        <p:txBody>
          <a:bodyPr wrap="square">
            <a:spAutoFit/>
          </a:bodyPr>
          <a:lstStyle/>
          <a:p>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Community Recovery System Model Schematics</a:t>
            </a:r>
            <a:endParaRPr lang="en-US" sz="1600" i="1" dirty="0">
              <a:latin typeface="Times New Roman" panose="02020603050405020304" pitchFamily="18" charset="0"/>
              <a:cs typeface="Times New Roman" panose="02020603050405020304" pitchFamily="18" charset="0"/>
            </a:endParaRPr>
          </a:p>
        </p:txBody>
      </p:sp>
      <p:sp>
        <p:nvSpPr>
          <p:cNvPr id="14" name="Pentagon 18">
            <a:extLst>
              <a:ext uri="{FF2B5EF4-FFF2-40B4-BE49-F238E27FC236}">
                <a16:creationId xmlns:a16="http://schemas.microsoft.com/office/drawing/2014/main" id="{3283503B-FD8D-87C5-612E-23B6B1144B43}"/>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15" name="Chevron 32">
            <a:extLst>
              <a:ext uri="{FF2B5EF4-FFF2-40B4-BE49-F238E27FC236}">
                <a16:creationId xmlns:a16="http://schemas.microsoft.com/office/drawing/2014/main" id="{DF92EFFB-32EC-108C-2919-BFA8D3AA2EE1}"/>
              </a:ext>
            </a:extLst>
          </p:cNvPr>
          <p:cNvSpPr/>
          <p:nvPr/>
        </p:nvSpPr>
        <p:spPr>
          <a:xfrm>
            <a:off x="4858138" y="6426201"/>
            <a:ext cx="2262275" cy="374611"/>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Methodology</a:t>
            </a:r>
          </a:p>
        </p:txBody>
      </p:sp>
      <p:sp>
        <p:nvSpPr>
          <p:cNvPr id="16" name="Chevron 33">
            <a:extLst>
              <a:ext uri="{FF2B5EF4-FFF2-40B4-BE49-F238E27FC236}">
                <a16:creationId xmlns:a16="http://schemas.microsoft.com/office/drawing/2014/main" id="{79100308-92B9-C33C-1ECB-B1D2E1A5701D}"/>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17" name="Chevron 30">
            <a:extLst>
              <a:ext uri="{FF2B5EF4-FFF2-40B4-BE49-F238E27FC236}">
                <a16:creationId xmlns:a16="http://schemas.microsoft.com/office/drawing/2014/main" id="{68859E5F-B597-CAB0-B68F-6BB78AE30219}"/>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18" name="Chevron 34">
            <a:extLst>
              <a:ext uri="{FF2B5EF4-FFF2-40B4-BE49-F238E27FC236}">
                <a16:creationId xmlns:a16="http://schemas.microsoft.com/office/drawing/2014/main" id="{F7C95C2A-D9C2-076E-EFC2-B0C7C447E5DB}"/>
              </a:ext>
            </a:extLst>
          </p:cNvPr>
          <p:cNvSpPr/>
          <p:nvPr/>
        </p:nvSpPr>
        <p:spPr>
          <a:xfrm>
            <a:off x="9600026" y="6418874"/>
            <a:ext cx="2349508" cy="37871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Application</a:t>
            </a:r>
          </a:p>
        </p:txBody>
      </p:sp>
      <p:sp>
        <p:nvSpPr>
          <p:cNvPr id="20" name="TextBox 19">
            <a:extLst>
              <a:ext uri="{FF2B5EF4-FFF2-40B4-BE49-F238E27FC236}">
                <a16:creationId xmlns:a16="http://schemas.microsoft.com/office/drawing/2014/main" id="{6EC6223B-5542-88EC-1AB9-21F65DF0D417}"/>
              </a:ext>
            </a:extLst>
          </p:cNvPr>
          <p:cNvSpPr txBox="1"/>
          <p:nvPr/>
        </p:nvSpPr>
        <p:spPr>
          <a:xfrm>
            <a:off x="8360219" y="2932639"/>
            <a:ext cx="3865123" cy="2580515"/>
          </a:xfrm>
          <a:prstGeom prst="rect">
            <a:avLst/>
          </a:prstGeom>
          <a:noFill/>
        </p:spPr>
        <p:txBody>
          <a:bodyPr wrap="square">
            <a:spAutoFit/>
          </a:bodyPr>
          <a:lstStyle>
            <a:defPPr>
              <a:defRPr lang="en-US"/>
            </a:defPPr>
            <a:lvl1pPr>
              <a:lnSpc>
                <a:spcPct val="107000"/>
              </a:lnSpc>
              <a:spcBef>
                <a:spcPts val="0"/>
              </a:spcBef>
              <a:spcAft>
                <a:spcPts val="800"/>
              </a:spcAft>
              <a:defRPr sz="2000">
                <a:effectLst/>
                <a:latin typeface="Times New Roman" panose="02020603050405020304" pitchFamily="18" charset="0"/>
                <a:ea typeface="Calibri" panose="020F0502020204030204" pitchFamily="34" charset="0"/>
                <a:cs typeface="Times New Roman" panose="02020603050405020304" pitchFamily="18" charset="0"/>
              </a:defRPr>
            </a:lvl1pPr>
          </a:lstStyle>
          <a:p>
            <a:pPr marL="342900" indent="-342900">
              <a:buFont typeface="Wingdings" panose="05000000000000000000" pitchFamily="2" charset="2"/>
              <a:buChar char="Ø"/>
            </a:pPr>
            <a:r>
              <a:rPr lang="en-US" dirty="0"/>
              <a:t>Community recovery efforts are driven by the local demand for infrastructure services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Population that can be supported depend on the available infrastructure services</a:t>
            </a:r>
          </a:p>
        </p:txBody>
      </p:sp>
      <p:pic>
        <p:nvPicPr>
          <p:cNvPr id="21" name="Picture 20">
            <a:extLst>
              <a:ext uri="{FF2B5EF4-FFF2-40B4-BE49-F238E27FC236}">
                <a16:creationId xmlns:a16="http://schemas.microsoft.com/office/drawing/2014/main" id="{DD92784F-B0E5-A214-9888-619EC9F1982B}"/>
              </a:ext>
            </a:extLst>
          </p:cNvPr>
          <p:cNvPicPr>
            <a:picLocks noChangeAspect="1"/>
          </p:cNvPicPr>
          <p:nvPr/>
        </p:nvPicPr>
        <p:blipFill>
          <a:blip r:embed="rId4"/>
          <a:stretch>
            <a:fillRect/>
          </a:stretch>
        </p:blipFill>
        <p:spPr>
          <a:xfrm>
            <a:off x="1170326" y="889455"/>
            <a:ext cx="7156551" cy="5178062"/>
          </a:xfrm>
          <a:prstGeom prst="rect">
            <a:avLst/>
          </a:prstGeom>
        </p:spPr>
      </p:pic>
    </p:spTree>
    <p:custDataLst>
      <p:tags r:id="rId1"/>
    </p:custDataLst>
    <p:extLst>
      <p:ext uri="{BB962C8B-B14F-4D97-AF65-F5344CB8AC3E}">
        <p14:creationId xmlns:p14="http://schemas.microsoft.com/office/powerpoint/2010/main" val="57840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7631EE-B87E-BF86-AA28-743C372E71BA}"/>
              </a:ext>
            </a:extLst>
          </p:cNvPr>
          <p:cNvPicPr>
            <a:picLocks noChangeAspect="1"/>
          </p:cNvPicPr>
          <p:nvPr/>
        </p:nvPicPr>
        <p:blipFill>
          <a:blip r:embed="rId4"/>
          <a:stretch>
            <a:fillRect/>
          </a:stretch>
        </p:blipFill>
        <p:spPr>
          <a:xfrm>
            <a:off x="1389779" y="2393756"/>
            <a:ext cx="9717932" cy="3641325"/>
          </a:xfrm>
          <a:prstGeom prst="rect">
            <a:avLst/>
          </a:prstGeom>
        </p:spPr>
      </p:pic>
      <p:sp>
        <p:nvSpPr>
          <p:cNvPr id="5" name="TextBox 4"/>
          <p:cNvSpPr txBox="1"/>
          <p:nvPr/>
        </p:nvSpPr>
        <p:spPr>
          <a:xfrm>
            <a:off x="0" y="0"/>
            <a:ext cx="12192000" cy="338554"/>
          </a:xfrm>
          <a:prstGeom prst="rect">
            <a:avLst/>
          </a:prstGeom>
          <a:solidFill>
            <a:schemeClr val="bg1"/>
          </a:solid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p:txBody>
      </p:sp>
      <p:sp>
        <p:nvSpPr>
          <p:cNvPr id="7" name="Parallelogram 6"/>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36" name="文本框 28">
            <a:extLst>
              <a:ext uri="{FF2B5EF4-FFF2-40B4-BE49-F238E27FC236}">
                <a16:creationId xmlns:a16="http://schemas.microsoft.com/office/drawing/2014/main" id="{66E4521A-B36F-4546-AD39-11967238BB5B}"/>
              </a:ext>
            </a:extLst>
          </p:cNvPr>
          <p:cNvSpPr txBox="1"/>
          <p:nvPr/>
        </p:nvSpPr>
        <p:spPr>
          <a:xfrm>
            <a:off x="1295468" y="266820"/>
            <a:ext cx="9640170" cy="677098"/>
          </a:xfrm>
          <a:prstGeom prst="rect">
            <a:avLst/>
          </a:prstGeom>
          <a:noFill/>
        </p:spPr>
        <p:txBody>
          <a:bodyPr wrap="square" lIns="121908" tIns="60955" rIns="121908" bIns="60955" rtlCol="0">
            <a:spAutoFit/>
          </a:bodyPr>
          <a:lstStyle>
            <a:defPPr>
              <a:defRPr lang="en-US"/>
            </a:defPPr>
            <a:lvl1pPr>
              <a:defRPr sz="36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dirty="0"/>
              <a:t>System Structure Diagram</a:t>
            </a:r>
          </a:p>
        </p:txBody>
      </p:sp>
      <p:sp>
        <p:nvSpPr>
          <p:cNvPr id="13" name="TextBox 12">
            <a:extLst>
              <a:ext uri="{FF2B5EF4-FFF2-40B4-BE49-F238E27FC236}">
                <a16:creationId xmlns:a16="http://schemas.microsoft.com/office/drawing/2014/main" id="{01D8C079-95AE-79EF-A89A-B9259587D9A4}"/>
              </a:ext>
            </a:extLst>
          </p:cNvPr>
          <p:cNvSpPr txBox="1"/>
          <p:nvPr/>
        </p:nvSpPr>
        <p:spPr>
          <a:xfrm>
            <a:off x="1084289" y="1070317"/>
            <a:ext cx="11026647" cy="1323439"/>
          </a:xfrm>
          <a:prstGeom prst="rect">
            <a:avLst/>
          </a:prstGeom>
          <a:noFill/>
        </p:spPr>
        <p:txBody>
          <a:bodyPr wrap="square">
            <a:spAutoFit/>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damaging and restoration of physical infrastructures are modeled using a three-stock aging chain with a single return flow to simulate the infrastructure damage</a:t>
            </a:r>
          </a:p>
          <a:p>
            <a:pPr marL="342900" indent="-342900">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 the formal model there is a copy of the structure shown below for all the </a:t>
            </a:r>
            <a:r>
              <a:rPr lang="en-US" sz="2000" i="1" dirty="0">
                <a:latin typeface="Times New Roman" panose="02020603050405020304" pitchFamily="18" charset="0"/>
                <a:ea typeface="Calibri" panose="020F0502020204030204" pitchFamily="34" charset="0"/>
                <a:cs typeface="Times New Roman" panose="02020603050405020304" pitchFamily="18" charset="0"/>
              </a:rPr>
              <a:t>sixteen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community sectors</a:t>
            </a:r>
            <a:endParaRPr lang="en-US" sz="20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5BFED74-1633-F07B-2D93-0CD96A83B752}"/>
              </a:ext>
            </a:extLst>
          </p:cNvPr>
          <p:cNvSpPr txBox="1"/>
          <p:nvPr/>
        </p:nvSpPr>
        <p:spPr>
          <a:xfrm>
            <a:off x="518809" y="5212459"/>
            <a:ext cx="3558604" cy="858120"/>
          </a:xfrm>
          <a:prstGeom prst="rect">
            <a:avLst/>
          </a:prstGeom>
          <a:noFill/>
        </p:spPr>
        <p:txBody>
          <a:bodyPr wrap="square">
            <a:spAutoFit/>
          </a:bodyPr>
          <a:lstStyle/>
          <a:p>
            <a:pPr marL="0" marR="0">
              <a:lnSpc>
                <a:spcPct val="106000"/>
              </a:lnSpc>
              <a:spcBef>
                <a:spcPts val="0"/>
              </a:spcBef>
              <a:spcAft>
                <a:spcPts val="800"/>
              </a:spcAft>
            </a:pPr>
            <a:r>
              <a:rPr lang="en-US" sz="1600" b="1" u="sng"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Legend of Loops (partial):</a:t>
            </a:r>
            <a:br>
              <a:rPr lang="en-US" sz="1600" b="1" u="sng"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R1: Restoration Capacity Growth Loop</a:t>
            </a:r>
            <a:b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6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B1: Population Goal Seeking Loop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81E6F85B-F519-3C65-20A8-612FE1A1F172}"/>
              </a:ext>
            </a:extLst>
          </p:cNvPr>
          <p:cNvSpPr txBox="1"/>
          <p:nvPr/>
        </p:nvSpPr>
        <p:spPr>
          <a:xfrm>
            <a:off x="3754703" y="6037442"/>
            <a:ext cx="7895152" cy="338554"/>
          </a:xfrm>
          <a:prstGeom prst="rect">
            <a:avLst/>
          </a:prstGeom>
          <a:noFill/>
        </p:spPr>
        <p:txBody>
          <a:bodyPr wrap="square">
            <a:spAutoFit/>
          </a:bodyPr>
          <a:lstStyle/>
          <a:p>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Feedback Structure of Community Infrastructure Restoration</a:t>
            </a:r>
            <a:endParaRPr lang="en-US" sz="1600" i="1" dirty="0">
              <a:latin typeface="Times New Roman" panose="02020603050405020304" pitchFamily="18" charset="0"/>
              <a:cs typeface="Times New Roman" panose="02020603050405020304" pitchFamily="18" charset="0"/>
            </a:endParaRPr>
          </a:p>
        </p:txBody>
      </p:sp>
      <p:sp>
        <p:nvSpPr>
          <p:cNvPr id="19" name="Pentagon 18">
            <a:extLst>
              <a:ext uri="{FF2B5EF4-FFF2-40B4-BE49-F238E27FC236}">
                <a16:creationId xmlns:a16="http://schemas.microsoft.com/office/drawing/2014/main" id="{BEE295C6-063B-79C2-8856-CB35020A9252}"/>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20" name="Chevron 32">
            <a:extLst>
              <a:ext uri="{FF2B5EF4-FFF2-40B4-BE49-F238E27FC236}">
                <a16:creationId xmlns:a16="http://schemas.microsoft.com/office/drawing/2014/main" id="{9474A9F8-01C5-4D3D-4F46-CBA8931C2A0C}"/>
              </a:ext>
            </a:extLst>
          </p:cNvPr>
          <p:cNvSpPr/>
          <p:nvPr/>
        </p:nvSpPr>
        <p:spPr>
          <a:xfrm>
            <a:off x="4858138" y="6426201"/>
            <a:ext cx="2262275" cy="374611"/>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Methodology</a:t>
            </a:r>
          </a:p>
        </p:txBody>
      </p:sp>
      <p:sp>
        <p:nvSpPr>
          <p:cNvPr id="21" name="Chevron 33">
            <a:extLst>
              <a:ext uri="{FF2B5EF4-FFF2-40B4-BE49-F238E27FC236}">
                <a16:creationId xmlns:a16="http://schemas.microsoft.com/office/drawing/2014/main" id="{F110F748-5C23-5858-B307-3049C2C98383}"/>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22" name="Chevron 30">
            <a:extLst>
              <a:ext uri="{FF2B5EF4-FFF2-40B4-BE49-F238E27FC236}">
                <a16:creationId xmlns:a16="http://schemas.microsoft.com/office/drawing/2014/main" id="{F58B983C-4458-CD6C-7CD2-70516461F32F}"/>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23" name="Chevron 34">
            <a:extLst>
              <a:ext uri="{FF2B5EF4-FFF2-40B4-BE49-F238E27FC236}">
                <a16:creationId xmlns:a16="http://schemas.microsoft.com/office/drawing/2014/main" id="{F29EE229-D6C5-13B3-5523-DA0699F19091}"/>
              </a:ext>
            </a:extLst>
          </p:cNvPr>
          <p:cNvSpPr/>
          <p:nvPr/>
        </p:nvSpPr>
        <p:spPr>
          <a:xfrm>
            <a:off x="9600026" y="6418874"/>
            <a:ext cx="2349508" cy="37871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Application</a:t>
            </a:r>
          </a:p>
        </p:txBody>
      </p:sp>
    </p:spTree>
    <p:custDataLst>
      <p:tags r:id="rId1"/>
    </p:custDataLst>
    <p:extLst>
      <p:ext uri="{BB962C8B-B14F-4D97-AF65-F5344CB8AC3E}">
        <p14:creationId xmlns:p14="http://schemas.microsoft.com/office/powerpoint/2010/main" val="200373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338554"/>
          </a:xfrm>
          <a:prstGeom prst="rect">
            <a:avLst/>
          </a:prstGeom>
          <a:solidFill>
            <a:schemeClr val="bg1"/>
          </a:solidFill>
        </p:spPr>
        <p:txBody>
          <a:bodyPr wrap="square" rtlCol="0">
            <a:spAutoFit/>
          </a:bodyPr>
          <a:lstStyle/>
          <a:p>
            <a:endParaRPr lang="en-US" sz="1600" dirty="0">
              <a:latin typeface="Times New Roman" panose="02020603050405020304" pitchFamily="18" charset="0"/>
              <a:cs typeface="Times New Roman" panose="02020603050405020304" pitchFamily="18" charset="0"/>
            </a:endParaRPr>
          </a:p>
        </p:txBody>
      </p:sp>
      <p:sp>
        <p:nvSpPr>
          <p:cNvPr id="7" name="Parallelogram 6"/>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
        <p:nvSpPr>
          <p:cNvPr id="14" name="文本框 28">
            <a:extLst>
              <a:ext uri="{FF2B5EF4-FFF2-40B4-BE49-F238E27FC236}">
                <a16:creationId xmlns:a16="http://schemas.microsoft.com/office/drawing/2014/main" id="{C672EFB5-399C-1ED5-028F-FEB98E23EA24}"/>
              </a:ext>
            </a:extLst>
          </p:cNvPr>
          <p:cNvSpPr txBox="1"/>
          <p:nvPr/>
        </p:nvSpPr>
        <p:spPr>
          <a:xfrm>
            <a:off x="1295468" y="443438"/>
            <a:ext cx="9325792" cy="677098"/>
          </a:xfrm>
          <a:prstGeom prst="rect">
            <a:avLst/>
          </a:prstGeom>
          <a:noFill/>
        </p:spPr>
        <p:txBody>
          <a:bodyPr wrap="square" lIns="121908" tIns="60955" rIns="121908" bIns="60955" rtlCol="0">
            <a:spAutoFit/>
          </a:bodyPr>
          <a:lstStyle>
            <a:defPPr>
              <a:defRPr lang="en-US"/>
            </a:defPPr>
            <a:lvl1pPr>
              <a:defRPr sz="36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dirty="0"/>
              <a:t>Integration of DSM and SD Models</a:t>
            </a:r>
          </a:p>
        </p:txBody>
      </p:sp>
      <p:sp>
        <p:nvSpPr>
          <p:cNvPr id="13" name="TextBox 12">
            <a:extLst>
              <a:ext uri="{FF2B5EF4-FFF2-40B4-BE49-F238E27FC236}">
                <a16:creationId xmlns:a16="http://schemas.microsoft.com/office/drawing/2014/main" id="{ECED1EB2-2056-41D0-3449-5DE737DBEE9E}"/>
              </a:ext>
            </a:extLst>
          </p:cNvPr>
          <p:cNvSpPr txBox="1"/>
          <p:nvPr/>
        </p:nvSpPr>
        <p:spPr>
          <a:xfrm>
            <a:off x="748139" y="1481111"/>
            <a:ext cx="5010635" cy="2960875"/>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Capacity of an infrastructure at any time is a function of </a:t>
            </a:r>
          </a:p>
          <a:p>
            <a:pPr marL="800100" lvl="1" indent="-34290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Dependencies among infrastructure systems (Loop R1)</a:t>
            </a:r>
          </a:p>
          <a:p>
            <a:pPr marL="800100" lvl="1" indent="-34290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Available workforce (Loop R2) </a:t>
            </a:r>
          </a:p>
          <a:p>
            <a:pPr marL="800100" lvl="1" indent="-342900">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Available physical infrastructure (Loop B1)</a:t>
            </a:r>
          </a:p>
        </p:txBody>
      </p:sp>
      <p:pic>
        <p:nvPicPr>
          <p:cNvPr id="15" name="Picture 14" descr="Diagram&#10;&#10;Description automatically generated">
            <a:extLst>
              <a:ext uri="{FF2B5EF4-FFF2-40B4-BE49-F238E27FC236}">
                <a16:creationId xmlns:a16="http://schemas.microsoft.com/office/drawing/2014/main" id="{36F02074-726D-45D4-A656-96678F6D9090}"/>
              </a:ext>
            </a:extLst>
          </p:cNvPr>
          <p:cNvPicPr>
            <a:picLocks noChangeAspect="1"/>
          </p:cNvPicPr>
          <p:nvPr/>
        </p:nvPicPr>
        <p:blipFill>
          <a:blip r:embed="rId4"/>
          <a:stretch>
            <a:fillRect/>
          </a:stretch>
        </p:blipFill>
        <p:spPr>
          <a:xfrm>
            <a:off x="5720676" y="1321966"/>
            <a:ext cx="6270173" cy="4615290"/>
          </a:xfrm>
          <a:prstGeom prst="rect">
            <a:avLst/>
          </a:prstGeom>
        </p:spPr>
      </p:pic>
      <p:sp>
        <p:nvSpPr>
          <p:cNvPr id="16" name="TextBox 15">
            <a:extLst>
              <a:ext uri="{FF2B5EF4-FFF2-40B4-BE49-F238E27FC236}">
                <a16:creationId xmlns:a16="http://schemas.microsoft.com/office/drawing/2014/main" id="{8C78FBA0-BEEE-43D9-7F30-654070717FD4}"/>
              </a:ext>
            </a:extLst>
          </p:cNvPr>
          <p:cNvSpPr txBox="1"/>
          <p:nvPr/>
        </p:nvSpPr>
        <p:spPr>
          <a:xfrm>
            <a:off x="2153289" y="5044054"/>
            <a:ext cx="4072413" cy="1077218"/>
          </a:xfrm>
          <a:prstGeom prst="rect">
            <a:avLst/>
          </a:prstGeom>
          <a:noFill/>
        </p:spPr>
        <p:txBody>
          <a:bodyPr wrap="square">
            <a:spAutoFit/>
          </a:bodyPr>
          <a:lstStyle/>
          <a:p>
            <a:pPr marL="0" marR="0">
              <a:spcBef>
                <a:spcPts val="0"/>
              </a:spcBef>
              <a:spcAft>
                <a:spcPts val="0"/>
              </a:spcAft>
            </a:pPr>
            <a:r>
              <a:rPr lang="en-US" sz="1600" b="1" u="sng" dirty="0">
                <a:effectLst/>
                <a:latin typeface="Times New Roman" panose="02020603050405020304" pitchFamily="18" charset="0"/>
                <a:ea typeface="Calibri" panose="020F0502020204030204" pitchFamily="34" charset="0"/>
                <a:cs typeface="Times New Roman" panose="02020603050405020304" pitchFamily="18" charset="0"/>
              </a:rPr>
              <a:t>Legend of Loops:</a:t>
            </a:r>
            <a:br>
              <a:rPr lang="en-US" sz="1600" b="1" u="sng" dirty="0">
                <a:effectLst/>
                <a:latin typeface="Times New Roman" panose="02020603050405020304" pitchFamily="18" charset="0"/>
                <a:ea typeface="Calibri" panose="020F0502020204030204" pitchFamily="34" charset="0"/>
                <a:cs typeface="Times New Roman" panose="02020603050405020304" pitchFamily="18" charset="0"/>
              </a:rPr>
            </a:b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R1: Sector Operations Growth Loop</a:t>
            </a:r>
            <a:br>
              <a:rPr lang="en-US" sz="1600" dirty="0">
                <a:effectLst/>
                <a:latin typeface="Times New Roman" panose="02020603050405020304" pitchFamily="18" charset="0"/>
                <a:ea typeface="Calibri" panose="020F0502020204030204" pitchFamily="34" charset="0"/>
                <a:cs typeface="Times New Roman" panose="02020603050405020304" pitchFamily="18" charset="0"/>
              </a:rPr>
            </a:b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R2: Workforce Growth Loop</a:t>
            </a:r>
            <a:br>
              <a:rPr lang="en-US" sz="1600" dirty="0">
                <a:effectLst/>
                <a:latin typeface="Times New Roman" panose="02020603050405020304" pitchFamily="18" charset="0"/>
                <a:ea typeface="Calibri" panose="020F0502020204030204" pitchFamily="34" charset="0"/>
                <a:cs typeface="Times New Roman" panose="02020603050405020304" pitchFamily="18" charset="0"/>
              </a:rPr>
            </a:b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B1: Population Goal Seeking Loop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56DD2BA-788F-1E16-8CA6-2816FEAEAF42}"/>
              </a:ext>
            </a:extLst>
          </p:cNvPr>
          <p:cNvSpPr txBox="1"/>
          <p:nvPr/>
        </p:nvSpPr>
        <p:spPr>
          <a:xfrm>
            <a:off x="6471325" y="5808733"/>
            <a:ext cx="4919764" cy="338554"/>
          </a:xfrm>
          <a:prstGeom prst="rect">
            <a:avLst/>
          </a:prstGeom>
          <a:noFill/>
        </p:spPr>
        <p:txBody>
          <a:bodyPr wrap="square">
            <a:spAutoFit/>
          </a:bodyPr>
          <a:lstStyle/>
          <a:p>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Feedback Structure of Community Growth</a:t>
            </a:r>
            <a:endParaRPr lang="en-US" sz="1600" i="1" dirty="0">
              <a:latin typeface="Times New Roman" panose="02020603050405020304" pitchFamily="18" charset="0"/>
              <a:cs typeface="Times New Roman" panose="02020603050405020304" pitchFamily="18" charset="0"/>
            </a:endParaRPr>
          </a:p>
        </p:txBody>
      </p:sp>
      <p:sp>
        <p:nvSpPr>
          <p:cNvPr id="18" name="Pentagon 18">
            <a:extLst>
              <a:ext uri="{FF2B5EF4-FFF2-40B4-BE49-F238E27FC236}">
                <a16:creationId xmlns:a16="http://schemas.microsoft.com/office/drawing/2014/main" id="{425FBEFA-4166-BECA-A6DB-9AB8DDC57827}"/>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19" name="Chevron 32">
            <a:extLst>
              <a:ext uri="{FF2B5EF4-FFF2-40B4-BE49-F238E27FC236}">
                <a16:creationId xmlns:a16="http://schemas.microsoft.com/office/drawing/2014/main" id="{8A402037-CB71-BF8E-A0AB-7DE7D572238F}"/>
              </a:ext>
            </a:extLst>
          </p:cNvPr>
          <p:cNvSpPr/>
          <p:nvPr/>
        </p:nvSpPr>
        <p:spPr>
          <a:xfrm>
            <a:off x="4858138" y="6426201"/>
            <a:ext cx="2262275" cy="374611"/>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Methodology</a:t>
            </a:r>
          </a:p>
        </p:txBody>
      </p:sp>
      <p:sp>
        <p:nvSpPr>
          <p:cNvPr id="20" name="Chevron 33">
            <a:extLst>
              <a:ext uri="{FF2B5EF4-FFF2-40B4-BE49-F238E27FC236}">
                <a16:creationId xmlns:a16="http://schemas.microsoft.com/office/drawing/2014/main" id="{BE711766-8F9F-9302-E3AB-878810BE737A}"/>
              </a:ext>
            </a:extLst>
          </p:cNvPr>
          <p:cNvSpPr/>
          <p:nvPr/>
        </p:nvSpPr>
        <p:spPr>
          <a:xfrm>
            <a:off x="7204915" y="6415807"/>
            <a:ext cx="2310609" cy="38485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Validation</a:t>
            </a:r>
          </a:p>
        </p:txBody>
      </p:sp>
      <p:sp>
        <p:nvSpPr>
          <p:cNvPr id="21" name="Chevron 30">
            <a:extLst>
              <a:ext uri="{FF2B5EF4-FFF2-40B4-BE49-F238E27FC236}">
                <a16:creationId xmlns:a16="http://schemas.microsoft.com/office/drawing/2014/main" id="{7D48A00C-3D62-BD45-4FC5-42C2CEE92B94}"/>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22" name="Chevron 34">
            <a:extLst>
              <a:ext uri="{FF2B5EF4-FFF2-40B4-BE49-F238E27FC236}">
                <a16:creationId xmlns:a16="http://schemas.microsoft.com/office/drawing/2014/main" id="{02668456-7F6E-F990-92AA-F832BF23756C}"/>
              </a:ext>
            </a:extLst>
          </p:cNvPr>
          <p:cNvSpPr/>
          <p:nvPr/>
        </p:nvSpPr>
        <p:spPr>
          <a:xfrm>
            <a:off x="9600026" y="6418874"/>
            <a:ext cx="2349508" cy="37871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Application</a:t>
            </a:r>
          </a:p>
        </p:txBody>
      </p:sp>
    </p:spTree>
    <p:custDataLst>
      <p:tags r:id="rId1"/>
    </p:custDataLst>
    <p:extLst>
      <p:ext uri="{BB962C8B-B14F-4D97-AF65-F5344CB8AC3E}">
        <p14:creationId xmlns:p14="http://schemas.microsoft.com/office/powerpoint/2010/main" val="39144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文本框 28">
            <a:extLst>
              <a:ext uri="{FF2B5EF4-FFF2-40B4-BE49-F238E27FC236}">
                <a16:creationId xmlns:a16="http://schemas.microsoft.com/office/drawing/2014/main" id="{66E4521A-B36F-4546-AD39-11967238BB5B}"/>
              </a:ext>
            </a:extLst>
          </p:cNvPr>
          <p:cNvSpPr txBox="1"/>
          <p:nvPr/>
        </p:nvSpPr>
        <p:spPr>
          <a:xfrm>
            <a:off x="1295468" y="166319"/>
            <a:ext cx="4336847" cy="677098"/>
          </a:xfrm>
          <a:prstGeom prst="rect">
            <a:avLst/>
          </a:prstGeom>
          <a:noFill/>
        </p:spPr>
        <p:txBody>
          <a:bodyPr wrap="square" lIns="121908" tIns="60955" rIns="121908" bIns="60955" rtlCol="0">
            <a:spAutoFit/>
          </a:bodyPr>
          <a:lstStyle>
            <a:defPPr>
              <a:defRPr lang="en-US"/>
            </a:defPPr>
            <a:lvl1pPr>
              <a:defRPr sz="3600">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a:t>Model Calibration</a:t>
            </a:r>
            <a:endParaRPr lang="zh-CN" altLang="en-US" dirty="0"/>
          </a:p>
        </p:txBody>
      </p:sp>
      <p:sp>
        <p:nvSpPr>
          <p:cNvPr id="8" name="TextBox 7">
            <a:extLst>
              <a:ext uri="{FF2B5EF4-FFF2-40B4-BE49-F238E27FC236}">
                <a16:creationId xmlns:a16="http://schemas.microsoft.com/office/drawing/2014/main" id="{4AB7057C-EB95-4A7B-9A27-827FED1EF209}"/>
              </a:ext>
            </a:extLst>
          </p:cNvPr>
          <p:cNvSpPr txBox="1"/>
          <p:nvPr/>
        </p:nvSpPr>
        <p:spPr>
          <a:xfrm>
            <a:off x="159151" y="1385437"/>
            <a:ext cx="4812962"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Data Collected for Recovery of Orleans Parish after Hurricane</a:t>
            </a:r>
            <a:r>
              <a:rPr lang="en-US" sz="2000" b="1" dirty="0">
                <a:solidFill>
                  <a:prstClr val="black"/>
                </a:solidFill>
                <a:latin typeface="Times New Roman" panose="02020603050405020304" pitchFamily="18" charset="0"/>
                <a:cs typeface="Times New Roman" panose="02020603050405020304" pitchFamily="18" charset="0"/>
              </a:rPr>
              <a:t> Katrina in 2005</a:t>
            </a:r>
            <a:endParaRPr kumimoji="0" lang="en-US" sz="20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Example Data Types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Community Characteristics: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Population, Per Capita Demand, Migration Duration</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Hazard Characteristics: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Type, Duration, Extent of Damage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Community Sector-Specific Characteristics: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Sector Capacity, Time to Issue Permits, Rate of Restoration, Resource Allocation</a:t>
            </a:r>
            <a:endParaRPr kumimoji="0" lang="en-US" sz="14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FA154F6-767E-4584-885E-7A56E0BB933A}"/>
              </a:ext>
            </a:extLst>
          </p:cNvPr>
          <p:cNvSpPr txBox="1"/>
          <p:nvPr/>
        </p:nvSpPr>
        <p:spPr>
          <a:xfrm>
            <a:off x="5221019" y="216130"/>
            <a:ext cx="629798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Example Model Calibration - Initial Infrastructure Capacity Parameter</a:t>
            </a:r>
            <a:endParaRPr kumimoji="0" lang="en-US" sz="1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896F965-3BA4-667A-CD16-8B7BB3B82EE8}"/>
              </a:ext>
            </a:extLst>
          </p:cNvPr>
          <p:cNvGraphicFramePr>
            <a:graphicFrameLocks noGrp="1"/>
          </p:cNvGraphicFramePr>
          <p:nvPr>
            <p:extLst>
              <p:ext uri="{D42A27DB-BD31-4B8C-83A1-F6EECF244321}">
                <p14:modId xmlns:p14="http://schemas.microsoft.com/office/powerpoint/2010/main" val="349005534"/>
              </p:ext>
            </p:extLst>
          </p:nvPr>
        </p:nvGraphicFramePr>
        <p:xfrm>
          <a:off x="5096566" y="528194"/>
          <a:ext cx="6297989" cy="5760709"/>
        </p:xfrm>
        <a:graphic>
          <a:graphicData uri="http://schemas.openxmlformats.org/drawingml/2006/table">
            <a:tbl>
              <a:tblPr/>
              <a:tblGrid>
                <a:gridCol w="1316181">
                  <a:extLst>
                    <a:ext uri="{9D8B030D-6E8A-4147-A177-3AD203B41FA5}">
                      <a16:colId xmlns:a16="http://schemas.microsoft.com/office/drawing/2014/main" val="2425494085"/>
                    </a:ext>
                  </a:extLst>
                </a:gridCol>
                <a:gridCol w="1685204">
                  <a:extLst>
                    <a:ext uri="{9D8B030D-6E8A-4147-A177-3AD203B41FA5}">
                      <a16:colId xmlns:a16="http://schemas.microsoft.com/office/drawing/2014/main" val="510306044"/>
                    </a:ext>
                  </a:extLst>
                </a:gridCol>
                <a:gridCol w="1082468">
                  <a:extLst>
                    <a:ext uri="{9D8B030D-6E8A-4147-A177-3AD203B41FA5}">
                      <a16:colId xmlns:a16="http://schemas.microsoft.com/office/drawing/2014/main" val="4035216240"/>
                    </a:ext>
                  </a:extLst>
                </a:gridCol>
                <a:gridCol w="590436">
                  <a:extLst>
                    <a:ext uri="{9D8B030D-6E8A-4147-A177-3AD203B41FA5}">
                      <a16:colId xmlns:a16="http://schemas.microsoft.com/office/drawing/2014/main" val="1971949581"/>
                    </a:ext>
                  </a:extLst>
                </a:gridCol>
                <a:gridCol w="1623700">
                  <a:extLst>
                    <a:ext uri="{9D8B030D-6E8A-4147-A177-3AD203B41FA5}">
                      <a16:colId xmlns:a16="http://schemas.microsoft.com/office/drawing/2014/main" val="528237683"/>
                    </a:ext>
                  </a:extLst>
                </a:gridCol>
              </a:tblGrid>
              <a:tr h="305045">
                <a:tc>
                  <a:txBody>
                    <a:bodyPr/>
                    <a:lstStyle/>
                    <a:p>
                      <a:pPr marL="0" marR="0" algn="ctr">
                        <a:lnSpc>
                          <a:spcPct val="106000"/>
                        </a:lnSpc>
                        <a:spcBef>
                          <a:spcPts val="0"/>
                        </a:spcBef>
                        <a:spcAft>
                          <a:spcPts val="0"/>
                        </a:spcAft>
                      </a:pPr>
                      <a:r>
                        <a:rPr lang="en-US" sz="105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105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Metric to Measure Capacity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UoM</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Value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marL="0" marR="0" algn="ctr">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Source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extLst>
                  <a:ext uri="{0D108BD9-81ED-4DB2-BD59-A6C34878D82A}">
                    <a16:rowId xmlns:a16="http://schemas.microsoft.com/office/drawing/2014/main" val="3408693211"/>
                  </a:ext>
                </a:extLst>
              </a:tr>
              <a:tr h="316312">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Electric Power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Electric power Generation and Transmission Capacity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Mwh/Week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 Orleans Energy Department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082991"/>
                  </a:ext>
                </a:extLst>
              </a:tr>
              <a:tr h="316312">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Commercial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Economic Output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M$/Week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United States Bureau of Economic Analysis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12210"/>
                  </a:ext>
                </a:extLst>
              </a:tr>
              <a:tr h="316312">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Construction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Installed Value of Construction Industry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United States Bureau of Economic Analysis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42209"/>
                  </a:ext>
                </a:extLst>
              </a:tr>
              <a:tr h="461252">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Water Supply &amp; Wastewater Treatment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Water Production &amp; Treatment Capacity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Million Gallons/Week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Sewerage &amp; Water Board of New Orleans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850081"/>
                  </a:ext>
                </a:extLst>
              </a:tr>
              <a:tr h="316312">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Drainage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Drainage Capacity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Million Gallons/Week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29000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Sewerage &amp; Water Board of New Orleans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8018"/>
                  </a:ext>
                </a:extLst>
              </a:tr>
              <a:tr h="316312">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Sanitation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Waste Collection Capacity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Garbage Tons/Week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City of New Orleans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920400"/>
                  </a:ext>
                </a:extLst>
              </a:tr>
              <a:tr h="316312">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Public Health</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Number of Available Hospital Beds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Hospital Beds/Week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2269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City of New Orleans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305527"/>
                  </a:ext>
                </a:extLst>
              </a:tr>
              <a:tr h="305045">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Road Transportation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Functional Lane Mileage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Lane Miles/Week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1547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City of New Orleans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154928"/>
                  </a:ext>
                </a:extLst>
              </a:tr>
              <a:tr h="316312">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 Modes of Transportation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Cargo Capacity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Passengers/Week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222000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City of New Orleans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024542"/>
                  </a:ext>
                </a:extLst>
              </a:tr>
              <a:tr h="316312">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Fuel Distribution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Gasoline Sales/Deliveries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Thousand Gallons/Week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25830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United States Energy Information Administration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759676"/>
                  </a:ext>
                </a:extLst>
              </a:tr>
              <a:tr h="316312">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Food &amp; Agriculture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Food Distribution Capacity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Ksqft/Week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320400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City of New Orleans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059087"/>
                  </a:ext>
                </a:extLst>
              </a:tr>
              <a:tr h="316312">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Tourism</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Number of Functional Hotel Beds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Hotel Beds/Week</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City of New Orleans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172576"/>
                  </a:ext>
                </a:extLst>
              </a:tr>
              <a:tr h="316312">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ICT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Reachability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Customer Base/Week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City of New Orleans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053695"/>
                  </a:ext>
                </a:extLst>
              </a:tr>
              <a:tr h="316312">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Governance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Operating Administrative Budget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City of New Orleans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622588"/>
                  </a:ext>
                </a:extLst>
              </a:tr>
              <a:tr h="478289">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Education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number of enrollments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Enrollments/Week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172219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City of New Orleans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902981"/>
                  </a:ext>
                </a:extLst>
              </a:tr>
              <a:tr h="154336">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Housing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Housing Built Area</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Ksqft/Week</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769095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0"/>
                        </a:spcAft>
                      </a:pPr>
                      <a:r>
                        <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City of New Orleans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2524" marR="42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366353"/>
                  </a:ext>
                </a:extLst>
              </a:tr>
            </a:tbl>
          </a:graphicData>
        </a:graphic>
      </p:graphicFrame>
      <p:sp>
        <p:nvSpPr>
          <p:cNvPr id="14" name="Pentagon 18">
            <a:extLst>
              <a:ext uri="{FF2B5EF4-FFF2-40B4-BE49-F238E27FC236}">
                <a16:creationId xmlns:a16="http://schemas.microsoft.com/office/drawing/2014/main" id="{A67FA7C1-B80C-8220-17E4-96EAE37ADB46}"/>
              </a:ext>
            </a:extLst>
          </p:cNvPr>
          <p:cNvSpPr/>
          <p:nvPr/>
        </p:nvSpPr>
        <p:spPr>
          <a:xfrm>
            <a:off x="131255" y="6426201"/>
            <a:ext cx="2290341" cy="364066"/>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Introduction</a:t>
            </a:r>
          </a:p>
        </p:txBody>
      </p:sp>
      <p:sp>
        <p:nvSpPr>
          <p:cNvPr id="16" name="Chevron 32">
            <a:extLst>
              <a:ext uri="{FF2B5EF4-FFF2-40B4-BE49-F238E27FC236}">
                <a16:creationId xmlns:a16="http://schemas.microsoft.com/office/drawing/2014/main" id="{54CD9B00-A55B-3FBA-FE0E-257ECC8502F5}"/>
              </a:ext>
            </a:extLst>
          </p:cNvPr>
          <p:cNvSpPr/>
          <p:nvPr/>
        </p:nvSpPr>
        <p:spPr>
          <a:xfrm>
            <a:off x="4858138" y="6426201"/>
            <a:ext cx="2262275" cy="374611"/>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Methodology</a:t>
            </a:r>
          </a:p>
        </p:txBody>
      </p:sp>
      <p:sp>
        <p:nvSpPr>
          <p:cNvPr id="17" name="Chevron 33">
            <a:extLst>
              <a:ext uri="{FF2B5EF4-FFF2-40B4-BE49-F238E27FC236}">
                <a16:creationId xmlns:a16="http://schemas.microsoft.com/office/drawing/2014/main" id="{B8259465-2C8D-26D0-D3D5-049E8922895A}"/>
              </a:ext>
            </a:extLst>
          </p:cNvPr>
          <p:cNvSpPr/>
          <p:nvPr/>
        </p:nvSpPr>
        <p:spPr>
          <a:xfrm>
            <a:off x="7204915" y="6415807"/>
            <a:ext cx="2310609" cy="384854"/>
          </a:xfrm>
          <a:prstGeom prst="chevron">
            <a:avLst/>
          </a:prstGeom>
          <a:solidFill>
            <a:srgbClr val="044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95000"/>
                  </a:schemeClr>
                </a:solidFill>
                <a:latin typeface="Times New Roman" panose="02020603050405020304" pitchFamily="18" charset="0"/>
                <a:cs typeface="Times New Roman" panose="02020603050405020304" pitchFamily="18" charset="0"/>
              </a:rPr>
              <a:t>Validation</a:t>
            </a:r>
          </a:p>
        </p:txBody>
      </p:sp>
      <p:sp>
        <p:nvSpPr>
          <p:cNvPr id="18" name="Chevron 30">
            <a:extLst>
              <a:ext uri="{FF2B5EF4-FFF2-40B4-BE49-F238E27FC236}">
                <a16:creationId xmlns:a16="http://schemas.microsoft.com/office/drawing/2014/main" id="{31C68FDE-59E2-0092-789C-EDC292227662}"/>
              </a:ext>
            </a:extLst>
          </p:cNvPr>
          <p:cNvSpPr/>
          <p:nvPr/>
        </p:nvSpPr>
        <p:spPr>
          <a:xfrm>
            <a:off x="2506098" y="6411493"/>
            <a:ext cx="2267538" cy="378774"/>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Conceptualization</a:t>
            </a:r>
          </a:p>
        </p:txBody>
      </p:sp>
      <p:sp>
        <p:nvSpPr>
          <p:cNvPr id="19" name="Chevron 34">
            <a:extLst>
              <a:ext uri="{FF2B5EF4-FFF2-40B4-BE49-F238E27FC236}">
                <a16:creationId xmlns:a16="http://schemas.microsoft.com/office/drawing/2014/main" id="{9EF7B273-7451-5316-DF61-A1DEF754FCE0}"/>
              </a:ext>
            </a:extLst>
          </p:cNvPr>
          <p:cNvSpPr/>
          <p:nvPr/>
        </p:nvSpPr>
        <p:spPr>
          <a:xfrm>
            <a:off x="9600026" y="6418874"/>
            <a:ext cx="2349508" cy="378719"/>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50000"/>
                    <a:lumOff val="50000"/>
                  </a:schemeClr>
                </a:solidFill>
                <a:latin typeface="Times New Roman" panose="02020603050405020304" pitchFamily="18" charset="0"/>
                <a:cs typeface="Times New Roman" panose="02020603050405020304" pitchFamily="18" charset="0"/>
              </a:rPr>
              <a:t>Application</a:t>
            </a:r>
          </a:p>
        </p:txBody>
      </p:sp>
      <p:sp>
        <p:nvSpPr>
          <p:cNvPr id="20" name="Parallelogram 19">
            <a:extLst>
              <a:ext uri="{FF2B5EF4-FFF2-40B4-BE49-F238E27FC236}">
                <a16:creationId xmlns:a16="http://schemas.microsoft.com/office/drawing/2014/main" id="{A08D6126-BAFB-0185-17E8-9BC6B52020D6}"/>
              </a:ext>
            </a:extLst>
          </p:cNvPr>
          <p:cNvSpPr/>
          <p:nvPr/>
        </p:nvSpPr>
        <p:spPr>
          <a:xfrm>
            <a:off x="431372" y="0"/>
            <a:ext cx="864096" cy="1248139"/>
          </a:xfrm>
          <a:prstGeom prst="parallelogram">
            <a:avLst/>
          </a:prstGeom>
          <a:solidFill>
            <a:schemeClr val="bg2">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en-US" sz="3200" dirty="0">
              <a:solidFill>
                <a:schemeClr val="tx1"/>
              </a:solidFill>
              <a:highlight>
                <a:srgbClr val="C0C0C0"/>
              </a:highligh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9077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9.1|14.6|6.7"/>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2|16"/>
</p:tagLst>
</file>

<file path=ppt/tags/tag3.xml><?xml version="1.0" encoding="utf-8"?>
<p:tagLst xmlns:a="http://schemas.openxmlformats.org/drawingml/2006/main" xmlns:r="http://schemas.openxmlformats.org/officeDocument/2006/relationships" xmlns:p="http://schemas.openxmlformats.org/presentationml/2006/main">
  <p:tag name="TIMING" val="|1.2|8.3|11.9|3.8|2.6"/>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ags/tag6.xml><?xml version="1.0" encoding="utf-8"?>
<p:tagLst xmlns:a="http://schemas.openxmlformats.org/drawingml/2006/main" xmlns:r="http://schemas.openxmlformats.org/officeDocument/2006/relationships" xmlns:p="http://schemas.openxmlformats.org/presentationml/2006/main">
  <p:tag name="TIMING" val="|1.1"/>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ags/tag8.xml><?xml version="1.0" encoding="utf-8"?>
<p:tagLst xmlns:a="http://schemas.openxmlformats.org/drawingml/2006/main" xmlns:r="http://schemas.openxmlformats.org/officeDocument/2006/relationships" xmlns:p="http://schemas.openxmlformats.org/presentationml/2006/main">
  <p:tag name="TIMING" val="|1|14.6"/>
</p:tagLst>
</file>

<file path=ppt/tags/tag9.xml><?xml version="1.0" encoding="utf-8"?>
<p:tagLst xmlns:a="http://schemas.openxmlformats.org/drawingml/2006/main" xmlns:r="http://schemas.openxmlformats.org/officeDocument/2006/relationships" xmlns:p="http://schemas.openxmlformats.org/presentationml/2006/main">
  <p:tag name="TIMING" val="|1|14.6"/>
</p:tagLst>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_03_CA - v5" id="{676C8139-D340-432F-9674-2FA823DFFDED}" vid="{F880323A-559C-41C8-8579-8950CC3EC8F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0AAAE00-6035-4595-9AF7-D4D31844EE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F0C872-40F0-4E6E-990F-D5B14C42200B}">
  <ds:schemaRefs>
    <ds:schemaRef ds:uri="http://schemas.microsoft.com/sharepoint/v3/contenttype/forms"/>
  </ds:schemaRefs>
</ds:datastoreItem>
</file>

<file path=customXml/itemProps3.xml><?xml version="1.0" encoding="utf-8"?>
<ds:datastoreItem xmlns:ds="http://schemas.openxmlformats.org/officeDocument/2006/customXml" ds:itemID="{2388AAE1-610C-4AC3-8008-2C517A489104}">
  <ds:schemaRefs>
    <ds:schemaRef ds:uri="http://schemas.microsoft.com/sharepoint/v3"/>
    <ds:schemaRef ds:uri="http://schemas.openxmlformats.org/package/2006/metadata/core-propertie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fb0879af-3eba-417a-a55a-ffe6dcd6ca77"/>
    <ds:schemaRef ds:uri="6dc4bcd6-49db-4c07-9060-8acfc67cef9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Coastal presentation</Template>
  <TotalTime>0</TotalTime>
  <Words>2319</Words>
  <Application>Microsoft Office PowerPoint</Application>
  <PresentationFormat>Widescreen</PresentationFormat>
  <Paragraphs>363</Paragraphs>
  <Slides>18</Slides>
  <Notes>13</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Times New Roman</vt:lpstr>
      <vt:lpstr>Verdana</vt:lpstr>
      <vt:lpstr>Wingdings</vt:lpstr>
      <vt:lpstr>Office Theme</vt:lpstr>
      <vt:lpstr>2_Office Theme</vt:lpstr>
      <vt:lpstr>Design Structure Matrices in System Dynamics: Modeling Community Disaster Recovery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Use for Policy Design and Testing</vt:lpstr>
      <vt:lpstr>PowerPoint Presentation</vt:lpstr>
      <vt:lpstr>Comparison of Resource Allocation Strategies</vt:lpstr>
      <vt:lpstr>Improved Recovery Resourcing Strategy</vt:lpstr>
      <vt:lpstr>Improved Recovery Resourcing Strategy</vt:lpstr>
      <vt:lpstr>PowerPoint Presentation</vt:lpstr>
      <vt:lpstr>Thank you!</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2018-11-30T18:44:06Z</dcterms:created>
  <dcterms:modified xsi:type="dcterms:W3CDTF">2023-07-25T05:06:59Z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