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sldIdLst>
    <p:sldId id="256" r:id="rId2"/>
    <p:sldId id="272" r:id="rId3"/>
    <p:sldId id="293" r:id="rId4"/>
    <p:sldId id="292" r:id="rId5"/>
    <p:sldId id="297" r:id="rId6"/>
    <p:sldId id="273" r:id="rId7"/>
    <p:sldId id="274" r:id="rId8"/>
    <p:sldId id="294" r:id="rId9"/>
    <p:sldId id="295" r:id="rId10"/>
    <p:sldId id="261" r:id="rId11"/>
    <p:sldId id="258" r:id="rId12"/>
    <p:sldId id="262" r:id="rId13"/>
    <p:sldId id="263" r:id="rId14"/>
    <p:sldId id="264" r:id="rId15"/>
    <p:sldId id="265" r:id="rId16"/>
    <p:sldId id="266" r:id="rId17"/>
    <p:sldId id="267" r:id="rId18"/>
    <p:sldId id="268" r:id="rId19"/>
    <p:sldId id="269" r:id="rId20"/>
    <p:sldId id="270" r:id="rId21"/>
    <p:sldId id="271" r:id="rId22"/>
    <p:sldId id="28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869" autoAdjust="0"/>
    <p:restoredTop sz="94660"/>
  </p:normalViewPr>
  <p:slideViewPr>
    <p:cSldViewPr snapToGrid="0">
      <p:cViewPr varScale="1">
        <p:scale>
          <a:sx n="107" d="100"/>
          <a:sy n="107" d="100"/>
        </p:scale>
        <p:origin x="126" y="5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F81105-EB33-4D5C-92C8-17B758A8E715}" type="datetimeFigureOut">
              <a:rPr lang="en-US" smtClean="0"/>
              <a:t>22-Jul-23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F3E355-B4B4-4B58-8DFE-EC53BFDE2EF7}" type="slidenum">
              <a:rPr lang="en-US" smtClean="0"/>
              <a:t>‹#›</a:t>
            </a:fld>
            <a:endParaRPr lang="en-US"/>
          </a:p>
        </p:txBody>
      </p:sp>
    </p:spTree>
    <p:extLst>
      <p:ext uri="{BB962C8B-B14F-4D97-AF65-F5344CB8AC3E}">
        <p14:creationId xmlns:p14="http://schemas.microsoft.com/office/powerpoint/2010/main" val="1693141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041C3BA-5C88-4689-9544-A8F558A5A277}" type="datetime1">
              <a:rPr lang="en-US" smtClean="0"/>
              <a:t>22-Jul-23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50EE2-54CC-46C5-9E7D-301AB4186481}" type="slidenum">
              <a:rPr lang="en-US" smtClean="0"/>
              <a:t>‹#›</a:t>
            </a:fld>
            <a:endParaRPr lang="en-US"/>
          </a:p>
        </p:txBody>
      </p:sp>
    </p:spTree>
    <p:extLst>
      <p:ext uri="{BB962C8B-B14F-4D97-AF65-F5344CB8AC3E}">
        <p14:creationId xmlns:p14="http://schemas.microsoft.com/office/powerpoint/2010/main" val="269081707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AC66BF-BDA9-4474-9F2C-BE0C3C134F22}" type="datetime1">
              <a:rPr lang="en-US" smtClean="0"/>
              <a:t>22-Jul-23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50EE2-54CC-46C5-9E7D-301AB4186481}" type="slidenum">
              <a:rPr lang="en-US" smtClean="0"/>
              <a:t>‹#›</a:t>
            </a:fld>
            <a:endParaRPr lang="en-US"/>
          </a:p>
        </p:txBody>
      </p:sp>
    </p:spTree>
    <p:extLst>
      <p:ext uri="{BB962C8B-B14F-4D97-AF65-F5344CB8AC3E}">
        <p14:creationId xmlns:p14="http://schemas.microsoft.com/office/powerpoint/2010/main" val="306397856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FED356-A84F-48D4-A0A1-889AA33B6227}" type="datetime1">
              <a:rPr lang="en-US" smtClean="0"/>
              <a:t>22-Jul-23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50EE2-54CC-46C5-9E7D-301AB4186481}" type="slidenum">
              <a:rPr lang="en-US" smtClean="0"/>
              <a:t>‹#›</a:t>
            </a:fld>
            <a:endParaRPr lang="en-US"/>
          </a:p>
        </p:txBody>
      </p:sp>
    </p:spTree>
    <p:extLst>
      <p:ext uri="{BB962C8B-B14F-4D97-AF65-F5344CB8AC3E}">
        <p14:creationId xmlns:p14="http://schemas.microsoft.com/office/powerpoint/2010/main" val="222937137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59027"/>
          </a:xfrm>
          <a:solidFill>
            <a:schemeClr val="accent4">
              <a:lumMod val="50000"/>
            </a:schemeClr>
          </a:solidFill>
        </p:spPr>
        <p:txBody>
          <a:bodyPr>
            <a:normAutofit/>
          </a:bodyPr>
          <a:lstStyle>
            <a:lvl1pPr algn="ctr">
              <a:defRPr sz="4000" b="1">
                <a:solidFill>
                  <a:schemeClr val="bg1"/>
                </a:solidFill>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878868"/>
            <a:ext cx="10515600" cy="5311990"/>
          </a:xfrm>
        </p:spPr>
        <p:txBody>
          <a:bodyPr/>
          <a:lstStyle>
            <a:lvl1pPr>
              <a:defRPr sz="2800">
                <a:latin typeface="+mn-lt"/>
              </a:defRPr>
            </a:lvl1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sz="1600" b="1" i="0">
                <a:solidFill>
                  <a:schemeClr val="accent4">
                    <a:lumMod val="50000"/>
                  </a:schemeClr>
                </a:solidFill>
              </a:defRPr>
            </a:lvl1pPr>
          </a:lstStyle>
          <a:p>
            <a:fld id="{ABA0E813-8887-4529-A6FA-2A58AAE91431}" type="slidenum">
              <a:rPr lang="en-US" smtClean="0"/>
              <a:pPr/>
              <a:t>‹#›</a:t>
            </a:fld>
            <a:endParaRPr lang="en-US" dirty="0"/>
          </a:p>
        </p:txBody>
      </p:sp>
    </p:spTree>
    <p:extLst>
      <p:ext uri="{BB962C8B-B14F-4D97-AF65-F5344CB8AC3E}">
        <p14:creationId xmlns:p14="http://schemas.microsoft.com/office/powerpoint/2010/main" val="366298243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6151E82-5D0B-44A9-8BC2-19FA8E365951}" type="datetime1">
              <a:rPr lang="en-US" smtClean="0"/>
              <a:t>22-Jul-23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50EE2-54CC-46C5-9E7D-301AB4186481}" type="slidenum">
              <a:rPr lang="en-US" smtClean="0"/>
              <a:t>‹#›</a:t>
            </a:fld>
            <a:endParaRPr lang="en-US"/>
          </a:p>
        </p:txBody>
      </p:sp>
    </p:spTree>
    <p:extLst>
      <p:ext uri="{BB962C8B-B14F-4D97-AF65-F5344CB8AC3E}">
        <p14:creationId xmlns:p14="http://schemas.microsoft.com/office/powerpoint/2010/main" val="142685635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4C2CEB-456D-4989-891D-6FA64CAAB3DE}" type="datetime1">
              <a:rPr lang="en-US" smtClean="0"/>
              <a:t>22-Jul-23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50EE2-54CC-46C5-9E7D-301AB4186481}" type="slidenum">
              <a:rPr lang="en-US" smtClean="0"/>
              <a:t>‹#›</a:t>
            </a:fld>
            <a:endParaRPr lang="en-US"/>
          </a:p>
        </p:txBody>
      </p:sp>
    </p:spTree>
    <p:extLst>
      <p:ext uri="{BB962C8B-B14F-4D97-AF65-F5344CB8AC3E}">
        <p14:creationId xmlns:p14="http://schemas.microsoft.com/office/powerpoint/2010/main" val="265013410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6D65C2-E927-459C-AA40-45633800B4A7}" type="datetime1">
              <a:rPr lang="en-US" smtClean="0"/>
              <a:t>22-Jul-23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D50EE2-54CC-46C5-9E7D-301AB4186481}" type="slidenum">
              <a:rPr lang="en-US" smtClean="0"/>
              <a:t>‹#›</a:t>
            </a:fld>
            <a:endParaRPr lang="en-US"/>
          </a:p>
        </p:txBody>
      </p:sp>
    </p:spTree>
    <p:extLst>
      <p:ext uri="{BB962C8B-B14F-4D97-AF65-F5344CB8AC3E}">
        <p14:creationId xmlns:p14="http://schemas.microsoft.com/office/powerpoint/2010/main" val="266267132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207BC8-CE38-46EF-88DC-82BFE57214D1}" type="datetime1">
              <a:rPr lang="en-US" smtClean="0"/>
              <a:t>22-Jul-23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D50EE2-54CC-46C5-9E7D-301AB4186481}" type="slidenum">
              <a:rPr lang="en-US" smtClean="0"/>
              <a:t>‹#›</a:t>
            </a:fld>
            <a:endParaRPr lang="en-US"/>
          </a:p>
        </p:txBody>
      </p:sp>
    </p:spTree>
    <p:extLst>
      <p:ext uri="{BB962C8B-B14F-4D97-AF65-F5344CB8AC3E}">
        <p14:creationId xmlns:p14="http://schemas.microsoft.com/office/powerpoint/2010/main" val="209626076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FE6FB9-AF93-46E6-8D00-53AC90BE9E11}" type="datetime1">
              <a:rPr lang="en-US" smtClean="0"/>
              <a:t>22-Jul-23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D50EE2-54CC-46C5-9E7D-301AB4186481}" type="slidenum">
              <a:rPr lang="en-US" smtClean="0"/>
              <a:t>‹#›</a:t>
            </a:fld>
            <a:endParaRPr lang="en-US"/>
          </a:p>
        </p:txBody>
      </p:sp>
    </p:spTree>
    <p:extLst>
      <p:ext uri="{BB962C8B-B14F-4D97-AF65-F5344CB8AC3E}">
        <p14:creationId xmlns:p14="http://schemas.microsoft.com/office/powerpoint/2010/main" val="291492914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1F91DFD-BE50-46EF-8F58-674DD2B85D23}" type="datetime1">
              <a:rPr lang="en-US" smtClean="0"/>
              <a:t>22-Jul-23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50EE2-54CC-46C5-9E7D-301AB4186481}" type="slidenum">
              <a:rPr lang="en-US" smtClean="0"/>
              <a:t>‹#›</a:t>
            </a:fld>
            <a:endParaRPr lang="en-US"/>
          </a:p>
        </p:txBody>
      </p:sp>
    </p:spTree>
    <p:extLst>
      <p:ext uri="{BB962C8B-B14F-4D97-AF65-F5344CB8AC3E}">
        <p14:creationId xmlns:p14="http://schemas.microsoft.com/office/powerpoint/2010/main" val="54209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A2C06DF-8FFC-4C86-A414-31CC548EE47E}" type="datetime1">
              <a:rPr lang="en-US" smtClean="0"/>
              <a:t>22-Jul-23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50EE2-54CC-46C5-9E7D-301AB4186481}" type="slidenum">
              <a:rPr lang="en-US" smtClean="0"/>
              <a:t>‹#›</a:t>
            </a:fld>
            <a:endParaRPr lang="en-US"/>
          </a:p>
        </p:txBody>
      </p:sp>
    </p:spTree>
    <p:extLst>
      <p:ext uri="{BB962C8B-B14F-4D97-AF65-F5344CB8AC3E}">
        <p14:creationId xmlns:p14="http://schemas.microsoft.com/office/powerpoint/2010/main" val="294189541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947E54-4944-437F-B271-7F52FCDB11F9}" type="datetime1">
              <a:rPr lang="en-US" smtClean="0"/>
              <a:t>22-Jul-23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D50EE2-54CC-46C5-9E7D-301AB4186481}" type="slidenum">
              <a:rPr lang="en-US" smtClean="0"/>
              <a:t>‹#›</a:t>
            </a:fld>
            <a:endParaRPr lang="en-US"/>
          </a:p>
        </p:txBody>
      </p:sp>
    </p:spTree>
    <p:extLst>
      <p:ext uri="{BB962C8B-B14F-4D97-AF65-F5344CB8AC3E}">
        <p14:creationId xmlns:p14="http://schemas.microsoft.com/office/powerpoint/2010/main" val="14717149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7687" y="1078561"/>
            <a:ext cx="6838745" cy="2684866"/>
          </a:xfrm>
        </p:spPr>
        <p:txBody>
          <a:bodyPr>
            <a:noAutofit/>
          </a:bodyPr>
          <a:lstStyle/>
          <a:p>
            <a:r>
              <a:rPr lang="en-US" sz="4400" b="1" dirty="0" smtClean="0">
                <a:latin typeface="+mn-lt"/>
              </a:rPr>
              <a:t>Optimizing Beekeeping Production: A Case Study on Forecasting Bee Queen Rearing Capacity</a:t>
            </a:r>
            <a:endParaRPr lang="en-US" sz="4400" b="1" dirty="0">
              <a:latin typeface="+mn-lt"/>
            </a:endParaRPr>
          </a:p>
        </p:txBody>
      </p:sp>
      <p:sp>
        <p:nvSpPr>
          <p:cNvPr id="3" name="Subtitle 2"/>
          <p:cNvSpPr>
            <a:spLocks noGrp="1"/>
          </p:cNvSpPr>
          <p:nvPr>
            <p:ph type="subTitle" idx="1"/>
          </p:nvPr>
        </p:nvSpPr>
        <p:spPr>
          <a:xfrm>
            <a:off x="266008" y="4754880"/>
            <a:ext cx="11363497" cy="1886989"/>
          </a:xfrm>
        </p:spPr>
        <p:txBody>
          <a:bodyPr>
            <a:normAutofit/>
          </a:bodyPr>
          <a:lstStyle/>
          <a:p>
            <a:pPr algn="just"/>
            <a:r>
              <a:rPr lang="en-US" sz="2000" b="1" dirty="0"/>
              <a:t>Agnese </a:t>
            </a:r>
            <a:r>
              <a:rPr lang="en-US" sz="2000" b="1" dirty="0" smtClean="0"/>
              <a:t>SMILGA-SPALVINA</a:t>
            </a:r>
            <a:r>
              <a:rPr lang="lv-LV" sz="2000" b="1" dirty="0" smtClean="0"/>
              <a:t>*</a:t>
            </a:r>
            <a:r>
              <a:rPr lang="en-GB" sz="2000" b="1" baseline="30000" dirty="0" smtClean="0"/>
              <a:t>1,2</a:t>
            </a:r>
            <a:r>
              <a:rPr lang="en-GB" sz="2000" b="1" dirty="0"/>
              <a:t>, Kriss SPALVINS</a:t>
            </a:r>
            <a:r>
              <a:rPr lang="en-GB" sz="2000" b="1" baseline="30000" dirty="0"/>
              <a:t>2</a:t>
            </a:r>
            <a:r>
              <a:rPr lang="en-US" sz="2000" b="1" dirty="0"/>
              <a:t>, </a:t>
            </a:r>
            <a:r>
              <a:rPr lang="en-GB" sz="2000" b="1" dirty="0" err="1"/>
              <a:t>Ivars</a:t>
            </a:r>
            <a:r>
              <a:rPr lang="en-GB" sz="2000" b="1" dirty="0"/>
              <a:t> VEIDENBERGS</a:t>
            </a:r>
            <a:r>
              <a:rPr lang="en-GB" sz="2000" b="1" baseline="30000" dirty="0"/>
              <a:t>2</a:t>
            </a:r>
            <a:endParaRPr lang="en-US" sz="2000" b="1" dirty="0"/>
          </a:p>
          <a:p>
            <a:pPr algn="just"/>
            <a:r>
              <a:rPr lang="en-US" sz="2000" b="1" i="1" baseline="30000" dirty="0"/>
              <a:t>1</a:t>
            </a:r>
            <a:r>
              <a:rPr lang="en-US" sz="2000" b="1" i="1" dirty="0"/>
              <a:t>LLC SMILGA SPALVINA</a:t>
            </a:r>
            <a:r>
              <a:rPr lang="en-US" sz="2000" i="1" dirty="0"/>
              <a:t>, </a:t>
            </a:r>
            <a:r>
              <a:rPr lang="en-US" sz="2000" i="1" dirty="0" err="1"/>
              <a:t>Sigulda</a:t>
            </a:r>
            <a:r>
              <a:rPr lang="en-US" sz="2000" i="1" dirty="0"/>
              <a:t> district., </a:t>
            </a:r>
            <a:r>
              <a:rPr lang="en-US" sz="2000" i="1" dirty="0" err="1"/>
              <a:t>Incukalna</a:t>
            </a:r>
            <a:r>
              <a:rPr lang="en-US" sz="2000" i="1" dirty="0"/>
              <a:t> parish, </a:t>
            </a:r>
            <a:r>
              <a:rPr lang="en-US" sz="2000" i="1" dirty="0" err="1"/>
              <a:t>Incukalns</a:t>
            </a:r>
            <a:r>
              <a:rPr lang="en-US" sz="2000" i="1" dirty="0"/>
              <a:t>, </a:t>
            </a:r>
            <a:r>
              <a:rPr lang="en-US" sz="2000" i="1" dirty="0" err="1" smtClean="0"/>
              <a:t>Plānupes</a:t>
            </a:r>
            <a:r>
              <a:rPr lang="en-US" sz="2000" i="1" dirty="0" smtClean="0"/>
              <a:t> </a:t>
            </a:r>
            <a:r>
              <a:rPr lang="en-US" sz="2000" i="1" dirty="0"/>
              <a:t>street 11A, LV-2141, Latvia</a:t>
            </a:r>
          </a:p>
          <a:p>
            <a:pPr algn="just"/>
            <a:r>
              <a:rPr lang="en-US" sz="2000" b="1" baseline="30000" dirty="0"/>
              <a:t>2</a:t>
            </a:r>
            <a:r>
              <a:rPr lang="en-GB" sz="2000" b="1" i="1" dirty="0"/>
              <a:t>Institute of Energy Systems and Environment, Riga Technical </a:t>
            </a:r>
            <a:r>
              <a:rPr lang="en-GB" sz="2000" b="1" i="1" dirty="0" smtClean="0"/>
              <a:t>University,</a:t>
            </a:r>
            <a:r>
              <a:rPr lang="lv-LV" sz="2000" b="1" i="1" dirty="0" smtClean="0"/>
              <a:t> </a:t>
            </a:r>
            <a:r>
              <a:rPr lang="en-GB" sz="2000" i="1" dirty="0" err="1" smtClean="0"/>
              <a:t>Azenes</a:t>
            </a:r>
            <a:r>
              <a:rPr lang="en-GB" sz="2000" i="1" dirty="0" smtClean="0"/>
              <a:t> </a:t>
            </a:r>
            <a:r>
              <a:rPr lang="en-GB" sz="2000" i="1" dirty="0"/>
              <a:t>street 12/1, Riga, LV-1048, Latvia</a:t>
            </a:r>
            <a:endParaRPr lang="en-US" sz="2000" i="1" dirty="0"/>
          </a:p>
          <a:p>
            <a:pPr algn="just"/>
            <a:r>
              <a:rPr lang="en-US" sz="2000" dirty="0"/>
              <a:t>* Corresponding author</a:t>
            </a:r>
            <a:r>
              <a:rPr lang="en-US" sz="2000" dirty="0" smtClean="0"/>
              <a:t>.</a:t>
            </a:r>
            <a:r>
              <a:rPr lang="lv-LV" sz="2000" dirty="0" smtClean="0"/>
              <a:t> </a:t>
            </a:r>
            <a:r>
              <a:rPr lang="en-US" sz="2000" dirty="0" smtClean="0"/>
              <a:t>E-mail </a:t>
            </a:r>
            <a:r>
              <a:rPr lang="en-US" sz="2000" dirty="0"/>
              <a:t>address: </a:t>
            </a:r>
            <a:r>
              <a:rPr lang="en-US" sz="2000" dirty="0" err="1" smtClean="0"/>
              <a:t>smilga</a:t>
            </a:r>
            <a:r>
              <a:rPr lang="lv-LV" sz="2000" dirty="0" smtClean="0"/>
              <a:t>.</a:t>
            </a:r>
            <a:r>
              <a:rPr lang="lv-LV" sz="2000" dirty="0" err="1" smtClean="0"/>
              <a:t>agnese</a:t>
            </a:r>
            <a:r>
              <a:rPr lang="en-US" sz="2000" dirty="0" smtClean="0"/>
              <a:t>@gmail.co</a:t>
            </a:r>
            <a:r>
              <a:rPr lang="lv-LV" sz="2000" dirty="0" smtClean="0"/>
              <a:t>m</a:t>
            </a:r>
            <a:endParaRPr lang="en-US" sz="2000" dirty="0"/>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368988" y="681317"/>
            <a:ext cx="4443636" cy="3585882"/>
          </a:xfrm>
          <a:prstGeom prst="rect">
            <a:avLst/>
          </a:prstGeom>
        </p:spPr>
      </p:pic>
    </p:spTree>
    <p:extLst>
      <p:ext uri="{BB962C8B-B14F-4D97-AF65-F5344CB8AC3E}">
        <p14:creationId xmlns:p14="http://schemas.microsoft.com/office/powerpoint/2010/main" val="41689294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76821"/>
          </a:xfrm>
        </p:spPr>
        <p:txBody>
          <a:bodyPr/>
          <a:lstStyle/>
          <a:p>
            <a:pPr algn="ctr"/>
            <a:r>
              <a:rPr lang="lv-LV" b="1" dirty="0" err="1" smtClean="0">
                <a:latin typeface="+mn-lt"/>
              </a:rPr>
              <a:t>Situation</a:t>
            </a:r>
            <a:r>
              <a:rPr lang="lv-LV" b="1" dirty="0" smtClean="0">
                <a:latin typeface="+mn-lt"/>
              </a:rPr>
              <a:t> </a:t>
            </a:r>
            <a:r>
              <a:rPr lang="lv-LV" b="1" dirty="0" err="1" smtClean="0">
                <a:latin typeface="+mn-lt"/>
              </a:rPr>
              <a:t>description</a:t>
            </a:r>
            <a:r>
              <a:rPr lang="lv-LV" b="1" dirty="0" smtClean="0">
                <a:latin typeface="+mn-lt"/>
              </a:rPr>
              <a:t> (8/8)</a:t>
            </a:r>
            <a:endParaRPr lang="en-US" b="1" dirty="0">
              <a:latin typeface="+mn-lt"/>
            </a:endParaRPr>
          </a:p>
        </p:txBody>
      </p:sp>
      <p:sp>
        <p:nvSpPr>
          <p:cNvPr id="3" name="Content Placeholder 2"/>
          <p:cNvSpPr>
            <a:spLocks noGrp="1"/>
          </p:cNvSpPr>
          <p:nvPr>
            <p:ph idx="1"/>
          </p:nvPr>
        </p:nvSpPr>
        <p:spPr>
          <a:xfrm>
            <a:off x="149629" y="1155469"/>
            <a:ext cx="7353830" cy="5527963"/>
          </a:xfrm>
        </p:spPr>
        <p:txBody>
          <a:bodyPr>
            <a:noAutofit/>
          </a:bodyPr>
          <a:lstStyle/>
          <a:p>
            <a:pPr algn="just"/>
            <a:r>
              <a:rPr lang="en-US" sz="2600" dirty="0" smtClean="0"/>
              <a:t>In order to maintain the entire system, </a:t>
            </a:r>
            <a:r>
              <a:rPr lang="en-US" sz="2600" b="1" dirty="0" smtClean="0"/>
              <a:t>1 beekeeper </a:t>
            </a:r>
            <a:r>
              <a:rPr lang="en-US" sz="2600" dirty="0" smtClean="0"/>
              <a:t>must invest work in rearing queen bees, inspecting bee colonies and </a:t>
            </a:r>
            <a:r>
              <a:rPr lang="en-US" sz="2600" dirty="0" err="1" smtClean="0"/>
              <a:t>nucs</a:t>
            </a:r>
            <a:r>
              <a:rPr lang="en-US" sz="2600" dirty="0" smtClean="0"/>
              <a:t>, packing queen bees. </a:t>
            </a:r>
            <a:r>
              <a:rPr lang="en-US" sz="2600" b="1" dirty="0" smtClean="0"/>
              <a:t>Maintenance of the system should not require more than 40 hours per week</a:t>
            </a:r>
            <a:r>
              <a:rPr lang="en-US" sz="2600" dirty="0" smtClean="0"/>
              <a:t>, as the rest of the time is for other beekeeping tasks, communication with customers, etc. </a:t>
            </a:r>
            <a:r>
              <a:rPr lang="en-US" sz="2600" b="1" dirty="0" smtClean="0"/>
              <a:t>Exceeding 40 hours hinders other beekeeping activities.</a:t>
            </a:r>
          </a:p>
          <a:p>
            <a:pPr algn="just"/>
            <a:r>
              <a:rPr lang="en-US" sz="2600" b="1" dirty="0" smtClean="0"/>
              <a:t>Knowing the bee colonies, </a:t>
            </a:r>
            <a:r>
              <a:rPr lang="en-US" sz="2600" b="1" dirty="0" err="1" smtClean="0"/>
              <a:t>nucs</a:t>
            </a:r>
            <a:r>
              <a:rPr lang="en-US" sz="2600" b="1" dirty="0" smtClean="0"/>
              <a:t> and labor costs, it is necessary to find out the optimal size of the production system (number of nurse colonies and </a:t>
            </a:r>
            <a:r>
              <a:rPr lang="en-US" sz="2600" b="1" dirty="0" err="1" smtClean="0"/>
              <a:t>nucs</a:t>
            </a:r>
            <a:r>
              <a:rPr lang="en-US" sz="2600" b="1" dirty="0" smtClean="0"/>
              <a:t>) so that it is operational and profitable (without losses).</a:t>
            </a:r>
          </a:p>
        </p:txBody>
      </p:sp>
      <p:sp>
        <p:nvSpPr>
          <p:cNvPr id="5" name="Slide Number Placeholder 4"/>
          <p:cNvSpPr>
            <a:spLocks noGrp="1"/>
          </p:cNvSpPr>
          <p:nvPr>
            <p:ph type="sldNum" sz="quarter" idx="12"/>
          </p:nvPr>
        </p:nvSpPr>
        <p:spPr/>
        <p:txBody>
          <a:bodyPr/>
          <a:lstStyle/>
          <a:p>
            <a:fld id="{ABA0E813-8887-4529-A6FA-2A58AAE91431}" type="slidenum">
              <a:rPr lang="en-US" smtClean="0"/>
              <a:pPr/>
              <a:t>10</a:t>
            </a:fld>
            <a:endParaRPr lang="en-US" dirty="0"/>
          </a:p>
        </p:txBody>
      </p:sp>
      <p:pic>
        <p:nvPicPr>
          <p:cNvPr id="6" name="Content Placeholder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7039387" y="1682137"/>
            <a:ext cx="5400185" cy="4098218"/>
          </a:xfrm>
          <a:prstGeom prst="rect">
            <a:avLst/>
          </a:prstGeom>
        </p:spPr>
      </p:pic>
    </p:spTree>
    <p:extLst>
      <p:ext uri="{BB962C8B-B14F-4D97-AF65-F5344CB8AC3E}">
        <p14:creationId xmlns:p14="http://schemas.microsoft.com/office/powerpoint/2010/main" val="36424098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99"/>
            <a:ext cx="12192000" cy="863174"/>
          </a:xfrm>
        </p:spPr>
        <p:txBody>
          <a:bodyPr/>
          <a:lstStyle/>
          <a:p>
            <a:pPr algn="ctr"/>
            <a:r>
              <a:rPr lang="lv-LV" b="1" dirty="0" err="1" smtClean="0">
                <a:latin typeface="+mn-lt"/>
              </a:rPr>
              <a:t>Problem</a:t>
            </a:r>
            <a:r>
              <a:rPr lang="lv-LV" b="1" dirty="0" smtClean="0">
                <a:latin typeface="+mn-lt"/>
              </a:rPr>
              <a:t> </a:t>
            </a:r>
            <a:r>
              <a:rPr lang="lv-LV" b="1" dirty="0" err="1" smtClean="0">
                <a:latin typeface="+mn-lt"/>
              </a:rPr>
              <a:t>statement</a:t>
            </a:r>
            <a:endParaRPr lang="en-US" b="1" dirty="0">
              <a:latin typeface="+mn-lt"/>
            </a:endParaRPr>
          </a:p>
        </p:txBody>
      </p:sp>
      <p:sp>
        <p:nvSpPr>
          <p:cNvPr id="3" name="Content Placeholder 2"/>
          <p:cNvSpPr>
            <a:spLocks noGrp="1"/>
          </p:cNvSpPr>
          <p:nvPr>
            <p:ph idx="1"/>
          </p:nvPr>
        </p:nvSpPr>
        <p:spPr>
          <a:xfrm>
            <a:off x="755073" y="1529991"/>
            <a:ext cx="10515600" cy="2418554"/>
          </a:xfrm>
        </p:spPr>
        <p:txBody>
          <a:bodyPr>
            <a:noAutofit/>
          </a:bodyPr>
          <a:lstStyle/>
          <a:p>
            <a:pPr algn="just"/>
            <a:r>
              <a:rPr lang="en-US" sz="3600" b="1" dirty="0" smtClean="0"/>
              <a:t>What is the optimal number of </a:t>
            </a:r>
            <a:r>
              <a:rPr lang="lv-LV" sz="3600" b="1" dirty="0" err="1" smtClean="0"/>
              <a:t>rearing</a:t>
            </a:r>
            <a:r>
              <a:rPr lang="lv-LV" sz="3600" b="1" dirty="0" smtClean="0"/>
              <a:t> </a:t>
            </a:r>
            <a:r>
              <a:rPr lang="en-US" sz="3600" b="1" dirty="0" smtClean="0"/>
              <a:t>colonies and </a:t>
            </a:r>
            <a:r>
              <a:rPr lang="en-US" sz="3600" b="1" dirty="0" err="1" smtClean="0"/>
              <a:t>nuc</a:t>
            </a:r>
            <a:r>
              <a:rPr lang="lv-LV" sz="3600" b="1" dirty="0" smtClean="0"/>
              <a:t>s</a:t>
            </a:r>
            <a:r>
              <a:rPr lang="en-US" sz="3600" b="1" dirty="0" smtClean="0"/>
              <a:t> that a beekeeper should establish for 16 weeks for rearing and selling </a:t>
            </a:r>
            <a:r>
              <a:rPr lang="lv-LV" sz="3600" b="1" dirty="0" err="1" smtClean="0"/>
              <a:t>naturally</a:t>
            </a:r>
            <a:r>
              <a:rPr lang="lv-LV" sz="3600" b="1" dirty="0" smtClean="0"/>
              <a:t> </a:t>
            </a:r>
            <a:r>
              <a:rPr lang="lv-LV" sz="3600" b="1" dirty="0" err="1" smtClean="0"/>
              <a:t>mated</a:t>
            </a:r>
            <a:r>
              <a:rPr lang="lv-LV" sz="3600" b="1" dirty="0" smtClean="0"/>
              <a:t> </a:t>
            </a:r>
            <a:r>
              <a:rPr lang="en-US" sz="3600" b="1" dirty="0" smtClean="0"/>
              <a:t>queens so that the production system can be kept functional and profitable with 40 working hours per week?</a:t>
            </a:r>
            <a:endParaRPr lang="en-US" sz="3600" dirty="0"/>
          </a:p>
        </p:txBody>
      </p:sp>
      <p:sp>
        <p:nvSpPr>
          <p:cNvPr id="5" name="Slide Number Placeholder 4"/>
          <p:cNvSpPr>
            <a:spLocks noGrp="1"/>
          </p:cNvSpPr>
          <p:nvPr>
            <p:ph type="sldNum" sz="quarter" idx="12"/>
          </p:nvPr>
        </p:nvSpPr>
        <p:spPr/>
        <p:txBody>
          <a:bodyPr/>
          <a:lstStyle/>
          <a:p>
            <a:fld id="{ABA0E813-8887-4529-A6FA-2A58AAE91431}" type="slidenum">
              <a:rPr lang="en-US" smtClean="0"/>
              <a:pPr/>
              <a:t>11</a:t>
            </a:fld>
            <a:endParaRPr lang="en-US" dirty="0"/>
          </a:p>
        </p:txBody>
      </p:sp>
    </p:spTree>
    <p:extLst>
      <p:ext uri="{BB962C8B-B14F-4D97-AF65-F5344CB8AC3E}">
        <p14:creationId xmlns:p14="http://schemas.microsoft.com/office/powerpoint/2010/main" val="39656991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41883"/>
          </a:xfrm>
        </p:spPr>
        <p:txBody>
          <a:bodyPr/>
          <a:lstStyle/>
          <a:p>
            <a:pPr algn="ctr"/>
            <a:r>
              <a:rPr lang="lv-LV" b="1" dirty="0" err="1" smtClean="0">
                <a:latin typeface="+mn-lt"/>
              </a:rPr>
              <a:t>Description</a:t>
            </a:r>
            <a:r>
              <a:rPr lang="lv-LV" b="1" dirty="0" smtClean="0">
                <a:latin typeface="+mn-lt"/>
              </a:rPr>
              <a:t> </a:t>
            </a:r>
            <a:r>
              <a:rPr lang="lv-LV" b="1" dirty="0" err="1" smtClean="0">
                <a:latin typeface="+mn-lt"/>
              </a:rPr>
              <a:t>of</a:t>
            </a:r>
            <a:r>
              <a:rPr lang="lv-LV" b="1" dirty="0" smtClean="0">
                <a:latin typeface="+mn-lt"/>
              </a:rPr>
              <a:t> </a:t>
            </a:r>
            <a:r>
              <a:rPr lang="lv-LV" b="1" dirty="0" err="1" smtClean="0">
                <a:latin typeface="+mn-lt"/>
              </a:rPr>
              <a:t>model</a:t>
            </a:r>
            <a:r>
              <a:rPr lang="lv-LV" b="1" dirty="0" smtClean="0">
                <a:latin typeface="+mn-lt"/>
              </a:rPr>
              <a:t> (1/4)</a:t>
            </a:r>
            <a:endParaRPr lang="en-US" b="1" dirty="0">
              <a:latin typeface="+mn-lt"/>
            </a:endParaRPr>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717177" y="919127"/>
            <a:ext cx="9749906" cy="5839119"/>
          </a:xfrm>
          <a:prstGeom prst="rect">
            <a:avLst/>
          </a:prstGeom>
        </p:spPr>
      </p:pic>
      <p:sp>
        <p:nvSpPr>
          <p:cNvPr id="6" name="Slide Number Placeholder 5"/>
          <p:cNvSpPr>
            <a:spLocks noGrp="1"/>
          </p:cNvSpPr>
          <p:nvPr>
            <p:ph type="sldNum" sz="quarter" idx="12"/>
          </p:nvPr>
        </p:nvSpPr>
        <p:spPr/>
        <p:txBody>
          <a:bodyPr/>
          <a:lstStyle/>
          <a:p>
            <a:fld id="{ABA0E813-8887-4529-A6FA-2A58AAE91431}" type="slidenum">
              <a:rPr lang="en-US" smtClean="0"/>
              <a:pPr/>
              <a:t>12</a:t>
            </a:fld>
            <a:endParaRPr lang="en-US" dirty="0"/>
          </a:p>
        </p:txBody>
      </p:sp>
    </p:spTree>
    <p:extLst>
      <p:ext uri="{BB962C8B-B14F-4D97-AF65-F5344CB8AC3E}">
        <p14:creationId xmlns:p14="http://schemas.microsoft.com/office/powerpoint/2010/main" val="18967878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41883"/>
          </a:xfrm>
        </p:spPr>
        <p:txBody>
          <a:bodyPr/>
          <a:lstStyle/>
          <a:p>
            <a:pPr algn="ctr"/>
            <a:r>
              <a:rPr lang="lv-LV" b="1" dirty="0" err="1" smtClean="0">
                <a:latin typeface="+mn-lt"/>
              </a:rPr>
              <a:t>Description</a:t>
            </a:r>
            <a:r>
              <a:rPr lang="lv-LV" b="1" dirty="0" smtClean="0">
                <a:latin typeface="+mn-lt"/>
              </a:rPr>
              <a:t> </a:t>
            </a:r>
            <a:r>
              <a:rPr lang="lv-LV" b="1" dirty="0" err="1" smtClean="0">
                <a:latin typeface="+mn-lt"/>
              </a:rPr>
              <a:t>of</a:t>
            </a:r>
            <a:r>
              <a:rPr lang="lv-LV" b="1" dirty="0" smtClean="0">
                <a:latin typeface="+mn-lt"/>
              </a:rPr>
              <a:t> </a:t>
            </a:r>
            <a:r>
              <a:rPr lang="lv-LV" b="1" dirty="0" err="1" smtClean="0">
                <a:latin typeface="+mn-lt"/>
              </a:rPr>
              <a:t>model</a:t>
            </a:r>
            <a:r>
              <a:rPr lang="lv-LV" b="1" dirty="0" smtClean="0">
                <a:latin typeface="+mn-lt"/>
              </a:rPr>
              <a:t> (2/4)</a:t>
            </a:r>
            <a:endParaRPr lang="en-US" b="1" dirty="0">
              <a:latin typeface="+mn-lt"/>
            </a:endParaRPr>
          </a:p>
        </p:txBody>
      </p:sp>
      <p:sp>
        <p:nvSpPr>
          <p:cNvPr id="3" name="Content Placeholder 2"/>
          <p:cNvSpPr>
            <a:spLocks noGrp="1"/>
          </p:cNvSpPr>
          <p:nvPr>
            <p:ph idx="1"/>
          </p:nvPr>
        </p:nvSpPr>
        <p:spPr>
          <a:xfrm>
            <a:off x="838200" y="1182624"/>
            <a:ext cx="10734676" cy="4994339"/>
          </a:xfrm>
        </p:spPr>
        <p:txBody>
          <a:bodyPr>
            <a:normAutofit lnSpcReduction="10000"/>
          </a:bodyPr>
          <a:lstStyle/>
          <a:p>
            <a:pPr marL="0" indent="0">
              <a:buNone/>
            </a:pPr>
            <a:r>
              <a:rPr lang="en-US" b="1" dirty="0" smtClean="0"/>
              <a:t>Negative </a:t>
            </a:r>
            <a:r>
              <a:rPr lang="lv-LV" b="1" dirty="0" err="1" smtClean="0"/>
              <a:t>feedback</a:t>
            </a:r>
            <a:r>
              <a:rPr lang="lv-LV" b="1" dirty="0" smtClean="0"/>
              <a:t> </a:t>
            </a:r>
            <a:r>
              <a:rPr lang="en-US" b="1" dirty="0" smtClean="0"/>
              <a:t>loop No. 1 (stock of virgin queens):</a:t>
            </a:r>
          </a:p>
          <a:p>
            <a:pPr marL="0" indent="0" algn="just">
              <a:buNone/>
            </a:pPr>
            <a:r>
              <a:rPr lang="en-US" dirty="0" smtClean="0"/>
              <a:t>*) The fewer virgins</a:t>
            </a:r>
            <a:r>
              <a:rPr lang="lv-LV" dirty="0" smtClean="0"/>
              <a:t> </a:t>
            </a:r>
            <a:r>
              <a:rPr lang="lv-LV" dirty="0" err="1" smtClean="0"/>
              <a:t>are</a:t>
            </a:r>
            <a:r>
              <a:rPr lang="en-US" dirty="0" smtClean="0"/>
              <a:t> added to the </a:t>
            </a:r>
            <a:r>
              <a:rPr lang="en-US" dirty="0" err="1" smtClean="0"/>
              <a:t>nucs</a:t>
            </a:r>
            <a:r>
              <a:rPr lang="en-US" dirty="0" smtClean="0"/>
              <a:t>, the greater</a:t>
            </a:r>
            <a:r>
              <a:rPr lang="lv-LV" dirty="0" smtClean="0"/>
              <a:t> </a:t>
            </a:r>
            <a:r>
              <a:rPr lang="en-US" dirty="0" smtClean="0"/>
              <a:t>the virgin surplus,</a:t>
            </a:r>
          </a:p>
          <a:p>
            <a:pPr marL="0" indent="0" algn="just">
              <a:buNone/>
            </a:pPr>
            <a:r>
              <a:rPr lang="en-US" dirty="0" smtClean="0"/>
              <a:t>*) The greater the virgin surplus, the more virgins are sold,</a:t>
            </a:r>
          </a:p>
          <a:p>
            <a:pPr marL="0" indent="0" algn="just">
              <a:buNone/>
            </a:pPr>
            <a:r>
              <a:rPr lang="en-US" dirty="0" smtClean="0"/>
              <a:t>*) The more virgins are sold, the fewer virgins remain in stock,</a:t>
            </a:r>
          </a:p>
          <a:p>
            <a:pPr marL="0" indent="0" algn="just">
              <a:buNone/>
            </a:pPr>
            <a:r>
              <a:rPr lang="en-US" dirty="0" smtClean="0"/>
              <a:t>*) The fewer virgins</a:t>
            </a:r>
            <a:r>
              <a:rPr lang="lv-LV" dirty="0" smtClean="0"/>
              <a:t> </a:t>
            </a:r>
            <a:r>
              <a:rPr lang="lv-LV" dirty="0" err="1" smtClean="0"/>
              <a:t>are</a:t>
            </a:r>
            <a:r>
              <a:rPr lang="en-US" dirty="0" smtClean="0"/>
              <a:t> in stock, the less virgins are added to the </a:t>
            </a:r>
            <a:r>
              <a:rPr lang="en-US" dirty="0" err="1" smtClean="0"/>
              <a:t>nucs</a:t>
            </a:r>
            <a:r>
              <a:rPr lang="en-US" dirty="0" smtClean="0"/>
              <a:t>.</a:t>
            </a:r>
          </a:p>
          <a:p>
            <a:pPr marL="0" indent="0">
              <a:buNone/>
            </a:pPr>
            <a:r>
              <a:rPr lang="en-US" b="1" dirty="0"/>
              <a:t>Negative </a:t>
            </a:r>
            <a:r>
              <a:rPr lang="lv-LV" b="1" dirty="0" err="1" smtClean="0"/>
              <a:t>feedback</a:t>
            </a:r>
            <a:r>
              <a:rPr lang="lv-LV" b="1" dirty="0" smtClean="0"/>
              <a:t> </a:t>
            </a:r>
            <a:r>
              <a:rPr lang="lv-LV" b="1" dirty="0" err="1" smtClean="0"/>
              <a:t>loop</a:t>
            </a:r>
            <a:r>
              <a:rPr lang="lv-LV" b="1" dirty="0" smtClean="0"/>
              <a:t> </a:t>
            </a:r>
            <a:r>
              <a:rPr lang="en-US" b="1" dirty="0" smtClean="0"/>
              <a:t>No. 2 (adding of virgin queens to </a:t>
            </a:r>
            <a:r>
              <a:rPr lang="en-US" b="1" dirty="0" err="1" smtClean="0"/>
              <a:t>nucs</a:t>
            </a:r>
            <a:r>
              <a:rPr lang="en-US" b="1" dirty="0" smtClean="0"/>
              <a:t>):</a:t>
            </a:r>
          </a:p>
          <a:p>
            <a:pPr marL="0" indent="0" algn="just">
              <a:buNone/>
            </a:pPr>
            <a:r>
              <a:rPr lang="en-US" dirty="0" smtClean="0"/>
              <a:t>*) The more virgins are added to </a:t>
            </a:r>
            <a:r>
              <a:rPr lang="en-US" dirty="0" err="1" smtClean="0"/>
              <a:t>nucs</a:t>
            </a:r>
            <a:r>
              <a:rPr lang="en-US" dirty="0" smtClean="0"/>
              <a:t>, the smaller the virgin surplus,</a:t>
            </a:r>
          </a:p>
          <a:p>
            <a:pPr marL="0" indent="0" algn="just">
              <a:buNone/>
            </a:pPr>
            <a:r>
              <a:rPr lang="en-US" dirty="0" smtClean="0"/>
              <a:t>*) The smaller the virgin surplus, the less virgins are sold,</a:t>
            </a:r>
          </a:p>
          <a:p>
            <a:pPr marL="0" indent="0" algn="just">
              <a:buNone/>
            </a:pPr>
            <a:r>
              <a:rPr lang="en-US" dirty="0" smtClean="0"/>
              <a:t>*) The less virgins are sold, the more virgins are in stock,</a:t>
            </a:r>
          </a:p>
          <a:p>
            <a:pPr marL="0" indent="0" algn="just">
              <a:buNone/>
            </a:pPr>
            <a:r>
              <a:rPr lang="en-US" dirty="0" smtClean="0"/>
              <a:t>*) The more virgins are in stock, the more virgins are added to the </a:t>
            </a:r>
            <a:r>
              <a:rPr lang="en-US" dirty="0" err="1" smtClean="0"/>
              <a:t>nucs</a:t>
            </a:r>
            <a:r>
              <a:rPr lang="en-US" dirty="0" smtClean="0"/>
              <a:t>.</a:t>
            </a:r>
          </a:p>
        </p:txBody>
      </p:sp>
      <p:sp>
        <p:nvSpPr>
          <p:cNvPr id="6" name="Slide Number Placeholder 5"/>
          <p:cNvSpPr>
            <a:spLocks noGrp="1"/>
          </p:cNvSpPr>
          <p:nvPr>
            <p:ph type="sldNum" sz="quarter" idx="12"/>
          </p:nvPr>
        </p:nvSpPr>
        <p:spPr/>
        <p:txBody>
          <a:bodyPr/>
          <a:lstStyle/>
          <a:p>
            <a:fld id="{ABA0E813-8887-4529-A6FA-2A58AAE91431}" type="slidenum">
              <a:rPr lang="en-US" smtClean="0"/>
              <a:pPr/>
              <a:t>13</a:t>
            </a:fld>
            <a:endParaRPr lang="en-US" dirty="0"/>
          </a:p>
        </p:txBody>
      </p:sp>
    </p:spTree>
    <p:extLst>
      <p:ext uri="{BB962C8B-B14F-4D97-AF65-F5344CB8AC3E}">
        <p14:creationId xmlns:p14="http://schemas.microsoft.com/office/powerpoint/2010/main" val="2351541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41883"/>
          </a:xfrm>
        </p:spPr>
        <p:txBody>
          <a:bodyPr/>
          <a:lstStyle/>
          <a:p>
            <a:pPr algn="ctr"/>
            <a:r>
              <a:rPr lang="lv-LV" b="1" dirty="0" err="1" smtClean="0">
                <a:latin typeface="+mn-lt"/>
              </a:rPr>
              <a:t>Description</a:t>
            </a:r>
            <a:r>
              <a:rPr lang="lv-LV" b="1" dirty="0" smtClean="0">
                <a:latin typeface="+mn-lt"/>
              </a:rPr>
              <a:t> </a:t>
            </a:r>
            <a:r>
              <a:rPr lang="lv-LV" b="1" dirty="0" err="1" smtClean="0">
                <a:latin typeface="+mn-lt"/>
              </a:rPr>
              <a:t>of</a:t>
            </a:r>
            <a:r>
              <a:rPr lang="lv-LV" b="1" dirty="0" smtClean="0">
                <a:latin typeface="+mn-lt"/>
              </a:rPr>
              <a:t> </a:t>
            </a:r>
            <a:r>
              <a:rPr lang="lv-LV" b="1" dirty="0" err="1" smtClean="0">
                <a:latin typeface="+mn-lt"/>
              </a:rPr>
              <a:t>model</a:t>
            </a:r>
            <a:r>
              <a:rPr lang="lv-LV" b="1" dirty="0" smtClean="0">
                <a:latin typeface="+mn-lt"/>
              </a:rPr>
              <a:t> (3/4)</a:t>
            </a:r>
            <a:endParaRPr lang="en-US" b="1" dirty="0">
              <a:latin typeface="+mn-lt"/>
            </a:endParaRPr>
          </a:p>
        </p:txBody>
      </p:sp>
      <p:sp>
        <p:nvSpPr>
          <p:cNvPr id="3" name="Content Placeholder 2"/>
          <p:cNvSpPr>
            <a:spLocks noGrp="1"/>
          </p:cNvSpPr>
          <p:nvPr>
            <p:ph idx="1"/>
          </p:nvPr>
        </p:nvSpPr>
        <p:spPr>
          <a:xfrm>
            <a:off x="838200" y="1182624"/>
            <a:ext cx="10515600" cy="4994339"/>
          </a:xfrm>
        </p:spPr>
        <p:txBody>
          <a:bodyPr>
            <a:normAutofit/>
          </a:bodyPr>
          <a:lstStyle/>
          <a:p>
            <a:pPr marL="0" indent="0">
              <a:buNone/>
            </a:pPr>
            <a:r>
              <a:rPr lang="en-US" b="1" dirty="0"/>
              <a:t>Negative </a:t>
            </a:r>
            <a:r>
              <a:rPr lang="lv-LV" b="1" dirty="0" err="1"/>
              <a:t>feedback</a:t>
            </a:r>
            <a:r>
              <a:rPr lang="lv-LV" b="1" dirty="0"/>
              <a:t> </a:t>
            </a:r>
            <a:r>
              <a:rPr lang="lv-LV" b="1" dirty="0" err="1" smtClean="0"/>
              <a:t>loop</a:t>
            </a:r>
            <a:r>
              <a:rPr lang="lv-LV" b="1" dirty="0" smtClean="0"/>
              <a:t> No. 3 (</a:t>
            </a:r>
            <a:r>
              <a:rPr lang="lv-LV" b="1" dirty="0" err="1" smtClean="0"/>
              <a:t>sale</a:t>
            </a:r>
            <a:r>
              <a:rPr lang="lv-LV" b="1" dirty="0" smtClean="0"/>
              <a:t> </a:t>
            </a:r>
            <a:r>
              <a:rPr lang="lv-LV" b="1" dirty="0" err="1" smtClean="0"/>
              <a:t>of</a:t>
            </a:r>
            <a:r>
              <a:rPr lang="lv-LV" b="1" dirty="0" smtClean="0"/>
              <a:t> </a:t>
            </a:r>
            <a:r>
              <a:rPr lang="lv-LV" b="1" dirty="0" err="1" smtClean="0"/>
              <a:t>naturally</a:t>
            </a:r>
            <a:r>
              <a:rPr lang="lv-LV" b="1" dirty="0" smtClean="0"/>
              <a:t> </a:t>
            </a:r>
            <a:r>
              <a:rPr lang="lv-LV" b="1" dirty="0" err="1" smtClean="0"/>
              <a:t>mated</a:t>
            </a:r>
            <a:r>
              <a:rPr lang="lv-LV" b="1" dirty="0" smtClean="0"/>
              <a:t> </a:t>
            </a:r>
            <a:r>
              <a:rPr lang="lv-LV" b="1" dirty="0" err="1" smtClean="0"/>
              <a:t>queens</a:t>
            </a:r>
            <a:r>
              <a:rPr lang="lv-LV" b="1" dirty="0" smtClean="0"/>
              <a:t>)</a:t>
            </a:r>
            <a:r>
              <a:rPr lang="en-US" b="1" dirty="0" smtClean="0"/>
              <a:t>:</a:t>
            </a:r>
            <a:endParaRPr lang="en-US" b="1" dirty="0"/>
          </a:p>
          <a:p>
            <a:pPr marL="0" indent="0" algn="just">
              <a:buNone/>
            </a:pPr>
            <a:r>
              <a:rPr lang="en-US" dirty="0"/>
              <a:t>*) </a:t>
            </a:r>
            <a:r>
              <a:rPr lang="lv-LV" dirty="0" err="1" smtClean="0"/>
              <a:t>The</a:t>
            </a:r>
            <a:r>
              <a:rPr lang="lv-LV" dirty="0" smtClean="0"/>
              <a:t> </a:t>
            </a:r>
            <a:r>
              <a:rPr lang="lv-LV" dirty="0" err="1" smtClean="0"/>
              <a:t>more</a:t>
            </a:r>
            <a:r>
              <a:rPr lang="lv-LV" dirty="0" smtClean="0"/>
              <a:t> </a:t>
            </a:r>
            <a:r>
              <a:rPr lang="lv-LV" dirty="0" err="1" smtClean="0"/>
              <a:t>naturally</a:t>
            </a:r>
            <a:r>
              <a:rPr lang="lv-LV" dirty="0" smtClean="0"/>
              <a:t> </a:t>
            </a:r>
            <a:r>
              <a:rPr lang="lv-LV" dirty="0" err="1" smtClean="0"/>
              <a:t>mated</a:t>
            </a:r>
            <a:r>
              <a:rPr lang="lv-LV" dirty="0" smtClean="0"/>
              <a:t> </a:t>
            </a:r>
            <a:r>
              <a:rPr lang="lv-LV" dirty="0" err="1" smtClean="0"/>
              <a:t>queens</a:t>
            </a:r>
            <a:r>
              <a:rPr lang="lv-LV" dirty="0" smtClean="0"/>
              <a:t> </a:t>
            </a:r>
            <a:r>
              <a:rPr lang="lv-LV" dirty="0" err="1" smtClean="0"/>
              <a:t>are</a:t>
            </a:r>
            <a:r>
              <a:rPr lang="lv-LV" dirty="0" smtClean="0"/>
              <a:t> </a:t>
            </a:r>
            <a:r>
              <a:rPr lang="lv-LV" dirty="0" err="1" smtClean="0"/>
              <a:t>in</a:t>
            </a:r>
            <a:r>
              <a:rPr lang="lv-LV" dirty="0" smtClean="0"/>
              <a:t> </a:t>
            </a:r>
            <a:r>
              <a:rPr lang="lv-LV" dirty="0" err="1" smtClean="0"/>
              <a:t>stock</a:t>
            </a:r>
            <a:r>
              <a:rPr lang="lv-LV" dirty="0" smtClean="0"/>
              <a:t>, </a:t>
            </a:r>
            <a:r>
              <a:rPr lang="lv-LV" dirty="0" err="1" smtClean="0"/>
              <a:t>the</a:t>
            </a:r>
            <a:r>
              <a:rPr lang="lv-LV" dirty="0" smtClean="0"/>
              <a:t> </a:t>
            </a:r>
            <a:r>
              <a:rPr lang="lv-LV" dirty="0" err="1" smtClean="0"/>
              <a:t>more</a:t>
            </a:r>
            <a:r>
              <a:rPr lang="lv-LV" dirty="0" smtClean="0"/>
              <a:t> </a:t>
            </a:r>
            <a:r>
              <a:rPr lang="lv-LV" dirty="0" err="1" smtClean="0"/>
              <a:t>naturally</a:t>
            </a:r>
            <a:r>
              <a:rPr lang="lv-LV" dirty="0" smtClean="0"/>
              <a:t> </a:t>
            </a:r>
            <a:r>
              <a:rPr lang="lv-LV" dirty="0" err="1" smtClean="0"/>
              <a:t>mated</a:t>
            </a:r>
            <a:r>
              <a:rPr lang="lv-LV" dirty="0" smtClean="0"/>
              <a:t> </a:t>
            </a:r>
            <a:r>
              <a:rPr lang="lv-LV" dirty="0" err="1" smtClean="0"/>
              <a:t>queens</a:t>
            </a:r>
            <a:r>
              <a:rPr lang="lv-LV" dirty="0" smtClean="0"/>
              <a:t> </a:t>
            </a:r>
            <a:r>
              <a:rPr lang="lv-LV" dirty="0" err="1" smtClean="0"/>
              <a:t>are</a:t>
            </a:r>
            <a:r>
              <a:rPr lang="lv-LV" dirty="0" smtClean="0"/>
              <a:t> </a:t>
            </a:r>
            <a:r>
              <a:rPr lang="lv-LV" dirty="0" err="1" smtClean="0"/>
              <a:t>sold</a:t>
            </a:r>
            <a:r>
              <a:rPr lang="lv-LV" dirty="0" smtClean="0"/>
              <a:t>,</a:t>
            </a:r>
          </a:p>
          <a:p>
            <a:pPr marL="0" indent="0" algn="just">
              <a:buNone/>
            </a:pPr>
            <a:r>
              <a:rPr lang="lv-LV" dirty="0" smtClean="0"/>
              <a:t>*) </a:t>
            </a:r>
            <a:r>
              <a:rPr lang="lv-LV" dirty="0" err="1" smtClean="0"/>
              <a:t>The</a:t>
            </a:r>
            <a:r>
              <a:rPr lang="lv-LV" dirty="0" smtClean="0"/>
              <a:t> </a:t>
            </a:r>
            <a:r>
              <a:rPr lang="lv-LV" dirty="0" err="1"/>
              <a:t>more</a:t>
            </a:r>
            <a:r>
              <a:rPr lang="lv-LV" dirty="0"/>
              <a:t> </a:t>
            </a:r>
            <a:r>
              <a:rPr lang="lv-LV" dirty="0" err="1"/>
              <a:t>naturally</a:t>
            </a:r>
            <a:r>
              <a:rPr lang="lv-LV" dirty="0"/>
              <a:t> </a:t>
            </a:r>
            <a:r>
              <a:rPr lang="lv-LV" dirty="0" err="1"/>
              <a:t>mated</a:t>
            </a:r>
            <a:r>
              <a:rPr lang="lv-LV" dirty="0"/>
              <a:t> </a:t>
            </a:r>
            <a:r>
              <a:rPr lang="lv-LV" dirty="0" err="1" smtClean="0"/>
              <a:t>queens</a:t>
            </a:r>
            <a:r>
              <a:rPr lang="lv-LV" dirty="0" smtClean="0"/>
              <a:t> </a:t>
            </a:r>
            <a:r>
              <a:rPr lang="lv-LV" dirty="0" err="1" smtClean="0"/>
              <a:t>are</a:t>
            </a:r>
            <a:r>
              <a:rPr lang="lv-LV" dirty="0" smtClean="0"/>
              <a:t> </a:t>
            </a:r>
            <a:r>
              <a:rPr lang="lv-LV" dirty="0" err="1" smtClean="0"/>
              <a:t>sold</a:t>
            </a:r>
            <a:r>
              <a:rPr lang="lv-LV" dirty="0" smtClean="0"/>
              <a:t>, </a:t>
            </a:r>
            <a:r>
              <a:rPr lang="lv-LV" dirty="0" err="1" smtClean="0"/>
              <a:t>the</a:t>
            </a:r>
            <a:r>
              <a:rPr lang="lv-LV" dirty="0" smtClean="0"/>
              <a:t> less </a:t>
            </a:r>
            <a:r>
              <a:rPr lang="lv-LV" dirty="0" err="1" smtClean="0"/>
              <a:t>naturally</a:t>
            </a:r>
            <a:r>
              <a:rPr lang="lv-LV" dirty="0" smtClean="0"/>
              <a:t> </a:t>
            </a:r>
            <a:r>
              <a:rPr lang="lv-LV" dirty="0" err="1" smtClean="0"/>
              <a:t>mated</a:t>
            </a:r>
            <a:r>
              <a:rPr lang="lv-LV" dirty="0" smtClean="0"/>
              <a:t> </a:t>
            </a:r>
            <a:r>
              <a:rPr lang="lv-LV" dirty="0" err="1" smtClean="0"/>
              <a:t>queens</a:t>
            </a:r>
            <a:r>
              <a:rPr lang="lv-LV" dirty="0" smtClean="0"/>
              <a:t> </a:t>
            </a:r>
            <a:r>
              <a:rPr lang="lv-LV" dirty="0" err="1" smtClean="0"/>
              <a:t>are</a:t>
            </a:r>
            <a:r>
              <a:rPr lang="lv-LV" dirty="0" smtClean="0"/>
              <a:t> </a:t>
            </a:r>
            <a:r>
              <a:rPr lang="lv-LV" dirty="0" err="1" smtClean="0"/>
              <a:t>in</a:t>
            </a:r>
            <a:r>
              <a:rPr lang="lv-LV" dirty="0" smtClean="0"/>
              <a:t> </a:t>
            </a:r>
            <a:r>
              <a:rPr lang="lv-LV" dirty="0" err="1" smtClean="0"/>
              <a:t>stock</a:t>
            </a:r>
            <a:r>
              <a:rPr lang="lv-LV" dirty="0" smtClean="0"/>
              <a:t>.</a:t>
            </a:r>
          </a:p>
          <a:p>
            <a:pPr marL="0" indent="0">
              <a:buNone/>
            </a:pPr>
            <a:r>
              <a:rPr lang="en-US" b="1" dirty="0"/>
              <a:t>Negative </a:t>
            </a:r>
            <a:r>
              <a:rPr lang="lv-LV" b="1" dirty="0" err="1"/>
              <a:t>feedback</a:t>
            </a:r>
            <a:r>
              <a:rPr lang="lv-LV" b="1" dirty="0"/>
              <a:t> </a:t>
            </a:r>
            <a:r>
              <a:rPr lang="en-US" b="1" dirty="0" smtClean="0"/>
              <a:t>loop</a:t>
            </a:r>
            <a:r>
              <a:rPr lang="lv-LV" b="1" dirty="0" smtClean="0"/>
              <a:t> </a:t>
            </a:r>
            <a:r>
              <a:rPr lang="lv-LV" b="1" dirty="0"/>
              <a:t>No. </a:t>
            </a:r>
            <a:r>
              <a:rPr lang="lv-LV" b="1" dirty="0" smtClean="0"/>
              <a:t>4 (</a:t>
            </a:r>
            <a:r>
              <a:rPr lang="lv-LV" b="1" dirty="0" err="1" smtClean="0"/>
              <a:t>mortality</a:t>
            </a:r>
            <a:r>
              <a:rPr lang="lv-LV" b="1" dirty="0" smtClean="0"/>
              <a:t>/</a:t>
            </a:r>
            <a:r>
              <a:rPr lang="lv-LV" b="1" dirty="0" err="1" smtClean="0"/>
              <a:t>loss</a:t>
            </a:r>
            <a:r>
              <a:rPr lang="lv-LV" b="1" dirty="0" smtClean="0"/>
              <a:t> </a:t>
            </a:r>
            <a:r>
              <a:rPr lang="lv-LV" b="1" dirty="0" err="1" smtClean="0"/>
              <a:t>of</a:t>
            </a:r>
            <a:r>
              <a:rPr lang="lv-LV" b="1" dirty="0" smtClean="0"/>
              <a:t> </a:t>
            </a:r>
            <a:r>
              <a:rPr lang="lv-LV" b="1" dirty="0" err="1"/>
              <a:t>naturally</a:t>
            </a:r>
            <a:r>
              <a:rPr lang="lv-LV" b="1" dirty="0"/>
              <a:t> </a:t>
            </a:r>
            <a:r>
              <a:rPr lang="lv-LV" b="1" dirty="0" err="1"/>
              <a:t>mated</a:t>
            </a:r>
            <a:r>
              <a:rPr lang="lv-LV" b="1" dirty="0"/>
              <a:t> </a:t>
            </a:r>
            <a:r>
              <a:rPr lang="lv-LV" b="1" dirty="0" err="1"/>
              <a:t>queens</a:t>
            </a:r>
            <a:r>
              <a:rPr lang="lv-LV" b="1" dirty="0"/>
              <a:t>)</a:t>
            </a:r>
            <a:r>
              <a:rPr lang="en-US" b="1" dirty="0"/>
              <a:t>:</a:t>
            </a:r>
          </a:p>
          <a:p>
            <a:pPr marL="0" indent="0" algn="just">
              <a:buNone/>
            </a:pPr>
            <a:r>
              <a:rPr lang="en-US" dirty="0"/>
              <a:t>*) </a:t>
            </a:r>
            <a:r>
              <a:rPr lang="lv-LV" dirty="0" err="1"/>
              <a:t>The</a:t>
            </a:r>
            <a:r>
              <a:rPr lang="lv-LV" dirty="0"/>
              <a:t> </a:t>
            </a:r>
            <a:r>
              <a:rPr lang="lv-LV" dirty="0" err="1"/>
              <a:t>more</a:t>
            </a:r>
            <a:r>
              <a:rPr lang="lv-LV" dirty="0"/>
              <a:t> </a:t>
            </a:r>
            <a:r>
              <a:rPr lang="lv-LV" dirty="0" err="1"/>
              <a:t>naturally</a:t>
            </a:r>
            <a:r>
              <a:rPr lang="lv-LV" dirty="0"/>
              <a:t> </a:t>
            </a:r>
            <a:r>
              <a:rPr lang="lv-LV" dirty="0" err="1"/>
              <a:t>mated</a:t>
            </a:r>
            <a:r>
              <a:rPr lang="lv-LV" dirty="0"/>
              <a:t> </a:t>
            </a:r>
            <a:r>
              <a:rPr lang="lv-LV" dirty="0" err="1"/>
              <a:t>queens</a:t>
            </a:r>
            <a:r>
              <a:rPr lang="lv-LV" dirty="0"/>
              <a:t> </a:t>
            </a:r>
            <a:r>
              <a:rPr lang="lv-LV" dirty="0" err="1" smtClean="0"/>
              <a:t>disappear</a:t>
            </a:r>
            <a:r>
              <a:rPr lang="lv-LV" dirty="0" smtClean="0"/>
              <a:t> </a:t>
            </a:r>
            <a:r>
              <a:rPr lang="lv-LV" dirty="0" err="1" smtClean="0"/>
              <a:t>or</a:t>
            </a:r>
            <a:r>
              <a:rPr lang="lv-LV" dirty="0" smtClean="0"/>
              <a:t> </a:t>
            </a:r>
            <a:r>
              <a:rPr lang="lv-LV" dirty="0" err="1" smtClean="0"/>
              <a:t>die</a:t>
            </a:r>
            <a:r>
              <a:rPr lang="lv-LV" dirty="0" smtClean="0"/>
              <a:t>, </a:t>
            </a:r>
            <a:r>
              <a:rPr lang="lv-LV" dirty="0" err="1"/>
              <a:t>the</a:t>
            </a:r>
            <a:r>
              <a:rPr lang="lv-LV" dirty="0"/>
              <a:t> </a:t>
            </a:r>
            <a:r>
              <a:rPr lang="lv-LV" dirty="0" smtClean="0"/>
              <a:t>less </a:t>
            </a:r>
            <a:r>
              <a:rPr lang="lv-LV" dirty="0" err="1" smtClean="0"/>
              <a:t>naturally</a:t>
            </a:r>
            <a:r>
              <a:rPr lang="lv-LV" dirty="0" smtClean="0"/>
              <a:t> </a:t>
            </a:r>
            <a:r>
              <a:rPr lang="lv-LV" dirty="0" err="1"/>
              <a:t>mated</a:t>
            </a:r>
            <a:r>
              <a:rPr lang="lv-LV" dirty="0"/>
              <a:t> </a:t>
            </a:r>
            <a:r>
              <a:rPr lang="lv-LV" dirty="0" err="1" smtClean="0"/>
              <a:t>queens</a:t>
            </a:r>
            <a:r>
              <a:rPr lang="lv-LV" dirty="0" smtClean="0"/>
              <a:t> </a:t>
            </a:r>
            <a:r>
              <a:rPr lang="lv-LV" dirty="0" err="1" smtClean="0"/>
              <a:t>are</a:t>
            </a:r>
            <a:r>
              <a:rPr lang="lv-LV" dirty="0" smtClean="0"/>
              <a:t> </a:t>
            </a:r>
            <a:r>
              <a:rPr lang="lv-LV" dirty="0" err="1" smtClean="0"/>
              <a:t>in</a:t>
            </a:r>
            <a:r>
              <a:rPr lang="lv-LV" dirty="0" smtClean="0"/>
              <a:t> </a:t>
            </a:r>
            <a:r>
              <a:rPr lang="lv-LV" dirty="0" err="1" smtClean="0"/>
              <a:t>stock</a:t>
            </a:r>
            <a:r>
              <a:rPr lang="lv-LV" dirty="0" smtClean="0"/>
              <a:t>,</a:t>
            </a:r>
            <a:endParaRPr lang="lv-LV" dirty="0"/>
          </a:p>
          <a:p>
            <a:pPr marL="0" indent="0" algn="just">
              <a:buNone/>
            </a:pPr>
            <a:r>
              <a:rPr lang="lv-LV" dirty="0"/>
              <a:t>*) </a:t>
            </a:r>
            <a:r>
              <a:rPr lang="lv-LV" dirty="0" err="1" smtClean="0"/>
              <a:t>The</a:t>
            </a:r>
            <a:r>
              <a:rPr lang="lv-LV" dirty="0" smtClean="0"/>
              <a:t> </a:t>
            </a:r>
            <a:r>
              <a:rPr lang="lv-LV" dirty="0"/>
              <a:t>less </a:t>
            </a:r>
            <a:r>
              <a:rPr lang="lv-LV" dirty="0" err="1"/>
              <a:t>naturally</a:t>
            </a:r>
            <a:r>
              <a:rPr lang="lv-LV" dirty="0"/>
              <a:t> </a:t>
            </a:r>
            <a:r>
              <a:rPr lang="lv-LV" dirty="0" err="1"/>
              <a:t>mated</a:t>
            </a:r>
            <a:r>
              <a:rPr lang="lv-LV" dirty="0"/>
              <a:t> </a:t>
            </a:r>
            <a:r>
              <a:rPr lang="lv-LV" dirty="0" err="1" smtClean="0"/>
              <a:t>queens</a:t>
            </a:r>
            <a:r>
              <a:rPr lang="lv-LV" dirty="0" smtClean="0"/>
              <a:t> </a:t>
            </a:r>
            <a:r>
              <a:rPr lang="lv-LV" dirty="0" err="1" smtClean="0"/>
              <a:t>are</a:t>
            </a:r>
            <a:r>
              <a:rPr lang="lv-LV" dirty="0" smtClean="0"/>
              <a:t> </a:t>
            </a:r>
            <a:r>
              <a:rPr lang="lv-LV" dirty="0" err="1"/>
              <a:t>in</a:t>
            </a:r>
            <a:r>
              <a:rPr lang="lv-LV" dirty="0"/>
              <a:t> </a:t>
            </a:r>
            <a:r>
              <a:rPr lang="lv-LV" dirty="0" err="1"/>
              <a:t>stock</a:t>
            </a:r>
            <a:r>
              <a:rPr lang="lv-LV" dirty="0" smtClean="0"/>
              <a:t>, </a:t>
            </a:r>
            <a:r>
              <a:rPr lang="lv-LV" dirty="0" err="1" smtClean="0"/>
              <a:t>the</a:t>
            </a:r>
            <a:r>
              <a:rPr lang="lv-LV" dirty="0" smtClean="0"/>
              <a:t> less </a:t>
            </a:r>
            <a:r>
              <a:rPr lang="lv-LV" dirty="0" err="1" smtClean="0"/>
              <a:t>naturally</a:t>
            </a:r>
            <a:r>
              <a:rPr lang="lv-LV" dirty="0" smtClean="0"/>
              <a:t> </a:t>
            </a:r>
            <a:r>
              <a:rPr lang="lv-LV" dirty="0" err="1" smtClean="0"/>
              <a:t>mated</a:t>
            </a:r>
            <a:r>
              <a:rPr lang="lv-LV" dirty="0" smtClean="0"/>
              <a:t> </a:t>
            </a:r>
            <a:r>
              <a:rPr lang="lv-LV" dirty="0" err="1" smtClean="0"/>
              <a:t>queens</a:t>
            </a:r>
            <a:r>
              <a:rPr lang="lv-LV" dirty="0" smtClean="0"/>
              <a:t> </a:t>
            </a:r>
            <a:r>
              <a:rPr lang="lv-LV" dirty="0" err="1" smtClean="0"/>
              <a:t>disappear</a:t>
            </a:r>
            <a:r>
              <a:rPr lang="lv-LV" dirty="0" smtClean="0"/>
              <a:t> </a:t>
            </a:r>
            <a:r>
              <a:rPr lang="lv-LV" dirty="0" err="1" smtClean="0"/>
              <a:t>or</a:t>
            </a:r>
            <a:r>
              <a:rPr lang="lv-LV" dirty="0" smtClean="0"/>
              <a:t> </a:t>
            </a:r>
            <a:r>
              <a:rPr lang="lv-LV" dirty="0" err="1" smtClean="0"/>
              <a:t>die</a:t>
            </a:r>
            <a:r>
              <a:rPr lang="lv-LV" dirty="0" smtClean="0"/>
              <a:t>.</a:t>
            </a:r>
            <a:endParaRPr lang="lv-LV" dirty="0"/>
          </a:p>
          <a:p>
            <a:pPr marL="0" indent="0">
              <a:buNone/>
            </a:pPr>
            <a:endParaRPr lang="lv-LV" dirty="0" smtClean="0"/>
          </a:p>
        </p:txBody>
      </p:sp>
      <p:sp>
        <p:nvSpPr>
          <p:cNvPr id="5" name="Slide Number Placeholder 4"/>
          <p:cNvSpPr>
            <a:spLocks noGrp="1"/>
          </p:cNvSpPr>
          <p:nvPr>
            <p:ph type="sldNum" sz="quarter" idx="12"/>
          </p:nvPr>
        </p:nvSpPr>
        <p:spPr/>
        <p:txBody>
          <a:bodyPr/>
          <a:lstStyle/>
          <a:p>
            <a:fld id="{ABA0E813-8887-4529-A6FA-2A58AAE91431}" type="slidenum">
              <a:rPr lang="en-US" smtClean="0"/>
              <a:pPr/>
              <a:t>14</a:t>
            </a:fld>
            <a:endParaRPr lang="en-US" dirty="0"/>
          </a:p>
        </p:txBody>
      </p:sp>
    </p:spTree>
    <p:extLst>
      <p:ext uri="{BB962C8B-B14F-4D97-AF65-F5344CB8AC3E}">
        <p14:creationId xmlns:p14="http://schemas.microsoft.com/office/powerpoint/2010/main" val="17080547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41883"/>
          </a:xfrm>
        </p:spPr>
        <p:txBody>
          <a:bodyPr/>
          <a:lstStyle/>
          <a:p>
            <a:pPr algn="ctr"/>
            <a:r>
              <a:rPr lang="lv-LV" b="1" dirty="0" err="1" smtClean="0">
                <a:latin typeface="+mn-lt"/>
              </a:rPr>
              <a:t>Description</a:t>
            </a:r>
            <a:r>
              <a:rPr lang="lv-LV" b="1" dirty="0" smtClean="0">
                <a:latin typeface="+mn-lt"/>
              </a:rPr>
              <a:t> </a:t>
            </a:r>
            <a:r>
              <a:rPr lang="lv-LV" b="1" dirty="0" err="1" smtClean="0">
                <a:latin typeface="+mn-lt"/>
              </a:rPr>
              <a:t>of</a:t>
            </a:r>
            <a:r>
              <a:rPr lang="lv-LV" b="1" dirty="0" smtClean="0">
                <a:latin typeface="+mn-lt"/>
              </a:rPr>
              <a:t> </a:t>
            </a:r>
            <a:r>
              <a:rPr lang="lv-LV" b="1" dirty="0" err="1" smtClean="0">
                <a:latin typeface="+mn-lt"/>
              </a:rPr>
              <a:t>model</a:t>
            </a:r>
            <a:r>
              <a:rPr lang="lv-LV" b="1" dirty="0" smtClean="0">
                <a:latin typeface="+mn-lt"/>
              </a:rPr>
              <a:t> (4/4)</a:t>
            </a:r>
            <a:endParaRPr lang="en-US" b="1" dirty="0">
              <a:latin typeface="+mn-lt"/>
            </a:endParaRPr>
          </a:p>
        </p:txBody>
      </p:sp>
      <p:sp>
        <p:nvSpPr>
          <p:cNvPr id="3" name="Content Placeholder 2"/>
          <p:cNvSpPr>
            <a:spLocks noGrp="1"/>
          </p:cNvSpPr>
          <p:nvPr>
            <p:ph idx="1"/>
          </p:nvPr>
        </p:nvSpPr>
        <p:spPr>
          <a:xfrm>
            <a:off x="838200" y="1182624"/>
            <a:ext cx="10515600" cy="4994339"/>
          </a:xfrm>
        </p:spPr>
        <p:txBody>
          <a:bodyPr>
            <a:normAutofit lnSpcReduction="10000"/>
          </a:bodyPr>
          <a:lstStyle/>
          <a:p>
            <a:pPr marL="0" indent="0">
              <a:buNone/>
            </a:pPr>
            <a:r>
              <a:rPr lang="en-US" b="1" dirty="0" smtClean="0"/>
              <a:t>Negative</a:t>
            </a:r>
            <a:r>
              <a:rPr lang="lv-LV" b="1" dirty="0" smtClean="0"/>
              <a:t> </a:t>
            </a:r>
            <a:r>
              <a:rPr lang="lv-LV" b="1" dirty="0" err="1" smtClean="0"/>
              <a:t>feedback</a:t>
            </a:r>
            <a:r>
              <a:rPr lang="en-US" b="1" dirty="0" smtClean="0"/>
              <a:t> loop No. 5 (overtime-queen rearing):</a:t>
            </a:r>
          </a:p>
          <a:p>
            <a:pPr marL="0" indent="0" algn="just">
              <a:buNone/>
            </a:pPr>
            <a:r>
              <a:rPr lang="en-US" dirty="0" smtClean="0"/>
              <a:t>*) As overtime increases, the effect of overtime on queen rearing decreases (from 1 to 0),</a:t>
            </a:r>
          </a:p>
          <a:p>
            <a:pPr marL="0" indent="0" algn="just">
              <a:buNone/>
            </a:pPr>
            <a:r>
              <a:rPr lang="en-US" dirty="0" smtClean="0"/>
              <a:t>*) As the overtime effect decreases, queen rearing decreases,</a:t>
            </a:r>
          </a:p>
          <a:p>
            <a:pPr marL="0" indent="0" algn="just">
              <a:buNone/>
            </a:pPr>
            <a:r>
              <a:rPr lang="en-US" dirty="0" smtClean="0"/>
              <a:t>*) As the queen rearing decreases, the labor consumed in queen rearing decreases,</a:t>
            </a:r>
          </a:p>
          <a:p>
            <a:pPr marL="0" indent="0" algn="just">
              <a:buNone/>
            </a:pPr>
            <a:r>
              <a:rPr lang="en-US" dirty="0" smtClean="0"/>
              <a:t>*) As labor decreases, overtime decreases,</a:t>
            </a:r>
          </a:p>
          <a:p>
            <a:pPr marL="0" indent="0" algn="just">
              <a:buNone/>
            </a:pPr>
            <a:r>
              <a:rPr lang="en-US" dirty="0" smtClean="0"/>
              <a:t>*) As overtime decreases, the effect of overtime on queen rearing increases (from 0 to 1).</a:t>
            </a:r>
          </a:p>
          <a:p>
            <a:pPr marL="0" indent="0" algn="just">
              <a:buNone/>
            </a:pPr>
            <a:r>
              <a:rPr lang="en-US" b="1" dirty="0" smtClean="0"/>
              <a:t>There are other loops that run briefly depending on the initial values of variables.</a:t>
            </a:r>
          </a:p>
          <a:p>
            <a:pPr marL="0" indent="0">
              <a:buNone/>
            </a:pPr>
            <a:endParaRPr lang="en-US" dirty="0" smtClean="0"/>
          </a:p>
          <a:p>
            <a:pPr marL="0" indent="0">
              <a:buNone/>
            </a:pPr>
            <a:endParaRPr lang="en-US" dirty="0" smtClean="0"/>
          </a:p>
        </p:txBody>
      </p:sp>
      <p:sp>
        <p:nvSpPr>
          <p:cNvPr id="5" name="Slide Number Placeholder 4"/>
          <p:cNvSpPr>
            <a:spLocks noGrp="1"/>
          </p:cNvSpPr>
          <p:nvPr>
            <p:ph type="sldNum" sz="quarter" idx="12"/>
          </p:nvPr>
        </p:nvSpPr>
        <p:spPr/>
        <p:txBody>
          <a:bodyPr/>
          <a:lstStyle/>
          <a:p>
            <a:fld id="{ABA0E813-8887-4529-A6FA-2A58AAE91431}" type="slidenum">
              <a:rPr lang="en-US" smtClean="0"/>
              <a:pPr/>
              <a:t>15</a:t>
            </a:fld>
            <a:endParaRPr lang="en-US" dirty="0"/>
          </a:p>
        </p:txBody>
      </p:sp>
    </p:spTree>
    <p:extLst>
      <p:ext uri="{BB962C8B-B14F-4D97-AF65-F5344CB8AC3E}">
        <p14:creationId xmlns:p14="http://schemas.microsoft.com/office/powerpoint/2010/main" val="27799146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68545"/>
          </a:xfrm>
        </p:spPr>
        <p:txBody>
          <a:bodyPr>
            <a:normAutofit/>
          </a:bodyPr>
          <a:lstStyle/>
          <a:p>
            <a:pPr algn="ctr"/>
            <a:r>
              <a:rPr lang="lv-LV" b="1" dirty="0" err="1" smtClean="0">
                <a:latin typeface="+mn-lt"/>
              </a:rPr>
              <a:t>Full</a:t>
            </a:r>
            <a:r>
              <a:rPr lang="lv-LV" b="1" dirty="0" smtClean="0">
                <a:latin typeface="+mn-lt"/>
              </a:rPr>
              <a:t> </a:t>
            </a:r>
            <a:r>
              <a:rPr lang="lv-LV" b="1" dirty="0" err="1" smtClean="0">
                <a:latin typeface="+mn-lt"/>
              </a:rPr>
              <a:t>model</a:t>
            </a:r>
            <a:r>
              <a:rPr lang="lv-LV" b="1" dirty="0" smtClean="0">
                <a:latin typeface="+mn-lt"/>
              </a:rPr>
              <a:t> (</a:t>
            </a:r>
            <a:r>
              <a:rPr lang="lv-LV" b="1" dirty="0" err="1" smtClean="0">
                <a:latin typeface="+mn-lt"/>
              </a:rPr>
              <a:t>supporting</a:t>
            </a:r>
            <a:r>
              <a:rPr lang="lv-LV" b="1" dirty="0" smtClean="0">
                <a:latin typeface="+mn-lt"/>
              </a:rPr>
              <a:t> </a:t>
            </a:r>
            <a:r>
              <a:rPr lang="lv-LV" b="1" dirty="0" err="1" smtClean="0">
                <a:latin typeface="+mn-lt"/>
              </a:rPr>
              <a:t>material</a:t>
            </a:r>
            <a:r>
              <a:rPr lang="lv-LV" b="1" dirty="0" smtClean="0">
                <a:latin typeface="+mn-lt"/>
              </a:rPr>
              <a:t>)</a:t>
            </a:r>
            <a:endParaRPr lang="en-US" b="1" dirty="0">
              <a:latin typeface="+mn-lt"/>
            </a:endParaRPr>
          </a:p>
        </p:txBody>
      </p:sp>
      <p:sp>
        <p:nvSpPr>
          <p:cNvPr id="6" name="Slide Number Placeholder 5"/>
          <p:cNvSpPr>
            <a:spLocks noGrp="1"/>
          </p:cNvSpPr>
          <p:nvPr>
            <p:ph type="sldNum" sz="quarter" idx="12"/>
          </p:nvPr>
        </p:nvSpPr>
        <p:spPr/>
        <p:txBody>
          <a:bodyPr/>
          <a:lstStyle/>
          <a:p>
            <a:fld id="{ABA0E813-8887-4529-A6FA-2A58AAE91431}" type="slidenum">
              <a:rPr lang="en-US" smtClean="0"/>
              <a:pPr/>
              <a:t>16</a:t>
            </a:fld>
            <a:endParaRPr lang="en-US" dirty="0"/>
          </a:p>
        </p:txBody>
      </p:sp>
      <p:pic>
        <p:nvPicPr>
          <p:cNvPr id="7" name="Content Placeholder 6"/>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964276" y="824962"/>
            <a:ext cx="10033462" cy="5713950"/>
          </a:xfrm>
          <a:prstGeom prst="rect">
            <a:avLst/>
          </a:prstGeom>
        </p:spPr>
      </p:pic>
    </p:spTree>
    <p:extLst>
      <p:ext uri="{BB962C8B-B14F-4D97-AF65-F5344CB8AC3E}">
        <p14:creationId xmlns:p14="http://schemas.microsoft.com/office/powerpoint/2010/main" val="6816570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8966"/>
          </a:xfrm>
        </p:spPr>
        <p:txBody>
          <a:bodyPr>
            <a:normAutofit/>
          </a:bodyPr>
          <a:lstStyle/>
          <a:p>
            <a:r>
              <a:rPr lang="lv-LV" sz="3200" b="1" dirty="0" err="1" smtClean="0"/>
              <a:t>Result</a:t>
            </a:r>
            <a:r>
              <a:rPr lang="lv-LV" sz="3200" b="1" dirty="0" smtClean="0"/>
              <a:t> #1: s</a:t>
            </a:r>
            <a:r>
              <a:rPr lang="en-US" sz="3200" b="1" dirty="0" err="1" smtClean="0"/>
              <a:t>ystem</a:t>
            </a:r>
            <a:r>
              <a:rPr lang="en-US" sz="3200" b="1" dirty="0" smtClean="0"/>
              <a:t> </a:t>
            </a:r>
            <a:r>
              <a:rPr lang="en-US" sz="3200" b="1" dirty="0"/>
              <a:t>resources and </a:t>
            </a:r>
            <a:r>
              <a:rPr lang="lv-LV" sz="3200" b="1" dirty="0" err="1" smtClean="0"/>
              <a:t>labor</a:t>
            </a:r>
            <a:r>
              <a:rPr lang="en-US" sz="3200" b="1" dirty="0" smtClean="0"/>
              <a:t> </a:t>
            </a:r>
            <a:r>
              <a:rPr lang="en-US" sz="3200" u="sng" dirty="0" smtClean="0">
                <a:solidFill>
                  <a:srgbClr val="FFFF00"/>
                </a:solidFill>
              </a:rPr>
              <a:t>has </a:t>
            </a:r>
            <a:r>
              <a:rPr lang="en-US" sz="3200" u="sng" dirty="0">
                <a:solidFill>
                  <a:srgbClr val="FFFF00"/>
                </a:solidFill>
              </a:rPr>
              <a:t>been used effectively</a:t>
            </a:r>
            <a:r>
              <a:rPr lang="lv-LV" sz="3200" b="1" u="sng" dirty="0" smtClean="0">
                <a:solidFill>
                  <a:srgbClr val="FFFF00"/>
                </a:solidFill>
              </a:rPr>
              <a:t/>
            </a:r>
            <a:br>
              <a:rPr lang="lv-LV" sz="3200" b="1" u="sng" dirty="0" smtClean="0">
                <a:solidFill>
                  <a:srgbClr val="FFFF00"/>
                </a:solidFill>
              </a:rPr>
            </a:br>
            <a:r>
              <a:rPr lang="lv-LV" sz="3200" dirty="0" smtClean="0"/>
              <a:t>(3 </a:t>
            </a:r>
            <a:r>
              <a:rPr lang="lv-LV" sz="3200" dirty="0" err="1" smtClean="0"/>
              <a:t>apiaries</a:t>
            </a:r>
            <a:r>
              <a:rPr lang="lv-LV" sz="3200" dirty="0" smtClean="0"/>
              <a:t> </a:t>
            </a:r>
            <a:r>
              <a:rPr lang="lv-LV" sz="3200" dirty="0"/>
              <a:t>(300 </a:t>
            </a:r>
            <a:r>
              <a:rPr lang="lv-LV" sz="3200" dirty="0" err="1" smtClean="0"/>
              <a:t>nucs</a:t>
            </a:r>
            <a:r>
              <a:rPr lang="lv-LV" sz="3200" dirty="0" smtClean="0"/>
              <a:t>), </a:t>
            </a:r>
            <a:r>
              <a:rPr lang="lv-LV" sz="3200" dirty="0"/>
              <a:t>8 </a:t>
            </a:r>
            <a:r>
              <a:rPr lang="lv-LV" sz="3200" dirty="0" err="1" smtClean="0"/>
              <a:t>rearing</a:t>
            </a:r>
            <a:r>
              <a:rPr lang="lv-LV" sz="3200" dirty="0" smtClean="0"/>
              <a:t> </a:t>
            </a:r>
            <a:r>
              <a:rPr lang="lv-LV" sz="3200" dirty="0" err="1" smtClean="0"/>
              <a:t>colonies</a:t>
            </a:r>
            <a:r>
              <a:rPr lang="lv-LV" sz="3200" dirty="0" smtClean="0"/>
              <a:t> </a:t>
            </a:r>
            <a:r>
              <a:rPr lang="lv-LV" sz="3200" dirty="0"/>
              <a:t>(320 </a:t>
            </a:r>
            <a:r>
              <a:rPr lang="lv-LV" sz="3200" dirty="0" err="1" smtClean="0"/>
              <a:t>queens</a:t>
            </a:r>
            <a:r>
              <a:rPr lang="lv-LV" sz="3200" dirty="0" smtClean="0"/>
              <a:t>/</a:t>
            </a:r>
            <a:r>
              <a:rPr lang="lv-LV" sz="3200" dirty="0" err="1" smtClean="0"/>
              <a:t>wk</a:t>
            </a:r>
            <a:r>
              <a:rPr lang="lv-LV" sz="3200" dirty="0" smtClean="0"/>
              <a:t>)</a:t>
            </a:r>
            <a:endParaRPr lang="en-US" sz="3200" b="1" u="sng" dirty="0">
              <a:solidFill>
                <a:srgbClr val="FFFF00"/>
              </a:solidFill>
            </a:endParaRPr>
          </a:p>
        </p:txBody>
      </p:sp>
      <p:sp>
        <p:nvSpPr>
          <p:cNvPr id="7" name="Date Placeholder 6"/>
          <p:cNvSpPr>
            <a:spLocks noGrp="1"/>
          </p:cNvSpPr>
          <p:nvPr>
            <p:ph type="dt" sz="half" idx="4294967295"/>
          </p:nvPr>
        </p:nvSpPr>
        <p:spPr>
          <a:xfrm>
            <a:off x="838200" y="6356350"/>
            <a:ext cx="2743200" cy="365125"/>
          </a:xfrm>
        </p:spPr>
        <p:txBody>
          <a:bodyPr/>
          <a:lstStyle/>
          <a:p>
            <a:fld id="{12E80E7C-0520-4E50-9D5D-6110EAE4B404}" type="datetime1">
              <a:rPr lang="en-US" smtClean="0"/>
              <a:t>22-Jul-23</a:t>
            </a:fld>
            <a:endParaRPr lang="en-US" dirty="0"/>
          </a:p>
        </p:txBody>
      </p:sp>
      <p:sp>
        <p:nvSpPr>
          <p:cNvPr id="8" name="Slide Number Placeholder 7"/>
          <p:cNvSpPr>
            <a:spLocks noGrp="1"/>
          </p:cNvSpPr>
          <p:nvPr>
            <p:ph type="sldNum" sz="quarter" idx="12"/>
          </p:nvPr>
        </p:nvSpPr>
        <p:spPr/>
        <p:txBody>
          <a:bodyPr/>
          <a:lstStyle/>
          <a:p>
            <a:fld id="{ABA0E813-8887-4529-A6FA-2A58AAE91431}" type="slidenum">
              <a:rPr lang="en-US" smtClean="0"/>
              <a:pPr/>
              <a:t>17</a:t>
            </a:fld>
            <a:endParaRPr lang="en-US" dirty="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0098" y="1285491"/>
            <a:ext cx="11471803" cy="5572509"/>
          </a:xfrm>
          <a:prstGeom prst="rect">
            <a:avLst/>
          </a:prstGeom>
        </p:spPr>
      </p:pic>
    </p:spTree>
    <p:extLst>
      <p:ext uri="{BB962C8B-B14F-4D97-AF65-F5344CB8AC3E}">
        <p14:creationId xmlns:p14="http://schemas.microsoft.com/office/powerpoint/2010/main" val="18562126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14429"/>
          </a:xfrm>
        </p:spPr>
        <p:txBody>
          <a:bodyPr>
            <a:normAutofit/>
          </a:bodyPr>
          <a:lstStyle/>
          <a:p>
            <a:r>
              <a:rPr lang="lv-LV" sz="3200" dirty="0" err="1"/>
              <a:t>Result</a:t>
            </a:r>
            <a:r>
              <a:rPr lang="lv-LV" sz="3200" dirty="0"/>
              <a:t> </a:t>
            </a:r>
            <a:r>
              <a:rPr lang="lv-LV" sz="3200" dirty="0" smtClean="0"/>
              <a:t>#2: </a:t>
            </a:r>
            <a:r>
              <a:rPr lang="lv-LV" sz="3200" dirty="0"/>
              <a:t>s</a:t>
            </a:r>
            <a:r>
              <a:rPr lang="en-US" sz="3200" dirty="0" err="1"/>
              <a:t>ystem</a:t>
            </a:r>
            <a:r>
              <a:rPr lang="en-US" sz="3200" dirty="0"/>
              <a:t> resources and </a:t>
            </a:r>
            <a:r>
              <a:rPr lang="lv-LV" sz="3200" dirty="0" err="1"/>
              <a:t>labor</a:t>
            </a:r>
            <a:r>
              <a:rPr lang="en-US" sz="3200" dirty="0"/>
              <a:t> </a:t>
            </a:r>
            <a:r>
              <a:rPr lang="en-US" sz="3200" u="sng" dirty="0" smtClean="0">
                <a:solidFill>
                  <a:srgbClr val="FFFF00"/>
                </a:solidFill>
              </a:rPr>
              <a:t>has</a:t>
            </a:r>
            <a:r>
              <a:rPr lang="lv-LV" sz="3200" u="sng" dirty="0" smtClean="0">
                <a:solidFill>
                  <a:srgbClr val="FFFF00"/>
                </a:solidFill>
              </a:rPr>
              <a:t> </a:t>
            </a:r>
            <a:r>
              <a:rPr lang="lv-LV" sz="3200" u="sng" dirty="0" err="1" smtClean="0">
                <a:solidFill>
                  <a:srgbClr val="FFFF00"/>
                </a:solidFill>
              </a:rPr>
              <a:t>not</a:t>
            </a:r>
            <a:r>
              <a:rPr lang="en-US" sz="3200" u="sng" dirty="0" smtClean="0">
                <a:solidFill>
                  <a:srgbClr val="FFFF00"/>
                </a:solidFill>
              </a:rPr>
              <a:t> </a:t>
            </a:r>
            <a:r>
              <a:rPr lang="en-US" sz="3200" u="sng" dirty="0">
                <a:solidFill>
                  <a:srgbClr val="FFFF00"/>
                </a:solidFill>
              </a:rPr>
              <a:t>been used effectively</a:t>
            </a:r>
            <a:r>
              <a:rPr lang="lv-LV" sz="3200" u="sng" dirty="0">
                <a:solidFill>
                  <a:srgbClr val="FFFF00"/>
                </a:solidFill>
              </a:rPr>
              <a:t/>
            </a:r>
            <a:br>
              <a:rPr lang="lv-LV" sz="3200" u="sng" dirty="0">
                <a:solidFill>
                  <a:srgbClr val="FFFF00"/>
                </a:solidFill>
              </a:rPr>
            </a:br>
            <a:r>
              <a:rPr lang="lv-LV" sz="3200" dirty="0" smtClean="0"/>
              <a:t>(4 </a:t>
            </a:r>
            <a:r>
              <a:rPr lang="lv-LV" sz="3200" dirty="0" err="1"/>
              <a:t>apiaries</a:t>
            </a:r>
            <a:r>
              <a:rPr lang="lv-LV" sz="3200" dirty="0"/>
              <a:t> </a:t>
            </a:r>
            <a:r>
              <a:rPr lang="lv-LV" sz="3200" dirty="0" smtClean="0"/>
              <a:t>(400 </a:t>
            </a:r>
            <a:r>
              <a:rPr lang="lv-LV" sz="3200" dirty="0" err="1"/>
              <a:t>nucs</a:t>
            </a:r>
            <a:r>
              <a:rPr lang="lv-LV" sz="3200" dirty="0"/>
              <a:t>), </a:t>
            </a:r>
            <a:r>
              <a:rPr lang="lv-LV" sz="3200" dirty="0" smtClean="0"/>
              <a:t>10 </a:t>
            </a:r>
            <a:r>
              <a:rPr lang="lv-LV" sz="3200" dirty="0" err="1"/>
              <a:t>rearing</a:t>
            </a:r>
            <a:r>
              <a:rPr lang="lv-LV" sz="3200" dirty="0"/>
              <a:t> </a:t>
            </a:r>
            <a:r>
              <a:rPr lang="lv-LV" sz="3200" dirty="0" err="1"/>
              <a:t>colonies</a:t>
            </a:r>
            <a:r>
              <a:rPr lang="lv-LV" sz="3200" dirty="0"/>
              <a:t> </a:t>
            </a:r>
            <a:r>
              <a:rPr lang="lv-LV" sz="3200" dirty="0" smtClean="0"/>
              <a:t>(400 </a:t>
            </a:r>
            <a:r>
              <a:rPr lang="lv-LV" sz="3200" dirty="0" err="1"/>
              <a:t>queens</a:t>
            </a:r>
            <a:r>
              <a:rPr lang="lv-LV" sz="3200" dirty="0"/>
              <a:t>/</a:t>
            </a:r>
            <a:r>
              <a:rPr lang="lv-LV" sz="3200" dirty="0" err="1"/>
              <a:t>wk</a:t>
            </a:r>
            <a:r>
              <a:rPr lang="lv-LV" sz="3200" dirty="0"/>
              <a:t>)</a:t>
            </a:r>
            <a:endParaRPr lang="en-US" sz="3200" b="1" u="sng" dirty="0">
              <a:solidFill>
                <a:srgbClr val="FFFF00"/>
              </a:solidFill>
            </a:endParaRPr>
          </a:p>
        </p:txBody>
      </p:sp>
      <p:sp>
        <p:nvSpPr>
          <p:cNvPr id="5" name="Date Placeholder 4"/>
          <p:cNvSpPr>
            <a:spLocks noGrp="1"/>
          </p:cNvSpPr>
          <p:nvPr>
            <p:ph type="dt" sz="half" idx="4294967295"/>
          </p:nvPr>
        </p:nvSpPr>
        <p:spPr>
          <a:xfrm>
            <a:off x="838200" y="6356350"/>
            <a:ext cx="2743200" cy="365125"/>
          </a:xfrm>
        </p:spPr>
        <p:txBody>
          <a:bodyPr/>
          <a:lstStyle/>
          <a:p>
            <a:fld id="{FF680AD0-7C1C-4561-A268-855F76068FD4}" type="datetime1">
              <a:rPr lang="en-US" smtClean="0"/>
              <a:t>22-Jul-23</a:t>
            </a:fld>
            <a:endParaRPr lang="en-US" dirty="0"/>
          </a:p>
        </p:txBody>
      </p:sp>
      <p:sp>
        <p:nvSpPr>
          <p:cNvPr id="6" name="Slide Number Placeholder 5"/>
          <p:cNvSpPr>
            <a:spLocks noGrp="1"/>
          </p:cNvSpPr>
          <p:nvPr>
            <p:ph type="sldNum" sz="quarter" idx="12"/>
          </p:nvPr>
        </p:nvSpPr>
        <p:spPr/>
        <p:txBody>
          <a:bodyPr/>
          <a:lstStyle/>
          <a:p>
            <a:fld id="{ABA0E813-8887-4529-A6FA-2A58AAE91431}" type="slidenum">
              <a:rPr lang="en-US" smtClean="0"/>
              <a:pPr/>
              <a:t>18</a:t>
            </a:fld>
            <a:endParaRPr lang="en-US" dirty="0"/>
          </a:p>
        </p:txBody>
      </p:sp>
      <p:pic>
        <p:nvPicPr>
          <p:cNvPr id="7" name="Content Placeholder 6"/>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91070" y="1314429"/>
            <a:ext cx="11409860" cy="5543571"/>
          </a:xfrm>
        </p:spPr>
      </p:pic>
    </p:spTree>
    <p:extLst>
      <p:ext uri="{BB962C8B-B14F-4D97-AF65-F5344CB8AC3E}">
        <p14:creationId xmlns:p14="http://schemas.microsoft.com/office/powerpoint/2010/main" val="33586871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mn-lt"/>
              </a:rPr>
              <a:t>Discussion of the conclusions</a:t>
            </a:r>
            <a:endParaRPr lang="en-US" b="1" dirty="0">
              <a:latin typeface="+mn-lt"/>
            </a:endParaRPr>
          </a:p>
        </p:txBody>
      </p:sp>
      <p:sp>
        <p:nvSpPr>
          <p:cNvPr id="3" name="Content Placeholder 2"/>
          <p:cNvSpPr>
            <a:spLocks noGrp="1"/>
          </p:cNvSpPr>
          <p:nvPr>
            <p:ph idx="1"/>
          </p:nvPr>
        </p:nvSpPr>
        <p:spPr>
          <a:xfrm>
            <a:off x="399011" y="872836"/>
            <a:ext cx="11396749" cy="5726747"/>
          </a:xfrm>
        </p:spPr>
        <p:txBody>
          <a:bodyPr>
            <a:normAutofit lnSpcReduction="10000"/>
          </a:bodyPr>
          <a:lstStyle/>
          <a:p>
            <a:r>
              <a:rPr lang="en-US" b="1" dirty="0" smtClean="0"/>
              <a:t>Verification and validation of the model has been carried out with several tests.</a:t>
            </a:r>
          </a:p>
          <a:p>
            <a:r>
              <a:rPr lang="en-US" b="1" dirty="0" smtClean="0"/>
              <a:t>Key policies included in the model:</a:t>
            </a:r>
          </a:p>
          <a:p>
            <a:pPr marL="0" indent="0" algn="just">
              <a:buNone/>
            </a:pPr>
            <a:r>
              <a:rPr lang="en-US" dirty="0" smtClean="0"/>
              <a:t>*) </a:t>
            </a:r>
            <a:r>
              <a:rPr lang="en-US" b="1" dirty="0" smtClean="0"/>
              <a:t>#1 - constants, parameters, numbers. </a:t>
            </a:r>
            <a:r>
              <a:rPr lang="en-US" dirty="0" smtClean="0"/>
              <a:t>More specifically, the parameters «Apiaries» and «Rearing colonies» will be changed, which affect the flow «Formation of </a:t>
            </a:r>
            <a:r>
              <a:rPr lang="en-US" dirty="0" err="1" smtClean="0"/>
              <a:t>nucs</a:t>
            </a:r>
            <a:r>
              <a:rPr lang="en-US" dirty="0" smtClean="0"/>
              <a:t>» and «Queen rearing».</a:t>
            </a:r>
          </a:p>
          <a:p>
            <a:pPr marL="0" indent="0" algn="just">
              <a:buNone/>
            </a:pPr>
            <a:r>
              <a:rPr lang="en-US" dirty="0" smtClean="0"/>
              <a:t>*) </a:t>
            </a:r>
            <a:r>
              <a:rPr lang="en-US" b="1" dirty="0" smtClean="0"/>
              <a:t>#2 – the size of buffers and other stabilizing stocks relative to their flows. </a:t>
            </a:r>
            <a:r>
              <a:rPr lang="en-US" dirty="0" smtClean="0"/>
              <a:t>The stabilizing stock is «Production overtime», if the stock becomes &gt; 0 the parameter «Overtime effect on queen rearing» immediately affects the flow «Queen rearing».</a:t>
            </a:r>
          </a:p>
          <a:p>
            <a:pPr marL="0" indent="0" algn="just">
              <a:buNone/>
            </a:pPr>
            <a:r>
              <a:rPr lang="en-US" dirty="0" smtClean="0"/>
              <a:t>*) </a:t>
            </a:r>
            <a:r>
              <a:rPr lang="en-US" b="1" dirty="0" smtClean="0"/>
              <a:t>#3 - system rules. </a:t>
            </a:r>
            <a:r>
              <a:rPr lang="en-US" dirty="0" smtClean="0"/>
              <a:t>The limitation of the system is the parameter «Expected time for production». In the given model, it is 40 h, when it is exceeded, production overtime begins to accumulate, which immediately regulates or temporarily stops the flow «Queen rearing».</a:t>
            </a:r>
          </a:p>
        </p:txBody>
      </p:sp>
      <p:sp>
        <p:nvSpPr>
          <p:cNvPr id="5" name="Slide Number Placeholder 4"/>
          <p:cNvSpPr>
            <a:spLocks noGrp="1"/>
          </p:cNvSpPr>
          <p:nvPr>
            <p:ph type="sldNum" sz="quarter" idx="12"/>
          </p:nvPr>
        </p:nvSpPr>
        <p:spPr/>
        <p:txBody>
          <a:bodyPr/>
          <a:lstStyle/>
          <a:p>
            <a:fld id="{ABA0E813-8887-4529-A6FA-2A58AAE91431}" type="slidenum">
              <a:rPr lang="en-US" smtClean="0"/>
              <a:pPr/>
              <a:t>19</a:t>
            </a:fld>
            <a:endParaRPr lang="en-US" dirty="0"/>
          </a:p>
        </p:txBody>
      </p:sp>
    </p:spTree>
    <p:extLst>
      <p:ext uri="{BB962C8B-B14F-4D97-AF65-F5344CB8AC3E}">
        <p14:creationId xmlns:p14="http://schemas.microsoft.com/office/powerpoint/2010/main" val="21592556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is system dynamics modeling applied in beekeeping?</a:t>
            </a:r>
          </a:p>
        </p:txBody>
      </p:sp>
      <p:pic>
        <p:nvPicPr>
          <p:cNvPr id="6" name="Content Placeholder 5"/>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7673788" y="855168"/>
            <a:ext cx="3810000" cy="5311775"/>
          </a:xfrm>
        </p:spPr>
      </p:pic>
      <p:sp>
        <p:nvSpPr>
          <p:cNvPr id="5" name="Slide Number Placeholder 4"/>
          <p:cNvSpPr>
            <a:spLocks noGrp="1"/>
          </p:cNvSpPr>
          <p:nvPr>
            <p:ph type="sldNum" sz="quarter" idx="12"/>
          </p:nvPr>
        </p:nvSpPr>
        <p:spPr/>
        <p:txBody>
          <a:bodyPr/>
          <a:lstStyle/>
          <a:p>
            <a:fld id="{ABA0E813-8887-4529-A6FA-2A58AAE91431}" type="slidenum">
              <a:rPr lang="en-US" smtClean="0"/>
              <a:pPr/>
              <a:t>2</a:t>
            </a:fld>
            <a:endParaRPr lang="en-US" dirty="0"/>
          </a:p>
        </p:txBody>
      </p:sp>
      <p:sp>
        <p:nvSpPr>
          <p:cNvPr id="8" name="TextBox 7"/>
          <p:cNvSpPr txBox="1"/>
          <p:nvPr/>
        </p:nvSpPr>
        <p:spPr>
          <a:xfrm>
            <a:off x="216130" y="659027"/>
            <a:ext cx="6209607" cy="1754326"/>
          </a:xfrm>
          <a:prstGeom prst="rect">
            <a:avLst/>
          </a:prstGeom>
          <a:noFill/>
        </p:spPr>
        <p:txBody>
          <a:bodyPr wrap="square" rtlCol="0">
            <a:spAutoFit/>
          </a:bodyPr>
          <a:lstStyle/>
          <a:p>
            <a:r>
              <a:rPr lang="en-US" dirty="0"/>
              <a:t>Corresponding </a:t>
            </a:r>
            <a:r>
              <a:rPr lang="en-US" dirty="0" smtClean="0"/>
              <a:t>author</a:t>
            </a:r>
            <a:r>
              <a:rPr lang="lv-LV" dirty="0" smtClean="0"/>
              <a:t> </a:t>
            </a:r>
            <a:r>
              <a:rPr lang="lv-LV" b="1" dirty="0" smtClean="0"/>
              <a:t>Agnese Smilga-</a:t>
            </a:r>
            <a:r>
              <a:rPr lang="lv-LV" b="1" dirty="0" err="1" smtClean="0"/>
              <a:t>Spalvina</a:t>
            </a:r>
            <a:r>
              <a:rPr lang="lv-LV" b="1" dirty="0" smtClean="0"/>
              <a:t>:</a:t>
            </a:r>
          </a:p>
          <a:p>
            <a:pPr marL="285750" indent="-285750">
              <a:buFont typeface="Arial" panose="020B0604020202020204" pitchFamily="34" charset="0"/>
              <a:buChar char="•"/>
            </a:pPr>
            <a:r>
              <a:rPr lang="en-US" b="1" dirty="0" smtClean="0"/>
              <a:t>a </a:t>
            </a:r>
            <a:r>
              <a:rPr lang="en-US" b="1" dirty="0"/>
              <a:t>beekeeper and manager at SMILGA SPALVINA </a:t>
            </a:r>
            <a:r>
              <a:rPr lang="en-US" b="1" dirty="0" smtClean="0"/>
              <a:t>LLC</a:t>
            </a:r>
            <a:r>
              <a:rPr lang="lv-LV" b="1" dirty="0" smtClean="0"/>
              <a:t> (Latvia),</a:t>
            </a:r>
          </a:p>
          <a:p>
            <a:pPr marL="285750" indent="-285750">
              <a:buFont typeface="Arial" panose="020B0604020202020204" pitchFamily="34" charset="0"/>
              <a:buChar char="•"/>
            </a:pPr>
            <a:r>
              <a:rPr lang="en-US" dirty="0"/>
              <a:t>specialization in </a:t>
            </a:r>
            <a:r>
              <a:rPr lang="en-US" dirty="0" smtClean="0"/>
              <a:t>beekeeping</a:t>
            </a:r>
            <a:r>
              <a:rPr lang="lv-LV" dirty="0" smtClean="0"/>
              <a:t>: </a:t>
            </a:r>
            <a:r>
              <a:rPr lang="lv-LV" b="1" dirty="0" err="1" smtClean="0"/>
              <a:t>queen</a:t>
            </a:r>
            <a:r>
              <a:rPr lang="lv-LV" b="1" dirty="0" smtClean="0"/>
              <a:t> </a:t>
            </a:r>
            <a:r>
              <a:rPr lang="lv-LV" b="1" dirty="0" err="1" smtClean="0"/>
              <a:t>rearing</a:t>
            </a:r>
            <a:r>
              <a:rPr lang="lv-LV" b="1" dirty="0" smtClean="0"/>
              <a:t> </a:t>
            </a:r>
            <a:r>
              <a:rPr lang="lv-LV" b="1" dirty="0" err="1" smtClean="0"/>
              <a:t>and</a:t>
            </a:r>
            <a:r>
              <a:rPr lang="lv-LV" b="1" dirty="0" smtClean="0"/>
              <a:t> </a:t>
            </a:r>
            <a:r>
              <a:rPr lang="lv-LV" b="1" dirty="0" err="1" smtClean="0"/>
              <a:t>breeding</a:t>
            </a:r>
            <a:r>
              <a:rPr lang="lv-LV" b="1" dirty="0" smtClean="0"/>
              <a:t> </a:t>
            </a:r>
            <a:r>
              <a:rPr lang="lv-LV" b="1" dirty="0" err="1" smtClean="0"/>
              <a:t>work</a:t>
            </a:r>
            <a:r>
              <a:rPr lang="lv-LV" dirty="0" smtClean="0"/>
              <a:t>,</a:t>
            </a:r>
          </a:p>
          <a:p>
            <a:pPr marL="285750" indent="-285750">
              <a:buFont typeface="Arial" panose="020B0604020202020204" pitchFamily="34" charset="0"/>
              <a:buChar char="•"/>
            </a:pPr>
            <a:r>
              <a:rPr lang="lv-LV" b="1" dirty="0" err="1" smtClean="0"/>
              <a:t>PhD</a:t>
            </a:r>
            <a:r>
              <a:rPr lang="lv-LV" b="1" dirty="0" smtClean="0"/>
              <a:t> student </a:t>
            </a:r>
            <a:r>
              <a:rPr lang="lv-LV" b="1" dirty="0" err="1" smtClean="0"/>
              <a:t>at</a:t>
            </a:r>
            <a:r>
              <a:rPr lang="lv-LV" b="1" dirty="0" smtClean="0"/>
              <a:t> </a:t>
            </a:r>
            <a:r>
              <a:rPr lang="en-GB" b="1" dirty="0"/>
              <a:t>Institute of Energy Systems and Environment, Riga Technical </a:t>
            </a:r>
            <a:r>
              <a:rPr lang="en-GB" b="1" dirty="0" smtClean="0"/>
              <a:t>University</a:t>
            </a:r>
            <a:r>
              <a:rPr lang="lv-LV" b="1" dirty="0" smtClean="0"/>
              <a:t>.</a:t>
            </a:r>
            <a:endParaRPr lang="en-US" b="1" dirty="0"/>
          </a:p>
        </p:txBody>
      </p:sp>
      <p:sp>
        <p:nvSpPr>
          <p:cNvPr id="9" name="TextBox 8"/>
          <p:cNvSpPr txBox="1"/>
          <p:nvPr/>
        </p:nvSpPr>
        <p:spPr>
          <a:xfrm>
            <a:off x="216130" y="2473624"/>
            <a:ext cx="7376976" cy="3139321"/>
          </a:xfrm>
          <a:prstGeom prst="rect">
            <a:avLst/>
          </a:prstGeom>
          <a:noFill/>
        </p:spPr>
        <p:txBody>
          <a:bodyPr wrap="square" rtlCol="0">
            <a:spAutoFit/>
          </a:bodyPr>
          <a:lstStyle/>
          <a:p>
            <a:r>
              <a:rPr lang="lv-LV" b="1" dirty="0" err="1" smtClean="0">
                <a:solidFill>
                  <a:schemeClr val="accent4">
                    <a:lumMod val="50000"/>
                  </a:schemeClr>
                </a:solidFill>
              </a:rPr>
              <a:t>Why</a:t>
            </a:r>
            <a:r>
              <a:rPr lang="lv-LV" b="1" dirty="0" smtClean="0">
                <a:solidFill>
                  <a:schemeClr val="accent4">
                    <a:lumMod val="50000"/>
                  </a:schemeClr>
                </a:solidFill>
              </a:rPr>
              <a:t> </a:t>
            </a:r>
            <a:r>
              <a:rPr lang="lv-LV" b="1" dirty="0" err="1" smtClean="0">
                <a:solidFill>
                  <a:schemeClr val="accent4">
                    <a:lumMod val="50000"/>
                  </a:schemeClr>
                </a:solidFill>
              </a:rPr>
              <a:t>system</a:t>
            </a:r>
            <a:r>
              <a:rPr lang="lv-LV" b="1" dirty="0" smtClean="0">
                <a:solidFill>
                  <a:schemeClr val="accent4">
                    <a:lumMod val="50000"/>
                  </a:schemeClr>
                </a:solidFill>
              </a:rPr>
              <a:t> </a:t>
            </a:r>
            <a:r>
              <a:rPr lang="lv-LV" b="1" dirty="0" err="1" smtClean="0">
                <a:solidFill>
                  <a:schemeClr val="accent4">
                    <a:lumMod val="50000"/>
                  </a:schemeClr>
                </a:solidFill>
              </a:rPr>
              <a:t>dynamics</a:t>
            </a:r>
            <a:r>
              <a:rPr lang="lv-LV" b="1" dirty="0" smtClean="0">
                <a:solidFill>
                  <a:schemeClr val="accent4">
                    <a:lumMod val="50000"/>
                  </a:schemeClr>
                </a:solidFill>
              </a:rPr>
              <a:t> </a:t>
            </a:r>
            <a:r>
              <a:rPr lang="lv-LV" b="1" dirty="0" err="1" smtClean="0">
                <a:solidFill>
                  <a:schemeClr val="accent4">
                    <a:lumMod val="50000"/>
                  </a:schemeClr>
                </a:solidFill>
              </a:rPr>
              <a:t>modeling</a:t>
            </a:r>
            <a:r>
              <a:rPr lang="lv-LV" b="1" dirty="0" smtClean="0">
                <a:solidFill>
                  <a:schemeClr val="accent4">
                    <a:lumMod val="50000"/>
                  </a:schemeClr>
                </a:solidFill>
              </a:rPr>
              <a:t>?</a:t>
            </a:r>
          </a:p>
          <a:p>
            <a:pPr algn="just"/>
            <a:r>
              <a:rPr lang="en-US" b="1" dirty="0" smtClean="0"/>
              <a:t>«Last year, I encountered a practical problem in beekeeping.</a:t>
            </a:r>
          </a:p>
          <a:p>
            <a:pPr algn="just"/>
            <a:r>
              <a:rPr lang="en-US" b="1" dirty="0" smtClean="0"/>
              <a:t>I had created a queen rearing system and in the middle of the season I realized that there was not enough time for inspecting bee colonies, there was also not enough time for rearing queens and many other tasks related to beekeeping started to pile up. Working every day 16+ hours did not help to catch up with all the tasks. I knew I had to understand what my mistakes were and find a solution. </a:t>
            </a:r>
          </a:p>
          <a:p>
            <a:pPr algn="just"/>
            <a:r>
              <a:rPr lang="en-US" b="1" dirty="0" smtClean="0"/>
              <a:t>Luckily in the fall I had to take professor </a:t>
            </a:r>
            <a:r>
              <a:rPr lang="en-US" b="1" dirty="0" err="1" smtClean="0"/>
              <a:t>Andra</a:t>
            </a:r>
            <a:r>
              <a:rPr lang="en-US" b="1" dirty="0" smtClean="0"/>
              <a:t> </a:t>
            </a:r>
            <a:r>
              <a:rPr lang="en-US" b="1" dirty="0" err="1" smtClean="0"/>
              <a:t>Blumberga’s</a:t>
            </a:r>
            <a:r>
              <a:rPr lang="en-US" b="1" dirty="0" smtClean="0"/>
              <a:t>  system dynamic modeling course in my doctoral studies. It helped me to look at the problem differently and find a solution through modeling.»</a:t>
            </a:r>
            <a:endParaRPr lang="en-US" b="1" dirty="0"/>
          </a:p>
        </p:txBody>
      </p:sp>
    </p:spTree>
    <p:extLst>
      <p:ext uri="{BB962C8B-B14F-4D97-AF65-F5344CB8AC3E}">
        <p14:creationId xmlns:p14="http://schemas.microsoft.com/office/powerpoint/2010/main" val="26639527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Discussion of the conclusions and recommendations</a:t>
            </a:r>
            <a:endParaRPr lang="en-US" dirty="0"/>
          </a:p>
        </p:txBody>
      </p:sp>
      <p:sp>
        <p:nvSpPr>
          <p:cNvPr id="3" name="Content Placeholder 2"/>
          <p:cNvSpPr>
            <a:spLocks noGrp="1"/>
          </p:cNvSpPr>
          <p:nvPr>
            <p:ph idx="1"/>
          </p:nvPr>
        </p:nvSpPr>
        <p:spPr>
          <a:xfrm>
            <a:off x="290945" y="864973"/>
            <a:ext cx="11496502" cy="5311990"/>
          </a:xfrm>
        </p:spPr>
        <p:txBody>
          <a:bodyPr>
            <a:normAutofit/>
          </a:bodyPr>
          <a:lstStyle/>
          <a:p>
            <a:pPr algn="just"/>
            <a:r>
              <a:rPr lang="en-US" b="1" dirty="0" smtClean="0"/>
              <a:t>By setting rules for the system </a:t>
            </a:r>
            <a:r>
              <a:rPr lang="en-US" dirty="0" smtClean="0"/>
              <a:t>(estimated time for production 40 h), </a:t>
            </a:r>
            <a:r>
              <a:rPr lang="en-US" b="1" dirty="0" smtClean="0"/>
              <a:t>introducing limiting parameters </a:t>
            </a:r>
            <a:r>
              <a:rPr lang="en-US" dirty="0" smtClean="0"/>
              <a:t>(«Overtime effect on queen rearing») </a:t>
            </a:r>
            <a:r>
              <a:rPr lang="en-US" b="1" dirty="0" smtClean="0"/>
              <a:t>and changing parameters of production capacity</a:t>
            </a:r>
            <a:r>
              <a:rPr lang="en-US" dirty="0" smtClean="0"/>
              <a:t> («Apiaries», which affect the number of </a:t>
            </a:r>
            <a:r>
              <a:rPr lang="en-US" dirty="0" err="1" smtClean="0"/>
              <a:t>nucs</a:t>
            </a:r>
            <a:r>
              <a:rPr lang="en-US" dirty="0" smtClean="0"/>
              <a:t> for queen mating, and «Rearing colonies», which affect the number of virgin queens per week), </a:t>
            </a:r>
            <a:r>
              <a:rPr lang="en-US" b="1" dirty="0" smtClean="0"/>
              <a:t>it is possible to predict how long it is possible to keep the selected production capacity functional and the system itself profitable with a time limit of 40 h.</a:t>
            </a:r>
          </a:p>
          <a:p>
            <a:pPr algn="just"/>
            <a:endParaRPr lang="en-US" b="1" dirty="0" smtClean="0"/>
          </a:p>
          <a:p>
            <a:pPr algn="just"/>
            <a:r>
              <a:rPr lang="en-US" b="1" dirty="0" smtClean="0"/>
              <a:t>The optimal number of production units with a production time of 40 h is 3 apiaries </a:t>
            </a:r>
            <a:r>
              <a:rPr lang="en-US" dirty="0" smtClean="0"/>
              <a:t>(300 </a:t>
            </a:r>
            <a:r>
              <a:rPr lang="en-US" dirty="0" err="1" smtClean="0"/>
              <a:t>nucs</a:t>
            </a:r>
            <a:r>
              <a:rPr lang="en-US" dirty="0" smtClean="0"/>
              <a:t>) </a:t>
            </a:r>
            <a:r>
              <a:rPr lang="en-US" b="1" dirty="0" smtClean="0"/>
              <a:t>and 8 rearing colonies </a:t>
            </a:r>
            <a:r>
              <a:rPr lang="en-US" dirty="0" smtClean="0"/>
              <a:t>(320 queen bees/week).</a:t>
            </a:r>
          </a:p>
          <a:p>
            <a:pPr algn="just"/>
            <a:endParaRPr lang="en-US" dirty="0" smtClean="0"/>
          </a:p>
          <a:p>
            <a:pPr algn="just"/>
            <a:r>
              <a:rPr lang="en-US" b="1" dirty="0" smtClean="0"/>
              <a:t>The model fulfills the purpose of prediction for system capacity.</a:t>
            </a:r>
            <a:endParaRPr lang="en-US" b="1" dirty="0"/>
          </a:p>
        </p:txBody>
      </p:sp>
      <p:sp>
        <p:nvSpPr>
          <p:cNvPr id="6" name="Slide Number Placeholder 5"/>
          <p:cNvSpPr>
            <a:spLocks noGrp="1"/>
          </p:cNvSpPr>
          <p:nvPr>
            <p:ph type="sldNum" sz="quarter" idx="12"/>
          </p:nvPr>
        </p:nvSpPr>
        <p:spPr/>
        <p:txBody>
          <a:bodyPr/>
          <a:lstStyle/>
          <a:p>
            <a:fld id="{ABA0E813-8887-4529-A6FA-2A58AAE91431}" type="slidenum">
              <a:rPr lang="en-US" smtClean="0"/>
              <a:pPr/>
              <a:t>20</a:t>
            </a:fld>
            <a:endParaRPr lang="en-US" dirty="0"/>
          </a:p>
        </p:txBody>
      </p:sp>
    </p:spTree>
    <p:extLst>
      <p:ext uri="{BB962C8B-B14F-4D97-AF65-F5344CB8AC3E}">
        <p14:creationId xmlns:p14="http://schemas.microsoft.com/office/powerpoint/2010/main" val="39421908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b="1" dirty="0" smtClean="0"/>
              <a:t>References</a:t>
            </a:r>
            <a:endParaRPr lang="en-US" dirty="0"/>
          </a:p>
        </p:txBody>
      </p:sp>
      <p:sp>
        <p:nvSpPr>
          <p:cNvPr id="3" name="Content Placeholder 2"/>
          <p:cNvSpPr>
            <a:spLocks noGrp="1"/>
          </p:cNvSpPr>
          <p:nvPr>
            <p:ph idx="1"/>
          </p:nvPr>
        </p:nvSpPr>
        <p:spPr>
          <a:xfrm>
            <a:off x="290945" y="864973"/>
            <a:ext cx="11496502" cy="5311990"/>
          </a:xfrm>
        </p:spPr>
        <p:txBody>
          <a:bodyPr>
            <a:normAutofit/>
          </a:bodyPr>
          <a:lstStyle/>
          <a:p>
            <a:pPr algn="just"/>
            <a:r>
              <a:rPr lang="en-US" b="1" dirty="0" smtClean="0"/>
              <a:t>This is a case study based on the practical experience of a beekeeping company. </a:t>
            </a:r>
          </a:p>
          <a:p>
            <a:pPr algn="just"/>
            <a:r>
              <a:rPr lang="en-US" b="1" dirty="0" smtClean="0"/>
              <a:t>Data for model validation and verification are used from practical experience.</a:t>
            </a:r>
          </a:p>
          <a:p>
            <a:pPr algn="just"/>
            <a:r>
              <a:rPr lang="en-US" b="1" dirty="0" smtClean="0"/>
              <a:t>A detailed description of the model will be available in a upcoming publication in the journal Environmental and Climate Technologies.</a:t>
            </a:r>
            <a:endParaRPr lang="en-US" b="1" dirty="0"/>
          </a:p>
        </p:txBody>
      </p:sp>
      <p:sp>
        <p:nvSpPr>
          <p:cNvPr id="5" name="Slide Number Placeholder 4"/>
          <p:cNvSpPr>
            <a:spLocks noGrp="1"/>
          </p:cNvSpPr>
          <p:nvPr>
            <p:ph type="sldNum" sz="quarter" idx="12"/>
          </p:nvPr>
        </p:nvSpPr>
        <p:spPr/>
        <p:txBody>
          <a:bodyPr/>
          <a:lstStyle/>
          <a:p>
            <a:fld id="{ABA0E813-8887-4529-A6FA-2A58AAE91431}" type="slidenum">
              <a:rPr lang="en-US" smtClean="0"/>
              <a:pPr/>
              <a:t>21</a:t>
            </a:fld>
            <a:endParaRPr lang="en-US" dirty="0"/>
          </a:p>
        </p:txBody>
      </p:sp>
    </p:spTree>
    <p:extLst>
      <p:ext uri="{BB962C8B-B14F-4D97-AF65-F5344CB8AC3E}">
        <p14:creationId xmlns:p14="http://schemas.microsoft.com/office/powerpoint/2010/main" val="5020016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165" y="365124"/>
            <a:ext cx="11137669" cy="6071535"/>
          </a:xfrm>
        </p:spPr>
        <p:txBody>
          <a:bodyPr>
            <a:normAutofit/>
          </a:bodyPr>
          <a:lstStyle/>
          <a:p>
            <a:r>
              <a:rPr lang="en-US" sz="6000" dirty="0"/>
              <a:t>Thank you for your </a:t>
            </a:r>
            <a:r>
              <a:rPr lang="en-US" sz="6000" dirty="0" smtClean="0"/>
              <a:t>attention</a:t>
            </a:r>
            <a:r>
              <a:rPr lang="lv-LV" sz="6000" dirty="0" smtClean="0"/>
              <a:t>!</a:t>
            </a:r>
            <a:endParaRPr lang="en-US" sz="6000" b="1" dirty="0">
              <a:latin typeface="+mn-lt"/>
            </a:endParaRPr>
          </a:p>
        </p:txBody>
      </p:sp>
    </p:spTree>
    <p:extLst>
      <p:ext uri="{BB962C8B-B14F-4D97-AF65-F5344CB8AC3E}">
        <p14:creationId xmlns:p14="http://schemas.microsoft.com/office/powerpoint/2010/main" val="13751358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76821"/>
          </a:xfrm>
        </p:spPr>
        <p:txBody>
          <a:bodyPr/>
          <a:lstStyle/>
          <a:p>
            <a:pPr algn="ctr"/>
            <a:r>
              <a:rPr lang="en-US" b="1" dirty="0" smtClean="0">
                <a:latin typeface="+mn-lt"/>
              </a:rPr>
              <a:t>Situation description (</a:t>
            </a:r>
            <a:r>
              <a:rPr lang="lv-LV" dirty="0" smtClean="0"/>
              <a:t>1/8</a:t>
            </a:r>
            <a:r>
              <a:rPr lang="en-US" b="1" dirty="0" smtClean="0">
                <a:latin typeface="+mn-lt"/>
              </a:rPr>
              <a:t>)</a:t>
            </a:r>
            <a:endParaRPr lang="en-US" b="1" dirty="0">
              <a:latin typeface="+mn-lt"/>
            </a:endParaRPr>
          </a:p>
        </p:txBody>
      </p:sp>
      <p:sp>
        <p:nvSpPr>
          <p:cNvPr id="3" name="Content Placeholder 2"/>
          <p:cNvSpPr>
            <a:spLocks noGrp="1"/>
          </p:cNvSpPr>
          <p:nvPr>
            <p:ph idx="1"/>
          </p:nvPr>
        </p:nvSpPr>
        <p:spPr>
          <a:xfrm>
            <a:off x="282633" y="1080655"/>
            <a:ext cx="11554691" cy="1689439"/>
          </a:xfrm>
        </p:spPr>
        <p:txBody>
          <a:bodyPr>
            <a:noAutofit/>
          </a:bodyPr>
          <a:lstStyle/>
          <a:p>
            <a:pPr algn="just"/>
            <a:r>
              <a:rPr lang="en-US" sz="2400" dirty="0"/>
              <a:t>The beekeeper wants to produce </a:t>
            </a:r>
            <a:r>
              <a:rPr lang="en-US" sz="2400" b="1" dirty="0"/>
              <a:t>naturally mated honey bee queens</a:t>
            </a:r>
            <a:r>
              <a:rPr lang="en-US" sz="2400" b="1" dirty="0" smtClean="0"/>
              <a:t>.</a:t>
            </a:r>
            <a:endParaRPr lang="lv-LV" sz="2400" b="1" dirty="0" smtClean="0"/>
          </a:p>
          <a:p>
            <a:pPr algn="just"/>
            <a:r>
              <a:rPr lang="en-US" sz="2600" b="1" dirty="0" smtClean="0"/>
              <a:t>To raise queens, 2 types of bee units must be established and maintained during the active beekeeping season (in Latvia – 16 weeks from May 1 to August 31).</a:t>
            </a:r>
          </a:p>
          <a:p>
            <a:pPr marL="0" indent="0" algn="just">
              <a:buNone/>
            </a:pPr>
            <a:endParaRPr lang="en-US" sz="2400" dirty="0" smtClean="0"/>
          </a:p>
        </p:txBody>
      </p:sp>
      <p:sp>
        <p:nvSpPr>
          <p:cNvPr id="5" name="Slide Number Placeholder 4"/>
          <p:cNvSpPr>
            <a:spLocks noGrp="1"/>
          </p:cNvSpPr>
          <p:nvPr>
            <p:ph type="sldNum" sz="quarter" idx="12"/>
          </p:nvPr>
        </p:nvSpPr>
        <p:spPr/>
        <p:txBody>
          <a:bodyPr/>
          <a:lstStyle/>
          <a:p>
            <a:fld id="{ABA0E813-8887-4529-A6FA-2A58AAE91431}" type="slidenum">
              <a:rPr lang="en-US" smtClean="0"/>
              <a:pPr/>
              <a:t>3</a:t>
            </a:fld>
            <a:endParaRPr lang="en-US" dirty="0"/>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8286" y="2770094"/>
            <a:ext cx="3069252" cy="3191257"/>
          </a:xfrm>
          <a:prstGeom prst="rect">
            <a:avLst/>
          </a:prstGeom>
        </p:spPr>
      </p:pic>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570518" y="2770091"/>
            <a:ext cx="2421726" cy="3191257"/>
          </a:xfrm>
          <a:prstGeom prst="rect">
            <a:avLst/>
          </a:prstGeom>
        </p:spPr>
      </p:pic>
      <p:pic>
        <p:nvPicPr>
          <p:cNvPr id="9" name="Picture 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307062" y="2770093"/>
            <a:ext cx="3092090" cy="3191257"/>
          </a:xfrm>
          <a:prstGeom prst="rect">
            <a:avLst/>
          </a:prstGeom>
        </p:spPr>
      </p:pic>
      <p:pic>
        <p:nvPicPr>
          <p:cNvPr id="10" name="Picture 9"/>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538676" y="2770092"/>
            <a:ext cx="2892318" cy="3191257"/>
          </a:xfrm>
          <a:prstGeom prst="rect">
            <a:avLst/>
          </a:prstGeom>
        </p:spPr>
      </p:pic>
    </p:spTree>
    <p:extLst>
      <p:ext uri="{BB962C8B-B14F-4D97-AF65-F5344CB8AC3E}">
        <p14:creationId xmlns:p14="http://schemas.microsoft.com/office/powerpoint/2010/main" val="38680029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76821"/>
          </a:xfrm>
        </p:spPr>
        <p:txBody>
          <a:bodyPr/>
          <a:lstStyle/>
          <a:p>
            <a:pPr algn="ctr"/>
            <a:r>
              <a:rPr lang="lv-LV" b="1" dirty="0" err="1" smtClean="0">
                <a:latin typeface="+mn-lt"/>
              </a:rPr>
              <a:t>Situation</a:t>
            </a:r>
            <a:r>
              <a:rPr lang="lv-LV" b="1" dirty="0" smtClean="0">
                <a:latin typeface="+mn-lt"/>
              </a:rPr>
              <a:t> </a:t>
            </a:r>
            <a:r>
              <a:rPr lang="lv-LV" b="1" dirty="0" err="1" smtClean="0">
                <a:latin typeface="+mn-lt"/>
              </a:rPr>
              <a:t>description</a:t>
            </a:r>
            <a:r>
              <a:rPr lang="lv-LV" b="1" dirty="0" smtClean="0">
                <a:latin typeface="+mn-lt"/>
              </a:rPr>
              <a:t> (2/8)</a:t>
            </a:r>
            <a:endParaRPr lang="en-US" b="1" dirty="0">
              <a:latin typeface="+mn-lt"/>
            </a:endParaRPr>
          </a:p>
        </p:txBody>
      </p:sp>
      <p:sp>
        <p:nvSpPr>
          <p:cNvPr id="3" name="Content Placeholder 2"/>
          <p:cNvSpPr>
            <a:spLocks noGrp="1"/>
          </p:cNvSpPr>
          <p:nvPr>
            <p:ph idx="1"/>
          </p:nvPr>
        </p:nvSpPr>
        <p:spPr>
          <a:xfrm>
            <a:off x="149629" y="997527"/>
            <a:ext cx="11862262" cy="5685905"/>
          </a:xfrm>
        </p:spPr>
        <p:txBody>
          <a:bodyPr>
            <a:noAutofit/>
          </a:bodyPr>
          <a:lstStyle/>
          <a:p>
            <a:pPr algn="just"/>
            <a:r>
              <a:rPr lang="en-US" dirty="0" smtClean="0"/>
              <a:t>No more than </a:t>
            </a:r>
            <a:r>
              <a:rPr lang="en-US" b="1" dirty="0" smtClean="0"/>
              <a:t>20 bee colonies and 100 </a:t>
            </a:r>
            <a:r>
              <a:rPr lang="en-US" b="1" dirty="0" err="1" smtClean="0"/>
              <a:t>nucs</a:t>
            </a:r>
            <a:r>
              <a:rPr lang="lv-LV" b="1" dirty="0" smtClean="0"/>
              <a:t> (</a:t>
            </a:r>
            <a:r>
              <a:rPr lang="lv-LV" b="1" dirty="0" err="1" smtClean="0"/>
              <a:t>small</a:t>
            </a:r>
            <a:r>
              <a:rPr lang="lv-LV" b="1" dirty="0" smtClean="0"/>
              <a:t> </a:t>
            </a:r>
            <a:r>
              <a:rPr lang="lv-LV" b="1" dirty="0" err="1" smtClean="0"/>
              <a:t>queen</a:t>
            </a:r>
            <a:r>
              <a:rPr lang="lv-LV" b="1" dirty="0" smtClean="0"/>
              <a:t> </a:t>
            </a:r>
            <a:r>
              <a:rPr lang="lv-LV" b="1" dirty="0" err="1" smtClean="0"/>
              <a:t>mating</a:t>
            </a:r>
            <a:r>
              <a:rPr lang="lv-LV" b="1" dirty="0" smtClean="0"/>
              <a:t> </a:t>
            </a:r>
            <a:r>
              <a:rPr lang="lv-LV" b="1" dirty="0" err="1" smtClean="0"/>
              <a:t>units</a:t>
            </a:r>
            <a:r>
              <a:rPr lang="lv-LV" b="1" dirty="0" smtClean="0"/>
              <a:t>) </a:t>
            </a:r>
            <a:r>
              <a:rPr lang="en-US" dirty="0" smtClean="0"/>
              <a:t>may be located in </a:t>
            </a:r>
            <a:r>
              <a:rPr lang="en-US" b="1" dirty="0" smtClean="0"/>
              <a:t>one apiary.</a:t>
            </a:r>
            <a:endParaRPr lang="lv-LV" b="1" dirty="0" smtClean="0"/>
          </a:p>
          <a:p>
            <a:pPr algn="just"/>
            <a:endParaRPr lang="en-US" sz="2600" b="1" dirty="0" smtClean="0"/>
          </a:p>
        </p:txBody>
      </p:sp>
      <p:sp>
        <p:nvSpPr>
          <p:cNvPr id="5" name="Slide Number Placeholder 4"/>
          <p:cNvSpPr>
            <a:spLocks noGrp="1"/>
          </p:cNvSpPr>
          <p:nvPr>
            <p:ph type="sldNum" sz="quarter" idx="12"/>
          </p:nvPr>
        </p:nvSpPr>
        <p:spPr/>
        <p:txBody>
          <a:bodyPr/>
          <a:lstStyle/>
          <a:p>
            <a:fld id="{ABA0E813-8887-4529-A6FA-2A58AAE91431}" type="slidenum">
              <a:rPr lang="en-US" smtClean="0"/>
              <a:pPr/>
              <a:t>4</a:t>
            </a:fld>
            <a:endParaRPr lang="en-US" dirty="0"/>
          </a:p>
        </p:txBody>
      </p:sp>
      <p:pic>
        <p:nvPicPr>
          <p:cNvPr id="6" name="Content Placeholder 3"/>
          <p:cNvPicPr>
            <a:picLocks noChangeAspect="1"/>
          </p:cNvPicPr>
          <p:nvPr/>
        </p:nvPicPr>
        <p:blipFill rotWithShape="1">
          <a:blip r:embed="rId2" cstate="email">
            <a:extLst>
              <a:ext uri="{28A0092B-C50C-407E-A947-70E740481C1C}">
                <a14:useLocalDpi xmlns:a14="http://schemas.microsoft.com/office/drawing/2010/main"/>
              </a:ext>
            </a:extLst>
          </a:blip>
          <a:srcRect r="-349"/>
          <a:stretch/>
        </p:blipFill>
        <p:spPr>
          <a:xfrm>
            <a:off x="1004047" y="2171437"/>
            <a:ext cx="4857076" cy="3608985"/>
          </a:xfrm>
          <a:prstGeom prst="rect">
            <a:avLst/>
          </a:prstGeom>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35970" y="2171438"/>
            <a:ext cx="4812815" cy="3608985"/>
          </a:xfrm>
          <a:prstGeom prst="rect">
            <a:avLst/>
          </a:prstGeom>
        </p:spPr>
      </p:pic>
    </p:spTree>
    <p:extLst>
      <p:ext uri="{BB962C8B-B14F-4D97-AF65-F5344CB8AC3E}">
        <p14:creationId xmlns:p14="http://schemas.microsoft.com/office/powerpoint/2010/main" val="29111175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76821"/>
          </a:xfrm>
        </p:spPr>
        <p:txBody>
          <a:bodyPr/>
          <a:lstStyle/>
          <a:p>
            <a:pPr algn="ctr"/>
            <a:r>
              <a:rPr lang="lv-LV" b="1" dirty="0" err="1" smtClean="0">
                <a:latin typeface="+mn-lt"/>
              </a:rPr>
              <a:t>Situation</a:t>
            </a:r>
            <a:r>
              <a:rPr lang="lv-LV" b="1" dirty="0" smtClean="0">
                <a:latin typeface="+mn-lt"/>
              </a:rPr>
              <a:t> </a:t>
            </a:r>
            <a:r>
              <a:rPr lang="lv-LV" b="1" dirty="0" err="1" smtClean="0">
                <a:latin typeface="+mn-lt"/>
              </a:rPr>
              <a:t>description</a:t>
            </a:r>
            <a:r>
              <a:rPr lang="lv-LV" b="1" dirty="0" smtClean="0">
                <a:latin typeface="+mn-lt"/>
              </a:rPr>
              <a:t> (3/8)</a:t>
            </a:r>
            <a:endParaRPr lang="en-US" b="1" dirty="0">
              <a:latin typeface="+mn-lt"/>
            </a:endParaRPr>
          </a:p>
        </p:txBody>
      </p:sp>
      <p:sp>
        <p:nvSpPr>
          <p:cNvPr id="3" name="Content Placeholder 2"/>
          <p:cNvSpPr>
            <a:spLocks noGrp="1"/>
          </p:cNvSpPr>
          <p:nvPr>
            <p:ph idx="1"/>
          </p:nvPr>
        </p:nvSpPr>
        <p:spPr>
          <a:xfrm>
            <a:off x="149629" y="997527"/>
            <a:ext cx="4616335" cy="5685905"/>
          </a:xfrm>
        </p:spPr>
        <p:txBody>
          <a:bodyPr>
            <a:noAutofit/>
          </a:bodyPr>
          <a:lstStyle/>
          <a:p>
            <a:pPr algn="just"/>
            <a:r>
              <a:rPr lang="en-US" dirty="0"/>
              <a:t>New </a:t>
            </a:r>
            <a:r>
              <a:rPr lang="en-US" dirty="0" err="1"/>
              <a:t>nucs</a:t>
            </a:r>
            <a:r>
              <a:rPr lang="en-US" dirty="0"/>
              <a:t> can be created by taking honey and egg/larva combs with bees from other bee colonies. No more than </a:t>
            </a:r>
            <a:r>
              <a:rPr lang="en-US" b="1" dirty="0"/>
              <a:t>5 new </a:t>
            </a:r>
            <a:r>
              <a:rPr lang="en-US" b="1" dirty="0" err="1"/>
              <a:t>nucs</a:t>
            </a:r>
            <a:r>
              <a:rPr lang="en-US" dirty="0"/>
              <a:t> per season can be </a:t>
            </a:r>
            <a:r>
              <a:rPr lang="en-US" b="1" dirty="0"/>
              <a:t>gradually created from one bee colony. </a:t>
            </a:r>
          </a:p>
          <a:p>
            <a:pPr algn="just"/>
            <a:endParaRPr lang="en-US" sz="2600" b="1" dirty="0" smtClean="0"/>
          </a:p>
        </p:txBody>
      </p:sp>
      <p:sp>
        <p:nvSpPr>
          <p:cNvPr id="5" name="Slide Number Placeholder 4"/>
          <p:cNvSpPr>
            <a:spLocks noGrp="1"/>
          </p:cNvSpPr>
          <p:nvPr>
            <p:ph type="sldNum" sz="quarter" idx="12"/>
          </p:nvPr>
        </p:nvSpPr>
        <p:spPr/>
        <p:txBody>
          <a:bodyPr/>
          <a:lstStyle/>
          <a:p>
            <a:fld id="{ABA0E813-8887-4529-A6FA-2A58AAE91431}" type="slidenum">
              <a:rPr lang="en-US" smtClean="0"/>
              <a:pPr/>
              <a:t>5</a:t>
            </a:fld>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943600" y="997527"/>
            <a:ext cx="5645727" cy="4433455"/>
          </a:xfrm>
          <a:prstGeom prst="rect">
            <a:avLst/>
          </a:prstGeom>
        </p:spPr>
      </p:pic>
      <p:sp>
        <p:nvSpPr>
          <p:cNvPr id="7" name="TextBox 6"/>
          <p:cNvSpPr txBox="1"/>
          <p:nvPr/>
        </p:nvSpPr>
        <p:spPr>
          <a:xfrm>
            <a:off x="7697932" y="5777738"/>
            <a:ext cx="2137061" cy="461665"/>
          </a:xfrm>
          <a:prstGeom prst="rect">
            <a:avLst/>
          </a:prstGeom>
          <a:noFill/>
        </p:spPr>
        <p:txBody>
          <a:bodyPr wrap="square" rtlCol="0">
            <a:spAutoFit/>
          </a:bodyPr>
          <a:lstStyle/>
          <a:p>
            <a:r>
              <a:rPr lang="lv-LV" sz="2400" b="1" dirty="0" err="1" smtClean="0"/>
              <a:t>Time</a:t>
            </a:r>
            <a:r>
              <a:rPr lang="lv-LV" sz="2400" b="1" dirty="0" smtClean="0"/>
              <a:t> (</a:t>
            </a:r>
            <a:r>
              <a:rPr lang="lv-LV" sz="2400" b="1" dirty="0" err="1" smtClean="0"/>
              <a:t>weeks</a:t>
            </a:r>
            <a:r>
              <a:rPr lang="lv-LV" sz="2400" b="1" dirty="0" smtClean="0"/>
              <a:t>)</a:t>
            </a:r>
            <a:endParaRPr lang="en-US" sz="2400" b="1" dirty="0"/>
          </a:p>
        </p:txBody>
      </p:sp>
      <p:sp>
        <p:nvSpPr>
          <p:cNvPr id="10" name="TextBox 9"/>
          <p:cNvSpPr txBox="1"/>
          <p:nvPr/>
        </p:nvSpPr>
        <p:spPr>
          <a:xfrm>
            <a:off x="6057895" y="5323200"/>
            <a:ext cx="398320" cy="461665"/>
          </a:xfrm>
          <a:prstGeom prst="rect">
            <a:avLst/>
          </a:prstGeom>
          <a:noFill/>
        </p:spPr>
        <p:txBody>
          <a:bodyPr wrap="square" rtlCol="0">
            <a:spAutoFit/>
          </a:bodyPr>
          <a:lstStyle/>
          <a:p>
            <a:r>
              <a:rPr lang="lv-LV" sz="2400" b="1" dirty="0" smtClean="0"/>
              <a:t>0</a:t>
            </a:r>
            <a:endParaRPr lang="en-US" sz="2400" b="1" dirty="0"/>
          </a:p>
        </p:txBody>
      </p:sp>
      <p:sp>
        <p:nvSpPr>
          <p:cNvPr id="11" name="TextBox 10"/>
          <p:cNvSpPr txBox="1"/>
          <p:nvPr/>
        </p:nvSpPr>
        <p:spPr>
          <a:xfrm>
            <a:off x="7367150" y="5316075"/>
            <a:ext cx="398320" cy="461665"/>
          </a:xfrm>
          <a:prstGeom prst="rect">
            <a:avLst/>
          </a:prstGeom>
          <a:noFill/>
        </p:spPr>
        <p:txBody>
          <a:bodyPr wrap="square" rtlCol="0">
            <a:spAutoFit/>
          </a:bodyPr>
          <a:lstStyle/>
          <a:p>
            <a:r>
              <a:rPr lang="lv-LV" sz="2400" b="1" dirty="0" smtClean="0"/>
              <a:t>4</a:t>
            </a:r>
            <a:endParaRPr lang="en-US" sz="2400" b="1" dirty="0"/>
          </a:p>
        </p:txBody>
      </p:sp>
      <p:sp>
        <p:nvSpPr>
          <p:cNvPr id="12" name="TextBox 11"/>
          <p:cNvSpPr txBox="1"/>
          <p:nvPr/>
        </p:nvSpPr>
        <p:spPr>
          <a:xfrm>
            <a:off x="8567303" y="5316074"/>
            <a:ext cx="398320" cy="461665"/>
          </a:xfrm>
          <a:prstGeom prst="rect">
            <a:avLst/>
          </a:prstGeom>
          <a:noFill/>
        </p:spPr>
        <p:txBody>
          <a:bodyPr wrap="square" rtlCol="0">
            <a:spAutoFit/>
          </a:bodyPr>
          <a:lstStyle/>
          <a:p>
            <a:r>
              <a:rPr lang="lv-LV" sz="2400" b="1" dirty="0"/>
              <a:t>8</a:t>
            </a:r>
            <a:endParaRPr lang="en-US" sz="2400" b="1" dirty="0"/>
          </a:p>
        </p:txBody>
      </p:sp>
      <p:sp>
        <p:nvSpPr>
          <p:cNvPr id="13" name="TextBox 12"/>
          <p:cNvSpPr txBox="1"/>
          <p:nvPr/>
        </p:nvSpPr>
        <p:spPr>
          <a:xfrm>
            <a:off x="9854041" y="5316073"/>
            <a:ext cx="535132" cy="461665"/>
          </a:xfrm>
          <a:prstGeom prst="rect">
            <a:avLst/>
          </a:prstGeom>
          <a:noFill/>
        </p:spPr>
        <p:txBody>
          <a:bodyPr wrap="square" rtlCol="0">
            <a:spAutoFit/>
          </a:bodyPr>
          <a:lstStyle/>
          <a:p>
            <a:r>
              <a:rPr lang="lv-LV" sz="2400" b="1" dirty="0" smtClean="0"/>
              <a:t>12</a:t>
            </a:r>
            <a:endParaRPr lang="en-US" sz="2400" b="1" dirty="0"/>
          </a:p>
        </p:txBody>
      </p:sp>
      <p:sp>
        <p:nvSpPr>
          <p:cNvPr id="14" name="TextBox 13"/>
          <p:cNvSpPr txBox="1"/>
          <p:nvPr/>
        </p:nvSpPr>
        <p:spPr>
          <a:xfrm>
            <a:off x="11010025" y="5316073"/>
            <a:ext cx="535132" cy="461665"/>
          </a:xfrm>
          <a:prstGeom prst="rect">
            <a:avLst/>
          </a:prstGeom>
          <a:noFill/>
        </p:spPr>
        <p:txBody>
          <a:bodyPr wrap="square" rtlCol="0">
            <a:spAutoFit/>
          </a:bodyPr>
          <a:lstStyle/>
          <a:p>
            <a:r>
              <a:rPr lang="lv-LV" sz="2400" b="1" dirty="0" smtClean="0"/>
              <a:t>16</a:t>
            </a:r>
            <a:endParaRPr lang="en-US" sz="2400" b="1" dirty="0"/>
          </a:p>
        </p:txBody>
      </p:sp>
      <p:sp>
        <p:nvSpPr>
          <p:cNvPr id="15" name="TextBox 14"/>
          <p:cNvSpPr txBox="1"/>
          <p:nvPr/>
        </p:nvSpPr>
        <p:spPr>
          <a:xfrm>
            <a:off x="3581400" y="4253737"/>
            <a:ext cx="2137061" cy="830997"/>
          </a:xfrm>
          <a:prstGeom prst="rect">
            <a:avLst/>
          </a:prstGeom>
          <a:noFill/>
        </p:spPr>
        <p:txBody>
          <a:bodyPr wrap="square" rtlCol="0">
            <a:spAutoFit/>
          </a:bodyPr>
          <a:lstStyle/>
          <a:p>
            <a:r>
              <a:rPr lang="lv-LV" sz="2400" b="1" dirty="0" err="1" smtClean="0"/>
              <a:t>Creation</a:t>
            </a:r>
            <a:r>
              <a:rPr lang="lv-LV" sz="2400" b="1" dirty="0" smtClean="0"/>
              <a:t> </a:t>
            </a:r>
            <a:r>
              <a:rPr lang="lv-LV" sz="2400" b="1" dirty="0" err="1" smtClean="0"/>
              <a:t>factor</a:t>
            </a:r>
            <a:r>
              <a:rPr lang="lv-LV" sz="2400" b="1" dirty="0" smtClean="0"/>
              <a:t> </a:t>
            </a:r>
            <a:r>
              <a:rPr lang="lv-LV" sz="2400" b="1" dirty="0" err="1" smtClean="0"/>
              <a:t>for</a:t>
            </a:r>
            <a:r>
              <a:rPr lang="lv-LV" sz="2400" b="1" dirty="0" smtClean="0"/>
              <a:t> </a:t>
            </a:r>
            <a:r>
              <a:rPr lang="lv-LV" sz="2400" b="1" dirty="0" err="1" smtClean="0"/>
              <a:t>nucs</a:t>
            </a:r>
            <a:endParaRPr lang="en-US" sz="2400" b="1" dirty="0"/>
          </a:p>
        </p:txBody>
      </p:sp>
      <p:sp>
        <p:nvSpPr>
          <p:cNvPr id="16" name="TextBox 15"/>
          <p:cNvSpPr txBox="1"/>
          <p:nvPr/>
        </p:nvSpPr>
        <p:spPr>
          <a:xfrm>
            <a:off x="5634468" y="1050963"/>
            <a:ext cx="398320" cy="461665"/>
          </a:xfrm>
          <a:prstGeom prst="rect">
            <a:avLst/>
          </a:prstGeom>
          <a:noFill/>
        </p:spPr>
        <p:txBody>
          <a:bodyPr wrap="square" rtlCol="0">
            <a:spAutoFit/>
          </a:bodyPr>
          <a:lstStyle/>
          <a:p>
            <a:r>
              <a:rPr lang="lv-LV" sz="2400" b="1" dirty="0" smtClean="0"/>
              <a:t>1</a:t>
            </a:r>
            <a:endParaRPr lang="en-US" sz="2400" b="1" dirty="0"/>
          </a:p>
        </p:txBody>
      </p:sp>
    </p:spTree>
    <p:extLst>
      <p:ext uri="{BB962C8B-B14F-4D97-AF65-F5344CB8AC3E}">
        <p14:creationId xmlns:p14="http://schemas.microsoft.com/office/powerpoint/2010/main" val="850553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76821"/>
          </a:xfrm>
        </p:spPr>
        <p:txBody>
          <a:bodyPr/>
          <a:lstStyle/>
          <a:p>
            <a:pPr algn="ctr"/>
            <a:r>
              <a:rPr lang="en-US" b="1" dirty="0" smtClean="0">
                <a:latin typeface="+mn-lt"/>
              </a:rPr>
              <a:t>Situation description (</a:t>
            </a:r>
            <a:r>
              <a:rPr lang="lv-LV" dirty="0"/>
              <a:t>4</a:t>
            </a:r>
            <a:r>
              <a:rPr lang="en-US" b="1" dirty="0" smtClean="0">
                <a:latin typeface="+mn-lt"/>
              </a:rPr>
              <a:t>/</a:t>
            </a:r>
            <a:r>
              <a:rPr lang="lv-LV" dirty="0"/>
              <a:t>8</a:t>
            </a:r>
            <a:r>
              <a:rPr lang="en-US" b="1" dirty="0" smtClean="0">
                <a:latin typeface="+mn-lt"/>
              </a:rPr>
              <a:t>)</a:t>
            </a:r>
            <a:endParaRPr lang="en-US" b="1" dirty="0">
              <a:latin typeface="+mn-lt"/>
            </a:endParaRPr>
          </a:p>
        </p:txBody>
      </p:sp>
      <p:sp>
        <p:nvSpPr>
          <p:cNvPr id="3" name="Content Placeholder 2"/>
          <p:cNvSpPr>
            <a:spLocks noGrp="1"/>
          </p:cNvSpPr>
          <p:nvPr>
            <p:ph idx="1"/>
          </p:nvPr>
        </p:nvSpPr>
        <p:spPr>
          <a:xfrm>
            <a:off x="282633" y="876821"/>
            <a:ext cx="11554691" cy="5831549"/>
          </a:xfrm>
        </p:spPr>
        <p:txBody>
          <a:bodyPr>
            <a:noAutofit/>
          </a:bodyPr>
          <a:lstStyle/>
          <a:p>
            <a:pPr algn="just"/>
            <a:r>
              <a:rPr lang="en-US" b="1" dirty="0" smtClean="0"/>
              <a:t>Nurse or rearing colonies (large queen rearing units)</a:t>
            </a:r>
            <a:r>
              <a:rPr lang="en-US" dirty="0" smtClean="0"/>
              <a:t> are used for rearing virgin queens. It is possible to rear </a:t>
            </a:r>
            <a:r>
              <a:rPr lang="en-US" b="1" dirty="0" smtClean="0"/>
              <a:t>40 new virgin queens from one rearing colony per week. </a:t>
            </a:r>
          </a:p>
          <a:p>
            <a:pPr marL="0" indent="0" algn="just">
              <a:buNone/>
            </a:pPr>
            <a:endParaRPr lang="en-US" sz="2400" dirty="0" smtClean="0"/>
          </a:p>
        </p:txBody>
      </p:sp>
      <p:sp>
        <p:nvSpPr>
          <p:cNvPr id="5" name="Slide Number Placeholder 4"/>
          <p:cNvSpPr>
            <a:spLocks noGrp="1"/>
          </p:cNvSpPr>
          <p:nvPr>
            <p:ph type="sldNum" sz="quarter" idx="12"/>
          </p:nvPr>
        </p:nvSpPr>
        <p:spPr/>
        <p:txBody>
          <a:bodyPr/>
          <a:lstStyle/>
          <a:p>
            <a:fld id="{ABA0E813-8887-4529-A6FA-2A58AAE91431}" type="slidenum">
              <a:rPr lang="en-US" smtClean="0"/>
              <a:pPr/>
              <a:t>6</a:t>
            </a:fld>
            <a:endParaRPr lang="en-US" dirty="0"/>
          </a:p>
        </p:txBody>
      </p:sp>
      <p:pic>
        <p:nvPicPr>
          <p:cNvPr id="8" name="Content Placeholder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1548742" y="1880618"/>
            <a:ext cx="3845859" cy="4925568"/>
          </a:xfrm>
          <a:prstGeom prst="rect">
            <a:avLst/>
          </a:prstGeom>
        </p:spPr>
      </p:pic>
      <p:pic>
        <p:nvPicPr>
          <p:cNvPr id="9" name="Picture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6901951" y="1825583"/>
            <a:ext cx="3845860" cy="5035638"/>
          </a:xfrm>
          <a:prstGeom prst="rect">
            <a:avLst/>
          </a:prstGeom>
        </p:spPr>
      </p:pic>
    </p:spTree>
    <p:extLst>
      <p:ext uri="{BB962C8B-B14F-4D97-AF65-F5344CB8AC3E}">
        <p14:creationId xmlns:p14="http://schemas.microsoft.com/office/powerpoint/2010/main" val="5321773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76821"/>
          </a:xfrm>
        </p:spPr>
        <p:txBody>
          <a:bodyPr/>
          <a:lstStyle/>
          <a:p>
            <a:pPr algn="ctr"/>
            <a:r>
              <a:rPr lang="en-US" b="1" dirty="0" smtClean="0">
                <a:latin typeface="+mn-lt"/>
              </a:rPr>
              <a:t>Situation description (</a:t>
            </a:r>
            <a:r>
              <a:rPr lang="lv-LV" dirty="0" smtClean="0"/>
              <a:t>5/8</a:t>
            </a:r>
            <a:r>
              <a:rPr lang="en-US" b="1" dirty="0" smtClean="0">
                <a:latin typeface="+mn-lt"/>
              </a:rPr>
              <a:t>)</a:t>
            </a:r>
            <a:endParaRPr lang="en-US" b="1" dirty="0">
              <a:latin typeface="+mn-lt"/>
            </a:endParaRPr>
          </a:p>
        </p:txBody>
      </p:sp>
      <p:sp>
        <p:nvSpPr>
          <p:cNvPr id="3" name="Content Placeholder 2"/>
          <p:cNvSpPr>
            <a:spLocks noGrp="1"/>
          </p:cNvSpPr>
          <p:nvPr>
            <p:ph idx="1"/>
          </p:nvPr>
        </p:nvSpPr>
        <p:spPr>
          <a:xfrm>
            <a:off x="282633" y="982749"/>
            <a:ext cx="11554691" cy="5725621"/>
          </a:xfrm>
        </p:spPr>
        <p:txBody>
          <a:bodyPr>
            <a:noAutofit/>
          </a:bodyPr>
          <a:lstStyle/>
          <a:p>
            <a:pPr algn="just"/>
            <a:r>
              <a:rPr lang="en-US" sz="2400" dirty="0" smtClean="0"/>
              <a:t>After that </a:t>
            </a:r>
            <a:r>
              <a:rPr lang="en-US" sz="2400" b="1" dirty="0" smtClean="0"/>
              <a:t>beekeeper introduce virgin queens to </a:t>
            </a:r>
            <a:r>
              <a:rPr lang="en-US" sz="2400" b="1" dirty="0" err="1" smtClean="0"/>
              <a:t>nucs</a:t>
            </a:r>
            <a:r>
              <a:rPr lang="en-US" sz="2400" b="1" dirty="0" smtClean="0"/>
              <a:t> (small queen mating units)</a:t>
            </a:r>
            <a:r>
              <a:rPr lang="en-US" sz="2400" dirty="0" smtClean="0"/>
              <a:t>, which take care of the queens. </a:t>
            </a:r>
            <a:r>
              <a:rPr lang="en-US" sz="2400" dirty="0"/>
              <a:t>Only </a:t>
            </a:r>
            <a:r>
              <a:rPr lang="en-US" sz="2400" b="1" dirty="0"/>
              <a:t>one virgin queen </a:t>
            </a:r>
            <a:r>
              <a:rPr lang="en-US" sz="2400" dirty="0"/>
              <a:t>may be added to </a:t>
            </a:r>
            <a:r>
              <a:rPr lang="en-US" sz="2400" b="1" dirty="0"/>
              <a:t>one </a:t>
            </a:r>
            <a:r>
              <a:rPr lang="en-US" sz="2400" b="1" dirty="0" err="1"/>
              <a:t>nuc</a:t>
            </a:r>
            <a:r>
              <a:rPr lang="en-US" sz="2400" dirty="0"/>
              <a:t>. </a:t>
            </a:r>
            <a:r>
              <a:rPr lang="en-US" sz="2400" b="1" dirty="0"/>
              <a:t>Virgin losses of 20% </a:t>
            </a:r>
            <a:r>
              <a:rPr lang="en-US" sz="2400" dirty="0"/>
              <a:t>are usually observed after queen addition to </a:t>
            </a:r>
            <a:r>
              <a:rPr lang="en-US" sz="2400" dirty="0" err="1"/>
              <a:t>nucs</a:t>
            </a:r>
            <a:r>
              <a:rPr lang="en-US" sz="2400" dirty="0"/>
              <a:t>. </a:t>
            </a:r>
          </a:p>
          <a:p>
            <a:pPr algn="just"/>
            <a:endParaRPr lang="en-US" dirty="0"/>
          </a:p>
          <a:p>
            <a:pPr algn="just"/>
            <a:endParaRPr lang="en-US" sz="2400" dirty="0" smtClean="0"/>
          </a:p>
        </p:txBody>
      </p:sp>
      <p:sp>
        <p:nvSpPr>
          <p:cNvPr id="5" name="Slide Number Placeholder 4"/>
          <p:cNvSpPr>
            <a:spLocks noGrp="1"/>
          </p:cNvSpPr>
          <p:nvPr>
            <p:ph type="sldNum" sz="quarter" idx="12"/>
          </p:nvPr>
        </p:nvSpPr>
        <p:spPr/>
        <p:txBody>
          <a:bodyPr/>
          <a:lstStyle/>
          <a:p>
            <a:fld id="{ABA0E813-8887-4529-A6FA-2A58AAE91431}" type="slidenum">
              <a:rPr lang="en-US" smtClean="0"/>
              <a:pPr/>
              <a:t>7</a:t>
            </a:fld>
            <a:endParaRPr lang="en-US" dirty="0"/>
          </a:p>
        </p:txBody>
      </p:sp>
      <p:pic>
        <p:nvPicPr>
          <p:cNvPr id="6" name="Content Placeholder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1621981" y="2168802"/>
            <a:ext cx="4145634" cy="4300379"/>
          </a:xfrm>
          <a:prstGeom prst="rect">
            <a:avLst/>
          </a:prstGeom>
        </p:spPr>
      </p:pic>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454587" y="2246174"/>
            <a:ext cx="4337281" cy="4148641"/>
          </a:xfrm>
          <a:prstGeom prst="rect">
            <a:avLst/>
          </a:prstGeom>
        </p:spPr>
      </p:pic>
    </p:spTree>
    <p:extLst>
      <p:ext uri="{BB962C8B-B14F-4D97-AF65-F5344CB8AC3E}">
        <p14:creationId xmlns:p14="http://schemas.microsoft.com/office/powerpoint/2010/main" val="37745004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76821"/>
          </a:xfrm>
        </p:spPr>
        <p:txBody>
          <a:bodyPr/>
          <a:lstStyle/>
          <a:p>
            <a:pPr algn="ctr"/>
            <a:r>
              <a:rPr lang="en-US" b="1" dirty="0" smtClean="0">
                <a:latin typeface="+mn-lt"/>
              </a:rPr>
              <a:t>Situation description (</a:t>
            </a:r>
            <a:r>
              <a:rPr lang="lv-LV" dirty="0"/>
              <a:t>6</a:t>
            </a:r>
            <a:r>
              <a:rPr lang="en-US" b="1" dirty="0" smtClean="0">
                <a:latin typeface="+mn-lt"/>
              </a:rPr>
              <a:t>/</a:t>
            </a:r>
            <a:r>
              <a:rPr lang="lv-LV" dirty="0"/>
              <a:t>8</a:t>
            </a:r>
            <a:r>
              <a:rPr lang="en-US" b="1" dirty="0" smtClean="0">
                <a:latin typeface="+mn-lt"/>
              </a:rPr>
              <a:t>)</a:t>
            </a:r>
            <a:endParaRPr lang="en-US" b="1" dirty="0">
              <a:latin typeface="+mn-lt"/>
            </a:endParaRPr>
          </a:p>
        </p:txBody>
      </p:sp>
      <p:sp>
        <p:nvSpPr>
          <p:cNvPr id="3" name="Content Placeholder 2"/>
          <p:cNvSpPr>
            <a:spLocks noGrp="1"/>
          </p:cNvSpPr>
          <p:nvPr>
            <p:ph idx="1"/>
          </p:nvPr>
        </p:nvSpPr>
        <p:spPr>
          <a:xfrm>
            <a:off x="282633" y="983673"/>
            <a:ext cx="11554691" cy="5724697"/>
          </a:xfrm>
        </p:spPr>
        <p:txBody>
          <a:bodyPr>
            <a:noAutofit/>
          </a:bodyPr>
          <a:lstStyle/>
          <a:p>
            <a:pPr algn="just"/>
            <a:r>
              <a:rPr lang="en-US" dirty="0" smtClean="0"/>
              <a:t>Then </a:t>
            </a:r>
            <a:r>
              <a:rPr lang="en-US" b="1" dirty="0" smtClean="0"/>
              <a:t>virgins</a:t>
            </a:r>
            <a:r>
              <a:rPr lang="en-US" dirty="0" smtClean="0"/>
              <a:t> go on a nuptial flight and upon return </a:t>
            </a:r>
            <a:r>
              <a:rPr lang="en-US" b="1" dirty="0" smtClean="0"/>
              <a:t>become naturally mated, laying queens</a:t>
            </a:r>
            <a:r>
              <a:rPr lang="lv-LV" b="1" dirty="0"/>
              <a:t>.</a:t>
            </a:r>
            <a:endParaRPr lang="en-US" b="1" dirty="0" smtClean="0"/>
          </a:p>
        </p:txBody>
      </p:sp>
      <p:sp>
        <p:nvSpPr>
          <p:cNvPr id="5" name="Slide Number Placeholder 4"/>
          <p:cNvSpPr>
            <a:spLocks noGrp="1"/>
          </p:cNvSpPr>
          <p:nvPr>
            <p:ph type="sldNum" sz="quarter" idx="12"/>
          </p:nvPr>
        </p:nvSpPr>
        <p:spPr/>
        <p:txBody>
          <a:bodyPr/>
          <a:lstStyle/>
          <a:p>
            <a:fld id="{ABA0E813-8887-4529-A6FA-2A58AAE91431}" type="slidenum">
              <a:rPr lang="en-US" smtClean="0"/>
              <a:pPr/>
              <a:t>8</a:t>
            </a:fld>
            <a:endParaRPr lang="en-US" dirty="0"/>
          </a:p>
        </p:txBody>
      </p:sp>
      <p:pic>
        <p:nvPicPr>
          <p:cNvPr id="8" name="Picture 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1686450" y="1810350"/>
            <a:ext cx="4372652" cy="4704291"/>
          </a:xfrm>
          <a:prstGeom prst="rect">
            <a:avLst/>
          </a:prstGeom>
        </p:spPr>
      </p:pic>
      <p:pic>
        <p:nvPicPr>
          <p:cNvPr id="9" name="Content Placeholder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574467" y="1993037"/>
            <a:ext cx="4072265" cy="4363313"/>
          </a:xfrm>
          <a:prstGeom prst="rect">
            <a:avLst/>
          </a:prstGeom>
        </p:spPr>
      </p:pic>
    </p:spTree>
    <p:extLst>
      <p:ext uri="{BB962C8B-B14F-4D97-AF65-F5344CB8AC3E}">
        <p14:creationId xmlns:p14="http://schemas.microsoft.com/office/powerpoint/2010/main" val="40540374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76821"/>
          </a:xfrm>
        </p:spPr>
        <p:txBody>
          <a:bodyPr/>
          <a:lstStyle/>
          <a:p>
            <a:pPr algn="ctr"/>
            <a:r>
              <a:rPr lang="en-US" b="1" dirty="0" smtClean="0">
                <a:latin typeface="+mn-lt"/>
              </a:rPr>
              <a:t>Situation description (</a:t>
            </a:r>
            <a:r>
              <a:rPr lang="lv-LV" dirty="0"/>
              <a:t>7</a:t>
            </a:r>
            <a:r>
              <a:rPr lang="en-US" b="1" dirty="0" smtClean="0">
                <a:latin typeface="+mn-lt"/>
              </a:rPr>
              <a:t>/</a:t>
            </a:r>
            <a:r>
              <a:rPr lang="lv-LV" dirty="0"/>
              <a:t>8</a:t>
            </a:r>
            <a:r>
              <a:rPr lang="en-US" b="1" dirty="0" smtClean="0">
                <a:latin typeface="+mn-lt"/>
              </a:rPr>
              <a:t>)</a:t>
            </a:r>
            <a:endParaRPr lang="en-US" b="1" dirty="0">
              <a:latin typeface="+mn-lt"/>
            </a:endParaRPr>
          </a:p>
        </p:txBody>
      </p:sp>
      <p:sp>
        <p:nvSpPr>
          <p:cNvPr id="3" name="Content Placeholder 2"/>
          <p:cNvSpPr>
            <a:spLocks noGrp="1"/>
          </p:cNvSpPr>
          <p:nvPr>
            <p:ph idx="1"/>
          </p:nvPr>
        </p:nvSpPr>
        <p:spPr>
          <a:xfrm>
            <a:off x="282633" y="1025237"/>
            <a:ext cx="11554691" cy="5683134"/>
          </a:xfrm>
        </p:spPr>
        <p:txBody>
          <a:bodyPr>
            <a:noAutofit/>
          </a:bodyPr>
          <a:lstStyle/>
          <a:p>
            <a:pPr algn="just"/>
            <a:r>
              <a:rPr lang="lv-LV" sz="2600" b="1" dirty="0" err="1" smtClean="0"/>
              <a:t>Naturally</a:t>
            </a:r>
            <a:r>
              <a:rPr lang="lv-LV" sz="2600" b="1" dirty="0" smtClean="0"/>
              <a:t> </a:t>
            </a:r>
            <a:r>
              <a:rPr lang="lv-LV" sz="2600" b="1" dirty="0" err="1" smtClean="0"/>
              <a:t>mated</a:t>
            </a:r>
            <a:r>
              <a:rPr lang="lv-LV" sz="2600" b="1" dirty="0" smtClean="0"/>
              <a:t>, </a:t>
            </a:r>
            <a:r>
              <a:rPr lang="lv-LV" sz="2600" b="1" dirty="0" err="1" smtClean="0"/>
              <a:t>laying</a:t>
            </a:r>
            <a:r>
              <a:rPr lang="lv-LV" sz="2600" b="1" dirty="0" smtClean="0"/>
              <a:t> </a:t>
            </a:r>
            <a:r>
              <a:rPr lang="lv-LV" sz="2600" b="1" dirty="0" err="1" smtClean="0"/>
              <a:t>queens</a:t>
            </a:r>
            <a:r>
              <a:rPr lang="lv-LV" sz="2600" b="1" dirty="0" smtClean="0"/>
              <a:t> </a:t>
            </a:r>
            <a:r>
              <a:rPr lang="en-US" sz="2600" b="1" dirty="0" smtClean="0"/>
              <a:t>and </a:t>
            </a:r>
            <a:r>
              <a:rPr lang="lv-LV" sz="2600" b="1" dirty="0" err="1" smtClean="0"/>
              <a:t>surplus</a:t>
            </a:r>
            <a:r>
              <a:rPr lang="lv-LV" sz="2600" b="1" dirty="0" smtClean="0"/>
              <a:t> </a:t>
            </a:r>
            <a:r>
              <a:rPr lang="lv-LV" sz="2600" b="1" dirty="0" err="1" smtClean="0"/>
              <a:t>of</a:t>
            </a:r>
            <a:r>
              <a:rPr lang="lv-LV" sz="2600" b="1" dirty="0" smtClean="0"/>
              <a:t> </a:t>
            </a:r>
            <a:r>
              <a:rPr lang="lv-LV" sz="2600" b="1" dirty="0" err="1" smtClean="0"/>
              <a:t>virgin</a:t>
            </a:r>
            <a:r>
              <a:rPr lang="lv-LV" sz="2600" b="1" dirty="0" smtClean="0"/>
              <a:t> </a:t>
            </a:r>
            <a:r>
              <a:rPr lang="lv-LV" sz="2600" b="1" dirty="0" err="1" smtClean="0"/>
              <a:t>queens</a:t>
            </a:r>
            <a:r>
              <a:rPr lang="lv-LV" sz="2600" b="1" dirty="0" smtClean="0"/>
              <a:t> </a:t>
            </a:r>
            <a:r>
              <a:rPr lang="en-US" sz="2600" b="1" dirty="0" smtClean="0"/>
              <a:t>are </a:t>
            </a:r>
            <a:r>
              <a:rPr lang="en-US" sz="2600" b="1" dirty="0"/>
              <a:t>packaged and sold to other beekeepers.</a:t>
            </a:r>
            <a:endParaRPr lang="en-US" sz="2400" b="1" dirty="0" smtClean="0"/>
          </a:p>
        </p:txBody>
      </p:sp>
      <p:sp>
        <p:nvSpPr>
          <p:cNvPr id="5" name="Slide Number Placeholder 4"/>
          <p:cNvSpPr>
            <a:spLocks noGrp="1"/>
          </p:cNvSpPr>
          <p:nvPr>
            <p:ph type="sldNum" sz="quarter" idx="12"/>
          </p:nvPr>
        </p:nvSpPr>
        <p:spPr/>
        <p:txBody>
          <a:bodyPr/>
          <a:lstStyle/>
          <a:p>
            <a:fld id="{ABA0E813-8887-4529-A6FA-2A58AAE91431}" type="slidenum">
              <a:rPr lang="en-US" smtClean="0"/>
              <a:pPr/>
              <a:t>9</a:t>
            </a:fld>
            <a:endParaRPr lang="en-US" dirty="0"/>
          </a:p>
        </p:txBody>
      </p:sp>
      <p:pic>
        <p:nvPicPr>
          <p:cNvPr id="10" name="Picture 9"/>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1266730" y="2014487"/>
            <a:ext cx="4577803" cy="4284474"/>
          </a:xfrm>
          <a:prstGeom prst="rect">
            <a:avLst/>
          </a:prstGeom>
        </p:spPr>
      </p:pic>
      <p:pic>
        <p:nvPicPr>
          <p:cNvPr id="11" name="Picture 10"/>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6431756" y="1653317"/>
            <a:ext cx="4577804" cy="5006813"/>
          </a:xfrm>
          <a:prstGeom prst="rect">
            <a:avLst/>
          </a:prstGeom>
        </p:spPr>
      </p:pic>
    </p:spTree>
    <p:extLst>
      <p:ext uri="{BB962C8B-B14F-4D97-AF65-F5344CB8AC3E}">
        <p14:creationId xmlns:p14="http://schemas.microsoft.com/office/powerpoint/2010/main" val="16522764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504</TotalTime>
  <Words>1496</Words>
  <Application>Microsoft Office PowerPoint</Application>
  <PresentationFormat>Widescreen</PresentationFormat>
  <Paragraphs>111</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Optimizing Beekeeping Production: A Case Study on Forecasting Bee Queen Rearing Capacity</vt:lpstr>
      <vt:lpstr>Why is system dynamics modeling applied in beekeeping?</vt:lpstr>
      <vt:lpstr>Situation description (1/8)</vt:lpstr>
      <vt:lpstr>Situation description (2/8)</vt:lpstr>
      <vt:lpstr>Situation description (3/8)</vt:lpstr>
      <vt:lpstr>Situation description (4/8)</vt:lpstr>
      <vt:lpstr>Situation description (5/8)</vt:lpstr>
      <vt:lpstr>Situation description (6/8)</vt:lpstr>
      <vt:lpstr>Situation description (7/8)</vt:lpstr>
      <vt:lpstr>Situation description (8/8)</vt:lpstr>
      <vt:lpstr>Problem statement</vt:lpstr>
      <vt:lpstr>Description of model (1/4)</vt:lpstr>
      <vt:lpstr>Description of model (2/4)</vt:lpstr>
      <vt:lpstr>Description of model (3/4)</vt:lpstr>
      <vt:lpstr>Description of model (4/4)</vt:lpstr>
      <vt:lpstr>Full model (supporting material)</vt:lpstr>
      <vt:lpstr>Result #1: system resources and labor has been used effectively (3 apiaries (300 nucs), 8 rearing colonies (320 queens/wk)</vt:lpstr>
      <vt:lpstr>Result #2: system resources and labor has not been used effectively (4 apiaries (400 nucs), 10 rearing colonies (400 queens/wk)</vt:lpstr>
      <vt:lpstr>Discussion of the conclusions</vt:lpstr>
      <vt:lpstr>Discussion of the conclusions and recommendations</vt:lpstr>
      <vt:lpstr>References</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Optimizing Beekeeping Production through System Dynamics Modeling: A Case Study on Forecasting Bee Queen Rearing Capacity</dc:title>
  <dc:creator>Krišs Spalviņš</dc:creator>
  <cp:lastModifiedBy>Kriss Spalvins</cp:lastModifiedBy>
  <cp:revision>71</cp:revision>
  <dcterms:created xsi:type="dcterms:W3CDTF">2023-03-20T17:42:11Z</dcterms:created>
  <dcterms:modified xsi:type="dcterms:W3CDTF">2023-07-22T20:59:00Z</dcterms:modified>
</cp:coreProperties>
</file>