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7" r:id="rId3"/>
    <p:sldId id="258" r:id="rId4"/>
    <p:sldId id="259" r:id="rId5"/>
    <p:sldId id="256" r:id="rId6"/>
  </p:sldIdLst>
  <p:sldSz cx="9144000" cy="5143500" type="screen16x9"/>
  <p:notesSz cx="6400800" cy="8686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C4C4"/>
    <a:srgbClr val="343A40"/>
    <a:srgbClr val="B2214D"/>
    <a:srgbClr val="EF7DB1"/>
    <a:srgbClr val="FF0066"/>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97"/>
    <p:restoredTop sz="87463" autoAdjust="0"/>
  </p:normalViewPr>
  <p:slideViewPr>
    <p:cSldViewPr>
      <p:cViewPr varScale="1">
        <p:scale>
          <a:sx n="135" d="100"/>
          <a:sy n="135" d="100"/>
        </p:scale>
        <p:origin x="1112" y="168"/>
      </p:cViewPr>
      <p:guideLst>
        <p:guide orient="horz" pos="162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680" cy="434340"/>
          </a:xfrm>
          <a:prstGeom prst="rect">
            <a:avLst/>
          </a:prstGeom>
        </p:spPr>
        <p:txBody>
          <a:bodyPr vert="horz" lIns="86202" tIns="43101" rIns="86202" bIns="43101" rtlCol="0"/>
          <a:lstStyle>
            <a:lvl1pPr algn="l">
              <a:defRPr sz="1100"/>
            </a:lvl1pPr>
          </a:lstStyle>
          <a:p>
            <a:endParaRPr lang="en-US"/>
          </a:p>
        </p:txBody>
      </p:sp>
      <p:sp>
        <p:nvSpPr>
          <p:cNvPr id="3" name="Date Placeholder 2"/>
          <p:cNvSpPr>
            <a:spLocks noGrp="1"/>
          </p:cNvSpPr>
          <p:nvPr>
            <p:ph type="dt" idx="1"/>
          </p:nvPr>
        </p:nvSpPr>
        <p:spPr>
          <a:xfrm>
            <a:off x="3625639" y="0"/>
            <a:ext cx="2773680" cy="434340"/>
          </a:xfrm>
          <a:prstGeom prst="rect">
            <a:avLst/>
          </a:prstGeom>
        </p:spPr>
        <p:txBody>
          <a:bodyPr vert="horz" lIns="86202" tIns="43101" rIns="86202" bIns="43101" rtlCol="0"/>
          <a:lstStyle>
            <a:lvl1pPr algn="r">
              <a:defRPr sz="1100"/>
            </a:lvl1pPr>
          </a:lstStyle>
          <a:p>
            <a:fld id="{D132DDBC-36CE-44D7-861B-5491E6C2D3B9}" type="datetimeFigureOut">
              <a:rPr lang="en-US" smtClean="0"/>
              <a:t>7/20/23</a:t>
            </a:fld>
            <a:endParaRPr lang="en-US"/>
          </a:p>
        </p:txBody>
      </p:sp>
      <p:sp>
        <p:nvSpPr>
          <p:cNvPr id="4" name="Slide Image Placeholder 3"/>
          <p:cNvSpPr>
            <a:spLocks noGrp="1" noRot="1" noChangeAspect="1"/>
          </p:cNvSpPr>
          <p:nvPr>
            <p:ph type="sldImg" idx="2"/>
          </p:nvPr>
        </p:nvSpPr>
        <p:spPr>
          <a:xfrm>
            <a:off x="306388" y="650875"/>
            <a:ext cx="5789612" cy="3257550"/>
          </a:xfrm>
          <a:prstGeom prst="rect">
            <a:avLst/>
          </a:prstGeom>
          <a:noFill/>
          <a:ln w="12700">
            <a:solidFill>
              <a:prstClr val="black"/>
            </a:solidFill>
          </a:ln>
        </p:spPr>
        <p:txBody>
          <a:bodyPr vert="horz" lIns="86202" tIns="43101" rIns="86202" bIns="43101" rtlCol="0" anchor="ctr"/>
          <a:lstStyle/>
          <a:p>
            <a:endParaRPr lang="en-US"/>
          </a:p>
        </p:txBody>
      </p:sp>
      <p:sp>
        <p:nvSpPr>
          <p:cNvPr id="5" name="Notes Placeholder 4"/>
          <p:cNvSpPr>
            <a:spLocks noGrp="1"/>
          </p:cNvSpPr>
          <p:nvPr>
            <p:ph type="body" sz="quarter" idx="3"/>
          </p:nvPr>
        </p:nvSpPr>
        <p:spPr>
          <a:xfrm>
            <a:off x="640080" y="4126230"/>
            <a:ext cx="5120640" cy="3909060"/>
          </a:xfrm>
          <a:prstGeom prst="rect">
            <a:avLst/>
          </a:prstGeom>
        </p:spPr>
        <p:txBody>
          <a:bodyPr vert="horz" lIns="86202" tIns="43101" rIns="86202" bIns="43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0952"/>
            <a:ext cx="2773680" cy="434340"/>
          </a:xfrm>
          <a:prstGeom prst="rect">
            <a:avLst/>
          </a:prstGeom>
        </p:spPr>
        <p:txBody>
          <a:bodyPr vert="horz" lIns="86202" tIns="43101" rIns="86202" bIns="43101" rtlCol="0" anchor="b"/>
          <a:lstStyle>
            <a:lvl1pPr algn="l">
              <a:defRPr sz="1100"/>
            </a:lvl1pPr>
          </a:lstStyle>
          <a:p>
            <a:endParaRPr lang="en-US"/>
          </a:p>
        </p:txBody>
      </p:sp>
      <p:sp>
        <p:nvSpPr>
          <p:cNvPr id="7" name="Slide Number Placeholder 6"/>
          <p:cNvSpPr>
            <a:spLocks noGrp="1"/>
          </p:cNvSpPr>
          <p:nvPr>
            <p:ph type="sldNum" sz="quarter" idx="5"/>
          </p:nvPr>
        </p:nvSpPr>
        <p:spPr>
          <a:xfrm>
            <a:off x="3625639" y="8250952"/>
            <a:ext cx="2773680" cy="434340"/>
          </a:xfrm>
          <a:prstGeom prst="rect">
            <a:avLst/>
          </a:prstGeom>
        </p:spPr>
        <p:txBody>
          <a:bodyPr vert="horz" lIns="86202" tIns="43101" rIns="86202" bIns="43101" rtlCol="0" anchor="b"/>
          <a:lstStyle>
            <a:lvl1pPr algn="r">
              <a:defRPr sz="1100"/>
            </a:lvl1pPr>
          </a:lstStyle>
          <a:p>
            <a:fld id="{BBB14505-F15A-447F-B31D-A7AED6FD8C54}" type="slidenum">
              <a:rPr lang="en-US" smtClean="0"/>
              <a:t>‹#›</a:t>
            </a:fld>
            <a:endParaRPr lang="en-US"/>
          </a:p>
        </p:txBody>
      </p:sp>
    </p:spTree>
    <p:extLst>
      <p:ext uri="{BB962C8B-B14F-4D97-AF65-F5344CB8AC3E}">
        <p14:creationId xmlns:p14="http://schemas.microsoft.com/office/powerpoint/2010/main" val="3102335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Title page: Change title to submission name. Bold</a:t>
            </a:r>
            <a:r>
              <a:rPr lang="en-US" baseline="0" dirty="0"/>
              <a:t> the name of the presenter and display your name as you want it read by the moderator (</a:t>
            </a:r>
            <a:r>
              <a:rPr lang="en-US" baseline="0" dirty="0" err="1"/>
              <a:t>eg</a:t>
            </a:r>
            <a:r>
              <a:rPr lang="en-US" baseline="0" dirty="0"/>
              <a:t> Bob instead of Robert). Note the suggested timing in the bottom right. Slide timing may be adjusted, but not the number of slides. The session chair will change slide following the timing indicated, or earlier if requested.</a:t>
            </a:r>
          </a:p>
        </p:txBody>
      </p:sp>
      <p:sp>
        <p:nvSpPr>
          <p:cNvPr id="4" name="Slide Number Placeholder 3"/>
          <p:cNvSpPr>
            <a:spLocks noGrp="1"/>
          </p:cNvSpPr>
          <p:nvPr>
            <p:ph type="sldNum" sz="quarter" idx="10"/>
          </p:nvPr>
        </p:nvSpPr>
        <p:spPr/>
        <p:txBody>
          <a:bodyPr/>
          <a:lstStyle/>
          <a:p>
            <a:fld id="{BBB14505-F15A-447F-B31D-A7AED6FD8C54}" type="slidenum">
              <a:rPr lang="en-US" smtClean="0"/>
              <a:t>1</a:t>
            </a:fld>
            <a:endParaRPr lang="en-US"/>
          </a:p>
        </p:txBody>
      </p:sp>
    </p:spTree>
    <p:extLst>
      <p:ext uri="{BB962C8B-B14F-4D97-AF65-F5344CB8AC3E}">
        <p14:creationId xmlns:p14="http://schemas.microsoft.com/office/powerpoint/2010/main" val="3984675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Problem Statement:</a:t>
            </a:r>
            <a:r>
              <a:rPr lang="en-US" baseline="0" dirty="0"/>
              <a:t> Do not change the slide title. Keep fonts big (24 </a:t>
            </a:r>
            <a:r>
              <a:rPr lang="en-US" baseline="0" dirty="0" err="1"/>
              <a:t>pt</a:t>
            </a:r>
            <a:r>
              <a:rPr lang="en-US" baseline="0" dirty="0"/>
              <a:t> or bigger). Indicate why the problem is important. Note the timing in the bottom right.</a:t>
            </a:r>
          </a:p>
          <a:p>
            <a:r>
              <a:rPr lang="en-US" sz="1200" dirty="0">
                <a:effectLst/>
                <a:latin typeface="Times New Roman" panose="02020603050405020304" pitchFamily="18" charset="0"/>
                <a:ea typeface="Times New Roman" panose="02020603050405020304" pitchFamily="18" charset="0"/>
              </a:rPr>
              <a:t>The human organism is in a constant calculated interaction with the environment. When the environment turns adverse or perceived as adverse, the nervous system activates a survival mechanism, the “adaptive stress response” (</a:t>
            </a:r>
            <a:r>
              <a:rPr lang="en-US" sz="1200" dirty="0" err="1">
                <a:effectLst/>
                <a:latin typeface="Times New Roman" panose="02020603050405020304" pitchFamily="18" charset="0"/>
                <a:ea typeface="Times New Roman" panose="02020603050405020304" pitchFamily="18" charset="0"/>
              </a:rPr>
              <a:t>Kirschnaum</a:t>
            </a:r>
            <a:r>
              <a:rPr lang="en-US" sz="1200" dirty="0">
                <a:effectLst/>
                <a:latin typeface="Times New Roman" panose="02020603050405020304" pitchFamily="18" charset="0"/>
                <a:ea typeface="Times New Roman" panose="02020603050405020304" pitchFamily="18" charset="0"/>
              </a:rPr>
              <a:t> &amp; </a:t>
            </a:r>
            <a:r>
              <a:rPr lang="en-US" sz="1200" dirty="0" err="1">
                <a:effectLst/>
                <a:latin typeface="Times New Roman" panose="02020603050405020304" pitchFamily="18" charset="0"/>
                <a:ea typeface="Times New Roman" panose="02020603050405020304" pitchFamily="18" charset="0"/>
              </a:rPr>
              <a:t>Hellhammer</a:t>
            </a:r>
            <a:r>
              <a:rPr lang="en-US" sz="1200" dirty="0">
                <a:effectLst/>
                <a:latin typeface="Times New Roman" panose="02020603050405020304" pitchFamily="18" charset="0"/>
                <a:ea typeface="Times New Roman" panose="02020603050405020304" pitchFamily="18" charset="0"/>
              </a:rPr>
              <a:t>, 1994). This activated system prepares the body to either fight against the treat or flight from the adverse situation. The control piece of this system lays in the brain, specifically in the hypothalamic-pituitary-adrenal axis (HPA), which evaluate the change in the environment and if the change is considered threaten it activates the release of the cortisol hormone which prepares the body for fight-or-flight. This mechanism functions as a goal directed feedback</a:t>
            </a:r>
            <a:endParaRPr lang="en-US" baseline="0" dirty="0"/>
          </a:p>
        </p:txBody>
      </p:sp>
      <p:sp>
        <p:nvSpPr>
          <p:cNvPr id="4" name="Slide Number Placeholder 3"/>
          <p:cNvSpPr>
            <a:spLocks noGrp="1"/>
          </p:cNvSpPr>
          <p:nvPr>
            <p:ph type="sldNum" sz="quarter" idx="10"/>
          </p:nvPr>
        </p:nvSpPr>
        <p:spPr/>
        <p:txBody>
          <a:bodyPr/>
          <a:lstStyle/>
          <a:p>
            <a:fld id="{BBB14505-F15A-447F-B31D-A7AED6FD8C54}" type="slidenum">
              <a:rPr lang="en-US" smtClean="0"/>
              <a:t>2</a:t>
            </a:fld>
            <a:endParaRPr lang="en-US"/>
          </a:p>
        </p:txBody>
      </p:sp>
    </p:spTree>
    <p:extLst>
      <p:ext uri="{BB962C8B-B14F-4D97-AF65-F5344CB8AC3E}">
        <p14:creationId xmlns:p14="http://schemas.microsoft.com/office/powerpoint/2010/main" val="2372103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baseline="0" dirty="0"/>
              <a:t>Approach or Dynamic Hypothesis: Do not change the slide title.  Keep fonts big (24 </a:t>
            </a:r>
            <a:r>
              <a:rPr lang="en-US" baseline="0" dirty="0" err="1"/>
              <a:t>pt</a:t>
            </a:r>
            <a:r>
              <a:rPr lang="en-US" baseline="0" dirty="0"/>
              <a:t> or bigger).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3</a:t>
            </a:fld>
            <a:endParaRPr lang="en-US"/>
          </a:p>
        </p:txBody>
      </p:sp>
    </p:spTree>
    <p:extLst>
      <p:ext uri="{BB962C8B-B14F-4D97-AF65-F5344CB8AC3E}">
        <p14:creationId xmlns:p14="http://schemas.microsoft.com/office/powerpoint/2010/main" val="1283794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Progress, Insights, and Questions: </a:t>
            </a:r>
            <a:r>
              <a:rPr lang="en-US" baseline="0" dirty="0"/>
              <a:t>Do not change the slide title. </a:t>
            </a:r>
            <a:r>
              <a:rPr lang="en-US" dirty="0"/>
              <a:t>Again, keep the text short and fonts big. Show</a:t>
            </a:r>
            <a:r>
              <a:rPr lang="en-US" baseline="0" dirty="0"/>
              <a:t> structure or behavior – may not be room for both (some flexibility on font for images). No need to conclude, there is always more to be done. Any questions you want to pose to the audience can go here.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4</a:t>
            </a:fld>
            <a:endParaRPr lang="en-US"/>
          </a:p>
        </p:txBody>
      </p:sp>
    </p:spTree>
    <p:extLst>
      <p:ext uri="{BB962C8B-B14F-4D97-AF65-F5344CB8AC3E}">
        <p14:creationId xmlns:p14="http://schemas.microsoft.com/office/powerpoint/2010/main" val="2767366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This slide will be hidden from presentation. You may delete this instruction slide once your slides are ready.</a:t>
            </a:r>
            <a:endParaRPr lang="en-US" sz="140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BBB14505-F15A-447F-B31D-A7AED6FD8C54}" type="slidenum">
              <a:rPr lang="en-US" smtClean="0"/>
              <a:t>5</a:t>
            </a:fld>
            <a:endParaRPr lang="en-US"/>
          </a:p>
        </p:txBody>
      </p:sp>
    </p:spTree>
    <p:extLst>
      <p:ext uri="{BB962C8B-B14F-4D97-AF65-F5344CB8AC3E}">
        <p14:creationId xmlns:p14="http://schemas.microsoft.com/office/powerpoint/2010/main" val="2305132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94FCB0-42F1-4FA7-A53C-3F4DF092E227}" type="datetimeFigureOut">
              <a:rPr lang="en-US" smtClean="0"/>
              <a:t>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43035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020634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53517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5783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94FCB0-42F1-4FA7-A53C-3F4DF092E227}" type="datetimeFigureOut">
              <a:rPr lang="en-US" smtClean="0"/>
              <a:t>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17719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94FCB0-42F1-4FA7-A53C-3F4DF092E227}" type="datetimeFigureOut">
              <a:rPr lang="en-US" smtClean="0"/>
              <a:t>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35446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94FCB0-42F1-4FA7-A53C-3F4DF092E227}" type="datetimeFigureOut">
              <a:rPr lang="en-US" smtClean="0"/>
              <a:t>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88677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94FCB0-42F1-4FA7-A53C-3F4DF092E227}" type="datetimeFigureOut">
              <a:rPr lang="en-US" smtClean="0"/>
              <a:t>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883345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4FCB0-42F1-4FA7-A53C-3F4DF092E227}" type="datetimeFigureOut">
              <a:rPr lang="en-US" smtClean="0"/>
              <a:t>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1115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44739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03530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C94FCB0-42F1-4FA7-A53C-3F4DF092E227}" type="datetimeFigureOut">
              <a:rPr lang="en-US" smtClean="0"/>
              <a:t>7/20/23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332025C-9CB7-4E2E-977A-9B89188D6C4A}" type="slidenum">
              <a:rPr lang="en-US" smtClean="0"/>
              <a:t>‹#›</a:t>
            </a:fld>
            <a:endParaRPr lang="en-US"/>
          </a:p>
        </p:txBody>
      </p:sp>
    </p:spTree>
    <p:extLst>
      <p:ext uri="{BB962C8B-B14F-4D97-AF65-F5344CB8AC3E}">
        <p14:creationId xmlns:p14="http://schemas.microsoft.com/office/powerpoint/2010/main" val="4228507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s://webportal.systemdynamics.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hyperlink" Target="https://isdc.systemdynamic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57350"/>
            <a:ext cx="6648450" cy="1102519"/>
          </a:xfrm>
        </p:spPr>
        <p:txBody>
          <a:bodyPr>
            <a:normAutofit fontScale="90000"/>
          </a:bodyPr>
          <a:lstStyle/>
          <a:p>
            <a:pPr algn="l"/>
            <a:r>
              <a:rPr lang="en-US" sz="2700" b="1" dirty="0">
                <a:effectLst/>
                <a:latin typeface="+mn-lt"/>
                <a:ea typeface="Times New Roman" panose="02020603050405020304" pitchFamily="18" charset="0"/>
              </a:rPr>
              <a:t>THE HUMAN ORGANISM RESPONSE TO STRESS</a:t>
            </a:r>
            <a:br>
              <a:rPr lang="en-US" dirty="0">
                <a:solidFill>
                  <a:srgbClr val="343A40"/>
                </a:solidFill>
              </a:rPr>
            </a:br>
            <a:r>
              <a:rPr lang="en-US" sz="2700" dirty="0">
                <a:solidFill>
                  <a:srgbClr val="343A40"/>
                </a:solidFill>
              </a:rPr>
              <a:t>How violence exposure affects cortisol levels and its implications. </a:t>
            </a:r>
          </a:p>
        </p:txBody>
      </p:sp>
      <p:sp>
        <p:nvSpPr>
          <p:cNvPr id="3" name="Subtitle 2"/>
          <p:cNvSpPr>
            <a:spLocks noGrp="1"/>
          </p:cNvSpPr>
          <p:nvPr>
            <p:ph type="subTitle" idx="1"/>
          </p:nvPr>
        </p:nvSpPr>
        <p:spPr>
          <a:xfrm>
            <a:off x="5334000" y="3274219"/>
            <a:ext cx="2990850" cy="620527"/>
          </a:xfrm>
        </p:spPr>
        <p:txBody>
          <a:bodyPr>
            <a:normAutofit/>
          </a:bodyPr>
          <a:lstStyle/>
          <a:p>
            <a:pPr algn="r"/>
            <a:r>
              <a:rPr lang="en-US" sz="1500" b="1" dirty="0">
                <a:solidFill>
                  <a:schemeClr val="tx1"/>
                </a:solidFill>
              </a:rPr>
              <a:t>Eduardo de la Vega Taboada </a:t>
            </a:r>
          </a:p>
          <a:p>
            <a:pPr algn="r"/>
            <a:r>
              <a:rPr lang="en-US" sz="1500" dirty="0">
                <a:solidFill>
                  <a:schemeClr val="tx1"/>
                </a:solidFill>
              </a:rPr>
              <a:t>Florida International University</a:t>
            </a:r>
          </a:p>
        </p:txBody>
      </p:sp>
      <p:sp>
        <p:nvSpPr>
          <p:cNvPr id="4" name="TextBox 3"/>
          <p:cNvSpPr txBox="1"/>
          <p:nvPr/>
        </p:nvSpPr>
        <p:spPr>
          <a:xfrm>
            <a:off x="8458200" y="4474518"/>
            <a:ext cx="800100" cy="230832"/>
          </a:xfrm>
          <a:prstGeom prst="rect">
            <a:avLst/>
          </a:prstGeom>
          <a:noFill/>
        </p:spPr>
        <p:txBody>
          <a:bodyPr wrap="square" rtlCol="0">
            <a:spAutoFit/>
          </a:bodyPr>
          <a:lstStyle/>
          <a:p>
            <a:r>
              <a:rPr lang="en-US" sz="900" dirty="0"/>
              <a:t>0:00-0:30</a:t>
            </a:r>
          </a:p>
        </p:txBody>
      </p:sp>
      <p:sp>
        <p:nvSpPr>
          <p:cNvPr id="12" name="CaixaDeTexto 11">
            <a:extLst>
              <a:ext uri="{FF2B5EF4-FFF2-40B4-BE49-F238E27FC236}">
                <a16:creationId xmlns:a16="http://schemas.microsoft.com/office/drawing/2014/main" id="{5F4F0C5A-FCBE-474A-8DB8-148DA7B5FECE}"/>
              </a:ext>
            </a:extLst>
          </p:cNvPr>
          <p:cNvSpPr txBox="1"/>
          <p:nvPr/>
        </p:nvSpPr>
        <p:spPr>
          <a:xfrm>
            <a:off x="4229100" y="372502"/>
            <a:ext cx="3486150" cy="461665"/>
          </a:xfrm>
          <a:prstGeom prst="rect">
            <a:avLst/>
          </a:prstGeom>
          <a:noFill/>
        </p:spPr>
        <p:txBody>
          <a:bodyPr wrap="square" rtlCol="0">
            <a:spAutoFit/>
          </a:bodyPr>
          <a:lstStyle/>
          <a:p>
            <a:pPr algn="r"/>
            <a:r>
              <a:rPr lang="pt-BR" sz="2400" i="1" dirty="0">
                <a:solidFill>
                  <a:srgbClr val="B2214D"/>
                </a:solidFill>
              </a:rPr>
              <a:t>WIP Presentation</a:t>
            </a:r>
            <a:endParaRPr lang="en-US" sz="2400" i="1" dirty="0">
              <a:solidFill>
                <a:srgbClr val="B2214D"/>
              </a:solidFill>
            </a:endParaRPr>
          </a:p>
        </p:txBody>
      </p:sp>
      <p:grpSp>
        <p:nvGrpSpPr>
          <p:cNvPr id="8" name="Group 7">
            <a:extLst>
              <a:ext uri="{FF2B5EF4-FFF2-40B4-BE49-F238E27FC236}">
                <a16:creationId xmlns:a16="http://schemas.microsoft.com/office/drawing/2014/main" id="{32384F91-FFF5-C042-922A-7D0BA9356FA8}"/>
              </a:ext>
            </a:extLst>
          </p:cNvPr>
          <p:cNvGrpSpPr/>
          <p:nvPr/>
        </p:nvGrpSpPr>
        <p:grpSpPr>
          <a:xfrm>
            <a:off x="0" y="4657189"/>
            <a:ext cx="9144000" cy="675443"/>
            <a:chOff x="0" y="4657189"/>
            <a:chExt cx="9144000" cy="675443"/>
          </a:xfrm>
        </p:grpSpPr>
        <p:grpSp>
          <p:nvGrpSpPr>
            <p:cNvPr id="7" name="Group 6">
              <a:extLst>
                <a:ext uri="{FF2B5EF4-FFF2-40B4-BE49-F238E27FC236}">
                  <a16:creationId xmlns:a16="http://schemas.microsoft.com/office/drawing/2014/main" id="{3E98A784-890B-224D-9A9C-08FF997DD015}"/>
                </a:ext>
              </a:extLst>
            </p:cNvPr>
            <p:cNvGrpSpPr/>
            <p:nvPr/>
          </p:nvGrpSpPr>
          <p:grpSpPr>
            <a:xfrm>
              <a:off x="0" y="4657189"/>
              <a:ext cx="9144000" cy="675443"/>
              <a:chOff x="0" y="4657189"/>
              <a:chExt cx="9144000" cy="675443"/>
            </a:xfrm>
          </p:grpSpPr>
          <p:sp>
            <p:nvSpPr>
              <p:cNvPr id="5" name="Rectangle 4"/>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6" name="Group 5">
                <a:extLst>
                  <a:ext uri="{FF2B5EF4-FFF2-40B4-BE49-F238E27FC236}">
                    <a16:creationId xmlns:a16="http://schemas.microsoft.com/office/drawing/2014/main" id="{F1DD47CD-9787-EE4E-BAF0-A8A3535FD4B1}"/>
                  </a:ext>
                </a:extLst>
              </p:cNvPr>
              <p:cNvGrpSpPr/>
              <p:nvPr/>
            </p:nvGrpSpPr>
            <p:grpSpPr>
              <a:xfrm>
                <a:off x="1378548" y="4686300"/>
                <a:ext cx="2107603" cy="646332"/>
                <a:chOff x="1378548" y="4686300"/>
                <a:chExt cx="2107603" cy="646332"/>
              </a:xfrm>
            </p:grpSpPr>
            <p:pic>
              <p:nvPicPr>
                <p:cNvPr id="1026" name="Picture 2">
                  <a:extLst>
                    <a:ext uri="{FF2B5EF4-FFF2-40B4-BE49-F238E27FC236}">
                      <a16:creationId xmlns:a16="http://schemas.microsoft.com/office/drawing/2014/main" id="{64E3EF64-C40A-4EC9-AF60-EDA9078594B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0215F21-59DE-4327-B06B-E026F3BFE8F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10" name="Retângulo 9">
                  <a:extLst>
                    <a:ext uri="{FF2B5EF4-FFF2-40B4-BE49-F238E27FC236}">
                      <a16:creationId xmlns:a16="http://schemas.microsoft.com/office/drawing/2014/main" id="{18F84453-B99F-4A92-BBF0-4CC0F68B57A3}"/>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16" name="Retângulo 15">
              <a:extLst>
                <a:ext uri="{FF2B5EF4-FFF2-40B4-BE49-F238E27FC236}">
                  <a16:creationId xmlns:a16="http://schemas.microsoft.com/office/drawing/2014/main" id="{9D0DE390-2008-46D1-949E-F0489FC6F2C6}"/>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17" name="Google Shape;210;p28">
              <a:extLst>
                <a:ext uri="{FF2B5EF4-FFF2-40B4-BE49-F238E27FC236}">
                  <a16:creationId xmlns:a16="http://schemas.microsoft.com/office/drawing/2014/main" id="{095AE063-763D-4BF7-8966-F0BB1C775F24}"/>
                </a:ext>
              </a:extLst>
            </p:cNvPr>
            <p:cNvPicPr preferRelativeResize="0"/>
            <p:nvPr/>
          </p:nvPicPr>
          <p:blipFill>
            <a:blip r:embed="rId5">
              <a:alphaModFix/>
            </a:blip>
            <a:stretch>
              <a:fillRect/>
            </a:stretch>
          </p:blipFill>
          <p:spPr>
            <a:xfrm>
              <a:off x="1383556" y="4959976"/>
              <a:ext cx="216644" cy="183524"/>
            </a:xfrm>
            <a:prstGeom prst="rect">
              <a:avLst/>
            </a:prstGeom>
            <a:noFill/>
            <a:ln>
              <a:noFill/>
            </a:ln>
          </p:spPr>
        </p:pic>
      </p:grpSp>
      <p:pic>
        <p:nvPicPr>
          <p:cNvPr id="20" name="Imagem 19" descr="Fundo preto com letras vermelhas&#10;&#10;Descrição gerada automaticamente">
            <a:extLst>
              <a:ext uri="{FF2B5EF4-FFF2-40B4-BE49-F238E27FC236}">
                <a16:creationId xmlns:a16="http://schemas.microsoft.com/office/drawing/2014/main" id="{3B08B5E7-234C-4941-B769-DD877C02A687}"/>
              </a:ext>
            </a:extLst>
          </p:cNvPr>
          <p:cNvPicPr>
            <a:picLocks noChangeAspect="1"/>
          </p:cNvPicPr>
          <p:nvPr/>
        </p:nvPicPr>
        <p:blipFill rotWithShape="1">
          <a:blip r:embed="rId6">
            <a:extLst>
              <a:ext uri="{28A0092B-C50C-407E-A947-70E740481C1C}">
                <a14:useLocalDpi xmlns:a14="http://schemas.microsoft.com/office/drawing/2010/main" val="0"/>
              </a:ext>
            </a:extLst>
          </a:blip>
          <a:srcRect l="20000" t="31054" r="70833" b="57225"/>
          <a:stretch/>
        </p:blipFill>
        <p:spPr>
          <a:xfrm>
            <a:off x="7200900" y="750585"/>
            <a:ext cx="409210" cy="392415"/>
          </a:xfrm>
          <a:prstGeom prst="rect">
            <a:avLst/>
          </a:prstGeom>
        </p:spPr>
      </p:pic>
      <p:pic>
        <p:nvPicPr>
          <p:cNvPr id="23" name="Picture 22" descr="A logo with text on it&#10;&#10;Description automatically generated">
            <a:extLst>
              <a:ext uri="{FF2B5EF4-FFF2-40B4-BE49-F238E27FC236}">
                <a16:creationId xmlns:a16="http://schemas.microsoft.com/office/drawing/2014/main" id="{5EF8760F-909C-6C10-8DB3-328E22BE11F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342984" y="372502"/>
            <a:ext cx="2143167" cy="997059"/>
          </a:xfrm>
          <a:prstGeom prst="rect">
            <a:avLst/>
          </a:prstGeom>
        </p:spPr>
      </p:pic>
    </p:spTree>
    <p:extLst>
      <p:ext uri="{BB962C8B-B14F-4D97-AF65-F5344CB8AC3E}">
        <p14:creationId xmlns:p14="http://schemas.microsoft.com/office/powerpoint/2010/main" val="1988903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900" y="856545"/>
            <a:ext cx="6172200" cy="3751341"/>
          </a:xfrm>
        </p:spPr>
        <p:txBody>
          <a:bodyPr>
            <a:normAutofit fontScale="92500" lnSpcReduction="10000"/>
          </a:bodyPr>
          <a:lstStyle/>
          <a:p>
            <a:r>
              <a:rPr lang="en-US" sz="2600" dirty="0">
                <a:latin typeface="+mj-lt"/>
                <a:ea typeface="Times New Roman" panose="02020603050405020304" pitchFamily="18" charset="0"/>
              </a:rPr>
              <a:t>T</a:t>
            </a:r>
            <a:r>
              <a:rPr lang="en-US" sz="2600" dirty="0">
                <a:effectLst/>
                <a:latin typeface="+mj-lt"/>
                <a:ea typeface="Times New Roman" panose="02020603050405020304" pitchFamily="18" charset="0"/>
              </a:rPr>
              <a:t>he environment turns adverse.</a:t>
            </a:r>
          </a:p>
          <a:p>
            <a:pPr marL="642938" lvl="1" indent="-342900">
              <a:buFont typeface="Wingdings" pitchFamily="2" charset="2"/>
              <a:buChar char="ü"/>
            </a:pPr>
            <a:r>
              <a:rPr lang="en-US" dirty="0">
                <a:latin typeface="+mj-lt"/>
                <a:ea typeface="Times New Roman" panose="02020603050405020304" pitchFamily="18" charset="0"/>
              </a:rPr>
              <a:t>T</a:t>
            </a:r>
            <a:r>
              <a:rPr lang="en-US" dirty="0">
                <a:effectLst/>
                <a:latin typeface="+mj-lt"/>
                <a:ea typeface="Times New Roman" panose="02020603050405020304" pitchFamily="18" charset="0"/>
              </a:rPr>
              <a:t>he nervous system activates a goal directed mechanism </a:t>
            </a:r>
            <a:r>
              <a:rPr lang="en-US" dirty="0">
                <a:latin typeface="+mj-lt"/>
                <a:ea typeface="Times New Roman" panose="02020603050405020304" pitchFamily="18" charset="0"/>
              </a:rPr>
              <a:t>to </a:t>
            </a:r>
            <a:r>
              <a:rPr lang="en-US" dirty="0">
                <a:effectLst/>
                <a:latin typeface="+mj-lt"/>
                <a:ea typeface="Times New Roman" panose="02020603050405020304" pitchFamily="18" charset="0"/>
              </a:rPr>
              <a:t>release cortisol.</a:t>
            </a:r>
          </a:p>
          <a:p>
            <a:pPr marL="642938" lvl="1" indent="-342900">
              <a:buFont typeface="Wingdings" pitchFamily="2" charset="2"/>
              <a:buChar char="ü"/>
            </a:pPr>
            <a:r>
              <a:rPr lang="en-US" dirty="0">
                <a:effectLst/>
                <a:latin typeface="+mj-lt"/>
                <a:ea typeface="Times New Roman" panose="02020603050405020304" pitchFamily="18" charset="0"/>
              </a:rPr>
              <a:t>The release stops when the body is more stressed than the perceived requirements of the environment. </a:t>
            </a:r>
          </a:p>
          <a:p>
            <a:pPr marL="642938" lvl="1" indent="-342900">
              <a:buFont typeface="Wingdings" pitchFamily="2" charset="2"/>
              <a:buChar char="ü"/>
            </a:pPr>
            <a:r>
              <a:rPr lang="en-US" dirty="0">
                <a:effectLst/>
                <a:latin typeface="+mj-lt"/>
                <a:ea typeface="Times New Roman" panose="02020603050405020304" pitchFamily="18" charset="0"/>
              </a:rPr>
              <a:t>The frequent activation of the system dysregulate the activation sensor (HPA axis).</a:t>
            </a:r>
          </a:p>
          <a:p>
            <a:pPr marL="0" indent="0">
              <a:buNone/>
            </a:pPr>
            <a:endParaRPr lang="en-US" sz="2250" dirty="0">
              <a:latin typeface="+mj-lt"/>
            </a:endParaRPr>
          </a:p>
          <a:p>
            <a:r>
              <a:rPr lang="en-US" sz="2600" dirty="0">
                <a:effectLst/>
                <a:latin typeface="+mj-lt"/>
                <a:ea typeface="Times New Roman" panose="02020603050405020304" pitchFamily="18" charset="0"/>
              </a:rPr>
              <a:t>How is the exposure to different levels and types of stress affecting children’s health and future behaviors?</a:t>
            </a:r>
            <a:endParaRPr lang="en-US" sz="2600" dirty="0">
              <a:latin typeface="+mj-lt"/>
            </a:endParaRPr>
          </a:p>
        </p:txBody>
      </p:sp>
      <p:sp>
        <p:nvSpPr>
          <p:cNvPr id="4" name="TextBox 3"/>
          <p:cNvSpPr txBox="1"/>
          <p:nvPr/>
        </p:nvSpPr>
        <p:spPr>
          <a:xfrm>
            <a:off x="8468740" y="4474518"/>
            <a:ext cx="827660" cy="230832"/>
          </a:xfrm>
          <a:prstGeom prst="rect">
            <a:avLst/>
          </a:prstGeom>
          <a:noFill/>
        </p:spPr>
        <p:txBody>
          <a:bodyPr wrap="square" rtlCol="0">
            <a:spAutoFit/>
          </a:bodyPr>
          <a:lstStyle/>
          <a:p>
            <a:r>
              <a:rPr lang="en-US" sz="900" dirty="0"/>
              <a:t>0:30-2:00</a:t>
            </a:r>
          </a:p>
        </p:txBody>
      </p:sp>
      <p:sp>
        <p:nvSpPr>
          <p:cNvPr id="5" name="Rectangle 4"/>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TextBox 8"/>
          <p:cNvSpPr txBox="1"/>
          <p:nvPr/>
        </p:nvSpPr>
        <p:spPr>
          <a:xfrm>
            <a:off x="2286000" y="86047"/>
            <a:ext cx="4914900" cy="230832"/>
          </a:xfrm>
          <a:prstGeom prst="rect">
            <a:avLst/>
          </a:prstGeom>
          <a:noFill/>
        </p:spPr>
        <p:txBody>
          <a:bodyPr wrap="square" rtlCol="0">
            <a:spAutoFit/>
          </a:bodyPr>
          <a:lstStyle/>
          <a:p>
            <a:endParaRPr lang="en-US" sz="900" dirty="0">
              <a:solidFill>
                <a:schemeClr val="bg1"/>
              </a:solidFill>
              <a:latin typeface="Avenir LT Std 55 Roman" panose="020B0503020203020204" pitchFamily="34" charset="0"/>
            </a:endParaRPr>
          </a:p>
        </p:txBody>
      </p:sp>
      <p:sp>
        <p:nvSpPr>
          <p:cNvPr id="2" name="Title 1"/>
          <p:cNvSpPr>
            <a:spLocks noGrp="1"/>
          </p:cNvSpPr>
          <p:nvPr>
            <p:ph type="title"/>
          </p:nvPr>
        </p:nvSpPr>
        <p:spPr>
          <a:xfrm>
            <a:off x="1485900" y="152680"/>
            <a:ext cx="6172200" cy="533120"/>
          </a:xfrm>
        </p:spPr>
        <p:txBody>
          <a:bodyPr>
            <a:normAutofit fontScale="90000"/>
          </a:bodyPr>
          <a:lstStyle/>
          <a:p>
            <a:pPr algn="l"/>
            <a:r>
              <a:rPr lang="en-US" dirty="0"/>
              <a:t>Problem Statement</a:t>
            </a:r>
          </a:p>
        </p:txBody>
      </p:sp>
      <p:sp>
        <p:nvSpPr>
          <p:cNvPr id="13" name="TextBox 8">
            <a:extLst>
              <a:ext uri="{FF2B5EF4-FFF2-40B4-BE49-F238E27FC236}">
                <a16:creationId xmlns:a16="http://schemas.microsoft.com/office/drawing/2014/main" id="{C93894B4-FD31-40CA-995C-F67E626595C7}"/>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7" name="Retângulo 16">
            <a:extLst>
              <a:ext uri="{FF2B5EF4-FFF2-40B4-BE49-F238E27FC236}">
                <a16:creationId xmlns:a16="http://schemas.microsoft.com/office/drawing/2014/main" id="{E99FA53A-D705-494A-8412-36AEB6ABD20F}"/>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8" name="Google Shape;210;p28">
            <a:extLst>
              <a:ext uri="{FF2B5EF4-FFF2-40B4-BE49-F238E27FC236}">
                <a16:creationId xmlns:a16="http://schemas.microsoft.com/office/drawing/2014/main" id="{4CBD87F9-4642-4305-88AF-582437A4E487}"/>
              </a:ext>
            </a:extLst>
          </p:cNvPr>
          <p:cNvPicPr preferRelativeResize="0"/>
          <p:nvPr/>
        </p:nvPicPr>
        <p:blipFill>
          <a:blip r:embed="rId3">
            <a:alphaModFix/>
          </a:blip>
          <a:stretch>
            <a:fillRect/>
          </a:stretch>
        </p:blipFill>
        <p:spPr>
          <a:xfrm>
            <a:off x="1354146" y="4934661"/>
            <a:ext cx="216644" cy="183524"/>
          </a:xfrm>
          <a:prstGeom prst="rect">
            <a:avLst/>
          </a:prstGeom>
          <a:noFill/>
          <a:ln>
            <a:noFill/>
          </a:ln>
        </p:spPr>
      </p:pic>
      <p:grpSp>
        <p:nvGrpSpPr>
          <p:cNvPr id="10" name="Group 7">
            <a:extLst>
              <a:ext uri="{FF2B5EF4-FFF2-40B4-BE49-F238E27FC236}">
                <a16:creationId xmlns:a16="http://schemas.microsoft.com/office/drawing/2014/main" id="{72EE39E9-548A-BAD4-9052-C57D3F57BD20}"/>
              </a:ext>
            </a:extLst>
          </p:cNvPr>
          <p:cNvGrpSpPr/>
          <p:nvPr/>
        </p:nvGrpSpPr>
        <p:grpSpPr>
          <a:xfrm>
            <a:off x="0" y="4657189"/>
            <a:ext cx="9144000" cy="675443"/>
            <a:chOff x="0" y="4657189"/>
            <a:chExt cx="9144000" cy="675443"/>
          </a:xfrm>
        </p:grpSpPr>
        <p:grpSp>
          <p:nvGrpSpPr>
            <p:cNvPr id="11" name="Group 6">
              <a:extLst>
                <a:ext uri="{FF2B5EF4-FFF2-40B4-BE49-F238E27FC236}">
                  <a16:creationId xmlns:a16="http://schemas.microsoft.com/office/drawing/2014/main" id="{160C3A8A-FCCA-4926-EFF4-1C6FC5ED9EDB}"/>
                </a:ext>
              </a:extLst>
            </p:cNvPr>
            <p:cNvGrpSpPr/>
            <p:nvPr/>
          </p:nvGrpSpPr>
          <p:grpSpPr>
            <a:xfrm>
              <a:off x="0" y="4657189"/>
              <a:ext cx="9144000" cy="675443"/>
              <a:chOff x="0" y="4657189"/>
              <a:chExt cx="9144000" cy="675443"/>
            </a:xfrm>
          </p:grpSpPr>
          <p:sp>
            <p:nvSpPr>
              <p:cNvPr id="15" name="Rectangle 4">
                <a:extLst>
                  <a:ext uri="{FF2B5EF4-FFF2-40B4-BE49-F238E27FC236}">
                    <a16:creationId xmlns:a16="http://schemas.microsoft.com/office/drawing/2014/main" id="{56E8BAEB-E330-24EF-5D51-21689E401148}"/>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16" name="TextBox 8">
                <a:extLst>
                  <a:ext uri="{FF2B5EF4-FFF2-40B4-BE49-F238E27FC236}">
                    <a16:creationId xmlns:a16="http://schemas.microsoft.com/office/drawing/2014/main" id="{43280830-A7E1-D1DF-E7B0-2A6D8EFB47E3}"/>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19" name="Group 5">
                <a:extLst>
                  <a:ext uri="{FF2B5EF4-FFF2-40B4-BE49-F238E27FC236}">
                    <a16:creationId xmlns:a16="http://schemas.microsoft.com/office/drawing/2014/main" id="{4998675D-23C4-F31B-BE0B-767F5140ADCE}"/>
                  </a:ext>
                </a:extLst>
              </p:cNvPr>
              <p:cNvGrpSpPr/>
              <p:nvPr/>
            </p:nvGrpSpPr>
            <p:grpSpPr>
              <a:xfrm>
                <a:off x="1378548" y="4686300"/>
                <a:ext cx="2107603" cy="646332"/>
                <a:chOff x="1378548" y="4686300"/>
                <a:chExt cx="2107603" cy="646332"/>
              </a:xfrm>
            </p:grpSpPr>
            <p:pic>
              <p:nvPicPr>
                <p:cNvPr id="20" name="Picture 2">
                  <a:extLst>
                    <a:ext uri="{FF2B5EF4-FFF2-40B4-BE49-F238E27FC236}">
                      <a16:creationId xmlns:a16="http://schemas.microsoft.com/office/drawing/2014/main" id="{602FEB1E-29A4-379D-CE8A-EA218B9CAD8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a:extLst>
                    <a:ext uri="{FF2B5EF4-FFF2-40B4-BE49-F238E27FC236}">
                      <a16:creationId xmlns:a16="http://schemas.microsoft.com/office/drawing/2014/main" id="{2042F6EC-4B66-04AC-90E2-164B2EF0BAD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22" name="Retângulo 21">
                  <a:extLst>
                    <a:ext uri="{FF2B5EF4-FFF2-40B4-BE49-F238E27FC236}">
                      <a16:creationId xmlns:a16="http://schemas.microsoft.com/office/drawing/2014/main" id="{904DAB15-6922-3EA6-AAC5-08D9519DAE13}"/>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12" name="Retângulo 11">
              <a:extLst>
                <a:ext uri="{FF2B5EF4-FFF2-40B4-BE49-F238E27FC236}">
                  <a16:creationId xmlns:a16="http://schemas.microsoft.com/office/drawing/2014/main" id="{CF0691C4-C3B1-3F76-3561-ED76AA6167D9}"/>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14" name="Google Shape;210;p28">
              <a:extLst>
                <a:ext uri="{FF2B5EF4-FFF2-40B4-BE49-F238E27FC236}">
                  <a16:creationId xmlns:a16="http://schemas.microsoft.com/office/drawing/2014/main" id="{40976FB6-2CA4-AFC9-4991-F34F08B435DC}"/>
                </a:ext>
              </a:extLst>
            </p:cNvPr>
            <p:cNvPicPr preferRelativeResize="0"/>
            <p:nvPr/>
          </p:nvPicPr>
          <p:blipFill>
            <a:blip r:embed="rId3">
              <a:alphaModFix/>
            </a:blip>
            <a:stretch>
              <a:fillRect/>
            </a:stretch>
          </p:blipFill>
          <p:spPr>
            <a:xfrm>
              <a:off x="1383556" y="4959976"/>
              <a:ext cx="216644" cy="183524"/>
            </a:xfrm>
            <a:prstGeom prst="rect">
              <a:avLst/>
            </a:prstGeom>
            <a:noFill/>
            <a:ln>
              <a:noFill/>
            </a:ln>
          </p:spPr>
        </p:pic>
      </p:grpSp>
      <p:pic>
        <p:nvPicPr>
          <p:cNvPr id="23" name="Picture 22" descr="A red and grey logo&#10;&#10;Description automatically generated">
            <a:extLst>
              <a:ext uri="{FF2B5EF4-FFF2-40B4-BE49-F238E27FC236}">
                <a16:creationId xmlns:a16="http://schemas.microsoft.com/office/drawing/2014/main" id="{5A47417E-0072-2AD7-FB5D-D2C2DDB28CF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02177" y="112659"/>
            <a:ext cx="643388" cy="481701"/>
          </a:xfrm>
          <a:prstGeom prst="rect">
            <a:avLst/>
          </a:prstGeom>
        </p:spPr>
      </p:pic>
    </p:spTree>
    <p:extLst>
      <p:ext uri="{BB962C8B-B14F-4D97-AF65-F5344CB8AC3E}">
        <p14:creationId xmlns:p14="http://schemas.microsoft.com/office/powerpoint/2010/main" val="2518086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900" y="833579"/>
            <a:ext cx="6172200" cy="3795570"/>
          </a:xfrm>
        </p:spPr>
        <p:txBody>
          <a:bodyPr>
            <a:normAutofit lnSpcReduction="10000"/>
          </a:bodyPr>
          <a:lstStyle/>
          <a:p>
            <a:r>
              <a:rPr lang="en-US" sz="2400" dirty="0">
                <a:effectLst/>
                <a:latin typeface="+mj-lt"/>
                <a:ea typeface="Times New Roman" panose="02020603050405020304" pitchFamily="18" charset="0"/>
              </a:rPr>
              <a:t>Cortisol levels is the main quantified element in the simulation.</a:t>
            </a:r>
          </a:p>
          <a:p>
            <a:pPr marL="642938" lvl="1" indent="-342900">
              <a:buFont typeface="Wingdings" pitchFamily="2" charset="2"/>
              <a:buChar char="ü"/>
            </a:pPr>
            <a:r>
              <a:rPr lang="en-US" sz="2000" dirty="0">
                <a:latin typeface="+mj-lt"/>
                <a:ea typeface="Times New Roman" panose="02020603050405020304" pitchFamily="18" charset="0"/>
              </a:rPr>
              <a:t>T</a:t>
            </a:r>
            <a:r>
              <a:rPr lang="en-US" sz="2000" dirty="0">
                <a:effectLst/>
                <a:latin typeface="+mj-lt"/>
                <a:ea typeface="Times New Roman" panose="02020603050405020304" pitchFamily="18" charset="0"/>
              </a:rPr>
              <a:t>he element that is flowing thru the system.</a:t>
            </a:r>
          </a:p>
          <a:p>
            <a:pPr marL="642938" lvl="1" indent="-342900">
              <a:buFont typeface="Wingdings" pitchFamily="2" charset="2"/>
              <a:buChar char="ü"/>
            </a:pPr>
            <a:r>
              <a:rPr lang="en-US" sz="2000" dirty="0">
                <a:latin typeface="+mj-lt"/>
              </a:rPr>
              <a:t>The dysregulation is an endogenous response.</a:t>
            </a:r>
          </a:p>
          <a:p>
            <a:r>
              <a:rPr lang="en-US" sz="2250" dirty="0">
                <a:latin typeface="+mj-lt"/>
              </a:rPr>
              <a:t>We are building a model </a:t>
            </a:r>
            <a:r>
              <a:rPr lang="en-US" dirty="0">
                <a:latin typeface="+mj-lt"/>
              </a:rPr>
              <a:t>b</a:t>
            </a:r>
            <a:r>
              <a:rPr lang="en-US" sz="2400" dirty="0">
                <a:effectLst/>
                <a:latin typeface="+mj-lt"/>
                <a:ea typeface="Times New Roman" panose="02020603050405020304" pitchFamily="18" charset="0"/>
              </a:rPr>
              <a:t>ased on empirical papers and experts’ interviews.</a:t>
            </a:r>
          </a:p>
          <a:p>
            <a:pPr marL="642938" lvl="1" indent="-342900">
              <a:buFont typeface="Wingdings" pitchFamily="2" charset="2"/>
              <a:buChar char="ü"/>
            </a:pPr>
            <a:r>
              <a:rPr lang="en-US" sz="2000" dirty="0">
                <a:latin typeface="+mj-lt"/>
                <a:ea typeface="Times New Roman" panose="02020603050405020304" pitchFamily="18" charset="0"/>
              </a:rPr>
              <a:t>The model </a:t>
            </a:r>
            <a:r>
              <a:rPr lang="en-US" sz="2000" dirty="0">
                <a:effectLst/>
                <a:latin typeface="+mj-lt"/>
                <a:ea typeface="Times New Roman" panose="02020603050405020304" pitchFamily="18" charset="0"/>
              </a:rPr>
              <a:t>can simulate the way in which the organism response to changes in their environment.</a:t>
            </a:r>
          </a:p>
          <a:p>
            <a:pPr marL="642938" lvl="1" indent="-342900">
              <a:buFont typeface="Wingdings" pitchFamily="2" charset="2"/>
              <a:buChar char="ü"/>
            </a:pPr>
            <a:r>
              <a:rPr lang="en-US" sz="2000" dirty="0">
                <a:latin typeface="+mj-lt"/>
                <a:ea typeface="Times New Roman" panose="02020603050405020304" pitchFamily="18" charset="0"/>
              </a:rPr>
              <a:t>T</a:t>
            </a:r>
            <a:r>
              <a:rPr lang="en-US" sz="2000" dirty="0">
                <a:effectLst/>
                <a:latin typeface="+mj-lt"/>
                <a:ea typeface="Times New Roman" panose="02020603050405020304" pitchFamily="18" charset="0"/>
              </a:rPr>
              <a:t>he cortisol levels is something that can be measured by the saliva and/or the hair.</a:t>
            </a:r>
            <a:endParaRPr lang="en-US" sz="2000" dirty="0">
              <a:latin typeface="+mj-lt"/>
            </a:endParaRPr>
          </a:p>
        </p:txBody>
      </p:sp>
      <p:sp>
        <p:nvSpPr>
          <p:cNvPr id="4" name="TextBox 3"/>
          <p:cNvSpPr txBox="1"/>
          <p:nvPr/>
        </p:nvSpPr>
        <p:spPr>
          <a:xfrm>
            <a:off x="8488589" y="4474518"/>
            <a:ext cx="884011" cy="230832"/>
          </a:xfrm>
          <a:prstGeom prst="rect">
            <a:avLst/>
          </a:prstGeom>
          <a:noFill/>
        </p:spPr>
        <p:txBody>
          <a:bodyPr wrap="square" rtlCol="0">
            <a:spAutoFit/>
          </a:bodyPr>
          <a:lstStyle/>
          <a:p>
            <a:r>
              <a:rPr lang="en-US" sz="900" dirty="0"/>
              <a:t>2:00-3:30</a:t>
            </a:r>
          </a:p>
        </p:txBody>
      </p:sp>
      <p:sp>
        <p:nvSpPr>
          <p:cNvPr id="11" name="Rectangle 4">
            <a:extLst>
              <a:ext uri="{FF2B5EF4-FFF2-40B4-BE49-F238E27FC236}">
                <a16:creationId xmlns:a16="http://schemas.microsoft.com/office/drawing/2014/main" id="{B017810F-BE0B-413F-B3C1-C7D48DC5FA11}"/>
              </a:ext>
            </a:extLst>
          </p:cNvPr>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Title 1">
            <a:extLst>
              <a:ext uri="{FF2B5EF4-FFF2-40B4-BE49-F238E27FC236}">
                <a16:creationId xmlns:a16="http://schemas.microsoft.com/office/drawing/2014/main" id="{C51684A8-180B-4CD5-A1DB-B170B1DBD096}"/>
              </a:ext>
            </a:extLst>
          </p:cNvPr>
          <p:cNvSpPr>
            <a:spLocks noGrp="1"/>
          </p:cNvSpPr>
          <p:nvPr>
            <p:ph type="title"/>
          </p:nvPr>
        </p:nvSpPr>
        <p:spPr>
          <a:xfrm>
            <a:off x="1485900" y="152680"/>
            <a:ext cx="6172200" cy="533120"/>
          </a:xfrm>
        </p:spPr>
        <p:txBody>
          <a:bodyPr>
            <a:normAutofit fontScale="90000"/>
          </a:bodyPr>
          <a:lstStyle/>
          <a:p>
            <a:pPr algn="l"/>
            <a:r>
              <a:rPr lang="en-US" dirty="0"/>
              <a:t>Approach or Dynamic Hypothesis</a:t>
            </a:r>
          </a:p>
        </p:txBody>
      </p:sp>
      <p:sp>
        <p:nvSpPr>
          <p:cNvPr id="17" name="TextBox 8">
            <a:extLst>
              <a:ext uri="{FF2B5EF4-FFF2-40B4-BE49-F238E27FC236}">
                <a16:creationId xmlns:a16="http://schemas.microsoft.com/office/drawing/2014/main" id="{EF89D6C9-EE25-4252-AE2E-A5B82F08DAB0}"/>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8" name="Retângulo 17">
            <a:extLst>
              <a:ext uri="{FF2B5EF4-FFF2-40B4-BE49-F238E27FC236}">
                <a16:creationId xmlns:a16="http://schemas.microsoft.com/office/drawing/2014/main" id="{D43276D6-3709-4B63-9753-817108CA070A}"/>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9" name="Google Shape;210;p28">
            <a:extLst>
              <a:ext uri="{FF2B5EF4-FFF2-40B4-BE49-F238E27FC236}">
                <a16:creationId xmlns:a16="http://schemas.microsoft.com/office/drawing/2014/main" id="{BC5C9611-D73A-44B3-A155-C8FAB0856C75}"/>
              </a:ext>
            </a:extLst>
          </p:cNvPr>
          <p:cNvPicPr preferRelativeResize="0"/>
          <p:nvPr/>
        </p:nvPicPr>
        <p:blipFill>
          <a:blip r:embed="rId3">
            <a:alphaModFix/>
          </a:blip>
          <a:stretch>
            <a:fillRect/>
          </a:stretch>
        </p:blipFill>
        <p:spPr>
          <a:xfrm>
            <a:off x="1354146" y="4934661"/>
            <a:ext cx="216644" cy="183524"/>
          </a:xfrm>
          <a:prstGeom prst="rect">
            <a:avLst/>
          </a:prstGeom>
          <a:noFill/>
          <a:ln>
            <a:noFill/>
          </a:ln>
        </p:spPr>
      </p:pic>
      <p:grpSp>
        <p:nvGrpSpPr>
          <p:cNvPr id="2" name="Group 7">
            <a:extLst>
              <a:ext uri="{FF2B5EF4-FFF2-40B4-BE49-F238E27FC236}">
                <a16:creationId xmlns:a16="http://schemas.microsoft.com/office/drawing/2014/main" id="{29DB53BC-71C4-1972-1637-7CD473AAF447}"/>
              </a:ext>
            </a:extLst>
          </p:cNvPr>
          <p:cNvGrpSpPr/>
          <p:nvPr/>
        </p:nvGrpSpPr>
        <p:grpSpPr>
          <a:xfrm>
            <a:off x="0" y="4657189"/>
            <a:ext cx="9144000" cy="675443"/>
            <a:chOff x="0" y="4657189"/>
            <a:chExt cx="9144000" cy="675443"/>
          </a:xfrm>
        </p:grpSpPr>
        <p:grpSp>
          <p:nvGrpSpPr>
            <p:cNvPr id="5" name="Group 6">
              <a:extLst>
                <a:ext uri="{FF2B5EF4-FFF2-40B4-BE49-F238E27FC236}">
                  <a16:creationId xmlns:a16="http://schemas.microsoft.com/office/drawing/2014/main" id="{BCF935DE-6E7B-EE4A-8BA9-F721FDE82FD8}"/>
                </a:ext>
              </a:extLst>
            </p:cNvPr>
            <p:cNvGrpSpPr/>
            <p:nvPr/>
          </p:nvGrpSpPr>
          <p:grpSpPr>
            <a:xfrm>
              <a:off x="0" y="4657189"/>
              <a:ext cx="9144000" cy="675443"/>
              <a:chOff x="0" y="4657189"/>
              <a:chExt cx="9144000" cy="675443"/>
            </a:xfrm>
          </p:grpSpPr>
          <p:sp>
            <p:nvSpPr>
              <p:cNvPr id="8" name="Rectangle 4">
                <a:extLst>
                  <a:ext uri="{FF2B5EF4-FFF2-40B4-BE49-F238E27FC236}">
                    <a16:creationId xmlns:a16="http://schemas.microsoft.com/office/drawing/2014/main" id="{2C2EFC7B-5CFA-F66A-5DD6-D1DB9D877033}"/>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a:extLst>
                  <a:ext uri="{FF2B5EF4-FFF2-40B4-BE49-F238E27FC236}">
                    <a16:creationId xmlns:a16="http://schemas.microsoft.com/office/drawing/2014/main" id="{9427CF82-863E-5237-637D-C190F8C3D649}"/>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10" name="Group 5">
                <a:extLst>
                  <a:ext uri="{FF2B5EF4-FFF2-40B4-BE49-F238E27FC236}">
                    <a16:creationId xmlns:a16="http://schemas.microsoft.com/office/drawing/2014/main" id="{AAC168AB-CC4C-E2CC-2212-EFB89E272F87}"/>
                  </a:ext>
                </a:extLst>
              </p:cNvPr>
              <p:cNvGrpSpPr/>
              <p:nvPr/>
            </p:nvGrpSpPr>
            <p:grpSpPr>
              <a:xfrm>
                <a:off x="1378548" y="4686300"/>
                <a:ext cx="2107603" cy="646332"/>
                <a:chOff x="1378548" y="4686300"/>
                <a:chExt cx="2107603" cy="646332"/>
              </a:xfrm>
            </p:grpSpPr>
            <p:pic>
              <p:nvPicPr>
                <p:cNvPr id="16" name="Picture 2">
                  <a:extLst>
                    <a:ext uri="{FF2B5EF4-FFF2-40B4-BE49-F238E27FC236}">
                      <a16:creationId xmlns:a16="http://schemas.microsoft.com/office/drawing/2014/main" id="{D8F1333B-E4E9-F8C0-E58F-C04EF0AFCA8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4">
                  <a:extLst>
                    <a:ext uri="{FF2B5EF4-FFF2-40B4-BE49-F238E27FC236}">
                      <a16:creationId xmlns:a16="http://schemas.microsoft.com/office/drawing/2014/main" id="{366C34F7-4421-4D32-5F94-C9C2CDF9C0D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31" name="Retângulo 30">
                  <a:extLst>
                    <a:ext uri="{FF2B5EF4-FFF2-40B4-BE49-F238E27FC236}">
                      <a16:creationId xmlns:a16="http://schemas.microsoft.com/office/drawing/2014/main" id="{259F84BA-E891-1A1E-1FD1-332DFF8D4361}"/>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6" name="Retângulo 5">
              <a:extLst>
                <a:ext uri="{FF2B5EF4-FFF2-40B4-BE49-F238E27FC236}">
                  <a16:creationId xmlns:a16="http://schemas.microsoft.com/office/drawing/2014/main" id="{4052493B-262D-35E4-FCC5-B7EFEB7EDB3D}"/>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7" name="Google Shape;210;p28">
              <a:extLst>
                <a:ext uri="{FF2B5EF4-FFF2-40B4-BE49-F238E27FC236}">
                  <a16:creationId xmlns:a16="http://schemas.microsoft.com/office/drawing/2014/main" id="{352A1525-495B-AA6A-583E-ACF6918B74B4}"/>
                </a:ext>
              </a:extLst>
            </p:cNvPr>
            <p:cNvPicPr preferRelativeResize="0"/>
            <p:nvPr/>
          </p:nvPicPr>
          <p:blipFill>
            <a:blip r:embed="rId3">
              <a:alphaModFix/>
            </a:blip>
            <a:stretch>
              <a:fillRect/>
            </a:stretch>
          </p:blipFill>
          <p:spPr>
            <a:xfrm>
              <a:off x="1383556" y="4959976"/>
              <a:ext cx="216644" cy="183524"/>
            </a:xfrm>
            <a:prstGeom prst="rect">
              <a:avLst/>
            </a:prstGeom>
            <a:noFill/>
            <a:ln>
              <a:noFill/>
            </a:ln>
          </p:spPr>
        </p:pic>
      </p:grpSp>
      <p:pic>
        <p:nvPicPr>
          <p:cNvPr id="20" name="Picture 19" descr="A red and grey logo&#10;&#10;Description automatically generated">
            <a:extLst>
              <a:ext uri="{FF2B5EF4-FFF2-40B4-BE49-F238E27FC236}">
                <a16:creationId xmlns:a16="http://schemas.microsoft.com/office/drawing/2014/main" id="{0D6C0C17-95E8-CA7E-BF1D-2F33BF8CFF7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02177" y="112659"/>
            <a:ext cx="643388" cy="481701"/>
          </a:xfrm>
          <a:prstGeom prst="rect">
            <a:avLst/>
          </a:prstGeom>
        </p:spPr>
      </p:pic>
    </p:spTree>
    <p:extLst>
      <p:ext uri="{BB962C8B-B14F-4D97-AF65-F5344CB8AC3E}">
        <p14:creationId xmlns:p14="http://schemas.microsoft.com/office/powerpoint/2010/main" val="1572637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58200" y="4474518"/>
            <a:ext cx="675140" cy="230832"/>
          </a:xfrm>
          <a:prstGeom prst="rect">
            <a:avLst/>
          </a:prstGeom>
          <a:noFill/>
        </p:spPr>
        <p:txBody>
          <a:bodyPr wrap="square" rtlCol="0">
            <a:spAutoFit/>
          </a:bodyPr>
          <a:lstStyle/>
          <a:p>
            <a:r>
              <a:rPr lang="en-US" sz="900" dirty="0"/>
              <a:t>3:30-5:00</a:t>
            </a:r>
          </a:p>
        </p:txBody>
      </p:sp>
      <p:sp>
        <p:nvSpPr>
          <p:cNvPr id="13" name="Title 1">
            <a:extLst>
              <a:ext uri="{FF2B5EF4-FFF2-40B4-BE49-F238E27FC236}">
                <a16:creationId xmlns:a16="http://schemas.microsoft.com/office/drawing/2014/main" id="{4892DFE2-681C-4675-A8EC-F2B3C997AC4C}"/>
              </a:ext>
            </a:extLst>
          </p:cNvPr>
          <p:cNvSpPr txBox="1">
            <a:spLocks/>
          </p:cNvSpPr>
          <p:nvPr/>
        </p:nvSpPr>
        <p:spPr>
          <a:xfrm>
            <a:off x="1485900" y="152680"/>
            <a:ext cx="6172200" cy="533120"/>
          </a:xfrm>
          <a:prstGeom prst="rect">
            <a:avLst/>
          </a:prstGeom>
        </p:spPr>
        <p:txBody>
          <a:bodyPr vert="horz" lIns="68580" tIns="34290" rIns="68580" bIns="3429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3000" dirty="0" err="1"/>
              <a:t>Progress</a:t>
            </a:r>
            <a:r>
              <a:rPr lang="pt-BR" sz="3000" dirty="0"/>
              <a:t>,</a:t>
            </a:r>
            <a:r>
              <a:rPr lang="en-US" sz="3000" dirty="0"/>
              <a:t> Insights, and Questions</a:t>
            </a:r>
          </a:p>
        </p:txBody>
      </p:sp>
      <p:sp>
        <p:nvSpPr>
          <p:cNvPr id="19" name="Rectangle 4">
            <a:extLst>
              <a:ext uri="{FF2B5EF4-FFF2-40B4-BE49-F238E27FC236}">
                <a16:creationId xmlns:a16="http://schemas.microsoft.com/office/drawing/2014/main" id="{6F14AC0A-15D9-4ECB-B22A-1B0C59675BC0}"/>
              </a:ext>
            </a:extLst>
          </p:cNvPr>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TextBox 8">
            <a:extLst>
              <a:ext uri="{FF2B5EF4-FFF2-40B4-BE49-F238E27FC236}">
                <a16:creationId xmlns:a16="http://schemas.microsoft.com/office/drawing/2014/main" id="{AC9D9718-80ED-475B-ACBC-EE094BE79279}"/>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22" name="Retângulo 21">
            <a:extLst>
              <a:ext uri="{FF2B5EF4-FFF2-40B4-BE49-F238E27FC236}">
                <a16:creationId xmlns:a16="http://schemas.microsoft.com/office/drawing/2014/main" id="{9C91EDBB-1239-45C9-A52D-B1C6367035EB}"/>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23" name="Google Shape;210;p28">
            <a:extLst>
              <a:ext uri="{FF2B5EF4-FFF2-40B4-BE49-F238E27FC236}">
                <a16:creationId xmlns:a16="http://schemas.microsoft.com/office/drawing/2014/main" id="{39BBE872-725A-4D41-935F-93F8B8258C33}"/>
              </a:ext>
            </a:extLst>
          </p:cNvPr>
          <p:cNvPicPr preferRelativeResize="0"/>
          <p:nvPr/>
        </p:nvPicPr>
        <p:blipFill>
          <a:blip r:embed="rId3">
            <a:alphaModFix/>
          </a:blip>
          <a:stretch>
            <a:fillRect/>
          </a:stretch>
        </p:blipFill>
        <p:spPr>
          <a:xfrm>
            <a:off x="1354146" y="4934661"/>
            <a:ext cx="216644" cy="183524"/>
          </a:xfrm>
          <a:prstGeom prst="rect">
            <a:avLst/>
          </a:prstGeom>
          <a:noFill/>
          <a:ln>
            <a:noFill/>
          </a:ln>
        </p:spPr>
      </p:pic>
      <p:sp>
        <p:nvSpPr>
          <p:cNvPr id="3" name="Content Placeholder 2"/>
          <p:cNvSpPr>
            <a:spLocks noGrp="1"/>
          </p:cNvSpPr>
          <p:nvPr>
            <p:ph idx="1"/>
          </p:nvPr>
        </p:nvSpPr>
        <p:spPr>
          <a:xfrm>
            <a:off x="1439550" y="639424"/>
            <a:ext cx="7475850" cy="1345598"/>
          </a:xfrm>
        </p:spPr>
        <p:txBody>
          <a:bodyPr>
            <a:normAutofit lnSpcReduction="10000"/>
          </a:bodyPr>
          <a:lstStyle/>
          <a:p>
            <a:r>
              <a:rPr lang="en-US" dirty="0">
                <a:latin typeface="+mj-lt"/>
              </a:rPr>
              <a:t>The child response to stress</a:t>
            </a:r>
            <a:endParaRPr lang="en-US" sz="2100" dirty="0">
              <a:latin typeface="+mj-lt"/>
            </a:endParaRPr>
          </a:p>
          <a:p>
            <a:pPr>
              <a:buFont typeface="Wingdings" pitchFamily="2" charset="2"/>
              <a:buChar char="ü"/>
            </a:pPr>
            <a:r>
              <a:rPr lang="en-US" sz="1800" dirty="0">
                <a:latin typeface="+mj-lt"/>
                <a:ea typeface="Times New Roman" panose="02020603050405020304" pitchFamily="18" charset="0"/>
              </a:rPr>
              <a:t>The u</a:t>
            </a:r>
            <a:r>
              <a:rPr lang="en-US" sz="1800" dirty="0">
                <a:effectLst/>
                <a:latin typeface="+mj-lt"/>
                <a:ea typeface="Times New Roman" panose="02020603050405020304" pitchFamily="18" charset="0"/>
              </a:rPr>
              <a:t>ser can introduce different stressful events happening on a typical day of a child (time, intensity, and duration).</a:t>
            </a:r>
          </a:p>
          <a:p>
            <a:pPr>
              <a:buFont typeface="Wingdings" pitchFamily="2" charset="2"/>
              <a:buChar char="ü"/>
            </a:pPr>
            <a:r>
              <a:rPr lang="en-US" sz="1800" dirty="0">
                <a:latin typeface="+mj-lt"/>
              </a:rPr>
              <a:t>We are working in a weeklong one, that includes therapeutical moments.</a:t>
            </a:r>
          </a:p>
        </p:txBody>
      </p:sp>
      <p:grpSp>
        <p:nvGrpSpPr>
          <p:cNvPr id="2" name="Group 7">
            <a:extLst>
              <a:ext uri="{FF2B5EF4-FFF2-40B4-BE49-F238E27FC236}">
                <a16:creationId xmlns:a16="http://schemas.microsoft.com/office/drawing/2014/main" id="{01D5FB93-13CB-E07C-C7F7-5DD8465D5FA9}"/>
              </a:ext>
            </a:extLst>
          </p:cNvPr>
          <p:cNvGrpSpPr/>
          <p:nvPr/>
        </p:nvGrpSpPr>
        <p:grpSpPr>
          <a:xfrm>
            <a:off x="0" y="4657189"/>
            <a:ext cx="9144000" cy="675443"/>
            <a:chOff x="0" y="4657189"/>
            <a:chExt cx="9144000" cy="675443"/>
          </a:xfrm>
        </p:grpSpPr>
        <p:grpSp>
          <p:nvGrpSpPr>
            <p:cNvPr id="4" name="Group 6">
              <a:extLst>
                <a:ext uri="{FF2B5EF4-FFF2-40B4-BE49-F238E27FC236}">
                  <a16:creationId xmlns:a16="http://schemas.microsoft.com/office/drawing/2014/main" id="{92730F5C-0EA4-B78F-3020-9C00E508680B}"/>
                </a:ext>
              </a:extLst>
            </p:cNvPr>
            <p:cNvGrpSpPr/>
            <p:nvPr/>
          </p:nvGrpSpPr>
          <p:grpSpPr>
            <a:xfrm>
              <a:off x="0" y="4657189"/>
              <a:ext cx="9144000" cy="675443"/>
              <a:chOff x="0" y="4657189"/>
              <a:chExt cx="9144000" cy="675443"/>
            </a:xfrm>
          </p:grpSpPr>
          <p:sp>
            <p:nvSpPr>
              <p:cNvPr id="8" name="Rectangle 4">
                <a:extLst>
                  <a:ext uri="{FF2B5EF4-FFF2-40B4-BE49-F238E27FC236}">
                    <a16:creationId xmlns:a16="http://schemas.microsoft.com/office/drawing/2014/main" id="{AC83A2A6-3529-8E35-5ADC-AE8D062446CF}"/>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a:extLst>
                  <a:ext uri="{FF2B5EF4-FFF2-40B4-BE49-F238E27FC236}">
                    <a16:creationId xmlns:a16="http://schemas.microsoft.com/office/drawing/2014/main" id="{971A71EE-E4F3-AEDF-0BE3-8FE0AF9433E5}"/>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10" name="Group 5">
                <a:extLst>
                  <a:ext uri="{FF2B5EF4-FFF2-40B4-BE49-F238E27FC236}">
                    <a16:creationId xmlns:a16="http://schemas.microsoft.com/office/drawing/2014/main" id="{2EDF6081-E446-72FC-DE3A-8575FD6D2E5D}"/>
                  </a:ext>
                </a:extLst>
              </p:cNvPr>
              <p:cNvGrpSpPr/>
              <p:nvPr/>
            </p:nvGrpSpPr>
            <p:grpSpPr>
              <a:xfrm>
                <a:off x="1378548" y="4686300"/>
                <a:ext cx="2107603" cy="646332"/>
                <a:chOff x="1378548" y="4686300"/>
                <a:chExt cx="2107603" cy="646332"/>
              </a:xfrm>
            </p:grpSpPr>
            <p:pic>
              <p:nvPicPr>
                <p:cNvPr id="11" name="Picture 2">
                  <a:extLst>
                    <a:ext uri="{FF2B5EF4-FFF2-40B4-BE49-F238E27FC236}">
                      <a16:creationId xmlns:a16="http://schemas.microsoft.com/office/drawing/2014/main" id="{66BE45C0-BE24-4CF4-50B1-04EEC9F52ED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69990A5B-F474-0129-41A5-BDBD06841421}"/>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20" name="Retângulo 19">
                  <a:extLst>
                    <a:ext uri="{FF2B5EF4-FFF2-40B4-BE49-F238E27FC236}">
                      <a16:creationId xmlns:a16="http://schemas.microsoft.com/office/drawing/2014/main" id="{25A5AEFE-F28A-321D-A9AE-C43C549FFD29}"/>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5" name="Retângulo 4">
              <a:extLst>
                <a:ext uri="{FF2B5EF4-FFF2-40B4-BE49-F238E27FC236}">
                  <a16:creationId xmlns:a16="http://schemas.microsoft.com/office/drawing/2014/main" id="{DD868855-06A6-644C-F365-D97C67C5708A}"/>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7" name="Google Shape;210;p28">
              <a:extLst>
                <a:ext uri="{FF2B5EF4-FFF2-40B4-BE49-F238E27FC236}">
                  <a16:creationId xmlns:a16="http://schemas.microsoft.com/office/drawing/2014/main" id="{466A3C67-B3BC-DF33-0E7D-F44635724F2A}"/>
                </a:ext>
              </a:extLst>
            </p:cNvPr>
            <p:cNvPicPr preferRelativeResize="0"/>
            <p:nvPr/>
          </p:nvPicPr>
          <p:blipFill>
            <a:blip r:embed="rId3">
              <a:alphaModFix/>
            </a:blip>
            <a:stretch>
              <a:fillRect/>
            </a:stretch>
          </p:blipFill>
          <p:spPr>
            <a:xfrm>
              <a:off x="1383556" y="4959976"/>
              <a:ext cx="216644" cy="183524"/>
            </a:xfrm>
            <a:prstGeom prst="rect">
              <a:avLst/>
            </a:prstGeom>
            <a:noFill/>
            <a:ln>
              <a:noFill/>
            </a:ln>
          </p:spPr>
        </p:pic>
      </p:grpSp>
      <p:pic>
        <p:nvPicPr>
          <p:cNvPr id="25" name="Picture 24" descr="A red and grey logo&#10;&#10;Description automatically generated">
            <a:extLst>
              <a:ext uri="{FF2B5EF4-FFF2-40B4-BE49-F238E27FC236}">
                <a16:creationId xmlns:a16="http://schemas.microsoft.com/office/drawing/2014/main" id="{FB65C3D3-A839-87D5-38AC-2815A8FD925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02177" y="112659"/>
            <a:ext cx="643388" cy="481701"/>
          </a:xfrm>
          <a:prstGeom prst="rect">
            <a:avLst/>
          </a:prstGeom>
        </p:spPr>
      </p:pic>
      <p:pic>
        <p:nvPicPr>
          <p:cNvPr id="15" name="Picture 14">
            <a:extLst>
              <a:ext uri="{FF2B5EF4-FFF2-40B4-BE49-F238E27FC236}">
                <a16:creationId xmlns:a16="http://schemas.microsoft.com/office/drawing/2014/main" id="{8E792723-7EE9-303D-9AC9-38F3DA8B3FF7}"/>
              </a:ext>
            </a:extLst>
          </p:cNvPr>
          <p:cNvPicPr>
            <a:picLocks noChangeAspect="1"/>
          </p:cNvPicPr>
          <p:nvPr/>
        </p:nvPicPr>
        <p:blipFill>
          <a:blip r:embed="rId7"/>
          <a:stretch>
            <a:fillRect/>
          </a:stretch>
        </p:blipFill>
        <p:spPr>
          <a:xfrm>
            <a:off x="1607148" y="1856496"/>
            <a:ext cx="5800099" cy="2767407"/>
          </a:xfrm>
          <a:prstGeom prst="rect">
            <a:avLst/>
          </a:prstGeom>
        </p:spPr>
      </p:pic>
    </p:spTree>
    <p:extLst>
      <p:ext uri="{BB962C8B-B14F-4D97-AF65-F5344CB8AC3E}">
        <p14:creationId xmlns:p14="http://schemas.microsoft.com/office/powerpoint/2010/main" val="1093332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p:nvPr/>
        </p:nvSpPr>
        <p:spPr>
          <a:xfrm>
            <a:off x="0" y="-10341"/>
            <a:ext cx="9144000" cy="543461"/>
          </a:xfrm>
          <a:prstGeom prst="roundRect">
            <a:avLst/>
          </a:prstGeom>
          <a:solidFill>
            <a:srgbClr val="B22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TextBox 8"/>
          <p:cNvSpPr txBox="1"/>
          <p:nvPr/>
        </p:nvSpPr>
        <p:spPr>
          <a:xfrm>
            <a:off x="2286000" y="86047"/>
            <a:ext cx="4914900" cy="261610"/>
          </a:xfrm>
          <a:prstGeom prst="rect">
            <a:avLst/>
          </a:prstGeom>
          <a:noFill/>
        </p:spPr>
        <p:txBody>
          <a:bodyPr wrap="square" rtlCol="0">
            <a:spAutoFit/>
          </a:bodyPr>
          <a:lstStyle/>
          <a:p>
            <a:r>
              <a:rPr lang="en-US" sz="1100" dirty="0">
                <a:solidFill>
                  <a:schemeClr val="bg1"/>
                </a:solidFill>
                <a:latin typeface="Avenir LT Std 55 Roman" panose="020B0503020203020204" pitchFamily="34" charset="0"/>
              </a:rPr>
              <a:t>THE INTERNATIONAL SYSTEM DYNAMICS CONFERENCE</a:t>
            </a:r>
          </a:p>
        </p:txBody>
      </p:sp>
      <p:sp>
        <p:nvSpPr>
          <p:cNvPr id="14" name="Content Placeholder 2">
            <a:extLst>
              <a:ext uri="{FF2B5EF4-FFF2-40B4-BE49-F238E27FC236}">
                <a16:creationId xmlns:a16="http://schemas.microsoft.com/office/drawing/2014/main" id="{89C50F76-A48D-42E5-B93D-E3C7C644F0F3}"/>
              </a:ext>
            </a:extLst>
          </p:cNvPr>
          <p:cNvSpPr txBox="1">
            <a:spLocks/>
          </p:cNvSpPr>
          <p:nvPr/>
        </p:nvSpPr>
        <p:spPr>
          <a:xfrm>
            <a:off x="1182757" y="556653"/>
            <a:ext cx="6858000" cy="4586847"/>
          </a:xfrm>
          <a:prstGeom prst="rect">
            <a:avLst/>
          </a:prstGeom>
        </p:spPr>
        <p:txBody>
          <a:bodyPr vert="horz" lIns="68580" tIns="34290" rIns="68580" bIns="34290" rtlCol="0">
            <a:normAutofit fontScale="4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825" dirty="0">
                <a:solidFill>
                  <a:srgbClr val="B2214D"/>
                </a:solidFill>
              </a:rPr>
              <a:t>Instructions: Please do this!!!</a:t>
            </a:r>
          </a:p>
          <a:p>
            <a:endParaRPr lang="en-US" sz="2700" dirty="0">
              <a:solidFill>
                <a:schemeClr val="accent5">
                  <a:lumMod val="75000"/>
                </a:schemeClr>
              </a:solidFill>
            </a:endParaRPr>
          </a:p>
          <a:p>
            <a:pPr algn="l"/>
            <a:r>
              <a:rPr lang="en-US" sz="2700" dirty="0">
                <a:solidFill>
                  <a:schemeClr val="tx1"/>
                </a:solidFill>
              </a:rPr>
              <a:t>1) Prepare your Work in Progress (WIP) presentation using a copy of this template. </a:t>
            </a:r>
            <a:endParaRPr lang="en-US" sz="2175"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Change the presentation title and author information to match your submission.</a:t>
            </a:r>
          </a:p>
          <a:p>
            <a:pPr marL="685800" lvl="1" indent="-342900" algn="l">
              <a:buFont typeface="Courier New" panose="02070309020205020404" pitchFamily="49" charset="0"/>
              <a:buChar char="o"/>
            </a:pPr>
            <a:r>
              <a:rPr lang="en-US" sz="2475" dirty="0">
                <a:solidFill>
                  <a:schemeClr val="tx1"/>
                </a:solidFill>
              </a:rPr>
              <a:t>Do NOT change the titles of the other slides. Do NOT change the number of slides with content. </a:t>
            </a:r>
          </a:p>
          <a:p>
            <a:pPr marL="685800" lvl="1" indent="-342900" algn="l">
              <a:buFont typeface="Courier New" panose="02070309020205020404" pitchFamily="49" charset="0"/>
              <a:buChar char="o"/>
            </a:pPr>
            <a:r>
              <a:rPr lang="en-US" sz="2475" dirty="0">
                <a:solidFill>
                  <a:schemeClr val="tx1"/>
                </a:solidFill>
              </a:rPr>
              <a:t>Change the body of the slides to present your work, following the instructions in the slide notes.</a:t>
            </a:r>
          </a:p>
          <a:p>
            <a:pPr marL="685800" lvl="1" indent="-342900" algn="l">
              <a:buFont typeface="Courier New" panose="02070309020205020404" pitchFamily="49" charset="0"/>
              <a:buChar char="o"/>
            </a:pPr>
            <a:endParaRPr lang="en-US" sz="2475" dirty="0">
              <a:solidFill>
                <a:schemeClr val="tx1"/>
              </a:solidFill>
            </a:endParaRPr>
          </a:p>
          <a:p>
            <a:pPr algn="l"/>
            <a:r>
              <a:rPr lang="en-US" sz="2700" dirty="0">
                <a:solidFill>
                  <a:schemeClr val="tx1"/>
                </a:solidFill>
              </a:rPr>
              <a:t>2) Submit your WIP presentation slides at </a:t>
            </a:r>
            <a:r>
              <a:rPr lang="en-US" sz="2700" dirty="0">
                <a:solidFill>
                  <a:schemeClr val="tx1"/>
                </a:solidFill>
                <a:hlinkClick r:id="rId3"/>
              </a:rPr>
              <a:t>https://webportal.systemdynamics.org</a:t>
            </a:r>
            <a:r>
              <a:rPr lang="en-US" sz="2700" dirty="0">
                <a:solidFill>
                  <a:schemeClr val="tx1"/>
                </a:solidFill>
              </a:rPr>
              <a:t> by June 20</a:t>
            </a:r>
          </a:p>
          <a:p>
            <a:pPr marL="685800" lvl="1" indent="-342900" algn="l">
              <a:buFont typeface="Courier New" panose="02070309020205020404" pitchFamily="49" charset="0"/>
              <a:buChar char="o"/>
            </a:pPr>
            <a:r>
              <a:rPr lang="en-US" sz="2475" dirty="0">
                <a:solidFill>
                  <a:schemeClr val="tx1"/>
                </a:solidFill>
              </a:rPr>
              <a:t>Click on the title of your submission</a:t>
            </a:r>
          </a:p>
          <a:p>
            <a:pPr marL="685800" lvl="1" indent="-342900" algn="l">
              <a:buFont typeface="Courier New" panose="02070309020205020404" pitchFamily="49" charset="0"/>
              <a:buChar char="o"/>
            </a:pPr>
            <a:r>
              <a:rPr lang="en-US" sz="2475" dirty="0">
                <a:solidFill>
                  <a:schemeClr val="tx1"/>
                </a:solidFill>
              </a:rPr>
              <a:t>Select “Upload new or updated paper files”</a:t>
            </a:r>
          </a:p>
          <a:p>
            <a:pPr marL="685800" lvl="1" indent="-342900" algn="l">
              <a:buFont typeface="Courier New" panose="02070309020205020404" pitchFamily="49" charset="0"/>
              <a:buChar char="o"/>
            </a:pPr>
            <a:r>
              <a:rPr lang="en-US" sz="2475" dirty="0">
                <a:solidFill>
                  <a:schemeClr val="tx1"/>
                </a:solidFill>
              </a:rPr>
              <a:t>Upload the </a:t>
            </a:r>
            <a:r>
              <a:rPr lang="en-US" sz="2475" dirty="0" err="1">
                <a:solidFill>
                  <a:schemeClr val="tx1"/>
                </a:solidFill>
              </a:rPr>
              <a:t>Powerpoint</a:t>
            </a:r>
            <a:r>
              <a:rPr lang="en-US" sz="2475" dirty="0">
                <a:solidFill>
                  <a:schemeClr val="tx1"/>
                </a:solidFill>
              </a:rPr>
              <a:t> presentation file for your WIP slides</a:t>
            </a:r>
          </a:p>
          <a:p>
            <a:pPr marL="1028700" lvl="2" indent="-342900" algn="l">
              <a:buFont typeface="Arial" panose="020B0604020202020204" pitchFamily="34" charset="0"/>
              <a:buChar char="•"/>
            </a:pPr>
            <a:endParaRPr lang="en-US" sz="2175" dirty="0">
              <a:solidFill>
                <a:schemeClr val="tx1"/>
              </a:solidFill>
            </a:endParaRPr>
          </a:p>
          <a:p>
            <a:pPr algn="l"/>
            <a:r>
              <a:rPr lang="en-US" sz="2400" dirty="0">
                <a:solidFill>
                  <a:schemeClr val="tx1"/>
                </a:solidFill>
              </a:rPr>
              <a:t>3) </a:t>
            </a:r>
            <a:r>
              <a:rPr lang="en-US" sz="2700" dirty="0">
                <a:solidFill>
                  <a:schemeClr val="tx1"/>
                </a:solidFill>
              </a:rPr>
              <a:t>Follow the format and timing listed below: </a:t>
            </a:r>
          </a:p>
          <a:p>
            <a:pPr marL="685800" lvl="1" indent="-342900" algn="l">
              <a:buFont typeface="Courier New" panose="02070309020205020404" pitchFamily="49" charset="0"/>
              <a:buChar char="o"/>
            </a:pPr>
            <a:r>
              <a:rPr lang="en-US" sz="2475" dirty="0">
                <a:solidFill>
                  <a:schemeClr val="tx1"/>
                </a:solidFill>
              </a:rPr>
              <a:t>You have exactly 5:00 minutes to present, followed by up to 5:00 minutes of discussion. </a:t>
            </a:r>
          </a:p>
          <a:p>
            <a:pPr marL="685800" lvl="1" indent="-342900" algn="l">
              <a:buFont typeface="Courier New" panose="02070309020205020404" pitchFamily="49" charset="0"/>
              <a:buChar char="o"/>
            </a:pPr>
            <a:r>
              <a:rPr lang="en-US" sz="2475" dirty="0">
                <a:solidFill>
                  <a:schemeClr val="tx1"/>
                </a:solidFill>
              </a:rPr>
              <a:t>Keep within the time limits noted at the lower right of each slide.</a:t>
            </a:r>
          </a:p>
          <a:p>
            <a:pPr marL="685800" lvl="1" indent="-342900" algn="l">
              <a:buFont typeface="Courier New" panose="02070309020205020404" pitchFamily="49" charset="0"/>
              <a:buChar char="o"/>
            </a:pPr>
            <a:r>
              <a:rPr lang="en-US" sz="2475" dirty="0">
                <a:solidFill>
                  <a:schemeClr val="tx1"/>
                </a:solidFill>
              </a:rPr>
              <a:t>The session chair will combine your slides with other presentations and will control the screen.</a:t>
            </a:r>
          </a:p>
          <a:p>
            <a:pPr marL="685800" lvl="1" indent="-342900" algn="l">
              <a:buFont typeface="Courier New" panose="02070309020205020404" pitchFamily="49" charset="0"/>
              <a:buChar char="o"/>
            </a:pPr>
            <a:endParaRPr lang="en-US" sz="2475" dirty="0">
              <a:solidFill>
                <a:schemeClr val="tx1"/>
              </a:solidFill>
            </a:endParaRPr>
          </a:p>
          <a:p>
            <a:pPr algn="l"/>
            <a:r>
              <a:rPr lang="en-US" sz="2400" dirty="0">
                <a:solidFill>
                  <a:schemeClr val="tx1"/>
                </a:solidFill>
              </a:rPr>
              <a:t>4) </a:t>
            </a:r>
            <a:r>
              <a:rPr lang="en-US" sz="2700" dirty="0">
                <a:solidFill>
                  <a:schemeClr val="tx1"/>
                </a:solidFill>
              </a:rPr>
              <a:t>You may record your presentation in advance</a:t>
            </a:r>
          </a:p>
          <a:p>
            <a:pPr marL="685800" lvl="1" indent="-342900" algn="l">
              <a:buFont typeface="Courier New" panose="02070309020205020404" pitchFamily="49" charset="0"/>
              <a:buChar char="o"/>
            </a:pPr>
            <a:r>
              <a:rPr lang="en-US" sz="2475" dirty="0">
                <a:solidFill>
                  <a:schemeClr val="tx1"/>
                </a:solidFill>
              </a:rPr>
              <a:t>If you are not able to attend the session, the recording will be used instead</a:t>
            </a:r>
          </a:p>
          <a:p>
            <a:pPr marL="685800" lvl="1" indent="-342900" algn="l">
              <a:buFont typeface="Courier New" panose="02070309020205020404" pitchFamily="49" charset="0"/>
              <a:buChar char="o"/>
            </a:pPr>
            <a:r>
              <a:rPr lang="en-US" sz="2475" dirty="0">
                <a:solidFill>
                  <a:schemeClr val="tx1"/>
                </a:solidFill>
              </a:rPr>
              <a:t>If you do attend, you can ask the chair to play the recording, or present live</a:t>
            </a:r>
          </a:p>
          <a:p>
            <a:pPr marL="685800" lvl="1" indent="-342900" algn="l">
              <a:buFont typeface="Courier New" panose="02070309020205020404" pitchFamily="49" charset="0"/>
              <a:buChar char="o"/>
            </a:pPr>
            <a:r>
              <a:rPr lang="en-US" sz="2475" dirty="0">
                <a:solidFill>
                  <a:schemeClr val="tx1"/>
                </a:solidFill>
              </a:rPr>
              <a:t>Add the YouTube Video ID to the Web Portal under “Review or update paper information”</a:t>
            </a:r>
          </a:p>
          <a:p>
            <a:pPr marL="685800" lvl="1" indent="-342900" algn="l">
              <a:buFont typeface="Courier New" panose="02070309020205020404" pitchFamily="49" charset="0"/>
              <a:buChar char="o"/>
            </a:pPr>
            <a:endParaRPr lang="en-US" sz="2475" dirty="0">
              <a:solidFill>
                <a:schemeClr val="tx1"/>
              </a:solidFill>
            </a:endParaRPr>
          </a:p>
          <a:p>
            <a:pPr algn="l"/>
            <a:r>
              <a:rPr lang="en-US" sz="2700" dirty="0">
                <a:solidFill>
                  <a:schemeClr val="tx1"/>
                </a:solidFill>
              </a:rPr>
              <a:t>5) If you make updates or change plans after June 20, send the session chair a note</a:t>
            </a:r>
            <a:endParaRPr lang="en-US" sz="2475"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Use the contact information at </a:t>
            </a:r>
            <a:r>
              <a:rPr lang="en-US" sz="2475" dirty="0">
                <a:solidFill>
                  <a:schemeClr val="tx1"/>
                </a:solidFill>
                <a:hlinkClick r:id="rId4"/>
              </a:rPr>
              <a:t>https://isdc.systemdynamics.org</a:t>
            </a:r>
            <a:r>
              <a:rPr lang="en-US" sz="2475" dirty="0">
                <a:solidFill>
                  <a:schemeClr val="tx1"/>
                </a:solidFill>
              </a:rPr>
              <a:t>     </a:t>
            </a:r>
            <a:endParaRPr lang="en-US" sz="2100" dirty="0">
              <a:solidFill>
                <a:schemeClr val="tx1"/>
              </a:solidFill>
            </a:endParaRPr>
          </a:p>
          <a:p>
            <a:pPr marL="685800" lvl="1" indent="-342900" algn="l">
              <a:buFont typeface="Courier New" panose="02070309020205020404" pitchFamily="49" charset="0"/>
              <a:buChar char="o"/>
            </a:pPr>
            <a:endParaRPr lang="en-US" sz="2475" dirty="0">
              <a:solidFill>
                <a:schemeClr val="tx1"/>
              </a:solidFill>
            </a:endParaRPr>
          </a:p>
        </p:txBody>
      </p:sp>
      <p:pic>
        <p:nvPicPr>
          <p:cNvPr id="3" name="Picture 2" descr="A red and grey logo&#10;&#10;Description automatically generated">
            <a:extLst>
              <a:ext uri="{FF2B5EF4-FFF2-40B4-BE49-F238E27FC236}">
                <a16:creationId xmlns:a16="http://schemas.microsoft.com/office/drawing/2014/main" id="{F61FBB37-A6C5-D1C2-B88D-948A6A46C7A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96560" y="26927"/>
            <a:ext cx="643388" cy="481701"/>
          </a:xfrm>
          <a:prstGeom prst="rect">
            <a:avLst/>
          </a:prstGeom>
        </p:spPr>
      </p:pic>
    </p:spTree>
    <p:extLst>
      <p:ext uri="{BB962C8B-B14F-4D97-AF65-F5344CB8AC3E}">
        <p14:creationId xmlns:p14="http://schemas.microsoft.com/office/powerpoint/2010/main" val="292005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1372</TotalTime>
  <Words>954</Words>
  <Application>Microsoft Macintosh PowerPoint</Application>
  <PresentationFormat>On-screen Show (16:9)</PresentationFormat>
  <Paragraphs>91</Paragraphs>
  <Slides>5</Slides>
  <Notes>5</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Avenir LT Std 55 Roman</vt:lpstr>
      <vt:lpstr>Calibri</vt:lpstr>
      <vt:lpstr>Courier New</vt:lpstr>
      <vt:lpstr>Times New Roman</vt:lpstr>
      <vt:lpstr>Wingdings</vt:lpstr>
      <vt:lpstr>Office Theme</vt:lpstr>
      <vt:lpstr>THE HUMAN ORGANISM RESPONSE TO STRESS How violence exposure affects cortisol levels and its implications. </vt:lpstr>
      <vt:lpstr>Problem Statement</vt:lpstr>
      <vt:lpstr>Approach or Dynamic Hypothesis</vt:lpstr>
      <vt:lpstr>PowerPoint Presentation</vt:lpstr>
      <vt:lpstr>PowerPoint Presentation</vt:lpstr>
    </vt:vector>
  </TitlesOfParts>
  <Company>isee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work</dc:title>
  <dc:creator>Bob Eberlein</dc:creator>
  <cp:lastModifiedBy>Eduardo De La Vega</cp:lastModifiedBy>
  <cp:revision>69</cp:revision>
  <cp:lastPrinted>2018-05-29T13:54:06Z</cp:lastPrinted>
  <dcterms:created xsi:type="dcterms:W3CDTF">2018-04-25T19:48:46Z</dcterms:created>
  <dcterms:modified xsi:type="dcterms:W3CDTF">2023-07-20T18:30:10Z</dcterms:modified>
</cp:coreProperties>
</file>