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5143500" type="screen16x9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4"/>
    <a:srgbClr val="343A40"/>
    <a:srgbClr val="B2214D"/>
    <a:srgbClr val="EF7DB1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6211" autoAdjust="0"/>
  </p:normalViewPr>
  <p:slideViewPr>
    <p:cSldViewPr>
      <p:cViewPr>
        <p:scale>
          <a:sx n="59" d="100"/>
          <a:sy n="59" d="100"/>
        </p:scale>
        <p:origin x="1000" y="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650875"/>
            <a:ext cx="57896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6388" y="650875"/>
            <a:ext cx="5789612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657350"/>
            <a:ext cx="664845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343A40"/>
                </a:solidFill>
              </a:rPr>
              <a:t>Bridging South Africa’s supply-demand mismatch in the electricity transitions</a:t>
            </a:r>
            <a:endParaRPr lang="en-US" sz="2700" dirty="0">
              <a:solidFill>
                <a:srgbClr val="343A4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895" y="3293437"/>
            <a:ext cx="6057900" cy="1314450"/>
          </a:xfrm>
        </p:spPr>
        <p:txBody>
          <a:bodyPr>
            <a:normAutofit/>
          </a:bodyPr>
          <a:lstStyle/>
          <a:p>
            <a:pPr algn="r"/>
            <a:r>
              <a:rPr lang="en-US" sz="1500" b="1" dirty="0">
                <a:solidFill>
                  <a:schemeClr val="tx1"/>
                </a:solidFill>
              </a:rPr>
              <a:t>Josephine Musango, University of Cape Town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4474518"/>
            <a:ext cx="800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0:00-0:30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4F0C5A-FCBE-474A-8DB8-148DA7B5FECE}"/>
              </a:ext>
            </a:extLst>
          </p:cNvPr>
          <p:cNvSpPr txBox="1"/>
          <p:nvPr/>
        </p:nvSpPr>
        <p:spPr>
          <a:xfrm>
            <a:off x="4229100" y="372502"/>
            <a:ext cx="348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i="1" dirty="0">
                <a:solidFill>
                  <a:srgbClr val="B2214D"/>
                </a:solidFill>
              </a:rPr>
              <a:t>Online Poster Presentation</a:t>
            </a:r>
            <a:endParaRPr lang="en-US" sz="2400" i="1" dirty="0">
              <a:solidFill>
                <a:srgbClr val="B2214D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384F91-FFF5-C042-922A-7D0BA9356FA8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E98A784-890B-224D-9A9C-08FF997DD015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1DD47CD-9787-EE4E-BAF0-A8A3535FD4B1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1026" name="Picture 2">
                  <a:extLst>
                    <a:ext uri="{FF2B5EF4-FFF2-40B4-BE49-F238E27FC236}">
                      <a16:creationId xmlns:a16="http://schemas.microsoft.com/office/drawing/2014/main" id="{64E3EF64-C40A-4EC9-AF60-EDA9078594B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28" name="Picture 4">
                  <a:extLst>
                    <a:ext uri="{FF2B5EF4-FFF2-40B4-BE49-F238E27FC236}">
                      <a16:creationId xmlns:a16="http://schemas.microsoft.com/office/drawing/2014/main" id="{D0215F21-59DE-4327-B06B-E026F3BFE8F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0" name="Retângulo 9">
                  <a:extLst>
                    <a:ext uri="{FF2B5EF4-FFF2-40B4-BE49-F238E27FC236}">
                      <a16:creationId xmlns:a16="http://schemas.microsoft.com/office/drawing/2014/main" id="{18F84453-B99F-4A92-BBF0-4CC0F68B57A3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9D0DE390-2008-46D1-949E-F0489FC6F2C6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17" name="Google Shape;210;p28">
              <a:extLst>
                <a:ext uri="{FF2B5EF4-FFF2-40B4-BE49-F238E27FC236}">
                  <a16:creationId xmlns:a16="http://schemas.microsoft.com/office/drawing/2014/main" id="{095AE063-763D-4BF7-8966-F0BB1C775F24}"/>
                </a:ext>
              </a:extLst>
            </p:cNvPr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" name="Imagem 19" descr="Fundo preto com letras vermelhas&#10;&#10;Descrição gerada automaticamente">
            <a:extLst>
              <a:ext uri="{FF2B5EF4-FFF2-40B4-BE49-F238E27FC236}">
                <a16:creationId xmlns:a16="http://schemas.microsoft.com/office/drawing/2014/main" id="{3B08B5E7-234C-4941-B769-DD877C02A68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1054" r="70833" b="57225"/>
          <a:stretch/>
        </p:blipFill>
        <p:spPr>
          <a:xfrm>
            <a:off x="7200900" y="750585"/>
            <a:ext cx="409210" cy="392415"/>
          </a:xfrm>
          <a:prstGeom prst="rect">
            <a:avLst/>
          </a:prstGeom>
        </p:spPr>
      </p:pic>
      <p:grpSp>
        <p:nvGrpSpPr>
          <p:cNvPr id="18" name="Group 5">
            <a:extLst>
              <a:ext uri="{FF2B5EF4-FFF2-40B4-BE49-F238E27FC236}">
                <a16:creationId xmlns:a16="http://schemas.microsoft.com/office/drawing/2014/main" id="{D5F7DDED-500E-479F-9CDF-09EC51797E49}"/>
              </a:ext>
            </a:extLst>
          </p:cNvPr>
          <p:cNvGrpSpPr/>
          <p:nvPr/>
        </p:nvGrpSpPr>
        <p:grpSpPr>
          <a:xfrm>
            <a:off x="1533891" y="287181"/>
            <a:ext cx="1371599" cy="912969"/>
            <a:chOff x="395214" y="152400"/>
            <a:chExt cx="1509786" cy="1053148"/>
          </a:xfrm>
        </p:grpSpPr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87AECC70-AA34-43E2-B0DF-D4EBEE9DAD9A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21" name="Picture 7">
              <a:extLst>
                <a:ext uri="{FF2B5EF4-FFF2-40B4-BE49-F238E27FC236}">
                  <a16:creationId xmlns:a16="http://schemas.microsoft.com/office/drawing/2014/main" id="{69A5B578-F80F-48A9-956C-AE92967FB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889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856545"/>
            <a:ext cx="6172200" cy="3751341"/>
          </a:xfrm>
        </p:spPr>
        <p:txBody>
          <a:bodyPr>
            <a:normAutofit/>
          </a:bodyPr>
          <a:lstStyle/>
          <a:p>
            <a:r>
              <a:rPr lang="en-US" sz="2250" dirty="0"/>
              <a:t>Electricity transitions ignore a holistic approach</a:t>
            </a:r>
          </a:p>
          <a:p>
            <a:pPr lvl="1"/>
            <a:r>
              <a:rPr lang="en-US" sz="1950" dirty="0"/>
              <a:t>Investment requirements</a:t>
            </a:r>
          </a:p>
          <a:p>
            <a:pPr lvl="1"/>
            <a:r>
              <a:rPr lang="en-US" sz="1950" dirty="0"/>
              <a:t>Supply chain delays</a:t>
            </a:r>
          </a:p>
          <a:p>
            <a:pPr lvl="1"/>
            <a:r>
              <a:rPr lang="en-US" sz="1950" dirty="0"/>
              <a:t>Socio-political dynamics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8740" y="4474518"/>
            <a:ext cx="827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0:30-2:00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650709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" name="Group 5"/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2286000" y="86047"/>
            <a:ext cx="4914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Problem Statement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C93894B4-FD31-40CA-995C-F67E626595C7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9FA53A-D705-494A-8412-36AEB6ABD20F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8" name="Google Shape;210;p28">
            <a:extLst>
              <a:ext uri="{FF2B5EF4-FFF2-40B4-BE49-F238E27FC236}">
                <a16:creationId xmlns:a16="http://schemas.microsoft.com/office/drawing/2014/main" id="{4CBD87F9-4642-4305-88AF-582437A4E48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BB736327-6599-5F44-8E9C-5237152BE7AC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7F2ED67E-0158-524F-A4CE-0897377088B8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30" name="Rectangle 4">
                <a:extLst>
                  <a:ext uri="{FF2B5EF4-FFF2-40B4-BE49-F238E27FC236}">
                    <a16:creationId xmlns:a16="http://schemas.microsoft.com/office/drawing/2014/main" id="{28B273DA-4495-244F-A1F5-4489C340CAC3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912C18B-C95D-2D4B-B05F-67A14C0C41B3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D240979-47A6-3345-8829-252070C116E4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33" name="Picture 2">
                  <a:extLst>
                    <a:ext uri="{FF2B5EF4-FFF2-40B4-BE49-F238E27FC236}">
                      <a16:creationId xmlns:a16="http://schemas.microsoft.com/office/drawing/2014/main" id="{AA2F3581-F261-E845-80EB-2207F3134FA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" name="Picture 4">
                  <a:extLst>
                    <a:ext uri="{FF2B5EF4-FFF2-40B4-BE49-F238E27FC236}">
                      <a16:creationId xmlns:a16="http://schemas.microsoft.com/office/drawing/2014/main" id="{F00EE7C3-8D0D-F04B-9B86-FA241632177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5" name="Retângulo 9">
                  <a:extLst>
                    <a:ext uri="{FF2B5EF4-FFF2-40B4-BE49-F238E27FC236}">
                      <a16:creationId xmlns:a16="http://schemas.microsoft.com/office/drawing/2014/main" id="{438A52E6-4A0F-D549-90A3-5C33D4E04F30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 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8" name="Retângulo 15">
              <a:extLst>
                <a:ext uri="{FF2B5EF4-FFF2-40B4-BE49-F238E27FC236}">
                  <a16:creationId xmlns:a16="http://schemas.microsoft.com/office/drawing/2014/main" id="{DBCB928D-13A5-F441-B52C-6AE5A5D586C2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9" name="Google Shape;210;p28">
              <a:extLst>
                <a:ext uri="{FF2B5EF4-FFF2-40B4-BE49-F238E27FC236}">
                  <a16:creationId xmlns:a16="http://schemas.microsoft.com/office/drawing/2014/main" id="{EA0A8782-876F-3042-8A96-FFE0FFA0D8C0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BF02D53-5E86-EF3F-9F6E-A7E2395300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8548" y="2321256"/>
            <a:ext cx="4523973" cy="225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833579"/>
            <a:ext cx="6172200" cy="3795570"/>
          </a:xfrm>
        </p:spPr>
        <p:txBody>
          <a:bodyPr>
            <a:normAutofit/>
          </a:bodyPr>
          <a:lstStyle/>
          <a:p>
            <a:r>
              <a:rPr lang="en-US" sz="2250" dirty="0"/>
              <a:t>Demand-supply gap influences:  </a:t>
            </a:r>
          </a:p>
          <a:p>
            <a:pPr lvl="1"/>
            <a:r>
              <a:rPr lang="en-US" dirty="0"/>
              <a:t>Coal capacity investment requirements (R1)</a:t>
            </a:r>
          </a:p>
          <a:p>
            <a:pPr lvl="1"/>
            <a:r>
              <a:rPr lang="en-US" dirty="0"/>
              <a:t>Renewable energy  investment requirements (B1)</a:t>
            </a:r>
          </a:p>
          <a:p>
            <a:pPr lvl="1"/>
            <a:r>
              <a:rPr lang="en-US" dirty="0"/>
              <a:t>Electricity demand through GDP effect (R2)</a:t>
            </a:r>
          </a:p>
          <a:p>
            <a:pPr lvl="1"/>
            <a:r>
              <a:rPr lang="en-US" dirty="0"/>
              <a:t>Electricity demand through price effect (B2)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88589" y="4474518"/>
            <a:ext cx="884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2:00-3:30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017810F-BE0B-413F-B3C1-C7D48DC5FA11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51684A8-180B-4CD5-A1DB-B170B1D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52680"/>
            <a:ext cx="6172200" cy="53312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Approach or Dynamic Hypothesis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DB38B7A8-9DE2-4CCB-B5EB-F4BD463F8DF2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AD7E73CF-9B39-4D91-AF0C-80870BD380B5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5" name="Picture 7">
              <a:extLst>
                <a:ext uri="{FF2B5EF4-FFF2-40B4-BE49-F238E27FC236}">
                  <a16:creationId xmlns:a16="http://schemas.microsoft.com/office/drawing/2014/main" id="{92EA19A3-2CEB-4666-98AE-4527E809A7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EF89D6C9-EE25-4252-AE2E-A5B82F08DAB0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43276D6-3709-4B63-9753-817108CA070A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19" name="Google Shape;210;p28">
            <a:extLst>
              <a:ext uri="{FF2B5EF4-FFF2-40B4-BE49-F238E27FC236}">
                <a16:creationId xmlns:a16="http://schemas.microsoft.com/office/drawing/2014/main" id="{BC5C9611-D73A-44B3-A155-C8FAB0856C7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8C9D86DB-51A0-194F-8309-57FAED56F87C}"/>
              </a:ext>
            </a:extLst>
          </p:cNvPr>
          <p:cNvGrpSpPr/>
          <p:nvPr/>
        </p:nvGrpSpPr>
        <p:grpSpPr>
          <a:xfrm>
            <a:off x="0" y="4657189"/>
            <a:ext cx="9144000" cy="675443"/>
            <a:chOff x="0" y="4657189"/>
            <a:chExt cx="9144000" cy="67544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C8402F7-25C9-3443-8C53-229B322ED3D2}"/>
                </a:ext>
              </a:extLst>
            </p:cNvPr>
            <p:cNvGrpSpPr/>
            <p:nvPr/>
          </p:nvGrpSpPr>
          <p:grpSpPr>
            <a:xfrm>
              <a:off x="0" y="4657189"/>
              <a:ext cx="9144000" cy="675443"/>
              <a:chOff x="0" y="4657189"/>
              <a:chExt cx="9144000" cy="675443"/>
            </a:xfrm>
          </p:grpSpPr>
          <p:sp>
            <p:nvSpPr>
              <p:cNvPr id="24" name="Rectangle 4">
                <a:extLst>
                  <a:ext uri="{FF2B5EF4-FFF2-40B4-BE49-F238E27FC236}">
                    <a16:creationId xmlns:a16="http://schemas.microsoft.com/office/drawing/2014/main" id="{8A190D99-BE30-1D48-89F6-D7EE12E259D5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662007-59D5-9242-A16E-FB2385445EAA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EB1C4EA8-2F97-0E47-8EA8-30EA89E1891F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646332"/>
                <a:chOff x="1378548" y="4686300"/>
                <a:chExt cx="2107603" cy="646332"/>
              </a:xfrm>
            </p:grpSpPr>
            <p:pic>
              <p:nvPicPr>
                <p:cNvPr id="27" name="Picture 2">
                  <a:extLst>
                    <a:ext uri="{FF2B5EF4-FFF2-40B4-BE49-F238E27FC236}">
                      <a16:creationId xmlns:a16="http://schemas.microsoft.com/office/drawing/2014/main" id="{805BEAB6-21E8-ED43-8125-2AA4183BE12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4">
                  <a:extLst>
                    <a:ext uri="{FF2B5EF4-FFF2-40B4-BE49-F238E27FC236}">
                      <a16:creationId xmlns:a16="http://schemas.microsoft.com/office/drawing/2014/main" id="{99B00992-786C-004E-B2BB-17B45E43E77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9" name="Retângulo 9">
                  <a:extLst>
                    <a:ext uri="{FF2B5EF4-FFF2-40B4-BE49-F238E27FC236}">
                      <a16:creationId xmlns:a16="http://schemas.microsoft.com/office/drawing/2014/main" id="{EE249421-0621-0C49-BA96-470A9B20D54A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endParaRPr lang="en-US" sz="1200" dirty="0"/>
                </a:p>
                <a:p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2" name="Retângulo 15">
              <a:extLst>
                <a:ext uri="{FF2B5EF4-FFF2-40B4-BE49-F238E27FC236}">
                  <a16:creationId xmlns:a16="http://schemas.microsoft.com/office/drawing/2014/main" id="{E5CC8F8D-778A-AC4C-AFD7-A98F95B187C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3" name="Google Shape;210;p28">
              <a:extLst>
                <a:ext uri="{FF2B5EF4-FFF2-40B4-BE49-F238E27FC236}">
                  <a16:creationId xmlns:a16="http://schemas.microsoft.com/office/drawing/2014/main" id="{BF8C667E-9C83-2B4B-8AB6-EB28145CA321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58200" y="4474518"/>
            <a:ext cx="675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3:30-5:00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892DFE2-681C-4675-A8EC-F2B3C997AC4C}"/>
              </a:ext>
            </a:extLst>
          </p:cNvPr>
          <p:cNvSpPr txBox="1">
            <a:spLocks/>
          </p:cNvSpPr>
          <p:nvPr/>
        </p:nvSpPr>
        <p:spPr>
          <a:xfrm>
            <a:off x="1485900" y="152680"/>
            <a:ext cx="6172200" cy="5331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3000" dirty="0" err="1"/>
              <a:t>Results</a:t>
            </a:r>
            <a:endParaRPr lang="en-US" sz="3000" dirty="0"/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6FA4F188-4DB0-4938-8E95-0BCC38F78645}"/>
              </a:ext>
            </a:extLst>
          </p:cNvPr>
          <p:cNvGrpSpPr/>
          <p:nvPr/>
        </p:nvGrpSpPr>
        <p:grpSpPr>
          <a:xfrm>
            <a:off x="7101202" y="113134"/>
            <a:ext cx="675140" cy="470942"/>
            <a:chOff x="395214" y="152400"/>
            <a:chExt cx="1509786" cy="1053148"/>
          </a:xfrm>
        </p:grpSpPr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3B2406FB-AA27-4BCC-9385-B68681AC71CF}"/>
                </a:ext>
              </a:extLst>
            </p:cNvPr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8" name="Picture 7">
              <a:extLst>
                <a:ext uri="{FF2B5EF4-FFF2-40B4-BE49-F238E27FC236}">
                  <a16:creationId xmlns:a16="http://schemas.microsoft.com/office/drawing/2014/main" id="{5A175774-26E5-4A81-81BC-E2C1187A9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4">
            <a:extLst>
              <a:ext uri="{FF2B5EF4-FFF2-40B4-BE49-F238E27FC236}">
                <a16:creationId xmlns:a16="http://schemas.microsoft.com/office/drawing/2014/main" id="{6F14AC0A-15D9-4ECB-B22A-1B0C59675BC0}"/>
              </a:ext>
            </a:extLst>
          </p:cNvPr>
          <p:cNvSpPr/>
          <p:nvPr/>
        </p:nvSpPr>
        <p:spPr>
          <a:xfrm>
            <a:off x="1371600" y="651511"/>
            <a:ext cx="6400800" cy="34289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AC9D9718-80ED-475B-ACBC-EE094BE79279}"/>
              </a:ext>
            </a:extLst>
          </p:cNvPr>
          <p:cNvSpPr txBox="1"/>
          <p:nvPr/>
        </p:nvSpPr>
        <p:spPr>
          <a:xfrm>
            <a:off x="4114800" y="4857750"/>
            <a:ext cx="376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 40</a:t>
            </a:r>
            <a:r>
              <a:rPr lang="en-US" sz="900" baseline="300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SYSTEM DYNAMICS CONFERENCE</a:t>
            </a:r>
          </a:p>
          <a:p>
            <a:pPr algn="r"/>
            <a:r>
              <a:rPr lang="en-US" sz="9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Virtually everywhere!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C91EDBB-1239-45C9-A52D-B1C6367035EB}"/>
              </a:ext>
            </a:extLst>
          </p:cNvPr>
          <p:cNvSpPr/>
          <p:nvPr/>
        </p:nvSpPr>
        <p:spPr>
          <a:xfrm>
            <a:off x="1570789" y="4889585"/>
            <a:ext cx="18010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Arial" panose="020B0604020202020204" pitchFamily="34" charset="0"/>
              </a:rPr>
              <a:t>#isdc2022</a:t>
            </a:r>
            <a:endParaRPr lang="en-US" sz="1200" dirty="0"/>
          </a:p>
        </p:txBody>
      </p:sp>
      <p:pic>
        <p:nvPicPr>
          <p:cNvPr id="23" name="Google Shape;210;p28">
            <a:extLst>
              <a:ext uri="{FF2B5EF4-FFF2-40B4-BE49-F238E27FC236}">
                <a16:creationId xmlns:a16="http://schemas.microsoft.com/office/drawing/2014/main" id="{39BBE872-725A-4D41-935F-93F8B8258C3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146" y="4934661"/>
            <a:ext cx="216644" cy="183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EDE191D6-8574-184E-9F6C-0AA0873140D2}"/>
              </a:ext>
            </a:extLst>
          </p:cNvPr>
          <p:cNvGrpSpPr/>
          <p:nvPr/>
        </p:nvGrpSpPr>
        <p:grpSpPr>
          <a:xfrm>
            <a:off x="0" y="4657189"/>
            <a:ext cx="9144000" cy="530657"/>
            <a:chOff x="0" y="4657189"/>
            <a:chExt cx="9144000" cy="53065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38EEEBB-E6E6-BE4C-8773-61BA31AE7467}"/>
                </a:ext>
              </a:extLst>
            </p:cNvPr>
            <p:cNvGrpSpPr/>
            <p:nvPr/>
          </p:nvGrpSpPr>
          <p:grpSpPr>
            <a:xfrm>
              <a:off x="0" y="4657189"/>
              <a:ext cx="9144000" cy="530657"/>
              <a:chOff x="0" y="4657189"/>
              <a:chExt cx="9144000" cy="530657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1CDBCD5-663C-164C-9777-E4E7071BEF44}"/>
                  </a:ext>
                </a:extLst>
              </p:cNvPr>
              <p:cNvSpPr/>
              <p:nvPr/>
            </p:nvSpPr>
            <p:spPr>
              <a:xfrm>
                <a:off x="0" y="4657189"/>
                <a:ext cx="9144000" cy="530657"/>
              </a:xfrm>
              <a:prstGeom prst="roundRect">
                <a:avLst/>
              </a:prstGeom>
              <a:solidFill>
                <a:srgbClr val="343A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rgbClr val="C4C4C4"/>
                  </a:solidFill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EF23A5-704A-B347-86B8-770204541FED}"/>
                  </a:ext>
                </a:extLst>
              </p:cNvPr>
              <p:cNvSpPr txBox="1"/>
              <p:nvPr/>
            </p:nvSpPr>
            <p:spPr>
              <a:xfrm>
                <a:off x="2286000" y="4740101"/>
                <a:ext cx="559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THE 41</a:t>
                </a:r>
                <a:r>
                  <a:rPr lang="en-US" sz="900" baseline="300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ST</a:t>
                </a:r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 INTERNATIONAL SYSTEM DYNAMICS CONFERENCE</a:t>
                </a:r>
              </a:p>
              <a:p>
                <a:pPr algn="r"/>
                <a:r>
                  <a:rPr lang="en-US" sz="900" dirty="0">
                    <a:solidFill>
                      <a:schemeClr val="bg1"/>
                    </a:solidFill>
                    <a:latin typeface="Avenir LT Std 55 Roman" panose="020B0503020203020204" pitchFamily="34" charset="0"/>
                  </a:rPr>
                  <a:t>Chicago, USA and Virtually</a:t>
                </a: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4B3CEE4F-16AA-414D-81F1-A1148F7E2090}"/>
                  </a:ext>
                </a:extLst>
              </p:cNvPr>
              <p:cNvGrpSpPr/>
              <p:nvPr/>
            </p:nvGrpSpPr>
            <p:grpSpPr>
              <a:xfrm>
                <a:off x="1378548" y="4686300"/>
                <a:ext cx="2107603" cy="461666"/>
                <a:chOff x="1378548" y="4686300"/>
                <a:chExt cx="2107603" cy="461666"/>
              </a:xfrm>
            </p:grpSpPr>
            <p:pic>
              <p:nvPicPr>
                <p:cNvPr id="31" name="Picture 2">
                  <a:extLst>
                    <a:ext uri="{FF2B5EF4-FFF2-40B4-BE49-F238E27FC236}">
                      <a16:creationId xmlns:a16="http://schemas.microsoft.com/office/drawing/2014/main" id="{4D3865AE-2E95-7F49-8C13-7A80CF9F031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8548" y="4691185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" name="Picture 4">
                  <a:extLst>
                    <a:ext uri="{FF2B5EF4-FFF2-40B4-BE49-F238E27FC236}">
                      <a16:creationId xmlns:a16="http://schemas.microsoft.com/office/drawing/2014/main" id="{A2622CF5-02A3-274A-84C7-279A69A8605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7350" y="4686300"/>
                  <a:ext cx="228600" cy="228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3" name="Retângulo 9">
                  <a:extLst>
                    <a:ext uri="{FF2B5EF4-FFF2-40B4-BE49-F238E27FC236}">
                      <a16:creationId xmlns:a16="http://schemas.microsoft.com/office/drawing/2014/main" id="{7312339E-21C0-4548-ADAD-934D2BCF48CB}"/>
                    </a:ext>
                  </a:extLst>
                </p:cNvPr>
                <p:cNvSpPr/>
                <p:nvPr/>
              </p:nvSpPr>
              <p:spPr>
                <a:xfrm>
                  <a:off x="1867047" y="4686301"/>
                  <a:ext cx="161910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@</a:t>
                  </a:r>
                  <a:r>
                    <a:rPr lang="en-US" sz="1200" dirty="0" err="1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systemdynamics</a:t>
                  </a:r>
                  <a:r>
                    <a:rPr lang="en-US" sz="1200" dirty="0">
                      <a:solidFill>
                        <a:srgbClr val="FFFFFF"/>
                      </a:solidFill>
                      <a:latin typeface="Arial" panose="020B0604020202020204" pitchFamily="34" charset="0"/>
                    </a:rPr>
                    <a:t>_</a:t>
                  </a:r>
                  <a:br>
                    <a:rPr lang="en-US" sz="1200" dirty="0"/>
                  </a:br>
                  <a:endParaRPr lang="en-US" sz="1200" dirty="0"/>
                </a:p>
              </p:txBody>
            </p:sp>
          </p:grpSp>
        </p:grpSp>
        <p:sp>
          <p:nvSpPr>
            <p:cNvPr id="26" name="Retângulo 15">
              <a:extLst>
                <a:ext uri="{FF2B5EF4-FFF2-40B4-BE49-F238E27FC236}">
                  <a16:creationId xmlns:a16="http://schemas.microsoft.com/office/drawing/2014/main" id="{8C2D79DD-2981-CF4E-A204-3AA2532DC773}"/>
                </a:ext>
              </a:extLst>
            </p:cNvPr>
            <p:cNvSpPr/>
            <p:nvPr/>
          </p:nvSpPr>
          <p:spPr>
            <a:xfrm>
              <a:off x="1592726" y="4910847"/>
              <a:ext cx="180106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  <a:latin typeface="Arial" panose="020B0604020202020204" pitchFamily="34" charset="0"/>
                </a:rPr>
                <a:t>#isdc2023</a:t>
              </a:r>
              <a:endParaRPr lang="en-US" sz="1200" dirty="0"/>
            </a:p>
          </p:txBody>
        </p:sp>
        <p:pic>
          <p:nvPicPr>
            <p:cNvPr id="27" name="Google Shape;210;p28">
              <a:extLst>
                <a:ext uri="{FF2B5EF4-FFF2-40B4-BE49-F238E27FC236}">
                  <a16:creationId xmlns:a16="http://schemas.microsoft.com/office/drawing/2014/main" id="{AFB49DB3-E27A-AC4E-A09B-821A0C1A105A}"/>
                </a:ext>
              </a:extLst>
            </p:cNvPr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383556" y="4959976"/>
              <a:ext cx="216644" cy="18352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146" y="753235"/>
            <a:ext cx="6172200" cy="38646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Behavior resulting from structure</a:t>
            </a:r>
          </a:p>
          <a:p>
            <a:pPr lvl="1"/>
            <a:r>
              <a:rPr lang="en-US" dirty="0"/>
              <a:t>Widening gap without investment</a:t>
            </a:r>
          </a:p>
          <a:p>
            <a:pPr lvl="1"/>
            <a:r>
              <a:rPr lang="en-US" dirty="0"/>
              <a:t>Investment improves energy security</a:t>
            </a:r>
          </a:p>
          <a:p>
            <a:pPr lvl="1"/>
            <a:r>
              <a:rPr lang="en-US" dirty="0"/>
              <a:t>Double renewable capacity relative to coal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Consider emerging </a:t>
            </a:r>
            <a:r>
              <a:rPr lang="en-US" dirty="0" err="1"/>
              <a:t>decentralised</a:t>
            </a:r>
            <a:r>
              <a:rPr lang="en-US" dirty="0"/>
              <a:t> market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987C6B-B979-1E85-A957-E492AA621F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2259" y="2136897"/>
            <a:ext cx="3101914" cy="16680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6EF0A-E80E-0728-98FA-C2BBF30F90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6858" y="2128274"/>
            <a:ext cx="3101914" cy="166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204</Words>
  <Application>Microsoft Office PowerPoint</Application>
  <PresentationFormat>On-screen Show (16:9)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LT Std 55 Roman</vt:lpstr>
      <vt:lpstr>Calibri</vt:lpstr>
      <vt:lpstr>Office Theme</vt:lpstr>
      <vt:lpstr>Bridging South Africa’s supply-demand mismatch in the electricity transitions</vt:lpstr>
      <vt:lpstr>Problem Statement</vt:lpstr>
      <vt:lpstr>Approach or Dynamic Hypothesis</vt:lpstr>
      <vt:lpstr>PowerPoint Presentation</vt:lpstr>
    </vt:vector>
  </TitlesOfParts>
  <Company>isee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Josephine</cp:lastModifiedBy>
  <cp:revision>68</cp:revision>
  <cp:lastPrinted>2018-05-29T13:54:06Z</cp:lastPrinted>
  <dcterms:created xsi:type="dcterms:W3CDTF">2018-04-25T19:48:46Z</dcterms:created>
  <dcterms:modified xsi:type="dcterms:W3CDTF">2023-07-24T15:34:38Z</dcterms:modified>
</cp:coreProperties>
</file>