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5" r:id="rId2"/>
  </p:sldMasterIdLst>
  <p:notesMasterIdLst>
    <p:notesMasterId r:id="rId17"/>
  </p:notesMasterIdLst>
  <p:handoutMasterIdLst>
    <p:handoutMasterId r:id="rId18"/>
  </p:handoutMasterIdLst>
  <p:sldIdLst>
    <p:sldId id="270" r:id="rId3"/>
    <p:sldId id="1851" r:id="rId4"/>
    <p:sldId id="1785" r:id="rId5"/>
    <p:sldId id="656" r:id="rId6"/>
    <p:sldId id="411" r:id="rId7"/>
    <p:sldId id="520" r:id="rId8"/>
    <p:sldId id="1850" r:id="rId9"/>
    <p:sldId id="1821" r:id="rId10"/>
    <p:sldId id="1843" r:id="rId11"/>
    <p:sldId id="1848" r:id="rId12"/>
    <p:sldId id="1847" r:id="rId13"/>
    <p:sldId id="1826" r:id="rId14"/>
    <p:sldId id="640" r:id="rId15"/>
    <p:sldId id="184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1F41"/>
    <a:srgbClr val="1D1D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66"/>
    <p:restoredTop sz="85772"/>
  </p:normalViewPr>
  <p:slideViewPr>
    <p:cSldViewPr snapToGrid="0" snapToObjects="1">
      <p:cViewPr varScale="1">
        <p:scale>
          <a:sx n="110" d="100"/>
          <a:sy n="110" d="100"/>
        </p:scale>
        <p:origin x="2304"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5" d="100"/>
          <a:sy n="95" d="100"/>
        </p:scale>
        <p:origin x="245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78E205-9524-7943-940B-4818A0F61831}" type="doc">
      <dgm:prSet loTypeId="urn:microsoft.com/office/officeart/2008/layout/VerticalCurvedList" loCatId="" qsTypeId="urn:microsoft.com/office/officeart/2005/8/quickstyle/simple1" qsCatId="simple" csTypeId="urn:microsoft.com/office/officeart/2005/8/colors/accent0_3" csCatId="mainScheme" phldr="1"/>
      <dgm:spPr/>
      <dgm:t>
        <a:bodyPr/>
        <a:lstStyle/>
        <a:p>
          <a:endParaRPr lang="en-US"/>
        </a:p>
      </dgm:t>
    </dgm:pt>
    <dgm:pt modelId="{56722062-B37B-4247-A6AD-7419678164BF}">
      <dgm:prSet phldrT="[Text]" custT="1"/>
      <dgm:spPr>
        <a:solidFill>
          <a:srgbClr val="861F41"/>
        </a:solidFill>
      </dgm:spPr>
      <dgm:t>
        <a:bodyPr/>
        <a:lstStyle/>
        <a:p>
          <a:r>
            <a:rPr lang="en-US" sz="2000" dirty="0">
              <a:latin typeface="Arial" panose="020B0604020202020204" pitchFamily="34" charset="0"/>
              <a:cs typeface="Arial" panose="020B0604020202020204" pitchFamily="34" charset="0"/>
            </a:rPr>
            <a:t>Research Background and Motivation </a:t>
          </a:r>
        </a:p>
      </dgm:t>
    </dgm:pt>
    <dgm:pt modelId="{18AAAF88-5DBC-AD40-BBC4-D3F61E8D8A2A}" type="parTrans" cxnId="{79137812-2D14-2547-9D6F-201C9CEF8481}">
      <dgm:prSet/>
      <dgm:spPr/>
      <dgm:t>
        <a:bodyPr/>
        <a:lstStyle/>
        <a:p>
          <a:endParaRPr lang="en-US"/>
        </a:p>
      </dgm:t>
    </dgm:pt>
    <dgm:pt modelId="{942D41ED-402C-6547-8587-FB11A82C60F1}" type="sibTrans" cxnId="{79137812-2D14-2547-9D6F-201C9CEF8481}">
      <dgm:prSet/>
      <dgm:spPr/>
      <dgm:t>
        <a:bodyPr/>
        <a:lstStyle/>
        <a:p>
          <a:endParaRPr lang="en-US"/>
        </a:p>
      </dgm:t>
    </dgm:pt>
    <dgm:pt modelId="{658D492A-E72A-DD42-9561-AFE8BE702FE5}">
      <dgm:prSet phldrT="[Text]" custT="1"/>
      <dgm:spPr>
        <a:solidFill>
          <a:srgbClr val="861F41"/>
        </a:solidFill>
      </dgm:spPr>
      <dgm:t>
        <a:bodyPr/>
        <a:lstStyle/>
        <a:p>
          <a:r>
            <a:rPr lang="en-US" sz="2000" dirty="0">
              <a:latin typeface="Arial" panose="020B0604020202020204" pitchFamily="34" charset="0"/>
              <a:cs typeface="Arial" panose="020B0604020202020204" pitchFamily="34" charset="0"/>
            </a:rPr>
            <a:t>Research Question </a:t>
          </a:r>
        </a:p>
      </dgm:t>
    </dgm:pt>
    <dgm:pt modelId="{0D294EEF-FBE9-3F4C-8530-FCA9A4237F2D}" type="parTrans" cxnId="{8AB70651-936A-C242-8699-C36670A4000B}">
      <dgm:prSet/>
      <dgm:spPr/>
      <dgm:t>
        <a:bodyPr/>
        <a:lstStyle/>
        <a:p>
          <a:endParaRPr lang="en-US"/>
        </a:p>
      </dgm:t>
    </dgm:pt>
    <dgm:pt modelId="{46925F9B-DF19-F44F-87EC-90C383D58F4A}" type="sibTrans" cxnId="{8AB70651-936A-C242-8699-C36670A4000B}">
      <dgm:prSet/>
      <dgm:spPr/>
      <dgm:t>
        <a:bodyPr/>
        <a:lstStyle/>
        <a:p>
          <a:endParaRPr lang="en-US"/>
        </a:p>
      </dgm:t>
    </dgm:pt>
    <dgm:pt modelId="{0369CB94-04F7-454B-8BA1-8E5CD0E419FC}">
      <dgm:prSet phldrT="[Text]" custT="1"/>
      <dgm:spPr>
        <a:solidFill>
          <a:srgbClr val="861F41"/>
        </a:solidFill>
      </dgm:spPr>
      <dgm:t>
        <a:bodyPr/>
        <a:lstStyle/>
        <a:p>
          <a:r>
            <a:rPr lang="en-US" sz="2000" dirty="0">
              <a:latin typeface="Arial" panose="020B0604020202020204" pitchFamily="34" charset="0"/>
              <a:cs typeface="Arial" panose="020B0604020202020204" pitchFamily="34" charset="0"/>
            </a:rPr>
            <a:t>Theory: Suboptimality of Workload Theory </a:t>
          </a:r>
        </a:p>
      </dgm:t>
    </dgm:pt>
    <dgm:pt modelId="{D308B87C-D5C7-A74C-9544-92741522DCD2}" type="parTrans" cxnId="{50341063-51F6-664F-9971-4C6FD5AFF628}">
      <dgm:prSet/>
      <dgm:spPr/>
      <dgm:t>
        <a:bodyPr/>
        <a:lstStyle/>
        <a:p>
          <a:endParaRPr lang="en-US"/>
        </a:p>
      </dgm:t>
    </dgm:pt>
    <dgm:pt modelId="{1AAEB301-1C5A-7F46-B478-51CB3A4C1B67}" type="sibTrans" cxnId="{50341063-51F6-664F-9971-4C6FD5AFF628}">
      <dgm:prSet/>
      <dgm:spPr/>
      <dgm:t>
        <a:bodyPr/>
        <a:lstStyle/>
        <a:p>
          <a:endParaRPr lang="en-US"/>
        </a:p>
      </dgm:t>
    </dgm:pt>
    <dgm:pt modelId="{FDFD96EB-11C4-6C49-B97F-0FD3A4130B4A}">
      <dgm:prSet custT="1"/>
      <dgm:spPr>
        <a:solidFill>
          <a:srgbClr val="861F41"/>
        </a:solidFill>
      </dgm:spPr>
      <dgm:t>
        <a:bodyPr/>
        <a:lstStyle/>
        <a:p>
          <a:r>
            <a:rPr lang="en-US" sz="2000" dirty="0">
              <a:latin typeface="Arial" panose="020B0604020202020204" pitchFamily="34" charset="0"/>
              <a:cs typeface="Arial" panose="020B0604020202020204" pitchFamily="34" charset="0"/>
            </a:rPr>
            <a:t>Data: Task Workload and Human Errors</a:t>
          </a:r>
        </a:p>
      </dgm:t>
    </dgm:pt>
    <dgm:pt modelId="{BEA6F47F-4321-DF43-B734-FE79CD39116F}" type="parTrans" cxnId="{1C83FE62-E314-534E-9242-24E7D320C890}">
      <dgm:prSet/>
      <dgm:spPr/>
      <dgm:t>
        <a:bodyPr/>
        <a:lstStyle/>
        <a:p>
          <a:endParaRPr lang="en-US"/>
        </a:p>
      </dgm:t>
    </dgm:pt>
    <dgm:pt modelId="{6ECCCE9A-762F-854D-9123-F5C952BC925B}" type="sibTrans" cxnId="{1C83FE62-E314-534E-9242-24E7D320C890}">
      <dgm:prSet/>
      <dgm:spPr/>
      <dgm:t>
        <a:bodyPr/>
        <a:lstStyle/>
        <a:p>
          <a:endParaRPr lang="en-US"/>
        </a:p>
      </dgm:t>
    </dgm:pt>
    <dgm:pt modelId="{05EA2552-05FF-1440-A45E-122348527BCF}">
      <dgm:prSet custT="1"/>
      <dgm:spPr>
        <a:solidFill>
          <a:srgbClr val="861F41"/>
        </a:solidFill>
      </dgm:spPr>
      <dgm:t>
        <a:bodyPr/>
        <a:lstStyle/>
        <a:p>
          <a:r>
            <a:rPr lang="en-US" sz="2000" dirty="0">
              <a:latin typeface="Arial" panose="020B0604020202020204" pitchFamily="34" charset="0"/>
              <a:cs typeface="Arial" panose="020B0604020202020204" pitchFamily="34" charset="0"/>
            </a:rPr>
            <a:t>Model: The Fatigue-Dynamics SD Model</a:t>
          </a:r>
        </a:p>
      </dgm:t>
    </dgm:pt>
    <dgm:pt modelId="{0794E771-8DAB-7941-AED7-E2A51048A55B}" type="parTrans" cxnId="{FA87AB92-9183-6547-A0D4-64A0BE34817A}">
      <dgm:prSet/>
      <dgm:spPr/>
      <dgm:t>
        <a:bodyPr/>
        <a:lstStyle/>
        <a:p>
          <a:endParaRPr lang="en-US"/>
        </a:p>
      </dgm:t>
    </dgm:pt>
    <dgm:pt modelId="{7A765BF4-92EB-FB45-9870-3000E051A2EF}" type="sibTrans" cxnId="{FA87AB92-9183-6547-A0D4-64A0BE34817A}">
      <dgm:prSet/>
      <dgm:spPr/>
      <dgm:t>
        <a:bodyPr/>
        <a:lstStyle/>
        <a:p>
          <a:endParaRPr lang="en-US"/>
        </a:p>
      </dgm:t>
    </dgm:pt>
    <dgm:pt modelId="{ECF1547C-B68C-B54C-932A-3BBDBF037011}">
      <dgm:prSet custT="1"/>
      <dgm:spPr>
        <a:solidFill>
          <a:srgbClr val="861F41"/>
        </a:solidFill>
      </dgm:spPr>
      <dgm:t>
        <a:bodyPr/>
        <a:lstStyle/>
        <a:p>
          <a:r>
            <a:rPr lang="en-US" sz="2000" dirty="0">
              <a:latin typeface="Arial" panose="020B0604020202020204" pitchFamily="34" charset="0"/>
              <a:cs typeface="Arial" panose="020B0604020202020204" pitchFamily="34" charset="0"/>
            </a:rPr>
            <a:t>Result: Model testing, validation, scenario testing </a:t>
          </a:r>
        </a:p>
      </dgm:t>
    </dgm:pt>
    <dgm:pt modelId="{8A378B51-7640-EA4B-8B2F-C46462AC7477}" type="parTrans" cxnId="{8DA24D2D-5E48-8C4F-BF24-8C7500EC28C0}">
      <dgm:prSet/>
      <dgm:spPr/>
      <dgm:t>
        <a:bodyPr/>
        <a:lstStyle/>
        <a:p>
          <a:endParaRPr lang="en-US"/>
        </a:p>
      </dgm:t>
    </dgm:pt>
    <dgm:pt modelId="{C1BF5619-3DE6-D440-8DD5-998C45219AA2}" type="sibTrans" cxnId="{8DA24D2D-5E48-8C4F-BF24-8C7500EC28C0}">
      <dgm:prSet/>
      <dgm:spPr/>
      <dgm:t>
        <a:bodyPr/>
        <a:lstStyle/>
        <a:p>
          <a:endParaRPr lang="en-US"/>
        </a:p>
      </dgm:t>
    </dgm:pt>
    <dgm:pt modelId="{D77C3969-9DCC-6D4D-B83B-6E98DB7A0B83}">
      <dgm:prSet custT="1"/>
      <dgm:spPr>
        <a:solidFill>
          <a:srgbClr val="861F41"/>
        </a:solidFill>
      </dgm:spPr>
      <dgm:t>
        <a:bodyPr/>
        <a:lstStyle/>
        <a:p>
          <a:r>
            <a:rPr lang="en-US" sz="2000" dirty="0">
              <a:latin typeface="Arial" panose="020B0604020202020204" pitchFamily="34" charset="0"/>
              <a:cs typeface="Arial" panose="020B0604020202020204" pitchFamily="34" charset="0"/>
            </a:rPr>
            <a:t>Conclusion </a:t>
          </a:r>
        </a:p>
      </dgm:t>
    </dgm:pt>
    <dgm:pt modelId="{57A72B23-35EC-E244-9EE9-4634CCFB3082}" type="parTrans" cxnId="{CCE54FD6-4AF6-9945-BCF5-B35BC122E366}">
      <dgm:prSet/>
      <dgm:spPr/>
      <dgm:t>
        <a:bodyPr/>
        <a:lstStyle/>
        <a:p>
          <a:endParaRPr lang="en-US"/>
        </a:p>
      </dgm:t>
    </dgm:pt>
    <dgm:pt modelId="{57B57788-1309-1A41-BF75-08E01781A7D6}" type="sibTrans" cxnId="{CCE54FD6-4AF6-9945-BCF5-B35BC122E366}">
      <dgm:prSet/>
      <dgm:spPr/>
      <dgm:t>
        <a:bodyPr/>
        <a:lstStyle/>
        <a:p>
          <a:endParaRPr lang="en-US"/>
        </a:p>
      </dgm:t>
    </dgm:pt>
    <dgm:pt modelId="{2DB06539-C038-0547-80CA-DA9D8A90E66D}" type="pres">
      <dgm:prSet presAssocID="{5078E205-9524-7943-940B-4818A0F61831}" presName="Name0" presStyleCnt="0">
        <dgm:presLayoutVars>
          <dgm:chMax val="7"/>
          <dgm:chPref val="7"/>
          <dgm:dir/>
        </dgm:presLayoutVars>
      </dgm:prSet>
      <dgm:spPr/>
    </dgm:pt>
    <dgm:pt modelId="{E8ADFA9F-809B-EE4C-8EFC-E1809CBB6ADB}" type="pres">
      <dgm:prSet presAssocID="{5078E205-9524-7943-940B-4818A0F61831}" presName="Name1" presStyleCnt="0"/>
      <dgm:spPr/>
    </dgm:pt>
    <dgm:pt modelId="{EEB07A5E-04CD-5540-8A8F-8BADE1A8FC6D}" type="pres">
      <dgm:prSet presAssocID="{5078E205-9524-7943-940B-4818A0F61831}" presName="cycle" presStyleCnt="0"/>
      <dgm:spPr/>
    </dgm:pt>
    <dgm:pt modelId="{9D6FBEE6-07C7-B840-A4B7-13B62D654BA6}" type="pres">
      <dgm:prSet presAssocID="{5078E205-9524-7943-940B-4818A0F61831}" presName="srcNode" presStyleLbl="node1" presStyleIdx="0" presStyleCnt="7"/>
      <dgm:spPr/>
    </dgm:pt>
    <dgm:pt modelId="{A725349D-E382-4241-A621-E71CA15FA6BA}" type="pres">
      <dgm:prSet presAssocID="{5078E205-9524-7943-940B-4818A0F61831}" presName="conn" presStyleLbl="parChTrans1D2" presStyleIdx="0" presStyleCnt="1"/>
      <dgm:spPr/>
    </dgm:pt>
    <dgm:pt modelId="{410251BB-B266-2945-AE08-A62D7EEE7CB9}" type="pres">
      <dgm:prSet presAssocID="{5078E205-9524-7943-940B-4818A0F61831}" presName="extraNode" presStyleLbl="node1" presStyleIdx="0" presStyleCnt="7"/>
      <dgm:spPr/>
    </dgm:pt>
    <dgm:pt modelId="{8AF08CAA-DC22-FB4B-95FC-80689E696943}" type="pres">
      <dgm:prSet presAssocID="{5078E205-9524-7943-940B-4818A0F61831}" presName="dstNode" presStyleLbl="node1" presStyleIdx="0" presStyleCnt="7"/>
      <dgm:spPr/>
    </dgm:pt>
    <dgm:pt modelId="{CA897743-F9DC-614D-956F-410D10BB40C2}" type="pres">
      <dgm:prSet presAssocID="{56722062-B37B-4247-A6AD-7419678164BF}" presName="text_1" presStyleLbl="node1" presStyleIdx="0" presStyleCnt="7">
        <dgm:presLayoutVars>
          <dgm:bulletEnabled val="1"/>
        </dgm:presLayoutVars>
      </dgm:prSet>
      <dgm:spPr/>
    </dgm:pt>
    <dgm:pt modelId="{6C700826-FFD7-984B-9255-E1244133AA9B}" type="pres">
      <dgm:prSet presAssocID="{56722062-B37B-4247-A6AD-7419678164BF}" presName="accent_1" presStyleCnt="0"/>
      <dgm:spPr/>
    </dgm:pt>
    <dgm:pt modelId="{18EE7D6C-3E98-AB4C-B2B6-0BFA215CC103}" type="pres">
      <dgm:prSet presAssocID="{56722062-B37B-4247-A6AD-7419678164BF}" presName="accentRepeatNode" presStyleLbl="solidFgAcc1" presStyleIdx="0" presStyleCnt="7"/>
      <dgm:spPr>
        <a:solidFill>
          <a:schemeClr val="bg1"/>
        </a:solidFill>
        <a:ln>
          <a:solidFill>
            <a:schemeClr val="accent2"/>
          </a:solidFill>
        </a:ln>
      </dgm:spPr>
    </dgm:pt>
    <dgm:pt modelId="{12343E0C-DB36-304F-81A1-753FA52B2CB7}" type="pres">
      <dgm:prSet presAssocID="{658D492A-E72A-DD42-9561-AFE8BE702FE5}" presName="text_2" presStyleLbl="node1" presStyleIdx="1" presStyleCnt="7">
        <dgm:presLayoutVars>
          <dgm:bulletEnabled val="1"/>
        </dgm:presLayoutVars>
      </dgm:prSet>
      <dgm:spPr/>
    </dgm:pt>
    <dgm:pt modelId="{6F9FAEA3-8AC8-B840-9C6D-10B965F87A2D}" type="pres">
      <dgm:prSet presAssocID="{658D492A-E72A-DD42-9561-AFE8BE702FE5}" presName="accent_2" presStyleCnt="0"/>
      <dgm:spPr/>
    </dgm:pt>
    <dgm:pt modelId="{578D78AF-A703-A142-B1F2-BD17EF9E3EA6}" type="pres">
      <dgm:prSet presAssocID="{658D492A-E72A-DD42-9561-AFE8BE702FE5}" presName="accentRepeatNode" presStyleLbl="solidFgAcc1" presStyleIdx="1" presStyleCnt="7"/>
      <dgm:spPr>
        <a:solidFill>
          <a:schemeClr val="bg1"/>
        </a:solidFill>
        <a:ln>
          <a:solidFill>
            <a:schemeClr val="accent2"/>
          </a:solidFill>
        </a:ln>
      </dgm:spPr>
    </dgm:pt>
    <dgm:pt modelId="{81548BC1-57B8-3E4D-ACB9-26500CE7EC5C}" type="pres">
      <dgm:prSet presAssocID="{0369CB94-04F7-454B-8BA1-8E5CD0E419FC}" presName="text_3" presStyleLbl="node1" presStyleIdx="2" presStyleCnt="7">
        <dgm:presLayoutVars>
          <dgm:bulletEnabled val="1"/>
        </dgm:presLayoutVars>
      </dgm:prSet>
      <dgm:spPr/>
    </dgm:pt>
    <dgm:pt modelId="{2FBBA749-567C-9144-BE3B-48A8B3E1BD2D}" type="pres">
      <dgm:prSet presAssocID="{0369CB94-04F7-454B-8BA1-8E5CD0E419FC}" presName="accent_3" presStyleCnt="0"/>
      <dgm:spPr/>
    </dgm:pt>
    <dgm:pt modelId="{D1D551A8-5C70-7541-B23D-0DC76FEE2A4D}" type="pres">
      <dgm:prSet presAssocID="{0369CB94-04F7-454B-8BA1-8E5CD0E419FC}" presName="accentRepeatNode" presStyleLbl="solidFgAcc1" presStyleIdx="2" presStyleCnt="7"/>
      <dgm:spPr>
        <a:solidFill>
          <a:schemeClr val="bg1"/>
        </a:solidFill>
        <a:ln>
          <a:solidFill>
            <a:schemeClr val="accent2"/>
          </a:solidFill>
        </a:ln>
      </dgm:spPr>
    </dgm:pt>
    <dgm:pt modelId="{C515A94A-6470-1346-BD79-144BE8694947}" type="pres">
      <dgm:prSet presAssocID="{FDFD96EB-11C4-6C49-B97F-0FD3A4130B4A}" presName="text_4" presStyleLbl="node1" presStyleIdx="3" presStyleCnt="7">
        <dgm:presLayoutVars>
          <dgm:bulletEnabled val="1"/>
        </dgm:presLayoutVars>
      </dgm:prSet>
      <dgm:spPr/>
    </dgm:pt>
    <dgm:pt modelId="{63D9719A-D2E7-B041-8847-B47A6CDDD8E2}" type="pres">
      <dgm:prSet presAssocID="{FDFD96EB-11C4-6C49-B97F-0FD3A4130B4A}" presName="accent_4" presStyleCnt="0"/>
      <dgm:spPr/>
    </dgm:pt>
    <dgm:pt modelId="{6A818D07-8A98-7F4A-8F43-9F9FDE8F1098}" type="pres">
      <dgm:prSet presAssocID="{FDFD96EB-11C4-6C49-B97F-0FD3A4130B4A}" presName="accentRepeatNode" presStyleLbl="solidFgAcc1" presStyleIdx="3" presStyleCnt="7"/>
      <dgm:spPr>
        <a:solidFill>
          <a:schemeClr val="bg1"/>
        </a:solidFill>
        <a:ln>
          <a:solidFill>
            <a:schemeClr val="accent2"/>
          </a:solidFill>
        </a:ln>
      </dgm:spPr>
    </dgm:pt>
    <dgm:pt modelId="{1FD88EC4-D334-A14E-8D26-3BA57AACAF13}" type="pres">
      <dgm:prSet presAssocID="{05EA2552-05FF-1440-A45E-122348527BCF}" presName="text_5" presStyleLbl="node1" presStyleIdx="4" presStyleCnt="7">
        <dgm:presLayoutVars>
          <dgm:bulletEnabled val="1"/>
        </dgm:presLayoutVars>
      </dgm:prSet>
      <dgm:spPr/>
    </dgm:pt>
    <dgm:pt modelId="{200B560C-39A3-4443-8E27-0357B370004F}" type="pres">
      <dgm:prSet presAssocID="{05EA2552-05FF-1440-A45E-122348527BCF}" presName="accent_5" presStyleCnt="0"/>
      <dgm:spPr/>
    </dgm:pt>
    <dgm:pt modelId="{B5227059-7490-C645-8EFC-76F2E415C77C}" type="pres">
      <dgm:prSet presAssocID="{05EA2552-05FF-1440-A45E-122348527BCF}" presName="accentRepeatNode" presStyleLbl="solidFgAcc1" presStyleIdx="4" presStyleCnt="7"/>
      <dgm:spPr>
        <a:solidFill>
          <a:schemeClr val="bg1"/>
        </a:solidFill>
        <a:ln>
          <a:solidFill>
            <a:schemeClr val="accent2"/>
          </a:solidFill>
        </a:ln>
      </dgm:spPr>
    </dgm:pt>
    <dgm:pt modelId="{34BD33ED-A256-1246-A466-F0F1C69818E0}" type="pres">
      <dgm:prSet presAssocID="{ECF1547C-B68C-B54C-932A-3BBDBF037011}" presName="text_6" presStyleLbl="node1" presStyleIdx="5" presStyleCnt="7">
        <dgm:presLayoutVars>
          <dgm:bulletEnabled val="1"/>
        </dgm:presLayoutVars>
      </dgm:prSet>
      <dgm:spPr/>
    </dgm:pt>
    <dgm:pt modelId="{3C2AC32C-9051-7B4A-9711-FA9413D00F12}" type="pres">
      <dgm:prSet presAssocID="{ECF1547C-B68C-B54C-932A-3BBDBF037011}" presName="accent_6" presStyleCnt="0"/>
      <dgm:spPr/>
    </dgm:pt>
    <dgm:pt modelId="{726A359A-C9DB-0945-94A9-3BE689AF8745}" type="pres">
      <dgm:prSet presAssocID="{ECF1547C-B68C-B54C-932A-3BBDBF037011}" presName="accentRepeatNode" presStyleLbl="solidFgAcc1" presStyleIdx="5" presStyleCnt="7"/>
      <dgm:spPr>
        <a:solidFill>
          <a:schemeClr val="bg1"/>
        </a:solidFill>
        <a:ln>
          <a:solidFill>
            <a:schemeClr val="accent2"/>
          </a:solidFill>
        </a:ln>
      </dgm:spPr>
    </dgm:pt>
    <dgm:pt modelId="{629375C1-78A2-C840-9A8F-EC110C87E054}" type="pres">
      <dgm:prSet presAssocID="{D77C3969-9DCC-6D4D-B83B-6E98DB7A0B83}" presName="text_7" presStyleLbl="node1" presStyleIdx="6" presStyleCnt="7">
        <dgm:presLayoutVars>
          <dgm:bulletEnabled val="1"/>
        </dgm:presLayoutVars>
      </dgm:prSet>
      <dgm:spPr/>
    </dgm:pt>
    <dgm:pt modelId="{35881AD0-0330-5D43-A09E-AE4F7D7B9795}" type="pres">
      <dgm:prSet presAssocID="{D77C3969-9DCC-6D4D-B83B-6E98DB7A0B83}" presName="accent_7" presStyleCnt="0"/>
      <dgm:spPr/>
    </dgm:pt>
    <dgm:pt modelId="{DDBC1983-A25D-E54B-859E-3C5F9BF53571}" type="pres">
      <dgm:prSet presAssocID="{D77C3969-9DCC-6D4D-B83B-6E98DB7A0B83}" presName="accentRepeatNode" presStyleLbl="solidFgAcc1" presStyleIdx="6" presStyleCnt="7"/>
      <dgm:spPr>
        <a:solidFill>
          <a:schemeClr val="bg1"/>
        </a:solidFill>
        <a:ln>
          <a:solidFill>
            <a:schemeClr val="accent2"/>
          </a:solidFill>
        </a:ln>
      </dgm:spPr>
    </dgm:pt>
  </dgm:ptLst>
  <dgm:cxnLst>
    <dgm:cxn modelId="{79137812-2D14-2547-9D6F-201C9CEF8481}" srcId="{5078E205-9524-7943-940B-4818A0F61831}" destId="{56722062-B37B-4247-A6AD-7419678164BF}" srcOrd="0" destOrd="0" parTransId="{18AAAF88-5DBC-AD40-BBC4-D3F61E8D8A2A}" sibTransId="{942D41ED-402C-6547-8587-FB11A82C60F1}"/>
    <dgm:cxn modelId="{800D4317-FE6D-164A-B52A-D403653EFF1C}" type="presOf" srcId="{ECF1547C-B68C-B54C-932A-3BBDBF037011}" destId="{34BD33ED-A256-1246-A466-F0F1C69818E0}" srcOrd="0" destOrd="0" presId="urn:microsoft.com/office/officeart/2008/layout/VerticalCurvedList"/>
    <dgm:cxn modelId="{7861DC21-52BA-1347-8B7D-84F9011071B0}" type="presOf" srcId="{05EA2552-05FF-1440-A45E-122348527BCF}" destId="{1FD88EC4-D334-A14E-8D26-3BA57AACAF13}" srcOrd="0" destOrd="0" presId="urn:microsoft.com/office/officeart/2008/layout/VerticalCurvedList"/>
    <dgm:cxn modelId="{8DA24D2D-5E48-8C4F-BF24-8C7500EC28C0}" srcId="{5078E205-9524-7943-940B-4818A0F61831}" destId="{ECF1547C-B68C-B54C-932A-3BBDBF037011}" srcOrd="5" destOrd="0" parTransId="{8A378B51-7640-EA4B-8B2F-C46462AC7477}" sibTransId="{C1BF5619-3DE6-D440-8DD5-998C45219AA2}"/>
    <dgm:cxn modelId="{63FE9E3E-5682-FE4F-96F2-CAB3C6EA3C00}" type="presOf" srcId="{658D492A-E72A-DD42-9561-AFE8BE702FE5}" destId="{12343E0C-DB36-304F-81A1-753FA52B2CB7}" srcOrd="0" destOrd="0" presId="urn:microsoft.com/office/officeart/2008/layout/VerticalCurvedList"/>
    <dgm:cxn modelId="{8AB70651-936A-C242-8699-C36670A4000B}" srcId="{5078E205-9524-7943-940B-4818A0F61831}" destId="{658D492A-E72A-DD42-9561-AFE8BE702FE5}" srcOrd="1" destOrd="0" parTransId="{0D294EEF-FBE9-3F4C-8530-FCA9A4237F2D}" sibTransId="{46925F9B-DF19-F44F-87EC-90C383D58F4A}"/>
    <dgm:cxn modelId="{1C83FE62-E314-534E-9242-24E7D320C890}" srcId="{5078E205-9524-7943-940B-4818A0F61831}" destId="{FDFD96EB-11C4-6C49-B97F-0FD3A4130B4A}" srcOrd="3" destOrd="0" parTransId="{BEA6F47F-4321-DF43-B734-FE79CD39116F}" sibTransId="{6ECCCE9A-762F-854D-9123-F5C952BC925B}"/>
    <dgm:cxn modelId="{50341063-51F6-664F-9971-4C6FD5AFF628}" srcId="{5078E205-9524-7943-940B-4818A0F61831}" destId="{0369CB94-04F7-454B-8BA1-8E5CD0E419FC}" srcOrd="2" destOrd="0" parTransId="{D308B87C-D5C7-A74C-9544-92741522DCD2}" sibTransId="{1AAEB301-1C5A-7F46-B478-51CB3A4C1B67}"/>
    <dgm:cxn modelId="{DECA0D71-7D9A-E648-BFFE-E729F2824134}" type="presOf" srcId="{D77C3969-9DCC-6D4D-B83B-6E98DB7A0B83}" destId="{629375C1-78A2-C840-9A8F-EC110C87E054}" srcOrd="0" destOrd="0" presId="urn:microsoft.com/office/officeart/2008/layout/VerticalCurvedList"/>
    <dgm:cxn modelId="{D0064883-9DA0-BF45-A6DC-6977600C82E3}" type="presOf" srcId="{5078E205-9524-7943-940B-4818A0F61831}" destId="{2DB06539-C038-0547-80CA-DA9D8A90E66D}" srcOrd="0" destOrd="0" presId="urn:microsoft.com/office/officeart/2008/layout/VerticalCurvedList"/>
    <dgm:cxn modelId="{A7F20D8E-1F71-714A-ABBA-B88DF953C887}" type="presOf" srcId="{942D41ED-402C-6547-8587-FB11A82C60F1}" destId="{A725349D-E382-4241-A621-E71CA15FA6BA}" srcOrd="0" destOrd="0" presId="urn:microsoft.com/office/officeart/2008/layout/VerticalCurvedList"/>
    <dgm:cxn modelId="{FA87AB92-9183-6547-A0D4-64A0BE34817A}" srcId="{5078E205-9524-7943-940B-4818A0F61831}" destId="{05EA2552-05FF-1440-A45E-122348527BCF}" srcOrd="4" destOrd="0" parTransId="{0794E771-8DAB-7941-AED7-E2A51048A55B}" sibTransId="{7A765BF4-92EB-FB45-9870-3000E051A2EF}"/>
    <dgm:cxn modelId="{C4076EBF-2977-1C4D-9D1C-C4177CD4A1B2}" type="presOf" srcId="{56722062-B37B-4247-A6AD-7419678164BF}" destId="{CA897743-F9DC-614D-956F-410D10BB40C2}" srcOrd="0" destOrd="0" presId="urn:microsoft.com/office/officeart/2008/layout/VerticalCurvedList"/>
    <dgm:cxn modelId="{CCE54FD6-4AF6-9945-BCF5-B35BC122E366}" srcId="{5078E205-9524-7943-940B-4818A0F61831}" destId="{D77C3969-9DCC-6D4D-B83B-6E98DB7A0B83}" srcOrd="6" destOrd="0" parTransId="{57A72B23-35EC-E244-9EE9-4634CCFB3082}" sibTransId="{57B57788-1309-1A41-BF75-08E01781A7D6}"/>
    <dgm:cxn modelId="{C7D041EC-BAFD-C847-91B5-3F6A21E94723}" type="presOf" srcId="{0369CB94-04F7-454B-8BA1-8E5CD0E419FC}" destId="{81548BC1-57B8-3E4D-ACB9-26500CE7EC5C}" srcOrd="0" destOrd="0" presId="urn:microsoft.com/office/officeart/2008/layout/VerticalCurvedList"/>
    <dgm:cxn modelId="{A89732F9-06C8-D544-AB1B-8212CAA07A9F}" type="presOf" srcId="{FDFD96EB-11C4-6C49-B97F-0FD3A4130B4A}" destId="{C515A94A-6470-1346-BD79-144BE8694947}" srcOrd="0" destOrd="0" presId="urn:microsoft.com/office/officeart/2008/layout/VerticalCurvedList"/>
    <dgm:cxn modelId="{F45334D2-5730-A84D-AEA8-E8FAB802778A}" type="presParOf" srcId="{2DB06539-C038-0547-80CA-DA9D8A90E66D}" destId="{E8ADFA9F-809B-EE4C-8EFC-E1809CBB6ADB}" srcOrd="0" destOrd="0" presId="urn:microsoft.com/office/officeart/2008/layout/VerticalCurvedList"/>
    <dgm:cxn modelId="{954F5505-E9A9-DF46-91BA-A0A1588416D7}" type="presParOf" srcId="{E8ADFA9F-809B-EE4C-8EFC-E1809CBB6ADB}" destId="{EEB07A5E-04CD-5540-8A8F-8BADE1A8FC6D}" srcOrd="0" destOrd="0" presId="urn:microsoft.com/office/officeart/2008/layout/VerticalCurvedList"/>
    <dgm:cxn modelId="{91F3A7C9-FE54-6942-8357-564D1A0B725A}" type="presParOf" srcId="{EEB07A5E-04CD-5540-8A8F-8BADE1A8FC6D}" destId="{9D6FBEE6-07C7-B840-A4B7-13B62D654BA6}" srcOrd="0" destOrd="0" presId="urn:microsoft.com/office/officeart/2008/layout/VerticalCurvedList"/>
    <dgm:cxn modelId="{40441433-1702-0F4B-8D27-114C086AA093}" type="presParOf" srcId="{EEB07A5E-04CD-5540-8A8F-8BADE1A8FC6D}" destId="{A725349D-E382-4241-A621-E71CA15FA6BA}" srcOrd="1" destOrd="0" presId="urn:microsoft.com/office/officeart/2008/layout/VerticalCurvedList"/>
    <dgm:cxn modelId="{FF897B0C-723A-6C43-AB3E-0E43AD686432}" type="presParOf" srcId="{EEB07A5E-04CD-5540-8A8F-8BADE1A8FC6D}" destId="{410251BB-B266-2945-AE08-A62D7EEE7CB9}" srcOrd="2" destOrd="0" presId="urn:microsoft.com/office/officeart/2008/layout/VerticalCurvedList"/>
    <dgm:cxn modelId="{D79205C1-A0FC-E04F-A183-EADC4B3B34F7}" type="presParOf" srcId="{EEB07A5E-04CD-5540-8A8F-8BADE1A8FC6D}" destId="{8AF08CAA-DC22-FB4B-95FC-80689E696943}" srcOrd="3" destOrd="0" presId="urn:microsoft.com/office/officeart/2008/layout/VerticalCurvedList"/>
    <dgm:cxn modelId="{402B8DAA-F917-624E-BCB4-33E60CCE5344}" type="presParOf" srcId="{E8ADFA9F-809B-EE4C-8EFC-E1809CBB6ADB}" destId="{CA897743-F9DC-614D-956F-410D10BB40C2}" srcOrd="1" destOrd="0" presId="urn:microsoft.com/office/officeart/2008/layout/VerticalCurvedList"/>
    <dgm:cxn modelId="{6C7AD6F9-E4B1-8F44-BA0E-DA03395C9234}" type="presParOf" srcId="{E8ADFA9F-809B-EE4C-8EFC-E1809CBB6ADB}" destId="{6C700826-FFD7-984B-9255-E1244133AA9B}" srcOrd="2" destOrd="0" presId="urn:microsoft.com/office/officeart/2008/layout/VerticalCurvedList"/>
    <dgm:cxn modelId="{65D7A787-9492-CB46-840B-5EE47CB5BECF}" type="presParOf" srcId="{6C700826-FFD7-984B-9255-E1244133AA9B}" destId="{18EE7D6C-3E98-AB4C-B2B6-0BFA215CC103}" srcOrd="0" destOrd="0" presId="urn:microsoft.com/office/officeart/2008/layout/VerticalCurvedList"/>
    <dgm:cxn modelId="{484F6402-3BFA-854B-A20C-26A624803255}" type="presParOf" srcId="{E8ADFA9F-809B-EE4C-8EFC-E1809CBB6ADB}" destId="{12343E0C-DB36-304F-81A1-753FA52B2CB7}" srcOrd="3" destOrd="0" presId="urn:microsoft.com/office/officeart/2008/layout/VerticalCurvedList"/>
    <dgm:cxn modelId="{873E491E-CD38-C041-920D-51C35CC8B73F}" type="presParOf" srcId="{E8ADFA9F-809B-EE4C-8EFC-E1809CBB6ADB}" destId="{6F9FAEA3-8AC8-B840-9C6D-10B965F87A2D}" srcOrd="4" destOrd="0" presId="urn:microsoft.com/office/officeart/2008/layout/VerticalCurvedList"/>
    <dgm:cxn modelId="{CE956569-4C24-124B-829F-1530AC8CC68E}" type="presParOf" srcId="{6F9FAEA3-8AC8-B840-9C6D-10B965F87A2D}" destId="{578D78AF-A703-A142-B1F2-BD17EF9E3EA6}" srcOrd="0" destOrd="0" presId="urn:microsoft.com/office/officeart/2008/layout/VerticalCurvedList"/>
    <dgm:cxn modelId="{966E88F9-7FEC-8446-8D4A-C2CB3DCAF111}" type="presParOf" srcId="{E8ADFA9F-809B-EE4C-8EFC-E1809CBB6ADB}" destId="{81548BC1-57B8-3E4D-ACB9-26500CE7EC5C}" srcOrd="5" destOrd="0" presId="urn:microsoft.com/office/officeart/2008/layout/VerticalCurvedList"/>
    <dgm:cxn modelId="{FB71F9BA-906C-4846-94CD-B9222C9E6070}" type="presParOf" srcId="{E8ADFA9F-809B-EE4C-8EFC-E1809CBB6ADB}" destId="{2FBBA749-567C-9144-BE3B-48A8B3E1BD2D}" srcOrd="6" destOrd="0" presId="urn:microsoft.com/office/officeart/2008/layout/VerticalCurvedList"/>
    <dgm:cxn modelId="{90421729-E078-D041-998C-C101E7902ACC}" type="presParOf" srcId="{2FBBA749-567C-9144-BE3B-48A8B3E1BD2D}" destId="{D1D551A8-5C70-7541-B23D-0DC76FEE2A4D}" srcOrd="0" destOrd="0" presId="urn:microsoft.com/office/officeart/2008/layout/VerticalCurvedList"/>
    <dgm:cxn modelId="{CA3C4DC9-BB4F-BB42-9D44-45FB69384DB8}" type="presParOf" srcId="{E8ADFA9F-809B-EE4C-8EFC-E1809CBB6ADB}" destId="{C515A94A-6470-1346-BD79-144BE8694947}" srcOrd="7" destOrd="0" presId="urn:microsoft.com/office/officeart/2008/layout/VerticalCurvedList"/>
    <dgm:cxn modelId="{F5E8BE07-6145-A44D-A744-2AE58509CAAC}" type="presParOf" srcId="{E8ADFA9F-809B-EE4C-8EFC-E1809CBB6ADB}" destId="{63D9719A-D2E7-B041-8847-B47A6CDDD8E2}" srcOrd="8" destOrd="0" presId="urn:microsoft.com/office/officeart/2008/layout/VerticalCurvedList"/>
    <dgm:cxn modelId="{88727A23-BC95-CD4B-9B5B-CEF56E56FE9C}" type="presParOf" srcId="{63D9719A-D2E7-B041-8847-B47A6CDDD8E2}" destId="{6A818D07-8A98-7F4A-8F43-9F9FDE8F1098}" srcOrd="0" destOrd="0" presId="urn:microsoft.com/office/officeart/2008/layout/VerticalCurvedList"/>
    <dgm:cxn modelId="{8D4AC814-437F-4542-A0C5-6FD5C975E078}" type="presParOf" srcId="{E8ADFA9F-809B-EE4C-8EFC-E1809CBB6ADB}" destId="{1FD88EC4-D334-A14E-8D26-3BA57AACAF13}" srcOrd="9" destOrd="0" presId="urn:microsoft.com/office/officeart/2008/layout/VerticalCurvedList"/>
    <dgm:cxn modelId="{A8BFAB17-35E8-5A40-862E-D1A4CBAAA600}" type="presParOf" srcId="{E8ADFA9F-809B-EE4C-8EFC-E1809CBB6ADB}" destId="{200B560C-39A3-4443-8E27-0357B370004F}" srcOrd="10" destOrd="0" presId="urn:microsoft.com/office/officeart/2008/layout/VerticalCurvedList"/>
    <dgm:cxn modelId="{EBCB9405-E40C-EA41-809F-C056BD7D0D83}" type="presParOf" srcId="{200B560C-39A3-4443-8E27-0357B370004F}" destId="{B5227059-7490-C645-8EFC-76F2E415C77C}" srcOrd="0" destOrd="0" presId="urn:microsoft.com/office/officeart/2008/layout/VerticalCurvedList"/>
    <dgm:cxn modelId="{93D636CA-C805-2344-9B9F-E9C1B9376BDF}" type="presParOf" srcId="{E8ADFA9F-809B-EE4C-8EFC-E1809CBB6ADB}" destId="{34BD33ED-A256-1246-A466-F0F1C69818E0}" srcOrd="11" destOrd="0" presId="urn:microsoft.com/office/officeart/2008/layout/VerticalCurvedList"/>
    <dgm:cxn modelId="{314312B9-180F-8F44-88A9-F0D41F492470}" type="presParOf" srcId="{E8ADFA9F-809B-EE4C-8EFC-E1809CBB6ADB}" destId="{3C2AC32C-9051-7B4A-9711-FA9413D00F12}" srcOrd="12" destOrd="0" presId="urn:microsoft.com/office/officeart/2008/layout/VerticalCurvedList"/>
    <dgm:cxn modelId="{98249FD8-F9C0-1041-BF88-43ADED39EEA9}" type="presParOf" srcId="{3C2AC32C-9051-7B4A-9711-FA9413D00F12}" destId="{726A359A-C9DB-0945-94A9-3BE689AF8745}" srcOrd="0" destOrd="0" presId="urn:microsoft.com/office/officeart/2008/layout/VerticalCurvedList"/>
    <dgm:cxn modelId="{BC35E7F9-99EA-1749-BD64-02444165E359}" type="presParOf" srcId="{E8ADFA9F-809B-EE4C-8EFC-E1809CBB6ADB}" destId="{629375C1-78A2-C840-9A8F-EC110C87E054}" srcOrd="13" destOrd="0" presId="urn:microsoft.com/office/officeart/2008/layout/VerticalCurvedList"/>
    <dgm:cxn modelId="{0505A7FB-05F0-C346-AC80-103DB684CD80}" type="presParOf" srcId="{E8ADFA9F-809B-EE4C-8EFC-E1809CBB6ADB}" destId="{35881AD0-0330-5D43-A09E-AE4F7D7B9795}" srcOrd="14" destOrd="0" presId="urn:microsoft.com/office/officeart/2008/layout/VerticalCurvedList"/>
    <dgm:cxn modelId="{2F5B09C2-858D-7E4D-9716-7DA13EE74667}" type="presParOf" srcId="{35881AD0-0330-5D43-A09E-AE4F7D7B9795}" destId="{DDBC1983-A25D-E54B-859E-3C5F9BF5357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5349D-E382-4241-A621-E71CA15FA6BA}">
      <dsp:nvSpPr>
        <dsp:cNvPr id="0" name=""/>
        <dsp:cNvSpPr/>
      </dsp:nvSpPr>
      <dsp:spPr>
        <a:xfrm>
          <a:off x="-5563213" y="-852163"/>
          <a:ext cx="6627373" cy="6627373"/>
        </a:xfrm>
        <a:prstGeom prst="blockArc">
          <a:avLst>
            <a:gd name="adj1" fmla="val 18900000"/>
            <a:gd name="adj2" fmla="val 2700000"/>
            <a:gd name="adj3" fmla="val 326"/>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897743-F9DC-614D-956F-410D10BB40C2}">
      <dsp:nvSpPr>
        <dsp:cNvPr id="0" name=""/>
        <dsp:cNvSpPr/>
      </dsp:nvSpPr>
      <dsp:spPr>
        <a:xfrm>
          <a:off x="345351" y="223801"/>
          <a:ext cx="9240927" cy="447406"/>
        </a:xfrm>
        <a:prstGeom prst="rect">
          <a:avLst/>
        </a:prstGeom>
        <a:solidFill>
          <a:srgbClr val="861F4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1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Research Background and Motivation </a:t>
          </a:r>
        </a:p>
      </dsp:txBody>
      <dsp:txXfrm>
        <a:off x="345351" y="223801"/>
        <a:ext cx="9240927" cy="447406"/>
      </dsp:txXfrm>
    </dsp:sp>
    <dsp:sp modelId="{18EE7D6C-3E98-AB4C-B2B6-0BFA215CC103}">
      <dsp:nvSpPr>
        <dsp:cNvPr id="0" name=""/>
        <dsp:cNvSpPr/>
      </dsp:nvSpPr>
      <dsp:spPr>
        <a:xfrm>
          <a:off x="65722" y="167875"/>
          <a:ext cx="559258" cy="559258"/>
        </a:xfrm>
        <a:prstGeom prst="ellipse">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12343E0C-DB36-304F-81A1-753FA52B2CB7}">
      <dsp:nvSpPr>
        <dsp:cNvPr id="0" name=""/>
        <dsp:cNvSpPr/>
      </dsp:nvSpPr>
      <dsp:spPr>
        <a:xfrm>
          <a:off x="750518" y="895305"/>
          <a:ext cx="8835760" cy="447406"/>
        </a:xfrm>
        <a:prstGeom prst="rect">
          <a:avLst/>
        </a:prstGeom>
        <a:solidFill>
          <a:srgbClr val="861F4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1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Research Question </a:t>
          </a:r>
        </a:p>
      </dsp:txBody>
      <dsp:txXfrm>
        <a:off x="750518" y="895305"/>
        <a:ext cx="8835760" cy="447406"/>
      </dsp:txXfrm>
    </dsp:sp>
    <dsp:sp modelId="{578D78AF-A703-A142-B1F2-BD17EF9E3EA6}">
      <dsp:nvSpPr>
        <dsp:cNvPr id="0" name=""/>
        <dsp:cNvSpPr/>
      </dsp:nvSpPr>
      <dsp:spPr>
        <a:xfrm>
          <a:off x="470889" y="839379"/>
          <a:ext cx="559258" cy="559258"/>
        </a:xfrm>
        <a:prstGeom prst="ellipse">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81548BC1-57B8-3E4D-ACB9-26500CE7EC5C}">
      <dsp:nvSpPr>
        <dsp:cNvPr id="0" name=""/>
        <dsp:cNvSpPr/>
      </dsp:nvSpPr>
      <dsp:spPr>
        <a:xfrm>
          <a:off x="972547" y="1566316"/>
          <a:ext cx="8613731" cy="447406"/>
        </a:xfrm>
        <a:prstGeom prst="rect">
          <a:avLst/>
        </a:prstGeom>
        <a:solidFill>
          <a:srgbClr val="861F4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1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Theory: Suboptimality of Workload Theory </a:t>
          </a:r>
        </a:p>
      </dsp:txBody>
      <dsp:txXfrm>
        <a:off x="972547" y="1566316"/>
        <a:ext cx="8613731" cy="447406"/>
      </dsp:txXfrm>
    </dsp:sp>
    <dsp:sp modelId="{D1D551A8-5C70-7541-B23D-0DC76FEE2A4D}">
      <dsp:nvSpPr>
        <dsp:cNvPr id="0" name=""/>
        <dsp:cNvSpPr/>
      </dsp:nvSpPr>
      <dsp:spPr>
        <a:xfrm>
          <a:off x="692918" y="1510390"/>
          <a:ext cx="559258" cy="559258"/>
        </a:xfrm>
        <a:prstGeom prst="ellipse">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C515A94A-6470-1346-BD79-144BE8694947}">
      <dsp:nvSpPr>
        <dsp:cNvPr id="0" name=""/>
        <dsp:cNvSpPr/>
      </dsp:nvSpPr>
      <dsp:spPr>
        <a:xfrm>
          <a:off x="1043439" y="2237819"/>
          <a:ext cx="8542839" cy="447406"/>
        </a:xfrm>
        <a:prstGeom prst="rect">
          <a:avLst/>
        </a:prstGeom>
        <a:solidFill>
          <a:srgbClr val="861F4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1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Data: Task Workload and Human Errors</a:t>
          </a:r>
        </a:p>
      </dsp:txBody>
      <dsp:txXfrm>
        <a:off x="1043439" y="2237819"/>
        <a:ext cx="8542839" cy="447406"/>
      </dsp:txXfrm>
    </dsp:sp>
    <dsp:sp modelId="{6A818D07-8A98-7F4A-8F43-9F9FDE8F1098}">
      <dsp:nvSpPr>
        <dsp:cNvPr id="0" name=""/>
        <dsp:cNvSpPr/>
      </dsp:nvSpPr>
      <dsp:spPr>
        <a:xfrm>
          <a:off x="763810" y="2181893"/>
          <a:ext cx="559258" cy="559258"/>
        </a:xfrm>
        <a:prstGeom prst="ellipse">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1FD88EC4-D334-A14E-8D26-3BA57AACAF13}">
      <dsp:nvSpPr>
        <dsp:cNvPr id="0" name=""/>
        <dsp:cNvSpPr/>
      </dsp:nvSpPr>
      <dsp:spPr>
        <a:xfrm>
          <a:off x="972547" y="2909323"/>
          <a:ext cx="8613731" cy="447406"/>
        </a:xfrm>
        <a:prstGeom prst="rect">
          <a:avLst/>
        </a:prstGeom>
        <a:solidFill>
          <a:srgbClr val="861F4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1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Model: The Fatigue-Dynamics SD Model</a:t>
          </a:r>
        </a:p>
      </dsp:txBody>
      <dsp:txXfrm>
        <a:off x="972547" y="2909323"/>
        <a:ext cx="8613731" cy="447406"/>
      </dsp:txXfrm>
    </dsp:sp>
    <dsp:sp modelId="{B5227059-7490-C645-8EFC-76F2E415C77C}">
      <dsp:nvSpPr>
        <dsp:cNvPr id="0" name=""/>
        <dsp:cNvSpPr/>
      </dsp:nvSpPr>
      <dsp:spPr>
        <a:xfrm>
          <a:off x="692918" y="2853397"/>
          <a:ext cx="559258" cy="559258"/>
        </a:xfrm>
        <a:prstGeom prst="ellipse">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34BD33ED-A256-1246-A466-F0F1C69818E0}">
      <dsp:nvSpPr>
        <dsp:cNvPr id="0" name=""/>
        <dsp:cNvSpPr/>
      </dsp:nvSpPr>
      <dsp:spPr>
        <a:xfrm>
          <a:off x="750518" y="3580334"/>
          <a:ext cx="8835760" cy="447406"/>
        </a:xfrm>
        <a:prstGeom prst="rect">
          <a:avLst/>
        </a:prstGeom>
        <a:solidFill>
          <a:srgbClr val="861F4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1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Result: Model testing, validation, scenario testing </a:t>
          </a:r>
        </a:p>
      </dsp:txBody>
      <dsp:txXfrm>
        <a:off x="750518" y="3580334"/>
        <a:ext cx="8835760" cy="447406"/>
      </dsp:txXfrm>
    </dsp:sp>
    <dsp:sp modelId="{726A359A-C9DB-0945-94A9-3BE689AF8745}">
      <dsp:nvSpPr>
        <dsp:cNvPr id="0" name=""/>
        <dsp:cNvSpPr/>
      </dsp:nvSpPr>
      <dsp:spPr>
        <a:xfrm>
          <a:off x="470889" y="3524408"/>
          <a:ext cx="559258" cy="559258"/>
        </a:xfrm>
        <a:prstGeom prst="ellipse">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629375C1-78A2-C840-9A8F-EC110C87E054}">
      <dsp:nvSpPr>
        <dsp:cNvPr id="0" name=""/>
        <dsp:cNvSpPr/>
      </dsp:nvSpPr>
      <dsp:spPr>
        <a:xfrm>
          <a:off x="345351" y="4251837"/>
          <a:ext cx="9240927" cy="447406"/>
        </a:xfrm>
        <a:prstGeom prst="rect">
          <a:avLst/>
        </a:prstGeom>
        <a:solidFill>
          <a:srgbClr val="861F4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1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Conclusion </a:t>
          </a:r>
        </a:p>
      </dsp:txBody>
      <dsp:txXfrm>
        <a:off x="345351" y="4251837"/>
        <a:ext cx="9240927" cy="447406"/>
      </dsp:txXfrm>
    </dsp:sp>
    <dsp:sp modelId="{DDBC1983-A25D-E54B-859E-3C5F9BF53571}">
      <dsp:nvSpPr>
        <dsp:cNvPr id="0" name=""/>
        <dsp:cNvSpPr/>
      </dsp:nvSpPr>
      <dsp:spPr>
        <a:xfrm>
          <a:off x="65722" y="4195912"/>
          <a:ext cx="559258" cy="559258"/>
        </a:xfrm>
        <a:prstGeom prst="ellipse">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2628B5-89A7-E564-945B-8462D02059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CBBDCFA-D075-CAF0-A1E3-3DA2535E3A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EB1448-6299-DB4A-BF0D-3CE6619C08AA}" type="datetimeFigureOut">
              <a:rPr lang="en-US" smtClean="0"/>
              <a:t>6/19/23</a:t>
            </a:fld>
            <a:endParaRPr lang="en-US"/>
          </a:p>
        </p:txBody>
      </p:sp>
      <p:sp>
        <p:nvSpPr>
          <p:cNvPr id="4" name="Footer Placeholder 3">
            <a:extLst>
              <a:ext uri="{FF2B5EF4-FFF2-40B4-BE49-F238E27FC236}">
                <a16:creationId xmlns:a16="http://schemas.microsoft.com/office/drawing/2014/main" id="{00C8E65A-9381-B703-D4C9-5D473B7FAF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8D3E0A-7CD7-A8C5-06F9-A00D293A2A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67D118-67E6-6D4A-AE32-A6EED2BD4ADD}" type="slidenum">
              <a:rPr lang="en-US" smtClean="0"/>
              <a:t>‹#›</a:t>
            </a:fld>
            <a:endParaRPr lang="en-US"/>
          </a:p>
        </p:txBody>
      </p:sp>
    </p:spTree>
    <p:extLst>
      <p:ext uri="{BB962C8B-B14F-4D97-AF65-F5344CB8AC3E}">
        <p14:creationId xmlns:p14="http://schemas.microsoft.com/office/powerpoint/2010/main" val="3174077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E6186-CB2B-FD48-9B81-59200946418D}" type="datetimeFigureOut">
              <a:rPr lang="en-US" smtClean="0"/>
              <a:t>6/19/23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5286A-060E-AA42-A612-6E2387781623}" type="slidenum">
              <a:rPr lang="en-US" smtClean="0"/>
              <a:t>‹#›</a:t>
            </a:fld>
            <a:endParaRPr lang="en-US"/>
          </a:p>
        </p:txBody>
      </p:sp>
    </p:spTree>
    <p:extLst>
      <p:ext uri="{BB962C8B-B14F-4D97-AF65-F5344CB8AC3E}">
        <p14:creationId xmlns:p14="http://schemas.microsoft.com/office/powerpoint/2010/main" val="413943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05286A-060E-AA42-A612-6E2387781623}" type="slidenum">
              <a:rPr lang="en-US" smtClean="0"/>
              <a:t>1</a:t>
            </a:fld>
            <a:endParaRPr lang="en-US"/>
          </a:p>
        </p:txBody>
      </p:sp>
    </p:spTree>
    <p:extLst>
      <p:ext uri="{BB962C8B-B14F-4D97-AF65-F5344CB8AC3E}">
        <p14:creationId xmlns:p14="http://schemas.microsoft.com/office/powerpoint/2010/main" val="219453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Exploratory research, primarily conceptual, mix methods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Modern technology can enhance systems performance, but also increases the systems’ complexity, introducing new safety issues </a:t>
            </a:r>
            <a:r>
              <a:rPr lang="en-US" sz="1200" dirty="0"/>
              <a:t>(Strauch, 2018).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have require ever more </a:t>
            </a:r>
            <a:r>
              <a:rPr lang="en-GB" sz="1200" b="1" dirty="0"/>
              <a:t>cognitive demands </a:t>
            </a:r>
            <a:r>
              <a:rPr lang="en-GB" sz="1200" dirty="0"/>
              <a:t>compare to </a:t>
            </a:r>
            <a:r>
              <a:rPr lang="en-GB" sz="1200" b="1" dirty="0"/>
              <a:t>physical demands </a:t>
            </a:r>
            <a:r>
              <a:rPr lang="en-GB" sz="1200" dirty="0"/>
              <a:t>upon operators in complex safety-critical systems (e.g., transport, process control). </a:t>
            </a:r>
          </a:p>
          <a:p>
            <a:endParaRPr lang="en-US" dirty="0"/>
          </a:p>
        </p:txBody>
      </p:sp>
      <p:sp>
        <p:nvSpPr>
          <p:cNvPr id="4" name="Slide Number Placeholder 3"/>
          <p:cNvSpPr>
            <a:spLocks noGrp="1"/>
          </p:cNvSpPr>
          <p:nvPr>
            <p:ph type="sldNum" sz="quarter" idx="5"/>
          </p:nvPr>
        </p:nvSpPr>
        <p:spPr/>
        <p:txBody>
          <a:bodyPr/>
          <a:lstStyle/>
          <a:p>
            <a:fld id="{A705286A-060E-AA42-A612-6E2387781623}" type="slidenum">
              <a:rPr lang="en-US" smtClean="0"/>
              <a:t>3</a:t>
            </a:fld>
            <a:endParaRPr lang="en-US"/>
          </a:p>
        </p:txBody>
      </p:sp>
    </p:spTree>
    <p:extLst>
      <p:ext uri="{BB962C8B-B14F-4D97-AF65-F5344CB8AC3E}">
        <p14:creationId xmlns:p14="http://schemas.microsoft.com/office/powerpoint/2010/main" val="716879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Suboptimal workload can means either overload or underload. </a:t>
            </a:r>
          </a:p>
          <a:p>
            <a:r>
              <a:rPr lang="en-GB" sz="1200" kern="1200" dirty="0">
                <a:solidFill>
                  <a:schemeClr val="tx1"/>
                </a:solidFill>
                <a:effectLst/>
                <a:latin typeface="+mn-lt"/>
                <a:ea typeface="+mn-ea"/>
                <a:cs typeface="+mn-cs"/>
              </a:rPr>
              <a:t>. Overload occurs, for instance, when the operator is faced with more stimuli than (s)he is able to handle while maintaining their own standards of performance. Excessive load can affect selective attention, leading to narrowed or inefficient sampling (Easterbrook 1959). Conversely, too little stimulation can lead to underload, as resources are either allocated elsewhere or otherwise shrink through underuse (cf. Young and Stanton 2002).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present authors’ view, there has to be some engagement in the task, but such engagement is exceptionally low.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comparison with MWL, suboptimality of workload has drawn considerably less attention in the literature. However, suboptimality of workload is by far a less vague concept and greatly simpler to quantify, estimate and model. </a:t>
            </a:r>
            <a:endParaRPr lang="en-US" dirty="0"/>
          </a:p>
        </p:txBody>
      </p:sp>
      <p:sp>
        <p:nvSpPr>
          <p:cNvPr id="4" name="Slide Number Placeholder 3"/>
          <p:cNvSpPr>
            <a:spLocks noGrp="1"/>
          </p:cNvSpPr>
          <p:nvPr>
            <p:ph type="sldNum" sz="quarter" idx="5"/>
          </p:nvPr>
        </p:nvSpPr>
        <p:spPr/>
        <p:txBody>
          <a:bodyPr/>
          <a:lstStyle/>
          <a:p>
            <a:fld id="{57FCE515-D76E-8045-885F-E322D8A5672A}" type="slidenum">
              <a:rPr lang="en-US" smtClean="0"/>
              <a:t>5</a:t>
            </a:fld>
            <a:endParaRPr lang="en-US"/>
          </a:p>
        </p:txBody>
      </p:sp>
    </p:spTree>
    <p:extLst>
      <p:ext uri="{BB962C8B-B14F-4D97-AF65-F5344CB8AC3E}">
        <p14:creationId xmlns:p14="http://schemas.microsoft.com/office/powerpoint/2010/main" val="310684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Grech</a:t>
            </a:r>
            <a:r>
              <a:rPr lang="en-US" sz="1200" b="0" i="0" kern="1200" dirty="0">
                <a:solidFill>
                  <a:schemeClr val="tx1"/>
                </a:solidFill>
                <a:effectLst/>
                <a:latin typeface="+mn-lt"/>
                <a:ea typeface="+mn-ea"/>
                <a:cs typeface="+mn-cs"/>
              </a:rPr>
              <a:t>, Michelle R., et al. "An examination of the relationship between workload and fatigue within and across consecutive days of work: Is the relationship static or dynamic?." </a:t>
            </a:r>
            <a:r>
              <a:rPr lang="en-US" sz="1200" b="0" i="1" kern="1200" dirty="0">
                <a:solidFill>
                  <a:schemeClr val="tx1"/>
                </a:solidFill>
                <a:effectLst/>
                <a:latin typeface="+mn-lt"/>
                <a:ea typeface="+mn-ea"/>
                <a:cs typeface="+mn-cs"/>
              </a:rPr>
              <a:t>Journal of occupational health psychology</a:t>
            </a:r>
            <a:r>
              <a:rPr lang="en-US" sz="1200" b="0" i="0" kern="1200" dirty="0">
                <a:solidFill>
                  <a:schemeClr val="tx1"/>
                </a:solidFill>
                <a:effectLst/>
                <a:latin typeface="+mn-lt"/>
                <a:ea typeface="+mn-ea"/>
                <a:cs typeface="+mn-cs"/>
              </a:rPr>
              <a:t> 14.3 (2009): 231.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“One’s level of mental fatigue influences his/her available resources and thus, performance over time, representing a dynamic relationship.” (</a:t>
            </a:r>
            <a:r>
              <a:rPr lang="en-GB" sz="1200" dirty="0" err="1"/>
              <a:t>Grech</a:t>
            </a:r>
            <a:r>
              <a:rPr lang="en-GB" sz="1200" dirty="0"/>
              <a:t>, Michelle R., et al, 2009) </a:t>
            </a:r>
          </a:p>
          <a:p>
            <a:endParaRPr lang="en-US" dirty="0"/>
          </a:p>
        </p:txBody>
      </p:sp>
      <p:sp>
        <p:nvSpPr>
          <p:cNvPr id="4" name="Slide Number Placeholder 3"/>
          <p:cNvSpPr>
            <a:spLocks noGrp="1"/>
          </p:cNvSpPr>
          <p:nvPr>
            <p:ph type="sldNum" sz="quarter" idx="5"/>
          </p:nvPr>
        </p:nvSpPr>
        <p:spPr/>
        <p:txBody>
          <a:bodyPr/>
          <a:lstStyle/>
          <a:p>
            <a:fld id="{A705286A-060E-AA42-A612-6E2387781623}" type="slidenum">
              <a:rPr lang="en-US" smtClean="0"/>
              <a:t>6</a:t>
            </a:fld>
            <a:endParaRPr lang="en-US"/>
          </a:p>
        </p:txBody>
      </p:sp>
    </p:spTree>
    <p:extLst>
      <p:ext uri="{BB962C8B-B14F-4D97-AF65-F5344CB8AC3E}">
        <p14:creationId xmlns:p14="http://schemas.microsoft.com/office/powerpoint/2010/main" val="28352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Overload: an excessive amount of task demand in a short time (e.g. during the rush hours)</a:t>
            </a:r>
          </a:p>
          <a:p>
            <a:pPr marL="214313" indent="-214313">
              <a:buFont typeface="Arial" panose="020B0604020202020204" pitchFamily="34" charset="0"/>
              <a:buChar char="•"/>
            </a:pPr>
            <a:r>
              <a:rPr lang="en-GB" sz="1200" dirty="0">
                <a:latin typeface="Arial" panose="020B0604020202020204" pitchFamily="34" charset="0"/>
                <a:ea typeface="Times New Roman" panose="02020603050405020304" pitchFamily="18" charset="0"/>
                <a:cs typeface="Arial" panose="020B0604020202020204" pitchFamily="34" charset="0"/>
              </a:rPr>
              <a:t>Underload: low levels of task demand for a long time (e.g. during midnight hours). </a:t>
            </a:r>
            <a:endParaRPr lang="en-US" sz="1200" dirty="0"/>
          </a:p>
          <a:p>
            <a:endParaRPr lang="en-US" dirty="0"/>
          </a:p>
        </p:txBody>
      </p:sp>
      <p:sp>
        <p:nvSpPr>
          <p:cNvPr id="4" name="Slide Number Placeholder 3"/>
          <p:cNvSpPr>
            <a:spLocks noGrp="1"/>
          </p:cNvSpPr>
          <p:nvPr>
            <p:ph type="sldNum" sz="quarter" idx="5"/>
          </p:nvPr>
        </p:nvSpPr>
        <p:spPr/>
        <p:txBody>
          <a:bodyPr/>
          <a:lstStyle/>
          <a:p>
            <a:fld id="{A705286A-060E-AA42-A612-6E2387781623}" type="slidenum">
              <a:rPr lang="en-US" smtClean="0"/>
              <a:t>8</a:t>
            </a:fld>
            <a:endParaRPr lang="en-US"/>
          </a:p>
        </p:txBody>
      </p:sp>
    </p:spTree>
    <p:extLst>
      <p:ext uri="{BB962C8B-B14F-4D97-AF65-F5344CB8AC3E}">
        <p14:creationId xmlns:p14="http://schemas.microsoft.com/office/powerpoint/2010/main" val="393776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PMingLiU" panose="02020500000000000000" pitchFamily="18" charset="-120"/>
              </a:rPr>
              <a:t>In the next step, the system dynamics model is run using </a:t>
            </a:r>
            <a:r>
              <a:rPr lang="en-GB" sz="1800" dirty="0" err="1">
                <a:effectLst/>
                <a:latin typeface="Times New Roman" panose="02020603050405020304" pitchFamily="18" charset="0"/>
                <a:ea typeface="PMingLiU" panose="02020500000000000000" pitchFamily="18" charset="-120"/>
              </a:rPr>
              <a:t>Vensim</a:t>
            </a:r>
            <a:r>
              <a:rPr lang="en-GB" sz="1800" dirty="0">
                <a:effectLst/>
                <a:latin typeface="Times New Roman" panose="02020603050405020304" pitchFamily="18" charset="0"/>
                <a:ea typeface="PMingLiU" panose="02020500000000000000" pitchFamily="18" charset="-120"/>
              </a:rPr>
              <a:t> for the purpose of calibration. We calibrated the model and the compare with real-world data. Even though the underload and overload thresholds vary from one TC to another depending on personal attributes such as work experience, for the purpose of this model, the thresholds are estimated for an average TC. We test our hypothesis that there is a feedback loops of strain and boredom effect the overload and underload threshold by running two models. Model 1 does not include the feedback loop, i.e., the Stress Out and Bore Out Loop is disactivated. Model 2 includes the feedback loop. </a:t>
            </a:r>
            <a:endParaRPr lang="en-US" dirty="0"/>
          </a:p>
        </p:txBody>
      </p:sp>
      <p:sp>
        <p:nvSpPr>
          <p:cNvPr id="4" name="Slide Number Placeholder 3"/>
          <p:cNvSpPr>
            <a:spLocks noGrp="1"/>
          </p:cNvSpPr>
          <p:nvPr>
            <p:ph type="sldNum" sz="quarter" idx="5"/>
          </p:nvPr>
        </p:nvSpPr>
        <p:spPr/>
        <p:txBody>
          <a:bodyPr/>
          <a:lstStyle/>
          <a:p>
            <a:fld id="{A705286A-060E-AA42-A612-6E2387781623}" type="slidenum">
              <a:rPr lang="en-US" smtClean="0"/>
              <a:t>10</a:t>
            </a:fld>
            <a:endParaRPr lang="en-US"/>
          </a:p>
        </p:txBody>
      </p:sp>
    </p:spTree>
    <p:extLst>
      <p:ext uri="{BB962C8B-B14F-4D97-AF65-F5344CB8AC3E}">
        <p14:creationId xmlns:p14="http://schemas.microsoft.com/office/powerpoint/2010/main" val="342649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average comfort range falls during the span of the work shift, and most rapidly in the night shift where suboptimality of workload is higher and fatigue is accumulating faster. Furthermore, night shift contains a larger confidence interval than the other two shifts, suggesting a higher variability of task workload during the shift. </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Similar model structures can be used to predict dynamics of workload and errors in other similar settings. In safety critical systems </a:t>
            </a:r>
          </a:p>
          <a:p>
            <a:endParaRPr lang="en-US" dirty="0"/>
          </a:p>
        </p:txBody>
      </p:sp>
      <p:sp>
        <p:nvSpPr>
          <p:cNvPr id="4" name="Slide Number Placeholder 3"/>
          <p:cNvSpPr>
            <a:spLocks noGrp="1"/>
          </p:cNvSpPr>
          <p:nvPr>
            <p:ph type="sldNum" sz="quarter" idx="5"/>
          </p:nvPr>
        </p:nvSpPr>
        <p:spPr/>
        <p:txBody>
          <a:bodyPr/>
          <a:lstStyle/>
          <a:p>
            <a:fld id="{57FCE515-D76E-8045-885F-E322D8A5672A}" type="slidenum">
              <a:rPr lang="en-US" smtClean="0"/>
              <a:t>12</a:t>
            </a:fld>
            <a:endParaRPr lang="en-US"/>
          </a:p>
        </p:txBody>
      </p:sp>
    </p:spTree>
    <p:extLst>
      <p:ext uri="{BB962C8B-B14F-4D97-AF65-F5344CB8AC3E}">
        <p14:creationId xmlns:p14="http://schemas.microsoft.com/office/powerpoint/2010/main" val="3015490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05286A-060E-AA42-A612-6E2387781623}" type="slidenum">
              <a:rPr lang="en-US" smtClean="0"/>
              <a:t>14</a:t>
            </a:fld>
            <a:endParaRPr lang="en-US"/>
          </a:p>
        </p:txBody>
      </p:sp>
    </p:spTree>
    <p:extLst>
      <p:ext uri="{BB962C8B-B14F-4D97-AF65-F5344CB8AC3E}">
        <p14:creationId xmlns:p14="http://schemas.microsoft.com/office/powerpoint/2010/main" val="1000420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VT-grid-02.png" descr="VT-grid-02.png">
            <a:extLst>
              <a:ext uri="{FF2B5EF4-FFF2-40B4-BE49-F238E27FC236}">
                <a16:creationId xmlns:a16="http://schemas.microsoft.com/office/drawing/2014/main" id="{AE7314A8-462C-A685-E151-2AE5F705AE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49" y="6236538"/>
            <a:ext cx="12192000" cy="5010080"/>
          </a:xfrm>
          <a:prstGeom prst="rect">
            <a:avLst/>
          </a:prstGeom>
          <a:ln w="12700">
            <a:miter lim="400000"/>
          </a:ln>
        </p:spPr>
      </p:pic>
      <p:sp>
        <p:nvSpPr>
          <p:cNvPr id="2" name="Title 1">
            <a:extLst>
              <a:ext uri="{FF2B5EF4-FFF2-40B4-BE49-F238E27FC236}">
                <a16:creationId xmlns:a16="http://schemas.microsoft.com/office/drawing/2014/main" id="{E90B03CF-315A-2A5A-4E35-D8958F1DD83D}"/>
              </a:ext>
            </a:extLst>
          </p:cNvPr>
          <p:cNvSpPr>
            <a:spLocks noGrp="1"/>
          </p:cNvSpPr>
          <p:nvPr>
            <p:ph type="title"/>
          </p:nvPr>
        </p:nvSpPr>
        <p:spPr>
          <a:xfrm>
            <a:off x="198120" y="282556"/>
            <a:ext cx="11743944" cy="852933"/>
          </a:xfrm>
        </p:spPr>
        <p:txBody>
          <a:bodyPr>
            <a:normAutofit/>
          </a:bodyPr>
          <a:lstStyle>
            <a:lvl1pPr>
              <a:defRPr sz="3200">
                <a:solidFill>
                  <a:srgbClr val="861F4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B8911-730B-2D11-0A8E-BB648D81D258}"/>
              </a:ext>
            </a:extLst>
          </p:cNvPr>
          <p:cNvSpPr>
            <a:spLocks noGrp="1"/>
          </p:cNvSpPr>
          <p:nvPr>
            <p:ph idx="1"/>
          </p:nvPr>
        </p:nvSpPr>
        <p:spPr>
          <a:xfrm>
            <a:off x="198120" y="1317433"/>
            <a:ext cx="11743944" cy="466886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0DB0862-B836-9C06-AB62-398487094D11}"/>
              </a:ext>
            </a:extLst>
          </p:cNvPr>
          <p:cNvSpPr>
            <a:spLocks noGrp="1"/>
          </p:cNvSpPr>
          <p:nvPr>
            <p:ph type="dt" sz="half" idx="10"/>
          </p:nvPr>
        </p:nvSpPr>
        <p:spPr/>
        <p:txBody>
          <a:bodyPr/>
          <a:lstStyle/>
          <a:p>
            <a:fld id="{B11C0AD8-9544-0849-9296-ACA1B048668D}" type="datetime1">
              <a:rPr lang="en-US" smtClean="0"/>
              <a:t>6/19/23</a:t>
            </a:fld>
            <a:endParaRPr lang="en-US"/>
          </a:p>
        </p:txBody>
      </p:sp>
      <p:sp>
        <p:nvSpPr>
          <p:cNvPr id="5" name="Footer Placeholder 4">
            <a:extLst>
              <a:ext uri="{FF2B5EF4-FFF2-40B4-BE49-F238E27FC236}">
                <a16:creationId xmlns:a16="http://schemas.microsoft.com/office/drawing/2014/main" id="{F9FB0482-8D1A-E74D-5C4C-39B80C68A96A}"/>
              </a:ext>
            </a:extLst>
          </p:cNvPr>
          <p:cNvSpPr>
            <a:spLocks noGrp="1"/>
          </p:cNvSpPr>
          <p:nvPr>
            <p:ph type="ftr" sz="quarter" idx="11"/>
          </p:nvPr>
        </p:nvSpPr>
        <p:spPr/>
        <p:txBody>
          <a:bodyPr/>
          <a:lstStyle/>
          <a:p>
            <a:r>
              <a:rPr lang="en-US" dirty="0"/>
              <a:t>© Liu, G. 2023</a:t>
            </a:r>
          </a:p>
        </p:txBody>
      </p:sp>
      <p:sp>
        <p:nvSpPr>
          <p:cNvPr id="6" name="Slide Number Placeholder 5">
            <a:extLst>
              <a:ext uri="{FF2B5EF4-FFF2-40B4-BE49-F238E27FC236}">
                <a16:creationId xmlns:a16="http://schemas.microsoft.com/office/drawing/2014/main" id="{E05C0C9E-70CF-0583-07E5-25A226A3601E}"/>
              </a:ext>
            </a:extLst>
          </p:cNvPr>
          <p:cNvSpPr>
            <a:spLocks noGrp="1"/>
          </p:cNvSpPr>
          <p:nvPr>
            <p:ph type="sldNum" sz="quarter" idx="12"/>
          </p:nvPr>
        </p:nvSpPr>
        <p:spPr/>
        <p:txBody>
          <a:bodyPr/>
          <a:lstStyle/>
          <a:p>
            <a:fld id="{1366719D-43A1-0C44-8EE3-B54E24586935}" type="slidenum">
              <a:rPr lang="en-US" smtClean="0"/>
              <a:t>‹#›</a:t>
            </a:fld>
            <a:endParaRPr lang="en-US"/>
          </a:p>
        </p:txBody>
      </p:sp>
      <p:pic>
        <p:nvPicPr>
          <p:cNvPr id="9" name="Picture 8">
            <a:extLst>
              <a:ext uri="{FF2B5EF4-FFF2-40B4-BE49-F238E27FC236}">
                <a16:creationId xmlns:a16="http://schemas.microsoft.com/office/drawing/2014/main" id="{E82F8E15-ADAF-7295-264D-E10F7B0F41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6236538"/>
            <a:ext cx="3859730" cy="629886"/>
          </a:xfrm>
          <a:prstGeom prst="rect">
            <a:avLst/>
          </a:prstGeom>
        </p:spPr>
      </p:pic>
    </p:spTree>
    <p:extLst>
      <p:ext uri="{BB962C8B-B14F-4D97-AF65-F5344CB8AC3E}">
        <p14:creationId xmlns:p14="http://schemas.microsoft.com/office/powerpoint/2010/main" val="152447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468800" y="5975288"/>
            <a:ext cx="8979309" cy="389441"/>
          </a:xfrm>
        </p:spPr>
        <p:txBody>
          <a:bodyPr>
            <a:normAutofit/>
          </a:bodyPr>
          <a:lstStyle>
            <a:lvl1pPr marL="0" indent="0" algn="ctr">
              <a:buNone/>
              <a:defRPr sz="2133">
                <a:solidFill>
                  <a:srgbClr val="1B2833"/>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0" name="Picture Placeholder 4">
            <a:extLst>
              <a:ext uri="{FF2B5EF4-FFF2-40B4-BE49-F238E27FC236}">
                <a16:creationId xmlns:a16="http://schemas.microsoft.com/office/drawing/2014/main" id="{900EA63C-EF41-A94E-871A-175AAFA75E58}"/>
              </a:ext>
            </a:extLst>
          </p:cNvPr>
          <p:cNvSpPr>
            <a:spLocks noGrp="1"/>
          </p:cNvSpPr>
          <p:nvPr>
            <p:ph type="pic" sz="quarter" idx="10"/>
          </p:nvPr>
        </p:nvSpPr>
        <p:spPr>
          <a:xfrm>
            <a:off x="482701" y="482700"/>
            <a:ext cx="8965408" cy="5103635"/>
          </a:xfrm>
        </p:spPr>
        <p:txBody>
          <a:bodyPr/>
          <a:lstStyle>
            <a:lvl1pPr marL="0" indent="0" algn="ctr">
              <a:buNone/>
              <a:defRPr>
                <a:solidFill>
                  <a:srgbClr val="1B2833"/>
                </a:solidFill>
                <a:latin typeface="Arial"/>
                <a:cs typeface="Arial"/>
              </a:defRPr>
            </a:lvl1pPr>
          </a:lstStyle>
          <a:p>
            <a:endParaRPr lang="en-US" dirty="0"/>
          </a:p>
        </p:txBody>
      </p:sp>
    </p:spTree>
    <p:extLst>
      <p:ext uri="{BB962C8B-B14F-4D97-AF65-F5344CB8AC3E}">
        <p14:creationId xmlns:p14="http://schemas.microsoft.com/office/powerpoint/2010/main" val="379748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mpty background">
    <p:bg>
      <p:bgPr>
        <a:solidFill>
          <a:srgbClr val="FFFFFF"/>
        </a:solidFill>
        <a:effectLst/>
      </p:bgPr>
    </p:bg>
    <p:spTree>
      <p:nvGrpSpPr>
        <p:cNvPr id="1" name=""/>
        <p:cNvGrpSpPr/>
        <p:nvPr/>
      </p:nvGrpSpPr>
      <p:grpSpPr>
        <a:xfrm>
          <a:off x="0" y="0"/>
          <a:ext cx="0" cy="0"/>
          <a:chOff x="0" y="0"/>
          <a:chExt cx="0" cy="0"/>
        </a:xfrm>
      </p:grpSpPr>
      <p:sp>
        <p:nvSpPr>
          <p:cNvPr id="15" name="Picture Placeholder 5"/>
          <p:cNvSpPr>
            <a:spLocks noGrp="1"/>
          </p:cNvSpPr>
          <p:nvPr userDrawn="1"/>
        </p:nvSpPr>
        <p:spPr>
          <a:xfrm>
            <a:off x="-15607" y="-643262"/>
            <a:ext cx="12223214" cy="814452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endParaRPr lang="en-US"/>
          </a:p>
        </p:txBody>
      </p:sp>
    </p:spTree>
    <p:extLst>
      <p:ext uri="{BB962C8B-B14F-4D97-AF65-F5344CB8AC3E}">
        <p14:creationId xmlns:p14="http://schemas.microsoft.com/office/powerpoint/2010/main" val="276623712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VT-grid-02.png" descr="VT-grid-02.png">
            <a:extLst>
              <a:ext uri="{FF2B5EF4-FFF2-40B4-BE49-F238E27FC236}">
                <a16:creationId xmlns:a16="http://schemas.microsoft.com/office/drawing/2014/main" id="{B2B7B206-1190-EBA5-5438-E7650F78789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176963"/>
            <a:ext cx="12192000" cy="5010080"/>
          </a:xfrm>
          <a:prstGeom prst="rect">
            <a:avLst/>
          </a:prstGeom>
          <a:ln w="12700">
            <a:miter lim="400000"/>
          </a:ln>
        </p:spPr>
      </p:pic>
      <p:sp>
        <p:nvSpPr>
          <p:cNvPr id="2" name="Title Placeholder 1">
            <a:extLst>
              <a:ext uri="{FF2B5EF4-FFF2-40B4-BE49-F238E27FC236}">
                <a16:creationId xmlns:a16="http://schemas.microsoft.com/office/drawing/2014/main" id="{A4D233DA-9DE1-35D0-2171-27CD459CA721}"/>
              </a:ext>
            </a:extLst>
          </p:cNvPr>
          <p:cNvSpPr>
            <a:spLocks noGrp="1"/>
          </p:cNvSpPr>
          <p:nvPr>
            <p:ph type="title"/>
          </p:nvPr>
        </p:nvSpPr>
        <p:spPr>
          <a:xfrm>
            <a:off x="838200" y="681037"/>
            <a:ext cx="10515600" cy="58225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F33AA54-89A5-EEF1-19DC-7553EBC48D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1FDE74-B202-0FFE-A297-F8D19290C9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ED165-0997-2546-A1FB-3238627C077E}" type="datetime1">
              <a:rPr lang="en-US" smtClean="0"/>
              <a:t>6/19/23</a:t>
            </a:fld>
            <a:endParaRPr lang="en-US"/>
          </a:p>
        </p:txBody>
      </p:sp>
      <p:sp>
        <p:nvSpPr>
          <p:cNvPr id="5" name="Footer Placeholder 4">
            <a:extLst>
              <a:ext uri="{FF2B5EF4-FFF2-40B4-BE49-F238E27FC236}">
                <a16:creationId xmlns:a16="http://schemas.microsoft.com/office/drawing/2014/main" id="{807E9C03-2561-6FDD-078C-AA3C4A47A6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Liu, G. 2023</a:t>
            </a:r>
          </a:p>
        </p:txBody>
      </p:sp>
      <p:sp>
        <p:nvSpPr>
          <p:cNvPr id="6" name="Slide Number Placeholder 5">
            <a:extLst>
              <a:ext uri="{FF2B5EF4-FFF2-40B4-BE49-F238E27FC236}">
                <a16:creationId xmlns:a16="http://schemas.microsoft.com/office/drawing/2014/main" id="{30CE710C-D17F-BAC2-67B3-FC9B7E8F5E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6719D-43A1-0C44-8EE3-B54E24586935}" type="slidenum">
              <a:rPr lang="en-US" smtClean="0"/>
              <a:t>‹#›</a:t>
            </a:fld>
            <a:endParaRPr lang="en-US"/>
          </a:p>
        </p:txBody>
      </p:sp>
      <p:pic>
        <p:nvPicPr>
          <p:cNvPr id="8" name="Picture 7">
            <a:extLst>
              <a:ext uri="{FF2B5EF4-FFF2-40B4-BE49-F238E27FC236}">
                <a16:creationId xmlns:a16="http://schemas.microsoft.com/office/drawing/2014/main" id="{D6486767-0C7A-F8CB-7D96-259069BC9C6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 y="6236538"/>
            <a:ext cx="3859730" cy="629886"/>
          </a:xfrm>
          <a:prstGeom prst="rect">
            <a:avLst/>
          </a:prstGeom>
        </p:spPr>
      </p:pic>
    </p:spTree>
    <p:extLst>
      <p:ext uri="{BB962C8B-B14F-4D97-AF65-F5344CB8AC3E}">
        <p14:creationId xmlns:p14="http://schemas.microsoft.com/office/powerpoint/2010/main" val="2120602845"/>
      </p:ext>
    </p:extLst>
  </p:cSld>
  <p:clrMap bg1="lt1" tx1="dk1" bg2="lt2" tx2="dk2" accent1="accent1" accent2="accent2" accent3="accent3" accent4="accent4" accent5="accent5" accent6="accent6" hlink="hlink" folHlink="folHlink"/>
  <p:sldLayoutIdLst>
    <p:sldLayoutId id="2147483650" r:id="rId1"/>
    <p:sldLayoutId id="2147483690" r:id="rId2"/>
  </p:sldLayoutIdLst>
  <p:hf hdr="0" dt="0"/>
  <p:txStyles>
    <p:titleStyle>
      <a:lvl1pPr algn="l" defTabSz="914400" rtl="0" eaLnBrk="1" latinLnBrk="0" hangingPunct="1">
        <a:lnSpc>
          <a:spcPct val="90000"/>
        </a:lnSpc>
        <a:spcBef>
          <a:spcPct val="0"/>
        </a:spcBef>
        <a:buNone/>
        <a:defRPr sz="44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179531"/>
      </p:ext>
    </p:extLst>
  </p:cSld>
  <p:clrMap bg1="lt1" tx1="dk1" bg2="lt2" tx2="dk2" accent1="accent1" accent2="accent2" accent3="accent3" accent4="accent4" accent5="accent5" accent6="accent6" hlink="hlink" folHlink="folHlink"/>
  <p:sldLayoutIdLst>
    <p:sldLayoutId id="2147483676" r:id="rId1"/>
  </p:sldLayoutIdLst>
  <p:transition spd="med"/>
  <p:hf hdr="0" dt="0"/>
  <p:txStyles>
    <p:titleStyle>
      <a:lvl1pPr marL="0" marR="0" indent="0" algn="l" defTabSz="914400" rtl="0" latinLnBrk="0">
        <a:lnSpc>
          <a:spcPct val="90000"/>
        </a:lnSpc>
        <a:spcBef>
          <a:spcPts val="0"/>
        </a:spcBef>
        <a:spcAft>
          <a:spcPts val="0"/>
        </a:spcAft>
        <a:buClrTx/>
        <a:buSzTx/>
        <a:buFontTx/>
        <a:buNone/>
        <a:tabLst/>
        <a:defRPr sz="3500" b="0" i="0" u="none" strike="noStrike" cap="none" spc="200" baseline="0">
          <a:ln>
            <a:noFill/>
          </a:ln>
          <a:solidFill>
            <a:schemeClr val="bg2"/>
          </a:solidFill>
          <a:uFillTx/>
          <a:latin typeface="Acherus Grotesque Regular"/>
          <a:ea typeface="Acherus Grotesque Regular"/>
          <a:cs typeface="Acherus Grotesque Regular"/>
          <a:sym typeface="Acherus Grotesque"/>
        </a:defRPr>
      </a:lvl1pPr>
      <a:lvl2pPr marL="0" marR="0" indent="0" algn="l" defTabSz="914400" rtl="0" latinLnBrk="0">
        <a:lnSpc>
          <a:spcPct val="90000"/>
        </a:lnSpc>
        <a:spcBef>
          <a:spcPts val="0"/>
        </a:spcBef>
        <a:spcAft>
          <a:spcPts val="0"/>
        </a:spcAft>
        <a:buClrTx/>
        <a:buSzTx/>
        <a:buFontTx/>
        <a:buNone/>
        <a:tabLst/>
        <a:defRPr sz="3500" b="0" i="0" u="none" strike="noStrike" cap="none" spc="200" baseline="0">
          <a:ln>
            <a:noFill/>
          </a:ln>
          <a:solidFill>
            <a:schemeClr val="accent1"/>
          </a:solidFill>
          <a:uFillTx/>
          <a:latin typeface="Acherus Grotesque Regular"/>
          <a:ea typeface="Acherus Grotesque Regular"/>
          <a:cs typeface="Acherus Grotesque Regular"/>
          <a:sym typeface="Acherus Grotesque"/>
        </a:defRPr>
      </a:lvl2pPr>
      <a:lvl3pPr marL="0" marR="0" indent="0" algn="l" defTabSz="914400" rtl="0" latinLnBrk="0">
        <a:lnSpc>
          <a:spcPct val="90000"/>
        </a:lnSpc>
        <a:spcBef>
          <a:spcPts val="0"/>
        </a:spcBef>
        <a:spcAft>
          <a:spcPts val="0"/>
        </a:spcAft>
        <a:buClrTx/>
        <a:buSzTx/>
        <a:buFontTx/>
        <a:buNone/>
        <a:tabLst/>
        <a:defRPr sz="3500" b="0" i="0" u="none" strike="noStrike" cap="none" spc="200" baseline="0">
          <a:ln>
            <a:noFill/>
          </a:ln>
          <a:solidFill>
            <a:schemeClr val="accent1"/>
          </a:solidFill>
          <a:uFillTx/>
          <a:latin typeface="Acherus Grotesque Regular"/>
          <a:ea typeface="Acherus Grotesque Regular"/>
          <a:cs typeface="Acherus Grotesque Regular"/>
          <a:sym typeface="Acherus Grotesque"/>
        </a:defRPr>
      </a:lvl3pPr>
      <a:lvl4pPr marL="0" marR="0" indent="0" algn="l" defTabSz="914400" rtl="0" latinLnBrk="0">
        <a:lnSpc>
          <a:spcPct val="90000"/>
        </a:lnSpc>
        <a:spcBef>
          <a:spcPts val="0"/>
        </a:spcBef>
        <a:spcAft>
          <a:spcPts val="0"/>
        </a:spcAft>
        <a:buClrTx/>
        <a:buSzTx/>
        <a:buFontTx/>
        <a:buNone/>
        <a:tabLst/>
        <a:defRPr sz="3500" b="0" i="0" u="none" strike="noStrike" cap="none" spc="200" baseline="0">
          <a:ln>
            <a:noFill/>
          </a:ln>
          <a:solidFill>
            <a:schemeClr val="accent1"/>
          </a:solidFill>
          <a:uFillTx/>
          <a:latin typeface="Acherus Grotesque Regular"/>
          <a:ea typeface="Acherus Grotesque Regular"/>
          <a:cs typeface="Acherus Grotesque Regular"/>
          <a:sym typeface="Acherus Grotesque"/>
        </a:defRPr>
      </a:lvl4pPr>
      <a:lvl5pPr marL="0" marR="0" indent="0" algn="l" defTabSz="914400" rtl="0" latinLnBrk="0">
        <a:lnSpc>
          <a:spcPct val="90000"/>
        </a:lnSpc>
        <a:spcBef>
          <a:spcPts val="0"/>
        </a:spcBef>
        <a:spcAft>
          <a:spcPts val="0"/>
        </a:spcAft>
        <a:buClrTx/>
        <a:buSzTx/>
        <a:buFontTx/>
        <a:buNone/>
        <a:tabLst/>
        <a:defRPr sz="3500" b="0" i="0" u="none" strike="noStrike" cap="none" spc="200" baseline="0">
          <a:ln>
            <a:noFill/>
          </a:ln>
          <a:solidFill>
            <a:schemeClr val="accent1"/>
          </a:solidFill>
          <a:uFillTx/>
          <a:latin typeface="Acherus Grotesque Regular"/>
          <a:ea typeface="Acherus Grotesque Regular"/>
          <a:cs typeface="Acherus Grotesque Regular"/>
          <a:sym typeface="Acherus Grotesque"/>
        </a:defRPr>
      </a:lvl5pPr>
      <a:lvl6pPr marL="0" marR="0" indent="0" algn="l" defTabSz="914400" rtl="0" latinLnBrk="0">
        <a:lnSpc>
          <a:spcPct val="90000"/>
        </a:lnSpc>
        <a:spcBef>
          <a:spcPts val="0"/>
        </a:spcBef>
        <a:spcAft>
          <a:spcPts val="0"/>
        </a:spcAft>
        <a:buClrTx/>
        <a:buSzTx/>
        <a:buFontTx/>
        <a:buNone/>
        <a:tabLst/>
        <a:defRPr sz="3500" b="0" i="0" u="none" strike="noStrike" cap="none" spc="200" baseline="0">
          <a:ln>
            <a:noFill/>
          </a:ln>
          <a:solidFill>
            <a:schemeClr val="accent1"/>
          </a:solidFill>
          <a:uFillTx/>
          <a:latin typeface="Acherus Grotesque Regular"/>
          <a:ea typeface="Acherus Grotesque Regular"/>
          <a:cs typeface="Acherus Grotesque Regular"/>
          <a:sym typeface="Acherus Grotesque"/>
        </a:defRPr>
      </a:lvl6pPr>
      <a:lvl7pPr marL="0" marR="0" indent="0" algn="l" defTabSz="914400" rtl="0" latinLnBrk="0">
        <a:lnSpc>
          <a:spcPct val="90000"/>
        </a:lnSpc>
        <a:spcBef>
          <a:spcPts val="0"/>
        </a:spcBef>
        <a:spcAft>
          <a:spcPts val="0"/>
        </a:spcAft>
        <a:buClrTx/>
        <a:buSzTx/>
        <a:buFontTx/>
        <a:buNone/>
        <a:tabLst/>
        <a:defRPr sz="3500" b="0" i="0" u="none" strike="noStrike" cap="none" spc="200" baseline="0">
          <a:ln>
            <a:noFill/>
          </a:ln>
          <a:solidFill>
            <a:schemeClr val="accent1"/>
          </a:solidFill>
          <a:uFillTx/>
          <a:latin typeface="Acherus Grotesque Regular"/>
          <a:ea typeface="Acherus Grotesque Regular"/>
          <a:cs typeface="Acherus Grotesque Regular"/>
          <a:sym typeface="Acherus Grotesque"/>
        </a:defRPr>
      </a:lvl7pPr>
      <a:lvl8pPr marL="0" marR="0" indent="0" algn="l" defTabSz="914400" rtl="0" latinLnBrk="0">
        <a:lnSpc>
          <a:spcPct val="90000"/>
        </a:lnSpc>
        <a:spcBef>
          <a:spcPts val="0"/>
        </a:spcBef>
        <a:spcAft>
          <a:spcPts val="0"/>
        </a:spcAft>
        <a:buClrTx/>
        <a:buSzTx/>
        <a:buFontTx/>
        <a:buNone/>
        <a:tabLst/>
        <a:defRPr sz="3500" b="0" i="0" u="none" strike="noStrike" cap="none" spc="200" baseline="0">
          <a:ln>
            <a:noFill/>
          </a:ln>
          <a:solidFill>
            <a:schemeClr val="accent1"/>
          </a:solidFill>
          <a:uFillTx/>
          <a:latin typeface="Acherus Grotesque Regular"/>
          <a:ea typeface="Acherus Grotesque Regular"/>
          <a:cs typeface="Acherus Grotesque Regular"/>
          <a:sym typeface="Acherus Grotesque"/>
        </a:defRPr>
      </a:lvl8pPr>
      <a:lvl9pPr marL="0" marR="0" indent="0" algn="l" defTabSz="914400" rtl="0" latinLnBrk="0">
        <a:lnSpc>
          <a:spcPct val="90000"/>
        </a:lnSpc>
        <a:spcBef>
          <a:spcPts val="0"/>
        </a:spcBef>
        <a:spcAft>
          <a:spcPts val="0"/>
        </a:spcAft>
        <a:buClrTx/>
        <a:buSzTx/>
        <a:buFontTx/>
        <a:buNone/>
        <a:tabLst/>
        <a:defRPr sz="3500" b="0" i="0" u="none" strike="noStrike" cap="none" spc="200" baseline="0">
          <a:ln>
            <a:noFill/>
          </a:ln>
          <a:solidFill>
            <a:schemeClr val="accent1"/>
          </a:solidFill>
          <a:uFillTx/>
          <a:latin typeface="Acherus Grotesque Regular"/>
          <a:ea typeface="Acherus Grotesque Regular"/>
          <a:cs typeface="Acherus Grotesque Regular"/>
          <a:sym typeface="Acherus Grotesque"/>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chemeClr val="accent1"/>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chemeClr val="accent1"/>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chemeClr val="accent1"/>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chemeClr val="accent1"/>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chemeClr val="accent1"/>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chemeClr val="accent1"/>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chemeClr val="accent1"/>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chemeClr val="accent1"/>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chemeClr val="accent1"/>
          </a:solidFill>
          <a:uFillTx/>
          <a:latin typeface="+mj-lt"/>
          <a:ea typeface="+mj-ea"/>
          <a:cs typeface="+mj-cs"/>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tif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016376" cy="6858000"/>
          </a:xfrm>
          <a:prstGeom prst="rect">
            <a:avLst/>
          </a:prstGeom>
        </p:spPr>
      </p:pic>
      <p:sp>
        <p:nvSpPr>
          <p:cNvPr id="335" name="Rectangle"/>
          <p:cNvSpPr/>
          <p:nvPr/>
        </p:nvSpPr>
        <p:spPr>
          <a:xfrm>
            <a:off x="0" y="-1"/>
            <a:ext cx="9016375" cy="6858001"/>
          </a:xfrm>
          <a:prstGeom prst="rect">
            <a:avLst/>
          </a:prstGeom>
          <a:solidFill>
            <a:schemeClr val="tx1">
              <a:alpha val="89814"/>
            </a:schemeClr>
          </a:solidFill>
          <a:ln w="12700">
            <a:miter lim="400000"/>
          </a:ln>
        </p:spPr>
        <p:txBody>
          <a:bodyPr lIns="45719" rIns="45719" anchor="ctr"/>
          <a:lstStyle/>
          <a:p>
            <a:pPr hangingPunct="0"/>
            <a:endParaRPr lang="en-US" kern="0" dirty="0">
              <a:solidFill>
                <a:schemeClr val="bg1"/>
              </a:solidFill>
              <a:latin typeface="Calibri"/>
              <a:cs typeface="Calibri"/>
              <a:sym typeface="Calibri"/>
            </a:endParaRPr>
          </a:p>
        </p:txBody>
      </p:sp>
      <p:pic>
        <p:nvPicPr>
          <p:cNvPr id="13" name="pasted-image.pdf" descr="pasted-image.pdf">
            <a:extLst>
              <a:ext uri="{FF2B5EF4-FFF2-40B4-BE49-F238E27FC236}">
                <a16:creationId xmlns:a16="http://schemas.microsoft.com/office/drawing/2014/main" id="{E45E7BD3-66B1-FB4B-B16D-4EC739BB5B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495" y="1305380"/>
            <a:ext cx="229812" cy="229813"/>
          </a:xfrm>
          <a:prstGeom prst="rect">
            <a:avLst/>
          </a:prstGeom>
          <a:ln w="12700">
            <a:miter lim="400000"/>
          </a:ln>
        </p:spPr>
      </p:pic>
      <p:sp>
        <p:nvSpPr>
          <p:cNvPr id="14" name="PRESENTATION TITLE GOES HERE">
            <a:extLst>
              <a:ext uri="{FF2B5EF4-FFF2-40B4-BE49-F238E27FC236}">
                <a16:creationId xmlns:a16="http://schemas.microsoft.com/office/drawing/2014/main" id="{F4413DA2-0208-9F40-B55D-1F82C0A7CB3B}"/>
              </a:ext>
            </a:extLst>
          </p:cNvPr>
          <p:cNvSpPr/>
          <p:nvPr/>
        </p:nvSpPr>
        <p:spPr>
          <a:xfrm>
            <a:off x="931307" y="1495578"/>
            <a:ext cx="7658348" cy="146591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noAutofit/>
          </a:bodyPr>
          <a:lstStyle>
            <a:lvl1pPr defTabSz="758951">
              <a:lnSpc>
                <a:spcPct val="90000"/>
              </a:lnSpc>
              <a:defRPr sz="5312" spc="265">
                <a:solidFill>
                  <a:schemeClr val="accent5">
                    <a:hueOff val="-15428571"/>
                    <a:satOff val="-30434"/>
                    <a:lumOff val="9019"/>
                  </a:schemeClr>
                </a:solidFill>
                <a:latin typeface="AcherusGrotesqueLight"/>
                <a:ea typeface="AcherusGrotesqueLight"/>
                <a:cs typeface="AcherusGrotesqueLight"/>
                <a:sym typeface="AcherusGrotesqueLight"/>
              </a:defRPr>
            </a:lvl1pPr>
          </a:lstStyle>
          <a:p>
            <a:pPr marR="1270" hangingPunct="0">
              <a:lnSpc>
                <a:spcPct val="100000"/>
              </a:lnSpc>
              <a:spcBef>
                <a:spcPts val="0"/>
              </a:spcBef>
              <a:spcAft>
                <a:spcPts val="0"/>
              </a:spcAft>
              <a:defRPr/>
            </a:pPr>
            <a:r>
              <a:rPr lang="en-GB" sz="2800" b="1" spc="0" dirty="0">
                <a:solidFill>
                  <a:srgbClr val="E5E1E6">
                    <a:hueOff val="-15428571"/>
                    <a:satOff val="-30434"/>
                    <a:lumOff val="9019"/>
                  </a:srgbClr>
                </a:solidFill>
                <a:latin typeface="Arial" panose="020B0604020202020204" pitchFamily="34" charset="0"/>
                <a:cs typeface="Arial" panose="020B0604020202020204" pitchFamily="34" charset="0"/>
              </a:rPr>
              <a:t>Fatigue dynamics in safety-critical monitoring roles: evidence from the Belgian railway network</a:t>
            </a:r>
            <a:endParaRPr lang="en-US" sz="2800" b="1" spc="0" dirty="0">
              <a:solidFill>
                <a:srgbClr val="E5E1E6">
                  <a:hueOff val="-15428571"/>
                  <a:satOff val="-30434"/>
                  <a:lumOff val="9019"/>
                </a:srgbClr>
              </a:solidFill>
              <a:latin typeface="Arial" panose="020B0604020202020204" pitchFamily="34" charset="0"/>
              <a:cs typeface="Arial" panose="020B0604020202020204" pitchFamily="34" charset="0"/>
            </a:endParaRPr>
          </a:p>
          <a:p>
            <a:pPr lvl="0" hangingPunct="0">
              <a:lnSpc>
                <a:spcPct val="100000"/>
              </a:lnSpc>
              <a:defRPr/>
            </a:pPr>
            <a:endParaRPr lang="en-US" sz="2400" kern="0" spc="450" dirty="0">
              <a:solidFill>
                <a:srgbClr val="FFFFFF"/>
              </a:solidFill>
              <a:latin typeface="Calibri"/>
              <a:ea typeface="Acherus Grotesque Regular" charset="0"/>
              <a:cs typeface="Acherus Grotesque Regular" charset="0"/>
            </a:endParaRPr>
          </a:p>
        </p:txBody>
      </p:sp>
      <p:sp>
        <p:nvSpPr>
          <p:cNvPr id="15" name="Professor Albert Einstein June 23, 2018">
            <a:extLst>
              <a:ext uri="{FF2B5EF4-FFF2-40B4-BE49-F238E27FC236}">
                <a16:creationId xmlns:a16="http://schemas.microsoft.com/office/drawing/2014/main" id="{8D0368D4-7965-DD40-8125-65C0E88E85E3}"/>
              </a:ext>
            </a:extLst>
          </p:cNvPr>
          <p:cNvSpPr/>
          <p:nvPr/>
        </p:nvSpPr>
        <p:spPr>
          <a:xfrm>
            <a:off x="1358027" y="3690941"/>
            <a:ext cx="7658348" cy="55399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400">
                <a:solidFill>
                  <a:srgbClr val="E87731"/>
                </a:solidFill>
                <a:latin typeface="Gineso Cond Thin"/>
                <a:ea typeface="Gineso Cond Thin"/>
                <a:cs typeface="Gineso Cond Thin"/>
                <a:sym typeface="Gineso Cond Thin"/>
              </a:defRPr>
            </a:pPr>
            <a:endParaRPr kumimoji="0" lang="en-US" sz="3000" b="0" i="0" u="none" strike="noStrike" kern="0" cap="all" normalizeH="0" noProof="0" dirty="0">
              <a:ln>
                <a:noFill/>
              </a:ln>
              <a:solidFill>
                <a:srgbClr val="E87731"/>
              </a:solidFill>
              <a:effectLst/>
              <a:uLnTx/>
              <a:uFillTx/>
              <a:latin typeface="Arial" panose="020B0604020202020204" pitchFamily="34" charset="0"/>
              <a:ea typeface="Acherus Grotesque Regular" charset="0"/>
              <a:cs typeface="Arial" panose="020B0604020202020204" pitchFamily="34" charset="0"/>
              <a:sym typeface="Gineso Cond Thin"/>
            </a:endParaRPr>
          </a:p>
        </p:txBody>
      </p:sp>
      <p:sp>
        <p:nvSpPr>
          <p:cNvPr id="16" name="Professor Albert Einstein June 23, 2018">
            <a:extLst>
              <a:ext uri="{FF2B5EF4-FFF2-40B4-BE49-F238E27FC236}">
                <a16:creationId xmlns:a16="http://schemas.microsoft.com/office/drawing/2014/main" id="{5527AB94-C69B-2D43-9FA0-5F33D3D7F99A}"/>
              </a:ext>
            </a:extLst>
          </p:cNvPr>
          <p:cNvSpPr/>
          <p:nvPr/>
        </p:nvSpPr>
        <p:spPr>
          <a:xfrm>
            <a:off x="965257" y="5458901"/>
            <a:ext cx="7658349"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hangingPunct="0"/>
            <a:r>
              <a:rPr lang="en-US" sz="2000" kern="0" dirty="0">
                <a:solidFill>
                  <a:schemeClr val="bg1"/>
                </a:solidFill>
                <a:latin typeface="+mj-lt"/>
                <a:cs typeface="Arial" panose="020B0604020202020204" pitchFamily="34" charset="0"/>
                <a:sym typeface="Calibri"/>
              </a:rPr>
              <a:t>41st International System Dynamics Conference July 23-27, 2023</a:t>
            </a:r>
          </a:p>
        </p:txBody>
      </p:sp>
      <p:pic>
        <p:nvPicPr>
          <p:cNvPr id="4" name="Picture 3">
            <a:extLst>
              <a:ext uri="{FF2B5EF4-FFF2-40B4-BE49-F238E27FC236}">
                <a16:creationId xmlns:a16="http://schemas.microsoft.com/office/drawing/2014/main" id="{A0F3F740-704B-1B44-AA0F-484587FE6C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09648" y="2743199"/>
            <a:ext cx="2606041" cy="1371600"/>
          </a:xfrm>
          <a:prstGeom prst="rect">
            <a:avLst/>
          </a:prstGeom>
        </p:spPr>
      </p:pic>
      <p:sp>
        <p:nvSpPr>
          <p:cNvPr id="10" name="Professor Albert Einstein June 23, 2018">
            <a:extLst>
              <a:ext uri="{FF2B5EF4-FFF2-40B4-BE49-F238E27FC236}">
                <a16:creationId xmlns:a16="http://schemas.microsoft.com/office/drawing/2014/main" id="{AA950FF2-6B09-1CC8-EBB9-69B3ECDE16D5}"/>
              </a:ext>
            </a:extLst>
          </p:cNvPr>
          <p:cNvSpPr/>
          <p:nvPr/>
        </p:nvSpPr>
        <p:spPr>
          <a:xfrm>
            <a:off x="965257" y="3038128"/>
            <a:ext cx="7360636" cy="243143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hangingPunct="0"/>
            <a:r>
              <a:rPr lang="en-US" sz="2000" kern="0" dirty="0">
                <a:solidFill>
                  <a:schemeClr val="bg1"/>
                </a:solidFill>
                <a:latin typeface="Calibri"/>
                <a:cs typeface="Calibri"/>
                <a:sym typeface="Calibri"/>
              </a:rPr>
              <a:t>Georgia (Ning-Yuan) Liu</a:t>
            </a:r>
            <a:r>
              <a:rPr lang="en-US" sz="2000" kern="0" baseline="30000" dirty="0">
                <a:solidFill>
                  <a:schemeClr val="bg1"/>
                </a:solidFill>
                <a:latin typeface="Calibri"/>
                <a:cs typeface="Calibri"/>
                <a:sym typeface="Calibri"/>
              </a:rPr>
              <a:t>1</a:t>
            </a:r>
            <a:r>
              <a:rPr lang="en-US" sz="2000" kern="0" dirty="0">
                <a:solidFill>
                  <a:schemeClr val="bg1"/>
                </a:solidFill>
                <a:latin typeface="Calibri"/>
                <a:cs typeface="Calibri"/>
                <a:sym typeface="Calibri"/>
              </a:rPr>
              <a:t>, </a:t>
            </a:r>
            <a:r>
              <a:rPr lang="en-GB" sz="2000" kern="0" dirty="0" err="1">
                <a:solidFill>
                  <a:schemeClr val="bg1"/>
                </a:solidFill>
                <a:latin typeface="Calibri"/>
                <a:cs typeface="Calibri"/>
              </a:rPr>
              <a:t>Navid</a:t>
            </a:r>
            <a:r>
              <a:rPr lang="en-GB" sz="2000" kern="0" dirty="0">
                <a:solidFill>
                  <a:schemeClr val="bg1"/>
                </a:solidFill>
                <a:latin typeface="Calibri"/>
                <a:cs typeface="Calibri"/>
              </a:rPr>
              <a:t> </a:t>
            </a:r>
            <a:r>
              <a:rPr lang="en-GB" sz="2000" kern="0" dirty="0" err="1">
                <a:solidFill>
                  <a:schemeClr val="bg1"/>
                </a:solidFill>
                <a:latin typeface="Calibri"/>
                <a:cs typeface="Calibri"/>
              </a:rPr>
              <a:t>Ghaffarzadegan</a:t>
            </a:r>
            <a:r>
              <a:rPr lang="en-GB" sz="2000" kern="0" baseline="30000" dirty="0" err="1">
                <a:solidFill>
                  <a:schemeClr val="bg1"/>
                </a:solidFill>
                <a:latin typeface="Calibri"/>
                <a:cs typeface="Calibri"/>
              </a:rPr>
              <a:t>a</a:t>
            </a:r>
            <a:r>
              <a:rPr lang="en-GB" sz="2000" kern="0" dirty="0">
                <a:solidFill>
                  <a:schemeClr val="bg1"/>
                </a:solidFill>
                <a:latin typeface="Calibri"/>
                <a:cs typeface="Calibri"/>
              </a:rPr>
              <a:t>,</a:t>
            </a:r>
            <a:r>
              <a:rPr lang="en-US" sz="2000" kern="0" dirty="0" err="1">
                <a:solidFill>
                  <a:schemeClr val="bg1"/>
                </a:solidFill>
                <a:latin typeface="Calibri"/>
                <a:cs typeface="Calibri"/>
                <a:sym typeface="Calibri"/>
              </a:rPr>
              <a:t>Hesam</a:t>
            </a:r>
            <a:r>
              <a:rPr lang="en-US" sz="2000" kern="0" dirty="0">
                <a:solidFill>
                  <a:schemeClr val="bg1"/>
                </a:solidFill>
                <a:latin typeface="Calibri"/>
                <a:cs typeface="Calibri"/>
                <a:sym typeface="Calibri"/>
              </a:rPr>
              <a:t> Mahmoudi</a:t>
            </a:r>
            <a:r>
              <a:rPr lang="en-US" sz="2000" kern="0" baseline="30000" dirty="0">
                <a:solidFill>
                  <a:schemeClr val="bg1"/>
                </a:solidFill>
                <a:latin typeface="Calibri"/>
                <a:cs typeface="Calibri"/>
                <a:sym typeface="Calibri"/>
              </a:rPr>
              <a:t>1</a:t>
            </a:r>
            <a:r>
              <a:rPr lang="en-US" sz="2000" kern="0" dirty="0">
                <a:solidFill>
                  <a:schemeClr val="bg1"/>
                </a:solidFill>
                <a:latin typeface="Calibri"/>
                <a:cs typeface="Calibri"/>
                <a:sym typeface="Calibri"/>
              </a:rPr>
              <a:t>, Konstantinos Triantis</a:t>
            </a:r>
            <a:r>
              <a:rPr lang="en-US" sz="2000" kern="0" baseline="30000" dirty="0">
                <a:solidFill>
                  <a:schemeClr val="bg1"/>
                </a:solidFill>
                <a:latin typeface="Calibri"/>
                <a:cs typeface="Calibri"/>
                <a:sym typeface="Calibri"/>
              </a:rPr>
              <a:t>1</a:t>
            </a:r>
            <a:r>
              <a:rPr lang="en-US" sz="2000" kern="0" dirty="0">
                <a:solidFill>
                  <a:schemeClr val="bg1"/>
                </a:solidFill>
                <a:latin typeface="Calibri"/>
                <a:cs typeface="Calibri"/>
                <a:sym typeface="Calibri"/>
              </a:rPr>
              <a:t>, Bart Roets</a:t>
            </a:r>
            <a:r>
              <a:rPr lang="en-US" sz="2000" kern="0" baseline="30000" dirty="0">
                <a:solidFill>
                  <a:schemeClr val="bg1"/>
                </a:solidFill>
                <a:latin typeface="Calibri"/>
                <a:cs typeface="Calibri"/>
                <a:sym typeface="Calibri"/>
              </a:rPr>
              <a:t>2</a:t>
            </a:r>
          </a:p>
          <a:p>
            <a:pPr hangingPunct="0"/>
            <a:endParaRPr lang="en-US" sz="2400" kern="0" dirty="0">
              <a:solidFill>
                <a:schemeClr val="accent2"/>
              </a:solidFill>
              <a:latin typeface="Calibri"/>
              <a:cs typeface="Calibri"/>
              <a:sym typeface="Calibri"/>
            </a:endParaRPr>
          </a:p>
          <a:p>
            <a:pPr hangingPunct="0"/>
            <a:r>
              <a:rPr lang="en-US" sz="1600" baseline="30000" dirty="0">
                <a:solidFill>
                  <a:schemeClr val="accent2"/>
                </a:solidFill>
                <a:latin typeface="Quattrocento Sans"/>
                <a:sym typeface="Quattrocento Sans"/>
              </a:rPr>
              <a:t>1 </a:t>
            </a:r>
            <a:r>
              <a:rPr lang="en-US" sz="1600" dirty="0">
                <a:solidFill>
                  <a:schemeClr val="accent2"/>
                </a:solidFill>
                <a:latin typeface="Quattrocento Sans"/>
                <a:sym typeface="Quattrocento Sans"/>
              </a:rPr>
              <a:t>Virginia Polytechnic Institute and State University, Grado Department of Industrial and Systems Engineering, Virginia, USA</a:t>
            </a:r>
          </a:p>
          <a:p>
            <a:pPr hangingPunct="0"/>
            <a:r>
              <a:rPr lang="en-US" sz="1600" baseline="30000" dirty="0">
                <a:solidFill>
                  <a:schemeClr val="accent2"/>
                </a:solidFill>
                <a:latin typeface="Quattrocento Sans"/>
                <a:sym typeface="Quattrocento Sans"/>
              </a:rPr>
              <a:t>2</a:t>
            </a:r>
            <a:r>
              <a:rPr lang="en-US" sz="1600" dirty="0">
                <a:solidFill>
                  <a:schemeClr val="accent2"/>
                </a:solidFill>
                <a:latin typeface="Quattrocento Sans"/>
                <a:sym typeface="Quattrocento Sans"/>
              </a:rPr>
              <a:t>INFRABEL and Ghent University, Brussels, Belgium</a:t>
            </a:r>
          </a:p>
          <a:p>
            <a:pPr hangingPunct="0"/>
            <a:endParaRPr lang="en-US" sz="1600" dirty="0">
              <a:solidFill>
                <a:schemeClr val="accent2"/>
              </a:solidFill>
              <a:latin typeface="Quattrocento Sans"/>
              <a:sym typeface="Quattrocento Sans"/>
            </a:endParaRPr>
          </a:p>
          <a:p>
            <a:pPr hangingPunct="0"/>
            <a:r>
              <a:rPr lang="en-US" sz="2400" kern="0" dirty="0">
                <a:solidFill>
                  <a:schemeClr val="accent2"/>
                </a:solidFill>
                <a:latin typeface="Calibri"/>
                <a:cs typeface="Calibri"/>
                <a:sym typeface="Calibri"/>
              </a:rPr>
              <a:t> </a:t>
            </a:r>
          </a:p>
        </p:txBody>
      </p:sp>
      <p:sp>
        <p:nvSpPr>
          <p:cNvPr id="11" name="TextBox 10">
            <a:extLst>
              <a:ext uri="{FF2B5EF4-FFF2-40B4-BE49-F238E27FC236}">
                <a16:creationId xmlns:a16="http://schemas.microsoft.com/office/drawing/2014/main" id="{688DEF88-6AF3-C907-35B7-20608E9269B4}"/>
              </a:ext>
            </a:extLst>
          </p:cNvPr>
          <p:cNvSpPr txBox="1"/>
          <p:nvPr/>
        </p:nvSpPr>
        <p:spPr>
          <a:xfrm>
            <a:off x="931307" y="6016582"/>
            <a:ext cx="7658347" cy="5027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sz="2000" baseline="30000" dirty="0">
                <a:solidFill>
                  <a:schemeClr val="accent2"/>
                </a:solidFill>
                <a:latin typeface="Calibri" panose="020F0502020204030204" pitchFamily="34" charset="0"/>
                <a:ea typeface="+mj-ea"/>
                <a:cs typeface="Calibri" panose="020F0502020204030204" pitchFamily="34" charset="0"/>
                <a:sym typeface="Calibri"/>
              </a:rPr>
              <a:t>This research is in part supported by National Science Foundation (NSF) grant #</a:t>
            </a:r>
            <a:r>
              <a:rPr lang="en-US" sz="2000" baseline="30000" dirty="0">
                <a:solidFill>
                  <a:schemeClr val="accent2"/>
                </a:solidFill>
                <a:latin typeface="Calibri" panose="020F0502020204030204" pitchFamily="34" charset="0"/>
                <a:ea typeface="+mj-ea"/>
                <a:cs typeface="Calibri" panose="020F0502020204030204" pitchFamily="34" charset="0"/>
              </a:rPr>
              <a:t>2051685</a:t>
            </a:r>
            <a:r>
              <a:rPr lang="en-US" sz="2000" baseline="30000" dirty="0">
                <a:solidFill>
                  <a:schemeClr val="accent2"/>
                </a:solidFill>
                <a:latin typeface="Calibri" panose="020F0502020204030204" pitchFamily="34" charset="0"/>
                <a:ea typeface="+mj-ea"/>
                <a:cs typeface="Calibri" panose="020F0502020204030204" pitchFamily="34" charset="0"/>
                <a:sym typeface="Calibri"/>
              </a:rPr>
              <a:t>. </a:t>
            </a:r>
          </a:p>
          <a:p>
            <a:pPr hangingPunct="0"/>
            <a:r>
              <a:rPr lang="en-US" sz="2000" baseline="30000" dirty="0">
                <a:solidFill>
                  <a:schemeClr val="accent2"/>
                </a:solidFill>
                <a:latin typeface="Calibri" panose="020F0502020204030204" pitchFamily="34" charset="0"/>
                <a:ea typeface="+mj-ea"/>
                <a:cs typeface="Calibri" panose="020F0502020204030204" pitchFamily="34" charset="0"/>
                <a:sym typeface="Calibri"/>
              </a:rPr>
              <a:t>The findings and conclusions of this research are the sole responsibility of the authors and not of the NSF</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11F31-7E7E-927E-B96D-66712C3A6F46}"/>
              </a:ext>
            </a:extLst>
          </p:cNvPr>
          <p:cNvSpPr>
            <a:spLocks noGrp="1"/>
          </p:cNvSpPr>
          <p:nvPr>
            <p:ph type="title"/>
          </p:nvPr>
        </p:nvSpPr>
        <p:spPr/>
        <p:txBody>
          <a:bodyPr/>
          <a:lstStyle/>
          <a:p>
            <a:r>
              <a:rPr lang="en-US" dirty="0"/>
              <a:t>Result: Model Testing</a:t>
            </a:r>
          </a:p>
        </p:txBody>
      </p:sp>
      <p:sp>
        <p:nvSpPr>
          <p:cNvPr id="4" name="Footer Placeholder 3">
            <a:extLst>
              <a:ext uri="{FF2B5EF4-FFF2-40B4-BE49-F238E27FC236}">
                <a16:creationId xmlns:a16="http://schemas.microsoft.com/office/drawing/2014/main" id="{B6AF7158-BE83-544B-41AF-916A0F9478BF}"/>
              </a:ext>
            </a:extLst>
          </p:cNvPr>
          <p:cNvSpPr>
            <a:spLocks noGrp="1"/>
          </p:cNvSpPr>
          <p:nvPr>
            <p:ph type="ftr" sz="quarter" idx="11"/>
          </p:nvPr>
        </p:nvSpPr>
        <p:spPr/>
        <p:txBody>
          <a:bodyPr/>
          <a:lstStyle/>
          <a:p>
            <a:r>
              <a:rPr lang="en-US"/>
              <a:t>© Liu, G. </a:t>
            </a:r>
          </a:p>
        </p:txBody>
      </p:sp>
      <p:sp>
        <p:nvSpPr>
          <p:cNvPr id="5" name="Slide Number Placeholder 4">
            <a:extLst>
              <a:ext uri="{FF2B5EF4-FFF2-40B4-BE49-F238E27FC236}">
                <a16:creationId xmlns:a16="http://schemas.microsoft.com/office/drawing/2014/main" id="{1A679571-CDC3-80CD-49F6-C432A9CF4B6A}"/>
              </a:ext>
            </a:extLst>
          </p:cNvPr>
          <p:cNvSpPr>
            <a:spLocks noGrp="1"/>
          </p:cNvSpPr>
          <p:nvPr>
            <p:ph type="sldNum" sz="quarter" idx="12"/>
          </p:nvPr>
        </p:nvSpPr>
        <p:spPr/>
        <p:txBody>
          <a:bodyPr/>
          <a:lstStyle/>
          <a:p>
            <a:fld id="{1366719D-43A1-0C44-8EE3-B54E24586935}" type="slidenum">
              <a:rPr lang="en-US" smtClean="0"/>
              <a:t>10</a:t>
            </a:fld>
            <a:endParaRPr lang="en-US"/>
          </a:p>
        </p:txBody>
      </p:sp>
      <p:pic>
        <p:nvPicPr>
          <p:cNvPr id="1026" name="Picture 33">
            <a:extLst>
              <a:ext uri="{FF2B5EF4-FFF2-40B4-BE49-F238E27FC236}">
                <a16:creationId xmlns:a16="http://schemas.microsoft.com/office/drawing/2014/main" id="{22533319-39E1-1253-8BA0-685463B7C8F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32602" y="771656"/>
            <a:ext cx="3381025" cy="2174579"/>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1">
            <a:extLst>
              <a:ext uri="{FF2B5EF4-FFF2-40B4-BE49-F238E27FC236}">
                <a16:creationId xmlns:a16="http://schemas.microsoft.com/office/drawing/2014/main" id="{9C8FDE46-0626-3AE7-01F7-135755D65F1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12687" y="729530"/>
            <a:ext cx="3502709" cy="22618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4AD6082-92E6-8378-CD63-D6075279F6C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73251CF0-238D-CAD1-3285-343E41307D50}"/>
              </a:ext>
            </a:extLst>
          </p:cNvPr>
          <p:cNvSpPr>
            <a:spLocks noChangeArrowheads="1"/>
          </p:cNvSpPr>
          <p:nvPr/>
        </p:nvSpPr>
        <p:spPr bwMode="auto">
          <a:xfrm>
            <a:off x="0" y="4140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610BBEEF-CA3E-5FD6-49F5-F0FADB9E2E45}"/>
              </a:ext>
            </a:extLst>
          </p:cNvPr>
          <p:cNvSpPr txBox="1"/>
          <p:nvPr/>
        </p:nvSpPr>
        <p:spPr>
          <a:xfrm>
            <a:off x="4812145" y="3026651"/>
            <a:ext cx="7314757" cy="307777"/>
          </a:xfrm>
          <a:prstGeom prst="rect">
            <a:avLst/>
          </a:prstGeom>
          <a:noFill/>
        </p:spPr>
        <p:txBody>
          <a:bodyPr wrap="square">
            <a:spAutoFit/>
          </a:bodyPr>
          <a:lstStyle/>
          <a:p>
            <a:pPr marL="0" marR="0" algn="ctr">
              <a:spcBef>
                <a:spcPts val="0"/>
              </a:spcBef>
              <a:spcAft>
                <a:spcPts val="0"/>
              </a:spcAft>
            </a:pPr>
            <a:r>
              <a:rPr lang="en-GB" sz="1400" dirty="0">
                <a:effectLst/>
                <a:latin typeface="Arial" panose="020B0604020202020204" pitchFamily="34" charset="0"/>
                <a:ea typeface="PMingLiU" panose="02020500000000000000" pitchFamily="18" charset="-120"/>
                <a:cs typeface="Arial" panose="020B0604020202020204" pitchFamily="34" charset="0"/>
              </a:rPr>
              <a:t>Fig 4. Sum of all human error simulated results plotted against real data</a:t>
            </a:r>
            <a:endParaRPr lang="en-US" sz="1400" dirty="0">
              <a:effectLst/>
              <a:latin typeface="Arial" panose="020B0604020202020204" pitchFamily="34" charset="0"/>
              <a:ea typeface="PMingLiU" panose="02020500000000000000" pitchFamily="18" charset="-120"/>
              <a:cs typeface="Arial" panose="020B0604020202020204" pitchFamily="34" charset="0"/>
            </a:endParaRPr>
          </a:p>
        </p:txBody>
      </p:sp>
      <p:sp>
        <p:nvSpPr>
          <p:cNvPr id="12" name="TextBox 11">
            <a:extLst>
              <a:ext uri="{FF2B5EF4-FFF2-40B4-BE49-F238E27FC236}">
                <a16:creationId xmlns:a16="http://schemas.microsoft.com/office/drawing/2014/main" id="{7495F149-D23F-9D75-FB7C-1BE4EC8B06C9}"/>
              </a:ext>
            </a:extLst>
          </p:cNvPr>
          <p:cNvSpPr txBox="1"/>
          <p:nvPr/>
        </p:nvSpPr>
        <p:spPr>
          <a:xfrm>
            <a:off x="4742479" y="301879"/>
            <a:ext cx="3570208" cy="369332"/>
          </a:xfrm>
          <a:prstGeom prst="rect">
            <a:avLst/>
          </a:prstGeom>
          <a:noFill/>
          <a:ln>
            <a:solidFill>
              <a:srgbClr val="861F41"/>
            </a:solidFill>
          </a:ln>
        </p:spPr>
        <p:txBody>
          <a:bodyPr wrap="none" rtlCol="0">
            <a:spAutoFit/>
          </a:bodyPr>
          <a:lstStyle/>
          <a:p>
            <a:r>
              <a:rPr lang="en-US" dirty="0">
                <a:latin typeface="Arial" panose="020B0604020202020204" pitchFamily="34" charset="0"/>
                <a:cs typeface="Arial" panose="020B0604020202020204" pitchFamily="34" charset="0"/>
              </a:rPr>
              <a:t>Model 1: Without Feedback Loop</a:t>
            </a:r>
          </a:p>
        </p:txBody>
      </p:sp>
      <p:sp>
        <p:nvSpPr>
          <p:cNvPr id="14" name="TextBox 13">
            <a:extLst>
              <a:ext uri="{FF2B5EF4-FFF2-40B4-BE49-F238E27FC236}">
                <a16:creationId xmlns:a16="http://schemas.microsoft.com/office/drawing/2014/main" id="{701D97AE-FF56-3DFB-5D59-DB0508FCB7CF}"/>
              </a:ext>
            </a:extLst>
          </p:cNvPr>
          <p:cNvSpPr txBox="1"/>
          <p:nvPr/>
        </p:nvSpPr>
        <p:spPr>
          <a:xfrm>
            <a:off x="8610600" y="301879"/>
            <a:ext cx="3383015" cy="369332"/>
          </a:xfrm>
          <a:prstGeom prst="rect">
            <a:avLst/>
          </a:prstGeom>
          <a:noFill/>
          <a:ln>
            <a:solidFill>
              <a:srgbClr val="861F41"/>
            </a:solidFill>
          </a:ln>
        </p:spPr>
        <p:txBody>
          <a:bodyPr wrap="square">
            <a:spAutoFit/>
          </a:bodyPr>
          <a:lstStyle/>
          <a:p>
            <a:r>
              <a:rPr lang="en-US" dirty="0">
                <a:latin typeface="Arial" panose="020B0604020202020204" pitchFamily="34" charset="0"/>
                <a:cs typeface="Arial" panose="020B0604020202020204" pitchFamily="34" charset="0"/>
              </a:rPr>
              <a:t>Model 2: With Feedback Loop</a:t>
            </a:r>
          </a:p>
        </p:txBody>
      </p:sp>
      <p:pic>
        <p:nvPicPr>
          <p:cNvPr id="15" name="Picture 29">
            <a:extLst>
              <a:ext uri="{FF2B5EF4-FFF2-40B4-BE49-F238E27FC236}">
                <a16:creationId xmlns:a16="http://schemas.microsoft.com/office/drawing/2014/main" id="{7DB553B1-5CCD-2871-2DDC-6152D1C62A4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7879" y="3351638"/>
            <a:ext cx="2513686" cy="24993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0">
            <a:extLst>
              <a:ext uri="{FF2B5EF4-FFF2-40B4-BE49-F238E27FC236}">
                <a16:creationId xmlns:a16="http://schemas.microsoft.com/office/drawing/2014/main" id="{E6ED9CD6-A0F3-560D-8628-91FC6CCEE91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31701" y="3333868"/>
            <a:ext cx="2513685" cy="249956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
            <a:extLst>
              <a:ext uri="{FF2B5EF4-FFF2-40B4-BE49-F238E27FC236}">
                <a16:creationId xmlns:a16="http://schemas.microsoft.com/office/drawing/2014/main" id="{15EB1EA5-02BF-118A-E572-6DCD8962E5D1}"/>
              </a:ext>
            </a:extLst>
          </p:cNvPr>
          <p:cNvSpPr>
            <a:spLocks noChangeArrowheads="1"/>
          </p:cNvSpPr>
          <p:nvPr/>
        </p:nvSpPr>
        <p:spPr bwMode="auto">
          <a:xfrm>
            <a:off x="5343263" y="5879012"/>
            <a:ext cx="62525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Fig 5. The Cumulative Error Comparing Real and simulate data</a:t>
            </a:r>
            <a:endPar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240CD73-6ACE-32E5-E01B-0615FF53B13C}"/>
              </a:ext>
            </a:extLst>
          </p:cNvPr>
          <p:cNvSpPr txBox="1"/>
          <p:nvPr/>
        </p:nvSpPr>
        <p:spPr>
          <a:xfrm>
            <a:off x="217346" y="1694049"/>
            <a:ext cx="4594799" cy="3293209"/>
          </a:xfrm>
          <a:prstGeom prst="rect">
            <a:avLst/>
          </a:prstGeom>
          <a:noFill/>
        </p:spPr>
        <p:txBody>
          <a:bodyPr wrap="square" rtlCol="0">
            <a:spAutoFit/>
          </a:bodyPr>
          <a:lstStyle/>
          <a:p>
            <a:pPr marL="285750" indent="-285750">
              <a:buFont typeface="Arial" panose="020B0604020202020204" pitchFamily="34" charset="0"/>
              <a:buChar char="•"/>
            </a:pPr>
            <a:r>
              <a:rPr lang="en-GB" sz="1600" dirty="0">
                <a:effectLst/>
                <a:latin typeface="Arial" panose="020B0604020202020204" pitchFamily="34" charset="0"/>
                <a:ea typeface="PMingLiU" panose="02020500000000000000" pitchFamily="18" charset="-120"/>
                <a:cs typeface="Arial" panose="020B0604020202020204" pitchFamily="34" charset="0"/>
              </a:rPr>
              <a:t>We calibrated the model and the compare with real-world data. </a:t>
            </a:r>
          </a:p>
          <a:p>
            <a:pPr marL="285750" indent="-285750">
              <a:buFont typeface="Arial" panose="020B0604020202020204" pitchFamily="34" charset="0"/>
              <a:buChar char="•"/>
            </a:pPr>
            <a:endParaRPr lang="en-GB" sz="1600" dirty="0">
              <a:effectLst/>
              <a:latin typeface="Arial" panose="020B0604020202020204" pitchFamily="34" charset="0"/>
              <a:ea typeface="PMingLiU" panose="02020500000000000000" pitchFamily="18" charset="-120"/>
              <a:cs typeface="Arial" panose="020B060402020202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PMingLiU" panose="02020500000000000000" pitchFamily="18" charset="-120"/>
                <a:cs typeface="Arial" panose="020B0604020202020204" pitchFamily="34" charset="0"/>
              </a:rPr>
              <a:t>We test our hypothesis that there is a feedback loops of strain and boredom effect the overload and underload threshold by running two models. </a:t>
            </a:r>
          </a:p>
          <a:p>
            <a:pPr marL="285750" indent="-285750">
              <a:buFont typeface="Arial" panose="020B0604020202020204" pitchFamily="34" charset="0"/>
              <a:buChar char="•"/>
            </a:pPr>
            <a:endParaRPr lang="en-GB" sz="1600" dirty="0">
              <a:latin typeface="Arial" panose="020B0604020202020204" pitchFamily="34" charset="0"/>
              <a:ea typeface="PMingLiU" panose="02020500000000000000" pitchFamily="18" charset="-120"/>
              <a:cs typeface="Arial" panose="020B060402020202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PMingLiU" panose="02020500000000000000" pitchFamily="18" charset="-120"/>
                <a:cs typeface="Arial" panose="020B0604020202020204" pitchFamily="34" charset="0"/>
              </a:rPr>
              <a:t>Model 1 does not include the feedback loop, i.e., the Stress Out and Bore Out Loop is disactivated. </a:t>
            </a:r>
          </a:p>
          <a:p>
            <a:pPr marL="285750" indent="-285750">
              <a:buFont typeface="Arial" panose="020B0604020202020204" pitchFamily="34" charset="0"/>
              <a:buChar char="•"/>
            </a:pPr>
            <a:endParaRPr lang="en-GB" sz="1600" dirty="0">
              <a:latin typeface="Arial" panose="020B0604020202020204" pitchFamily="34" charset="0"/>
              <a:ea typeface="PMingLiU" panose="02020500000000000000" pitchFamily="18" charset="-120"/>
              <a:cs typeface="Arial" panose="020B060402020202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PMingLiU" panose="02020500000000000000" pitchFamily="18" charset="-120"/>
                <a:cs typeface="Arial" panose="020B0604020202020204" pitchFamily="34" charset="0"/>
              </a:rPr>
              <a:t>Model 2 includes the feedback loop.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4672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B14B-A71F-B50C-11EF-B2CF7BC650C1}"/>
              </a:ext>
            </a:extLst>
          </p:cNvPr>
          <p:cNvSpPr>
            <a:spLocks noGrp="1"/>
          </p:cNvSpPr>
          <p:nvPr>
            <p:ph type="title"/>
          </p:nvPr>
        </p:nvSpPr>
        <p:spPr/>
        <p:txBody>
          <a:bodyPr/>
          <a:lstStyle/>
          <a:p>
            <a:r>
              <a:rPr lang="en-US" dirty="0"/>
              <a:t>Result: Scenario Testing</a:t>
            </a:r>
          </a:p>
        </p:txBody>
      </p:sp>
      <p:sp>
        <p:nvSpPr>
          <p:cNvPr id="4" name="Footer Placeholder 3">
            <a:extLst>
              <a:ext uri="{FF2B5EF4-FFF2-40B4-BE49-F238E27FC236}">
                <a16:creationId xmlns:a16="http://schemas.microsoft.com/office/drawing/2014/main" id="{F966F31E-95A7-419F-FCB1-DBB8CAEF47FD}"/>
              </a:ext>
            </a:extLst>
          </p:cNvPr>
          <p:cNvSpPr>
            <a:spLocks noGrp="1"/>
          </p:cNvSpPr>
          <p:nvPr>
            <p:ph type="ftr" sz="quarter" idx="11"/>
          </p:nvPr>
        </p:nvSpPr>
        <p:spPr/>
        <p:txBody>
          <a:bodyPr/>
          <a:lstStyle/>
          <a:p>
            <a:r>
              <a:rPr lang="en-US"/>
              <a:t>© Liu, G. </a:t>
            </a:r>
          </a:p>
        </p:txBody>
      </p:sp>
      <p:sp>
        <p:nvSpPr>
          <p:cNvPr id="5" name="Slide Number Placeholder 4">
            <a:extLst>
              <a:ext uri="{FF2B5EF4-FFF2-40B4-BE49-F238E27FC236}">
                <a16:creationId xmlns:a16="http://schemas.microsoft.com/office/drawing/2014/main" id="{0543596B-E1EF-96F1-E3FE-F4F3502E0B53}"/>
              </a:ext>
            </a:extLst>
          </p:cNvPr>
          <p:cNvSpPr>
            <a:spLocks noGrp="1"/>
          </p:cNvSpPr>
          <p:nvPr>
            <p:ph type="sldNum" sz="quarter" idx="12"/>
          </p:nvPr>
        </p:nvSpPr>
        <p:spPr/>
        <p:txBody>
          <a:bodyPr/>
          <a:lstStyle/>
          <a:p>
            <a:fld id="{1366719D-43A1-0C44-8EE3-B54E24586935}" type="slidenum">
              <a:rPr lang="en-US" smtClean="0"/>
              <a:t>11</a:t>
            </a:fld>
            <a:endParaRPr lang="en-US"/>
          </a:p>
        </p:txBody>
      </p:sp>
      <p:sp>
        <p:nvSpPr>
          <p:cNvPr id="7" name="Rectangle 6">
            <a:extLst>
              <a:ext uri="{FF2B5EF4-FFF2-40B4-BE49-F238E27FC236}">
                <a16:creationId xmlns:a16="http://schemas.microsoft.com/office/drawing/2014/main" id="{5922EF81-40C7-D442-FF9D-800B1106E228}"/>
              </a:ext>
            </a:extLst>
          </p:cNvPr>
          <p:cNvSpPr/>
          <p:nvPr/>
        </p:nvSpPr>
        <p:spPr>
          <a:xfrm>
            <a:off x="3627120" y="4876794"/>
            <a:ext cx="5750560" cy="523220"/>
          </a:xfrm>
          <a:prstGeom prst="rect">
            <a:avLst/>
          </a:prstGeom>
        </p:spPr>
        <p:txBody>
          <a:bodyPr wrap="square">
            <a:spAutoFit/>
          </a:bodyPr>
          <a:lstStyle/>
          <a:p>
            <a:pPr algn="ctr">
              <a:spcAft>
                <a:spcPts val="750"/>
              </a:spcAft>
            </a:pPr>
            <a:r>
              <a:rPr lang="en-GB" sz="1400" dirty="0">
                <a:latin typeface="Arial" panose="020B0604020202020204" pitchFamily="34" charset="0"/>
                <a:ea typeface="Times New Roman" panose="02020603050405020304" pitchFamily="18" charset="0"/>
                <a:cs typeface="Arial" panose="020B0604020202020204" pitchFamily="34" charset="0"/>
              </a:rPr>
              <a:t>Fig 6. Expected non safety-critical human error simulated results plotted against real data (Counts/Hour).</a:t>
            </a:r>
            <a:endParaRPr lang="en-US" sz="1400"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392F5862-C7F8-F550-008F-250AAD2ECF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1453" y="1539266"/>
            <a:ext cx="8683570" cy="3235929"/>
          </a:xfrm>
          <a:prstGeom prst="rect">
            <a:avLst/>
          </a:prstGeom>
        </p:spPr>
      </p:pic>
    </p:spTree>
    <p:extLst>
      <p:ext uri="{BB962C8B-B14F-4D97-AF65-F5344CB8AC3E}">
        <p14:creationId xmlns:p14="http://schemas.microsoft.com/office/powerpoint/2010/main" val="340072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51AD-AA6B-A24E-82F2-98A859BB4E67}"/>
              </a:ext>
            </a:extLst>
          </p:cNvPr>
          <p:cNvSpPr>
            <a:spLocks noGrp="1"/>
          </p:cNvSpPr>
          <p:nvPr>
            <p:ph type="title"/>
          </p:nvPr>
        </p:nvSpPr>
        <p:spPr/>
        <p:txBody>
          <a:bodyPr>
            <a:normAutofit/>
          </a:bodyPr>
          <a:lstStyle/>
          <a:p>
            <a:pPr algn="l"/>
            <a:r>
              <a:rPr lang="en-US" dirty="0"/>
              <a:t>Conclusions</a:t>
            </a:r>
          </a:p>
        </p:txBody>
      </p:sp>
      <p:sp>
        <p:nvSpPr>
          <p:cNvPr id="3" name="TextBox 2">
            <a:extLst>
              <a:ext uri="{FF2B5EF4-FFF2-40B4-BE49-F238E27FC236}">
                <a16:creationId xmlns:a16="http://schemas.microsoft.com/office/drawing/2014/main" id="{83D75EB5-33FA-9C45-B59A-AEE39A07B2E0}"/>
              </a:ext>
            </a:extLst>
          </p:cNvPr>
          <p:cNvSpPr txBox="1"/>
          <p:nvPr/>
        </p:nvSpPr>
        <p:spPr>
          <a:xfrm>
            <a:off x="376685" y="1194911"/>
            <a:ext cx="11421615" cy="3970318"/>
          </a:xfrm>
          <a:prstGeom prst="rect">
            <a:avLst/>
          </a:prstGeom>
          <a:noFill/>
        </p:spPr>
        <p:txBody>
          <a:bodyPr wrap="square" rtlCol="0">
            <a:spAutoFit/>
          </a:bodyPr>
          <a:lstStyle/>
          <a:p>
            <a:pPr marL="457189" indent="-457189">
              <a:buFont typeface="Arial" panose="020B0604020202020204" pitchFamily="34" charset="0"/>
              <a:buChar char="•"/>
            </a:pPr>
            <a:r>
              <a:rPr lang="en-GB" sz="1800" dirty="0">
                <a:effectLst/>
                <a:latin typeface="Arial" panose="020B0604020202020204" pitchFamily="34" charset="0"/>
                <a:ea typeface="PMingLiU" panose="02020500000000000000" pitchFamily="18" charset="-120"/>
                <a:cs typeface="Arial" panose="020B0604020202020204" pitchFamily="34" charset="0"/>
              </a:rPr>
              <a:t>We presented a dynamic model of task workload’s interaction with stress, boredom, mental fatigue, and performance in safety-critical monitoring roles. </a:t>
            </a:r>
          </a:p>
          <a:p>
            <a:pPr marL="457189" indent="-457189">
              <a:buFont typeface="Arial" panose="020B0604020202020204" pitchFamily="34" charset="0"/>
              <a:buChar char="•"/>
            </a:pPr>
            <a:endParaRPr lang="en-GB" dirty="0">
              <a:latin typeface="Arial" panose="020B0604020202020204" pitchFamily="34" charset="0"/>
              <a:ea typeface="PMingLiU" panose="02020500000000000000" pitchFamily="18" charset="-120"/>
              <a:cs typeface="Arial" panose="020B0604020202020204" pitchFamily="34" charset="0"/>
            </a:endParaRPr>
          </a:p>
          <a:p>
            <a:pPr marL="457189" indent="-457189">
              <a:buFont typeface="Arial" panose="020B0604020202020204" pitchFamily="34" charset="0"/>
              <a:buChar char="•"/>
            </a:pPr>
            <a:r>
              <a:rPr lang="en-GB" sz="1800" dirty="0">
                <a:effectLst/>
                <a:latin typeface="Arial" panose="020B0604020202020204" pitchFamily="34" charset="0"/>
                <a:ea typeface="PMingLiU" panose="02020500000000000000" pitchFamily="18" charset="-120"/>
                <a:cs typeface="Arial" panose="020B0604020202020204" pitchFamily="34" charset="0"/>
              </a:rPr>
              <a:t>Our SD model builds on the suboptimality of workload theory, and extends it by incorporating the dynamic characteristic of operator’s mental fatigue affect by overload and underload.</a:t>
            </a:r>
            <a:endParaRPr lang="en-US" sz="1800" dirty="0">
              <a:effectLst/>
              <a:latin typeface="Arial" panose="020B0604020202020204" pitchFamily="34" charset="0"/>
              <a:ea typeface="PMingLiU" panose="02020500000000000000" pitchFamily="18" charset="-120"/>
              <a:cs typeface="Arial" panose="020B0604020202020204" pitchFamily="34" charset="0"/>
            </a:endParaRPr>
          </a:p>
          <a:p>
            <a:pPr marL="457189" indent="-457189">
              <a:buFont typeface="Arial" panose="020B0604020202020204" pitchFamily="34" charset="0"/>
              <a:buChar char="•"/>
            </a:pPr>
            <a:endParaRPr lang="en-GB" sz="1800" dirty="0">
              <a:effectLst/>
              <a:latin typeface="Arial" panose="020B0604020202020204" pitchFamily="34" charset="0"/>
              <a:ea typeface="PMingLiU" panose="02020500000000000000" pitchFamily="18" charset="-120"/>
              <a:cs typeface="Arial" panose="020B0604020202020204" pitchFamily="34" charset="0"/>
            </a:endParaRPr>
          </a:p>
          <a:p>
            <a:pPr marL="457189" indent="-457189">
              <a:buFont typeface="Arial" panose="020B0604020202020204" pitchFamily="34" charset="0"/>
              <a:buChar char="•"/>
            </a:pPr>
            <a:r>
              <a:rPr lang="en-GB" sz="1800" dirty="0">
                <a:effectLst/>
                <a:latin typeface="Arial" panose="020B0604020202020204" pitchFamily="34" charset="0"/>
                <a:ea typeface="PMingLiU" panose="02020500000000000000" pitchFamily="18" charset="-120"/>
                <a:cs typeface="Arial" panose="020B0604020202020204" pitchFamily="34" charset="0"/>
              </a:rPr>
              <a:t>The model is developed for Traffic Controllers in the Belgian railway network, INFRABEL, and is tested and calibrated with the detailed data provided by INFRABEL. </a:t>
            </a:r>
          </a:p>
          <a:p>
            <a:pPr marL="457189" indent="-457189">
              <a:buFont typeface="Arial" panose="020B0604020202020204" pitchFamily="34" charset="0"/>
              <a:buChar char="•"/>
            </a:pPr>
            <a:endParaRPr lang="en-GB" sz="1800" dirty="0">
              <a:effectLst/>
              <a:latin typeface="Arial" panose="020B0604020202020204" pitchFamily="34" charset="0"/>
              <a:ea typeface="PMingLiU" panose="02020500000000000000" pitchFamily="18" charset="-120"/>
              <a:cs typeface="Arial" panose="020B0604020202020204" pitchFamily="34" charset="0"/>
            </a:endParaRPr>
          </a:p>
          <a:p>
            <a:pPr marL="457189" indent="-457189">
              <a:buFont typeface="Arial" panose="020B0604020202020204" pitchFamily="34" charset="0"/>
              <a:buChar char="•"/>
            </a:pPr>
            <a:r>
              <a:rPr lang="en-GB" sz="1800" dirty="0">
                <a:effectLst/>
                <a:latin typeface="Arial" panose="020B0604020202020204" pitchFamily="34" charset="0"/>
                <a:ea typeface="PMingLiU" panose="02020500000000000000" pitchFamily="18" charset="-120"/>
                <a:cs typeface="Arial" panose="020B0604020202020204" pitchFamily="34" charset="0"/>
              </a:rPr>
              <a:t>The calibration results of the SD model tested the hypothesis that whether there is a feedback loop in strain and boredom that decreases the comfort range. </a:t>
            </a:r>
          </a:p>
          <a:p>
            <a:pPr marL="457189" indent="-457189">
              <a:buFont typeface="Arial" panose="020B0604020202020204" pitchFamily="34" charset="0"/>
              <a:buChar char="•"/>
            </a:pPr>
            <a:endParaRPr lang="en-GB" sz="1800" dirty="0">
              <a:effectLst/>
              <a:latin typeface="Arial" panose="020B0604020202020204" pitchFamily="34" charset="0"/>
              <a:ea typeface="PMingLiU" panose="02020500000000000000" pitchFamily="18" charset="-120"/>
              <a:cs typeface="Arial" panose="020B0604020202020204" pitchFamily="34" charset="0"/>
            </a:endParaRPr>
          </a:p>
          <a:p>
            <a:pPr marL="457189" indent="-457189">
              <a:buFont typeface="Arial" panose="020B0604020202020204" pitchFamily="34" charset="0"/>
              <a:buChar char="•"/>
            </a:pPr>
            <a:r>
              <a:rPr lang="en-GB" sz="1800" dirty="0">
                <a:effectLst/>
                <a:latin typeface="Arial" panose="020B0604020202020204" pitchFamily="34" charset="0"/>
                <a:ea typeface="PMingLiU" panose="02020500000000000000" pitchFamily="18" charset="-120"/>
                <a:cs typeface="Arial" panose="020B0604020202020204" pitchFamily="34" charset="0"/>
              </a:rPr>
              <a:t>The simulation results present some evidence supporting the structure of the model, however, there is considerable room for improvement in the model, calibration, and simulation.</a:t>
            </a:r>
            <a:endParaRPr lang="en-US" sz="1800" dirty="0">
              <a:effectLst/>
              <a:latin typeface="Arial" panose="020B0604020202020204" pitchFamily="34" charset="0"/>
              <a:ea typeface="PMingLiU" panose="02020500000000000000" pitchFamily="18" charset="-120"/>
              <a:cs typeface="Arial" panose="020B0604020202020204" pitchFamily="34" charset="0"/>
            </a:endParaRPr>
          </a:p>
        </p:txBody>
      </p:sp>
      <p:sp>
        <p:nvSpPr>
          <p:cNvPr id="4" name="Footer Placeholder 3">
            <a:extLst>
              <a:ext uri="{FF2B5EF4-FFF2-40B4-BE49-F238E27FC236}">
                <a16:creationId xmlns:a16="http://schemas.microsoft.com/office/drawing/2014/main" id="{1709ED40-E2D8-25EB-715B-59A2F70D16F4}"/>
              </a:ext>
            </a:extLst>
          </p:cNvPr>
          <p:cNvSpPr>
            <a:spLocks noGrp="1"/>
          </p:cNvSpPr>
          <p:nvPr>
            <p:ph type="ftr" sz="quarter" idx="11"/>
          </p:nvPr>
        </p:nvSpPr>
        <p:spPr/>
        <p:txBody>
          <a:bodyPr/>
          <a:lstStyle/>
          <a:p>
            <a:r>
              <a:rPr lang="en-US"/>
              <a:t>© Liu, G. </a:t>
            </a:r>
          </a:p>
        </p:txBody>
      </p:sp>
      <p:sp>
        <p:nvSpPr>
          <p:cNvPr id="5" name="Slide Number Placeholder 4">
            <a:extLst>
              <a:ext uri="{FF2B5EF4-FFF2-40B4-BE49-F238E27FC236}">
                <a16:creationId xmlns:a16="http://schemas.microsoft.com/office/drawing/2014/main" id="{00C5F188-2348-77A6-2935-645EC49A9C3B}"/>
              </a:ext>
            </a:extLst>
          </p:cNvPr>
          <p:cNvSpPr>
            <a:spLocks noGrp="1"/>
          </p:cNvSpPr>
          <p:nvPr>
            <p:ph type="sldNum" sz="quarter" idx="12"/>
          </p:nvPr>
        </p:nvSpPr>
        <p:spPr/>
        <p:txBody>
          <a:bodyPr/>
          <a:lstStyle/>
          <a:p>
            <a:fld id="{1366719D-43A1-0C44-8EE3-B54E24586935}" type="slidenum">
              <a:rPr lang="en-US" smtClean="0"/>
              <a:t>12</a:t>
            </a:fld>
            <a:endParaRPr lang="en-US"/>
          </a:p>
        </p:txBody>
      </p:sp>
    </p:spTree>
    <p:extLst>
      <p:ext uri="{BB962C8B-B14F-4D97-AF65-F5344CB8AC3E}">
        <p14:creationId xmlns:p14="http://schemas.microsoft.com/office/powerpoint/2010/main" val="2813859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5E8050-FE9A-8344-876F-7E76E8E10A14}"/>
              </a:ext>
            </a:extLst>
          </p:cNvPr>
          <p:cNvSpPr>
            <a:spLocks noGrp="1"/>
          </p:cNvSpPr>
          <p:nvPr>
            <p:ph type="body" sz="quarter" idx="11"/>
          </p:nvPr>
        </p:nvSpPr>
        <p:spPr>
          <a:xfrm>
            <a:off x="1419775" y="4756231"/>
            <a:ext cx="8979309" cy="389441"/>
          </a:xfrm>
        </p:spPr>
        <p:txBody>
          <a:bodyPr>
            <a:normAutofit fontScale="25000" lnSpcReduction="20000"/>
          </a:bodyPr>
          <a:lstStyle/>
          <a:p>
            <a:r>
              <a:rPr lang="en-US" sz="7200" dirty="0"/>
              <a:t>Georgia (Ning-Yuan) Liu</a:t>
            </a:r>
          </a:p>
          <a:p>
            <a:r>
              <a:rPr lang="en-US" sz="7200" dirty="0"/>
              <a:t>Email: </a:t>
            </a:r>
            <a:r>
              <a:rPr lang="en-US" sz="7200" dirty="0" err="1"/>
              <a:t>ningyuan@vt.edu</a:t>
            </a:r>
            <a:endParaRPr lang="en-US" sz="7200" dirty="0"/>
          </a:p>
          <a:p>
            <a:endParaRPr lang="en-US" dirty="0"/>
          </a:p>
        </p:txBody>
      </p:sp>
      <p:sp>
        <p:nvSpPr>
          <p:cNvPr id="4" name="TextBox 3">
            <a:extLst>
              <a:ext uri="{FF2B5EF4-FFF2-40B4-BE49-F238E27FC236}">
                <a16:creationId xmlns:a16="http://schemas.microsoft.com/office/drawing/2014/main" id="{A3A938EF-2509-EA41-A688-18FDFFB652F6}"/>
              </a:ext>
            </a:extLst>
          </p:cNvPr>
          <p:cNvSpPr txBox="1"/>
          <p:nvPr/>
        </p:nvSpPr>
        <p:spPr>
          <a:xfrm>
            <a:off x="3311987" y="2101769"/>
            <a:ext cx="5365571" cy="1200329"/>
          </a:xfrm>
          <a:prstGeom prst="rect">
            <a:avLst/>
          </a:prstGeom>
          <a:noFill/>
        </p:spPr>
        <p:txBody>
          <a:bodyPr wrap="none" rtlCol="0">
            <a:spAutoFit/>
          </a:bodyPr>
          <a:lstStyle/>
          <a:p>
            <a:pPr algn="ctr"/>
            <a:r>
              <a:rPr lang="en-US" sz="7200" b="1" dirty="0">
                <a:solidFill>
                  <a:srgbClr val="861F41"/>
                </a:solidFill>
                <a:latin typeface="Arial" panose="020B0604020202020204" pitchFamily="34" charset="0"/>
                <a:cs typeface="Arial" panose="020B0604020202020204" pitchFamily="34" charset="0"/>
              </a:rPr>
              <a:t>Thank you! </a:t>
            </a:r>
          </a:p>
        </p:txBody>
      </p:sp>
    </p:spTree>
    <p:extLst>
      <p:ext uri="{BB962C8B-B14F-4D97-AF65-F5344CB8AC3E}">
        <p14:creationId xmlns:p14="http://schemas.microsoft.com/office/powerpoint/2010/main" val="3671496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E24175-CAE9-4A33-5568-47999F3DFB3E}"/>
              </a:ext>
            </a:extLst>
          </p:cNvPr>
          <p:cNvSpPr txBox="1"/>
          <p:nvPr/>
        </p:nvSpPr>
        <p:spPr>
          <a:xfrm>
            <a:off x="524757" y="458192"/>
            <a:ext cx="10529323" cy="5490734"/>
          </a:xfrm>
          <a:prstGeom prst="rect">
            <a:avLst/>
          </a:prstGeom>
          <a:noFill/>
        </p:spPr>
        <p:txBody>
          <a:bodyPr wrap="square">
            <a:spAutoFit/>
          </a:bodyPr>
          <a:lstStyle/>
          <a:p>
            <a:pPr marL="0" marR="0">
              <a:lnSpc>
                <a:spcPct val="90000"/>
              </a:lnSpc>
              <a:spcBef>
                <a:spcPct val="0"/>
              </a:spcBef>
              <a:spcAft>
                <a:spcPts val="0"/>
              </a:spcAft>
            </a:pPr>
            <a:r>
              <a:rPr lang="en-GB" sz="3200" b="1" dirty="0">
                <a:solidFill>
                  <a:srgbClr val="861F41"/>
                </a:solidFill>
                <a:latin typeface="Arial" panose="020B0604020202020204" pitchFamily="34" charset="0"/>
                <a:ea typeface="+mj-ea"/>
                <a:cs typeface="Arial" panose="020B0604020202020204" pitchFamily="34" charset="0"/>
              </a:rPr>
              <a:t>Bibliography </a:t>
            </a:r>
          </a:p>
          <a:p>
            <a:pPr marL="0" marR="0">
              <a:spcBef>
                <a:spcPts val="0"/>
              </a:spcBef>
              <a:spcAft>
                <a:spcPts val="0"/>
              </a:spcAft>
            </a:pPr>
            <a:endParaRPr lang="en-GB" sz="1400" dirty="0">
              <a:effectLst/>
              <a:latin typeface="Times New Roman" panose="02020603050405020304" pitchFamily="18" charset="0"/>
              <a:ea typeface="PMingLiU" panose="02020500000000000000" pitchFamily="18" charset="-120"/>
            </a:endParaRPr>
          </a:p>
          <a:p>
            <a:pPr marL="0" marR="0">
              <a:spcBef>
                <a:spcPts val="0"/>
              </a:spcBef>
              <a:spcAft>
                <a:spcPts val="0"/>
              </a:spcAft>
            </a:pPr>
            <a:r>
              <a:rPr lang="en-GB" sz="1400" dirty="0" err="1">
                <a:effectLst/>
                <a:latin typeface="Times New Roman" panose="02020603050405020304" pitchFamily="18" charset="0"/>
                <a:ea typeface="PMingLiU" panose="02020500000000000000" pitchFamily="18" charset="-120"/>
              </a:rPr>
              <a:t>Boksem</a:t>
            </a:r>
            <a:r>
              <a:rPr lang="en-GB" sz="1400" dirty="0">
                <a:effectLst/>
                <a:latin typeface="Times New Roman" panose="02020603050405020304" pitchFamily="18" charset="0"/>
                <a:ea typeface="PMingLiU" panose="02020500000000000000" pitchFamily="18" charset="-120"/>
              </a:rPr>
              <a:t>, M. A. S., </a:t>
            </a:r>
            <a:r>
              <a:rPr lang="en-GB" sz="1400" dirty="0" err="1">
                <a:effectLst/>
                <a:latin typeface="Times New Roman" panose="02020603050405020304" pitchFamily="18" charset="0"/>
                <a:ea typeface="PMingLiU" panose="02020500000000000000" pitchFamily="18" charset="-120"/>
              </a:rPr>
              <a:t>Meijman</a:t>
            </a:r>
            <a:r>
              <a:rPr lang="en-GB" sz="1400" dirty="0">
                <a:effectLst/>
                <a:latin typeface="Times New Roman" panose="02020603050405020304" pitchFamily="18" charset="0"/>
                <a:ea typeface="PMingLiU" panose="02020500000000000000" pitchFamily="18" charset="-120"/>
              </a:rPr>
              <a:t>, T. F., &amp; </a:t>
            </a:r>
            <a:r>
              <a:rPr lang="en-GB" sz="1400" dirty="0" err="1">
                <a:effectLst/>
                <a:latin typeface="Times New Roman" panose="02020603050405020304" pitchFamily="18" charset="0"/>
                <a:ea typeface="PMingLiU" panose="02020500000000000000" pitchFamily="18" charset="-120"/>
              </a:rPr>
              <a:t>Lorist</a:t>
            </a:r>
            <a:r>
              <a:rPr lang="en-GB" sz="1400" dirty="0">
                <a:effectLst/>
                <a:latin typeface="Times New Roman" panose="02020603050405020304" pitchFamily="18" charset="0"/>
                <a:ea typeface="PMingLiU" panose="02020500000000000000" pitchFamily="18" charset="-120"/>
              </a:rPr>
              <a:t>, M. M. (2006). Mental fatigue, motivation and action monitoring. </a:t>
            </a:r>
            <a:r>
              <a:rPr lang="en-GB" sz="1400" i="1" dirty="0">
                <a:effectLst/>
                <a:latin typeface="Times New Roman" panose="02020603050405020304" pitchFamily="18" charset="0"/>
                <a:ea typeface="PMingLiU" panose="02020500000000000000" pitchFamily="18" charset="-120"/>
              </a:rPr>
              <a:t>Biological Psychology</a:t>
            </a:r>
            <a:r>
              <a:rPr lang="en-GB" sz="1400" dirty="0">
                <a:effectLst/>
                <a:latin typeface="Times New Roman" panose="02020603050405020304" pitchFamily="18" charset="0"/>
                <a:ea typeface="PMingLiU" panose="02020500000000000000" pitchFamily="18" charset="-120"/>
              </a:rPr>
              <a:t>, </a:t>
            </a:r>
            <a:r>
              <a:rPr lang="en-GB" sz="1400" i="1" dirty="0">
                <a:effectLst/>
                <a:latin typeface="Times New Roman" panose="02020603050405020304" pitchFamily="18" charset="0"/>
                <a:ea typeface="PMingLiU" panose="02020500000000000000" pitchFamily="18" charset="-120"/>
              </a:rPr>
              <a:t>72</a:t>
            </a:r>
            <a:r>
              <a:rPr lang="en-GB" sz="1400" dirty="0">
                <a:effectLst/>
                <a:latin typeface="Times New Roman" panose="02020603050405020304" pitchFamily="18" charset="0"/>
                <a:ea typeface="PMingLiU" panose="02020500000000000000" pitchFamily="18" charset="-120"/>
              </a:rPr>
              <a:t>(2), 123–132. </a:t>
            </a:r>
          </a:p>
          <a:p>
            <a:pPr marL="0" marR="0">
              <a:spcBef>
                <a:spcPts val="0"/>
              </a:spcBef>
              <a:spcAft>
                <a:spcPts val="0"/>
              </a:spcAft>
            </a:pPr>
            <a:r>
              <a:rPr lang="es-ES" sz="1400" dirty="0">
                <a:effectLst/>
                <a:latin typeface="Times New Roman" panose="02020603050405020304" pitchFamily="18" charset="0"/>
                <a:ea typeface="PMingLiU" panose="02020500000000000000" pitchFamily="18" charset="-120"/>
              </a:rPr>
              <a:t>Charles, R. L., &amp; Nixon, J. (2019). </a:t>
            </a:r>
            <a:r>
              <a:rPr lang="en-GB" sz="1400" dirty="0">
                <a:effectLst/>
                <a:latin typeface="Times New Roman" panose="02020603050405020304" pitchFamily="18" charset="0"/>
                <a:ea typeface="PMingLiU" panose="02020500000000000000" pitchFamily="18" charset="-120"/>
              </a:rPr>
              <a:t>Measuring mental workload using physiological measures: A systematic review. </a:t>
            </a:r>
            <a:r>
              <a:rPr lang="en-GB" sz="1400" i="1" dirty="0">
                <a:effectLst/>
                <a:latin typeface="Times New Roman" panose="02020603050405020304" pitchFamily="18" charset="0"/>
                <a:ea typeface="PMingLiU" panose="02020500000000000000" pitchFamily="18" charset="-120"/>
              </a:rPr>
              <a:t>Applied Ergonomics</a:t>
            </a:r>
            <a:r>
              <a:rPr lang="en-GB" sz="1400" dirty="0">
                <a:effectLst/>
                <a:latin typeface="Times New Roman" panose="02020603050405020304" pitchFamily="18" charset="0"/>
                <a:ea typeface="PMingLiU" panose="02020500000000000000" pitchFamily="18" charset="-120"/>
              </a:rPr>
              <a:t>, </a:t>
            </a:r>
            <a:r>
              <a:rPr lang="en-GB" sz="1400" i="1" dirty="0">
                <a:effectLst/>
                <a:latin typeface="Times New Roman" panose="02020603050405020304" pitchFamily="18" charset="0"/>
                <a:ea typeface="PMingLiU" panose="02020500000000000000" pitchFamily="18" charset="-120"/>
              </a:rPr>
              <a:t>74</a:t>
            </a:r>
            <a:r>
              <a:rPr lang="en-GB" sz="1400" dirty="0">
                <a:effectLst/>
                <a:latin typeface="Times New Roman" panose="02020603050405020304" pitchFamily="18" charset="0"/>
                <a:ea typeface="PMingLiU" panose="02020500000000000000" pitchFamily="18" charset="-120"/>
              </a:rPr>
              <a:t>, 221–232.</a:t>
            </a:r>
            <a:endParaRPr lang="en-US" sz="1400" dirty="0">
              <a:effectLst/>
              <a:latin typeface="Times New Roman" panose="02020603050405020304" pitchFamily="18" charset="0"/>
              <a:ea typeface="PMingLiU" panose="02020500000000000000" pitchFamily="18" charset="-120"/>
            </a:endParaRPr>
          </a:p>
          <a:p>
            <a:pPr marL="0" marR="0">
              <a:spcBef>
                <a:spcPts val="0"/>
              </a:spcBef>
              <a:spcAft>
                <a:spcPts val="0"/>
              </a:spcAft>
            </a:pPr>
            <a:r>
              <a:rPr lang="en-GB" sz="1400" dirty="0" err="1">
                <a:effectLst/>
                <a:latin typeface="Times New Roman" panose="02020603050405020304" pitchFamily="18" charset="0"/>
                <a:ea typeface="PMingLiU" panose="02020500000000000000" pitchFamily="18" charset="-120"/>
              </a:rPr>
              <a:t>Folkard</a:t>
            </a:r>
            <a:r>
              <a:rPr lang="en-GB" sz="1400" dirty="0">
                <a:effectLst/>
                <a:latin typeface="Times New Roman" panose="02020603050405020304" pitchFamily="18" charset="0"/>
                <a:ea typeface="PMingLiU" panose="02020500000000000000" pitchFamily="18" charset="-120"/>
              </a:rPr>
              <a:t>, S., Lombardi, D. A., &amp; Spencer, M. B. (2006). Estimating the circadian rhythm in the risk of occupational injuries and accidents. </a:t>
            </a:r>
            <a:r>
              <a:rPr lang="en-GB" sz="1400" i="1" dirty="0">
                <a:effectLst/>
                <a:latin typeface="Times New Roman" panose="02020603050405020304" pitchFamily="18" charset="0"/>
                <a:ea typeface="PMingLiU" panose="02020500000000000000" pitchFamily="18" charset="-120"/>
              </a:rPr>
              <a:t>Chronobiology International</a:t>
            </a:r>
            <a:r>
              <a:rPr lang="en-GB" sz="1400" dirty="0">
                <a:effectLst/>
                <a:latin typeface="Times New Roman" panose="02020603050405020304" pitchFamily="18" charset="0"/>
                <a:ea typeface="PMingLiU" panose="02020500000000000000" pitchFamily="18" charset="-120"/>
              </a:rPr>
              <a:t>, </a:t>
            </a:r>
            <a:r>
              <a:rPr lang="en-GB" sz="1400" i="1" dirty="0">
                <a:effectLst/>
                <a:latin typeface="Times New Roman" panose="02020603050405020304" pitchFamily="18" charset="0"/>
                <a:ea typeface="PMingLiU" panose="02020500000000000000" pitchFamily="18" charset="-120"/>
              </a:rPr>
              <a:t>23</a:t>
            </a:r>
            <a:r>
              <a:rPr lang="en-GB" sz="1400" dirty="0">
                <a:effectLst/>
                <a:latin typeface="Times New Roman" panose="02020603050405020304" pitchFamily="18" charset="0"/>
                <a:ea typeface="PMingLiU" panose="02020500000000000000" pitchFamily="18" charset="-120"/>
              </a:rPr>
              <a:t>(6), 1181–1192.</a:t>
            </a:r>
            <a:endParaRPr lang="en-US" sz="1400" dirty="0">
              <a:effectLst/>
              <a:latin typeface="Times New Roman" panose="02020603050405020304" pitchFamily="18" charset="0"/>
              <a:ea typeface="PMingLiU" panose="02020500000000000000" pitchFamily="18" charset="-120"/>
            </a:endParaRPr>
          </a:p>
          <a:p>
            <a:pPr marL="0" marR="0">
              <a:spcBef>
                <a:spcPts val="0"/>
              </a:spcBef>
              <a:spcAft>
                <a:spcPts val="0"/>
              </a:spcAft>
            </a:pPr>
            <a:r>
              <a:rPr lang="en-GB" sz="1400" dirty="0">
                <a:effectLst/>
                <a:latin typeface="Times New Roman" panose="02020603050405020304" pitchFamily="18" charset="0"/>
                <a:ea typeface="PMingLiU" panose="02020500000000000000" pitchFamily="18" charset="-120"/>
              </a:rPr>
              <a:t>Hancock, P. A. (1989). The effect of performance failure and task demand on the perception of mental workload. </a:t>
            </a:r>
            <a:r>
              <a:rPr lang="en-GB" sz="1400" i="1" dirty="0">
                <a:effectLst/>
                <a:latin typeface="Times New Roman" panose="02020603050405020304" pitchFamily="18" charset="0"/>
                <a:ea typeface="PMingLiU" panose="02020500000000000000" pitchFamily="18" charset="-120"/>
              </a:rPr>
              <a:t>Applied Ergonomics</a:t>
            </a:r>
            <a:r>
              <a:rPr lang="en-GB" sz="1400" dirty="0">
                <a:effectLst/>
                <a:latin typeface="Times New Roman" panose="02020603050405020304" pitchFamily="18" charset="0"/>
                <a:ea typeface="PMingLiU" panose="02020500000000000000" pitchFamily="18" charset="-120"/>
              </a:rPr>
              <a:t>, </a:t>
            </a:r>
            <a:r>
              <a:rPr lang="en-GB" sz="1400" i="1" dirty="0">
                <a:effectLst/>
                <a:latin typeface="Times New Roman" panose="02020603050405020304" pitchFamily="18" charset="0"/>
                <a:ea typeface="PMingLiU" panose="02020500000000000000" pitchFamily="18" charset="-120"/>
              </a:rPr>
              <a:t>20</a:t>
            </a:r>
            <a:r>
              <a:rPr lang="en-GB" sz="1400" dirty="0">
                <a:effectLst/>
                <a:latin typeface="Times New Roman" panose="02020603050405020304" pitchFamily="18" charset="0"/>
                <a:ea typeface="PMingLiU" panose="02020500000000000000" pitchFamily="18" charset="-120"/>
              </a:rPr>
              <a:t>(3), 197–205. </a:t>
            </a:r>
            <a:endParaRPr lang="en-US" sz="1400" dirty="0">
              <a:effectLst/>
              <a:latin typeface="Times New Roman" panose="02020603050405020304" pitchFamily="18" charset="0"/>
              <a:ea typeface="PMingLiU" panose="02020500000000000000" pitchFamily="18" charset="-120"/>
            </a:endParaRPr>
          </a:p>
          <a:p>
            <a:pPr marL="0" marR="0">
              <a:spcBef>
                <a:spcPts val="0"/>
              </a:spcBef>
              <a:spcAft>
                <a:spcPts val="0"/>
              </a:spcAft>
            </a:pPr>
            <a:r>
              <a:rPr lang="en-GB" sz="1400" dirty="0">
                <a:effectLst/>
                <a:latin typeface="Times New Roman" panose="02020603050405020304" pitchFamily="18" charset="0"/>
                <a:ea typeface="PMingLiU" panose="02020500000000000000" pitchFamily="18" charset="-120"/>
              </a:rPr>
              <a:t>Hancock, P., &amp; Warm, J. (2003). A dynamic model of stress and sustained attention. </a:t>
            </a:r>
            <a:r>
              <a:rPr lang="en-GB" sz="1400" i="1" dirty="0">
                <a:effectLst/>
                <a:latin typeface="Times New Roman" panose="02020603050405020304" pitchFamily="18" charset="0"/>
                <a:ea typeface="PMingLiU" panose="02020500000000000000" pitchFamily="18" charset="-120"/>
              </a:rPr>
              <a:t>Journal of Human Performance in Extreme Environments</a:t>
            </a:r>
            <a:r>
              <a:rPr lang="en-GB" sz="1400" dirty="0">
                <a:effectLst/>
                <a:latin typeface="Times New Roman" panose="02020603050405020304" pitchFamily="18" charset="0"/>
                <a:ea typeface="PMingLiU" panose="02020500000000000000" pitchFamily="18" charset="-120"/>
              </a:rPr>
              <a:t>, </a:t>
            </a:r>
            <a:r>
              <a:rPr lang="en-GB" sz="1400" i="1" dirty="0">
                <a:effectLst/>
                <a:latin typeface="Times New Roman" panose="02020603050405020304" pitchFamily="18" charset="0"/>
                <a:ea typeface="PMingLiU" panose="02020500000000000000" pitchFamily="18" charset="-120"/>
              </a:rPr>
              <a:t>7</a:t>
            </a:r>
            <a:r>
              <a:rPr lang="en-GB" sz="1400" dirty="0">
                <a:effectLst/>
                <a:latin typeface="Times New Roman" panose="02020603050405020304" pitchFamily="18" charset="0"/>
                <a:ea typeface="PMingLiU" panose="02020500000000000000" pitchFamily="18" charset="-120"/>
              </a:rPr>
              <a:t>(1), 4.</a:t>
            </a:r>
            <a:endParaRPr lang="en-US" sz="1400" dirty="0">
              <a:effectLst/>
              <a:latin typeface="Times New Roman" panose="02020603050405020304" pitchFamily="18" charset="0"/>
              <a:ea typeface="PMingLiU" panose="02020500000000000000" pitchFamily="18" charset="-120"/>
            </a:endParaRPr>
          </a:p>
          <a:p>
            <a:pPr marL="0" marR="0">
              <a:spcBef>
                <a:spcPts val="0"/>
              </a:spcBef>
              <a:spcAft>
                <a:spcPts val="0"/>
              </a:spcAft>
            </a:pPr>
            <a:r>
              <a:rPr lang="en-GB" sz="1400" dirty="0">
                <a:effectLst/>
                <a:latin typeface="Times New Roman" panose="02020603050405020304" pitchFamily="18" charset="0"/>
                <a:ea typeface="PMingLiU" panose="02020500000000000000" pitchFamily="18" charset="-120"/>
              </a:rPr>
              <a:t>Hancock, Peter A, &amp; Desmond, P. A. (2001). </a:t>
            </a:r>
            <a:r>
              <a:rPr lang="en-GB" sz="1400" i="1" dirty="0">
                <a:effectLst/>
                <a:latin typeface="Times New Roman" panose="02020603050405020304" pitchFamily="18" charset="0"/>
                <a:ea typeface="PMingLiU" panose="02020500000000000000" pitchFamily="18" charset="-120"/>
              </a:rPr>
              <a:t>Stress, workload, and fatigue.</a:t>
            </a:r>
            <a:r>
              <a:rPr lang="en-GB" sz="1400" dirty="0">
                <a:effectLst/>
                <a:latin typeface="Times New Roman" panose="02020603050405020304" pitchFamily="18" charset="0"/>
                <a:ea typeface="PMingLiU" panose="02020500000000000000" pitchFamily="18" charset="-120"/>
              </a:rPr>
              <a:t> Lawrence Erlbaum Associates Publishers.</a:t>
            </a:r>
            <a:endParaRPr lang="en-US" sz="1400" dirty="0">
              <a:effectLst/>
              <a:latin typeface="Times New Roman" panose="02020603050405020304" pitchFamily="18" charset="0"/>
              <a:ea typeface="PMingLiU" panose="02020500000000000000" pitchFamily="18" charset="-120"/>
            </a:endParaRPr>
          </a:p>
          <a:p>
            <a:pPr marL="0" marR="0">
              <a:spcBef>
                <a:spcPts val="0"/>
              </a:spcBef>
              <a:spcAft>
                <a:spcPts val="0"/>
              </a:spcAft>
            </a:pPr>
            <a:r>
              <a:rPr lang="en-GB" sz="1400" dirty="0">
                <a:effectLst/>
                <a:latin typeface="Times New Roman" panose="02020603050405020304" pitchFamily="18" charset="0"/>
                <a:ea typeface="PMingLiU" panose="02020500000000000000" pitchFamily="18" charset="-120"/>
              </a:rPr>
              <a:t>Hancock, Peter A, &amp; </a:t>
            </a:r>
            <a:r>
              <a:rPr lang="en-GB" sz="1400" dirty="0" err="1">
                <a:effectLst/>
                <a:latin typeface="Times New Roman" panose="02020603050405020304" pitchFamily="18" charset="0"/>
                <a:ea typeface="PMingLiU" panose="02020500000000000000" pitchFamily="18" charset="-120"/>
              </a:rPr>
              <a:t>Meshkati</a:t>
            </a:r>
            <a:r>
              <a:rPr lang="en-GB" sz="1400" dirty="0">
                <a:effectLst/>
                <a:latin typeface="Times New Roman" panose="02020603050405020304" pitchFamily="18" charset="0"/>
                <a:ea typeface="PMingLiU" panose="02020500000000000000" pitchFamily="18" charset="-120"/>
              </a:rPr>
              <a:t>, N. (1988). </a:t>
            </a:r>
            <a:r>
              <a:rPr lang="en-GB" sz="1400" i="1" dirty="0">
                <a:effectLst/>
                <a:latin typeface="Times New Roman" panose="02020603050405020304" pitchFamily="18" charset="0"/>
                <a:ea typeface="PMingLiU" panose="02020500000000000000" pitchFamily="18" charset="-120"/>
              </a:rPr>
              <a:t>Human mental workload</a:t>
            </a:r>
            <a:r>
              <a:rPr lang="en-GB" sz="1400" dirty="0">
                <a:effectLst/>
                <a:latin typeface="Times New Roman" panose="02020603050405020304" pitchFamily="18" charset="0"/>
                <a:ea typeface="PMingLiU" panose="02020500000000000000" pitchFamily="18" charset="-120"/>
              </a:rPr>
              <a:t>. North-Holland Amsterdam.</a:t>
            </a:r>
            <a:endParaRPr lang="en-US" sz="1400" dirty="0">
              <a:effectLst/>
              <a:latin typeface="Times New Roman" panose="02020603050405020304" pitchFamily="18" charset="0"/>
              <a:ea typeface="PMingLiU" panose="02020500000000000000" pitchFamily="18" charset="-120"/>
            </a:endParaRPr>
          </a:p>
          <a:p>
            <a:pPr marL="0" marR="0">
              <a:spcBef>
                <a:spcPts val="0"/>
              </a:spcBef>
              <a:spcAft>
                <a:spcPts val="0"/>
              </a:spcAft>
            </a:pPr>
            <a:r>
              <a:rPr lang="en-GB" sz="1400" dirty="0" err="1">
                <a:effectLst/>
                <a:latin typeface="Times New Roman" panose="02020603050405020304" pitchFamily="18" charset="0"/>
                <a:ea typeface="PMingLiU" panose="02020500000000000000" pitchFamily="18" charset="-120"/>
              </a:rPr>
              <a:t>O’Donnel</a:t>
            </a:r>
            <a:r>
              <a:rPr lang="en-GB" sz="1400" dirty="0">
                <a:effectLst/>
                <a:latin typeface="Times New Roman" panose="02020603050405020304" pitchFamily="18" charset="0"/>
                <a:ea typeface="PMingLiU" panose="02020500000000000000" pitchFamily="18" charset="-120"/>
              </a:rPr>
              <a:t>, C., &amp; </a:t>
            </a:r>
            <a:r>
              <a:rPr lang="en-GB" sz="1400" dirty="0" err="1">
                <a:effectLst/>
                <a:latin typeface="Times New Roman" panose="02020603050405020304" pitchFamily="18" charset="0"/>
                <a:ea typeface="PMingLiU" panose="02020500000000000000" pitchFamily="18" charset="-120"/>
              </a:rPr>
              <a:t>Eggmeier</a:t>
            </a:r>
            <a:r>
              <a:rPr lang="en-GB" sz="1400" dirty="0">
                <a:effectLst/>
                <a:latin typeface="Times New Roman" panose="02020603050405020304" pitchFamily="18" charset="0"/>
                <a:ea typeface="PMingLiU" panose="02020500000000000000" pitchFamily="18" charset="-120"/>
              </a:rPr>
              <a:t>, F. (1986). Workload assessment methodology: Chapter 42. </a:t>
            </a:r>
            <a:r>
              <a:rPr lang="en-GB" sz="1400" i="1" dirty="0">
                <a:effectLst/>
                <a:latin typeface="Times New Roman" panose="02020603050405020304" pitchFamily="18" charset="0"/>
                <a:ea typeface="PMingLiU" panose="02020500000000000000" pitchFamily="18" charset="-120"/>
              </a:rPr>
              <a:t>Handbook of Perception and Human Performance. II</a:t>
            </a:r>
            <a:r>
              <a:rPr lang="en-GB" sz="1400" dirty="0">
                <a:effectLst/>
                <a:latin typeface="Times New Roman" panose="02020603050405020304" pitchFamily="18" charset="0"/>
                <a:ea typeface="PMingLiU" panose="02020500000000000000" pitchFamily="18" charset="-120"/>
              </a:rPr>
              <a:t>, 1–49.</a:t>
            </a:r>
            <a:endParaRPr lang="en-US" sz="1400" dirty="0">
              <a:effectLst/>
              <a:latin typeface="Times New Roman" panose="02020603050405020304" pitchFamily="18" charset="0"/>
              <a:ea typeface="PMingLiU" panose="02020500000000000000" pitchFamily="18" charset="-120"/>
            </a:endParaRPr>
          </a:p>
          <a:p>
            <a:pPr marL="0" marR="0">
              <a:spcBef>
                <a:spcPts val="0"/>
              </a:spcBef>
              <a:spcAft>
                <a:spcPts val="0"/>
              </a:spcAft>
            </a:pPr>
            <a:r>
              <a:rPr lang="en-GB" sz="1400" dirty="0">
                <a:effectLst/>
                <a:latin typeface="Times New Roman" panose="02020603050405020304" pitchFamily="18" charset="0"/>
                <a:ea typeface="PMingLiU" panose="02020500000000000000" pitchFamily="18" charset="-120"/>
              </a:rPr>
              <a:t>Rouse, W. B., Edwards, S. L., &amp; Hammer, J. M. (1993). </a:t>
            </a:r>
            <a:r>
              <a:rPr lang="en-GB" sz="1400" dirty="0" err="1">
                <a:effectLst/>
                <a:latin typeface="Times New Roman" panose="02020603050405020304" pitchFamily="18" charset="0"/>
                <a:ea typeface="PMingLiU" panose="02020500000000000000" pitchFamily="18" charset="-120"/>
              </a:rPr>
              <a:t>Modeling</a:t>
            </a:r>
            <a:r>
              <a:rPr lang="en-GB" sz="1400" dirty="0">
                <a:effectLst/>
                <a:latin typeface="Times New Roman" panose="02020603050405020304" pitchFamily="18" charset="0"/>
                <a:ea typeface="PMingLiU" panose="02020500000000000000" pitchFamily="18" charset="-120"/>
              </a:rPr>
              <a:t> the dynamics of mental workload and human performance in complex systems. </a:t>
            </a:r>
            <a:r>
              <a:rPr lang="en-GB" sz="1400" i="1" dirty="0">
                <a:effectLst/>
                <a:latin typeface="Times New Roman" panose="02020603050405020304" pitchFamily="18" charset="0"/>
                <a:ea typeface="PMingLiU" panose="02020500000000000000" pitchFamily="18" charset="-120"/>
              </a:rPr>
              <a:t>IEEE Transactions on Systems, Man, and Cybernetics</a:t>
            </a:r>
            <a:r>
              <a:rPr lang="en-GB" sz="1400" dirty="0">
                <a:effectLst/>
                <a:latin typeface="Times New Roman" panose="02020603050405020304" pitchFamily="18" charset="0"/>
                <a:ea typeface="PMingLiU" panose="02020500000000000000" pitchFamily="18" charset="-120"/>
              </a:rPr>
              <a:t>, </a:t>
            </a:r>
            <a:r>
              <a:rPr lang="en-GB" sz="1400" i="1" dirty="0">
                <a:effectLst/>
                <a:latin typeface="Times New Roman" panose="02020603050405020304" pitchFamily="18" charset="0"/>
                <a:ea typeface="PMingLiU" panose="02020500000000000000" pitchFamily="18" charset="-120"/>
              </a:rPr>
              <a:t>23</a:t>
            </a:r>
            <a:r>
              <a:rPr lang="en-GB" sz="1400" dirty="0">
                <a:effectLst/>
                <a:latin typeface="Times New Roman" panose="02020603050405020304" pitchFamily="18" charset="0"/>
                <a:ea typeface="PMingLiU" panose="02020500000000000000" pitchFamily="18" charset="-120"/>
              </a:rPr>
              <a:t>(6), 1662–1671</a:t>
            </a:r>
            <a:endParaRPr lang="en-US" sz="1400" dirty="0">
              <a:effectLst/>
              <a:latin typeface="Times New Roman" panose="02020603050405020304" pitchFamily="18" charset="0"/>
              <a:ea typeface="PMingLiU" panose="02020500000000000000" pitchFamily="18" charset="-120"/>
            </a:endParaRPr>
          </a:p>
          <a:p>
            <a:pPr marL="0" marR="0">
              <a:spcBef>
                <a:spcPts val="0"/>
              </a:spcBef>
              <a:spcAft>
                <a:spcPts val="0"/>
              </a:spcAft>
            </a:pPr>
            <a:r>
              <a:rPr lang="en-GB" sz="1400" dirty="0">
                <a:effectLst/>
                <a:latin typeface="Times New Roman" panose="02020603050405020304" pitchFamily="18" charset="0"/>
                <a:ea typeface="PMingLiU" panose="02020500000000000000" pitchFamily="18" charset="-120"/>
              </a:rPr>
              <a:t>Strauch, B. (2017). </a:t>
            </a:r>
            <a:r>
              <a:rPr lang="en-GB" sz="1400" i="1" dirty="0">
                <a:effectLst/>
                <a:latin typeface="Times New Roman" panose="02020603050405020304" pitchFamily="18" charset="0"/>
                <a:ea typeface="PMingLiU" panose="02020500000000000000" pitchFamily="18" charset="-120"/>
              </a:rPr>
              <a:t>Investigating human error: Incidents, accidents, and complex systems</a:t>
            </a:r>
            <a:r>
              <a:rPr lang="en-GB" sz="1400" dirty="0">
                <a:effectLst/>
                <a:latin typeface="Times New Roman" panose="02020603050405020304" pitchFamily="18" charset="0"/>
                <a:ea typeface="PMingLiU" panose="02020500000000000000" pitchFamily="18" charset="-120"/>
              </a:rPr>
              <a:t>. CRC Press.</a:t>
            </a:r>
            <a:endParaRPr lang="en-US" sz="1400" dirty="0">
              <a:effectLst/>
              <a:latin typeface="Times New Roman" panose="02020603050405020304" pitchFamily="18" charset="0"/>
              <a:ea typeface="PMingLiU" panose="02020500000000000000" pitchFamily="18" charset="-120"/>
            </a:endParaRPr>
          </a:p>
          <a:p>
            <a:pPr marL="0" marR="0">
              <a:spcBef>
                <a:spcPts val="0"/>
              </a:spcBef>
              <a:spcAft>
                <a:spcPts val="0"/>
              </a:spcAft>
            </a:pPr>
            <a:r>
              <a:rPr lang="en-GB" sz="1400" dirty="0">
                <a:effectLst/>
                <a:latin typeface="Times New Roman" panose="02020603050405020304" pitchFamily="18" charset="0"/>
                <a:ea typeface="PMingLiU" panose="02020500000000000000" pitchFamily="18" charset="-120"/>
              </a:rPr>
              <a:t>Tao, D., Tan, H., Wang, H., Zhang, X., Qu, X., &amp; Zhang, T. (2019). A Systematic Review of Physiological Measures of Mental Workload. </a:t>
            </a:r>
            <a:r>
              <a:rPr lang="en-GB" sz="1400" i="1" dirty="0">
                <a:effectLst/>
                <a:latin typeface="Times New Roman" panose="02020603050405020304" pitchFamily="18" charset="0"/>
                <a:ea typeface="PMingLiU" panose="02020500000000000000" pitchFamily="18" charset="-120"/>
              </a:rPr>
              <a:t>International Journal of Environmental Research and Public Health</a:t>
            </a:r>
            <a:r>
              <a:rPr lang="en-GB" sz="1400" dirty="0">
                <a:effectLst/>
                <a:latin typeface="Times New Roman" panose="02020603050405020304" pitchFamily="18" charset="0"/>
                <a:ea typeface="PMingLiU" panose="02020500000000000000" pitchFamily="18" charset="-120"/>
              </a:rPr>
              <a:t>, </a:t>
            </a:r>
            <a:r>
              <a:rPr lang="en-GB" sz="1400" i="1" dirty="0">
                <a:effectLst/>
                <a:latin typeface="Times New Roman" panose="02020603050405020304" pitchFamily="18" charset="0"/>
                <a:ea typeface="PMingLiU" panose="02020500000000000000" pitchFamily="18" charset="-120"/>
              </a:rPr>
              <a:t>16</a:t>
            </a:r>
            <a:r>
              <a:rPr lang="en-GB" sz="1400" dirty="0">
                <a:effectLst/>
                <a:latin typeface="Times New Roman" panose="02020603050405020304" pitchFamily="18" charset="0"/>
                <a:ea typeface="PMingLiU" panose="02020500000000000000" pitchFamily="18" charset="-120"/>
              </a:rPr>
              <a:t>(15), E2716</a:t>
            </a:r>
            <a:endParaRPr lang="en-US" sz="1400" dirty="0">
              <a:effectLst/>
              <a:latin typeface="Times New Roman" panose="02020603050405020304" pitchFamily="18" charset="0"/>
              <a:ea typeface="PMingLiU" panose="02020500000000000000" pitchFamily="18" charset="-120"/>
            </a:endParaRPr>
          </a:p>
          <a:p>
            <a:pPr marL="0" marR="0">
              <a:spcBef>
                <a:spcPts val="0"/>
              </a:spcBef>
              <a:spcAft>
                <a:spcPts val="0"/>
              </a:spcAft>
            </a:pPr>
            <a:r>
              <a:rPr lang="en-GB" sz="1400" dirty="0" err="1">
                <a:effectLst/>
                <a:latin typeface="Times New Roman" panose="02020603050405020304" pitchFamily="18" charset="0"/>
                <a:ea typeface="PMingLiU" panose="02020500000000000000" pitchFamily="18" charset="-120"/>
              </a:rPr>
              <a:t>Wickens</a:t>
            </a:r>
            <a:r>
              <a:rPr lang="en-GB" sz="1400" dirty="0">
                <a:effectLst/>
                <a:latin typeface="Times New Roman" panose="02020603050405020304" pitchFamily="18" charset="0"/>
                <a:ea typeface="PMingLiU" panose="02020500000000000000" pitchFamily="18" charset="-120"/>
              </a:rPr>
              <a:t>, C. D. (2008). Multiple Resources and Mental Workload. </a:t>
            </a:r>
            <a:r>
              <a:rPr lang="en-GB" sz="1400" i="1" dirty="0">
                <a:effectLst/>
                <a:latin typeface="Times New Roman" panose="02020603050405020304" pitchFamily="18" charset="0"/>
                <a:ea typeface="PMingLiU" panose="02020500000000000000" pitchFamily="18" charset="-120"/>
              </a:rPr>
              <a:t>Human Factors</a:t>
            </a:r>
            <a:r>
              <a:rPr lang="en-GB" sz="1400" dirty="0">
                <a:effectLst/>
                <a:latin typeface="Times New Roman" panose="02020603050405020304" pitchFamily="18" charset="0"/>
                <a:ea typeface="PMingLiU" panose="02020500000000000000" pitchFamily="18" charset="-120"/>
              </a:rPr>
              <a:t>, </a:t>
            </a:r>
            <a:r>
              <a:rPr lang="en-GB" sz="1400" i="1" dirty="0">
                <a:effectLst/>
                <a:latin typeface="Times New Roman" panose="02020603050405020304" pitchFamily="18" charset="0"/>
                <a:ea typeface="PMingLiU" panose="02020500000000000000" pitchFamily="18" charset="-120"/>
              </a:rPr>
              <a:t>50</a:t>
            </a:r>
            <a:r>
              <a:rPr lang="en-GB" sz="1400" dirty="0">
                <a:effectLst/>
                <a:latin typeface="Times New Roman" panose="02020603050405020304" pitchFamily="18" charset="0"/>
                <a:ea typeface="PMingLiU" panose="02020500000000000000" pitchFamily="18" charset="-120"/>
              </a:rPr>
              <a:t>(3), 449–455. </a:t>
            </a:r>
            <a:endParaRPr lang="en-US" sz="1400" dirty="0">
              <a:effectLst/>
              <a:latin typeface="Times New Roman" panose="02020603050405020304" pitchFamily="18" charset="0"/>
              <a:ea typeface="PMingLiU" panose="02020500000000000000" pitchFamily="18" charset="-120"/>
            </a:endParaRPr>
          </a:p>
          <a:p>
            <a:pPr marL="0" marR="0">
              <a:spcBef>
                <a:spcPts val="0"/>
              </a:spcBef>
              <a:spcAft>
                <a:spcPts val="0"/>
              </a:spcAft>
            </a:pPr>
            <a:r>
              <a:rPr lang="en-GB" sz="1400" dirty="0">
                <a:effectLst/>
                <a:latin typeface="Times New Roman" panose="02020603050405020304" pitchFamily="18" charset="0"/>
                <a:ea typeface="PMingLiU" panose="02020500000000000000" pitchFamily="18" charset="-120"/>
              </a:rPr>
              <a:t>Young, M. S., </a:t>
            </a:r>
            <a:r>
              <a:rPr lang="en-GB" sz="1400" dirty="0" err="1">
                <a:effectLst/>
                <a:latin typeface="Times New Roman" panose="02020603050405020304" pitchFamily="18" charset="0"/>
                <a:ea typeface="PMingLiU" panose="02020500000000000000" pitchFamily="18" charset="-120"/>
              </a:rPr>
              <a:t>Brookhuis</a:t>
            </a:r>
            <a:r>
              <a:rPr lang="en-GB" sz="1400" dirty="0">
                <a:effectLst/>
                <a:latin typeface="Times New Roman" panose="02020603050405020304" pitchFamily="18" charset="0"/>
                <a:ea typeface="PMingLiU" panose="02020500000000000000" pitchFamily="18" charset="-120"/>
              </a:rPr>
              <a:t>, K. A., </a:t>
            </a:r>
            <a:r>
              <a:rPr lang="en-GB" sz="1400" dirty="0" err="1">
                <a:effectLst/>
                <a:latin typeface="Times New Roman" panose="02020603050405020304" pitchFamily="18" charset="0"/>
                <a:ea typeface="PMingLiU" panose="02020500000000000000" pitchFamily="18" charset="-120"/>
              </a:rPr>
              <a:t>Wickens</a:t>
            </a:r>
            <a:r>
              <a:rPr lang="en-GB" sz="1400" dirty="0">
                <a:effectLst/>
                <a:latin typeface="Times New Roman" panose="02020603050405020304" pitchFamily="18" charset="0"/>
                <a:ea typeface="PMingLiU" panose="02020500000000000000" pitchFamily="18" charset="-120"/>
              </a:rPr>
              <a:t>, C. D., &amp; Hancock, P. A. (2015). State of science: Mental workload in ergonomics. </a:t>
            </a:r>
            <a:r>
              <a:rPr lang="en-GB" sz="1400" i="1" dirty="0">
                <a:effectLst/>
                <a:latin typeface="Times New Roman" panose="02020603050405020304" pitchFamily="18" charset="0"/>
                <a:ea typeface="PMingLiU" panose="02020500000000000000" pitchFamily="18" charset="-120"/>
              </a:rPr>
              <a:t>Ergonomics</a:t>
            </a:r>
            <a:r>
              <a:rPr lang="en-GB" sz="1400" dirty="0">
                <a:effectLst/>
                <a:latin typeface="Times New Roman" panose="02020603050405020304" pitchFamily="18" charset="0"/>
                <a:ea typeface="PMingLiU" panose="02020500000000000000" pitchFamily="18" charset="-120"/>
              </a:rPr>
              <a:t>, </a:t>
            </a:r>
            <a:r>
              <a:rPr lang="en-GB" sz="1400" i="1" dirty="0">
                <a:effectLst/>
                <a:latin typeface="Times New Roman" panose="02020603050405020304" pitchFamily="18" charset="0"/>
                <a:ea typeface="PMingLiU" panose="02020500000000000000" pitchFamily="18" charset="-120"/>
              </a:rPr>
              <a:t>58</a:t>
            </a:r>
            <a:r>
              <a:rPr lang="en-GB" sz="1400" dirty="0">
                <a:effectLst/>
                <a:latin typeface="Times New Roman" panose="02020603050405020304" pitchFamily="18" charset="0"/>
                <a:ea typeface="PMingLiU" panose="02020500000000000000" pitchFamily="18" charset="-120"/>
              </a:rPr>
              <a:t>(1), 1–17. </a:t>
            </a:r>
            <a:endParaRPr lang="en-US" sz="1400" dirty="0">
              <a:effectLst/>
              <a:latin typeface="Times New Roman" panose="02020603050405020304" pitchFamily="18" charset="0"/>
              <a:ea typeface="PMingLiU" panose="02020500000000000000" pitchFamily="18" charset="-120"/>
            </a:endParaRPr>
          </a:p>
        </p:txBody>
      </p:sp>
    </p:spTree>
    <p:extLst>
      <p:ext uri="{BB962C8B-B14F-4D97-AF65-F5344CB8AC3E}">
        <p14:creationId xmlns:p14="http://schemas.microsoft.com/office/powerpoint/2010/main" val="164214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79DD-D0C8-1CAF-C2BC-961B6F1D5D1E}"/>
              </a:ext>
            </a:extLst>
          </p:cNvPr>
          <p:cNvSpPr>
            <a:spLocks noGrp="1"/>
          </p:cNvSpPr>
          <p:nvPr>
            <p:ph type="title"/>
          </p:nvPr>
        </p:nvSpPr>
        <p:spPr/>
        <p:txBody>
          <a:bodyPr/>
          <a:lstStyle/>
          <a:p>
            <a:r>
              <a:rPr lang="en-US" dirty="0"/>
              <a:t>Overview</a:t>
            </a:r>
          </a:p>
        </p:txBody>
      </p:sp>
      <p:sp>
        <p:nvSpPr>
          <p:cNvPr id="4" name="Footer Placeholder 3">
            <a:extLst>
              <a:ext uri="{FF2B5EF4-FFF2-40B4-BE49-F238E27FC236}">
                <a16:creationId xmlns:a16="http://schemas.microsoft.com/office/drawing/2014/main" id="{909AFF66-A3C9-645D-F185-41DA8EEF1FA2}"/>
              </a:ext>
            </a:extLst>
          </p:cNvPr>
          <p:cNvSpPr>
            <a:spLocks noGrp="1"/>
          </p:cNvSpPr>
          <p:nvPr>
            <p:ph type="ftr" sz="quarter" idx="11"/>
          </p:nvPr>
        </p:nvSpPr>
        <p:spPr/>
        <p:txBody>
          <a:bodyPr/>
          <a:lstStyle/>
          <a:p>
            <a:r>
              <a:rPr lang="en-US"/>
              <a:t>© Liu, G. 2023</a:t>
            </a:r>
            <a:endParaRPr lang="en-US" dirty="0"/>
          </a:p>
        </p:txBody>
      </p:sp>
      <p:sp>
        <p:nvSpPr>
          <p:cNvPr id="5" name="Slide Number Placeholder 4">
            <a:extLst>
              <a:ext uri="{FF2B5EF4-FFF2-40B4-BE49-F238E27FC236}">
                <a16:creationId xmlns:a16="http://schemas.microsoft.com/office/drawing/2014/main" id="{157FEA67-8F3A-EE8F-9F08-6F3678E85512}"/>
              </a:ext>
            </a:extLst>
          </p:cNvPr>
          <p:cNvSpPr>
            <a:spLocks noGrp="1"/>
          </p:cNvSpPr>
          <p:nvPr>
            <p:ph type="sldNum" sz="quarter" idx="12"/>
          </p:nvPr>
        </p:nvSpPr>
        <p:spPr/>
        <p:txBody>
          <a:bodyPr/>
          <a:lstStyle/>
          <a:p>
            <a:fld id="{1366719D-43A1-0C44-8EE3-B54E24586935}" type="slidenum">
              <a:rPr lang="en-US" smtClean="0"/>
              <a:t>2</a:t>
            </a:fld>
            <a:endParaRPr lang="en-US"/>
          </a:p>
        </p:txBody>
      </p:sp>
      <p:graphicFrame>
        <p:nvGraphicFramePr>
          <p:cNvPr id="7" name="Diagram 6">
            <a:extLst>
              <a:ext uri="{FF2B5EF4-FFF2-40B4-BE49-F238E27FC236}">
                <a16:creationId xmlns:a16="http://schemas.microsoft.com/office/drawing/2014/main" id="{EF822855-B4FC-E49D-4100-F5B46F0DDDAB}"/>
              </a:ext>
            </a:extLst>
          </p:cNvPr>
          <p:cNvGraphicFramePr/>
          <p:nvPr>
            <p:extLst>
              <p:ext uri="{D42A27DB-BD31-4B8C-83A1-F6EECF244321}">
                <p14:modId xmlns:p14="http://schemas.microsoft.com/office/powerpoint/2010/main" val="3377218073"/>
              </p:ext>
            </p:extLst>
          </p:nvPr>
        </p:nvGraphicFramePr>
        <p:xfrm>
          <a:off x="1126835" y="1135489"/>
          <a:ext cx="9652002" cy="4923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2230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031D-2EC8-EEF0-DD9C-BB425F6A5B0D}"/>
              </a:ext>
            </a:extLst>
          </p:cNvPr>
          <p:cNvSpPr>
            <a:spLocks noGrp="1"/>
          </p:cNvSpPr>
          <p:nvPr>
            <p:ph type="title"/>
          </p:nvPr>
        </p:nvSpPr>
        <p:spPr/>
        <p:txBody>
          <a:bodyPr>
            <a:normAutofit/>
          </a:bodyPr>
          <a:lstStyle/>
          <a:p>
            <a:r>
              <a:rPr lang="en-US" dirty="0"/>
              <a:t>Research Background and Motivation </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DA88F5-B242-D855-759D-C083DF15D927}"/>
              </a:ext>
            </a:extLst>
          </p:cNvPr>
          <p:cNvSpPr>
            <a:spLocks noGrp="1"/>
          </p:cNvSpPr>
          <p:nvPr>
            <p:ph idx="1"/>
          </p:nvPr>
        </p:nvSpPr>
        <p:spPr/>
        <p:txBody>
          <a:bodyPr>
            <a:normAutofit/>
          </a:bodyPr>
          <a:lstStyle/>
          <a:p>
            <a:pPr>
              <a:lnSpc>
                <a:spcPct val="100000"/>
              </a:lnSpc>
            </a:pPr>
            <a:r>
              <a:rPr lang="en-GB" sz="2000" dirty="0"/>
              <a:t>As automation takes a growing role in a wide range of tasks over the past decades, the nature of human workload has shifted noticeably to monitoring roles. </a:t>
            </a:r>
          </a:p>
          <a:p>
            <a:pPr>
              <a:lnSpc>
                <a:spcPct val="100000"/>
              </a:lnSpc>
            </a:pPr>
            <a:r>
              <a:rPr lang="en-GB" sz="2000" dirty="0"/>
              <a:t>Modern technological systems are shifting the operator’s task burden to a psychological level, rather than a physical one. </a:t>
            </a:r>
            <a:r>
              <a:rPr lang="en-US" sz="2000" dirty="0"/>
              <a:t>(Strauch, 2018). </a:t>
            </a:r>
          </a:p>
          <a:p>
            <a:pPr>
              <a:lnSpc>
                <a:spcPct val="100000"/>
              </a:lnSpc>
            </a:pPr>
            <a:r>
              <a:rPr lang="en-GB" sz="2000" dirty="0"/>
              <a:t>This require more </a:t>
            </a:r>
            <a:r>
              <a:rPr lang="en-GB" sz="2000" b="1" dirty="0"/>
              <a:t>cognitive demands </a:t>
            </a:r>
            <a:r>
              <a:rPr lang="en-GB" sz="2000" dirty="0"/>
              <a:t>compare to </a:t>
            </a:r>
            <a:r>
              <a:rPr lang="en-GB" sz="2000" b="1" dirty="0"/>
              <a:t>physical demands </a:t>
            </a:r>
            <a:r>
              <a:rPr lang="en-GB" sz="2000" dirty="0"/>
              <a:t>upon operators in complex safety-critical system. </a:t>
            </a:r>
          </a:p>
          <a:p>
            <a:pPr>
              <a:lnSpc>
                <a:spcPct val="100000"/>
              </a:lnSpc>
            </a:pPr>
            <a:r>
              <a:rPr lang="en-GB" sz="2000" dirty="0"/>
              <a:t>The construct of </a:t>
            </a:r>
            <a:r>
              <a:rPr lang="en-GB" sz="2000" b="1" dirty="0"/>
              <a:t>“Mental Workload (MWL)” </a:t>
            </a:r>
            <a:r>
              <a:rPr lang="en-GB" sz="2000" dirty="0"/>
              <a:t>is proposed to understand how </a:t>
            </a:r>
            <a:r>
              <a:rPr lang="en-GB" sz="2000" b="1" dirty="0"/>
              <a:t>cognitive demands</a:t>
            </a:r>
            <a:r>
              <a:rPr lang="en-GB" sz="2000" dirty="0"/>
              <a:t> effect an operator’s overall performance. </a:t>
            </a:r>
          </a:p>
        </p:txBody>
      </p:sp>
      <p:sp>
        <p:nvSpPr>
          <p:cNvPr id="4" name="Footer Placeholder 3">
            <a:extLst>
              <a:ext uri="{FF2B5EF4-FFF2-40B4-BE49-F238E27FC236}">
                <a16:creationId xmlns:a16="http://schemas.microsoft.com/office/drawing/2014/main" id="{20C7BBBC-C317-F348-A1C1-7D36711E93C7}"/>
              </a:ext>
            </a:extLst>
          </p:cNvPr>
          <p:cNvSpPr>
            <a:spLocks noGrp="1"/>
          </p:cNvSpPr>
          <p:nvPr>
            <p:ph type="ftr" sz="quarter" idx="11"/>
          </p:nvPr>
        </p:nvSpPr>
        <p:spPr/>
        <p:txBody>
          <a:bodyPr/>
          <a:lstStyle/>
          <a:p>
            <a:r>
              <a:rPr lang="en-US" dirty="0"/>
              <a:t>© Liu, G. </a:t>
            </a:r>
          </a:p>
        </p:txBody>
      </p:sp>
      <p:sp>
        <p:nvSpPr>
          <p:cNvPr id="5" name="Slide Number Placeholder 4">
            <a:extLst>
              <a:ext uri="{FF2B5EF4-FFF2-40B4-BE49-F238E27FC236}">
                <a16:creationId xmlns:a16="http://schemas.microsoft.com/office/drawing/2014/main" id="{71C5A41E-9F2F-EC4D-1479-2B6F33D204C5}"/>
              </a:ext>
            </a:extLst>
          </p:cNvPr>
          <p:cNvSpPr>
            <a:spLocks noGrp="1"/>
          </p:cNvSpPr>
          <p:nvPr>
            <p:ph type="sldNum" sz="quarter" idx="12"/>
          </p:nvPr>
        </p:nvSpPr>
        <p:spPr/>
        <p:txBody>
          <a:bodyPr/>
          <a:lstStyle/>
          <a:p>
            <a:fld id="{1366719D-43A1-0C44-8EE3-B54E24586935}" type="slidenum">
              <a:rPr lang="en-US" smtClean="0"/>
              <a:t>3</a:t>
            </a:fld>
            <a:endParaRPr lang="en-US"/>
          </a:p>
        </p:txBody>
      </p:sp>
      <p:pic>
        <p:nvPicPr>
          <p:cNvPr id="6" name="Picture 4" descr="US agency criticises Tesla over fatal crash | Financial Times">
            <a:extLst>
              <a:ext uri="{FF2B5EF4-FFF2-40B4-BE49-F238E27FC236}">
                <a16:creationId xmlns:a16="http://schemas.microsoft.com/office/drawing/2014/main" id="{308EA540-8195-E90A-54A5-D2AF41F4D5E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7675" y="4275204"/>
            <a:ext cx="3131244" cy="17613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oeing hires pilots for airlines in bid to ensure smooth comeback of 737  Max | Daily Sabah">
            <a:extLst>
              <a:ext uri="{FF2B5EF4-FFF2-40B4-BE49-F238E27FC236}">
                <a16:creationId xmlns:a16="http://schemas.microsoft.com/office/drawing/2014/main" id="{4158E285-31A0-D495-FA49-04291BCA26D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48260" y="4356678"/>
            <a:ext cx="2717340" cy="181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810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2D32189-E803-EC4A-BF3C-B8AD21E20705}"/>
              </a:ext>
            </a:extLst>
          </p:cNvPr>
          <p:cNvSpPr txBox="1">
            <a:spLocks/>
          </p:cNvSpPr>
          <p:nvPr/>
        </p:nvSpPr>
        <p:spPr>
          <a:xfrm>
            <a:off x="121337" y="-111377"/>
            <a:ext cx="9582368" cy="1143000"/>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pPr>
            <a:endParaRPr lang="en-US" sz="3200" b="1" dirty="0">
              <a:solidFill>
                <a:srgbClr val="861F41"/>
              </a:solidFill>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A1FF59F4-0239-D1FE-0785-4EB87D539926}"/>
              </a:ext>
            </a:extLst>
          </p:cNvPr>
          <p:cNvSpPr>
            <a:spLocks noGrp="1"/>
          </p:cNvSpPr>
          <p:nvPr>
            <p:ph type="title"/>
          </p:nvPr>
        </p:nvSpPr>
        <p:spPr/>
        <p:txBody>
          <a:bodyPr>
            <a:normAutofit/>
          </a:bodyPr>
          <a:lstStyle/>
          <a:p>
            <a:r>
              <a:rPr lang="en-US" sz="3200" b="1" dirty="0">
                <a:solidFill>
                  <a:srgbClr val="861F41"/>
                </a:solidFill>
                <a:latin typeface="Arial" panose="020B0604020202020204" pitchFamily="34" charset="0"/>
                <a:cs typeface="Arial" panose="020B0604020202020204" pitchFamily="34" charset="0"/>
              </a:rPr>
              <a:t>Research Question</a:t>
            </a:r>
            <a:endParaRPr lang="en-US" dirty="0"/>
          </a:p>
        </p:txBody>
      </p:sp>
      <p:sp>
        <p:nvSpPr>
          <p:cNvPr id="8" name="Content Placeholder 2">
            <a:extLst>
              <a:ext uri="{FF2B5EF4-FFF2-40B4-BE49-F238E27FC236}">
                <a16:creationId xmlns:a16="http://schemas.microsoft.com/office/drawing/2014/main" id="{7F01D362-3B9F-F548-869A-59CAB3172350}"/>
              </a:ext>
            </a:extLst>
          </p:cNvPr>
          <p:cNvSpPr>
            <a:spLocks noGrp="1"/>
          </p:cNvSpPr>
          <p:nvPr>
            <p:ph idx="1"/>
          </p:nvPr>
        </p:nvSpPr>
        <p:spPr>
          <a:xfrm>
            <a:off x="198120" y="1317433"/>
            <a:ext cx="11743944" cy="1635783"/>
          </a:xfrm>
        </p:spPr>
        <p:txBody>
          <a:bodyPr>
            <a:normAutofit/>
          </a:bodyPr>
          <a:lstStyle/>
          <a:p>
            <a:r>
              <a:rPr lang="en-US" sz="2100" dirty="0"/>
              <a:t>Research question</a:t>
            </a:r>
            <a:r>
              <a:rPr lang="en-US" sz="2100" b="1" dirty="0"/>
              <a:t>: “How does workload affect operator’s mental fatigue through an 8-hour shift?”</a:t>
            </a:r>
          </a:p>
          <a:p>
            <a:r>
              <a:rPr lang="en-GB" sz="2100" dirty="0"/>
              <a:t>We propose a dynamic model of workload and its interaction with mental fatigue through time for safety-critical monitoring roles</a:t>
            </a:r>
            <a:r>
              <a:rPr lang="en-US" sz="2100" dirty="0"/>
              <a:t>. </a:t>
            </a:r>
          </a:p>
          <a:p>
            <a:endParaRPr lang="en-US" sz="2100" dirty="0"/>
          </a:p>
          <a:p>
            <a:endParaRPr lang="en-US" sz="1800" dirty="0"/>
          </a:p>
          <a:p>
            <a:pPr marL="0" indent="0">
              <a:buNone/>
            </a:pPr>
            <a:endParaRPr lang="en-US" sz="1800" dirty="0"/>
          </a:p>
          <a:p>
            <a:pPr marL="0" indent="0">
              <a:buNone/>
            </a:pPr>
            <a:endParaRPr lang="en-US" sz="1800" dirty="0"/>
          </a:p>
        </p:txBody>
      </p:sp>
      <p:sp>
        <p:nvSpPr>
          <p:cNvPr id="5" name="Footer Placeholder 4">
            <a:extLst>
              <a:ext uri="{FF2B5EF4-FFF2-40B4-BE49-F238E27FC236}">
                <a16:creationId xmlns:a16="http://schemas.microsoft.com/office/drawing/2014/main" id="{DB26BD7D-D17D-B649-93A7-9BAB062AC444}"/>
              </a:ext>
            </a:extLst>
          </p:cNvPr>
          <p:cNvSpPr>
            <a:spLocks noGrp="1"/>
          </p:cNvSpPr>
          <p:nvPr>
            <p:ph type="ftr" sz="quarter" idx="11"/>
          </p:nvPr>
        </p:nvSpPr>
        <p:spPr/>
        <p:txBody>
          <a:bodyPr/>
          <a:lstStyle/>
          <a:p>
            <a:r>
              <a:rPr lang="en-US"/>
              <a:t>© Liu, G. </a:t>
            </a:r>
          </a:p>
        </p:txBody>
      </p:sp>
      <p:sp>
        <p:nvSpPr>
          <p:cNvPr id="6" name="Slide Number Placeholder 5">
            <a:extLst>
              <a:ext uri="{FF2B5EF4-FFF2-40B4-BE49-F238E27FC236}">
                <a16:creationId xmlns:a16="http://schemas.microsoft.com/office/drawing/2014/main" id="{4CB54446-EF5F-9245-B09F-E9A33D094BAE}"/>
              </a:ext>
            </a:extLst>
          </p:cNvPr>
          <p:cNvSpPr>
            <a:spLocks noGrp="1"/>
          </p:cNvSpPr>
          <p:nvPr>
            <p:ph type="sldNum" sz="quarter" idx="12"/>
          </p:nvPr>
        </p:nvSpPr>
        <p:spPr/>
        <p:txBody>
          <a:bodyPr/>
          <a:lstStyle/>
          <a:p>
            <a:fld id="{93AFC5C2-3A76-E549-915E-FDA2AB0B9885}" type="slidenum">
              <a:rPr lang="en-US" smtClean="0"/>
              <a:t>4</a:t>
            </a:fld>
            <a:endParaRPr lang="en-US"/>
          </a:p>
        </p:txBody>
      </p:sp>
      <p:grpSp>
        <p:nvGrpSpPr>
          <p:cNvPr id="11" name="Group 10">
            <a:extLst>
              <a:ext uri="{FF2B5EF4-FFF2-40B4-BE49-F238E27FC236}">
                <a16:creationId xmlns:a16="http://schemas.microsoft.com/office/drawing/2014/main" id="{911A338F-21AB-50AD-51EF-05B4D6969898}"/>
              </a:ext>
            </a:extLst>
          </p:cNvPr>
          <p:cNvGrpSpPr/>
          <p:nvPr/>
        </p:nvGrpSpPr>
        <p:grpSpPr>
          <a:xfrm>
            <a:off x="1540307" y="3150361"/>
            <a:ext cx="4446083" cy="2795097"/>
            <a:chOff x="1769292" y="1734532"/>
            <a:chExt cx="4495066" cy="2966743"/>
          </a:xfrm>
        </p:grpSpPr>
        <p:pic>
          <p:nvPicPr>
            <p:cNvPr id="12" name="Picture 11">
              <a:extLst>
                <a:ext uri="{FF2B5EF4-FFF2-40B4-BE49-F238E27FC236}">
                  <a16:creationId xmlns:a16="http://schemas.microsoft.com/office/drawing/2014/main" id="{1D393EC4-02F2-59FF-EECB-B0FCF413D1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9293" y="1734532"/>
              <a:ext cx="4495065" cy="2966743"/>
            </a:xfrm>
            <a:prstGeom prst="rect">
              <a:avLst/>
            </a:prstGeom>
          </p:spPr>
        </p:pic>
        <p:sp>
          <p:nvSpPr>
            <p:cNvPr id="13" name="Rectangle 12">
              <a:extLst>
                <a:ext uri="{FF2B5EF4-FFF2-40B4-BE49-F238E27FC236}">
                  <a16:creationId xmlns:a16="http://schemas.microsoft.com/office/drawing/2014/main" id="{EA01B503-CFC0-BD61-76E7-D6E2B6DBCF13}"/>
                </a:ext>
              </a:extLst>
            </p:cNvPr>
            <p:cNvSpPr/>
            <p:nvPr/>
          </p:nvSpPr>
          <p:spPr>
            <a:xfrm>
              <a:off x="1769292" y="4254508"/>
              <a:ext cx="2429208" cy="44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Traffic Controller (TC)</a:t>
              </a:r>
            </a:p>
          </p:txBody>
        </p:sp>
        <p:sp>
          <p:nvSpPr>
            <p:cNvPr id="14" name="Rectangle 13">
              <a:extLst>
                <a:ext uri="{FF2B5EF4-FFF2-40B4-BE49-F238E27FC236}">
                  <a16:creationId xmlns:a16="http://schemas.microsoft.com/office/drawing/2014/main" id="{68D915B5-311D-5F3F-B487-726FF9C50755}"/>
                </a:ext>
              </a:extLst>
            </p:cNvPr>
            <p:cNvSpPr/>
            <p:nvPr/>
          </p:nvSpPr>
          <p:spPr>
            <a:xfrm>
              <a:off x="4198500" y="1750949"/>
              <a:ext cx="2065858" cy="649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Automated Decision Aid System (ADAS)</a:t>
              </a:r>
            </a:p>
          </p:txBody>
        </p:sp>
      </p:grpSp>
      <p:pic>
        <p:nvPicPr>
          <p:cNvPr id="15" name="Picture 2" descr="ETCS Level 2 technology contract for 390 Belgian trains awarded">
            <a:extLst>
              <a:ext uri="{FF2B5EF4-FFF2-40B4-BE49-F238E27FC236}">
                <a16:creationId xmlns:a16="http://schemas.microsoft.com/office/drawing/2014/main" id="{5368C51C-2AF7-BB86-EEFE-121411D744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5113" y="3135160"/>
            <a:ext cx="3994858" cy="22408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nfrabel | NRB">
            <a:extLst>
              <a:ext uri="{FF2B5EF4-FFF2-40B4-BE49-F238E27FC236}">
                <a16:creationId xmlns:a16="http://schemas.microsoft.com/office/drawing/2014/main" id="{239DFDED-25E8-99D9-A1D2-19B4183C25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76943" y="4479635"/>
            <a:ext cx="2624596" cy="2311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52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1743-0F75-394E-A38E-8C8D6F0ED0FB}"/>
              </a:ext>
            </a:extLst>
          </p:cNvPr>
          <p:cNvSpPr>
            <a:spLocks noGrp="1"/>
          </p:cNvSpPr>
          <p:nvPr>
            <p:ph type="title"/>
          </p:nvPr>
        </p:nvSpPr>
        <p:spPr/>
        <p:txBody>
          <a:bodyPr>
            <a:normAutofit/>
          </a:bodyPr>
          <a:lstStyle/>
          <a:p>
            <a:r>
              <a:rPr lang="en-US" sz="3200" dirty="0">
                <a:solidFill>
                  <a:srgbClr val="861F41"/>
                </a:solidFill>
              </a:rPr>
              <a:t>Theory: Suboptimality of Workload</a:t>
            </a:r>
          </a:p>
        </p:txBody>
      </p:sp>
      <p:sp>
        <p:nvSpPr>
          <p:cNvPr id="5" name="Footer Placeholder 4">
            <a:extLst>
              <a:ext uri="{FF2B5EF4-FFF2-40B4-BE49-F238E27FC236}">
                <a16:creationId xmlns:a16="http://schemas.microsoft.com/office/drawing/2014/main" id="{DD6A3524-D9F2-D044-8A47-EF01E6AD2E80}"/>
              </a:ext>
            </a:extLst>
          </p:cNvPr>
          <p:cNvSpPr>
            <a:spLocks noGrp="1"/>
          </p:cNvSpPr>
          <p:nvPr>
            <p:ph type="ftr" sz="quarter" idx="11"/>
          </p:nvPr>
        </p:nvSpPr>
        <p:spPr/>
        <p:txBody>
          <a:bodyPr/>
          <a:lstStyle/>
          <a:p>
            <a:r>
              <a:rPr lang="en-US"/>
              <a:t>© Liu, G. </a:t>
            </a:r>
          </a:p>
        </p:txBody>
      </p:sp>
      <p:sp>
        <p:nvSpPr>
          <p:cNvPr id="6" name="Slide Number Placeholder 5">
            <a:extLst>
              <a:ext uri="{FF2B5EF4-FFF2-40B4-BE49-F238E27FC236}">
                <a16:creationId xmlns:a16="http://schemas.microsoft.com/office/drawing/2014/main" id="{EF18730A-4A1B-5E43-B7F9-16CBAD8DD005}"/>
              </a:ext>
            </a:extLst>
          </p:cNvPr>
          <p:cNvSpPr>
            <a:spLocks noGrp="1"/>
          </p:cNvSpPr>
          <p:nvPr>
            <p:ph type="sldNum" sz="quarter" idx="12"/>
          </p:nvPr>
        </p:nvSpPr>
        <p:spPr/>
        <p:txBody>
          <a:bodyPr/>
          <a:lstStyle/>
          <a:p>
            <a:fld id="{BDB7B000-230A-4546-BDD4-0BA228F3FA88}" type="slidenum">
              <a:rPr lang="en-US" smtClean="0"/>
              <a:t>5</a:t>
            </a:fld>
            <a:endParaRPr lang="en-US"/>
          </a:p>
        </p:txBody>
      </p:sp>
      <p:pic>
        <p:nvPicPr>
          <p:cNvPr id="8" name="Picture 7" descr="A picture containing food&#10;&#10;Description automatically generated">
            <a:extLst>
              <a:ext uri="{FF2B5EF4-FFF2-40B4-BE49-F238E27FC236}">
                <a16:creationId xmlns:a16="http://schemas.microsoft.com/office/drawing/2014/main" id="{DE3E887F-AF08-6345-8EA0-D2F01245CC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2619" y="2756082"/>
            <a:ext cx="1571213" cy="2078986"/>
          </a:xfrm>
          <a:prstGeom prst="rect">
            <a:avLst/>
          </a:prstGeom>
        </p:spPr>
      </p:pic>
      <p:pic>
        <p:nvPicPr>
          <p:cNvPr id="11" name="Picture 10">
            <a:extLst>
              <a:ext uri="{FF2B5EF4-FFF2-40B4-BE49-F238E27FC236}">
                <a16:creationId xmlns:a16="http://schemas.microsoft.com/office/drawing/2014/main" id="{14CFB4EA-EA0C-A44D-BB64-68B234F74C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5018" y="2756082"/>
            <a:ext cx="2194363" cy="1688631"/>
          </a:xfrm>
          <a:prstGeom prst="rect">
            <a:avLst/>
          </a:prstGeom>
        </p:spPr>
      </p:pic>
      <p:sp>
        <p:nvSpPr>
          <p:cNvPr id="21" name="Rectangle 20">
            <a:extLst>
              <a:ext uri="{FF2B5EF4-FFF2-40B4-BE49-F238E27FC236}">
                <a16:creationId xmlns:a16="http://schemas.microsoft.com/office/drawing/2014/main" id="{B0E68A97-3AF3-8E42-9ECD-F83AE98CD465}"/>
              </a:ext>
            </a:extLst>
          </p:cNvPr>
          <p:cNvSpPr/>
          <p:nvPr/>
        </p:nvSpPr>
        <p:spPr>
          <a:xfrm>
            <a:off x="3048000" y="5201249"/>
            <a:ext cx="6096000" cy="584775"/>
          </a:xfrm>
          <a:prstGeom prst="rect">
            <a:avLst/>
          </a:prstGeom>
        </p:spPr>
        <p:txBody>
          <a:bodyPr>
            <a:spAutoFit/>
          </a:bodyPr>
          <a:lstStyle/>
          <a:p>
            <a:pPr algn="ctr">
              <a:spcAft>
                <a:spcPts val="1000"/>
              </a:spcAft>
            </a:pP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Fig 1. P</a:t>
            </a:r>
            <a:r>
              <a:rPr lang="en-GB" sz="1600" dirty="0">
                <a:latin typeface="Arial" panose="020B0604020202020204" pitchFamily="34" charset="0"/>
                <a:ea typeface="Times New Roman" panose="02020603050405020304" pitchFamily="18" charset="0"/>
                <a:cs typeface="Arial" panose="020B0604020202020204" pitchFamily="34" charset="0"/>
              </a:rPr>
              <a:t>erformance in overload, underload and comfort range (M. S. Young et al., 2015).</a:t>
            </a: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a16="http://schemas.microsoft.com/office/drawing/2014/main" id="{EBA1E6F3-994C-1640-AC95-241AC46C48F5}"/>
              </a:ext>
            </a:extLst>
          </p:cNvPr>
          <p:cNvGrpSpPr/>
          <p:nvPr/>
        </p:nvGrpSpPr>
        <p:grpSpPr>
          <a:xfrm>
            <a:off x="3454401" y="1973148"/>
            <a:ext cx="4949143" cy="3184293"/>
            <a:chOff x="2590800" y="1819285"/>
            <a:chExt cx="3711857" cy="2388220"/>
          </a:xfrm>
        </p:grpSpPr>
        <p:pic>
          <p:nvPicPr>
            <p:cNvPr id="13" name="Picture 12" descr="A screenshot of a cell phone&#10;&#10;Description automatically generated">
              <a:extLst>
                <a:ext uri="{FF2B5EF4-FFF2-40B4-BE49-F238E27FC236}">
                  <a16:creationId xmlns:a16="http://schemas.microsoft.com/office/drawing/2014/main" id="{7277D31F-F3B5-064F-9DD8-EB70C6360A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0800" y="1822293"/>
              <a:ext cx="3711857" cy="2385212"/>
            </a:xfrm>
            <a:prstGeom prst="rect">
              <a:avLst/>
            </a:prstGeom>
          </p:spPr>
        </p:pic>
        <p:sp>
          <p:nvSpPr>
            <p:cNvPr id="10" name="Rectangle 9">
              <a:extLst>
                <a:ext uri="{FF2B5EF4-FFF2-40B4-BE49-F238E27FC236}">
                  <a16:creationId xmlns:a16="http://schemas.microsoft.com/office/drawing/2014/main" id="{23A30866-90CA-AC4A-9CAB-91314EA45FEB}"/>
                </a:ext>
              </a:extLst>
            </p:cNvPr>
            <p:cNvSpPr/>
            <p:nvPr/>
          </p:nvSpPr>
          <p:spPr>
            <a:xfrm>
              <a:off x="3929370" y="1819285"/>
              <a:ext cx="1034716" cy="3060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ysClr val="windowText" lastClr="000000"/>
                  </a:solidFill>
                </a:rPr>
                <a:t>Comfort range</a:t>
              </a:r>
            </a:p>
          </p:txBody>
        </p:sp>
      </p:grpSp>
      <p:sp>
        <p:nvSpPr>
          <p:cNvPr id="7" name="Rectangle 6">
            <a:extLst>
              <a:ext uri="{FF2B5EF4-FFF2-40B4-BE49-F238E27FC236}">
                <a16:creationId xmlns:a16="http://schemas.microsoft.com/office/drawing/2014/main" id="{E827FFA0-C34C-E449-9C57-C74CD619DEC3}"/>
              </a:ext>
            </a:extLst>
          </p:cNvPr>
          <p:cNvSpPr/>
          <p:nvPr/>
        </p:nvSpPr>
        <p:spPr>
          <a:xfrm>
            <a:off x="3859540" y="2007843"/>
            <a:ext cx="1379621" cy="357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Underload</a:t>
            </a:r>
          </a:p>
        </p:txBody>
      </p:sp>
      <p:sp>
        <p:nvSpPr>
          <p:cNvPr id="15" name="Rectangle 14">
            <a:extLst>
              <a:ext uri="{FF2B5EF4-FFF2-40B4-BE49-F238E27FC236}">
                <a16:creationId xmlns:a16="http://schemas.microsoft.com/office/drawing/2014/main" id="{ED0A93BE-3139-0A48-B0FF-09E0C51752F1}"/>
              </a:ext>
            </a:extLst>
          </p:cNvPr>
          <p:cNvSpPr/>
          <p:nvPr/>
        </p:nvSpPr>
        <p:spPr>
          <a:xfrm>
            <a:off x="6760415" y="2007843"/>
            <a:ext cx="1379621" cy="357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Overload</a:t>
            </a:r>
          </a:p>
        </p:txBody>
      </p:sp>
      <p:sp>
        <p:nvSpPr>
          <p:cNvPr id="9" name="Right Arrow 8">
            <a:extLst>
              <a:ext uri="{FF2B5EF4-FFF2-40B4-BE49-F238E27FC236}">
                <a16:creationId xmlns:a16="http://schemas.microsoft.com/office/drawing/2014/main" id="{9476D4BF-C2D6-B9D2-A928-CE237462C27D}"/>
              </a:ext>
            </a:extLst>
          </p:cNvPr>
          <p:cNvSpPr/>
          <p:nvPr/>
        </p:nvSpPr>
        <p:spPr>
          <a:xfrm rot="10800000">
            <a:off x="2571675" y="3341828"/>
            <a:ext cx="994884" cy="404091"/>
          </a:xfrm>
          <a:prstGeom prst="rightArrow">
            <a:avLst/>
          </a:prstGeom>
          <a:solidFill>
            <a:srgbClr val="861F4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ight Arrow 11">
            <a:extLst>
              <a:ext uri="{FF2B5EF4-FFF2-40B4-BE49-F238E27FC236}">
                <a16:creationId xmlns:a16="http://schemas.microsoft.com/office/drawing/2014/main" id="{3DDE1B6B-A847-CEBC-C0F8-C09BFBA8F787}"/>
              </a:ext>
            </a:extLst>
          </p:cNvPr>
          <p:cNvSpPr/>
          <p:nvPr/>
        </p:nvSpPr>
        <p:spPr>
          <a:xfrm>
            <a:off x="7890134" y="3341828"/>
            <a:ext cx="994884" cy="404091"/>
          </a:xfrm>
          <a:prstGeom prst="rightArrow">
            <a:avLst/>
          </a:prstGeom>
          <a:solidFill>
            <a:srgbClr val="861F4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0799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Theory: The dynamics of Suboptimality of Workload</a:t>
            </a:r>
            <a:endParaRPr lang="en-US" sz="3200" dirty="0"/>
          </a:p>
        </p:txBody>
      </p:sp>
      <p:sp>
        <p:nvSpPr>
          <p:cNvPr id="3" name="Content Placeholder 2"/>
          <p:cNvSpPr>
            <a:spLocks noGrp="1"/>
          </p:cNvSpPr>
          <p:nvPr>
            <p:ph idx="1"/>
          </p:nvPr>
        </p:nvSpPr>
        <p:spPr/>
        <p:txBody>
          <a:bodyPr>
            <a:normAutofit/>
          </a:bodyPr>
          <a:lstStyle/>
          <a:p>
            <a:pPr marL="380990" indent="-380990"/>
            <a:r>
              <a:rPr lang="en-GB" sz="2200" dirty="0"/>
              <a:t>Underload and overload thresholds change as fatigue is accumulated and rises through the work shift.</a:t>
            </a:r>
          </a:p>
          <a:p>
            <a:pPr marL="380990" indent="-380990"/>
            <a:r>
              <a:rPr lang="en-GB" sz="2200" dirty="0"/>
              <a:t>The thresholds move towards each other for growing fatigue levels (F2&gt;F1), decreasing the comfort range.</a:t>
            </a:r>
            <a:endParaRPr lang="en-US" sz="2200" dirty="0"/>
          </a:p>
          <a:p>
            <a:pPr marL="380990" indent="-380990"/>
            <a:r>
              <a:rPr lang="en-GB" sz="2200" dirty="0"/>
              <a:t>“One’s level of mental fatigue influences his/her available resources and thus, performance over time, representing a dynamic relationship.” (</a:t>
            </a:r>
            <a:r>
              <a:rPr lang="en-GB" sz="2200" dirty="0" err="1"/>
              <a:t>Grech</a:t>
            </a:r>
            <a:r>
              <a:rPr lang="en-GB" sz="2200" dirty="0"/>
              <a:t>, Michelle R., et al, 2009) </a:t>
            </a:r>
          </a:p>
          <a:p>
            <a:endParaRPr lang="en-US" dirty="0"/>
          </a:p>
        </p:txBody>
      </p:sp>
      <p:sp>
        <p:nvSpPr>
          <p:cNvPr id="8" name="Footer Placeholder 7">
            <a:extLst>
              <a:ext uri="{FF2B5EF4-FFF2-40B4-BE49-F238E27FC236}">
                <a16:creationId xmlns:a16="http://schemas.microsoft.com/office/drawing/2014/main" id="{6973101F-D9E8-444D-9FB3-DE9ECF076282}"/>
              </a:ext>
            </a:extLst>
          </p:cNvPr>
          <p:cNvSpPr>
            <a:spLocks noGrp="1"/>
          </p:cNvSpPr>
          <p:nvPr>
            <p:ph type="ftr" sz="quarter" idx="11"/>
          </p:nvPr>
        </p:nvSpPr>
        <p:spPr/>
        <p:txBody>
          <a:bodyPr/>
          <a:lstStyle/>
          <a:p>
            <a:r>
              <a:rPr lang="en-US" dirty="0"/>
              <a:t>© Liu, G. </a:t>
            </a:r>
          </a:p>
        </p:txBody>
      </p:sp>
      <p:sp>
        <p:nvSpPr>
          <p:cNvPr id="9" name="Slide Number Placeholder 8">
            <a:extLst>
              <a:ext uri="{FF2B5EF4-FFF2-40B4-BE49-F238E27FC236}">
                <a16:creationId xmlns:a16="http://schemas.microsoft.com/office/drawing/2014/main" id="{6E504DE3-8EFA-CA4B-A86D-899B7482AE23}"/>
              </a:ext>
            </a:extLst>
          </p:cNvPr>
          <p:cNvSpPr>
            <a:spLocks noGrp="1"/>
          </p:cNvSpPr>
          <p:nvPr>
            <p:ph type="sldNum" sz="quarter" idx="12"/>
          </p:nvPr>
        </p:nvSpPr>
        <p:spPr/>
        <p:txBody>
          <a:bodyPr/>
          <a:lstStyle/>
          <a:p>
            <a:fld id="{93AFC5C2-3A76-E549-915E-FDA2AB0B9885}" type="slidenum">
              <a:rPr lang="en-US" smtClean="0"/>
              <a:t>6</a:t>
            </a:fld>
            <a:endParaRPr lang="en-US"/>
          </a:p>
        </p:txBody>
      </p:sp>
      <p:grpSp>
        <p:nvGrpSpPr>
          <p:cNvPr id="14" name="Group 13">
            <a:extLst>
              <a:ext uri="{FF2B5EF4-FFF2-40B4-BE49-F238E27FC236}">
                <a16:creationId xmlns:a16="http://schemas.microsoft.com/office/drawing/2014/main" id="{78200745-C4C5-8748-8386-66E87D211AD9}"/>
              </a:ext>
            </a:extLst>
          </p:cNvPr>
          <p:cNvGrpSpPr/>
          <p:nvPr/>
        </p:nvGrpSpPr>
        <p:grpSpPr>
          <a:xfrm>
            <a:off x="4038600" y="3685932"/>
            <a:ext cx="4312920" cy="2485390"/>
            <a:chOff x="3408334" y="3315568"/>
            <a:chExt cx="5082341" cy="3310889"/>
          </a:xfrm>
        </p:grpSpPr>
        <p:grpSp>
          <p:nvGrpSpPr>
            <p:cNvPr id="7" name="Group 6">
              <a:extLst>
                <a:ext uri="{FF2B5EF4-FFF2-40B4-BE49-F238E27FC236}">
                  <a16:creationId xmlns:a16="http://schemas.microsoft.com/office/drawing/2014/main" id="{154BF60C-E91B-AC49-BF1C-DDFAF3689AA0}"/>
                </a:ext>
              </a:extLst>
            </p:cNvPr>
            <p:cNvGrpSpPr/>
            <p:nvPr/>
          </p:nvGrpSpPr>
          <p:grpSpPr>
            <a:xfrm>
              <a:off x="3408334" y="3315568"/>
              <a:ext cx="5082341" cy="3310889"/>
              <a:chOff x="2202789" y="2583004"/>
              <a:chExt cx="3811756" cy="2483167"/>
            </a:xfrm>
          </p:grpSpPr>
          <p:pic>
            <p:nvPicPr>
              <p:cNvPr id="6" name="image6.png">
                <a:extLst>
                  <a:ext uri="{FF2B5EF4-FFF2-40B4-BE49-F238E27FC236}">
                    <a16:creationId xmlns:a16="http://schemas.microsoft.com/office/drawing/2014/main" id="{FF16A216-37A8-8446-A81A-33364337AFFE}"/>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2202789" y="2640724"/>
                <a:ext cx="3811756" cy="2425447"/>
              </a:xfrm>
              <a:prstGeom prst="rect">
                <a:avLst/>
              </a:prstGeom>
              <a:ln/>
            </p:spPr>
          </p:pic>
          <p:sp>
            <p:nvSpPr>
              <p:cNvPr id="5" name="Rectangle 4">
                <a:extLst>
                  <a:ext uri="{FF2B5EF4-FFF2-40B4-BE49-F238E27FC236}">
                    <a16:creationId xmlns:a16="http://schemas.microsoft.com/office/drawing/2014/main" id="{9B062A3F-0AC8-D546-8F25-B0F145AF2014}"/>
                  </a:ext>
                </a:extLst>
              </p:cNvPr>
              <p:cNvSpPr/>
              <p:nvPr/>
            </p:nvSpPr>
            <p:spPr>
              <a:xfrm>
                <a:off x="3537284" y="2583004"/>
                <a:ext cx="1034716" cy="3060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ysClr val="windowText" lastClr="000000"/>
                    </a:solidFill>
                  </a:rPr>
                  <a:t>Comfort range</a:t>
                </a:r>
              </a:p>
            </p:txBody>
          </p:sp>
        </p:grpSp>
        <p:sp>
          <p:nvSpPr>
            <p:cNvPr id="10" name="Rectangle 9">
              <a:extLst>
                <a:ext uri="{FF2B5EF4-FFF2-40B4-BE49-F238E27FC236}">
                  <a16:creationId xmlns:a16="http://schemas.microsoft.com/office/drawing/2014/main" id="{15A9F494-4B9C-C240-AF25-6150DA44E487}"/>
                </a:ext>
              </a:extLst>
            </p:cNvPr>
            <p:cNvSpPr/>
            <p:nvPr/>
          </p:nvSpPr>
          <p:spPr>
            <a:xfrm>
              <a:off x="3608187" y="3365697"/>
              <a:ext cx="1459549" cy="357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Underload</a:t>
              </a:r>
            </a:p>
          </p:txBody>
        </p:sp>
        <p:sp>
          <p:nvSpPr>
            <p:cNvPr id="11" name="Rectangle 10">
              <a:extLst>
                <a:ext uri="{FF2B5EF4-FFF2-40B4-BE49-F238E27FC236}">
                  <a16:creationId xmlns:a16="http://schemas.microsoft.com/office/drawing/2014/main" id="{BEAA1CCF-CF56-B34A-9859-2CEB55044A8D}"/>
                </a:ext>
              </a:extLst>
            </p:cNvPr>
            <p:cNvSpPr/>
            <p:nvPr/>
          </p:nvSpPr>
          <p:spPr>
            <a:xfrm>
              <a:off x="6510722" y="3369757"/>
              <a:ext cx="1748061" cy="357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Overload</a:t>
              </a:r>
            </a:p>
          </p:txBody>
        </p:sp>
        <p:sp>
          <p:nvSpPr>
            <p:cNvPr id="13" name="Rectangle 12">
              <a:extLst>
                <a:ext uri="{FF2B5EF4-FFF2-40B4-BE49-F238E27FC236}">
                  <a16:creationId xmlns:a16="http://schemas.microsoft.com/office/drawing/2014/main" id="{EEE934A7-58FE-3F4B-9BA0-9D5504170A27}"/>
                </a:ext>
              </a:extLst>
            </p:cNvPr>
            <p:cNvSpPr/>
            <p:nvPr/>
          </p:nvSpPr>
          <p:spPr>
            <a:xfrm rot="16200000">
              <a:off x="2695099" y="4851568"/>
              <a:ext cx="1826178" cy="357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Human Errors</a:t>
              </a:r>
            </a:p>
          </p:txBody>
        </p:sp>
      </p:grpSp>
    </p:spTree>
    <p:extLst>
      <p:ext uri="{BB962C8B-B14F-4D97-AF65-F5344CB8AC3E}">
        <p14:creationId xmlns:p14="http://schemas.microsoft.com/office/powerpoint/2010/main" val="3239893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A8568C1-DEB4-FDED-132A-E3C4721360EC}"/>
              </a:ext>
            </a:extLst>
          </p:cNvPr>
          <p:cNvSpPr>
            <a:spLocks noGrp="1"/>
          </p:cNvSpPr>
          <p:nvPr>
            <p:ph idx="1"/>
          </p:nvPr>
        </p:nvSpPr>
        <p:spPr/>
        <p:txBody>
          <a:bodyPr/>
          <a:lstStyle/>
          <a:p>
            <a:pPr marL="34290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Model setup: </a:t>
            </a:r>
          </a:p>
          <a:p>
            <a:pPr marL="742950" lvl="1" indent="-285750">
              <a:buFont typeface="Courier New" panose="02070309020205020404" pitchFamily="49" charset="0"/>
              <a:buChar char="o"/>
            </a:pPr>
            <a:r>
              <a:rPr lang="en-US" sz="1700" dirty="0">
                <a:latin typeface="Arial" panose="020B0604020202020204" pitchFamily="34" charset="0"/>
                <a:cs typeface="Arial" panose="020B0604020202020204" pitchFamily="34" charset="0"/>
              </a:rPr>
              <a:t>Time frame: A 8hr shift, with 15 mins time interval. [1, 32] </a:t>
            </a:r>
          </a:p>
          <a:p>
            <a:pPr marL="742950" lvl="1" indent="-285750">
              <a:buFont typeface="Courier New" panose="02070309020205020404" pitchFamily="49" charset="0"/>
              <a:buChar char="o"/>
            </a:pPr>
            <a:r>
              <a:rPr lang="en-US" sz="1700" dirty="0">
                <a:latin typeface="Arial" panose="020B0604020202020204" pitchFamily="34" charset="0"/>
                <a:cs typeface="Arial" panose="020B0604020202020204" pitchFamily="34" charset="0"/>
              </a:rPr>
              <a:t>Subscripted and calibrated on </a:t>
            </a:r>
            <a:r>
              <a:rPr lang="en-US" sz="1700" dirty="0"/>
              <a:t>37,719 data points. </a:t>
            </a:r>
          </a:p>
          <a:p>
            <a:pPr marL="742950" lvl="1" indent="-285750">
              <a:buFont typeface="Courier New" panose="02070309020205020404" pitchFamily="49" charset="0"/>
              <a:buChar char="o"/>
            </a:pPr>
            <a:r>
              <a:rPr lang="en-US" sz="1700" dirty="0"/>
              <a:t>The model is run on </a:t>
            </a:r>
            <a:r>
              <a:rPr lang="en-US" sz="1700" dirty="0">
                <a:latin typeface="Arial" panose="020B0604020202020204" pitchFamily="34" charset="0"/>
                <a:cs typeface="Arial" panose="020B0604020202020204" pitchFamily="34" charset="0"/>
              </a:rPr>
              <a:t>4000 shifts in total.</a:t>
            </a:r>
          </a:p>
          <a:p>
            <a:pPr marL="742950" lvl="1" indent="-285750">
              <a:buFont typeface="Courier New" panose="02070309020205020404" pitchFamily="49" charset="0"/>
              <a:buChar char="o"/>
            </a:pPr>
            <a:endParaRPr lang="en-US" sz="17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2D32189-E803-EC4A-BF3C-B8AD21E20705}"/>
              </a:ext>
            </a:extLst>
          </p:cNvPr>
          <p:cNvSpPr txBox="1">
            <a:spLocks/>
          </p:cNvSpPr>
          <p:nvPr/>
        </p:nvSpPr>
        <p:spPr>
          <a:xfrm>
            <a:off x="121337" y="-111377"/>
            <a:ext cx="9582368" cy="1143000"/>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pPr>
            <a:endParaRPr lang="en-US" sz="3200" b="1" dirty="0">
              <a:solidFill>
                <a:srgbClr val="861F4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4D182E8-91C5-754B-AC8A-13791746DD13}"/>
              </a:ext>
            </a:extLst>
          </p:cNvPr>
          <p:cNvSpPr/>
          <p:nvPr/>
        </p:nvSpPr>
        <p:spPr>
          <a:xfrm>
            <a:off x="2936158" y="2741002"/>
            <a:ext cx="6096000" cy="338554"/>
          </a:xfrm>
          <a:prstGeom prst="rect">
            <a:avLst/>
          </a:prstGeom>
        </p:spPr>
        <p:txBody>
          <a:bodyPr>
            <a:spAutoFit/>
          </a:bodyPr>
          <a:lstStyle/>
          <a:p>
            <a:pPr algn="ctr"/>
            <a:r>
              <a:rPr lang="en-GB" sz="1600" dirty="0">
                <a:latin typeface="Arial" panose="020B0604020202020204" pitchFamily="34" charset="0"/>
                <a:ea typeface="Times New Roman" panose="02020603050405020304" pitchFamily="18" charset="0"/>
                <a:cs typeface="Arial" panose="020B0604020202020204" pitchFamily="34" charset="0"/>
              </a:rPr>
              <a:t>Table 1. Variable definition and it’s Descriptive Statistics</a:t>
            </a: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10" name="Title 9">
            <a:extLst>
              <a:ext uri="{FF2B5EF4-FFF2-40B4-BE49-F238E27FC236}">
                <a16:creationId xmlns:a16="http://schemas.microsoft.com/office/drawing/2014/main" id="{A1FF59F4-0239-D1FE-0785-4EB87D539926}"/>
              </a:ext>
            </a:extLst>
          </p:cNvPr>
          <p:cNvSpPr>
            <a:spLocks noGrp="1"/>
          </p:cNvSpPr>
          <p:nvPr>
            <p:ph type="title"/>
          </p:nvPr>
        </p:nvSpPr>
        <p:spPr/>
        <p:txBody>
          <a:bodyPr>
            <a:normAutofit/>
          </a:bodyPr>
          <a:lstStyle/>
          <a:p>
            <a:r>
              <a:rPr lang="en-US" dirty="0"/>
              <a:t>Data</a:t>
            </a:r>
          </a:p>
        </p:txBody>
      </p:sp>
      <p:sp>
        <p:nvSpPr>
          <p:cNvPr id="5" name="Footer Placeholder 4">
            <a:extLst>
              <a:ext uri="{FF2B5EF4-FFF2-40B4-BE49-F238E27FC236}">
                <a16:creationId xmlns:a16="http://schemas.microsoft.com/office/drawing/2014/main" id="{DB26BD7D-D17D-B649-93A7-9BAB062AC444}"/>
              </a:ext>
            </a:extLst>
          </p:cNvPr>
          <p:cNvSpPr>
            <a:spLocks noGrp="1"/>
          </p:cNvSpPr>
          <p:nvPr>
            <p:ph type="ftr" sz="quarter" idx="11"/>
          </p:nvPr>
        </p:nvSpPr>
        <p:spPr/>
        <p:txBody>
          <a:bodyPr/>
          <a:lstStyle/>
          <a:p>
            <a:r>
              <a:rPr lang="en-US"/>
              <a:t>© Liu, G. </a:t>
            </a:r>
          </a:p>
        </p:txBody>
      </p:sp>
      <p:sp>
        <p:nvSpPr>
          <p:cNvPr id="6" name="Slide Number Placeholder 5">
            <a:extLst>
              <a:ext uri="{FF2B5EF4-FFF2-40B4-BE49-F238E27FC236}">
                <a16:creationId xmlns:a16="http://schemas.microsoft.com/office/drawing/2014/main" id="{4CB54446-EF5F-9245-B09F-E9A33D094BAE}"/>
              </a:ext>
            </a:extLst>
          </p:cNvPr>
          <p:cNvSpPr>
            <a:spLocks noGrp="1"/>
          </p:cNvSpPr>
          <p:nvPr>
            <p:ph type="sldNum" sz="quarter" idx="12"/>
          </p:nvPr>
        </p:nvSpPr>
        <p:spPr/>
        <p:txBody>
          <a:bodyPr/>
          <a:lstStyle/>
          <a:p>
            <a:fld id="{93AFC5C2-3A76-E549-915E-FDA2AB0B9885}" type="slidenum">
              <a:rPr lang="en-US" smtClean="0"/>
              <a:t>7</a:t>
            </a:fld>
            <a:endParaRPr lang="en-US"/>
          </a:p>
        </p:txBody>
      </p:sp>
      <p:sp>
        <p:nvSpPr>
          <p:cNvPr id="19" name="Rectangle 4">
            <a:extLst>
              <a:ext uri="{FF2B5EF4-FFF2-40B4-BE49-F238E27FC236}">
                <a16:creationId xmlns:a16="http://schemas.microsoft.com/office/drawing/2014/main" id="{B71C578C-3EF8-F14B-3366-6C7867A696A9}"/>
              </a:ext>
            </a:extLst>
          </p:cNvPr>
          <p:cNvSpPr>
            <a:spLocks noChangeArrowheads="1"/>
          </p:cNvSpPr>
          <p:nvPr/>
        </p:nvSpPr>
        <p:spPr bwMode="auto">
          <a:xfrm>
            <a:off x="2452688" y="29011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776717B1-1CF7-DE9E-7BB9-1F5D7B0ADB7B}"/>
              </a:ext>
            </a:extLst>
          </p:cNvPr>
          <p:cNvPicPr>
            <a:picLocks noChangeAspect="1"/>
          </p:cNvPicPr>
          <p:nvPr/>
        </p:nvPicPr>
        <p:blipFill>
          <a:blip r:embed="rId2"/>
          <a:stretch>
            <a:fillRect/>
          </a:stretch>
        </p:blipFill>
        <p:spPr>
          <a:xfrm>
            <a:off x="748362" y="3103735"/>
            <a:ext cx="10695276" cy="2045058"/>
          </a:xfrm>
          <a:prstGeom prst="rect">
            <a:avLst/>
          </a:prstGeom>
        </p:spPr>
      </p:pic>
    </p:spTree>
    <p:extLst>
      <p:ext uri="{BB962C8B-B14F-4D97-AF65-F5344CB8AC3E}">
        <p14:creationId xmlns:p14="http://schemas.microsoft.com/office/powerpoint/2010/main" val="767734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326EE717-30F5-C789-F4B9-7CB89D98F0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72434" y="1039864"/>
            <a:ext cx="8406133" cy="2680911"/>
          </a:xfrm>
          <a:prstGeom prst="rect">
            <a:avLst/>
          </a:prstGeom>
        </p:spPr>
      </p:pic>
      <p:sp>
        <p:nvSpPr>
          <p:cNvPr id="2" name="Title 1">
            <a:extLst>
              <a:ext uri="{FF2B5EF4-FFF2-40B4-BE49-F238E27FC236}">
                <a16:creationId xmlns:a16="http://schemas.microsoft.com/office/drawing/2014/main" id="{A778DD9E-E845-2BB9-2E14-516C82DD50FA}"/>
              </a:ext>
            </a:extLst>
          </p:cNvPr>
          <p:cNvSpPr>
            <a:spLocks noGrp="1"/>
          </p:cNvSpPr>
          <p:nvPr>
            <p:ph type="title"/>
          </p:nvPr>
        </p:nvSpPr>
        <p:spPr/>
        <p:txBody>
          <a:bodyPr/>
          <a:lstStyle/>
          <a:p>
            <a:r>
              <a:rPr lang="en-GB" dirty="0">
                <a:ea typeface="Times New Roman" panose="02020603050405020304" pitchFamily="18" charset="0"/>
              </a:rPr>
              <a:t>Data: Task workload and Human errors</a:t>
            </a:r>
          </a:p>
        </p:txBody>
      </p:sp>
      <p:sp>
        <p:nvSpPr>
          <p:cNvPr id="4" name="Footer Placeholder 3">
            <a:extLst>
              <a:ext uri="{FF2B5EF4-FFF2-40B4-BE49-F238E27FC236}">
                <a16:creationId xmlns:a16="http://schemas.microsoft.com/office/drawing/2014/main" id="{9DBBDCC9-85E1-B78D-1931-AA736F995B3C}"/>
              </a:ext>
            </a:extLst>
          </p:cNvPr>
          <p:cNvSpPr>
            <a:spLocks noGrp="1"/>
          </p:cNvSpPr>
          <p:nvPr>
            <p:ph type="ftr" sz="quarter" idx="11"/>
          </p:nvPr>
        </p:nvSpPr>
        <p:spPr/>
        <p:txBody>
          <a:bodyPr/>
          <a:lstStyle/>
          <a:p>
            <a:r>
              <a:rPr lang="en-US"/>
              <a:t>© Liu, G. </a:t>
            </a:r>
          </a:p>
        </p:txBody>
      </p:sp>
      <p:sp>
        <p:nvSpPr>
          <p:cNvPr id="5" name="Slide Number Placeholder 4">
            <a:extLst>
              <a:ext uri="{FF2B5EF4-FFF2-40B4-BE49-F238E27FC236}">
                <a16:creationId xmlns:a16="http://schemas.microsoft.com/office/drawing/2014/main" id="{5A8EC9B4-5827-5B50-A459-B9F944309E80}"/>
              </a:ext>
            </a:extLst>
          </p:cNvPr>
          <p:cNvSpPr>
            <a:spLocks noGrp="1"/>
          </p:cNvSpPr>
          <p:nvPr>
            <p:ph type="sldNum" sz="quarter" idx="12"/>
          </p:nvPr>
        </p:nvSpPr>
        <p:spPr/>
        <p:txBody>
          <a:bodyPr/>
          <a:lstStyle/>
          <a:p>
            <a:fld id="{1366719D-43A1-0C44-8EE3-B54E24586935}" type="slidenum">
              <a:rPr lang="en-US" smtClean="0"/>
              <a:t>8</a:t>
            </a:fld>
            <a:endParaRPr lang="en-US"/>
          </a:p>
        </p:txBody>
      </p:sp>
      <p:pic>
        <p:nvPicPr>
          <p:cNvPr id="12" name="Picture 11">
            <a:extLst>
              <a:ext uri="{FF2B5EF4-FFF2-40B4-BE49-F238E27FC236}">
                <a16:creationId xmlns:a16="http://schemas.microsoft.com/office/drawing/2014/main" id="{7E1F6BC1-19A9-C83C-0A11-99D2AC950E7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30254" y="3429000"/>
            <a:ext cx="8299704" cy="2312282"/>
          </a:xfrm>
          <a:prstGeom prst="rect">
            <a:avLst/>
          </a:prstGeom>
        </p:spPr>
      </p:pic>
      <p:sp>
        <p:nvSpPr>
          <p:cNvPr id="17" name="Rectangle 16">
            <a:extLst>
              <a:ext uri="{FF2B5EF4-FFF2-40B4-BE49-F238E27FC236}">
                <a16:creationId xmlns:a16="http://schemas.microsoft.com/office/drawing/2014/main" id="{3DFCAF5D-E48A-F493-2810-5F189DD39449}"/>
              </a:ext>
            </a:extLst>
          </p:cNvPr>
          <p:cNvSpPr/>
          <p:nvPr/>
        </p:nvSpPr>
        <p:spPr>
          <a:xfrm>
            <a:off x="2141320" y="5710262"/>
            <a:ext cx="8970580" cy="338554"/>
          </a:xfrm>
          <a:prstGeom prst="rect">
            <a:avLst/>
          </a:prstGeom>
        </p:spPr>
        <p:txBody>
          <a:bodyPr wrap="square">
            <a:spAutoFit/>
          </a:bodyPr>
          <a:lstStyle/>
          <a:p>
            <a:pPr lvl="0">
              <a:defRPr/>
            </a:pPr>
            <a:r>
              <a:rPr lang="en-GB" sz="1600" dirty="0">
                <a:latin typeface="Arial" panose="020B0604020202020204" pitchFamily="34" charset="0"/>
                <a:ea typeface="Times New Roman" panose="02020603050405020304" pitchFamily="18" charset="0"/>
                <a:cs typeface="Arial" panose="020B0604020202020204" pitchFamily="34" charset="0"/>
              </a:rPr>
              <a:t>Fig 2. Average workstation Task Workload and Human Error Count over 24 hours</a:t>
            </a: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55423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851E-3DDE-52BF-9632-A5363D736050}"/>
              </a:ext>
            </a:extLst>
          </p:cNvPr>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Model: The Fatigue-Dynamics SD Model</a:t>
            </a:r>
            <a:endParaRPr lang="en-US" dirty="0"/>
          </a:p>
        </p:txBody>
      </p:sp>
      <p:sp>
        <p:nvSpPr>
          <p:cNvPr id="4" name="Footer Placeholder 3">
            <a:extLst>
              <a:ext uri="{FF2B5EF4-FFF2-40B4-BE49-F238E27FC236}">
                <a16:creationId xmlns:a16="http://schemas.microsoft.com/office/drawing/2014/main" id="{FC4AC325-1EAF-1536-7EEA-95C49B701E2F}"/>
              </a:ext>
            </a:extLst>
          </p:cNvPr>
          <p:cNvSpPr>
            <a:spLocks noGrp="1"/>
          </p:cNvSpPr>
          <p:nvPr>
            <p:ph type="ftr" sz="quarter" idx="11"/>
          </p:nvPr>
        </p:nvSpPr>
        <p:spPr/>
        <p:txBody>
          <a:bodyPr/>
          <a:lstStyle/>
          <a:p>
            <a:r>
              <a:rPr lang="en-US"/>
              <a:t>© Liu, G. </a:t>
            </a:r>
          </a:p>
        </p:txBody>
      </p:sp>
      <p:sp>
        <p:nvSpPr>
          <p:cNvPr id="5" name="Slide Number Placeholder 4">
            <a:extLst>
              <a:ext uri="{FF2B5EF4-FFF2-40B4-BE49-F238E27FC236}">
                <a16:creationId xmlns:a16="http://schemas.microsoft.com/office/drawing/2014/main" id="{D556E74D-CF68-1817-4A6A-8D2644E50B7D}"/>
              </a:ext>
            </a:extLst>
          </p:cNvPr>
          <p:cNvSpPr>
            <a:spLocks noGrp="1"/>
          </p:cNvSpPr>
          <p:nvPr>
            <p:ph type="sldNum" sz="quarter" idx="12"/>
          </p:nvPr>
        </p:nvSpPr>
        <p:spPr/>
        <p:txBody>
          <a:bodyPr/>
          <a:lstStyle/>
          <a:p>
            <a:fld id="{1366719D-43A1-0C44-8EE3-B54E24586935}" type="slidenum">
              <a:rPr lang="en-US" smtClean="0"/>
              <a:t>9</a:t>
            </a:fld>
            <a:endParaRPr lang="en-US"/>
          </a:p>
        </p:txBody>
      </p:sp>
      <p:sp>
        <p:nvSpPr>
          <p:cNvPr id="16" name="TextBox 15">
            <a:extLst>
              <a:ext uri="{FF2B5EF4-FFF2-40B4-BE49-F238E27FC236}">
                <a16:creationId xmlns:a16="http://schemas.microsoft.com/office/drawing/2014/main" id="{D0E33562-1ED3-9349-56FC-374A009A23D5}"/>
              </a:ext>
            </a:extLst>
          </p:cNvPr>
          <p:cNvSpPr txBox="1"/>
          <p:nvPr/>
        </p:nvSpPr>
        <p:spPr>
          <a:xfrm>
            <a:off x="198119" y="1503007"/>
            <a:ext cx="3130463" cy="2554545"/>
          </a:xfrm>
          <a:prstGeom prst="rect">
            <a:avLst/>
          </a:prstGeom>
          <a:noFill/>
        </p:spPr>
        <p:txBody>
          <a:bodyPr wrap="square">
            <a:spAutoFit/>
          </a:bodyPr>
          <a:lstStyle/>
          <a:p>
            <a:pPr marL="0" marR="0">
              <a:spcBef>
                <a:spcPts val="0"/>
              </a:spcBef>
              <a:spcAft>
                <a:spcPts val="0"/>
              </a:spcAft>
            </a:pPr>
            <a:r>
              <a:rPr lang="en-GB" sz="1600" dirty="0">
                <a:effectLst/>
                <a:latin typeface="Arial" panose="020B0604020202020204" pitchFamily="34" charset="0"/>
                <a:ea typeface="PMingLiU" panose="02020500000000000000" pitchFamily="18" charset="-120"/>
                <a:cs typeface="Arial" panose="020B0604020202020204" pitchFamily="34" charset="0"/>
              </a:rPr>
              <a:t>Fig 3. A simplified system dynamics model structure depicting two major reinforcing feedback loops of </a:t>
            </a:r>
            <a:r>
              <a:rPr lang="en-GB" sz="1600" i="1" dirty="0">
                <a:effectLst/>
                <a:latin typeface="Arial" panose="020B0604020202020204" pitchFamily="34" charset="0"/>
                <a:ea typeface="PMingLiU" panose="02020500000000000000" pitchFamily="18" charset="-120"/>
                <a:cs typeface="Arial" panose="020B0604020202020204" pitchFamily="34" charset="0"/>
              </a:rPr>
              <a:t>Stress out</a:t>
            </a:r>
            <a:r>
              <a:rPr lang="en-GB" sz="1600" dirty="0">
                <a:effectLst/>
                <a:latin typeface="Arial" panose="020B0604020202020204" pitchFamily="34" charset="0"/>
                <a:ea typeface="PMingLiU" panose="02020500000000000000" pitchFamily="18" charset="-120"/>
                <a:cs typeface="Arial" panose="020B0604020202020204" pitchFamily="34" charset="0"/>
              </a:rPr>
              <a:t> and </a:t>
            </a:r>
            <a:r>
              <a:rPr lang="en-GB" sz="1600" i="1" dirty="0">
                <a:effectLst/>
                <a:latin typeface="Arial" panose="020B0604020202020204" pitchFamily="34" charset="0"/>
                <a:ea typeface="PMingLiU" panose="02020500000000000000" pitchFamily="18" charset="-120"/>
                <a:cs typeface="Arial" panose="020B0604020202020204" pitchFamily="34" charset="0"/>
              </a:rPr>
              <a:t>Bore out</a:t>
            </a:r>
            <a:r>
              <a:rPr lang="en-GB" sz="1600" dirty="0">
                <a:effectLst/>
                <a:latin typeface="Arial" panose="020B0604020202020204" pitchFamily="34" charset="0"/>
                <a:ea typeface="PMingLiU" panose="02020500000000000000" pitchFamily="18" charset="-120"/>
                <a:cs typeface="Arial" panose="020B0604020202020204" pitchFamily="34" charset="0"/>
              </a:rPr>
              <a:t>. Note: give the time boundary of analysis (8 hours) environmental feedbacks from human error to task workload and organizational factors are negligible. </a:t>
            </a:r>
            <a:endParaRPr lang="en-US" sz="1600" dirty="0">
              <a:effectLst/>
              <a:latin typeface="Arial" panose="020B0604020202020204" pitchFamily="34" charset="0"/>
              <a:ea typeface="PMingLiU" panose="02020500000000000000" pitchFamily="18" charset="-120"/>
              <a:cs typeface="Arial" panose="020B0604020202020204" pitchFamily="34" charset="0"/>
            </a:endParaRPr>
          </a:p>
        </p:txBody>
      </p:sp>
      <p:pic>
        <p:nvPicPr>
          <p:cNvPr id="42" name="Picture 41">
            <a:extLst>
              <a:ext uri="{FF2B5EF4-FFF2-40B4-BE49-F238E27FC236}">
                <a16:creationId xmlns:a16="http://schemas.microsoft.com/office/drawing/2014/main" id="{73E7EF85-E395-7E05-C2EE-AE46455A411A}"/>
              </a:ext>
            </a:extLst>
          </p:cNvPr>
          <p:cNvPicPr>
            <a:picLocks noChangeAspect="1"/>
          </p:cNvPicPr>
          <p:nvPr/>
        </p:nvPicPr>
        <p:blipFill>
          <a:blip r:embed="rId2"/>
          <a:stretch>
            <a:fillRect/>
          </a:stretch>
        </p:blipFill>
        <p:spPr>
          <a:xfrm>
            <a:off x="3328582" y="1295143"/>
            <a:ext cx="8545830" cy="4901553"/>
          </a:xfrm>
          <a:prstGeom prst="rect">
            <a:avLst/>
          </a:prstGeom>
        </p:spPr>
      </p:pic>
    </p:spTree>
    <p:extLst>
      <p:ext uri="{BB962C8B-B14F-4D97-AF65-F5344CB8AC3E}">
        <p14:creationId xmlns:p14="http://schemas.microsoft.com/office/powerpoint/2010/main" val="1091515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heme Colors 2">
      <a:dk1>
        <a:srgbClr val="861F41"/>
      </a:dk1>
      <a:lt1>
        <a:srgbClr val="FFFFFF"/>
      </a:lt1>
      <a:dk2>
        <a:srgbClr val="75787B"/>
      </a:dk2>
      <a:lt2>
        <a:srgbClr val="DBDBDB"/>
      </a:lt2>
      <a:accent1>
        <a:srgbClr val="861F41"/>
      </a:accent1>
      <a:accent2>
        <a:srgbClr val="E87731"/>
      </a:accent2>
      <a:accent3>
        <a:srgbClr val="A5A5A5"/>
      </a:accent3>
      <a:accent4>
        <a:srgbClr val="417C79"/>
      </a:accent4>
      <a:accent5>
        <a:srgbClr val="E5E1E6"/>
      </a:accent5>
      <a:accent6>
        <a:srgbClr val="003C71"/>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miter lim="400000"/>
        </a:ln>
        <a:extLst>
          <a:ext uri="{C572A759-6A51-4108-AA02-DFA0A04FC94B}">
            <ma14:wrappingTextBoxFlag xmlns:ma14="http://schemas.microsoft.com/office/mac/drawingml/2011/main" xmlns="" val="1"/>
          </a:ext>
        </a:extLst>
      </a:spPr>
      <a:bodyPr lIns="45719" rIns="45719">
        <a:spAutoFit/>
      </a:bodyPr>
      <a:lstStyle>
        <a:defPPr>
          <a:defRPr dirty="0" smtClean="0"/>
        </a:defPPr>
      </a:lst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14480</TotalTime>
  <Words>1856</Words>
  <Application>Microsoft Macintosh PowerPoint</Application>
  <PresentationFormat>Widescreen</PresentationFormat>
  <Paragraphs>146</Paragraphs>
  <Slides>14</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Acherus Grotesque Regular</vt:lpstr>
      <vt:lpstr>Arial</vt:lpstr>
      <vt:lpstr>Calibri</vt:lpstr>
      <vt:lpstr>Courier New</vt:lpstr>
      <vt:lpstr>Helvetica</vt:lpstr>
      <vt:lpstr>Quattrocento Sans</vt:lpstr>
      <vt:lpstr>Times New Roman</vt:lpstr>
      <vt:lpstr>Office Theme</vt:lpstr>
      <vt:lpstr>2_Office Theme</vt:lpstr>
      <vt:lpstr>PowerPoint Presentation</vt:lpstr>
      <vt:lpstr>Overview</vt:lpstr>
      <vt:lpstr>Research Background and Motivation </vt:lpstr>
      <vt:lpstr>Research Question</vt:lpstr>
      <vt:lpstr>Theory: Suboptimality of Workload</vt:lpstr>
      <vt:lpstr>Theory: The dynamics of Suboptimality of Workload</vt:lpstr>
      <vt:lpstr>Data</vt:lpstr>
      <vt:lpstr>Data: Task workload and Human errors</vt:lpstr>
      <vt:lpstr>Model: The Fatigue-Dynamics SD Model</vt:lpstr>
      <vt:lpstr>Result: Model Testing</vt:lpstr>
      <vt:lpstr>Result: Scenario Testing</vt:lpstr>
      <vt:lpstr>Conclusions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georgia liu</dc:creator>
  <cp:keywords/>
  <dc:description/>
  <cp:lastModifiedBy>georgia liu</cp:lastModifiedBy>
  <cp:revision>89</cp:revision>
  <dcterms:created xsi:type="dcterms:W3CDTF">2022-04-14T21:28:34Z</dcterms:created>
  <dcterms:modified xsi:type="dcterms:W3CDTF">2023-06-19T21:25:05Z</dcterms:modified>
  <cp:category/>
</cp:coreProperties>
</file>