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Lst>
  <p:sldSz cy="6858000" cx="9144000"/>
  <p:notesSz cx="6400800" cy="86868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11" roundtripDataSignature="AMtx7mjOUb/LHqAriKA4Ou7Fixi0U4qUV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customschemas.google.com/relationships/presentationmetadata" Target="metadata"/><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773680" cy="434340"/>
          </a:xfrm>
          <a:prstGeom prst="rect">
            <a:avLst/>
          </a:prstGeom>
          <a:noFill/>
          <a:ln>
            <a:noFill/>
          </a:ln>
        </p:spPr>
        <p:txBody>
          <a:bodyPr anchorCtr="0" anchor="t" bIns="43100" lIns="86200" spcFirstLastPara="1" rIns="86200" wrap="square" tIns="43100">
            <a:noAutofit/>
          </a:bodyPr>
          <a:lstStyle>
            <a:lvl1pPr lvl="0" marR="0" rtl="0" algn="l">
              <a:spcBef>
                <a:spcPts val="0"/>
              </a:spcBef>
              <a:spcAft>
                <a:spcPts val="0"/>
              </a:spcAft>
              <a:buSzPts val="1400"/>
              <a:buNone/>
              <a:defRPr b="0" i="0" sz="11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625639" y="0"/>
            <a:ext cx="2773680" cy="434340"/>
          </a:xfrm>
          <a:prstGeom prst="rect">
            <a:avLst/>
          </a:prstGeom>
          <a:noFill/>
          <a:ln>
            <a:noFill/>
          </a:ln>
        </p:spPr>
        <p:txBody>
          <a:bodyPr anchorCtr="0" anchor="t" bIns="43100" lIns="86200" spcFirstLastPara="1" rIns="86200" wrap="square" tIns="43100">
            <a:noAutofit/>
          </a:bodyPr>
          <a:lstStyle>
            <a:lvl1pPr lvl="0" marR="0" rtl="0" algn="r">
              <a:spcBef>
                <a:spcPts val="0"/>
              </a:spcBef>
              <a:spcAft>
                <a:spcPts val="0"/>
              </a:spcAft>
              <a:buSzPts val="1400"/>
              <a:buNone/>
              <a:defRPr b="0" i="0" sz="11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030288" y="650875"/>
            <a:ext cx="4341812" cy="32575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40080" y="4126230"/>
            <a:ext cx="5120640" cy="3909060"/>
          </a:xfrm>
          <a:prstGeom prst="rect">
            <a:avLst/>
          </a:prstGeom>
          <a:noFill/>
          <a:ln>
            <a:noFill/>
          </a:ln>
        </p:spPr>
        <p:txBody>
          <a:bodyPr anchorCtr="0" anchor="t" bIns="43100" lIns="86200" spcFirstLastPara="1" rIns="86200" wrap="square" tIns="431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250952"/>
            <a:ext cx="2773680" cy="434340"/>
          </a:xfrm>
          <a:prstGeom prst="rect">
            <a:avLst/>
          </a:prstGeom>
          <a:noFill/>
          <a:ln>
            <a:noFill/>
          </a:ln>
        </p:spPr>
        <p:txBody>
          <a:bodyPr anchorCtr="0" anchor="b" bIns="43100" lIns="86200" spcFirstLastPara="1" rIns="86200" wrap="square" tIns="43100">
            <a:noAutofit/>
          </a:bodyPr>
          <a:lstStyle>
            <a:lvl1pPr lvl="0" marR="0" rtl="0" algn="l">
              <a:spcBef>
                <a:spcPts val="0"/>
              </a:spcBef>
              <a:spcAft>
                <a:spcPts val="0"/>
              </a:spcAft>
              <a:buSzPts val="1400"/>
              <a:buNone/>
              <a:defRPr b="0" i="0" sz="11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625639" y="8250952"/>
            <a:ext cx="2773680" cy="434340"/>
          </a:xfrm>
          <a:prstGeom prst="rect">
            <a:avLst/>
          </a:prstGeom>
          <a:noFill/>
          <a:ln>
            <a:noFill/>
          </a:ln>
        </p:spPr>
        <p:txBody>
          <a:bodyPr anchorCtr="0" anchor="b" bIns="43100" lIns="86200" spcFirstLastPara="1" rIns="86200" wrap="square" tIns="43100">
            <a:noAutofit/>
          </a:bodyPr>
          <a:lstStyle/>
          <a:p>
            <a:pPr indent="0" lvl="0" marL="0" marR="0" rtl="0" algn="r">
              <a:spcBef>
                <a:spcPts val="0"/>
              </a:spcBef>
              <a:spcAft>
                <a:spcPts val="0"/>
              </a:spcAft>
              <a:buNone/>
            </a:pPr>
            <a:fld id="{00000000-1234-1234-1234-123412341234}" type="slidenum">
              <a:rPr b="0" i="0" lang="en-US" sz="1100" u="none" cap="none" strike="noStrike">
                <a:solidFill>
                  <a:schemeClr val="dk1"/>
                </a:solidFill>
                <a:latin typeface="Calibri"/>
                <a:ea typeface="Calibri"/>
                <a:cs typeface="Calibri"/>
                <a:sym typeface="Calibri"/>
              </a:rPr>
              <a:t>‹#›</a:t>
            </a:fld>
            <a:endParaRPr b="0" i="0" sz="11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1030288" y="650875"/>
            <a:ext cx="4341812" cy="32575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40080" y="4126230"/>
            <a:ext cx="5120640" cy="3909060"/>
          </a:xfrm>
          <a:prstGeom prst="rect">
            <a:avLst/>
          </a:prstGeom>
          <a:noFill/>
          <a:ln>
            <a:noFill/>
          </a:ln>
        </p:spPr>
        <p:txBody>
          <a:bodyPr anchorCtr="0" anchor="t" bIns="43100" lIns="86200" spcFirstLastPara="1" rIns="86200" wrap="square" tIns="43100">
            <a:noAutofit/>
          </a:bodyPr>
          <a:lstStyle/>
          <a:p>
            <a:pPr indent="0" lvl="0" marL="0" rtl="0" algn="l">
              <a:spcBef>
                <a:spcPts val="0"/>
              </a:spcBef>
              <a:spcAft>
                <a:spcPts val="0"/>
              </a:spcAft>
              <a:buNone/>
            </a:pPr>
            <a:r>
              <a:rPr lang="en-US"/>
              <a:t>Title page: Bold the name of the presenter and display your name as you want it read by the moderator (eg Bob instead of Robert). Do not include contact information. Timing in the bottom right. Moderator will change slide following that schedule, or earlier if requested. Change if needed.</a:t>
            </a:r>
            <a:endParaRPr/>
          </a:p>
        </p:txBody>
      </p:sp>
      <p:sp>
        <p:nvSpPr>
          <p:cNvPr id="87" name="Google Shape;87;p1:notes"/>
          <p:cNvSpPr txBox="1"/>
          <p:nvPr>
            <p:ph idx="12" type="sldNum"/>
          </p:nvPr>
        </p:nvSpPr>
        <p:spPr>
          <a:xfrm>
            <a:off x="3625639" y="8250952"/>
            <a:ext cx="2773680" cy="434340"/>
          </a:xfrm>
          <a:prstGeom prst="rect">
            <a:avLst/>
          </a:prstGeom>
          <a:noFill/>
          <a:ln>
            <a:noFill/>
          </a:ln>
        </p:spPr>
        <p:txBody>
          <a:bodyPr anchorCtr="0" anchor="b" bIns="43100" lIns="86200" spcFirstLastPara="1" rIns="86200" wrap="square" tIns="431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2:notes"/>
          <p:cNvSpPr/>
          <p:nvPr>
            <p:ph idx="2" type="sldImg"/>
          </p:nvPr>
        </p:nvSpPr>
        <p:spPr>
          <a:xfrm>
            <a:off x="1030288" y="650875"/>
            <a:ext cx="4341812" cy="32575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7" name="Google Shape;97;p2:notes"/>
          <p:cNvSpPr txBox="1"/>
          <p:nvPr>
            <p:ph idx="1" type="body"/>
          </p:nvPr>
        </p:nvSpPr>
        <p:spPr>
          <a:xfrm>
            <a:off x="640080" y="4126230"/>
            <a:ext cx="5120640" cy="3909060"/>
          </a:xfrm>
          <a:prstGeom prst="rect">
            <a:avLst/>
          </a:prstGeom>
          <a:noFill/>
          <a:ln>
            <a:noFill/>
          </a:ln>
        </p:spPr>
        <p:txBody>
          <a:bodyPr anchorCtr="0" anchor="t" bIns="43100" lIns="86200" spcFirstLastPara="1" rIns="86200" wrap="square" tIns="43100">
            <a:noAutofit/>
          </a:bodyPr>
          <a:lstStyle/>
          <a:p>
            <a:pPr indent="0" lvl="0" marL="0" rtl="0" algn="l">
              <a:spcBef>
                <a:spcPts val="0"/>
              </a:spcBef>
              <a:spcAft>
                <a:spcPts val="0"/>
              </a:spcAft>
              <a:buNone/>
            </a:pPr>
            <a:r>
              <a:rPr lang="en-US"/>
              <a:t>Title page: Bold the name of the presenter and display your name as you want it read by the moderator (eg Bob instead of Robert). Do not include contact information. Timing in the bottom right. Moderator will change slide following that schedule, or earlier if requested. Change if needed.</a:t>
            </a:r>
            <a:endParaRPr/>
          </a:p>
        </p:txBody>
      </p:sp>
      <p:sp>
        <p:nvSpPr>
          <p:cNvPr id="98" name="Google Shape;98;p2:notes"/>
          <p:cNvSpPr txBox="1"/>
          <p:nvPr>
            <p:ph idx="12" type="sldNum"/>
          </p:nvPr>
        </p:nvSpPr>
        <p:spPr>
          <a:xfrm>
            <a:off x="3625639" y="8250952"/>
            <a:ext cx="2773680" cy="434340"/>
          </a:xfrm>
          <a:prstGeom prst="rect">
            <a:avLst/>
          </a:prstGeom>
          <a:noFill/>
          <a:ln>
            <a:noFill/>
          </a:ln>
        </p:spPr>
        <p:txBody>
          <a:bodyPr anchorCtr="0" anchor="b" bIns="43100" lIns="86200" spcFirstLastPara="1" rIns="86200" wrap="square" tIns="431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3:notes"/>
          <p:cNvSpPr/>
          <p:nvPr>
            <p:ph idx="2" type="sldImg"/>
          </p:nvPr>
        </p:nvSpPr>
        <p:spPr>
          <a:xfrm>
            <a:off x="1030288" y="650875"/>
            <a:ext cx="4341812" cy="32575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0" name="Google Shape;110;p3:notes"/>
          <p:cNvSpPr txBox="1"/>
          <p:nvPr>
            <p:ph idx="1" type="body"/>
          </p:nvPr>
        </p:nvSpPr>
        <p:spPr>
          <a:xfrm>
            <a:off x="640080" y="4126230"/>
            <a:ext cx="5120640" cy="3909060"/>
          </a:xfrm>
          <a:prstGeom prst="rect">
            <a:avLst/>
          </a:prstGeom>
          <a:noFill/>
          <a:ln>
            <a:noFill/>
          </a:ln>
        </p:spPr>
        <p:txBody>
          <a:bodyPr anchorCtr="0" anchor="t" bIns="43100" lIns="86200" spcFirstLastPara="1" rIns="86200" wrap="square" tIns="43100">
            <a:noAutofit/>
          </a:bodyPr>
          <a:lstStyle/>
          <a:p>
            <a:pPr indent="0" lvl="0" marL="0" rtl="0" algn="l">
              <a:spcBef>
                <a:spcPts val="0"/>
              </a:spcBef>
              <a:spcAft>
                <a:spcPts val="0"/>
              </a:spcAft>
              <a:buNone/>
            </a:pPr>
            <a:r>
              <a:rPr lang="en-US"/>
              <a:t>Problem Statement: Do not change this title.  Keep fonts big (24 pt or bigger). Indicate why the problem is important.</a:t>
            </a:r>
            <a:endParaRPr/>
          </a:p>
        </p:txBody>
      </p:sp>
      <p:sp>
        <p:nvSpPr>
          <p:cNvPr id="111" name="Google Shape;111;p3:notes"/>
          <p:cNvSpPr txBox="1"/>
          <p:nvPr>
            <p:ph idx="12" type="sldNum"/>
          </p:nvPr>
        </p:nvSpPr>
        <p:spPr>
          <a:xfrm>
            <a:off x="3625639" y="8250952"/>
            <a:ext cx="2773680" cy="434340"/>
          </a:xfrm>
          <a:prstGeom prst="rect">
            <a:avLst/>
          </a:prstGeom>
          <a:noFill/>
          <a:ln>
            <a:noFill/>
          </a:ln>
        </p:spPr>
        <p:txBody>
          <a:bodyPr anchorCtr="0" anchor="b" bIns="43100" lIns="86200" spcFirstLastPara="1" rIns="86200" wrap="square" tIns="431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4:notes"/>
          <p:cNvSpPr/>
          <p:nvPr>
            <p:ph idx="2" type="sldImg"/>
          </p:nvPr>
        </p:nvSpPr>
        <p:spPr>
          <a:xfrm>
            <a:off x="1030288" y="650875"/>
            <a:ext cx="4341812" cy="32575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5" name="Google Shape;125;p4:notes"/>
          <p:cNvSpPr txBox="1"/>
          <p:nvPr>
            <p:ph idx="1" type="body"/>
          </p:nvPr>
        </p:nvSpPr>
        <p:spPr>
          <a:xfrm>
            <a:off x="640080" y="4126230"/>
            <a:ext cx="5120640" cy="3909060"/>
          </a:xfrm>
          <a:prstGeom prst="rect">
            <a:avLst/>
          </a:prstGeom>
          <a:noFill/>
          <a:ln>
            <a:noFill/>
          </a:ln>
        </p:spPr>
        <p:txBody>
          <a:bodyPr anchorCtr="0" anchor="t" bIns="43100" lIns="86200" spcFirstLastPara="1" rIns="86200" wrap="square" tIns="43100">
            <a:noAutofit/>
          </a:bodyPr>
          <a:lstStyle/>
          <a:p>
            <a:pPr indent="0" lvl="0" marL="0" rtl="0" algn="l">
              <a:spcBef>
                <a:spcPts val="0"/>
              </a:spcBef>
              <a:spcAft>
                <a:spcPts val="0"/>
              </a:spcAft>
              <a:buNone/>
            </a:pPr>
            <a:r>
              <a:rPr lang="en-US"/>
              <a:t>Again big fonts, do not alter title</a:t>
            </a:r>
            <a:endParaRPr/>
          </a:p>
        </p:txBody>
      </p:sp>
      <p:sp>
        <p:nvSpPr>
          <p:cNvPr id="126" name="Google Shape;126;p4:notes"/>
          <p:cNvSpPr txBox="1"/>
          <p:nvPr>
            <p:ph idx="12" type="sldNum"/>
          </p:nvPr>
        </p:nvSpPr>
        <p:spPr>
          <a:xfrm>
            <a:off x="3625639" y="8250952"/>
            <a:ext cx="2773680" cy="434340"/>
          </a:xfrm>
          <a:prstGeom prst="rect">
            <a:avLst/>
          </a:prstGeom>
          <a:noFill/>
          <a:ln>
            <a:noFill/>
          </a:ln>
        </p:spPr>
        <p:txBody>
          <a:bodyPr anchorCtr="0" anchor="b" bIns="43100" lIns="86200" spcFirstLastPara="1" rIns="86200" wrap="square" tIns="431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5:notes"/>
          <p:cNvSpPr/>
          <p:nvPr>
            <p:ph idx="2" type="sldImg"/>
          </p:nvPr>
        </p:nvSpPr>
        <p:spPr>
          <a:xfrm>
            <a:off x="1030288" y="650875"/>
            <a:ext cx="4341812" cy="32575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7" name="Google Shape;137;p5:notes"/>
          <p:cNvSpPr txBox="1"/>
          <p:nvPr>
            <p:ph idx="1" type="body"/>
          </p:nvPr>
        </p:nvSpPr>
        <p:spPr>
          <a:xfrm>
            <a:off x="640080" y="4126230"/>
            <a:ext cx="5120640" cy="3909060"/>
          </a:xfrm>
          <a:prstGeom prst="rect">
            <a:avLst/>
          </a:prstGeom>
          <a:noFill/>
          <a:ln>
            <a:noFill/>
          </a:ln>
        </p:spPr>
        <p:txBody>
          <a:bodyPr anchorCtr="0" anchor="t" bIns="43100" lIns="86200" spcFirstLastPara="1" rIns="86200" wrap="square" tIns="43100">
            <a:noAutofit/>
          </a:bodyPr>
          <a:lstStyle/>
          <a:p>
            <a:pPr indent="0" lvl="0" marL="0" rtl="0" algn="l">
              <a:spcBef>
                <a:spcPts val="0"/>
              </a:spcBef>
              <a:spcAft>
                <a:spcPts val="0"/>
              </a:spcAft>
              <a:buNone/>
            </a:pPr>
            <a:r>
              <a:rPr lang="en-US"/>
              <a:t>Again short. Show structure or behavior – may not be room for both (some flexibility on font for these). No need to conclude, there is always more to be done. Any questions you want to pose to the audience can go here. Note the timing in the bottom right.</a:t>
            </a:r>
            <a:endParaRPr/>
          </a:p>
        </p:txBody>
      </p:sp>
      <p:sp>
        <p:nvSpPr>
          <p:cNvPr id="138" name="Google Shape;138;p5:notes"/>
          <p:cNvSpPr txBox="1"/>
          <p:nvPr>
            <p:ph idx="12" type="sldNum"/>
          </p:nvPr>
        </p:nvSpPr>
        <p:spPr>
          <a:xfrm>
            <a:off x="3625639" y="8250952"/>
            <a:ext cx="2773680" cy="434340"/>
          </a:xfrm>
          <a:prstGeom prst="rect">
            <a:avLst/>
          </a:prstGeom>
          <a:noFill/>
          <a:ln>
            <a:noFill/>
          </a:ln>
        </p:spPr>
        <p:txBody>
          <a:bodyPr anchorCtr="0" anchor="b" bIns="43100" lIns="86200" spcFirstLastPara="1" rIns="86200" wrap="square" tIns="431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7"/>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7"/>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6"/>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1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7"/>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7"/>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1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9"/>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9"/>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0"/>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10"/>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1"/>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11"/>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11"/>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11"/>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14"/>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4"/>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1" name="Google Shape;61;p14"/>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1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5"/>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5"/>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15"/>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1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hyperlink" Target="https://webportal.systemdynamics.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88" name="Shape 88"/>
        <p:cNvGrpSpPr/>
        <p:nvPr/>
      </p:nvGrpSpPr>
      <p:grpSpPr>
        <a:xfrm>
          <a:off x="0" y="0"/>
          <a:ext cx="0" cy="0"/>
          <a:chOff x="0" y="0"/>
          <a:chExt cx="0" cy="0"/>
        </a:xfrm>
      </p:grpSpPr>
      <p:sp>
        <p:nvSpPr>
          <p:cNvPr id="89" name="Google Shape;89;p1"/>
          <p:cNvSpPr/>
          <p:nvPr/>
        </p:nvSpPr>
        <p:spPr>
          <a:xfrm>
            <a:off x="0" y="-13787"/>
            <a:ext cx="9144000" cy="724614"/>
          </a:xfrm>
          <a:prstGeom prst="rect">
            <a:avLst/>
          </a:prstGeom>
          <a:solidFill>
            <a:srgbClr val="59595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nvGrpSpPr>
          <p:cNvPr id="90" name="Google Shape;90;p1"/>
          <p:cNvGrpSpPr/>
          <p:nvPr/>
        </p:nvGrpSpPr>
        <p:grpSpPr>
          <a:xfrm>
            <a:off x="471414" y="50247"/>
            <a:ext cx="900186" cy="627923"/>
            <a:chOff x="395214" y="152400"/>
            <a:chExt cx="1509786" cy="1053148"/>
          </a:xfrm>
        </p:grpSpPr>
        <p:sp>
          <p:nvSpPr>
            <p:cNvPr id="91" name="Google Shape;91;p1"/>
            <p:cNvSpPr/>
            <p:nvPr/>
          </p:nvSpPr>
          <p:spPr>
            <a:xfrm>
              <a:off x="471414" y="152400"/>
              <a:ext cx="1357386" cy="990600"/>
            </a:xfrm>
            <a:prstGeom prst="ellipse">
              <a:avLst/>
            </a:prstGeom>
            <a:solidFill>
              <a:schemeClr val="lt1"/>
            </a:solidFill>
            <a:ln cap="flat" cmpd="sng" w="254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id="92" name="Google Shape;92;p1"/>
            <p:cNvPicPr preferRelativeResize="0"/>
            <p:nvPr/>
          </p:nvPicPr>
          <p:blipFill rotWithShape="1">
            <a:blip r:embed="rId3">
              <a:alphaModFix/>
            </a:blip>
            <a:srcRect b="0" l="0" r="0" t="0"/>
            <a:stretch/>
          </p:blipFill>
          <p:spPr>
            <a:xfrm>
              <a:off x="395214" y="152400"/>
              <a:ext cx="1509786" cy="1053148"/>
            </a:xfrm>
            <a:prstGeom prst="rect">
              <a:avLst/>
            </a:prstGeom>
            <a:noFill/>
            <a:ln>
              <a:noFill/>
            </a:ln>
          </p:spPr>
        </p:pic>
      </p:grpSp>
      <p:sp>
        <p:nvSpPr>
          <p:cNvPr id="93" name="Google Shape;93;p1"/>
          <p:cNvSpPr txBox="1"/>
          <p:nvPr/>
        </p:nvSpPr>
        <p:spPr>
          <a:xfrm>
            <a:off x="1524000" y="114729"/>
            <a:ext cx="655320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200" u="none" cap="none" strike="noStrike">
                <a:solidFill>
                  <a:schemeClr val="lt1"/>
                </a:solidFill>
                <a:latin typeface="Avenir"/>
                <a:ea typeface="Avenir"/>
                <a:cs typeface="Avenir"/>
                <a:sym typeface="Avenir"/>
              </a:rPr>
              <a:t>THE 39</a:t>
            </a:r>
            <a:r>
              <a:rPr b="0" baseline="30000" i="0" lang="en-US" sz="1200" u="none" cap="none" strike="noStrike">
                <a:solidFill>
                  <a:schemeClr val="lt1"/>
                </a:solidFill>
                <a:latin typeface="Avenir"/>
                <a:ea typeface="Avenir"/>
                <a:cs typeface="Avenir"/>
                <a:sym typeface="Avenir"/>
              </a:rPr>
              <a:t>TH</a:t>
            </a:r>
            <a:r>
              <a:rPr b="0" i="0" lang="en-US" sz="1200" u="none" cap="none" strike="noStrike">
                <a:solidFill>
                  <a:schemeClr val="lt1"/>
                </a:solidFill>
                <a:latin typeface="Avenir"/>
                <a:ea typeface="Avenir"/>
                <a:cs typeface="Avenir"/>
                <a:sym typeface="Avenir"/>
              </a:rPr>
              <a:t> INTERNATIONAL CONFERENCE OF THE SYSTEM DYNAMICS SOCIETY</a:t>
            </a:r>
            <a:endParaRPr/>
          </a:p>
          <a:p>
            <a:pPr indent="0" lvl="0" marL="0" marR="0" rtl="0" algn="l">
              <a:spcBef>
                <a:spcPts val="0"/>
              </a:spcBef>
              <a:spcAft>
                <a:spcPts val="0"/>
              </a:spcAft>
              <a:buNone/>
            </a:pPr>
            <a:r>
              <a:rPr lang="en-US" sz="1200">
                <a:solidFill>
                  <a:schemeClr val="lt1"/>
                </a:solidFill>
                <a:latin typeface="Avenir"/>
                <a:ea typeface="Avenir"/>
                <a:cs typeface="Avenir"/>
                <a:sym typeface="Avenir"/>
              </a:rPr>
              <a:t>Virtually everywhere including Chicago, USA</a:t>
            </a:r>
            <a:endParaRPr/>
          </a:p>
        </p:txBody>
      </p:sp>
      <p:sp>
        <p:nvSpPr>
          <p:cNvPr id="94" name="Google Shape;94;p1"/>
          <p:cNvSpPr txBox="1"/>
          <p:nvPr/>
        </p:nvSpPr>
        <p:spPr>
          <a:xfrm>
            <a:off x="457200" y="1676400"/>
            <a:ext cx="8229600" cy="4525963"/>
          </a:xfrm>
          <a:prstGeom prst="rect">
            <a:avLst/>
          </a:prstGeom>
          <a:noFill/>
          <a:ln>
            <a:noFill/>
          </a:ln>
        </p:spPr>
        <p:txBody>
          <a:bodyPr anchorCtr="0" anchor="t" bIns="45700" lIns="91425" spcFirstLastPara="1" rIns="91425" wrap="square" tIns="45700">
            <a:normAutofit fontScale="62500" lnSpcReduction="20000"/>
          </a:bodyPr>
          <a:lstStyle/>
          <a:p>
            <a:pPr indent="0" lvl="0" marL="0" marR="0" rtl="0" algn="ctr">
              <a:spcBef>
                <a:spcPts val="0"/>
              </a:spcBef>
              <a:spcAft>
                <a:spcPts val="0"/>
              </a:spcAft>
              <a:buClr>
                <a:srgbClr val="888888"/>
              </a:buClr>
              <a:buSzPct val="100000"/>
              <a:buFont typeface="Arial"/>
              <a:buNone/>
            </a:pPr>
            <a:r>
              <a:rPr b="0" lang="en-US" sz="3600" u="none">
                <a:solidFill>
                  <a:srgbClr val="888888"/>
                </a:solidFill>
                <a:latin typeface="Calibri"/>
                <a:ea typeface="Calibri"/>
                <a:cs typeface="Calibri"/>
                <a:sym typeface="Calibri"/>
              </a:rPr>
              <a:t>Instructions: Please do this!!!!</a:t>
            </a:r>
            <a:endParaRPr/>
          </a:p>
          <a:p>
            <a:pPr indent="-457200" lvl="0" marL="457200" marR="0" rtl="0" algn="l">
              <a:spcBef>
                <a:spcPts val="450"/>
              </a:spcBef>
              <a:spcAft>
                <a:spcPts val="0"/>
              </a:spcAft>
              <a:buClr>
                <a:srgbClr val="888888"/>
              </a:buClr>
              <a:buSzPct val="100000"/>
              <a:buFont typeface="Arial"/>
              <a:buChar char="•"/>
            </a:pPr>
            <a:r>
              <a:rPr b="0" lang="en-US" sz="3600" u="none">
                <a:solidFill>
                  <a:srgbClr val="888888"/>
                </a:solidFill>
                <a:latin typeface="Calibri"/>
                <a:ea typeface="Calibri"/>
                <a:cs typeface="Calibri"/>
                <a:sym typeface="Calibri"/>
              </a:rPr>
              <a:t>Get the slides in 2 weeks before your presentation (ASAP)</a:t>
            </a:r>
            <a:endParaRPr/>
          </a:p>
          <a:p>
            <a:pPr indent="-457200" lvl="1" marL="914400" marR="0" rtl="0" algn="l">
              <a:spcBef>
                <a:spcPts val="350"/>
              </a:spcBef>
              <a:spcAft>
                <a:spcPts val="0"/>
              </a:spcAft>
              <a:buClr>
                <a:srgbClr val="888888"/>
              </a:buClr>
              <a:buSzPct val="100000"/>
              <a:buFont typeface="Arial"/>
              <a:buChar char="•"/>
            </a:pPr>
            <a:r>
              <a:rPr b="0" i="0" lang="en-US" sz="2800" u="none" cap="none" strike="noStrike">
                <a:solidFill>
                  <a:srgbClr val="888888"/>
                </a:solidFill>
                <a:latin typeface="Calibri"/>
                <a:ea typeface="Calibri"/>
                <a:cs typeface="Calibri"/>
                <a:sym typeface="Calibri"/>
              </a:rPr>
              <a:t>Submit them at </a:t>
            </a:r>
            <a:r>
              <a:rPr b="0" i="0" lang="en-US" sz="2800" u="sng" cap="none" strike="noStrike">
                <a:solidFill>
                  <a:srgbClr val="888888"/>
                </a:solidFill>
                <a:latin typeface="Calibri"/>
                <a:ea typeface="Calibri"/>
                <a:cs typeface="Calibri"/>
                <a:sym typeface="Calibri"/>
                <a:hlinkClick r:id="rId4">
                  <a:extLst>
                    <a:ext uri="{A12FA001-AC4F-418D-AE19-62706E023703}">
                      <ahyp:hlinkClr val="tx"/>
                    </a:ext>
                  </a:extLst>
                </a:hlinkClick>
              </a:rPr>
              <a:t>https://webportal.systemdynamics.org</a:t>
            </a:r>
            <a:endParaRPr b="0" i="0" sz="2800" u="none" cap="none" strike="noStrike">
              <a:solidFill>
                <a:srgbClr val="888888"/>
              </a:solidFill>
              <a:latin typeface="Calibri"/>
              <a:ea typeface="Calibri"/>
              <a:cs typeface="Calibri"/>
              <a:sym typeface="Calibri"/>
            </a:endParaRPr>
          </a:p>
          <a:p>
            <a:pPr indent="-457200" lvl="2" marL="1371600" marR="0" rtl="0" algn="l">
              <a:spcBef>
                <a:spcPts val="300"/>
              </a:spcBef>
              <a:spcAft>
                <a:spcPts val="0"/>
              </a:spcAft>
              <a:buClr>
                <a:srgbClr val="888888"/>
              </a:buClr>
              <a:buSzPct val="100000"/>
              <a:buFont typeface="Arial"/>
              <a:buChar char="•"/>
            </a:pPr>
            <a:r>
              <a:rPr b="0" i="0" lang="en-US" sz="2400" u="none" cap="none" strike="noStrike">
                <a:solidFill>
                  <a:srgbClr val="888888"/>
                </a:solidFill>
                <a:latin typeface="Calibri"/>
                <a:ea typeface="Calibri"/>
                <a:cs typeface="Calibri"/>
                <a:sym typeface="Calibri"/>
              </a:rPr>
              <a:t>Click on the name of the presentation</a:t>
            </a:r>
            <a:endParaRPr/>
          </a:p>
          <a:p>
            <a:pPr indent="-457200" lvl="2" marL="1371600" marR="0" rtl="0" algn="l">
              <a:spcBef>
                <a:spcPts val="300"/>
              </a:spcBef>
              <a:spcAft>
                <a:spcPts val="0"/>
              </a:spcAft>
              <a:buClr>
                <a:srgbClr val="888888"/>
              </a:buClr>
              <a:buSzPct val="100000"/>
              <a:buFont typeface="Arial"/>
              <a:buChar char="•"/>
            </a:pPr>
            <a:r>
              <a:rPr b="0" i="0" lang="en-US" sz="2400" u="none" cap="none" strike="noStrike">
                <a:solidFill>
                  <a:srgbClr val="888888"/>
                </a:solidFill>
                <a:latin typeface="Calibri"/>
                <a:ea typeface="Calibri"/>
                <a:cs typeface="Calibri"/>
                <a:sym typeface="Calibri"/>
              </a:rPr>
              <a:t>Click on upload files</a:t>
            </a:r>
            <a:endParaRPr/>
          </a:p>
          <a:p>
            <a:pPr indent="-457200" lvl="2" marL="1371600" marR="0" rtl="0" algn="l">
              <a:spcBef>
                <a:spcPts val="300"/>
              </a:spcBef>
              <a:spcAft>
                <a:spcPts val="0"/>
              </a:spcAft>
              <a:buClr>
                <a:srgbClr val="888888"/>
              </a:buClr>
              <a:buSzPct val="100000"/>
              <a:buFont typeface="Arial"/>
              <a:buChar char="•"/>
            </a:pPr>
            <a:r>
              <a:rPr b="0" i="0" lang="en-US" sz="2400" u="none" cap="none" strike="noStrike">
                <a:solidFill>
                  <a:srgbClr val="888888"/>
                </a:solidFill>
                <a:latin typeface="Calibri"/>
                <a:ea typeface="Calibri"/>
                <a:cs typeface="Calibri"/>
                <a:sym typeface="Calibri"/>
              </a:rPr>
              <a:t>Upload as a work in progress slide</a:t>
            </a:r>
            <a:endParaRPr/>
          </a:p>
          <a:p>
            <a:pPr indent="-457200" lvl="1" marL="914400" marR="0" rtl="0" algn="l">
              <a:spcBef>
                <a:spcPts val="350"/>
              </a:spcBef>
              <a:spcAft>
                <a:spcPts val="0"/>
              </a:spcAft>
              <a:buClr>
                <a:srgbClr val="888888"/>
              </a:buClr>
              <a:buSzPct val="100000"/>
              <a:buFont typeface="Arial"/>
              <a:buChar char="•"/>
            </a:pPr>
            <a:r>
              <a:rPr b="0" i="0" lang="en-US" sz="2800" u="none" cap="none" strike="noStrike">
                <a:solidFill>
                  <a:srgbClr val="888888"/>
                </a:solidFill>
                <a:latin typeface="Calibri"/>
                <a:ea typeface="Calibri"/>
                <a:cs typeface="Calibri"/>
                <a:sym typeface="Calibri"/>
              </a:rPr>
              <a:t>The session chair will pull them together with other presentations.</a:t>
            </a:r>
            <a:endParaRPr/>
          </a:p>
          <a:p>
            <a:pPr indent="-457200" lvl="1" marL="914400" marR="0" rtl="0" algn="l">
              <a:spcBef>
                <a:spcPts val="350"/>
              </a:spcBef>
              <a:spcAft>
                <a:spcPts val="0"/>
              </a:spcAft>
              <a:buClr>
                <a:srgbClr val="888888"/>
              </a:buClr>
              <a:buSzPct val="100000"/>
              <a:buFont typeface="Arial"/>
              <a:buChar char="•"/>
            </a:pPr>
            <a:r>
              <a:rPr b="0" i="0" lang="en-US" sz="2800" u="none" cap="none" strike="noStrike">
                <a:solidFill>
                  <a:srgbClr val="888888"/>
                </a:solidFill>
                <a:latin typeface="Calibri"/>
                <a:ea typeface="Calibri"/>
                <a:cs typeface="Calibri"/>
                <a:sym typeface="Calibri"/>
              </a:rPr>
              <a:t>If you make updates send the chair a note</a:t>
            </a:r>
            <a:endParaRPr/>
          </a:p>
          <a:p>
            <a:pPr indent="-457200" lvl="2" marL="1371600" marR="0" rtl="0" algn="l">
              <a:spcBef>
                <a:spcPts val="300"/>
              </a:spcBef>
              <a:spcAft>
                <a:spcPts val="0"/>
              </a:spcAft>
              <a:buClr>
                <a:srgbClr val="888888"/>
              </a:buClr>
              <a:buSzPct val="100000"/>
              <a:buFont typeface="Arial"/>
              <a:buChar char="•"/>
            </a:pPr>
            <a:r>
              <a:rPr b="0" i="0" lang="en-US" sz="2400" u="none" cap="none" strike="noStrike">
                <a:solidFill>
                  <a:srgbClr val="888888"/>
                </a:solidFill>
                <a:latin typeface="Calibri"/>
                <a:ea typeface="Calibri"/>
                <a:cs typeface="Calibri"/>
                <a:sym typeface="Calibri"/>
              </a:rPr>
              <a:t>Use the contact email on https://isdc2020.systemdynamics.org</a:t>
            </a:r>
            <a:endParaRPr/>
          </a:p>
          <a:p>
            <a:pPr indent="-457200" lvl="0" marL="457200" marR="0" rtl="0" algn="l">
              <a:spcBef>
                <a:spcPts val="400"/>
              </a:spcBef>
              <a:spcAft>
                <a:spcPts val="0"/>
              </a:spcAft>
              <a:buClr>
                <a:srgbClr val="888888"/>
              </a:buClr>
              <a:buSzPct val="100000"/>
              <a:buFont typeface="Arial"/>
              <a:buChar char="•"/>
            </a:pPr>
            <a:r>
              <a:rPr b="0" lang="en-US" sz="3200" u="none">
                <a:solidFill>
                  <a:srgbClr val="888888"/>
                </a:solidFill>
                <a:latin typeface="Calibri"/>
                <a:ea typeface="Calibri"/>
                <a:cs typeface="Calibri"/>
                <a:sym typeface="Calibri"/>
              </a:rPr>
              <a:t>Follow the format and timing listed below</a:t>
            </a:r>
            <a:endParaRPr/>
          </a:p>
          <a:p>
            <a:pPr indent="-457200" lvl="0" marL="457200" marR="0" rtl="0" algn="l">
              <a:spcBef>
                <a:spcPts val="400"/>
              </a:spcBef>
              <a:spcAft>
                <a:spcPts val="0"/>
              </a:spcAft>
              <a:buClr>
                <a:srgbClr val="888888"/>
              </a:buClr>
              <a:buSzPct val="100000"/>
              <a:buFont typeface="Arial"/>
              <a:buChar char="•"/>
            </a:pPr>
            <a:r>
              <a:rPr b="0" lang="en-US" sz="3200" u="none">
                <a:solidFill>
                  <a:srgbClr val="888888"/>
                </a:solidFill>
                <a:latin typeface="Calibri"/>
                <a:ea typeface="Calibri"/>
                <a:cs typeface="Calibri"/>
                <a:sym typeface="Calibri"/>
              </a:rPr>
              <a:t>You may record your presentation and upload a link on the web portal under paper info (not files)</a:t>
            </a:r>
            <a:endParaRPr/>
          </a:p>
          <a:p>
            <a:pPr indent="-457200" lvl="1" marL="914400" marR="0" rtl="0" algn="l">
              <a:spcBef>
                <a:spcPts val="350"/>
              </a:spcBef>
              <a:spcAft>
                <a:spcPts val="0"/>
              </a:spcAft>
              <a:buClr>
                <a:srgbClr val="888888"/>
              </a:buClr>
              <a:buSzPct val="100000"/>
              <a:buFont typeface="Arial"/>
              <a:buChar char="•"/>
            </a:pPr>
            <a:r>
              <a:rPr b="0" i="0" lang="en-US" sz="2800" u="none" cap="none" strike="noStrike">
                <a:solidFill>
                  <a:srgbClr val="888888"/>
                </a:solidFill>
                <a:latin typeface="Calibri"/>
                <a:ea typeface="Calibri"/>
                <a:cs typeface="Calibri"/>
                <a:sym typeface="Calibri"/>
              </a:rPr>
              <a:t>If you are not able to attend the session this will be used</a:t>
            </a:r>
            <a:endParaRPr/>
          </a:p>
          <a:p>
            <a:pPr indent="-457200" lvl="1" marL="914400" marR="0" rtl="0" algn="l">
              <a:spcBef>
                <a:spcPts val="350"/>
              </a:spcBef>
              <a:spcAft>
                <a:spcPts val="0"/>
              </a:spcAft>
              <a:buClr>
                <a:srgbClr val="888888"/>
              </a:buClr>
              <a:buSzPct val="100000"/>
              <a:buFont typeface="Arial"/>
              <a:buChar char="•"/>
            </a:pPr>
            <a:r>
              <a:rPr b="0" i="0" lang="en-US" sz="2800" u="none" cap="none" strike="noStrike">
                <a:solidFill>
                  <a:srgbClr val="888888"/>
                </a:solidFill>
                <a:latin typeface="Calibri"/>
                <a:ea typeface="Calibri"/>
                <a:cs typeface="Calibri"/>
                <a:sym typeface="Calibri"/>
              </a:rPr>
              <a:t>If you do attend you can ask the chair to play this, or present live</a:t>
            </a:r>
            <a:endParaRPr/>
          </a:p>
          <a:p>
            <a:pPr indent="0" lvl="1" marL="457200" marR="0" rtl="0" algn="ctr">
              <a:spcBef>
                <a:spcPts val="350"/>
              </a:spcBef>
              <a:spcAft>
                <a:spcPts val="0"/>
              </a:spcAft>
              <a:buClr>
                <a:srgbClr val="888888"/>
              </a:buClr>
              <a:buSzPct val="100000"/>
              <a:buFont typeface="Arial"/>
              <a:buNone/>
            </a:pPr>
            <a:r>
              <a:rPr b="0" i="0" lang="en-US" sz="2800" u="none" cap="none" strike="noStrike">
                <a:solidFill>
                  <a:srgbClr val="888888"/>
                </a:solidFill>
                <a:latin typeface="Calibri"/>
                <a:ea typeface="Calibri"/>
                <a:cs typeface="Calibri"/>
                <a:sym typeface="Calibri"/>
              </a:rPr>
              <a:t>IMPORTANT: You have exactly 5:00 minutes for the presentation</a:t>
            </a:r>
            <a:endParaRPr/>
          </a:p>
          <a:p>
            <a:pPr indent="-330200" lvl="0" marL="457200" marR="0" rtl="0" algn="l">
              <a:spcBef>
                <a:spcPts val="400"/>
              </a:spcBef>
              <a:spcAft>
                <a:spcPts val="0"/>
              </a:spcAft>
              <a:buClr>
                <a:srgbClr val="888888"/>
              </a:buClr>
              <a:buSzPct val="100000"/>
              <a:buFont typeface="Arial"/>
              <a:buNone/>
            </a:pPr>
            <a:r>
              <a:t/>
            </a:r>
            <a:endParaRPr b="0" sz="3200" u="none">
              <a:solidFill>
                <a:srgbClr val="888888"/>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22222"/>
              <a:buFont typeface="Calibri"/>
              <a:buNone/>
            </a:pPr>
            <a:r>
              <a:rPr b="1" lang="en-US"/>
              <a:t>Chicken and Egg - </a:t>
            </a:r>
            <a:r>
              <a:rPr b="1" lang="en-US"/>
              <a:t>A Flight Simulator for Small-Scale Poultry Farm (SSPF) Management Optimization </a:t>
            </a:r>
            <a:endParaRPr b="1" sz="3600"/>
          </a:p>
        </p:txBody>
      </p:sp>
      <p:sp>
        <p:nvSpPr>
          <p:cNvPr id="101" name="Google Shape;101;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chemeClr val="dk1"/>
              </a:buClr>
              <a:buSzPts val="3200"/>
              <a:buNone/>
            </a:pPr>
            <a:r>
              <a:rPr lang="en-US">
                <a:solidFill>
                  <a:schemeClr val="dk1"/>
                </a:solidFill>
              </a:rPr>
              <a:t>Thomas Wittig, WITTIGONIA</a:t>
            </a:r>
            <a:endParaRPr>
              <a:solidFill>
                <a:schemeClr val="dk1"/>
              </a:solidFill>
            </a:endParaRPr>
          </a:p>
          <a:p>
            <a:pPr indent="0" lvl="0" marL="0" rtl="0" algn="ctr">
              <a:spcBef>
                <a:spcPts val="640"/>
              </a:spcBef>
              <a:spcAft>
                <a:spcPts val="0"/>
              </a:spcAft>
              <a:buClr>
                <a:schemeClr val="dk1"/>
              </a:buClr>
              <a:buSzPts val="3200"/>
              <a:buNone/>
            </a:pPr>
            <a:r>
              <a:rPr lang="en-US">
                <a:solidFill>
                  <a:schemeClr val="dk1"/>
                </a:solidFill>
              </a:rPr>
              <a:t>Kelechi Odoemena, Ag-AIM Solutions</a:t>
            </a:r>
            <a:endParaRPr/>
          </a:p>
          <a:p>
            <a:pPr indent="0" lvl="0" marL="0" rtl="0" algn="ctr">
              <a:spcBef>
                <a:spcPts val="640"/>
              </a:spcBef>
              <a:spcAft>
                <a:spcPts val="0"/>
              </a:spcAft>
              <a:buClr>
                <a:schemeClr val="dk1"/>
              </a:buClr>
              <a:buSzPts val="3200"/>
              <a:buNone/>
            </a:pPr>
            <a:r>
              <a:rPr lang="en-US">
                <a:solidFill>
                  <a:schemeClr val="dk1"/>
                </a:solidFill>
              </a:rPr>
              <a:t>Daniel Masaba, Farm Up</a:t>
            </a:r>
            <a:endParaRPr/>
          </a:p>
        </p:txBody>
      </p:sp>
      <p:sp>
        <p:nvSpPr>
          <p:cNvPr id="102" name="Google Shape;102;p2"/>
          <p:cNvSpPr txBox="1"/>
          <p:nvPr/>
        </p:nvSpPr>
        <p:spPr>
          <a:xfrm>
            <a:off x="8382000" y="6581000"/>
            <a:ext cx="786384"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chemeClr val="dk1"/>
                </a:solidFill>
                <a:latin typeface="Calibri"/>
                <a:ea typeface="Calibri"/>
                <a:cs typeface="Calibri"/>
                <a:sym typeface="Calibri"/>
              </a:rPr>
              <a:t>0:00-0:30</a:t>
            </a:r>
            <a:endParaRPr/>
          </a:p>
        </p:txBody>
      </p:sp>
      <p:sp>
        <p:nvSpPr>
          <p:cNvPr id="103" name="Google Shape;103;p2"/>
          <p:cNvSpPr/>
          <p:nvPr/>
        </p:nvSpPr>
        <p:spPr>
          <a:xfrm>
            <a:off x="0" y="-13787"/>
            <a:ext cx="9144000" cy="724614"/>
          </a:xfrm>
          <a:prstGeom prst="rect">
            <a:avLst/>
          </a:prstGeom>
          <a:solidFill>
            <a:srgbClr val="59595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nvGrpSpPr>
          <p:cNvPr id="104" name="Google Shape;104;p2"/>
          <p:cNvGrpSpPr/>
          <p:nvPr/>
        </p:nvGrpSpPr>
        <p:grpSpPr>
          <a:xfrm>
            <a:off x="471414" y="50247"/>
            <a:ext cx="900186" cy="627923"/>
            <a:chOff x="395214" y="152400"/>
            <a:chExt cx="1509786" cy="1053148"/>
          </a:xfrm>
        </p:grpSpPr>
        <p:sp>
          <p:nvSpPr>
            <p:cNvPr id="105" name="Google Shape;105;p2"/>
            <p:cNvSpPr/>
            <p:nvPr/>
          </p:nvSpPr>
          <p:spPr>
            <a:xfrm>
              <a:off x="471414" y="152400"/>
              <a:ext cx="1357386" cy="990600"/>
            </a:xfrm>
            <a:prstGeom prst="ellipse">
              <a:avLst/>
            </a:prstGeom>
            <a:solidFill>
              <a:schemeClr val="lt1"/>
            </a:solidFill>
            <a:ln cap="flat" cmpd="sng" w="254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106" name="Google Shape;106;p2"/>
            <p:cNvPicPr preferRelativeResize="0"/>
            <p:nvPr/>
          </p:nvPicPr>
          <p:blipFill rotWithShape="1">
            <a:blip r:embed="rId3">
              <a:alphaModFix/>
            </a:blip>
            <a:srcRect b="0" l="0" r="0" t="0"/>
            <a:stretch/>
          </p:blipFill>
          <p:spPr>
            <a:xfrm>
              <a:off x="395214" y="152400"/>
              <a:ext cx="1509786" cy="1053148"/>
            </a:xfrm>
            <a:prstGeom prst="rect">
              <a:avLst/>
            </a:prstGeom>
            <a:noFill/>
            <a:ln>
              <a:noFill/>
            </a:ln>
          </p:spPr>
        </p:pic>
      </p:grpSp>
      <p:sp>
        <p:nvSpPr>
          <p:cNvPr id="107" name="Google Shape;107;p2"/>
          <p:cNvSpPr txBox="1"/>
          <p:nvPr/>
        </p:nvSpPr>
        <p:spPr>
          <a:xfrm>
            <a:off x="1524000" y="114729"/>
            <a:ext cx="655320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chemeClr val="lt1"/>
                </a:solidFill>
                <a:latin typeface="Avenir"/>
                <a:ea typeface="Avenir"/>
                <a:cs typeface="Avenir"/>
                <a:sym typeface="Avenir"/>
              </a:rPr>
              <a:t>THE 39</a:t>
            </a:r>
            <a:r>
              <a:rPr baseline="30000" lang="en-US" sz="1200">
                <a:solidFill>
                  <a:schemeClr val="lt1"/>
                </a:solidFill>
                <a:latin typeface="Avenir"/>
                <a:ea typeface="Avenir"/>
                <a:cs typeface="Avenir"/>
                <a:sym typeface="Avenir"/>
              </a:rPr>
              <a:t>TH</a:t>
            </a:r>
            <a:r>
              <a:rPr lang="en-US" sz="1200">
                <a:solidFill>
                  <a:schemeClr val="lt1"/>
                </a:solidFill>
                <a:latin typeface="Avenir"/>
                <a:ea typeface="Avenir"/>
                <a:cs typeface="Avenir"/>
                <a:sym typeface="Avenir"/>
              </a:rPr>
              <a:t> INTERNATIONAL CONFERENCE OF THE SYSTEM DYNAMICS SOCIETY</a:t>
            </a:r>
            <a:endParaRPr/>
          </a:p>
          <a:p>
            <a:pPr indent="0" lvl="0" marL="0" marR="0" rtl="0" algn="l">
              <a:spcBef>
                <a:spcPts val="0"/>
              </a:spcBef>
              <a:spcAft>
                <a:spcPts val="0"/>
              </a:spcAft>
              <a:buNone/>
            </a:pPr>
            <a:r>
              <a:rPr lang="en-US" sz="1200">
                <a:solidFill>
                  <a:schemeClr val="lt1"/>
                </a:solidFill>
                <a:latin typeface="Avenir"/>
                <a:ea typeface="Avenir"/>
                <a:cs typeface="Avenir"/>
                <a:sym typeface="Avenir"/>
              </a:rPr>
              <a:t>Virtually everywhere including Chicago, USA</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3"/>
          <p:cNvSpPr txBox="1"/>
          <p:nvPr>
            <p:ph idx="1" type="body"/>
          </p:nvPr>
        </p:nvSpPr>
        <p:spPr>
          <a:xfrm>
            <a:off x="228600" y="1143000"/>
            <a:ext cx="4958100" cy="5255400"/>
          </a:xfrm>
          <a:prstGeom prst="rect">
            <a:avLst/>
          </a:prstGeom>
          <a:noFill/>
          <a:ln>
            <a:noFill/>
          </a:ln>
        </p:spPr>
        <p:txBody>
          <a:bodyPr anchorCtr="0" anchor="t" bIns="45700" lIns="91425" spcFirstLastPara="1" rIns="91425" wrap="square" tIns="45700">
            <a:normAutofit fontScale="55000" lnSpcReduction="20000"/>
          </a:bodyPr>
          <a:lstStyle/>
          <a:p>
            <a:pPr indent="-257175" lvl="0" marL="342900" rtl="0" algn="l">
              <a:spcBef>
                <a:spcPts val="0"/>
              </a:spcBef>
              <a:spcAft>
                <a:spcPts val="0"/>
              </a:spcAft>
              <a:buClr>
                <a:schemeClr val="dk1"/>
              </a:buClr>
              <a:buSzPct val="100000"/>
              <a:buChar char="•"/>
            </a:pPr>
            <a:r>
              <a:rPr lang="en-US" sz="3600"/>
              <a:t>SSPF in developing countries still struggle with starting and sustaining farm operations </a:t>
            </a:r>
            <a:endParaRPr/>
          </a:p>
          <a:p>
            <a:pPr indent="-219075" lvl="1" marL="742950" rtl="0" algn="l">
              <a:spcBef>
                <a:spcPts val="518"/>
              </a:spcBef>
              <a:spcAft>
                <a:spcPts val="0"/>
              </a:spcAft>
              <a:buClr>
                <a:schemeClr val="dk1"/>
              </a:buClr>
              <a:buSzPct val="100000"/>
              <a:buChar char="–"/>
            </a:pPr>
            <a:r>
              <a:rPr lang="en-US"/>
              <a:t>Productivity, Profitability and Income</a:t>
            </a:r>
            <a:endParaRPr/>
          </a:p>
          <a:p>
            <a:pPr indent="-219075" lvl="1" marL="742950" rtl="0" algn="l">
              <a:spcBef>
                <a:spcPts val="518"/>
              </a:spcBef>
              <a:spcAft>
                <a:spcPts val="0"/>
              </a:spcAft>
              <a:buClr>
                <a:schemeClr val="dk1"/>
              </a:buClr>
              <a:buSzPct val="100000"/>
              <a:buChar char="–"/>
            </a:pPr>
            <a:r>
              <a:rPr lang="en-US"/>
              <a:t>Seasonality and demand shock</a:t>
            </a:r>
            <a:endParaRPr/>
          </a:p>
          <a:p>
            <a:pPr indent="-219075" lvl="1" marL="742950" rtl="0" algn="l">
              <a:spcBef>
                <a:spcPts val="518"/>
              </a:spcBef>
              <a:spcAft>
                <a:spcPts val="0"/>
              </a:spcAft>
              <a:buClr>
                <a:schemeClr val="dk1"/>
              </a:buClr>
              <a:buSzPct val="100000"/>
              <a:buChar char="–"/>
            </a:pPr>
            <a:r>
              <a:rPr lang="en-US"/>
              <a:t>Simple individual sub-sector perspectives</a:t>
            </a:r>
            <a:endParaRPr/>
          </a:p>
          <a:p>
            <a:pPr indent="-266700" lvl="0" marL="342900" rtl="0" algn="l">
              <a:spcBef>
                <a:spcPts val="592"/>
              </a:spcBef>
              <a:spcAft>
                <a:spcPts val="0"/>
              </a:spcAft>
              <a:buClr>
                <a:schemeClr val="dk1"/>
              </a:buClr>
              <a:buSzPct val="100000"/>
              <a:buChar char="•"/>
            </a:pPr>
            <a:r>
              <a:rPr lang="en-US"/>
              <a:t>SSPF are complex operations, embedded in multiple supply chains and markets (e.g. live stock, food, eggs, meat).</a:t>
            </a:r>
            <a:endParaRPr/>
          </a:p>
          <a:p>
            <a:pPr indent="-266700" lvl="0" marL="342900" rtl="0" algn="l">
              <a:spcBef>
                <a:spcPts val="592"/>
              </a:spcBef>
              <a:spcAft>
                <a:spcPts val="0"/>
              </a:spcAft>
              <a:buClr>
                <a:schemeClr val="dk1"/>
              </a:buClr>
              <a:buSzPct val="100000"/>
              <a:buChar char="•"/>
            </a:pPr>
            <a:r>
              <a:rPr lang="en-US"/>
              <a:t>SSPF decisions are usually made without investigating</a:t>
            </a:r>
            <a:endParaRPr/>
          </a:p>
          <a:p>
            <a:pPr indent="-219075" lvl="1" marL="742950" rtl="0" algn="l">
              <a:spcBef>
                <a:spcPts val="518"/>
              </a:spcBef>
              <a:spcAft>
                <a:spcPts val="0"/>
              </a:spcAft>
              <a:buClr>
                <a:schemeClr val="dk1"/>
              </a:buClr>
              <a:buSzPct val="100000"/>
              <a:buChar char="–"/>
            </a:pPr>
            <a:r>
              <a:rPr lang="en-US"/>
              <a:t>Feedbacks and delays from on- and off-farm activities</a:t>
            </a:r>
            <a:endParaRPr/>
          </a:p>
          <a:p>
            <a:pPr indent="-219075" lvl="1" marL="742950" rtl="0" algn="l">
              <a:spcBef>
                <a:spcPts val="518"/>
              </a:spcBef>
              <a:spcAft>
                <a:spcPts val="0"/>
              </a:spcAft>
              <a:buClr>
                <a:schemeClr val="dk1"/>
              </a:buClr>
              <a:buSzPct val="100000"/>
              <a:buChar char="–"/>
            </a:pPr>
            <a:r>
              <a:rPr lang="en-US"/>
              <a:t>Management strategies for optimization</a:t>
            </a:r>
            <a:endParaRPr/>
          </a:p>
          <a:p>
            <a:pPr indent="-219075" lvl="1" marL="742950" rtl="0" algn="l">
              <a:spcBef>
                <a:spcPts val="518"/>
              </a:spcBef>
              <a:spcAft>
                <a:spcPts val="0"/>
              </a:spcAft>
              <a:buClr>
                <a:schemeClr val="dk1"/>
              </a:buClr>
              <a:buSzPct val="100000"/>
              <a:buChar char="–"/>
            </a:pPr>
            <a:r>
              <a:rPr lang="en-US"/>
              <a:t>If an innovation/technology is best suited for the specific farm</a:t>
            </a:r>
            <a:endParaRPr/>
          </a:p>
          <a:p>
            <a:pPr indent="-219075" lvl="1" marL="742950" rtl="0" algn="l">
              <a:spcBef>
                <a:spcPts val="518"/>
              </a:spcBef>
              <a:spcAft>
                <a:spcPts val="0"/>
              </a:spcAft>
              <a:buClr>
                <a:schemeClr val="dk1"/>
              </a:buClr>
              <a:buSzPct val="100000"/>
              <a:buChar char="–"/>
            </a:pPr>
            <a:r>
              <a:rPr lang="en-US"/>
              <a:t>What happens when certain situations change</a:t>
            </a:r>
            <a:endParaRPr/>
          </a:p>
          <a:p>
            <a:pPr indent="-184150" lvl="1" marL="742950" rtl="0" algn="l">
              <a:spcBef>
                <a:spcPts val="518"/>
              </a:spcBef>
              <a:spcAft>
                <a:spcPts val="0"/>
              </a:spcAft>
              <a:buSzPct val="64285"/>
              <a:buChar char="–"/>
            </a:pPr>
            <a:r>
              <a:rPr lang="en-US"/>
              <a:t>uncertainties in market prices and supply chain risk</a:t>
            </a:r>
            <a:endParaRPr/>
          </a:p>
          <a:p>
            <a:pPr indent="0" lvl="0" marL="0" rtl="0" algn="l">
              <a:spcBef>
                <a:spcPts val="518"/>
              </a:spcBef>
              <a:spcAft>
                <a:spcPts val="0"/>
              </a:spcAft>
              <a:buNone/>
            </a:pPr>
            <a:r>
              <a:t/>
            </a:r>
            <a:endParaRPr i="1" sz="2847"/>
          </a:p>
          <a:p>
            <a:pPr indent="0" lvl="0" marL="0" rtl="0" algn="l">
              <a:spcBef>
                <a:spcPts val="518"/>
              </a:spcBef>
              <a:spcAft>
                <a:spcPts val="0"/>
              </a:spcAft>
              <a:buNone/>
            </a:pPr>
            <a:r>
              <a:rPr i="1" lang="en-US" sz="2847"/>
              <a:t>Note: SSPF = Small Scale Production Farming</a:t>
            </a:r>
            <a:endParaRPr i="1" sz="2847"/>
          </a:p>
        </p:txBody>
      </p:sp>
      <p:sp>
        <p:nvSpPr>
          <p:cNvPr id="114" name="Google Shape;114;p3"/>
          <p:cNvSpPr txBox="1"/>
          <p:nvPr/>
        </p:nvSpPr>
        <p:spPr>
          <a:xfrm>
            <a:off x="8382000" y="6581000"/>
            <a:ext cx="786384"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chemeClr val="dk1"/>
                </a:solidFill>
                <a:latin typeface="Calibri"/>
                <a:ea typeface="Calibri"/>
                <a:cs typeface="Calibri"/>
                <a:sym typeface="Calibri"/>
              </a:rPr>
              <a:t>0:30-2:00</a:t>
            </a:r>
            <a:endParaRPr/>
          </a:p>
        </p:txBody>
      </p:sp>
      <p:sp>
        <p:nvSpPr>
          <p:cNvPr id="115" name="Google Shape;115;p3"/>
          <p:cNvSpPr/>
          <p:nvPr/>
        </p:nvSpPr>
        <p:spPr>
          <a:xfrm>
            <a:off x="0" y="-13787"/>
            <a:ext cx="9144000" cy="724614"/>
          </a:xfrm>
          <a:prstGeom prst="rect">
            <a:avLst/>
          </a:prstGeom>
          <a:solidFill>
            <a:srgbClr val="59595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nvGrpSpPr>
          <p:cNvPr id="116" name="Google Shape;116;p3"/>
          <p:cNvGrpSpPr/>
          <p:nvPr/>
        </p:nvGrpSpPr>
        <p:grpSpPr>
          <a:xfrm>
            <a:off x="471414" y="50247"/>
            <a:ext cx="900186" cy="627923"/>
            <a:chOff x="395214" y="152400"/>
            <a:chExt cx="1509786" cy="1053148"/>
          </a:xfrm>
        </p:grpSpPr>
        <p:sp>
          <p:nvSpPr>
            <p:cNvPr id="117" name="Google Shape;117;p3"/>
            <p:cNvSpPr/>
            <p:nvPr/>
          </p:nvSpPr>
          <p:spPr>
            <a:xfrm>
              <a:off x="471414" y="152400"/>
              <a:ext cx="1357386" cy="990600"/>
            </a:xfrm>
            <a:prstGeom prst="ellipse">
              <a:avLst/>
            </a:prstGeom>
            <a:solidFill>
              <a:schemeClr val="lt1"/>
            </a:solidFill>
            <a:ln cap="flat" cmpd="sng" w="254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118" name="Google Shape;118;p3"/>
            <p:cNvPicPr preferRelativeResize="0"/>
            <p:nvPr/>
          </p:nvPicPr>
          <p:blipFill rotWithShape="1">
            <a:blip r:embed="rId3">
              <a:alphaModFix/>
            </a:blip>
            <a:srcRect b="0" l="0" r="0" t="0"/>
            <a:stretch/>
          </p:blipFill>
          <p:spPr>
            <a:xfrm>
              <a:off x="395214" y="152400"/>
              <a:ext cx="1509786" cy="1053148"/>
            </a:xfrm>
            <a:prstGeom prst="rect">
              <a:avLst/>
            </a:prstGeom>
            <a:noFill/>
            <a:ln>
              <a:noFill/>
            </a:ln>
          </p:spPr>
        </p:pic>
      </p:grpSp>
      <p:sp>
        <p:nvSpPr>
          <p:cNvPr id="119" name="Google Shape;119;p3"/>
          <p:cNvSpPr txBox="1"/>
          <p:nvPr/>
        </p:nvSpPr>
        <p:spPr>
          <a:xfrm>
            <a:off x="1524000" y="114729"/>
            <a:ext cx="6553200"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200">
              <a:solidFill>
                <a:schemeClr val="lt1"/>
              </a:solidFill>
              <a:latin typeface="Avenir"/>
              <a:ea typeface="Avenir"/>
              <a:cs typeface="Avenir"/>
              <a:sym typeface="Avenir"/>
            </a:endParaRPr>
          </a:p>
        </p:txBody>
      </p:sp>
      <p:sp>
        <p:nvSpPr>
          <p:cNvPr id="120" name="Google Shape;120;p3"/>
          <p:cNvSpPr txBox="1"/>
          <p:nvPr>
            <p:ph type="title"/>
          </p:nvPr>
        </p:nvSpPr>
        <p:spPr>
          <a:xfrm>
            <a:off x="457200" y="0"/>
            <a:ext cx="8229600" cy="710827"/>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lt1"/>
              </a:buClr>
              <a:buSzPct val="100000"/>
              <a:buFont typeface="Calibri"/>
              <a:buNone/>
            </a:pPr>
            <a:r>
              <a:rPr lang="en-US">
                <a:solidFill>
                  <a:schemeClr val="lt1"/>
                </a:solidFill>
              </a:rPr>
              <a:t>Problem Statement</a:t>
            </a:r>
            <a:endParaRPr/>
          </a:p>
        </p:txBody>
      </p:sp>
      <p:pic>
        <p:nvPicPr>
          <p:cNvPr id="121" name="Google Shape;121;p3"/>
          <p:cNvPicPr preferRelativeResize="0"/>
          <p:nvPr/>
        </p:nvPicPr>
        <p:blipFill rotWithShape="1">
          <a:blip r:embed="rId4">
            <a:alphaModFix/>
          </a:blip>
          <a:srcRect b="10586" l="0" r="12056" t="0"/>
          <a:stretch/>
        </p:blipFill>
        <p:spPr>
          <a:xfrm>
            <a:off x="5352375" y="1010350"/>
            <a:ext cx="3707225" cy="2770175"/>
          </a:xfrm>
          <a:prstGeom prst="rect">
            <a:avLst/>
          </a:prstGeom>
          <a:noFill/>
          <a:ln>
            <a:noFill/>
          </a:ln>
        </p:spPr>
      </p:pic>
      <p:pic>
        <p:nvPicPr>
          <p:cNvPr id="122" name="Google Shape;122;p3"/>
          <p:cNvPicPr preferRelativeResize="0"/>
          <p:nvPr/>
        </p:nvPicPr>
        <p:blipFill>
          <a:blip r:embed="rId5">
            <a:alphaModFix/>
          </a:blip>
          <a:stretch>
            <a:fillRect/>
          </a:stretch>
        </p:blipFill>
        <p:spPr>
          <a:xfrm>
            <a:off x="5379725" y="3963250"/>
            <a:ext cx="3652500" cy="24350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4"/>
          <p:cNvSpPr txBox="1"/>
          <p:nvPr>
            <p:ph idx="1" type="body"/>
          </p:nvPr>
        </p:nvSpPr>
        <p:spPr>
          <a:xfrm>
            <a:off x="304800" y="1295400"/>
            <a:ext cx="8382000" cy="5029200"/>
          </a:xfrm>
          <a:prstGeom prst="rect">
            <a:avLst/>
          </a:prstGeom>
          <a:noFill/>
          <a:ln>
            <a:noFill/>
          </a:ln>
        </p:spPr>
        <p:txBody>
          <a:bodyPr anchorCtr="0" anchor="t" bIns="45700" lIns="91425" spcFirstLastPara="1" rIns="91425" wrap="square" tIns="45700">
            <a:normAutofit fontScale="62500" lnSpcReduction="20000"/>
          </a:bodyPr>
          <a:lstStyle/>
          <a:p>
            <a:pPr indent="0" lvl="0" marL="0" rtl="0" algn="l">
              <a:spcBef>
                <a:spcPts val="0"/>
              </a:spcBef>
              <a:spcAft>
                <a:spcPts val="0"/>
              </a:spcAft>
              <a:buNone/>
            </a:pPr>
            <a:r>
              <a:rPr b="1" lang="en-US"/>
              <a:t>Hypothesis: Experienced based learning and planning </a:t>
            </a:r>
            <a:r>
              <a:rPr b="1" lang="en-US"/>
              <a:t>with</a:t>
            </a:r>
            <a:r>
              <a:rPr b="1" lang="en-US"/>
              <a:t> management flight </a:t>
            </a:r>
            <a:r>
              <a:rPr b="1" lang="en-US"/>
              <a:t>simulators</a:t>
            </a:r>
            <a:r>
              <a:rPr b="1" lang="en-US"/>
              <a:t> has a favorable impact on farm operating results.</a:t>
            </a:r>
            <a:endParaRPr b="1"/>
          </a:p>
          <a:p>
            <a:pPr indent="0" lvl="0" marL="0" rtl="0" algn="l">
              <a:spcBef>
                <a:spcPts val="0"/>
              </a:spcBef>
              <a:spcAft>
                <a:spcPts val="0"/>
              </a:spcAft>
              <a:buNone/>
            </a:pPr>
            <a:r>
              <a:t/>
            </a:r>
            <a:endParaRPr b="1"/>
          </a:p>
          <a:p>
            <a:pPr indent="-327660" lvl="0" marL="342900" rtl="0" algn="l">
              <a:spcBef>
                <a:spcPts val="0"/>
              </a:spcBef>
              <a:spcAft>
                <a:spcPts val="0"/>
              </a:spcAft>
              <a:buClr>
                <a:schemeClr val="dk1"/>
              </a:buClr>
              <a:buSzPct val="100000"/>
              <a:buChar char="•"/>
            </a:pPr>
            <a:r>
              <a:rPr lang="en-US"/>
              <a:t>Farm management decisions should account for complex interactions and dynamics of the entire poultry supply chain system</a:t>
            </a:r>
            <a:endParaRPr/>
          </a:p>
          <a:p>
            <a:pPr indent="-272415" lvl="1" marL="742950" rtl="0" algn="l">
              <a:spcBef>
                <a:spcPts val="392"/>
              </a:spcBef>
              <a:spcAft>
                <a:spcPts val="0"/>
              </a:spcAft>
              <a:buClr>
                <a:schemeClr val="dk1"/>
              </a:buClr>
              <a:buSzPct val="100000"/>
              <a:buChar char="–"/>
            </a:pPr>
            <a:r>
              <a:rPr lang="en-US"/>
              <a:t>Relationship between the egg and meat market</a:t>
            </a:r>
            <a:endParaRPr/>
          </a:p>
          <a:p>
            <a:pPr indent="-232727" lvl="1" marL="742950" rtl="0" algn="l">
              <a:spcBef>
                <a:spcPts val="392"/>
              </a:spcBef>
              <a:spcAft>
                <a:spcPts val="0"/>
              </a:spcAft>
              <a:buSzPct val="64285"/>
              <a:buChar char="–"/>
            </a:pPr>
            <a:r>
              <a:rPr lang="en-US"/>
              <a:t>Timing of procurement and production</a:t>
            </a:r>
            <a:endParaRPr/>
          </a:p>
          <a:p>
            <a:pPr indent="-327660" lvl="0" marL="342900" rtl="0" algn="l">
              <a:spcBef>
                <a:spcPts val="448"/>
              </a:spcBef>
              <a:spcAft>
                <a:spcPts val="0"/>
              </a:spcAft>
              <a:buClr>
                <a:schemeClr val="dk1"/>
              </a:buClr>
              <a:buSzPct val="100000"/>
              <a:buChar char="•"/>
            </a:pPr>
            <a:r>
              <a:rPr lang="en-US"/>
              <a:t>A tool for informing management decisions</a:t>
            </a:r>
            <a:endParaRPr/>
          </a:p>
          <a:p>
            <a:pPr indent="-327660" lvl="0" marL="342900" rtl="0" algn="l">
              <a:spcBef>
                <a:spcPts val="448"/>
              </a:spcBef>
              <a:spcAft>
                <a:spcPts val="0"/>
              </a:spcAft>
              <a:buClr>
                <a:schemeClr val="dk1"/>
              </a:buClr>
              <a:buSzPct val="100000"/>
              <a:buChar char="•"/>
            </a:pPr>
            <a:r>
              <a:rPr lang="en-US"/>
              <a:t>An easy-to-use, ready-to-adopt simulator </a:t>
            </a:r>
            <a:endParaRPr/>
          </a:p>
          <a:p>
            <a:pPr indent="-272415" lvl="1" marL="742950" rtl="0" algn="l">
              <a:spcBef>
                <a:spcPts val="392"/>
              </a:spcBef>
              <a:spcAft>
                <a:spcPts val="0"/>
              </a:spcAft>
              <a:buClr>
                <a:schemeClr val="dk1"/>
              </a:buClr>
              <a:buSzPct val="100000"/>
              <a:buChar char="–"/>
            </a:pPr>
            <a:r>
              <a:rPr lang="en-US"/>
              <a:t>Promote SSPF establishments</a:t>
            </a:r>
            <a:endParaRPr/>
          </a:p>
          <a:p>
            <a:pPr indent="-272415" lvl="1" marL="742950" rtl="0" algn="l">
              <a:spcBef>
                <a:spcPts val="392"/>
              </a:spcBef>
              <a:spcAft>
                <a:spcPts val="0"/>
              </a:spcAft>
              <a:buClr>
                <a:schemeClr val="dk1"/>
              </a:buClr>
              <a:buSzPct val="100000"/>
              <a:buChar char="–"/>
            </a:pPr>
            <a:r>
              <a:rPr lang="en-US"/>
              <a:t>Educational support and stakeholders engagement</a:t>
            </a:r>
            <a:endParaRPr/>
          </a:p>
          <a:p>
            <a:pPr indent="-272415" lvl="1" marL="742950" rtl="0" algn="l">
              <a:spcBef>
                <a:spcPts val="392"/>
              </a:spcBef>
              <a:spcAft>
                <a:spcPts val="0"/>
              </a:spcAft>
              <a:buClr>
                <a:schemeClr val="dk1"/>
              </a:buClr>
              <a:buSzPct val="100000"/>
              <a:buChar char="–"/>
            </a:pPr>
            <a:r>
              <a:rPr lang="en-US"/>
              <a:t>Sensitization of practical use of technological innovation and management practices</a:t>
            </a:r>
            <a:endParaRPr/>
          </a:p>
          <a:p>
            <a:pPr indent="-327660" lvl="0" marL="342900" rtl="0" algn="l">
              <a:spcBef>
                <a:spcPts val="448"/>
              </a:spcBef>
              <a:spcAft>
                <a:spcPts val="0"/>
              </a:spcAft>
              <a:buClr>
                <a:schemeClr val="dk1"/>
              </a:buClr>
              <a:buSzPct val="100000"/>
              <a:buChar char="•"/>
            </a:pPr>
            <a:r>
              <a:rPr lang="en-US"/>
              <a:t>Virtual farm as a “Digital Twin”</a:t>
            </a:r>
            <a:endParaRPr/>
          </a:p>
          <a:p>
            <a:pPr indent="-272415" lvl="1" marL="742950" rtl="0" algn="l">
              <a:spcBef>
                <a:spcPts val="392"/>
              </a:spcBef>
              <a:spcAft>
                <a:spcPts val="0"/>
              </a:spcAft>
              <a:buClr>
                <a:schemeClr val="dk1"/>
              </a:buClr>
              <a:buSzPct val="100000"/>
              <a:buChar char="–"/>
            </a:pPr>
            <a:r>
              <a:rPr lang="en-US"/>
              <a:t>Advance mental models of farm system</a:t>
            </a:r>
            <a:endParaRPr/>
          </a:p>
          <a:p>
            <a:pPr indent="-272415" lvl="1" marL="742950" rtl="0" algn="l">
              <a:spcBef>
                <a:spcPts val="392"/>
              </a:spcBef>
              <a:spcAft>
                <a:spcPts val="0"/>
              </a:spcAft>
              <a:buClr>
                <a:schemeClr val="dk1"/>
              </a:buClr>
              <a:buSzPct val="100000"/>
              <a:buChar char="–"/>
            </a:pPr>
            <a:r>
              <a:rPr lang="en-US"/>
              <a:t>Develop insights from multiple simulations using machine learning</a:t>
            </a:r>
            <a:endParaRPr/>
          </a:p>
          <a:p>
            <a:pPr indent="-272415" lvl="1" marL="742950" rtl="0" algn="l">
              <a:spcBef>
                <a:spcPts val="392"/>
              </a:spcBef>
              <a:spcAft>
                <a:spcPts val="0"/>
              </a:spcAft>
              <a:buClr>
                <a:schemeClr val="dk1"/>
              </a:buClr>
              <a:buSzPct val="100000"/>
              <a:buChar char="–"/>
            </a:pPr>
            <a:r>
              <a:rPr lang="en-US"/>
              <a:t>Encourage understanding of best SSPF practices</a:t>
            </a:r>
            <a:endParaRPr/>
          </a:p>
          <a:p>
            <a:pPr indent="-272415" lvl="1" marL="742950" rtl="0" algn="l">
              <a:spcBef>
                <a:spcPts val="392"/>
              </a:spcBef>
              <a:spcAft>
                <a:spcPts val="0"/>
              </a:spcAft>
              <a:buClr>
                <a:schemeClr val="dk1"/>
              </a:buClr>
              <a:buSzPct val="100000"/>
              <a:buChar char="–"/>
            </a:pPr>
            <a:r>
              <a:rPr lang="en-US"/>
              <a:t>A learning community for stakeholders to provide feedback</a:t>
            </a:r>
            <a:endParaRPr/>
          </a:p>
        </p:txBody>
      </p:sp>
      <p:sp>
        <p:nvSpPr>
          <p:cNvPr id="129" name="Google Shape;129;p4"/>
          <p:cNvSpPr txBox="1"/>
          <p:nvPr/>
        </p:nvSpPr>
        <p:spPr>
          <a:xfrm>
            <a:off x="8382000" y="6581000"/>
            <a:ext cx="786384"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chemeClr val="dk1"/>
                </a:solidFill>
                <a:latin typeface="Calibri"/>
                <a:ea typeface="Calibri"/>
                <a:cs typeface="Calibri"/>
                <a:sym typeface="Calibri"/>
              </a:rPr>
              <a:t>2:00-3:30</a:t>
            </a:r>
            <a:endParaRPr/>
          </a:p>
        </p:txBody>
      </p:sp>
      <p:sp>
        <p:nvSpPr>
          <p:cNvPr id="130" name="Google Shape;130;p4"/>
          <p:cNvSpPr/>
          <p:nvPr/>
        </p:nvSpPr>
        <p:spPr>
          <a:xfrm>
            <a:off x="0" y="-13787"/>
            <a:ext cx="9144000" cy="724614"/>
          </a:xfrm>
          <a:prstGeom prst="rect">
            <a:avLst/>
          </a:prstGeom>
          <a:solidFill>
            <a:srgbClr val="59595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nvGrpSpPr>
          <p:cNvPr id="131" name="Google Shape;131;p4"/>
          <p:cNvGrpSpPr/>
          <p:nvPr/>
        </p:nvGrpSpPr>
        <p:grpSpPr>
          <a:xfrm>
            <a:off x="471414" y="50247"/>
            <a:ext cx="900186" cy="627923"/>
            <a:chOff x="395214" y="152400"/>
            <a:chExt cx="1509786" cy="1053148"/>
          </a:xfrm>
        </p:grpSpPr>
        <p:sp>
          <p:nvSpPr>
            <p:cNvPr id="132" name="Google Shape;132;p4"/>
            <p:cNvSpPr/>
            <p:nvPr/>
          </p:nvSpPr>
          <p:spPr>
            <a:xfrm>
              <a:off x="471414" y="152400"/>
              <a:ext cx="1357386" cy="990600"/>
            </a:xfrm>
            <a:prstGeom prst="ellipse">
              <a:avLst/>
            </a:prstGeom>
            <a:solidFill>
              <a:schemeClr val="lt1"/>
            </a:solidFill>
            <a:ln cap="flat" cmpd="sng" w="254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133" name="Google Shape;133;p4"/>
            <p:cNvPicPr preferRelativeResize="0"/>
            <p:nvPr/>
          </p:nvPicPr>
          <p:blipFill rotWithShape="1">
            <a:blip r:embed="rId3">
              <a:alphaModFix/>
            </a:blip>
            <a:srcRect b="0" l="0" r="0" t="0"/>
            <a:stretch/>
          </p:blipFill>
          <p:spPr>
            <a:xfrm>
              <a:off x="395214" y="152400"/>
              <a:ext cx="1509786" cy="1053148"/>
            </a:xfrm>
            <a:prstGeom prst="rect">
              <a:avLst/>
            </a:prstGeom>
            <a:noFill/>
            <a:ln>
              <a:noFill/>
            </a:ln>
          </p:spPr>
        </p:pic>
      </p:grpSp>
      <p:sp>
        <p:nvSpPr>
          <p:cNvPr id="134" name="Google Shape;134;p4"/>
          <p:cNvSpPr txBox="1"/>
          <p:nvPr>
            <p:ph type="title"/>
          </p:nvPr>
        </p:nvSpPr>
        <p:spPr>
          <a:xfrm>
            <a:off x="1295400" y="0"/>
            <a:ext cx="7620000" cy="67817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lt1"/>
              </a:buClr>
              <a:buSzPct val="100000"/>
              <a:buFont typeface="Calibri"/>
              <a:buNone/>
            </a:pPr>
            <a:r>
              <a:rPr lang="en-US">
                <a:solidFill>
                  <a:schemeClr val="lt1"/>
                </a:solidFill>
              </a:rPr>
              <a:t>Approach or Dynamic Hypothesis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5"/>
          <p:cNvSpPr txBox="1"/>
          <p:nvPr>
            <p:ph idx="1" type="body"/>
          </p:nvPr>
        </p:nvSpPr>
        <p:spPr>
          <a:xfrm>
            <a:off x="152400" y="1053038"/>
            <a:ext cx="8498632" cy="5445058"/>
          </a:xfrm>
          <a:prstGeom prst="rect">
            <a:avLst/>
          </a:prstGeom>
          <a:noFill/>
          <a:ln>
            <a:noFill/>
          </a:ln>
        </p:spPr>
        <p:txBody>
          <a:bodyPr anchorCtr="0" anchor="t" bIns="45700" lIns="91425" spcFirstLastPara="1" rIns="91425" wrap="square" tIns="45700">
            <a:normAutofit/>
          </a:bodyPr>
          <a:lstStyle/>
          <a:p>
            <a:pPr indent="-358140" lvl="0" marL="342900" rtl="0" algn="l">
              <a:spcBef>
                <a:spcPts val="0"/>
              </a:spcBef>
              <a:spcAft>
                <a:spcPts val="0"/>
              </a:spcAft>
              <a:buClr>
                <a:schemeClr val="dk1"/>
              </a:buClr>
              <a:buSzPts val="3200"/>
              <a:buChar char="•"/>
            </a:pPr>
            <a:r>
              <a:rPr lang="en-US"/>
              <a:t>Management Dashboard and Interface</a:t>
            </a:r>
            <a:endParaRPr/>
          </a:p>
          <a:p>
            <a:pPr indent="-266820" lvl="1" marL="742950" rtl="0" algn="l">
              <a:spcBef>
                <a:spcPts val="518"/>
              </a:spcBef>
              <a:spcAft>
                <a:spcPts val="0"/>
              </a:spcAft>
              <a:buClr>
                <a:schemeClr val="dk1"/>
              </a:buClr>
              <a:buSzPts val="2292"/>
              <a:buChar char="–"/>
            </a:pPr>
            <a:r>
              <a:rPr lang="en-US" sz="2291"/>
              <a:t>Sectors: Bird capacity, feed and inventory managements</a:t>
            </a:r>
            <a:endParaRPr sz="2291"/>
          </a:p>
          <a:p>
            <a:pPr indent="-266820" lvl="1" marL="742950" rtl="0" algn="l">
              <a:spcBef>
                <a:spcPts val="518"/>
              </a:spcBef>
              <a:spcAft>
                <a:spcPts val="0"/>
              </a:spcAft>
              <a:buClr>
                <a:schemeClr val="dk1"/>
              </a:buClr>
              <a:buSzPts val="2292"/>
              <a:buChar char="–"/>
            </a:pPr>
            <a:r>
              <a:rPr lang="en-US" sz="2291"/>
              <a:t>Scenarios: bird capacity, resources, productivity and financials</a:t>
            </a:r>
            <a:endParaRPr sz="2291"/>
          </a:p>
          <a:p>
            <a:pPr indent="-121284" lvl="1" marL="742950" rtl="0" algn="l">
              <a:spcBef>
                <a:spcPts val="518"/>
              </a:spcBef>
              <a:spcAft>
                <a:spcPts val="0"/>
              </a:spcAft>
              <a:buClr>
                <a:schemeClr val="dk1"/>
              </a:buClr>
              <a:buSzPts val="2800"/>
              <a:buNone/>
            </a:pPr>
            <a:r>
              <a:t/>
            </a:r>
            <a:endParaRPr/>
          </a:p>
          <a:p>
            <a:pPr indent="-121284" lvl="1" marL="742950" rtl="0" algn="l">
              <a:spcBef>
                <a:spcPts val="518"/>
              </a:spcBef>
              <a:spcAft>
                <a:spcPts val="0"/>
              </a:spcAft>
              <a:buClr>
                <a:schemeClr val="dk1"/>
              </a:buClr>
              <a:buSzPts val="2800"/>
              <a:buNone/>
            </a:pPr>
            <a:r>
              <a:t/>
            </a:r>
            <a:endParaRPr/>
          </a:p>
          <a:p>
            <a:pPr indent="-121284" lvl="1" marL="742950" rtl="0" algn="l">
              <a:spcBef>
                <a:spcPts val="518"/>
              </a:spcBef>
              <a:spcAft>
                <a:spcPts val="0"/>
              </a:spcAft>
              <a:buClr>
                <a:schemeClr val="dk1"/>
              </a:buClr>
              <a:buSzPts val="2800"/>
              <a:buNone/>
            </a:pPr>
            <a:r>
              <a:t/>
            </a:r>
            <a:endParaRPr/>
          </a:p>
          <a:p>
            <a:pPr indent="-121284" lvl="1" marL="742950" rtl="0" algn="l">
              <a:spcBef>
                <a:spcPts val="518"/>
              </a:spcBef>
              <a:spcAft>
                <a:spcPts val="0"/>
              </a:spcAft>
              <a:buClr>
                <a:schemeClr val="dk1"/>
              </a:buClr>
              <a:buSzPts val="2800"/>
              <a:buNone/>
            </a:pPr>
            <a:r>
              <a:t/>
            </a:r>
            <a:endParaRPr/>
          </a:p>
          <a:p>
            <a:pPr indent="-121284" lvl="1" marL="742950" rtl="0" algn="l">
              <a:spcBef>
                <a:spcPts val="518"/>
              </a:spcBef>
              <a:spcAft>
                <a:spcPts val="0"/>
              </a:spcAft>
              <a:buClr>
                <a:schemeClr val="dk1"/>
              </a:buClr>
              <a:buSzPts val="2800"/>
              <a:buNone/>
            </a:pPr>
            <a:r>
              <a:t/>
            </a:r>
            <a:endParaRPr/>
          </a:p>
          <a:p>
            <a:pPr indent="-121284" lvl="1" marL="742950" rtl="0" algn="l">
              <a:spcBef>
                <a:spcPts val="518"/>
              </a:spcBef>
              <a:spcAft>
                <a:spcPts val="0"/>
              </a:spcAft>
              <a:buClr>
                <a:schemeClr val="dk1"/>
              </a:buClr>
              <a:buSzPts val="2800"/>
              <a:buNone/>
            </a:pPr>
            <a:r>
              <a:t/>
            </a:r>
            <a:endParaRPr/>
          </a:p>
          <a:p>
            <a:pPr indent="0" lvl="0" marL="742950" rtl="0" algn="l">
              <a:spcBef>
                <a:spcPts val="518"/>
              </a:spcBef>
              <a:spcAft>
                <a:spcPts val="0"/>
              </a:spcAft>
              <a:buNone/>
            </a:pPr>
            <a:r>
              <a:t/>
            </a:r>
            <a:endParaRPr/>
          </a:p>
          <a:p>
            <a:pPr indent="-299085" lvl="1" marL="742950" rtl="0" algn="l">
              <a:spcBef>
                <a:spcPts val="518"/>
              </a:spcBef>
              <a:spcAft>
                <a:spcPts val="0"/>
              </a:spcAft>
              <a:buClr>
                <a:schemeClr val="dk1"/>
              </a:buClr>
              <a:buSzPts val="2800"/>
              <a:buChar char="–"/>
            </a:pPr>
            <a:r>
              <a:rPr lang="en-US"/>
              <a:t>Thoughts, feedback or questions?</a:t>
            </a:r>
            <a:endParaRPr/>
          </a:p>
        </p:txBody>
      </p:sp>
      <p:sp>
        <p:nvSpPr>
          <p:cNvPr id="141" name="Google Shape;141;p5"/>
          <p:cNvSpPr txBox="1"/>
          <p:nvPr/>
        </p:nvSpPr>
        <p:spPr>
          <a:xfrm>
            <a:off x="8382000" y="6581000"/>
            <a:ext cx="786384"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chemeClr val="dk1"/>
                </a:solidFill>
                <a:latin typeface="Calibri"/>
                <a:ea typeface="Calibri"/>
                <a:cs typeface="Calibri"/>
                <a:sym typeface="Calibri"/>
              </a:rPr>
              <a:t>3:30-5:00</a:t>
            </a:r>
            <a:endParaRPr/>
          </a:p>
        </p:txBody>
      </p:sp>
      <p:sp>
        <p:nvSpPr>
          <p:cNvPr id="142" name="Google Shape;142;p5"/>
          <p:cNvSpPr/>
          <p:nvPr/>
        </p:nvSpPr>
        <p:spPr>
          <a:xfrm>
            <a:off x="0" y="-13787"/>
            <a:ext cx="9144000" cy="724614"/>
          </a:xfrm>
          <a:prstGeom prst="rect">
            <a:avLst/>
          </a:prstGeom>
          <a:solidFill>
            <a:srgbClr val="59595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nvGrpSpPr>
          <p:cNvPr id="143" name="Google Shape;143;p5"/>
          <p:cNvGrpSpPr/>
          <p:nvPr/>
        </p:nvGrpSpPr>
        <p:grpSpPr>
          <a:xfrm>
            <a:off x="471414" y="50247"/>
            <a:ext cx="900186" cy="627923"/>
            <a:chOff x="395214" y="152400"/>
            <a:chExt cx="1509786" cy="1053148"/>
          </a:xfrm>
        </p:grpSpPr>
        <p:sp>
          <p:nvSpPr>
            <p:cNvPr id="144" name="Google Shape;144;p5"/>
            <p:cNvSpPr/>
            <p:nvPr/>
          </p:nvSpPr>
          <p:spPr>
            <a:xfrm>
              <a:off x="471414" y="152400"/>
              <a:ext cx="1357386" cy="990600"/>
            </a:xfrm>
            <a:prstGeom prst="ellipse">
              <a:avLst/>
            </a:prstGeom>
            <a:solidFill>
              <a:schemeClr val="lt1"/>
            </a:solidFill>
            <a:ln cap="flat" cmpd="sng" w="254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aseline="-25000" sz="1800">
                <a:solidFill>
                  <a:schemeClr val="lt1"/>
                </a:solidFill>
                <a:latin typeface="Calibri"/>
                <a:ea typeface="Calibri"/>
                <a:cs typeface="Calibri"/>
                <a:sym typeface="Calibri"/>
              </a:endParaRPr>
            </a:p>
          </p:txBody>
        </p:sp>
        <p:pic>
          <p:nvPicPr>
            <p:cNvPr id="145" name="Google Shape;145;p5"/>
            <p:cNvPicPr preferRelativeResize="0"/>
            <p:nvPr/>
          </p:nvPicPr>
          <p:blipFill rotWithShape="1">
            <a:blip r:embed="rId3">
              <a:alphaModFix/>
            </a:blip>
            <a:srcRect b="0" l="0" r="0" t="0"/>
            <a:stretch/>
          </p:blipFill>
          <p:spPr>
            <a:xfrm>
              <a:off x="395214" y="152400"/>
              <a:ext cx="1509786" cy="1053148"/>
            </a:xfrm>
            <a:prstGeom prst="rect">
              <a:avLst/>
            </a:prstGeom>
            <a:noFill/>
            <a:ln>
              <a:noFill/>
            </a:ln>
          </p:spPr>
        </p:pic>
      </p:grpSp>
      <p:sp>
        <p:nvSpPr>
          <p:cNvPr id="146" name="Google Shape;146;p5"/>
          <p:cNvSpPr txBox="1"/>
          <p:nvPr>
            <p:ph type="title"/>
          </p:nvPr>
        </p:nvSpPr>
        <p:spPr>
          <a:xfrm>
            <a:off x="1326166" y="0"/>
            <a:ext cx="7360633" cy="627923"/>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lt1"/>
              </a:buClr>
              <a:buSzPct val="100000"/>
              <a:buFont typeface="Calibri"/>
              <a:buNone/>
            </a:pPr>
            <a:r>
              <a:rPr lang="en-US">
                <a:solidFill>
                  <a:schemeClr val="lt1"/>
                </a:solidFill>
              </a:rPr>
              <a:t>Progress, Insights and Questions</a:t>
            </a:r>
            <a:endParaRPr/>
          </a:p>
        </p:txBody>
      </p:sp>
      <p:pic>
        <p:nvPicPr>
          <p:cNvPr id="147" name="Google Shape;147;p5"/>
          <p:cNvPicPr preferRelativeResize="0"/>
          <p:nvPr/>
        </p:nvPicPr>
        <p:blipFill>
          <a:blip r:embed="rId4">
            <a:alphaModFix/>
          </a:blip>
          <a:stretch>
            <a:fillRect/>
          </a:stretch>
        </p:blipFill>
        <p:spPr>
          <a:xfrm>
            <a:off x="471400" y="2722625"/>
            <a:ext cx="8363076" cy="33322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2018-04-25T19:48:46Z</dcterms:created>
  <dc:creator>Bob Eberlein</dc:creator>
</cp:coreProperties>
</file>