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400800" cy="8686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667" autoAdjust="0"/>
  </p:normalViewPr>
  <p:slideViewPr>
    <p:cSldViewPr>
      <p:cViewPr varScale="1">
        <p:scale>
          <a:sx n="104" d="100"/>
          <a:sy n="104" d="100"/>
        </p:scale>
        <p:origin x="-18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625639" y="0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/>
          <a:lstStyle>
            <a:lvl1pPr algn="r">
              <a:defRPr sz="1100"/>
            </a:lvl1pPr>
          </a:lstStyle>
          <a:p>
            <a:fld id="{D132DDBC-36CE-44D7-861B-5491E6C2D3B9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650875"/>
            <a:ext cx="4341812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202" tIns="43101" rIns="86202" bIns="4310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40080" y="4126230"/>
            <a:ext cx="5120640" cy="3909060"/>
          </a:xfrm>
          <a:prstGeom prst="rect">
            <a:avLst/>
          </a:prstGeom>
        </p:spPr>
        <p:txBody>
          <a:bodyPr vert="horz" lIns="86202" tIns="43101" rIns="86202" bIns="4310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250952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625639" y="8250952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 anchor="b"/>
          <a:lstStyle>
            <a:lvl1pPr algn="r">
              <a:defRPr sz="1100"/>
            </a:lvl1pPr>
          </a:lstStyle>
          <a:p>
            <a:fld id="{BBB14505-F15A-447F-B31D-A7AED6FD8C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35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Title page: Bold</a:t>
            </a:r>
            <a:r>
              <a:rPr lang="en-US" baseline="0" dirty="0" smtClean="0"/>
              <a:t> the name of the presenter and display your name as you want it read by the moderator (</a:t>
            </a:r>
            <a:r>
              <a:rPr lang="en-US" baseline="0" dirty="0" err="1" smtClean="0"/>
              <a:t>eg</a:t>
            </a:r>
            <a:r>
              <a:rPr lang="en-US" baseline="0" dirty="0" smtClean="0"/>
              <a:t> Bob instead of Robert). Do not include contact information. Timing in the bottom right. Moderator will change slide following that schedule, or earlier if requested. Change if needed.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132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Problem Statement:</a:t>
            </a:r>
            <a:r>
              <a:rPr lang="en-US" baseline="0" dirty="0" smtClean="0"/>
              <a:t> Do not change this title.  Keep fonts big (24 </a:t>
            </a:r>
            <a:r>
              <a:rPr lang="en-US" baseline="0" dirty="0" err="1" smtClean="0"/>
              <a:t>pt</a:t>
            </a:r>
            <a:r>
              <a:rPr lang="en-US" baseline="0" dirty="0" smtClean="0"/>
              <a:t> or bigger). Indicate why the problem is important.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03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Again big fonts, do not alter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94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Again short. Show</a:t>
            </a:r>
            <a:r>
              <a:rPr lang="en-US" baseline="0" dirty="0" smtClean="0"/>
              <a:t> structure or behavior – may not be room for both (some flexibility on font for these). No need to conclude, there is always more to be done. Note the timing in the bottom right.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66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35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34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7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830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1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46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7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45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152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9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07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4FCB0-42F1-4FA7-A53C-3F4DF092E227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2025C-9CB7-4E2E-977A-9B89188D6C4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0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System Dynamics Applications in Emergency Department for Waiting </a:t>
            </a:r>
            <a:r>
              <a:rPr lang="en-US" dirty="0" smtClean="0"/>
              <a:t>Time Improvement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b="1" dirty="0" err="1" smtClean="0">
                <a:solidFill>
                  <a:schemeClr val="tx1"/>
                </a:solidFill>
              </a:rPr>
              <a:t>Stéphane</a:t>
            </a:r>
            <a:r>
              <a:rPr lang="en-US" sz="2400" b="1" dirty="0" smtClean="0">
                <a:solidFill>
                  <a:schemeClr val="tx1"/>
                </a:solidFill>
              </a:rPr>
              <a:t> Copin, Paris 1 Sorbonne</a:t>
            </a:r>
            <a:endParaRPr lang="en-US" sz="2400" b="1" dirty="0">
              <a:solidFill>
                <a:schemeClr val="tx1"/>
              </a:solidFill>
            </a:endParaRPr>
          </a:p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Tamin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Hammadi</a:t>
            </a:r>
            <a:r>
              <a:rPr lang="en-US" sz="2400" dirty="0">
                <a:solidFill>
                  <a:schemeClr val="tx1"/>
                </a:solidFill>
              </a:rPr>
              <a:t>, Paris 1 </a:t>
            </a:r>
            <a:r>
              <a:rPr lang="en-US" sz="2400" dirty="0" smtClean="0">
                <a:solidFill>
                  <a:schemeClr val="tx1"/>
                </a:solidFill>
              </a:rPr>
              <a:t>Sorbonne University</a:t>
            </a:r>
            <a:endParaRPr lang="en-US" sz="2400" dirty="0">
              <a:solidFill>
                <a:schemeClr val="tx1"/>
              </a:solidFill>
            </a:endParaRPr>
          </a:p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Selmin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Nurcan</a:t>
            </a:r>
            <a:r>
              <a:rPr lang="en-US" sz="2400" dirty="0">
                <a:solidFill>
                  <a:schemeClr val="tx1"/>
                </a:solidFill>
              </a:rPr>
              <a:t>, Paris 1 Sorbonne University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0" y="6581000"/>
            <a:ext cx="78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0:00-0:30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0" y="-13787"/>
            <a:ext cx="9144000" cy="7246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71414" y="50247"/>
            <a:ext cx="900186" cy="627923"/>
            <a:chOff x="395214" y="152400"/>
            <a:chExt cx="1509786" cy="1053148"/>
          </a:xfrm>
        </p:grpSpPr>
        <p:sp>
          <p:nvSpPr>
            <p:cNvPr id="7" name="Oval 6"/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1524000" y="114729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venir LT Std 55 Roman" panose="020B0503020203020204" pitchFamily="34" charset="0"/>
              </a:rPr>
              <a:t>THE 36</a:t>
            </a:r>
            <a:r>
              <a:rPr lang="en-US" sz="1200" baseline="30000" dirty="0" smtClean="0">
                <a:solidFill>
                  <a:schemeClr val="bg1"/>
                </a:solidFill>
                <a:latin typeface="Avenir LT Std 55 Roman" panose="020B0503020203020204" pitchFamily="34" charset="0"/>
              </a:rPr>
              <a:t>TH</a:t>
            </a:r>
            <a:r>
              <a:rPr lang="en-US" sz="1200" dirty="0" smtClean="0">
                <a:solidFill>
                  <a:schemeClr val="bg1"/>
                </a:solidFill>
                <a:latin typeface="Avenir LT Std 55 Roman" panose="020B0503020203020204" pitchFamily="34" charset="0"/>
              </a:rPr>
              <a:t> INTERNATIONAL CONFERENCE OF THE SYSTEM DYNAMICS SOCIETY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Avenir LT Std 55 Roman" panose="020B0503020203020204" pitchFamily="34" charset="0"/>
              </a:rPr>
              <a:t>REYKJAVÍK, ICELAND</a:t>
            </a:r>
            <a:endParaRPr lang="en-US" sz="1200" dirty="0">
              <a:solidFill>
                <a:schemeClr val="bg1"/>
              </a:solidFill>
              <a:latin typeface="Avenir LT Std 55 Roman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0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System of emergency departments of unscheduled care, supposed to provide quick and appropriate responses to life-threatening situations 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irst </a:t>
            </a:r>
            <a:r>
              <a:rPr lang="en-US" dirty="0"/>
              <a:t>responders in the event of a disaster</a:t>
            </a:r>
            <a:endParaRPr lang="en-US" dirty="0" smtClean="0"/>
          </a:p>
          <a:p>
            <a:pPr lvl="1"/>
            <a:r>
              <a:rPr lang="en-US" dirty="0" smtClean="0"/>
              <a:t>Available </a:t>
            </a:r>
            <a:r>
              <a:rPr lang="en-US" dirty="0"/>
              <a:t>at any time of the </a:t>
            </a:r>
            <a:r>
              <a:rPr lang="en-US" dirty="0" smtClean="0"/>
              <a:t>day…</a:t>
            </a:r>
          </a:p>
          <a:p>
            <a:pPr lvl="1"/>
            <a:r>
              <a:rPr lang="en-US" dirty="0" smtClean="0"/>
              <a:t>…and </a:t>
            </a:r>
            <a:r>
              <a:rPr lang="en-US" dirty="0"/>
              <a:t>every day of the year </a:t>
            </a:r>
            <a:endParaRPr lang="en-US" dirty="0" smtClean="0"/>
          </a:p>
          <a:p>
            <a:r>
              <a:rPr lang="en-US" dirty="0" smtClean="0"/>
              <a:t>Waiting </a:t>
            </a:r>
            <a:r>
              <a:rPr lang="en-US" dirty="0"/>
              <a:t>times for access to care in emergency departments, is a major problem for health care systems in the world</a:t>
            </a:r>
            <a:endParaRPr lang="en-US" dirty="0" smtClean="0"/>
          </a:p>
          <a:p>
            <a:pPr lvl="1"/>
            <a:r>
              <a:rPr lang="en-US" dirty="0"/>
              <a:t>P</a:t>
            </a:r>
            <a:r>
              <a:rPr lang="en-US" dirty="0" smtClean="0"/>
              <a:t>ublic </a:t>
            </a:r>
            <a:r>
              <a:rPr lang="en-US" dirty="0"/>
              <a:t>concerns about long wait times for care,</a:t>
            </a:r>
            <a:endParaRPr lang="en-US" dirty="0" smtClean="0"/>
          </a:p>
          <a:p>
            <a:pPr lvl="1"/>
            <a:r>
              <a:rPr lang="en-US" dirty="0" smtClean="0"/>
              <a:t>Effects </a:t>
            </a:r>
            <a:r>
              <a:rPr lang="en-US" dirty="0"/>
              <a:t>of overcrowding are numerous</a:t>
            </a:r>
            <a:endParaRPr lang="en-US" dirty="0" smtClean="0"/>
          </a:p>
          <a:p>
            <a:pPr lvl="1"/>
            <a:r>
              <a:rPr lang="en-US" dirty="0" smtClean="0"/>
              <a:t>Pressure </a:t>
            </a:r>
            <a:r>
              <a:rPr lang="en-US" dirty="0"/>
              <a:t>on health workers and increased violence in emergency services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382000" y="6581000"/>
            <a:ext cx="78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0:30-2:00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0" y="-13787"/>
            <a:ext cx="9144000" cy="7246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71414" y="50247"/>
            <a:ext cx="900186" cy="627923"/>
            <a:chOff x="395214" y="152400"/>
            <a:chExt cx="1509786" cy="1053148"/>
          </a:xfrm>
        </p:grpSpPr>
        <p:sp>
          <p:nvSpPr>
            <p:cNvPr id="7" name="Oval 6"/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1524000" y="114729"/>
            <a:ext cx="655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>
              <a:solidFill>
                <a:schemeClr val="bg1"/>
              </a:solidFill>
              <a:latin typeface="Avenir LT Std 55 Roman" panose="020B0503020203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082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Problem Statement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08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We </a:t>
            </a:r>
            <a:r>
              <a:rPr lang="en-US" dirty="0"/>
              <a:t>want to tackle the problem by providing a </a:t>
            </a:r>
            <a:r>
              <a:rPr lang="en-US" u="sng" dirty="0"/>
              <a:t>systemic vision</a:t>
            </a:r>
            <a:r>
              <a:rPr lang="en-US" dirty="0"/>
              <a:t> of the treatment process of a patient</a:t>
            </a:r>
            <a:endParaRPr lang="en-US" dirty="0" smtClean="0"/>
          </a:p>
          <a:p>
            <a:r>
              <a:rPr lang="en-US" dirty="0" smtClean="0"/>
              <a:t>From </a:t>
            </a:r>
            <a:r>
              <a:rPr lang="en-US" dirty="0"/>
              <a:t>this systemic perspective, we can better understand the role of various internal stakeholders, and the external factors that contribute to long waiting times </a:t>
            </a:r>
            <a:endParaRPr lang="en-US" dirty="0" smtClean="0"/>
          </a:p>
          <a:p>
            <a:pPr lvl="1"/>
            <a:r>
              <a:rPr lang="en-US" dirty="0" smtClean="0"/>
              <a:t>Our </a:t>
            </a:r>
            <a:r>
              <a:rPr lang="en-US" dirty="0"/>
              <a:t>analysis was conducted from interview key people emergency </a:t>
            </a:r>
            <a:r>
              <a:rPr lang="en-US" dirty="0" smtClean="0"/>
              <a:t>services</a:t>
            </a:r>
            <a:r>
              <a:rPr lang="en-US" dirty="0"/>
              <a:t> (</a:t>
            </a:r>
            <a:r>
              <a:rPr lang="en-US" dirty="0" smtClean="0"/>
              <a:t>medical </a:t>
            </a:r>
            <a:r>
              <a:rPr lang="en-US" dirty="0"/>
              <a:t>practitioners, </a:t>
            </a:r>
            <a:r>
              <a:rPr lang="en-US" dirty="0" smtClean="0"/>
              <a:t>nurses and coordinators </a:t>
            </a:r>
            <a:r>
              <a:rPr lang="en-US" dirty="0"/>
              <a:t>of patient </a:t>
            </a:r>
            <a:r>
              <a:rPr lang="en-US" dirty="0" smtClean="0"/>
              <a:t>flows)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collaborative approach </a:t>
            </a:r>
            <a:r>
              <a:rPr lang="en-US" dirty="0" smtClean="0"/>
              <a:t>helped </a:t>
            </a:r>
            <a:r>
              <a:rPr lang="en-US" dirty="0"/>
              <a:t>to ensure ownership and confidence in the model by those working in the system who could help to adopt the model for decision-making at a later stage.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model can then be used to identify improvement options, based on a more complete understanding of cause and effect </a:t>
            </a:r>
            <a:r>
              <a:rPr lang="en-US" dirty="0" smtClean="0"/>
              <a:t>relationship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0" y="6581000"/>
            <a:ext cx="78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2:00-3:30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0" y="-13787"/>
            <a:ext cx="9144000" cy="7246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71414" y="50247"/>
            <a:ext cx="900186" cy="627923"/>
            <a:chOff x="395214" y="152400"/>
            <a:chExt cx="1509786" cy="1053148"/>
          </a:xfrm>
        </p:grpSpPr>
        <p:sp>
          <p:nvSpPr>
            <p:cNvPr id="7" name="Oval 6"/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620000" cy="67817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Approach or Dynamic Hypothesis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63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82000" y="6581000"/>
            <a:ext cx="78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3:30-5:00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0" y="-13787"/>
            <a:ext cx="9144000" cy="7246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71414" y="50247"/>
            <a:ext cx="900186" cy="627923"/>
            <a:chOff x="395214" y="152400"/>
            <a:chExt cx="1509786" cy="1053148"/>
          </a:xfrm>
        </p:grpSpPr>
        <p:sp>
          <p:nvSpPr>
            <p:cNvPr id="9" name="Oval 8"/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6166" y="0"/>
            <a:ext cx="7360633" cy="62792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Progress and Insights to Share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339311" y="-1242086"/>
            <a:ext cx="4541575" cy="8915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362200" y="5638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smtClean="0"/>
              <a:t>Causal </a:t>
            </a:r>
            <a:r>
              <a:rPr lang="en-US" dirty="0"/>
              <a:t>loops of the main effects determining wait times in an emergency department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333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412</Words>
  <Application>Microsoft Office PowerPoint</Application>
  <PresentationFormat>Affichage à l'écran (4:3)</PresentationFormat>
  <Paragraphs>35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Office Theme</vt:lpstr>
      <vt:lpstr>System Dynamics Applications in Emergency Department for Waiting Time Improvement</vt:lpstr>
      <vt:lpstr>Problem Statement</vt:lpstr>
      <vt:lpstr>Approach or Dynamic Hypothesis</vt:lpstr>
      <vt:lpstr>Progress and Insights to Share</vt:lpstr>
    </vt:vector>
  </TitlesOfParts>
  <Company>isee systems,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work</dc:title>
  <dc:creator>Bob Eberlein</dc:creator>
  <cp:lastModifiedBy>A2407661</cp:lastModifiedBy>
  <cp:revision>33</cp:revision>
  <cp:lastPrinted>2018-05-29T13:54:06Z</cp:lastPrinted>
  <dcterms:created xsi:type="dcterms:W3CDTF">2018-04-25T19:48:46Z</dcterms:created>
  <dcterms:modified xsi:type="dcterms:W3CDTF">2018-07-09T08:01:27Z</dcterms:modified>
</cp:coreProperties>
</file>