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0875"/>
            <a:ext cx="43418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0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room.unfccc.int/lpaa/transport/the-paris-declaration-on-electro-mobility-and-climate-change-and-call-to-ac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Exploring </a:t>
            </a:r>
            <a:r>
              <a:rPr lang="en-IE" dirty="0"/>
              <a:t>the Battery Market </a:t>
            </a:r>
            <a:br>
              <a:rPr lang="en-IE" dirty="0"/>
            </a:br>
            <a:r>
              <a:rPr lang="en-IE" dirty="0"/>
              <a:t>for Electric </a:t>
            </a:r>
            <a:r>
              <a:rPr lang="en-IE" dirty="0" smtClean="0"/>
              <a:t>Cars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Jonatan </a:t>
            </a:r>
            <a:r>
              <a:rPr lang="en-US" sz="2500" b="1" dirty="0" smtClean="0">
                <a:solidFill>
                  <a:schemeClr val="tx1"/>
                </a:solidFill>
              </a:rPr>
              <a:t>Gómez </a:t>
            </a:r>
            <a:r>
              <a:rPr lang="en-US" sz="2500" b="1" dirty="0" err="1" smtClean="0">
                <a:solidFill>
                  <a:schemeClr val="tx1"/>
                </a:solidFill>
              </a:rPr>
              <a:t>Vilchez</a:t>
            </a:r>
            <a:r>
              <a:rPr lang="en-US" sz="2500" b="1" dirty="0" smtClean="0">
                <a:solidFill>
                  <a:schemeClr val="tx1"/>
                </a:solidFill>
              </a:rPr>
              <a:t>, Joint Research Centre</a:t>
            </a:r>
          </a:p>
          <a:p>
            <a:endParaRPr lang="en-IE" sz="2000" b="1" i="1" dirty="0" smtClean="0">
              <a:solidFill>
                <a:schemeClr val="tx1"/>
              </a:solidFill>
            </a:endParaRPr>
          </a:p>
          <a:p>
            <a:r>
              <a:rPr lang="en-IE" sz="2000" i="1" dirty="0" smtClean="0">
                <a:solidFill>
                  <a:schemeClr val="tx1"/>
                </a:solidFill>
              </a:rPr>
              <a:t>The </a:t>
            </a:r>
            <a:r>
              <a:rPr lang="en-IE" sz="2000" i="1" dirty="0">
                <a:solidFill>
                  <a:schemeClr val="tx1"/>
                </a:solidFill>
              </a:rPr>
              <a:t>views expressed are purely those of the presenter and may not in any circumstance be regarded as stating an official position of the European </a:t>
            </a:r>
            <a:r>
              <a:rPr lang="en-IE" sz="2000" i="1" dirty="0" smtClean="0">
                <a:solidFill>
                  <a:schemeClr val="tx1"/>
                </a:solidFill>
              </a:rPr>
              <a:t>Commission</a:t>
            </a:r>
            <a:endParaRPr lang="en-IE" sz="2000" i="1" dirty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THE 36</a:t>
            </a:r>
            <a:r>
              <a:rPr lang="en-US" sz="1200" baseline="300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CONFERENCE OF THE SYSTEM DYNAMICS SOCIETY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REYKJAVÍK, ICELAND</a:t>
            </a:r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Over 3 million electric cars in use worldwide in 2017 </a:t>
            </a:r>
            <a:r>
              <a:rPr lang="en-IE" sz="2800" dirty="0" smtClean="0"/>
              <a:t>(EVI, 2018)</a:t>
            </a:r>
          </a:p>
          <a:p>
            <a:endParaRPr lang="en-IE" dirty="0"/>
          </a:p>
          <a:p>
            <a:r>
              <a:rPr lang="en-IE" dirty="0" smtClean="0"/>
              <a:t>Goal: 100 </a:t>
            </a:r>
            <a:r>
              <a:rPr lang="en-IE" dirty="0"/>
              <a:t>million electric cars globally in 2030 </a:t>
            </a:r>
            <a:r>
              <a:rPr lang="en-IE" sz="2800" dirty="0"/>
              <a:t>(COP21, 2016)</a:t>
            </a:r>
          </a:p>
          <a:p>
            <a:endParaRPr lang="en-US" dirty="0" smtClean="0"/>
          </a:p>
          <a:p>
            <a:r>
              <a:rPr lang="en-US" dirty="0" smtClean="0"/>
              <a:t>Potential supply-side constraints neglected</a:t>
            </a:r>
          </a:p>
          <a:p>
            <a:pPr lvl="1"/>
            <a:r>
              <a:rPr lang="en-US" dirty="0" smtClean="0"/>
              <a:t>Resource scarcity</a:t>
            </a:r>
          </a:p>
          <a:p>
            <a:pPr lvl="1"/>
            <a:r>
              <a:rPr lang="en-US" dirty="0" smtClean="0"/>
              <a:t>Supply chain bottlenecks</a:t>
            </a:r>
          </a:p>
          <a:p>
            <a:pPr lvl="1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Problem Statement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0"/>
            <a:ext cx="8924984" cy="56283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Approach or Dynamic Hypothesis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400" y="5109232"/>
            <a:ext cx="3353025" cy="167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Battery market dynamics disruptive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9" name="Oval 8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66" y="0"/>
            <a:ext cx="7360633" cy="62792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Progress and Insights to Share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Grafik 2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2"/>
          <a:stretch/>
        </p:blipFill>
        <p:spPr bwMode="auto">
          <a:xfrm>
            <a:off x="5410200" y="3276600"/>
            <a:ext cx="3904703" cy="29717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2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2"/>
          <a:stretch/>
        </p:blipFill>
        <p:spPr bwMode="auto">
          <a:xfrm>
            <a:off x="58622" y="2286000"/>
            <a:ext cx="5503979" cy="3962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rapezoid 12"/>
          <p:cNvSpPr/>
          <p:nvPr/>
        </p:nvSpPr>
        <p:spPr>
          <a:xfrm rot="16200000">
            <a:off x="2906753" y="3417851"/>
            <a:ext cx="2263698" cy="2743197"/>
          </a:xfrm>
          <a:prstGeom prst="trapezoid">
            <a:avLst>
              <a:gd name="adj" fmla="val 47168"/>
            </a:avLst>
          </a:prstGeom>
          <a:solidFill>
            <a:schemeClr val="bg1">
              <a:lumMod val="65000"/>
              <a:alpha val="43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310681" y="6248400"/>
            <a:ext cx="8605644" cy="3345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sz="2800" b="0" i="0" kern="1200" dirty="0" smtClean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GB" sz="2800" b="0" i="0" kern="1200" dirty="0">
                <a:solidFill>
                  <a:srgbClr val="093B37"/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IE" sz="2000" dirty="0" smtClean="0">
                <a:solidFill>
                  <a:schemeClr val="tx1"/>
                </a:solidFill>
                <a:latin typeface="+mj-lt"/>
              </a:rPr>
              <a:t>Source: own assumptions based on </a:t>
            </a:r>
            <a:r>
              <a:rPr lang="en-IE" sz="2000" dirty="0" err="1" smtClean="0">
                <a:solidFill>
                  <a:schemeClr val="tx1"/>
                </a:solidFill>
                <a:latin typeface="+mj-lt"/>
              </a:rPr>
              <a:t>Lebedeva</a:t>
            </a:r>
            <a:r>
              <a:rPr lang="en-IE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IE" sz="2000" dirty="0">
                <a:solidFill>
                  <a:schemeClr val="tx1"/>
                </a:solidFill>
                <a:latin typeface="+mj-lt"/>
              </a:rPr>
              <a:t>et al</a:t>
            </a:r>
            <a:r>
              <a:rPr lang="en-IE" sz="2000" dirty="0" smtClean="0">
                <a:solidFill>
                  <a:schemeClr val="tx1"/>
                </a:solidFill>
                <a:latin typeface="+mj-lt"/>
              </a:rPr>
              <a:t>. (2016</a:t>
            </a:r>
            <a:r>
              <a:rPr lang="en-IE" sz="2000" dirty="0">
                <a:solidFill>
                  <a:schemeClr val="tx1"/>
                </a:solidFill>
                <a:latin typeface="+mj-lt"/>
              </a:rPr>
              <a:t>) </a:t>
            </a:r>
            <a:r>
              <a:rPr lang="en-IE" sz="2000" dirty="0" smtClean="0">
                <a:solidFill>
                  <a:schemeClr val="tx1"/>
                </a:solidFill>
                <a:latin typeface="+mj-lt"/>
              </a:rPr>
              <a:t>and DB (2016</a:t>
            </a:r>
            <a:r>
              <a:rPr lang="en-IE" sz="2000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6400"/>
            <a:ext cx="838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COP21 (</a:t>
            </a:r>
            <a:r>
              <a:rPr lang="en-IE" sz="2800" dirty="0"/>
              <a:t>2016) </a:t>
            </a:r>
            <a:r>
              <a:rPr lang="en-IE" sz="2800" i="1" dirty="0"/>
              <a:t>Paris Declaration on Electro-Mobility and Climate Change and Call to Action - Electrifying Sustainable Transport</a:t>
            </a:r>
            <a:r>
              <a:rPr lang="en-IE" sz="2800" dirty="0"/>
              <a:t>, 21st Conference of the Parties (COP</a:t>
            </a:r>
            <a:r>
              <a:rPr lang="en-IE" sz="2800" dirty="0" smtClean="0"/>
              <a:t>). Available at: </a:t>
            </a:r>
            <a:r>
              <a:rPr lang="en-IE" sz="2800" dirty="0">
                <a:hlinkClick r:id="rId4"/>
              </a:rPr>
              <a:t>http://newsroom.unfccc.int/lpaa/transport/the-paris-declaration-on-electro-mobility-and-climate-change-and-call-to-action</a:t>
            </a:r>
            <a:r>
              <a:rPr lang="en-IE" sz="2800" dirty="0" smtClean="0">
                <a:hlinkClick r:id="rId4"/>
              </a:rPr>
              <a:t>/</a:t>
            </a:r>
            <a:endParaRPr lang="en-IE" sz="2800" dirty="0" smtClean="0"/>
          </a:p>
          <a:p>
            <a:pPr marL="514350" indent="-514350">
              <a:buFont typeface="+mj-lt"/>
              <a:buAutoNum type="arabicPeriod"/>
            </a:pPr>
            <a:endParaRPr lang="en-I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DB (</a:t>
            </a:r>
            <a:r>
              <a:rPr lang="en-IE" sz="2800" dirty="0"/>
              <a:t>2016) </a:t>
            </a:r>
            <a:r>
              <a:rPr lang="en-IE" sz="2800" i="1" dirty="0"/>
              <a:t>EV battery makers</a:t>
            </a:r>
            <a:r>
              <a:rPr lang="en-IE" sz="2800" dirty="0"/>
              <a:t>. Market research. Deutsche </a:t>
            </a:r>
            <a:r>
              <a:rPr lang="en-IE" sz="2800" dirty="0" smtClean="0"/>
              <a:t>Bank (DB)</a:t>
            </a:r>
          </a:p>
          <a:p>
            <a:pPr marL="514350" indent="-514350">
              <a:buFont typeface="+mj-lt"/>
              <a:buAutoNum type="arabicPeriod"/>
            </a:pPr>
            <a:endParaRPr lang="en-I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EVI (</a:t>
            </a:r>
            <a:r>
              <a:rPr lang="en-IE" sz="2800" dirty="0"/>
              <a:t>2018) </a:t>
            </a:r>
            <a:r>
              <a:rPr lang="en-IE" sz="2800" i="1" dirty="0"/>
              <a:t>Global EV Outlook 2017</a:t>
            </a:r>
            <a:r>
              <a:rPr lang="en-IE" sz="2800" dirty="0"/>
              <a:t>. Electric Vehicles Initiative (EVI</a:t>
            </a:r>
            <a:r>
              <a:rPr lang="en-IE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I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IE" sz="2800" dirty="0" err="1" smtClean="0"/>
              <a:t>Lebedeva</a:t>
            </a:r>
            <a:r>
              <a:rPr lang="en-IE" sz="2800" dirty="0" smtClean="0"/>
              <a:t>, N., </a:t>
            </a:r>
            <a:r>
              <a:rPr lang="en-IE" sz="2800" dirty="0"/>
              <a:t>Di </a:t>
            </a:r>
            <a:r>
              <a:rPr lang="en-IE" sz="2800" dirty="0" err="1"/>
              <a:t>Persio</a:t>
            </a:r>
            <a:r>
              <a:rPr lang="en-IE" sz="2800" dirty="0"/>
              <a:t>, F., Brett, L</a:t>
            </a:r>
            <a:r>
              <a:rPr lang="en-IE" sz="2800" dirty="0" smtClean="0"/>
              <a:t>. (2016) </a:t>
            </a:r>
            <a:r>
              <a:rPr lang="en-IE" sz="2800" i="1" dirty="0"/>
              <a:t>Lithium ion battery value chain and related opportunities for </a:t>
            </a:r>
            <a:r>
              <a:rPr lang="en-IE" sz="2800" i="1" dirty="0" smtClean="0"/>
              <a:t>Europe</a:t>
            </a:r>
            <a:r>
              <a:rPr lang="en-IE" sz="2800" dirty="0" smtClean="0"/>
              <a:t>. Publications </a:t>
            </a:r>
            <a:r>
              <a:rPr lang="en-IE" sz="2800" dirty="0"/>
              <a:t>Office of the European </a:t>
            </a:r>
            <a:r>
              <a:rPr lang="en-IE" sz="2800" dirty="0" smtClean="0"/>
              <a:t>Union</a:t>
            </a:r>
          </a:p>
          <a:p>
            <a:pPr marL="514350" indent="-514350">
              <a:buFont typeface="+mj-lt"/>
              <a:buAutoNum type="arabicPeriod"/>
            </a:pPr>
            <a:endParaRPr lang="en-IE" sz="2800" dirty="0"/>
          </a:p>
          <a:p>
            <a:pPr marL="0" indent="0" algn="ctr">
              <a:buNone/>
            </a:pPr>
            <a:r>
              <a:rPr lang="en-IE" sz="2800" b="1" dirty="0" smtClean="0"/>
              <a:t>I thank </a:t>
            </a:r>
            <a:r>
              <a:rPr lang="en-IE" sz="2800" b="1" dirty="0" err="1" smtClean="0"/>
              <a:t>Sebastiaan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Deuten</a:t>
            </a:r>
            <a:r>
              <a:rPr lang="en-IE" sz="2800" b="1" dirty="0" smtClean="0"/>
              <a:t> for his Causal Loop Diagram on slide #3.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2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239</Words>
  <Application>Microsoft Office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LT Std 55 Roman</vt:lpstr>
      <vt:lpstr>Calibri</vt:lpstr>
      <vt:lpstr>Verdana</vt:lpstr>
      <vt:lpstr>Office Theme</vt:lpstr>
      <vt:lpstr>Exploring the Battery Market  for Electric Cars</vt:lpstr>
      <vt:lpstr>Problem Statement</vt:lpstr>
      <vt:lpstr>Approach or Dynamic Hypothesis</vt:lpstr>
      <vt:lpstr>Progress and Insights to Share</vt:lpstr>
      <vt:lpstr>References</vt:lpstr>
    </vt:vector>
  </TitlesOfParts>
  <Company>isee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Jonatan GOMEZ VILCHEZ</dc:creator>
  <cp:lastModifiedBy>Jonatan GOMEZ VILCHEZ</cp:lastModifiedBy>
  <cp:revision>26</cp:revision>
  <cp:lastPrinted>2018-05-29T13:54:06Z</cp:lastPrinted>
  <dcterms:created xsi:type="dcterms:W3CDTF">2018-04-25T19:48:46Z</dcterms:created>
  <dcterms:modified xsi:type="dcterms:W3CDTF">2018-08-14T08:07:31Z</dcterms:modified>
</cp:coreProperties>
</file>