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400800" cy="8686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p:cViewPr varScale="1">
        <p:scale>
          <a:sx n="44" d="100"/>
          <a:sy n="44" d="100"/>
        </p:scale>
        <p:origin x="1200"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680" cy="434340"/>
          </a:xfrm>
          <a:prstGeom prst="rect">
            <a:avLst/>
          </a:prstGeom>
        </p:spPr>
        <p:txBody>
          <a:bodyPr vert="horz" lIns="86202" tIns="43101" rIns="86202" bIns="43101" rtlCol="0"/>
          <a:lstStyle>
            <a:lvl1pPr algn="l">
              <a:defRPr sz="1100"/>
            </a:lvl1pPr>
          </a:lstStyle>
          <a:p>
            <a:endParaRPr lang="en-US"/>
          </a:p>
        </p:txBody>
      </p:sp>
      <p:sp>
        <p:nvSpPr>
          <p:cNvPr id="3" name="Date Placeholder 2"/>
          <p:cNvSpPr>
            <a:spLocks noGrp="1"/>
          </p:cNvSpPr>
          <p:nvPr>
            <p:ph type="dt" idx="1"/>
          </p:nvPr>
        </p:nvSpPr>
        <p:spPr>
          <a:xfrm>
            <a:off x="3625639" y="0"/>
            <a:ext cx="2773680" cy="434340"/>
          </a:xfrm>
          <a:prstGeom prst="rect">
            <a:avLst/>
          </a:prstGeom>
        </p:spPr>
        <p:txBody>
          <a:bodyPr vert="horz" lIns="86202" tIns="43101" rIns="86202" bIns="43101" rtlCol="0"/>
          <a:lstStyle>
            <a:lvl1pPr algn="r">
              <a:defRPr sz="1100"/>
            </a:lvl1pPr>
          </a:lstStyle>
          <a:p>
            <a:fld id="{D132DDBC-36CE-44D7-861B-5491E6C2D3B9}" type="datetimeFigureOut">
              <a:rPr lang="en-US" smtClean="0"/>
              <a:t>10/25/2018</a:t>
            </a:fld>
            <a:endParaRPr lang="en-US"/>
          </a:p>
        </p:txBody>
      </p:sp>
      <p:sp>
        <p:nvSpPr>
          <p:cNvPr id="4" name="Slide Image Placeholder 3"/>
          <p:cNvSpPr>
            <a:spLocks noGrp="1" noRot="1" noChangeAspect="1"/>
          </p:cNvSpPr>
          <p:nvPr>
            <p:ph type="sldImg" idx="2"/>
          </p:nvPr>
        </p:nvSpPr>
        <p:spPr>
          <a:xfrm>
            <a:off x="1030288" y="650875"/>
            <a:ext cx="4341812" cy="3257550"/>
          </a:xfrm>
          <a:prstGeom prst="rect">
            <a:avLst/>
          </a:prstGeom>
          <a:noFill/>
          <a:ln w="12700">
            <a:solidFill>
              <a:prstClr val="black"/>
            </a:solidFill>
          </a:ln>
        </p:spPr>
        <p:txBody>
          <a:bodyPr vert="horz" lIns="86202" tIns="43101" rIns="86202" bIns="43101" rtlCol="0" anchor="ctr"/>
          <a:lstStyle/>
          <a:p>
            <a:endParaRPr lang="en-US"/>
          </a:p>
        </p:txBody>
      </p:sp>
      <p:sp>
        <p:nvSpPr>
          <p:cNvPr id="5" name="Notes Placeholder 4"/>
          <p:cNvSpPr>
            <a:spLocks noGrp="1"/>
          </p:cNvSpPr>
          <p:nvPr>
            <p:ph type="body" sz="quarter" idx="3"/>
          </p:nvPr>
        </p:nvSpPr>
        <p:spPr>
          <a:xfrm>
            <a:off x="640080" y="4126230"/>
            <a:ext cx="5120640" cy="3909060"/>
          </a:xfrm>
          <a:prstGeom prst="rect">
            <a:avLst/>
          </a:prstGeom>
        </p:spPr>
        <p:txBody>
          <a:bodyPr vert="horz" lIns="86202" tIns="43101" rIns="86202" bIns="4310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250952"/>
            <a:ext cx="2773680" cy="434340"/>
          </a:xfrm>
          <a:prstGeom prst="rect">
            <a:avLst/>
          </a:prstGeom>
        </p:spPr>
        <p:txBody>
          <a:bodyPr vert="horz" lIns="86202" tIns="43101" rIns="86202" bIns="43101" rtlCol="0" anchor="b"/>
          <a:lstStyle>
            <a:lvl1pPr algn="l">
              <a:defRPr sz="1100"/>
            </a:lvl1pPr>
          </a:lstStyle>
          <a:p>
            <a:endParaRPr lang="en-US"/>
          </a:p>
        </p:txBody>
      </p:sp>
      <p:sp>
        <p:nvSpPr>
          <p:cNvPr id="7" name="Slide Number Placeholder 6"/>
          <p:cNvSpPr>
            <a:spLocks noGrp="1"/>
          </p:cNvSpPr>
          <p:nvPr>
            <p:ph type="sldNum" sz="quarter" idx="5"/>
          </p:nvPr>
        </p:nvSpPr>
        <p:spPr>
          <a:xfrm>
            <a:off x="3625639" y="8250952"/>
            <a:ext cx="2773680" cy="434340"/>
          </a:xfrm>
          <a:prstGeom prst="rect">
            <a:avLst/>
          </a:prstGeom>
        </p:spPr>
        <p:txBody>
          <a:bodyPr vert="horz" lIns="86202" tIns="43101" rIns="86202" bIns="43101" rtlCol="0" anchor="b"/>
          <a:lstStyle>
            <a:lvl1pPr algn="r">
              <a:defRPr sz="1100"/>
            </a:lvl1pPr>
          </a:lstStyle>
          <a:p>
            <a:fld id="{BBB14505-F15A-447F-B31D-A7AED6FD8C54}" type="slidenum">
              <a:rPr lang="en-US" smtClean="0"/>
              <a:t>‹#›</a:t>
            </a:fld>
            <a:endParaRPr lang="en-US"/>
          </a:p>
        </p:txBody>
      </p:sp>
    </p:spTree>
    <p:extLst>
      <p:ext uri="{BB962C8B-B14F-4D97-AF65-F5344CB8AC3E}">
        <p14:creationId xmlns:p14="http://schemas.microsoft.com/office/powerpoint/2010/main" val="3102335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Title page: Bold</a:t>
            </a:r>
            <a:r>
              <a:rPr lang="en-US" baseline="0" dirty="0" smtClean="0"/>
              <a:t> the name of the presenter and display your name as you want it read by the moderator (</a:t>
            </a:r>
            <a:r>
              <a:rPr lang="en-US" baseline="0" dirty="0" err="1" smtClean="0"/>
              <a:t>eg</a:t>
            </a:r>
            <a:r>
              <a:rPr lang="en-US" baseline="0" dirty="0" smtClean="0"/>
              <a:t> Bob instead of Robert). Do not include contact information. Timing in the bottom right. Moderator will change slide following that schedule, or earlier if requested. Change if needed.</a:t>
            </a:r>
            <a:endParaRPr lang="en-US" dirty="0"/>
          </a:p>
        </p:txBody>
      </p:sp>
      <p:sp>
        <p:nvSpPr>
          <p:cNvPr id="4" name="Slide Number Placeholder 3"/>
          <p:cNvSpPr>
            <a:spLocks noGrp="1"/>
          </p:cNvSpPr>
          <p:nvPr>
            <p:ph type="sldNum" sz="quarter" idx="10"/>
          </p:nvPr>
        </p:nvSpPr>
        <p:spPr/>
        <p:txBody>
          <a:bodyPr/>
          <a:lstStyle/>
          <a:p>
            <a:fld id="{BBB14505-F15A-447F-B31D-A7AED6FD8C54}" type="slidenum">
              <a:rPr lang="en-US" smtClean="0"/>
              <a:t>1</a:t>
            </a:fld>
            <a:endParaRPr lang="en-US"/>
          </a:p>
        </p:txBody>
      </p:sp>
    </p:spTree>
    <p:extLst>
      <p:ext uri="{BB962C8B-B14F-4D97-AF65-F5344CB8AC3E}">
        <p14:creationId xmlns:p14="http://schemas.microsoft.com/office/powerpoint/2010/main" val="2305132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Statement:</a:t>
            </a:r>
            <a:r>
              <a:rPr lang="en-US" baseline="0" dirty="0" smtClean="0"/>
              <a:t> Do not change this title.  Keep fonts big (24 </a:t>
            </a:r>
            <a:r>
              <a:rPr lang="en-US" baseline="0" dirty="0" err="1" smtClean="0"/>
              <a:t>pt</a:t>
            </a:r>
            <a:r>
              <a:rPr lang="en-US" baseline="0" dirty="0" smtClean="0"/>
              <a:t> or bigger). Indicate why the problem is important.</a:t>
            </a:r>
            <a:endParaRPr lang="en-US" dirty="0"/>
          </a:p>
        </p:txBody>
      </p:sp>
      <p:sp>
        <p:nvSpPr>
          <p:cNvPr id="4" name="Slide Number Placeholder 3"/>
          <p:cNvSpPr>
            <a:spLocks noGrp="1"/>
          </p:cNvSpPr>
          <p:nvPr>
            <p:ph type="sldNum" sz="quarter" idx="10"/>
          </p:nvPr>
        </p:nvSpPr>
        <p:spPr/>
        <p:txBody>
          <a:bodyPr/>
          <a:lstStyle/>
          <a:p>
            <a:fld id="{BBB14505-F15A-447F-B31D-A7AED6FD8C54}" type="slidenum">
              <a:rPr lang="en-US" smtClean="0"/>
              <a:t>2</a:t>
            </a:fld>
            <a:endParaRPr lang="en-US"/>
          </a:p>
        </p:txBody>
      </p:sp>
    </p:spTree>
    <p:extLst>
      <p:ext uri="{BB962C8B-B14F-4D97-AF65-F5344CB8AC3E}">
        <p14:creationId xmlns:p14="http://schemas.microsoft.com/office/powerpoint/2010/main" val="2372103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big fonts, do not alter title</a:t>
            </a:r>
            <a:endParaRPr lang="en-US" dirty="0"/>
          </a:p>
        </p:txBody>
      </p:sp>
      <p:sp>
        <p:nvSpPr>
          <p:cNvPr id="4" name="Slide Number Placeholder 3"/>
          <p:cNvSpPr>
            <a:spLocks noGrp="1"/>
          </p:cNvSpPr>
          <p:nvPr>
            <p:ph type="sldNum" sz="quarter" idx="10"/>
          </p:nvPr>
        </p:nvSpPr>
        <p:spPr/>
        <p:txBody>
          <a:bodyPr/>
          <a:lstStyle/>
          <a:p>
            <a:fld id="{BBB14505-F15A-447F-B31D-A7AED6FD8C54}" type="slidenum">
              <a:rPr lang="en-US" smtClean="0"/>
              <a:t>3</a:t>
            </a:fld>
            <a:endParaRPr lang="en-US"/>
          </a:p>
        </p:txBody>
      </p:sp>
    </p:spTree>
    <p:extLst>
      <p:ext uri="{BB962C8B-B14F-4D97-AF65-F5344CB8AC3E}">
        <p14:creationId xmlns:p14="http://schemas.microsoft.com/office/powerpoint/2010/main" val="1283794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short. Show</a:t>
            </a:r>
            <a:r>
              <a:rPr lang="en-US" baseline="0" dirty="0" smtClean="0"/>
              <a:t> structure or behavior – may not be room for both (some flexibility on font for these). No need to conclude, there is always more to be done. Note the timing in the bottom right.</a:t>
            </a:r>
            <a:endParaRPr lang="en-US" dirty="0"/>
          </a:p>
        </p:txBody>
      </p:sp>
      <p:sp>
        <p:nvSpPr>
          <p:cNvPr id="4" name="Slide Number Placeholder 3"/>
          <p:cNvSpPr>
            <a:spLocks noGrp="1"/>
          </p:cNvSpPr>
          <p:nvPr>
            <p:ph type="sldNum" sz="quarter" idx="10"/>
          </p:nvPr>
        </p:nvSpPr>
        <p:spPr/>
        <p:txBody>
          <a:bodyPr/>
          <a:lstStyle/>
          <a:p>
            <a:fld id="{BBB14505-F15A-447F-B31D-A7AED6FD8C54}" type="slidenum">
              <a:rPr lang="en-US" smtClean="0"/>
              <a:t>4</a:t>
            </a:fld>
            <a:endParaRPr lang="en-US"/>
          </a:p>
        </p:txBody>
      </p:sp>
    </p:spTree>
    <p:extLst>
      <p:ext uri="{BB962C8B-B14F-4D97-AF65-F5344CB8AC3E}">
        <p14:creationId xmlns:p14="http://schemas.microsoft.com/office/powerpoint/2010/main" val="2767366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94FCB0-42F1-4FA7-A53C-3F4DF092E227}"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3643035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94FCB0-42F1-4FA7-A53C-3F4DF092E227}"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3020634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94FCB0-42F1-4FA7-A53C-3F4DF092E227}"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53517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94FCB0-42F1-4FA7-A53C-3F4DF092E227}"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2457830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94FCB0-42F1-4FA7-A53C-3F4DF092E227}"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2317719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94FCB0-42F1-4FA7-A53C-3F4DF092E227}"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2335446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94FCB0-42F1-4FA7-A53C-3F4DF092E227}" type="datetimeFigureOut">
              <a:rPr lang="en-US" smtClean="0"/>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3688677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94FCB0-42F1-4FA7-A53C-3F4DF092E227}" type="datetimeFigureOut">
              <a:rPr lang="en-US" smtClean="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1883345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94FCB0-42F1-4FA7-A53C-3F4DF092E227}" type="datetimeFigureOut">
              <a:rPr lang="en-US" smtClean="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241115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94FCB0-42F1-4FA7-A53C-3F4DF092E227}"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144739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94FCB0-42F1-4FA7-A53C-3F4DF092E227}"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2025C-9CB7-4E2E-977A-9B89188D6C4A}" type="slidenum">
              <a:rPr lang="en-US" smtClean="0"/>
              <a:t>‹#›</a:t>
            </a:fld>
            <a:endParaRPr lang="en-US"/>
          </a:p>
        </p:txBody>
      </p:sp>
    </p:spTree>
    <p:extLst>
      <p:ext uri="{BB962C8B-B14F-4D97-AF65-F5344CB8AC3E}">
        <p14:creationId xmlns:p14="http://schemas.microsoft.com/office/powerpoint/2010/main" val="203530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4FCB0-42F1-4FA7-A53C-3F4DF092E227}" type="datetimeFigureOut">
              <a:rPr lang="en-US" smtClean="0"/>
              <a:t>10/25/2018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32025C-9CB7-4E2E-977A-9B89188D6C4A}" type="slidenum">
              <a:rPr lang="en-US" smtClean="0"/>
              <a:t>‹#›</a:t>
            </a:fld>
            <a:endParaRPr lang="en-US"/>
          </a:p>
        </p:txBody>
      </p:sp>
    </p:spTree>
    <p:extLst>
      <p:ext uri="{BB962C8B-B14F-4D97-AF65-F5344CB8AC3E}">
        <p14:creationId xmlns:p14="http://schemas.microsoft.com/office/powerpoint/2010/main" val="4228507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6847" y="1563501"/>
            <a:ext cx="8169953" cy="1470025"/>
          </a:xfrm>
        </p:spPr>
        <p:txBody>
          <a:bodyPr>
            <a:normAutofit/>
          </a:bodyPr>
          <a:lstStyle/>
          <a:p>
            <a:r>
              <a:rPr lang="en" sz="2400" dirty="0">
                <a:latin typeface="Arial"/>
                <a:ea typeface="Arial"/>
                <a:cs typeface="Arial"/>
                <a:sym typeface="Arial"/>
              </a:rPr>
              <a:t>Dynamics of Migration: Population Growth, Food Security, and Water Resource Management in the Nile River Basin (1962-2050)</a:t>
            </a:r>
            <a:endParaRPr lang="en-US" sz="2400" dirty="0"/>
          </a:p>
        </p:txBody>
      </p:sp>
      <p:sp>
        <p:nvSpPr>
          <p:cNvPr id="3" name="Subtitle 2"/>
          <p:cNvSpPr>
            <a:spLocks noGrp="1"/>
          </p:cNvSpPr>
          <p:nvPr>
            <p:ph type="subTitle" idx="1"/>
          </p:nvPr>
        </p:nvSpPr>
        <p:spPr/>
        <p:txBody>
          <a:bodyPr>
            <a:normAutofit fontScale="77500" lnSpcReduction="20000"/>
          </a:bodyPr>
          <a:lstStyle/>
          <a:p>
            <a:pPr>
              <a:spcBef>
                <a:spcPts val="0"/>
              </a:spcBef>
              <a:buClr>
                <a:schemeClr val="dk1"/>
              </a:buClr>
              <a:buSzPts val="1800"/>
            </a:pPr>
            <a:r>
              <a:rPr lang="en-US" sz="3100" dirty="0" smtClean="0">
                <a:solidFill>
                  <a:schemeClr val="dk1"/>
                </a:solidFill>
                <a:latin typeface="Arial" panose="020B0604020202020204" pitchFamily="34" charset="0"/>
                <a:ea typeface="Arial"/>
                <a:cs typeface="Arial" panose="020B0604020202020204" pitchFamily="34" charset="0"/>
                <a:sym typeface="Arial"/>
              </a:rPr>
              <a:t>Bruce Keith</a:t>
            </a:r>
            <a:r>
              <a:rPr lang="en-US" sz="3100" dirty="0">
                <a:solidFill>
                  <a:schemeClr val="dk1"/>
                </a:solidFill>
                <a:latin typeface="Arial" panose="020B0604020202020204" pitchFamily="34" charset="0"/>
                <a:ea typeface="Arial"/>
                <a:cs typeface="Arial" panose="020B0604020202020204" pitchFamily="34" charset="0"/>
                <a:sym typeface="Arial"/>
              </a:rPr>
              <a:t>, </a:t>
            </a:r>
            <a:r>
              <a:rPr lang="en-US" sz="3100" dirty="0" smtClean="0">
                <a:solidFill>
                  <a:schemeClr val="dk1"/>
                </a:solidFill>
                <a:latin typeface="Arial" panose="020B0604020202020204" pitchFamily="34" charset="0"/>
                <a:ea typeface="Arial"/>
                <a:cs typeface="Arial" panose="020B0604020202020204" pitchFamily="34" charset="0"/>
                <a:sym typeface="Arial"/>
              </a:rPr>
              <a:t>US Military Academy</a:t>
            </a:r>
          </a:p>
          <a:p>
            <a:pPr>
              <a:spcBef>
                <a:spcPts val="0"/>
              </a:spcBef>
              <a:buClr>
                <a:schemeClr val="dk1"/>
              </a:buClr>
              <a:buSzPts val="1800"/>
            </a:pPr>
            <a:r>
              <a:rPr lang="en-US" sz="3100" dirty="0" smtClean="0">
                <a:solidFill>
                  <a:schemeClr val="dk1"/>
                </a:solidFill>
                <a:latin typeface="Arial" panose="020B0604020202020204" pitchFamily="34" charset="0"/>
                <a:cs typeface="Arial" panose="020B0604020202020204" pitchFamily="34" charset="0"/>
                <a:sym typeface="Arial"/>
              </a:rPr>
              <a:t>Mary Keith, McGill University</a:t>
            </a:r>
            <a:endParaRPr lang="en-US" sz="3100" dirty="0">
              <a:latin typeface="Arial" panose="020B0604020202020204" pitchFamily="34" charset="0"/>
              <a:cs typeface="Arial" panose="020B0604020202020204" pitchFamily="34" charset="0"/>
            </a:endParaRPr>
          </a:p>
          <a:p>
            <a:pPr>
              <a:spcBef>
                <a:spcPts val="0"/>
              </a:spcBef>
              <a:buClr>
                <a:schemeClr val="dk1"/>
              </a:buClr>
              <a:buSzPts val="1800"/>
            </a:pPr>
            <a:r>
              <a:rPr lang="en-US" sz="3100" dirty="0" smtClean="0">
                <a:solidFill>
                  <a:schemeClr val="dk1"/>
                </a:solidFill>
                <a:latin typeface="Arial" panose="020B0604020202020204" pitchFamily="34" charset="0"/>
                <a:ea typeface="Arial"/>
                <a:cs typeface="Arial" panose="020B0604020202020204" pitchFamily="34" charset="0"/>
                <a:sym typeface="Arial"/>
              </a:rPr>
              <a:t>Cody Akers</a:t>
            </a:r>
            <a:r>
              <a:rPr lang="en-US" sz="3100" dirty="0">
                <a:solidFill>
                  <a:schemeClr val="dk1"/>
                </a:solidFill>
                <a:latin typeface="Arial" panose="020B0604020202020204" pitchFamily="34" charset="0"/>
                <a:ea typeface="Arial"/>
                <a:cs typeface="Arial" panose="020B0604020202020204" pitchFamily="34" charset="0"/>
                <a:sym typeface="Arial"/>
              </a:rPr>
              <a:t>, US Military Academy</a:t>
            </a:r>
          </a:p>
          <a:p>
            <a:pPr>
              <a:spcBef>
                <a:spcPts val="360"/>
              </a:spcBef>
              <a:buClr>
                <a:schemeClr val="dk1"/>
              </a:buClr>
              <a:buSzPts val="1800"/>
            </a:pPr>
            <a:r>
              <a:rPr lang="en-US" sz="3100" dirty="0" smtClean="0">
                <a:solidFill>
                  <a:schemeClr val="dk1"/>
                </a:solidFill>
                <a:latin typeface="Arial" panose="020B0604020202020204" pitchFamily="34" charset="0"/>
                <a:ea typeface="Arial"/>
                <a:cs typeface="Arial" panose="020B0604020202020204" pitchFamily="34" charset="0"/>
                <a:sym typeface="Arial"/>
              </a:rPr>
              <a:t>Amanda Ramirez</a:t>
            </a:r>
            <a:r>
              <a:rPr lang="en-US" sz="3100" dirty="0">
                <a:solidFill>
                  <a:schemeClr val="dk1"/>
                </a:solidFill>
                <a:latin typeface="Arial" panose="020B0604020202020204" pitchFamily="34" charset="0"/>
                <a:ea typeface="Arial"/>
                <a:cs typeface="Arial" panose="020B0604020202020204" pitchFamily="34" charset="0"/>
                <a:sym typeface="Arial"/>
              </a:rPr>
              <a:t>, US Military Academy</a:t>
            </a:r>
          </a:p>
          <a:p>
            <a:pPr>
              <a:spcBef>
                <a:spcPts val="360"/>
              </a:spcBef>
              <a:buClr>
                <a:schemeClr val="dk1"/>
              </a:buClr>
              <a:buSzPts val="1800"/>
            </a:pPr>
            <a:r>
              <a:rPr lang="en-US" sz="3100" dirty="0" smtClean="0">
                <a:solidFill>
                  <a:schemeClr val="dk1"/>
                </a:solidFill>
                <a:latin typeface="Arial" panose="020B0604020202020204" pitchFamily="34" charset="0"/>
                <a:ea typeface="Arial"/>
                <a:cs typeface="Arial" panose="020B0604020202020204" pitchFamily="34" charset="0"/>
                <a:sym typeface="Arial"/>
              </a:rPr>
              <a:t>Patrick Wall</a:t>
            </a:r>
            <a:r>
              <a:rPr lang="en-US" sz="3100" dirty="0">
                <a:solidFill>
                  <a:schemeClr val="dk1"/>
                </a:solidFill>
                <a:latin typeface="Arial" panose="020B0604020202020204" pitchFamily="34" charset="0"/>
                <a:ea typeface="Arial"/>
                <a:cs typeface="Arial" panose="020B0604020202020204" pitchFamily="34" charset="0"/>
                <a:sym typeface="Arial"/>
              </a:rPr>
              <a:t>, US Military Academy</a:t>
            </a:r>
          </a:p>
          <a:p>
            <a:pPr lvl="0">
              <a:spcBef>
                <a:spcPts val="360"/>
              </a:spcBef>
              <a:buClr>
                <a:schemeClr val="dk1"/>
              </a:buClr>
              <a:buSzPts val="1800"/>
            </a:pPr>
            <a:endParaRPr lang="en-US" dirty="0"/>
          </a:p>
        </p:txBody>
      </p:sp>
      <p:sp>
        <p:nvSpPr>
          <p:cNvPr id="4" name="TextBox 3"/>
          <p:cNvSpPr txBox="1"/>
          <p:nvPr/>
        </p:nvSpPr>
        <p:spPr>
          <a:xfrm>
            <a:off x="8382000" y="6581000"/>
            <a:ext cx="786384" cy="276999"/>
          </a:xfrm>
          <a:prstGeom prst="rect">
            <a:avLst/>
          </a:prstGeom>
          <a:noFill/>
        </p:spPr>
        <p:txBody>
          <a:bodyPr wrap="square" rtlCol="0">
            <a:spAutoFit/>
          </a:bodyPr>
          <a:lstStyle/>
          <a:p>
            <a:r>
              <a:rPr lang="en-US" sz="1200" dirty="0" smtClean="0"/>
              <a:t>0:00-0:30</a:t>
            </a:r>
            <a:endParaRPr lang="en-US" sz="1200" dirty="0"/>
          </a:p>
        </p:txBody>
      </p:sp>
      <p:sp>
        <p:nvSpPr>
          <p:cNvPr id="5" name="Rectangle 4"/>
          <p:cNvSpPr/>
          <p:nvPr/>
        </p:nvSpPr>
        <p:spPr>
          <a:xfrm>
            <a:off x="0" y="-13787"/>
            <a:ext cx="9144000" cy="72461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471414" y="50247"/>
            <a:ext cx="900186" cy="627923"/>
            <a:chOff x="395214" y="152400"/>
            <a:chExt cx="1509786" cy="1053148"/>
          </a:xfrm>
        </p:grpSpPr>
        <p:sp>
          <p:nvSpPr>
            <p:cNvPr id="7" name="Oval 6"/>
            <p:cNvSpPr/>
            <p:nvPr/>
          </p:nvSpPr>
          <p:spPr>
            <a:xfrm>
              <a:off x="471414" y="152400"/>
              <a:ext cx="1357386" cy="990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214" y="152400"/>
              <a:ext cx="1509786" cy="1053148"/>
            </a:xfrm>
            <a:prstGeom prst="rect">
              <a:avLst/>
            </a:prstGeom>
            <a:ln>
              <a:noFill/>
            </a:ln>
          </p:spPr>
        </p:pic>
      </p:grpSp>
      <p:sp>
        <p:nvSpPr>
          <p:cNvPr id="9" name="TextBox 8"/>
          <p:cNvSpPr txBox="1"/>
          <p:nvPr/>
        </p:nvSpPr>
        <p:spPr>
          <a:xfrm>
            <a:off x="1524000" y="114729"/>
            <a:ext cx="6553200" cy="461665"/>
          </a:xfrm>
          <a:prstGeom prst="rect">
            <a:avLst/>
          </a:prstGeom>
          <a:noFill/>
        </p:spPr>
        <p:txBody>
          <a:bodyPr wrap="square" rtlCol="0">
            <a:spAutoFit/>
          </a:bodyPr>
          <a:lstStyle/>
          <a:p>
            <a:r>
              <a:rPr lang="en-US" sz="1200" dirty="0" smtClean="0">
                <a:solidFill>
                  <a:schemeClr val="bg1"/>
                </a:solidFill>
                <a:latin typeface="Avenir LT Std 55 Roman" panose="020B0503020203020204" pitchFamily="34" charset="0"/>
              </a:rPr>
              <a:t>THE 36</a:t>
            </a:r>
            <a:r>
              <a:rPr lang="en-US" sz="1200" baseline="30000" dirty="0" smtClean="0">
                <a:solidFill>
                  <a:schemeClr val="bg1"/>
                </a:solidFill>
                <a:latin typeface="Avenir LT Std 55 Roman" panose="020B0503020203020204" pitchFamily="34" charset="0"/>
              </a:rPr>
              <a:t>TH</a:t>
            </a:r>
            <a:r>
              <a:rPr lang="en-US" sz="1200" dirty="0" smtClean="0">
                <a:solidFill>
                  <a:schemeClr val="bg1"/>
                </a:solidFill>
                <a:latin typeface="Avenir LT Std 55 Roman" panose="020B0503020203020204" pitchFamily="34" charset="0"/>
              </a:rPr>
              <a:t> INTERNATIONAL CONFERENCE OF THE SYSTEM DYNAMICS SOCIETY</a:t>
            </a:r>
          </a:p>
          <a:p>
            <a:r>
              <a:rPr lang="en-US" sz="1200" dirty="0" smtClean="0">
                <a:solidFill>
                  <a:schemeClr val="bg1"/>
                </a:solidFill>
                <a:latin typeface="Avenir LT Std 55 Roman" panose="020B0503020203020204" pitchFamily="34" charset="0"/>
              </a:rPr>
              <a:t>REYKJAVÍK, ICELAND</a:t>
            </a:r>
            <a:endParaRPr lang="en-US" sz="1200" dirty="0">
              <a:solidFill>
                <a:schemeClr val="bg1"/>
              </a:solidFill>
              <a:latin typeface="Avenir LT Std 55 Roman" panose="020B0503020203020204" pitchFamily="34" charset="0"/>
            </a:endParaRPr>
          </a:p>
        </p:txBody>
      </p:sp>
    </p:spTree>
    <p:extLst>
      <p:ext uri="{BB962C8B-B14F-4D97-AF65-F5344CB8AC3E}">
        <p14:creationId xmlns:p14="http://schemas.microsoft.com/office/powerpoint/2010/main" val="292005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458200" cy="2895600"/>
          </a:xfrm>
        </p:spPr>
        <p:txBody>
          <a:bodyPr>
            <a:normAutofit/>
          </a:bodyPr>
          <a:lstStyle/>
          <a:p>
            <a:pPr marL="0" lvl="0" indent="0">
              <a:spcBef>
                <a:spcPts val="1800"/>
              </a:spcBef>
              <a:buClr>
                <a:schemeClr val="dk1"/>
              </a:buClr>
              <a:buSzPts val="1100"/>
              <a:buNone/>
            </a:pPr>
            <a:r>
              <a:rPr lang="en-US" sz="2600" dirty="0">
                <a:solidFill>
                  <a:srgbClr val="000000"/>
                </a:solidFill>
                <a:latin typeface="Arial"/>
                <a:ea typeface="Arial"/>
                <a:cs typeface="Arial"/>
                <a:sym typeface="Arial"/>
              </a:rPr>
              <a:t>The purpose of our study is to explain the effect of changes in water resources, food production, and population changes on plausible human displacement in the Nile River Basin and to understand various policy strategies available to mitigate these outcomes. Our study will focus on four regions of the Nile River Basin.</a:t>
            </a:r>
          </a:p>
          <a:p>
            <a:pPr marL="0" lvl="0" indent="0">
              <a:spcBef>
                <a:spcPts val="640"/>
              </a:spcBef>
              <a:buNone/>
            </a:pPr>
            <a:endParaRPr lang="en-US" sz="3600" dirty="0">
              <a:solidFill>
                <a:srgbClr val="000000"/>
              </a:solidFill>
            </a:endParaRPr>
          </a:p>
        </p:txBody>
      </p:sp>
      <p:sp>
        <p:nvSpPr>
          <p:cNvPr id="4" name="TextBox 3"/>
          <p:cNvSpPr txBox="1"/>
          <p:nvPr/>
        </p:nvSpPr>
        <p:spPr>
          <a:xfrm>
            <a:off x="8382000" y="6581000"/>
            <a:ext cx="786384" cy="276999"/>
          </a:xfrm>
          <a:prstGeom prst="rect">
            <a:avLst/>
          </a:prstGeom>
          <a:noFill/>
        </p:spPr>
        <p:txBody>
          <a:bodyPr wrap="square" rtlCol="0">
            <a:spAutoFit/>
          </a:bodyPr>
          <a:lstStyle/>
          <a:p>
            <a:r>
              <a:rPr lang="en-US" sz="1200" dirty="0" smtClean="0"/>
              <a:t>0:30-2:00</a:t>
            </a:r>
            <a:endParaRPr lang="en-US" sz="1200" dirty="0"/>
          </a:p>
        </p:txBody>
      </p:sp>
      <p:sp>
        <p:nvSpPr>
          <p:cNvPr id="5" name="Rectangle 4"/>
          <p:cNvSpPr/>
          <p:nvPr/>
        </p:nvSpPr>
        <p:spPr>
          <a:xfrm>
            <a:off x="0" y="-13787"/>
            <a:ext cx="9144000" cy="72461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471414" y="50247"/>
            <a:ext cx="900186" cy="627923"/>
            <a:chOff x="395214" y="152400"/>
            <a:chExt cx="1509786" cy="1053148"/>
          </a:xfrm>
        </p:grpSpPr>
        <p:sp>
          <p:nvSpPr>
            <p:cNvPr id="7" name="Oval 6"/>
            <p:cNvSpPr/>
            <p:nvPr/>
          </p:nvSpPr>
          <p:spPr>
            <a:xfrm>
              <a:off x="471414" y="152400"/>
              <a:ext cx="1357386" cy="990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214" y="152400"/>
              <a:ext cx="1509786" cy="1053148"/>
            </a:xfrm>
            <a:prstGeom prst="rect">
              <a:avLst/>
            </a:prstGeom>
            <a:ln>
              <a:noFill/>
            </a:ln>
          </p:spPr>
        </p:pic>
      </p:grpSp>
      <p:sp>
        <p:nvSpPr>
          <p:cNvPr id="9" name="TextBox 8"/>
          <p:cNvSpPr txBox="1"/>
          <p:nvPr/>
        </p:nvSpPr>
        <p:spPr>
          <a:xfrm>
            <a:off x="1524000" y="114729"/>
            <a:ext cx="6553200" cy="276999"/>
          </a:xfrm>
          <a:prstGeom prst="rect">
            <a:avLst/>
          </a:prstGeom>
          <a:noFill/>
        </p:spPr>
        <p:txBody>
          <a:bodyPr wrap="square" rtlCol="0">
            <a:spAutoFit/>
          </a:bodyPr>
          <a:lstStyle/>
          <a:p>
            <a:endParaRPr lang="en-US" sz="1200" dirty="0">
              <a:solidFill>
                <a:schemeClr val="bg1"/>
              </a:solidFill>
              <a:latin typeface="Avenir LT Std 55 Roman" panose="020B0503020203020204" pitchFamily="34" charset="0"/>
            </a:endParaRPr>
          </a:p>
        </p:txBody>
      </p:sp>
      <p:sp>
        <p:nvSpPr>
          <p:cNvPr id="2" name="Title 1"/>
          <p:cNvSpPr>
            <a:spLocks noGrp="1"/>
          </p:cNvSpPr>
          <p:nvPr>
            <p:ph type="title"/>
          </p:nvPr>
        </p:nvSpPr>
        <p:spPr>
          <a:xfrm>
            <a:off x="457200" y="0"/>
            <a:ext cx="8229600" cy="710827"/>
          </a:xfrm>
        </p:spPr>
        <p:txBody>
          <a:bodyPr>
            <a:normAutofit fontScale="90000"/>
          </a:bodyPr>
          <a:lstStyle/>
          <a:p>
            <a:r>
              <a:rPr lang="en-US" dirty="0" smtClean="0">
                <a:solidFill>
                  <a:schemeClr val="bg1"/>
                </a:solidFill>
              </a:rPr>
              <a:t>Problem Statement</a:t>
            </a:r>
            <a:endParaRPr lang="en-US" dirty="0">
              <a:solidFill>
                <a:schemeClr val="bg1"/>
              </a:solidFill>
            </a:endParaRPr>
          </a:p>
        </p:txBody>
      </p:sp>
      <p:pic>
        <p:nvPicPr>
          <p:cNvPr id="10" name="Shape 125"/>
          <p:cNvPicPr preferRelativeResize="0"/>
          <p:nvPr/>
        </p:nvPicPr>
        <p:blipFill>
          <a:blip r:embed="rId4">
            <a:alphaModFix/>
          </a:blip>
          <a:stretch>
            <a:fillRect/>
          </a:stretch>
        </p:blipFill>
        <p:spPr>
          <a:xfrm>
            <a:off x="1676400" y="3820461"/>
            <a:ext cx="2510813" cy="2597400"/>
          </a:xfrm>
          <a:prstGeom prst="rect">
            <a:avLst/>
          </a:prstGeom>
          <a:noFill/>
          <a:ln>
            <a:noFill/>
          </a:ln>
        </p:spPr>
      </p:pic>
      <p:sp>
        <p:nvSpPr>
          <p:cNvPr id="12" name="Rectangle 11"/>
          <p:cNvSpPr/>
          <p:nvPr/>
        </p:nvSpPr>
        <p:spPr>
          <a:xfrm>
            <a:off x="535650" y="3688000"/>
            <a:ext cx="4572000" cy="2862322"/>
          </a:xfrm>
          <a:prstGeom prst="rect">
            <a:avLst/>
          </a:prstGeom>
        </p:spPr>
        <p:txBody>
          <a:bodyPr>
            <a:spAutoFit/>
          </a:bodyPr>
          <a:lstStyle/>
          <a:p>
            <a:pPr lvl="0"/>
            <a:r>
              <a:rPr lang="en-US" dirty="0">
                <a:solidFill>
                  <a:srgbClr val="FF0000"/>
                </a:solidFill>
              </a:rPr>
              <a:t>Egypt</a:t>
            </a:r>
          </a:p>
          <a:p>
            <a:pPr lvl="0"/>
            <a:endParaRPr lang="en-US" dirty="0">
              <a:solidFill>
                <a:srgbClr val="FF0000"/>
              </a:solidFill>
            </a:endParaRPr>
          </a:p>
          <a:p>
            <a:pPr lvl="0"/>
            <a:endParaRPr lang="en-US" dirty="0">
              <a:solidFill>
                <a:srgbClr val="FF0000"/>
              </a:solidFill>
            </a:endParaRPr>
          </a:p>
          <a:p>
            <a:pPr lvl="0"/>
            <a:r>
              <a:rPr lang="en-US" dirty="0">
                <a:solidFill>
                  <a:srgbClr val="4A86E8"/>
                </a:solidFill>
              </a:rPr>
              <a:t>Sudan</a:t>
            </a:r>
          </a:p>
          <a:p>
            <a:pPr lvl="0"/>
            <a:endParaRPr lang="en-US" dirty="0">
              <a:solidFill>
                <a:srgbClr val="4A86E8"/>
              </a:solidFill>
            </a:endParaRPr>
          </a:p>
          <a:p>
            <a:pPr lvl="0"/>
            <a:endParaRPr lang="en-US" dirty="0">
              <a:solidFill>
                <a:srgbClr val="FFD966"/>
              </a:solidFill>
            </a:endParaRPr>
          </a:p>
          <a:p>
            <a:pPr lvl="0"/>
            <a:r>
              <a:rPr lang="en-US" dirty="0">
                <a:solidFill>
                  <a:srgbClr val="FFD966"/>
                </a:solidFill>
              </a:rPr>
              <a:t>Ethiopia</a:t>
            </a:r>
            <a:r>
              <a:rPr lang="en-US" dirty="0">
                <a:solidFill>
                  <a:srgbClr val="4A86E8"/>
                </a:solidFill>
              </a:rPr>
              <a:t> </a:t>
            </a:r>
          </a:p>
          <a:p>
            <a:pPr lvl="0"/>
            <a:endParaRPr lang="en-US" dirty="0">
              <a:solidFill>
                <a:srgbClr val="4A86E8"/>
              </a:solidFill>
            </a:endParaRPr>
          </a:p>
          <a:p>
            <a:pPr lvl="0"/>
            <a:endParaRPr lang="en-US" dirty="0">
              <a:solidFill>
                <a:srgbClr val="4A86E8"/>
              </a:solidFill>
            </a:endParaRPr>
          </a:p>
          <a:p>
            <a:pPr lvl="0"/>
            <a:r>
              <a:rPr lang="en-US" dirty="0">
                <a:solidFill>
                  <a:schemeClr val="accent3"/>
                </a:solidFill>
              </a:rPr>
              <a:t>Uganda</a:t>
            </a:r>
          </a:p>
        </p:txBody>
      </p:sp>
      <p:pic>
        <p:nvPicPr>
          <p:cNvPr id="13" name="Shape 151"/>
          <p:cNvPicPr preferRelativeResize="0"/>
          <p:nvPr/>
        </p:nvPicPr>
        <p:blipFill>
          <a:blip r:embed="rId5">
            <a:alphaModFix/>
          </a:blip>
          <a:stretch>
            <a:fillRect/>
          </a:stretch>
        </p:blipFill>
        <p:spPr>
          <a:xfrm>
            <a:off x="4343400" y="3688000"/>
            <a:ext cx="4343400" cy="2729862"/>
          </a:xfrm>
          <a:prstGeom prst="rect">
            <a:avLst/>
          </a:prstGeom>
          <a:noFill/>
          <a:ln>
            <a:noFill/>
          </a:ln>
        </p:spPr>
      </p:pic>
    </p:spTree>
    <p:extLst>
      <p:ext uri="{BB962C8B-B14F-4D97-AF65-F5344CB8AC3E}">
        <p14:creationId xmlns:p14="http://schemas.microsoft.com/office/powerpoint/2010/main" val="2518086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0" y="6581000"/>
            <a:ext cx="786384" cy="276999"/>
          </a:xfrm>
          <a:prstGeom prst="rect">
            <a:avLst/>
          </a:prstGeom>
          <a:noFill/>
        </p:spPr>
        <p:txBody>
          <a:bodyPr wrap="square" rtlCol="0">
            <a:spAutoFit/>
          </a:bodyPr>
          <a:lstStyle/>
          <a:p>
            <a:r>
              <a:rPr lang="en-US" sz="1200" dirty="0" smtClean="0"/>
              <a:t>2:00-3:30</a:t>
            </a:r>
            <a:endParaRPr lang="en-US" sz="1200" dirty="0"/>
          </a:p>
        </p:txBody>
      </p:sp>
      <p:sp>
        <p:nvSpPr>
          <p:cNvPr id="5" name="Rectangle 4"/>
          <p:cNvSpPr/>
          <p:nvPr/>
        </p:nvSpPr>
        <p:spPr>
          <a:xfrm>
            <a:off x="0" y="-13787"/>
            <a:ext cx="9144000" cy="72461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471414" y="50247"/>
            <a:ext cx="900186" cy="627923"/>
            <a:chOff x="395214" y="152400"/>
            <a:chExt cx="1509786" cy="1053148"/>
          </a:xfrm>
        </p:grpSpPr>
        <p:sp>
          <p:nvSpPr>
            <p:cNvPr id="7" name="Oval 6"/>
            <p:cNvSpPr/>
            <p:nvPr/>
          </p:nvSpPr>
          <p:spPr>
            <a:xfrm>
              <a:off x="471414" y="152400"/>
              <a:ext cx="1357386" cy="990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214" y="152400"/>
              <a:ext cx="1509786" cy="1053148"/>
            </a:xfrm>
            <a:prstGeom prst="rect">
              <a:avLst/>
            </a:prstGeom>
            <a:ln>
              <a:noFill/>
            </a:ln>
          </p:spPr>
        </p:pic>
      </p:grpSp>
      <p:sp>
        <p:nvSpPr>
          <p:cNvPr id="2" name="Title 1"/>
          <p:cNvSpPr>
            <a:spLocks noGrp="1"/>
          </p:cNvSpPr>
          <p:nvPr>
            <p:ph type="title"/>
          </p:nvPr>
        </p:nvSpPr>
        <p:spPr>
          <a:xfrm>
            <a:off x="1295400" y="0"/>
            <a:ext cx="7620000" cy="678170"/>
          </a:xfrm>
        </p:spPr>
        <p:txBody>
          <a:bodyPr>
            <a:normAutofit fontScale="90000"/>
          </a:bodyPr>
          <a:lstStyle/>
          <a:p>
            <a:r>
              <a:rPr lang="en-US" dirty="0" smtClean="0">
                <a:solidFill>
                  <a:schemeClr val="bg1"/>
                </a:solidFill>
              </a:rPr>
              <a:t>Approach or Dynamic Hypothesis</a:t>
            </a:r>
            <a:endParaRPr lang="en-US" dirty="0">
              <a:solidFill>
                <a:schemeClr val="bg1"/>
              </a:solidFill>
            </a:endParaRPr>
          </a:p>
        </p:txBody>
      </p:sp>
      <p:pic>
        <p:nvPicPr>
          <p:cNvPr id="11" name="Shape 171"/>
          <p:cNvPicPr preferRelativeResize="0"/>
          <p:nvPr/>
        </p:nvPicPr>
        <p:blipFill>
          <a:blip r:embed="rId4">
            <a:alphaModFix/>
          </a:blip>
          <a:stretch>
            <a:fillRect/>
          </a:stretch>
        </p:blipFill>
        <p:spPr>
          <a:xfrm>
            <a:off x="921507" y="819046"/>
            <a:ext cx="7758186" cy="4448650"/>
          </a:xfrm>
          <a:prstGeom prst="rect">
            <a:avLst/>
          </a:prstGeom>
          <a:noFill/>
          <a:ln>
            <a:noFill/>
          </a:ln>
        </p:spPr>
      </p:pic>
      <p:sp>
        <p:nvSpPr>
          <p:cNvPr id="12" name="Rectangle 11"/>
          <p:cNvSpPr/>
          <p:nvPr/>
        </p:nvSpPr>
        <p:spPr>
          <a:xfrm>
            <a:off x="934193" y="5300353"/>
            <a:ext cx="7315200" cy="1200329"/>
          </a:xfrm>
          <a:prstGeom prst="rect">
            <a:avLst/>
          </a:prstGeom>
        </p:spPr>
        <p:txBody>
          <a:bodyPr wrap="square">
            <a:spAutoFit/>
          </a:bodyPr>
          <a:lstStyle/>
          <a:p>
            <a:pPr marL="114300" lvl="0">
              <a:buClr>
                <a:schemeClr val="dk1"/>
              </a:buClr>
              <a:buSzPts val="1800"/>
            </a:pPr>
            <a:r>
              <a:rPr lang="en-US" dirty="0" smtClean="0">
                <a:solidFill>
                  <a:schemeClr val="dk1"/>
                </a:solidFill>
              </a:rPr>
              <a:t>Dynamic Hypothesis: If </a:t>
            </a:r>
            <a:r>
              <a:rPr lang="en-US" dirty="0">
                <a:solidFill>
                  <a:schemeClr val="dk1"/>
                </a:solidFill>
              </a:rPr>
              <a:t>resource levels remain constant with a growing population in the NRB, then resource adequacy will struggle to support the population.  Large scale migration of people, or an increased death rate are probable results.</a:t>
            </a:r>
          </a:p>
        </p:txBody>
      </p:sp>
    </p:spTree>
    <p:extLst>
      <p:ext uri="{BB962C8B-B14F-4D97-AF65-F5344CB8AC3E}">
        <p14:creationId xmlns:p14="http://schemas.microsoft.com/office/powerpoint/2010/main" val="1572637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rmAutofit/>
          </a:bodyPr>
          <a:lstStyle/>
          <a:p>
            <a:pPr marL="457200">
              <a:spcBef>
                <a:spcPts val="640"/>
              </a:spcBef>
              <a:buClr>
                <a:srgbClr val="000000"/>
              </a:buClr>
              <a:buSzPts val="1800"/>
              <a:buFont typeface="Arial" panose="020B0604020202020204" pitchFamily="34" charset="0"/>
              <a:buChar char="●"/>
            </a:pPr>
            <a:r>
              <a:rPr lang="en-US" sz="1600" dirty="0" smtClean="0">
                <a:solidFill>
                  <a:srgbClr val="000000"/>
                </a:solidFill>
                <a:latin typeface="Arial"/>
                <a:ea typeface="Arial"/>
                <a:cs typeface="Arial"/>
                <a:sym typeface="Arial"/>
              </a:rPr>
              <a:t>Sensitivity </a:t>
            </a:r>
            <a:r>
              <a:rPr lang="en-US" sz="1600" dirty="0">
                <a:solidFill>
                  <a:srgbClr val="000000"/>
                </a:solidFill>
                <a:latin typeface="Arial"/>
                <a:ea typeface="Arial"/>
                <a:cs typeface="Arial"/>
                <a:sym typeface="Arial"/>
              </a:rPr>
              <a:t>analysis was conducted on human diet composition, water consumed per hectare of crops, water extraction, crop capacity</a:t>
            </a:r>
            <a:r>
              <a:rPr lang="en-US" sz="1600" dirty="0" smtClean="0">
                <a:solidFill>
                  <a:srgbClr val="000000"/>
                </a:solidFill>
                <a:latin typeface="Arial"/>
                <a:ea typeface="Arial"/>
                <a:cs typeface="Arial"/>
                <a:sym typeface="Arial"/>
              </a:rPr>
              <a:t>.</a:t>
            </a:r>
          </a:p>
          <a:p>
            <a:pPr marL="457200">
              <a:spcBef>
                <a:spcPts val="640"/>
              </a:spcBef>
              <a:buClr>
                <a:srgbClr val="000000"/>
              </a:buClr>
              <a:buSzPts val="1800"/>
              <a:buFont typeface="Arial" panose="020B0604020202020204" pitchFamily="34" charset="0"/>
              <a:buChar char="●"/>
            </a:pPr>
            <a:r>
              <a:rPr lang="en" sz="1600" dirty="0">
                <a:solidFill>
                  <a:schemeClr val="dk1"/>
                </a:solidFill>
                <a:latin typeface="Arial"/>
                <a:ea typeface="Arial"/>
                <a:cs typeface="Arial"/>
                <a:sym typeface="Arial"/>
              </a:rPr>
              <a:t>Output from base model shows behavior consistent with the overshoot and collapse displayed by the reference mode. The graph shows that water and its structure acts as a carrying capacity and drives model </a:t>
            </a:r>
            <a:r>
              <a:rPr lang="en" sz="1600" dirty="0" smtClean="0">
                <a:solidFill>
                  <a:schemeClr val="dk1"/>
                </a:solidFill>
                <a:latin typeface="Arial"/>
                <a:ea typeface="Arial"/>
                <a:cs typeface="Arial"/>
                <a:sym typeface="Arial"/>
              </a:rPr>
              <a:t>behavior</a:t>
            </a:r>
          </a:p>
          <a:p>
            <a:pPr marL="457200" lvl="0">
              <a:spcBef>
                <a:spcPts val="640"/>
              </a:spcBef>
              <a:buClr>
                <a:srgbClr val="000000"/>
              </a:buClr>
              <a:buSzPts val="1800"/>
              <a:buChar char="●"/>
            </a:pPr>
            <a:r>
              <a:rPr lang="en-US" sz="1800" dirty="0" smtClean="0">
                <a:solidFill>
                  <a:srgbClr val="000000"/>
                </a:solidFill>
              </a:rPr>
              <a:t>Key </a:t>
            </a:r>
            <a:r>
              <a:rPr lang="en-US" sz="1800" dirty="0">
                <a:solidFill>
                  <a:srgbClr val="000000"/>
                </a:solidFill>
              </a:rPr>
              <a:t>findings </a:t>
            </a:r>
          </a:p>
          <a:p>
            <a:pPr marL="914400" lvl="1" indent="-342900">
              <a:spcBef>
                <a:spcPts val="0"/>
              </a:spcBef>
              <a:buClr>
                <a:srgbClr val="000000"/>
              </a:buClr>
              <a:buSzPts val="1800"/>
              <a:buChar char="○"/>
            </a:pPr>
            <a:r>
              <a:rPr lang="en-US" sz="1800" dirty="0">
                <a:solidFill>
                  <a:srgbClr val="000000"/>
                </a:solidFill>
              </a:rPr>
              <a:t>Volatility of resource management in NRB</a:t>
            </a:r>
          </a:p>
          <a:p>
            <a:pPr marL="914400" lvl="1" indent="-342900">
              <a:spcBef>
                <a:spcPts val="0"/>
              </a:spcBef>
              <a:buClr>
                <a:srgbClr val="000000"/>
              </a:buClr>
              <a:buSzPts val="1800"/>
              <a:buChar char="○"/>
            </a:pPr>
            <a:r>
              <a:rPr lang="en-US" sz="1800" dirty="0" smtClean="0">
                <a:solidFill>
                  <a:srgbClr val="000000"/>
                </a:solidFill>
              </a:rPr>
              <a:t>Security applications</a:t>
            </a:r>
            <a:endParaRPr lang="en-US" sz="1800" dirty="0">
              <a:solidFill>
                <a:srgbClr val="000000"/>
              </a:solidFill>
            </a:endParaRPr>
          </a:p>
          <a:p>
            <a:pPr marL="914400" lvl="1" indent="-342900">
              <a:spcBef>
                <a:spcPts val="0"/>
              </a:spcBef>
              <a:buClr>
                <a:srgbClr val="000000"/>
              </a:buClr>
              <a:buSzPts val="1800"/>
              <a:buChar char="○"/>
            </a:pPr>
            <a:r>
              <a:rPr lang="en-US" sz="1800" dirty="0">
                <a:solidFill>
                  <a:srgbClr val="000000"/>
                </a:solidFill>
              </a:rPr>
              <a:t>Importance of irrigation techniques</a:t>
            </a:r>
          </a:p>
          <a:p>
            <a:pPr marL="914400" lvl="1" indent="-342900">
              <a:spcBef>
                <a:spcPts val="0"/>
              </a:spcBef>
              <a:buClr>
                <a:srgbClr val="000000"/>
              </a:buClr>
              <a:buSzPts val="1800"/>
              <a:buChar char="○"/>
            </a:pPr>
            <a:r>
              <a:rPr lang="en-US" sz="1800" dirty="0">
                <a:solidFill>
                  <a:srgbClr val="000000"/>
                </a:solidFill>
              </a:rPr>
              <a:t>Adoption of more efficient </a:t>
            </a:r>
            <a:r>
              <a:rPr lang="en-US" sz="1800" dirty="0" smtClean="0">
                <a:solidFill>
                  <a:srgbClr val="000000"/>
                </a:solidFill>
              </a:rPr>
              <a:t>farming</a:t>
            </a:r>
          </a:p>
          <a:p>
            <a:pPr marL="457200" lvl="0">
              <a:spcBef>
                <a:spcPts val="0"/>
              </a:spcBef>
              <a:buClr>
                <a:srgbClr val="000000"/>
              </a:buClr>
              <a:buSzPts val="1800"/>
              <a:buChar char="●"/>
            </a:pPr>
            <a:r>
              <a:rPr lang="en-US" sz="1800" dirty="0" smtClean="0">
                <a:solidFill>
                  <a:srgbClr val="000000"/>
                </a:solidFill>
              </a:rPr>
              <a:t>Future work</a:t>
            </a:r>
          </a:p>
          <a:p>
            <a:pPr marL="914400" lvl="1" indent="-342900">
              <a:spcBef>
                <a:spcPts val="0"/>
              </a:spcBef>
              <a:buClr>
                <a:srgbClr val="000000"/>
              </a:buClr>
              <a:buSzPts val="1800"/>
              <a:buChar char="○"/>
            </a:pPr>
            <a:r>
              <a:rPr lang="en-US" sz="1800" dirty="0" smtClean="0">
                <a:solidFill>
                  <a:srgbClr val="000000"/>
                </a:solidFill>
              </a:rPr>
              <a:t>Creation of mapping output capability </a:t>
            </a:r>
          </a:p>
          <a:p>
            <a:pPr marL="914400" lvl="1" indent="-342900">
              <a:spcBef>
                <a:spcPts val="0"/>
              </a:spcBef>
              <a:buClr>
                <a:srgbClr val="000000"/>
              </a:buClr>
              <a:buSzPts val="1800"/>
              <a:buChar char="○"/>
            </a:pPr>
            <a:r>
              <a:rPr lang="en-US" sz="1800" dirty="0" smtClean="0">
                <a:solidFill>
                  <a:srgbClr val="000000"/>
                </a:solidFill>
              </a:rPr>
              <a:t>Fewer </a:t>
            </a:r>
            <a:r>
              <a:rPr lang="en-US" sz="1800" dirty="0">
                <a:solidFill>
                  <a:srgbClr val="000000"/>
                </a:solidFill>
              </a:rPr>
              <a:t>assumptions leading to the formation of the model </a:t>
            </a:r>
          </a:p>
          <a:p>
            <a:pPr marL="914400" lvl="1" indent="-342900">
              <a:spcBef>
                <a:spcPts val="0"/>
              </a:spcBef>
              <a:buClr>
                <a:srgbClr val="000000"/>
              </a:buClr>
              <a:buSzPts val="1800"/>
              <a:buChar char="○"/>
            </a:pPr>
            <a:r>
              <a:rPr lang="en-US" sz="1800" dirty="0">
                <a:solidFill>
                  <a:srgbClr val="000000"/>
                </a:solidFill>
              </a:rPr>
              <a:t>Goodness of fit analysis of historical data and model output</a:t>
            </a:r>
          </a:p>
          <a:p>
            <a:pPr marL="914400" lvl="1" indent="-342900">
              <a:spcBef>
                <a:spcPts val="0"/>
              </a:spcBef>
              <a:buClr>
                <a:srgbClr val="000000"/>
              </a:buClr>
              <a:buSzPts val="1800"/>
              <a:buChar char="○"/>
            </a:pPr>
            <a:r>
              <a:rPr lang="en-US" sz="1800" dirty="0">
                <a:solidFill>
                  <a:srgbClr val="000000"/>
                </a:solidFill>
              </a:rPr>
              <a:t>Inclusion of foreign aid variable </a:t>
            </a:r>
          </a:p>
          <a:p>
            <a:pPr marL="914400" lvl="1" indent="-342900">
              <a:spcBef>
                <a:spcPts val="0"/>
              </a:spcBef>
              <a:buClr>
                <a:srgbClr val="000000"/>
              </a:buClr>
              <a:buSzPts val="1800"/>
              <a:buChar char="○"/>
            </a:pPr>
            <a:r>
              <a:rPr lang="en-US" sz="1800" dirty="0">
                <a:solidFill>
                  <a:srgbClr val="000000"/>
                </a:solidFill>
              </a:rPr>
              <a:t>Add additional causal loops to replace lookup </a:t>
            </a:r>
            <a:r>
              <a:rPr lang="en-US" sz="1800" dirty="0" smtClean="0">
                <a:solidFill>
                  <a:srgbClr val="000000"/>
                </a:solidFill>
              </a:rPr>
              <a:t>functions</a:t>
            </a:r>
            <a:endParaRPr lang="en-US" sz="1800" dirty="0">
              <a:solidFill>
                <a:srgbClr val="000000"/>
              </a:solidFill>
            </a:endParaRPr>
          </a:p>
        </p:txBody>
      </p:sp>
      <p:sp>
        <p:nvSpPr>
          <p:cNvPr id="6" name="TextBox 5"/>
          <p:cNvSpPr txBox="1"/>
          <p:nvPr/>
        </p:nvSpPr>
        <p:spPr>
          <a:xfrm>
            <a:off x="8382000" y="6581000"/>
            <a:ext cx="786384" cy="276999"/>
          </a:xfrm>
          <a:prstGeom prst="rect">
            <a:avLst/>
          </a:prstGeom>
          <a:noFill/>
        </p:spPr>
        <p:txBody>
          <a:bodyPr wrap="square" rtlCol="0">
            <a:spAutoFit/>
          </a:bodyPr>
          <a:lstStyle/>
          <a:p>
            <a:r>
              <a:rPr lang="en-US" sz="1200" dirty="0" smtClean="0"/>
              <a:t>3:30-5:00</a:t>
            </a:r>
            <a:endParaRPr lang="en-US" sz="1200" dirty="0"/>
          </a:p>
        </p:txBody>
      </p:sp>
      <p:sp>
        <p:nvSpPr>
          <p:cNvPr id="7" name="Rectangle 6"/>
          <p:cNvSpPr/>
          <p:nvPr/>
        </p:nvSpPr>
        <p:spPr>
          <a:xfrm>
            <a:off x="0" y="-13787"/>
            <a:ext cx="9144000" cy="72461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471414" y="50247"/>
            <a:ext cx="900186" cy="627923"/>
            <a:chOff x="395214" y="152400"/>
            <a:chExt cx="1509786" cy="1053148"/>
          </a:xfrm>
        </p:grpSpPr>
        <p:sp>
          <p:nvSpPr>
            <p:cNvPr id="9" name="Oval 8"/>
            <p:cNvSpPr/>
            <p:nvPr/>
          </p:nvSpPr>
          <p:spPr>
            <a:xfrm>
              <a:off x="471414" y="152400"/>
              <a:ext cx="1357386" cy="990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214" y="152400"/>
              <a:ext cx="1509786" cy="1053148"/>
            </a:xfrm>
            <a:prstGeom prst="rect">
              <a:avLst/>
            </a:prstGeom>
            <a:ln>
              <a:noFill/>
            </a:ln>
          </p:spPr>
        </p:pic>
      </p:grpSp>
      <p:sp>
        <p:nvSpPr>
          <p:cNvPr id="2" name="Title 1"/>
          <p:cNvSpPr>
            <a:spLocks noGrp="1"/>
          </p:cNvSpPr>
          <p:nvPr>
            <p:ph type="title"/>
          </p:nvPr>
        </p:nvSpPr>
        <p:spPr>
          <a:xfrm>
            <a:off x="1326166" y="0"/>
            <a:ext cx="7360633" cy="627923"/>
          </a:xfrm>
        </p:spPr>
        <p:txBody>
          <a:bodyPr>
            <a:normAutofit fontScale="90000"/>
          </a:bodyPr>
          <a:lstStyle/>
          <a:p>
            <a:r>
              <a:rPr lang="en-US" dirty="0" smtClean="0">
                <a:solidFill>
                  <a:schemeClr val="bg1"/>
                </a:solidFill>
              </a:rPr>
              <a:t>Progress and Insights to Share</a:t>
            </a:r>
            <a:endParaRPr lang="en-US" dirty="0">
              <a:solidFill>
                <a:schemeClr val="bg1"/>
              </a:solidFill>
            </a:endParaRPr>
          </a:p>
        </p:txBody>
      </p:sp>
      <p:pic>
        <p:nvPicPr>
          <p:cNvPr id="11" name="Shape 191"/>
          <p:cNvPicPr preferRelativeResize="0"/>
          <p:nvPr/>
        </p:nvPicPr>
        <p:blipFill>
          <a:blip r:embed="rId4">
            <a:alphaModFix/>
          </a:blip>
          <a:stretch>
            <a:fillRect/>
          </a:stretch>
        </p:blipFill>
        <p:spPr>
          <a:xfrm>
            <a:off x="5486399" y="2834481"/>
            <a:ext cx="3200400" cy="1905000"/>
          </a:xfrm>
          <a:prstGeom prst="rect">
            <a:avLst/>
          </a:prstGeom>
          <a:noFill/>
          <a:ln>
            <a:noFill/>
          </a:ln>
        </p:spPr>
      </p:pic>
    </p:spTree>
    <p:extLst>
      <p:ext uri="{BB962C8B-B14F-4D97-AF65-F5344CB8AC3E}">
        <p14:creationId xmlns:p14="http://schemas.microsoft.com/office/powerpoint/2010/main" val="1093332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431</Words>
  <Application>Microsoft Office PowerPoint</Application>
  <PresentationFormat>On-screen Show (4:3)</PresentationFormat>
  <Paragraphs>48</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Avenir LT Std 55 Roman</vt:lpstr>
      <vt:lpstr>Calibri</vt:lpstr>
      <vt:lpstr>Office Theme</vt:lpstr>
      <vt:lpstr>Dynamics of Migration: Population Growth, Food Security, and Water Resource Management in the Nile River Basin (1962-2050)</vt:lpstr>
      <vt:lpstr>Problem Statement</vt:lpstr>
      <vt:lpstr>Approach or Dynamic Hypothesis</vt:lpstr>
      <vt:lpstr>Progress and Insights to Share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Dynamics of Migration: Population Growth, Food Security, and Water Resource Management in the Nile River Basin (1962-2050)</dc:title>
  <dc:creator>Bahaddin, Babak</dc:creator>
  <cp:lastModifiedBy>Bahaddin, Babak</cp:lastModifiedBy>
  <cp:revision>1</cp:revision>
  <dcterms:modified xsi:type="dcterms:W3CDTF">2018-10-25T07:28:17Z</dcterms:modified>
</cp:coreProperties>
</file>