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58" r:id="rId4"/>
    <p:sldId id="259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2" autoAdjust="0"/>
    <p:restoredTop sz="82401" autoAdjust="0"/>
  </p:normalViewPr>
  <p:slideViewPr>
    <p:cSldViewPr>
      <p:cViewPr>
        <p:scale>
          <a:sx n="80" d="100"/>
          <a:sy n="80" d="100"/>
        </p:scale>
        <p:origin x="-291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323" cy="497137"/>
          </a:xfrm>
          <a:prstGeom prst="rect">
            <a:avLst/>
          </a:prstGeom>
        </p:spPr>
        <p:txBody>
          <a:bodyPr vert="horz" lIns="101361" tIns="50681" rIns="101361" bIns="50681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667" y="1"/>
            <a:ext cx="2945323" cy="497137"/>
          </a:xfrm>
          <a:prstGeom prst="rect">
            <a:avLst/>
          </a:prstGeom>
        </p:spPr>
        <p:txBody>
          <a:bodyPr vert="horz" lIns="101361" tIns="50681" rIns="101361" bIns="50681" rtlCol="0"/>
          <a:lstStyle>
            <a:lvl1pPr algn="r">
              <a:defRPr sz="1300"/>
            </a:lvl1pPr>
          </a:lstStyle>
          <a:p>
            <a:fld id="{2DBB6449-FECC-4B2B-AD52-DAF8B0DE43DE}" type="datetimeFigureOut">
              <a:rPr lang="fr-CH" smtClean="0"/>
              <a:t>16.07.2018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275"/>
            <a:ext cx="2945323" cy="497137"/>
          </a:xfrm>
          <a:prstGeom prst="rect">
            <a:avLst/>
          </a:prstGeom>
        </p:spPr>
        <p:txBody>
          <a:bodyPr vert="horz" lIns="101361" tIns="50681" rIns="101361" bIns="50681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667" y="9429275"/>
            <a:ext cx="2945323" cy="497137"/>
          </a:xfrm>
          <a:prstGeom prst="rect">
            <a:avLst/>
          </a:prstGeom>
        </p:spPr>
        <p:txBody>
          <a:bodyPr vert="horz" lIns="101361" tIns="50681" rIns="101361" bIns="50681" rtlCol="0" anchor="b"/>
          <a:lstStyle>
            <a:lvl1pPr algn="r">
              <a:defRPr sz="1300"/>
            </a:lvl1pPr>
          </a:lstStyle>
          <a:p>
            <a:fld id="{2F65E307-E25C-4B0D-956A-B18EAC53995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32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200"/>
            </a:lvl1pPr>
          </a:lstStyle>
          <a:p>
            <a:fld id="{D132DDBC-36CE-44D7-861B-5491E6C2D3B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5" tIns="47777" rIns="95555" bIns="477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55" tIns="47777" rIns="95555" bIns="477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200"/>
            </a:lvl1pPr>
          </a:lstStyle>
          <a:p>
            <a:fld id="{BBB14505-F15A-447F-B31D-A7AED6FD8C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Regulators facing renewable targets: A policy analysis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Busra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Gencer</a:t>
            </a:r>
            <a:r>
              <a:rPr lang="en-US" b="1" dirty="0" smtClean="0">
                <a:solidFill>
                  <a:schemeClr val="tx1"/>
                </a:solidFill>
              </a:rPr>
              <a:t>, HEC Lausanne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Patricia Ocho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fr-CH" dirty="0" smtClean="0">
                <a:solidFill>
                  <a:schemeClr val="tx1"/>
                </a:solidFill>
              </a:rPr>
              <a:t>†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0:00-0:30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Electricity markets are complex</a:t>
            </a:r>
          </a:p>
          <a:p>
            <a:pPr lvl="1"/>
            <a:r>
              <a:rPr lang="en-US" sz="2400" dirty="0" smtClean="0"/>
              <a:t>Long lead times, feedbacks</a:t>
            </a:r>
          </a:p>
          <a:p>
            <a:pPr lvl="1"/>
            <a:r>
              <a:rPr lang="en-US" sz="2400" dirty="0" smtClean="0"/>
              <a:t>Several stakeholders</a:t>
            </a:r>
          </a:p>
          <a:p>
            <a:pPr lvl="1"/>
            <a:r>
              <a:rPr lang="en-US" sz="2400" dirty="0" smtClean="0"/>
              <a:t>Environmental policies</a:t>
            </a:r>
          </a:p>
          <a:p>
            <a:pPr lvl="1"/>
            <a:r>
              <a:rPr lang="en-US" sz="2400" dirty="0" smtClean="0"/>
              <a:t>Technological improvements</a:t>
            </a:r>
          </a:p>
          <a:p>
            <a:r>
              <a:rPr lang="en-US" dirty="0" smtClean="0"/>
              <a:t>Main policy objectives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Problem Statement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458823" y="3914633"/>
            <a:ext cx="2226353" cy="990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Sustainability</a:t>
            </a:r>
            <a:endParaRPr lang="en-US" sz="2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232470" y="5486400"/>
            <a:ext cx="2226353" cy="990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Reliability</a:t>
            </a:r>
            <a:endParaRPr lang="en-US" sz="24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5685176" y="5479576"/>
            <a:ext cx="2226353" cy="990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Affordability</a:t>
            </a:r>
            <a:endParaRPr lang="en-US" sz="2400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6023904" y="4427952"/>
            <a:ext cx="1000144" cy="90452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057400" y="4428872"/>
            <a:ext cx="1000800" cy="9036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786000" y="6096000"/>
            <a:ext cx="1548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543800" y="5029200"/>
            <a:ext cx="887481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400" dirty="0" smtClean="0"/>
              <a:t>Price</a:t>
            </a:r>
            <a:endParaRPr lang="fr-CH" sz="2400" dirty="0"/>
          </a:p>
        </p:txBody>
      </p:sp>
      <p:sp>
        <p:nvSpPr>
          <p:cNvPr id="28" name="Rectangle 27"/>
          <p:cNvSpPr/>
          <p:nvPr/>
        </p:nvSpPr>
        <p:spPr>
          <a:xfrm>
            <a:off x="5410200" y="3505200"/>
            <a:ext cx="1311952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400" dirty="0" smtClean="0"/>
              <a:t>Pollution</a:t>
            </a:r>
            <a:endParaRPr lang="fr-CH" sz="2400" dirty="0"/>
          </a:p>
        </p:txBody>
      </p:sp>
      <p:sp>
        <p:nvSpPr>
          <p:cNvPr id="29" name="Rectangle 28"/>
          <p:cNvSpPr/>
          <p:nvPr/>
        </p:nvSpPr>
        <p:spPr>
          <a:xfrm>
            <a:off x="76200" y="5105400"/>
            <a:ext cx="1524000" cy="75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Blackout risk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Stylized electricity market</a:t>
            </a:r>
          </a:p>
          <a:p>
            <a:r>
              <a:rPr lang="en-US" dirty="0" smtClean="0"/>
              <a:t>Transition from thermal to green</a:t>
            </a:r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Scenarios for Green Share of Generation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2:00-3:30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Approach or Dynamic Hypothesis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8606" y="2290381"/>
            <a:ext cx="279030" cy="36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00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0921" y="262308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2020</a:t>
            </a:r>
            <a:endParaRPr lang="fr-CH" sz="2400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005692" y="1868553"/>
            <a:ext cx="564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3%</a:t>
            </a:r>
            <a:endParaRPr lang="fr-CH" sz="2400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85414" y="1100374"/>
            <a:ext cx="279030" cy="155000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00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89227" y="2623086"/>
            <a:ext cx="89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2060</a:t>
            </a:r>
            <a:endParaRPr lang="fr-CH" sz="2400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926331" y="683531"/>
            <a:ext cx="85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rPr>
              <a:t>50%</a:t>
            </a:r>
            <a:endParaRPr lang="fr-CH" sz="2400" dirty="0">
              <a:solidFill>
                <a:schemeClr val="tx1">
                  <a:lumMod val="85000"/>
                  <a:lumOff val="15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3486150"/>
            <a:ext cx="588962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4404713" y="5538053"/>
            <a:ext cx="4739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Without thermal investments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With dynamic thermal subsidies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3:30-5:00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Progress and Insights to Share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960437"/>
            <a:ext cx="8686800" cy="5759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Thermal investments are necessary</a:t>
            </a:r>
          </a:p>
          <a:p>
            <a:pPr lvl="1"/>
            <a:r>
              <a:rPr lang="en-US" sz="2400" dirty="0" smtClean="0"/>
              <a:t>Reduction of blackout risk</a:t>
            </a:r>
          </a:p>
          <a:p>
            <a:pPr lvl="1"/>
            <a:r>
              <a:rPr lang="en-US" sz="2400" dirty="0" smtClean="0"/>
              <a:t>Avoiding scarcity pricing</a:t>
            </a:r>
            <a:endParaRPr lang="en-US" sz="2400" dirty="0"/>
          </a:p>
          <a:p>
            <a:r>
              <a:rPr lang="en-US" sz="2800" dirty="0" smtClean="0"/>
              <a:t>Policy choice depends on the relative importance given to the performance criteria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Constant subsidies for green generation seem to work better when considering the three performance </a:t>
            </a:r>
            <a:r>
              <a:rPr lang="en-US" sz="2800" smtClean="0"/>
              <a:t>criteria jointly</a:t>
            </a:r>
            <a:endParaRPr lang="en-US" sz="2800" dirty="0" smtClean="0"/>
          </a:p>
          <a:p>
            <a:pPr marL="457200" lvl="1" indent="0">
              <a:buNone/>
            </a:pPr>
            <a:endParaRPr lang="en-US" sz="2400" dirty="0" smtClean="0">
              <a:sym typeface="Wingdings" panose="05000000000000000000" pitchFamily="2" charset="2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8" r="8924"/>
          <a:stretch/>
        </p:blipFill>
        <p:spPr bwMode="auto">
          <a:xfrm>
            <a:off x="985652" y="3357563"/>
            <a:ext cx="7172696" cy="212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138</Words>
  <Application>Microsoft Office PowerPoint</Application>
  <PresentationFormat>Affichage à l'écran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Regulators facing renewable targets: A policy analysis</vt:lpstr>
      <vt:lpstr>Problem Statement</vt:lpstr>
      <vt:lpstr>Approach or Dynamic Hypothesis</vt:lpstr>
      <vt:lpstr>Progress and Insights to Share</vt:lpstr>
    </vt:vector>
  </TitlesOfParts>
  <Company>isee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GENCER BUSRA</cp:lastModifiedBy>
  <cp:revision>32</cp:revision>
  <cp:lastPrinted>2018-07-02T15:22:38Z</cp:lastPrinted>
  <dcterms:created xsi:type="dcterms:W3CDTF">2018-04-25T19:48:46Z</dcterms:created>
  <dcterms:modified xsi:type="dcterms:W3CDTF">2018-07-16T08:55:59Z</dcterms:modified>
</cp:coreProperties>
</file>