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400800" cy="8686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02" tIns="43101" rIns="86202" bIns="4310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02" tIns="43101" rIns="86202" bIns="43101" rtlCol="0"/>
          <a:lstStyle>
            <a:lvl1pPr algn="r">
              <a:defRPr sz="1100"/>
            </a:lvl1pPr>
          </a:lstStyle>
          <a:p>
            <a:fld id="{D132DDBC-36CE-44D7-861B-5491E6C2D3B9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650875"/>
            <a:ext cx="4341812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02" tIns="43101" rIns="86202" bIns="431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02" tIns="43101" rIns="86202" bIns="431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02" tIns="43101" rIns="86202" bIns="4310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02" tIns="43101" rIns="86202" bIns="43101" rtlCol="0" anchor="b"/>
          <a:lstStyle>
            <a:lvl1pPr algn="r">
              <a:defRPr sz="1100"/>
            </a:lvl1pPr>
          </a:lstStyle>
          <a:p>
            <a:fld id="{BBB14505-F15A-447F-B31D-A7AED6FD8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3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page: Bold</a:t>
            </a:r>
            <a:r>
              <a:rPr lang="en-US" baseline="0" dirty="0"/>
              <a:t> the name of the presenter and display your name as you want it read by the moderator (</a:t>
            </a:r>
            <a:r>
              <a:rPr lang="en-US" baseline="0" dirty="0" err="1"/>
              <a:t>eg</a:t>
            </a:r>
            <a:r>
              <a:rPr lang="en-US" baseline="0" dirty="0"/>
              <a:t> Bob instead of Robert). Do not include contact information. Timing in the bottom right. Moderator will change slide following that schedule, or earlier if requested. Change if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14505-F15A-447F-B31D-A7AED6FD8C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32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Statement:</a:t>
            </a:r>
            <a:r>
              <a:rPr lang="en-US" baseline="0" dirty="0"/>
              <a:t> Do not change this title.  Keep fonts big (24 </a:t>
            </a:r>
            <a:r>
              <a:rPr lang="en-US" baseline="0" dirty="0" err="1"/>
              <a:t>pt</a:t>
            </a:r>
            <a:r>
              <a:rPr lang="en-US" baseline="0" dirty="0"/>
              <a:t> or bigger). Indicate why the problem is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14505-F15A-447F-B31D-A7AED6FD8C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03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 big fonts, do not alter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14505-F15A-447F-B31D-A7AED6FD8C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4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 short. Show</a:t>
            </a:r>
            <a:r>
              <a:rPr lang="en-US" baseline="0" dirty="0"/>
              <a:t> structure or behavior – may not be room for both (some flexibility on font for these). No need to conclude, there is always more to be done. Note the timing in the bottom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14505-F15A-447F-B31D-A7AED6FD8C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6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3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3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7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1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4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7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4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5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9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0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4FCB0-42F1-4FA7-A53C-3F4DF092E227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025C-9CB7-4E2E-977A-9B89188D6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0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57400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Mathematical knowledge is related to </a:t>
            </a:r>
            <a:r>
              <a:rPr lang="en-US" i="1" dirty="0"/>
              <a:t>Stock-Flow</a:t>
            </a:r>
            <a:r>
              <a:rPr lang="en-US" dirty="0"/>
              <a:t> task performance and the use of </a:t>
            </a:r>
            <a:r>
              <a:rPr lang="en-US" i="1" dirty="0"/>
              <a:t>correlation heuristic</a:t>
            </a:r>
            <a:r>
              <a:rPr lang="en-US" dirty="0"/>
              <a:t> for highly educated Chinese participants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395108"/>
            <a:ext cx="8077200" cy="1752600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tx1"/>
                </a:solidFill>
              </a:rPr>
              <a:t>Liang (Eric) Qi, </a:t>
            </a:r>
            <a:r>
              <a:rPr lang="en-US" sz="2800" b="1" dirty="0">
                <a:solidFill>
                  <a:schemeClr val="tx1"/>
                </a:solidFill>
              </a:rPr>
              <a:t>Naval Medical University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Cleotilde (Coty) Gonzalez, Carnegie Mellon University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0" y="6581000"/>
            <a:ext cx="78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0:00-0:30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13787"/>
            <a:ext cx="9144000" cy="7246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71414" y="50247"/>
            <a:ext cx="900186" cy="627923"/>
            <a:chOff x="395214" y="152400"/>
            <a:chExt cx="1509786" cy="1053148"/>
          </a:xfrm>
        </p:grpSpPr>
        <p:sp>
          <p:nvSpPr>
            <p:cNvPr id="7" name="Oval 6"/>
            <p:cNvSpPr/>
            <p:nvPr/>
          </p:nvSpPr>
          <p:spPr>
            <a:xfrm>
              <a:off x="471414" y="152400"/>
              <a:ext cx="1357386" cy="990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14" y="152400"/>
              <a:ext cx="1509786" cy="1053148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524000" y="114729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venir LT Std 55 Roman" panose="020B0503020203020204" pitchFamily="34" charset="0"/>
              </a:rPr>
              <a:t>THE 36</a:t>
            </a:r>
            <a:r>
              <a:rPr lang="en-US" sz="1200" baseline="30000" dirty="0">
                <a:solidFill>
                  <a:schemeClr val="bg1"/>
                </a:solidFill>
                <a:latin typeface="Avenir LT Std 55 Roman" panose="020B0503020203020204" pitchFamily="34" charset="0"/>
              </a:rPr>
              <a:t>TH</a:t>
            </a:r>
            <a:r>
              <a:rPr lang="en-US" sz="1200" dirty="0">
                <a:solidFill>
                  <a:schemeClr val="bg1"/>
                </a:solidFill>
                <a:latin typeface="Avenir LT Std 55 Roman" panose="020B0503020203020204" pitchFamily="34" charset="0"/>
              </a:rPr>
              <a:t> INTERNATIONAL CONFERENCE OF THE SYSTEM DYNAMICS SOCIETY</a:t>
            </a:r>
          </a:p>
          <a:p>
            <a:r>
              <a:rPr lang="en-US" sz="1200" dirty="0">
                <a:solidFill>
                  <a:schemeClr val="bg1"/>
                </a:solidFill>
                <a:latin typeface="Avenir LT Std 55 Roman" panose="020B0503020203020204" pitchFamily="34" charset="0"/>
              </a:rPr>
              <a:t>REYKJAVÍK, ICELAND</a:t>
            </a:r>
          </a:p>
        </p:txBody>
      </p:sp>
    </p:spTree>
    <p:extLst>
      <p:ext uri="{BB962C8B-B14F-4D97-AF65-F5344CB8AC3E}">
        <p14:creationId xmlns:p14="http://schemas.microsoft.com/office/powerpoint/2010/main" val="29200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Accurate perception of system dynamics is essential for solving daily life problems:</a:t>
            </a:r>
          </a:p>
          <a:p>
            <a:pPr lvl="1"/>
            <a:r>
              <a:rPr lang="en-US" altLang="zh-CN" dirty="0"/>
              <a:t>keep a healthy body weight</a:t>
            </a:r>
          </a:p>
          <a:p>
            <a:pPr lvl="1"/>
            <a:r>
              <a:rPr lang="en-US" altLang="zh-CN" dirty="0"/>
              <a:t>manage personal finance</a:t>
            </a:r>
          </a:p>
          <a:p>
            <a:pPr lvl="1"/>
            <a:r>
              <a:rPr lang="en-US" altLang="zh-CN" dirty="0"/>
              <a:t>fill a bathtub</a:t>
            </a:r>
          </a:p>
          <a:p>
            <a:r>
              <a:rPr lang="en-US" altLang="zh-CN" dirty="0"/>
              <a:t>BUT, many people fail to do due to:</a:t>
            </a:r>
          </a:p>
          <a:p>
            <a:pPr lvl="1"/>
            <a:r>
              <a:rPr lang="en-US" altLang="zh-CN" i="1" dirty="0"/>
              <a:t>Stock-Flow (SF) failure</a:t>
            </a:r>
          </a:p>
          <a:p>
            <a:pPr lvl="1"/>
            <a:r>
              <a:rPr lang="en-US" altLang="zh-CN" i="1" dirty="0"/>
              <a:t>correlation heuristic</a:t>
            </a:r>
          </a:p>
          <a:p>
            <a:r>
              <a:rPr lang="en-US" altLang="zh-CN" dirty="0"/>
              <a:t>To reveal the factors</a:t>
            </a:r>
            <a:endParaRPr lang="en-US" dirty="0"/>
          </a:p>
          <a:p>
            <a:pPr lvl="1"/>
            <a:r>
              <a:rPr lang="en-US" altLang="zh-CN" dirty="0"/>
              <a:t>education system background</a:t>
            </a:r>
          </a:p>
          <a:p>
            <a:pPr lvl="1"/>
            <a:r>
              <a:rPr lang="en-US" altLang="zh-CN" dirty="0"/>
              <a:t>mathematical knowledge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0" y="6581000"/>
            <a:ext cx="78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0:30-2:00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13787"/>
            <a:ext cx="9144000" cy="7246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71414" y="50247"/>
            <a:ext cx="900186" cy="627923"/>
            <a:chOff x="395214" y="152400"/>
            <a:chExt cx="1509786" cy="1053148"/>
          </a:xfrm>
        </p:grpSpPr>
        <p:sp>
          <p:nvSpPr>
            <p:cNvPr id="7" name="Oval 6"/>
            <p:cNvSpPr/>
            <p:nvPr/>
          </p:nvSpPr>
          <p:spPr>
            <a:xfrm>
              <a:off x="471414" y="152400"/>
              <a:ext cx="1357386" cy="990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14" y="152400"/>
              <a:ext cx="1509786" cy="1053148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524000" y="114729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chemeClr val="bg1"/>
              </a:solidFill>
              <a:latin typeface="Avenir LT Std 55 Roman" panose="020B05030202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082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251808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Hypotheses</a:t>
            </a:r>
          </a:p>
          <a:p>
            <a:pPr lvl="1"/>
            <a:r>
              <a:rPr lang="en-US" altLang="zh-CN" dirty="0"/>
              <a:t>Highly educated </a:t>
            </a:r>
            <a:r>
              <a:rPr lang="en-US" altLang="zh-CN" b="1" dirty="0"/>
              <a:t>students in China </a:t>
            </a:r>
            <a:r>
              <a:rPr lang="en-US" altLang="zh-CN" dirty="0"/>
              <a:t>will do better</a:t>
            </a:r>
          </a:p>
          <a:p>
            <a:pPr lvl="1"/>
            <a:r>
              <a:rPr lang="en-US" altLang="zh-CN" dirty="0"/>
              <a:t>Ones with </a:t>
            </a:r>
            <a:r>
              <a:rPr lang="en-US" altLang="zh-CN" b="1" dirty="0"/>
              <a:t>more mathematical knowledge </a:t>
            </a:r>
          </a:p>
          <a:p>
            <a:pPr lvl="2"/>
            <a:r>
              <a:rPr lang="en-US" altLang="zh-CN" dirty="0"/>
              <a:t>will do better in </a:t>
            </a:r>
            <a:r>
              <a:rPr lang="en-US" altLang="zh-CN" i="1" dirty="0"/>
              <a:t>SF</a:t>
            </a:r>
            <a:r>
              <a:rPr lang="en-US" altLang="zh-CN" dirty="0"/>
              <a:t> tasks</a:t>
            </a:r>
          </a:p>
          <a:p>
            <a:pPr lvl="2"/>
            <a:r>
              <a:rPr lang="en-US" altLang="zh-CN" dirty="0"/>
              <a:t>will be less likely to use </a:t>
            </a:r>
            <a:r>
              <a:rPr lang="en-US" altLang="zh-CN" i="1" dirty="0"/>
              <a:t>correlation heuristic</a:t>
            </a:r>
          </a:p>
          <a:p>
            <a:r>
              <a:rPr lang="en-US" altLang="zh-CN" dirty="0"/>
              <a:t>Method</a:t>
            </a:r>
          </a:p>
          <a:p>
            <a:pPr lvl="1"/>
            <a:r>
              <a:rPr lang="en-US" altLang="zh-CN" dirty="0"/>
              <a:t>213 STEM students + web-based survey</a:t>
            </a:r>
          </a:p>
          <a:p>
            <a:pPr lvl="1"/>
            <a:r>
              <a:rPr lang="en-US" altLang="zh-CN" b="1" dirty="0"/>
              <a:t>Mathematics test </a:t>
            </a:r>
            <a:r>
              <a:rPr lang="en-US" altLang="zh-CN" dirty="0"/>
              <a:t>(Qi &amp; Gonzalez, 2015)</a:t>
            </a:r>
          </a:p>
          <a:p>
            <a:pPr lvl="1"/>
            <a:r>
              <a:rPr lang="en-US" altLang="zh-CN" b="1" u="sng" dirty="0"/>
              <a:t>Fluids task</a:t>
            </a:r>
            <a:r>
              <a:rPr lang="en-US" altLang="zh-CN" b="1" dirty="0"/>
              <a:t> </a:t>
            </a:r>
            <a:r>
              <a:rPr lang="en-US" altLang="zh-CN" dirty="0"/>
              <a:t>(</a:t>
            </a:r>
            <a:r>
              <a:rPr lang="en-US" altLang="zh-CN" dirty="0" err="1"/>
              <a:t>Brunstein</a:t>
            </a:r>
            <a:r>
              <a:rPr lang="en-US" altLang="zh-CN" dirty="0"/>
              <a:t> et al., 2010) based on Department Store task (</a:t>
            </a:r>
            <a:r>
              <a:rPr lang="en-US" altLang="zh-CN" dirty="0" err="1"/>
              <a:t>Sterman</a:t>
            </a:r>
            <a:r>
              <a:rPr lang="en-US" altLang="zh-CN" dirty="0"/>
              <a:t>, 2002)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0" y="6581000"/>
            <a:ext cx="78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2:00-3:30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13787"/>
            <a:ext cx="9144000" cy="7246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71414" y="50247"/>
            <a:ext cx="900186" cy="627923"/>
            <a:chOff x="395214" y="152400"/>
            <a:chExt cx="1509786" cy="1053148"/>
          </a:xfrm>
        </p:grpSpPr>
        <p:sp>
          <p:nvSpPr>
            <p:cNvPr id="7" name="Oval 6"/>
            <p:cNvSpPr/>
            <p:nvPr/>
          </p:nvSpPr>
          <p:spPr>
            <a:xfrm>
              <a:off x="471414" y="152400"/>
              <a:ext cx="1357386" cy="990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14" y="152400"/>
              <a:ext cx="1509786" cy="1053148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620000" cy="67817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Approach or Dynamic Hypothesis</a:t>
            </a:r>
          </a:p>
        </p:txBody>
      </p:sp>
    </p:spTree>
    <p:extLst>
      <p:ext uri="{BB962C8B-B14F-4D97-AF65-F5344CB8AC3E}">
        <p14:creationId xmlns:p14="http://schemas.microsoft.com/office/powerpoint/2010/main" val="1572637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Results</a:t>
            </a:r>
          </a:p>
          <a:p>
            <a:pPr lvl="1"/>
            <a:r>
              <a:rPr lang="en-US" dirty="0"/>
              <a:t>Chinese STEM education system works</a:t>
            </a:r>
          </a:p>
          <a:p>
            <a:pPr lvl="2"/>
            <a:r>
              <a:rPr lang="en-US" dirty="0"/>
              <a:t>Q3 &amp; Q4 accuracy:</a:t>
            </a:r>
          </a:p>
          <a:p>
            <a:pPr lvl="3"/>
            <a:r>
              <a:rPr lang="en-US" dirty="0"/>
              <a:t>81% &amp; 80% in China </a:t>
            </a:r>
          </a:p>
          <a:p>
            <a:pPr lvl="3"/>
            <a:r>
              <a:rPr lang="en-US" dirty="0"/>
              <a:t>42% &amp; 30% in U.S. (</a:t>
            </a:r>
            <a:r>
              <a:rPr lang="en-US" dirty="0" err="1"/>
              <a:t>Sterman</a:t>
            </a:r>
            <a:r>
              <a:rPr lang="en-US" dirty="0"/>
              <a:t>, 2002)</a:t>
            </a:r>
          </a:p>
          <a:p>
            <a:pPr lvl="1"/>
            <a:r>
              <a:rPr lang="en-US" dirty="0"/>
              <a:t>Mathematical knowledge matters</a:t>
            </a:r>
          </a:p>
          <a:p>
            <a:pPr lvl="2"/>
            <a:r>
              <a:rPr lang="en-US" dirty="0"/>
              <a:t>Better math, less SF failure &amp; correlation heuristic</a:t>
            </a:r>
          </a:p>
          <a:p>
            <a:pPr lvl="3"/>
            <a:r>
              <a:rPr lang="en-US" altLang="zh-CN" dirty="0"/>
              <a:t>Both logistic regression models p&lt;0.05</a:t>
            </a:r>
          </a:p>
          <a:p>
            <a:r>
              <a:rPr lang="en-US" altLang="zh-CN" dirty="0"/>
              <a:t>In the future, we need more studies involving…</a:t>
            </a:r>
          </a:p>
          <a:p>
            <a:pPr lvl="1"/>
            <a:r>
              <a:rPr lang="en-US" altLang="zh-CN" b="1" dirty="0"/>
              <a:t>non-western</a:t>
            </a:r>
            <a:r>
              <a:rPr lang="en-US" altLang="zh-CN" dirty="0"/>
              <a:t> educational and cultural environments</a:t>
            </a:r>
          </a:p>
          <a:p>
            <a:pPr lvl="1"/>
            <a:r>
              <a:rPr lang="en-US" altLang="zh-CN" b="1" dirty="0"/>
              <a:t>formal</a:t>
            </a:r>
            <a:r>
              <a:rPr lang="en-US" altLang="zh-CN" dirty="0"/>
              <a:t> analysis to compare diverse samples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581000"/>
            <a:ext cx="78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3:30-5:00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-13787"/>
            <a:ext cx="9144000" cy="7246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71414" y="50247"/>
            <a:ext cx="900186" cy="627923"/>
            <a:chOff x="395214" y="152400"/>
            <a:chExt cx="1509786" cy="1053148"/>
          </a:xfrm>
        </p:grpSpPr>
        <p:sp>
          <p:nvSpPr>
            <p:cNvPr id="9" name="Oval 8"/>
            <p:cNvSpPr/>
            <p:nvPr/>
          </p:nvSpPr>
          <p:spPr>
            <a:xfrm>
              <a:off x="471414" y="152400"/>
              <a:ext cx="1357386" cy="990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14" y="152400"/>
              <a:ext cx="1509786" cy="1053148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166" y="0"/>
            <a:ext cx="7360633" cy="62792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Progress and Insights to Share</a:t>
            </a:r>
          </a:p>
        </p:txBody>
      </p:sp>
    </p:spTree>
    <p:extLst>
      <p:ext uri="{BB962C8B-B14F-4D97-AF65-F5344CB8AC3E}">
        <p14:creationId xmlns:p14="http://schemas.microsoft.com/office/powerpoint/2010/main" val="1093332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387</Words>
  <Application>Microsoft Office PowerPoint</Application>
  <PresentationFormat>全屏显示(4:3)</PresentationFormat>
  <Paragraphs>50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Avenir LT Std 55 Roman</vt:lpstr>
      <vt:lpstr>宋体</vt:lpstr>
      <vt:lpstr>Arial</vt:lpstr>
      <vt:lpstr>Calibri</vt:lpstr>
      <vt:lpstr>Office Theme</vt:lpstr>
      <vt:lpstr>Mathematical knowledge is related to Stock-Flow task performance and the use of correlation heuristic for highly educated Chinese participants</vt:lpstr>
      <vt:lpstr>Problem Statement</vt:lpstr>
      <vt:lpstr>Approach or Dynamic Hypothesis</vt:lpstr>
      <vt:lpstr>Progress and Insights to Share</vt:lpstr>
    </vt:vector>
  </TitlesOfParts>
  <Company>isee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work</dc:title>
  <dc:creator>Bob Eberlein</dc:creator>
  <cp:lastModifiedBy>Qi Liang</cp:lastModifiedBy>
  <cp:revision>27</cp:revision>
  <cp:lastPrinted>2018-05-29T13:54:06Z</cp:lastPrinted>
  <dcterms:created xsi:type="dcterms:W3CDTF">2018-04-25T19:48:46Z</dcterms:created>
  <dcterms:modified xsi:type="dcterms:W3CDTF">2018-07-23T13:00:05Z</dcterms:modified>
</cp:coreProperties>
</file>