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400800" cy="86868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111" autoAdjust="0"/>
  </p:normalViewPr>
  <p:slideViewPr>
    <p:cSldViewPr>
      <p:cViewPr varScale="1">
        <p:scale>
          <a:sx n="66" d="100"/>
          <a:sy n="66" d="100"/>
        </p:scale>
        <p:origin x="169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0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/>
          <a:lstStyle>
            <a:lvl1pPr algn="r">
              <a:defRPr sz="1100"/>
            </a:lvl1pPr>
          </a:lstStyle>
          <a:p>
            <a:fld id="{D132DDBC-36CE-44D7-861B-5491E6C2D3B9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650875"/>
            <a:ext cx="4341812" cy="3257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6202" tIns="43101" rIns="86202" bIns="4310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4126230"/>
            <a:ext cx="5120640" cy="3909060"/>
          </a:xfrm>
          <a:prstGeom prst="rect">
            <a:avLst/>
          </a:prstGeom>
        </p:spPr>
        <p:txBody>
          <a:bodyPr vert="horz" lIns="86202" tIns="43101" rIns="86202" bIns="4310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8250952"/>
            <a:ext cx="2773680" cy="434340"/>
          </a:xfrm>
          <a:prstGeom prst="rect">
            <a:avLst/>
          </a:prstGeom>
        </p:spPr>
        <p:txBody>
          <a:bodyPr vert="horz" lIns="86202" tIns="43101" rIns="86202" bIns="43101" rtlCol="0" anchor="b"/>
          <a:lstStyle>
            <a:lvl1pPr algn="r">
              <a:defRPr sz="1100"/>
            </a:lvl1pPr>
          </a:lstStyle>
          <a:p>
            <a:fld id="{BBB14505-F15A-447F-B31D-A7AED6FD8C5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35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32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03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 big fonts, do not alter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794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66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7350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60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67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14505-F15A-447F-B31D-A7AED6FD8C5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600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035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7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830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719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4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67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345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5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392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FCB0-42F1-4FA7-A53C-3F4DF092E227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07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FCB0-42F1-4FA7-A53C-3F4DF092E227}" type="datetimeFigureOut">
              <a:rPr lang="en-US" smtClean="0"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2025C-9CB7-4E2E-977A-9B89188D6C4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50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The curse of low human development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Hamilton Carvalho, University of São Paulo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José </a:t>
            </a:r>
            <a:r>
              <a:rPr lang="en-US" dirty="0" err="1" smtClean="0">
                <a:solidFill>
                  <a:schemeClr val="tx1"/>
                </a:solidFill>
              </a:rPr>
              <a:t>Mazzon</a:t>
            </a:r>
            <a:r>
              <a:rPr lang="en-US" dirty="0" smtClean="0">
                <a:solidFill>
                  <a:schemeClr val="tx1"/>
                </a:solidFill>
              </a:rPr>
              <a:t>, Joaquim Santos, Eduardo Franco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São Paulo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0:00-0:30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THE 36</a:t>
            </a:r>
            <a:r>
              <a:rPr lang="en-US" sz="1200" baseline="300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TH</a:t>
            </a:r>
            <a:r>
              <a:rPr lang="en-US" sz="12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 INTERNATIONAL CONFERENCE OF THE SYSTEM DYNAMICS SOCIETY</a:t>
            </a:r>
          </a:p>
          <a:p>
            <a:r>
              <a:rPr lang="en-US" sz="1200" dirty="0" smtClean="0">
                <a:solidFill>
                  <a:schemeClr val="bg1"/>
                </a:solidFill>
                <a:latin typeface="Avenir LT Std 55 Roman" panose="020B0503020203020204" pitchFamily="34" charset="0"/>
              </a:rPr>
              <a:t>REYKJAVÍK, ICELAND</a:t>
            </a:r>
            <a:endParaRPr lang="en-US" sz="12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05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14" y="1905000"/>
            <a:ext cx="8229600" cy="3733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 </a:t>
            </a:r>
            <a:r>
              <a:rPr lang="en-US" sz="3600" dirty="0" smtClean="0"/>
              <a:t>very unequal </a:t>
            </a:r>
            <a:r>
              <a:rPr lang="en-US" sz="3600" dirty="0" smtClean="0"/>
              <a:t>societies, poverty is a “curse” that gets </a:t>
            </a:r>
            <a:r>
              <a:rPr lang="en-US" sz="3600" dirty="0" smtClean="0"/>
              <a:t>transmitted </a:t>
            </a:r>
            <a:r>
              <a:rPr lang="en-US" sz="3600" dirty="0" smtClean="0"/>
              <a:t>from generation to generation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0:30-2:00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082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Introduction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086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2:00-3:30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620000" cy="6781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Reference mode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14" y="1295400"/>
            <a:ext cx="8213596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2637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21632"/>
            <a:ext cx="8229600" cy="5079167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Harshness of environmental demands </a:t>
            </a:r>
            <a:r>
              <a:rPr lang="en-US" dirty="0" smtClean="0"/>
              <a:t>(typical of poverty) depletes parents’ </a:t>
            </a:r>
            <a:r>
              <a:rPr lang="en-US" dirty="0" smtClean="0">
                <a:solidFill>
                  <a:srgbClr val="0070C0"/>
                </a:solidFill>
              </a:rPr>
              <a:t>psychological resources</a:t>
            </a:r>
            <a:r>
              <a:rPr lang="en-US" dirty="0" smtClean="0"/>
              <a:t>, channeling toxic stress to children.</a:t>
            </a:r>
          </a:p>
          <a:p>
            <a:r>
              <a:rPr lang="en-US" dirty="0" smtClean="0"/>
              <a:t>Stress affects the development of key individual </a:t>
            </a:r>
            <a:r>
              <a:rPr lang="en-US" dirty="0" smtClean="0">
                <a:solidFill>
                  <a:srgbClr val="0070C0"/>
                </a:solidFill>
              </a:rPr>
              <a:t>capabilities</a:t>
            </a:r>
            <a:r>
              <a:rPr lang="en-US" dirty="0" smtClean="0"/>
              <a:t> during the first years of life</a:t>
            </a:r>
          </a:p>
          <a:p>
            <a:r>
              <a:rPr lang="en-US" dirty="0" smtClean="0"/>
              <a:t>Insufficient levels of </a:t>
            </a:r>
            <a:r>
              <a:rPr lang="en-US" dirty="0" smtClean="0">
                <a:solidFill>
                  <a:srgbClr val="0070C0"/>
                </a:solidFill>
              </a:rPr>
              <a:t>parental capabilities</a:t>
            </a:r>
            <a:r>
              <a:rPr lang="en-US" dirty="0" smtClean="0"/>
              <a:t> also lead to poor cognitive stimulation</a:t>
            </a:r>
          </a:p>
          <a:p>
            <a:r>
              <a:rPr lang="en-US" dirty="0" smtClean="0"/>
              <a:t>Low levels of children’s </a:t>
            </a:r>
            <a:r>
              <a:rPr lang="en-US" dirty="0" smtClean="0">
                <a:solidFill>
                  <a:srgbClr val="0070C0"/>
                </a:solidFill>
              </a:rPr>
              <a:t>capabilities</a:t>
            </a:r>
            <a:r>
              <a:rPr lang="en-US" dirty="0" smtClean="0"/>
              <a:t> lead to low levels of adults’ </a:t>
            </a:r>
            <a:r>
              <a:rPr lang="en-US" dirty="0" smtClean="0">
                <a:solidFill>
                  <a:srgbClr val="0070C0"/>
                </a:solidFill>
              </a:rPr>
              <a:t>capabilities</a:t>
            </a:r>
            <a:r>
              <a:rPr lang="en-US" dirty="0" smtClean="0"/>
              <a:t>.</a:t>
            </a:r>
          </a:p>
          <a:p>
            <a:endParaRPr lang="en-US" sz="3000" dirty="0" smtClean="0"/>
          </a:p>
          <a:p>
            <a:pPr lvl="1"/>
            <a:endParaRPr lang="en-US" sz="3000" dirty="0"/>
          </a:p>
        </p:txBody>
      </p:sp>
      <p:sp>
        <p:nvSpPr>
          <p:cNvPr id="7" name="Rectangle 6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9" name="Oval 8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aseline="-25000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166" y="0"/>
            <a:ext cx="7360633" cy="627923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How the curse is transmitted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5"/>
          <p:cNvSpPr txBox="1"/>
          <p:nvPr/>
        </p:nvSpPr>
        <p:spPr>
          <a:xfrm>
            <a:off x="8534400" y="67334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3:30-5:00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93332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Base run: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0:30-2:00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082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Simulation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Imagem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10" y="1752600"/>
            <a:ext cx="7023968" cy="435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7855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91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High-quality childcare</a:t>
            </a:r>
            <a:r>
              <a:rPr lang="en-US" sz="3600" dirty="0" smtClean="0"/>
              <a:t>: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0:30-2:00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082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xample of a policy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Imagem 9"/>
          <p:cNvPicPr/>
          <p:nvPr/>
        </p:nvPicPr>
        <p:blipFill>
          <a:blip r:embed="rId4"/>
          <a:stretch>
            <a:fillRect/>
          </a:stretch>
        </p:blipFill>
        <p:spPr>
          <a:xfrm>
            <a:off x="990600" y="2057400"/>
            <a:ext cx="6781800" cy="413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4393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7338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There </a:t>
            </a:r>
            <a:r>
              <a:rPr lang="en-US" sz="3600" dirty="0"/>
              <a:t>are necessary causal drivers of full human </a:t>
            </a:r>
            <a:r>
              <a:rPr lang="en-US" sz="3600" dirty="0" smtClean="0"/>
              <a:t>development in </a:t>
            </a:r>
            <a:r>
              <a:rPr lang="en-US" sz="3600" dirty="0"/>
              <a:t>early </a:t>
            </a:r>
            <a:r>
              <a:rPr lang="en-US" sz="3600" dirty="0" smtClean="0"/>
              <a:t>childhood: adequate </a:t>
            </a:r>
            <a:r>
              <a:rPr lang="en-US" sz="3600" dirty="0"/>
              <a:t>prenatal care, attention, love and stimulation from caregivers, stability (structure) in the immediate environment, and moderate levels of stress combined with adequate support (buffer), preferentially from mothers. </a:t>
            </a:r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0:30-2:00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082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14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3733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model suggests that comprehensive social policies, as argued by experts in the field of early childhood development, are necessary to break the curse of poverty. </a:t>
            </a:r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0" y="6581000"/>
            <a:ext cx="78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0:30-2:00</a:t>
            </a:r>
            <a:endParaRPr lang="en-US" sz="1200" dirty="0"/>
          </a:p>
        </p:txBody>
      </p:sp>
      <p:sp>
        <p:nvSpPr>
          <p:cNvPr id="5" name="Rectangle 4"/>
          <p:cNvSpPr/>
          <p:nvPr/>
        </p:nvSpPr>
        <p:spPr>
          <a:xfrm>
            <a:off x="0" y="-13787"/>
            <a:ext cx="9144000" cy="72461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471414" y="50247"/>
            <a:ext cx="900186" cy="627923"/>
            <a:chOff x="395214" y="152400"/>
            <a:chExt cx="1509786" cy="1053148"/>
          </a:xfrm>
        </p:grpSpPr>
        <p:sp>
          <p:nvSpPr>
            <p:cNvPr id="7" name="Oval 6"/>
            <p:cNvSpPr/>
            <p:nvPr/>
          </p:nvSpPr>
          <p:spPr>
            <a:xfrm>
              <a:off x="471414" y="152400"/>
              <a:ext cx="1357386" cy="9906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14" y="152400"/>
              <a:ext cx="1509786" cy="1053148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9" name="TextBox 8"/>
          <p:cNvSpPr txBox="1"/>
          <p:nvPr/>
        </p:nvSpPr>
        <p:spPr>
          <a:xfrm>
            <a:off x="1524000" y="114729"/>
            <a:ext cx="6553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solidFill>
                <a:schemeClr val="bg1"/>
              </a:solidFill>
              <a:latin typeface="Avenir LT Std 55 Roman" panose="020B0503020203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082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Conclusion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422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239</Words>
  <Application>Microsoft Office PowerPoint</Application>
  <PresentationFormat>Apresentação na tela (4:3)</PresentationFormat>
  <Paragraphs>39</Paragraphs>
  <Slides>8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Avenir LT Std 55 Roman</vt:lpstr>
      <vt:lpstr>Calibri</vt:lpstr>
      <vt:lpstr>Office Theme</vt:lpstr>
      <vt:lpstr>The curse of low human development</vt:lpstr>
      <vt:lpstr>Introduction</vt:lpstr>
      <vt:lpstr>Reference mode</vt:lpstr>
      <vt:lpstr>How the curse is transmitted</vt:lpstr>
      <vt:lpstr>Simulation</vt:lpstr>
      <vt:lpstr>Example of a policy</vt:lpstr>
      <vt:lpstr>Conclusion</vt:lpstr>
      <vt:lpstr>Conclusion</vt:lpstr>
    </vt:vector>
  </TitlesOfParts>
  <Company>isee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work</dc:title>
  <dc:creator>Bob Eberlein</dc:creator>
  <cp:lastModifiedBy>Hamilton Carvalho</cp:lastModifiedBy>
  <cp:revision>46</cp:revision>
  <cp:lastPrinted>2018-05-29T13:54:06Z</cp:lastPrinted>
  <dcterms:created xsi:type="dcterms:W3CDTF">2018-04-25T19:48:46Z</dcterms:created>
  <dcterms:modified xsi:type="dcterms:W3CDTF">2018-07-13T19:50:58Z</dcterms:modified>
</cp:coreProperties>
</file>