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60" r:id="rId3"/>
    <p:sldId id="259" r:id="rId4"/>
    <p:sldId id="261"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84"/>
    <p:restoredTop sz="94655"/>
  </p:normalViewPr>
  <p:slideViewPr>
    <p:cSldViewPr snapToGrid="0" snapToObjects="1">
      <p:cViewPr varScale="1">
        <p:scale>
          <a:sx n="19" d="100"/>
          <a:sy n="19" d="100"/>
        </p:scale>
        <p:origin x="124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FDD7-4D6D-4A24-8E5D-AF26211A3045}" type="datetimeFigureOut">
              <a:rPr lang="en-US" smtClean="0"/>
              <a:t>8/17/2017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24A369-A9F9-48A9-802B-F6B6E846A73F}" type="slidenum">
              <a:rPr lang="en-US" smtClean="0"/>
              <a:t>‹#›</a:t>
            </a:fld>
            <a:endParaRPr lang="en-US"/>
          </a:p>
        </p:txBody>
      </p:sp>
    </p:spTree>
    <p:extLst>
      <p:ext uri="{BB962C8B-B14F-4D97-AF65-F5344CB8AC3E}">
        <p14:creationId xmlns:p14="http://schemas.microsoft.com/office/powerpoint/2010/main" val="46743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24A369-A9F9-48A9-802B-F6B6E846A73F}" type="slidenum">
              <a:rPr lang="en-US" smtClean="0"/>
              <a:t>3</a:t>
            </a:fld>
            <a:endParaRPr lang="en-US"/>
          </a:p>
        </p:txBody>
      </p:sp>
    </p:spTree>
    <p:extLst>
      <p:ext uri="{BB962C8B-B14F-4D97-AF65-F5344CB8AC3E}">
        <p14:creationId xmlns:p14="http://schemas.microsoft.com/office/powerpoint/2010/main" val="145721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24A369-A9F9-48A9-802B-F6B6E846A73F}"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1873307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ckground Image">
    <p:spTree>
      <p:nvGrpSpPr>
        <p:cNvPr id="1" name=""/>
        <p:cNvGrpSpPr/>
        <p:nvPr/>
      </p:nvGrpSpPr>
      <p:grpSpPr>
        <a:xfrm>
          <a:off x="0" y="0"/>
          <a:ext cx="0" cy="0"/>
          <a:chOff x="0" y="0"/>
          <a:chExt cx="0" cy="0"/>
        </a:xfrm>
      </p:grpSpPr>
      <p:cxnSp>
        <p:nvCxnSpPr>
          <p:cNvPr id="8" name="Straight Connector 7"/>
          <p:cNvCxnSpPr/>
          <p:nvPr userDrawn="1"/>
        </p:nvCxnSpPr>
        <p:spPr bwMode="auto">
          <a:xfrm>
            <a:off x="11185525" y="7734300"/>
            <a:ext cx="0" cy="24269700"/>
          </a:xfrm>
          <a:prstGeom prst="line">
            <a:avLst/>
          </a:prstGeom>
          <a:noFill/>
          <a:ln w="25400" cap="flat" cmpd="sng" algn="ctr">
            <a:solidFill>
              <a:schemeClr val="tx1"/>
            </a:solidFill>
            <a:prstDash val="dash"/>
            <a:round/>
            <a:headEnd type="oval" w="lg" len="lg"/>
            <a:tailEnd type="oval" w="lg" len="lg"/>
          </a:ln>
          <a:effectLst/>
        </p:spPr>
      </p:cxnSp>
      <p:sp>
        <p:nvSpPr>
          <p:cNvPr id="25" name="Freeform 24"/>
          <p:cNvSpPr/>
          <p:nvPr userDrawn="1"/>
        </p:nvSpPr>
        <p:spPr bwMode="auto">
          <a:xfrm>
            <a:off x="35980293" y="-338463"/>
            <a:ext cx="5987231" cy="8152937"/>
          </a:xfrm>
          <a:custGeom>
            <a:avLst/>
            <a:gdLst>
              <a:gd name="connsiteX0" fmla="*/ 41563 w 6400800"/>
              <a:gd name="connsiteY0" fmla="*/ 124691 h 8728363"/>
              <a:gd name="connsiteX1" fmla="*/ 41563 w 6400800"/>
              <a:gd name="connsiteY1" fmla="*/ 6691745 h 8728363"/>
              <a:gd name="connsiteX2" fmla="*/ 3158836 w 6400800"/>
              <a:gd name="connsiteY2" fmla="*/ 8728363 h 8728363"/>
              <a:gd name="connsiteX3" fmla="*/ 6400800 w 6400800"/>
              <a:gd name="connsiteY3" fmla="*/ 6650181 h 8728363"/>
              <a:gd name="connsiteX4" fmla="*/ 6359236 w 6400800"/>
              <a:gd name="connsiteY4" fmla="*/ 0 h 8728363"/>
              <a:gd name="connsiteX5" fmla="*/ 0 w 6400800"/>
              <a:gd name="connsiteY5" fmla="*/ 83127 h 8728363"/>
              <a:gd name="connsiteX6" fmla="*/ 0 w 6400800"/>
              <a:gd name="connsiteY6" fmla="*/ 83127 h 8728363"/>
              <a:gd name="connsiteX7" fmla="*/ 41563 w 6400800"/>
              <a:gd name="connsiteY7" fmla="*/ 706581 h 8728363"/>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41563 w 6400800"/>
              <a:gd name="connsiteY7" fmla="*/ 623454 h 8645236"/>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41563 w 6400800"/>
              <a:gd name="connsiteY7" fmla="*/ 41564 h 8645236"/>
              <a:gd name="connsiteX0" fmla="*/ 83127 w 6400800"/>
              <a:gd name="connsiteY0" fmla="*/ 872837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83127 w 6400800"/>
              <a:gd name="connsiteY7" fmla="*/ 872837 h 8645236"/>
              <a:gd name="connsiteX0" fmla="*/ 83127 w 6400800"/>
              <a:gd name="connsiteY0" fmla="*/ 872837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83127 w 6400800"/>
              <a:gd name="connsiteY6" fmla="*/ 872837 h 8645236"/>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41564 w 6359237"/>
              <a:gd name="connsiteY0" fmla="*/ 41563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41563 h 7855526"/>
              <a:gd name="connsiteX0" fmla="*/ 41564 w 6359237"/>
              <a:gd name="connsiteY0" fmla="*/ 0 h 7897090"/>
              <a:gd name="connsiteX1" fmla="*/ 0 w 6359237"/>
              <a:gd name="connsiteY1" fmla="*/ 5860472 h 7897090"/>
              <a:gd name="connsiteX2" fmla="*/ 3117273 w 6359237"/>
              <a:gd name="connsiteY2" fmla="*/ 7897090 h 7897090"/>
              <a:gd name="connsiteX3" fmla="*/ 6359237 w 6359237"/>
              <a:gd name="connsiteY3" fmla="*/ 5818908 h 7897090"/>
              <a:gd name="connsiteX4" fmla="*/ 6317673 w 6359237"/>
              <a:gd name="connsiteY4" fmla="*/ 41564 h 7897090"/>
              <a:gd name="connsiteX5" fmla="*/ 41564 w 6359237"/>
              <a:gd name="connsiteY5" fmla="*/ 0 h 7897090"/>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41564 w 6359237"/>
              <a:gd name="connsiteY0" fmla="*/ 0 h 7855527"/>
              <a:gd name="connsiteX1" fmla="*/ 0 w 6359237"/>
              <a:gd name="connsiteY1" fmla="*/ 5818909 h 7855527"/>
              <a:gd name="connsiteX2" fmla="*/ 3117273 w 6359237"/>
              <a:gd name="connsiteY2" fmla="*/ 7855527 h 7855527"/>
              <a:gd name="connsiteX3" fmla="*/ 6359237 w 6359237"/>
              <a:gd name="connsiteY3" fmla="*/ 5777345 h 7855527"/>
              <a:gd name="connsiteX4" fmla="*/ 6317673 w 6359237"/>
              <a:gd name="connsiteY4" fmla="*/ 1 h 7855527"/>
              <a:gd name="connsiteX5" fmla="*/ 41564 w 6359237"/>
              <a:gd name="connsiteY5" fmla="*/ 0 h 7855527"/>
              <a:gd name="connsiteX0" fmla="*/ 0 w 6400800"/>
              <a:gd name="connsiteY0" fmla="*/ 41563 h 7855526"/>
              <a:gd name="connsiteX1" fmla="*/ 41563 w 6400800"/>
              <a:gd name="connsiteY1" fmla="*/ 5818908 h 7855526"/>
              <a:gd name="connsiteX2" fmla="*/ 3158836 w 6400800"/>
              <a:gd name="connsiteY2" fmla="*/ 7855526 h 7855526"/>
              <a:gd name="connsiteX3" fmla="*/ 6400800 w 6400800"/>
              <a:gd name="connsiteY3" fmla="*/ 5777344 h 7855526"/>
              <a:gd name="connsiteX4" fmla="*/ 6359236 w 6400800"/>
              <a:gd name="connsiteY4" fmla="*/ 0 h 7855526"/>
              <a:gd name="connsiteX5" fmla="*/ 0 w 6400800"/>
              <a:gd name="connsiteY5" fmla="*/ 41563 h 7855526"/>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20049 w 6359237"/>
              <a:gd name="connsiteY0" fmla="*/ 7823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20049 w 6359237"/>
              <a:gd name="connsiteY5" fmla="*/ 7823 h 7855526"/>
              <a:gd name="connsiteX0" fmla="*/ 20049 w 6371461"/>
              <a:gd name="connsiteY0" fmla="*/ 0 h 7847703"/>
              <a:gd name="connsiteX1" fmla="*/ 0 w 6371461"/>
              <a:gd name="connsiteY1" fmla="*/ 5811085 h 7847703"/>
              <a:gd name="connsiteX2" fmla="*/ 3117273 w 6371461"/>
              <a:gd name="connsiteY2" fmla="*/ 7847703 h 7847703"/>
              <a:gd name="connsiteX3" fmla="*/ 6359237 w 6371461"/>
              <a:gd name="connsiteY3" fmla="*/ 5769521 h 7847703"/>
              <a:gd name="connsiteX4" fmla="*/ 6371461 w 6371461"/>
              <a:gd name="connsiteY4" fmla="*/ 2935 h 7847703"/>
              <a:gd name="connsiteX5" fmla="*/ 20049 w 6371461"/>
              <a:gd name="connsiteY5" fmla="*/ 0 h 7847703"/>
              <a:gd name="connsiteX0" fmla="*/ 20049 w 6359858"/>
              <a:gd name="connsiteY0" fmla="*/ 0 h 7847703"/>
              <a:gd name="connsiteX1" fmla="*/ 0 w 6359858"/>
              <a:gd name="connsiteY1" fmla="*/ 5811085 h 7847703"/>
              <a:gd name="connsiteX2" fmla="*/ 3117273 w 6359858"/>
              <a:gd name="connsiteY2" fmla="*/ 7847703 h 7847703"/>
              <a:gd name="connsiteX3" fmla="*/ 6359237 w 6359858"/>
              <a:gd name="connsiteY3" fmla="*/ 5769521 h 7847703"/>
              <a:gd name="connsiteX4" fmla="*/ 6349946 w 6359858"/>
              <a:gd name="connsiteY4" fmla="*/ 13693 h 7847703"/>
              <a:gd name="connsiteX5" fmla="*/ 20049 w 6359858"/>
              <a:gd name="connsiteY5" fmla="*/ 0 h 7847703"/>
              <a:gd name="connsiteX0" fmla="*/ 20049 w 6359858"/>
              <a:gd name="connsiteY0" fmla="*/ 0 h 7847703"/>
              <a:gd name="connsiteX1" fmla="*/ 0 w 6359858"/>
              <a:gd name="connsiteY1" fmla="*/ 5811085 h 7847703"/>
              <a:gd name="connsiteX2" fmla="*/ 3117273 w 6359858"/>
              <a:gd name="connsiteY2" fmla="*/ 7847703 h 7847703"/>
              <a:gd name="connsiteX3" fmla="*/ 6359237 w 6359858"/>
              <a:gd name="connsiteY3" fmla="*/ 5823309 h 7847703"/>
              <a:gd name="connsiteX4" fmla="*/ 6349946 w 6359858"/>
              <a:gd name="connsiteY4" fmla="*/ 13693 h 7847703"/>
              <a:gd name="connsiteX5" fmla="*/ 20049 w 6359858"/>
              <a:gd name="connsiteY5" fmla="*/ 0 h 7847703"/>
              <a:gd name="connsiteX0" fmla="*/ 20049 w 6359858"/>
              <a:gd name="connsiteY0" fmla="*/ 0 h 7869218"/>
              <a:gd name="connsiteX1" fmla="*/ 0 w 6359858"/>
              <a:gd name="connsiteY1" fmla="*/ 5811085 h 7869218"/>
              <a:gd name="connsiteX2" fmla="*/ 3138788 w 6359858"/>
              <a:gd name="connsiteY2" fmla="*/ 7869218 h 7869218"/>
              <a:gd name="connsiteX3" fmla="*/ 6359237 w 6359858"/>
              <a:gd name="connsiteY3" fmla="*/ 5823309 h 7869218"/>
              <a:gd name="connsiteX4" fmla="*/ 6349946 w 6359858"/>
              <a:gd name="connsiteY4" fmla="*/ 13693 h 7869218"/>
              <a:gd name="connsiteX5" fmla="*/ 20049 w 6359858"/>
              <a:gd name="connsiteY5" fmla="*/ 0 h 7869218"/>
              <a:gd name="connsiteX0" fmla="*/ 0 w 6361324"/>
              <a:gd name="connsiteY0" fmla="*/ 0 h 7858461"/>
              <a:gd name="connsiteX1" fmla="*/ 1466 w 6361324"/>
              <a:gd name="connsiteY1" fmla="*/ 5800328 h 7858461"/>
              <a:gd name="connsiteX2" fmla="*/ 3140254 w 6361324"/>
              <a:gd name="connsiteY2" fmla="*/ 7858461 h 7858461"/>
              <a:gd name="connsiteX3" fmla="*/ 6360703 w 6361324"/>
              <a:gd name="connsiteY3" fmla="*/ 5812552 h 7858461"/>
              <a:gd name="connsiteX4" fmla="*/ 6351412 w 6361324"/>
              <a:gd name="connsiteY4" fmla="*/ 2936 h 7858461"/>
              <a:gd name="connsiteX5" fmla="*/ 0 w 6361324"/>
              <a:gd name="connsiteY5" fmla="*/ 0 h 7858461"/>
              <a:gd name="connsiteX0" fmla="*/ 0 w 6372928"/>
              <a:gd name="connsiteY0" fmla="*/ 0 h 7858461"/>
              <a:gd name="connsiteX1" fmla="*/ 1466 w 6372928"/>
              <a:gd name="connsiteY1" fmla="*/ 5800328 h 7858461"/>
              <a:gd name="connsiteX2" fmla="*/ 3140254 w 6372928"/>
              <a:gd name="connsiteY2" fmla="*/ 7858461 h 7858461"/>
              <a:gd name="connsiteX3" fmla="*/ 6360703 w 6372928"/>
              <a:gd name="connsiteY3" fmla="*/ 5812552 h 7858461"/>
              <a:gd name="connsiteX4" fmla="*/ 6372928 w 6372928"/>
              <a:gd name="connsiteY4" fmla="*/ 13694 h 7858461"/>
              <a:gd name="connsiteX5" fmla="*/ 0 w 6372928"/>
              <a:gd name="connsiteY5" fmla="*/ 0 h 7858461"/>
              <a:gd name="connsiteX0" fmla="*/ 0 w 6372928"/>
              <a:gd name="connsiteY0" fmla="*/ 299879 h 8158340"/>
              <a:gd name="connsiteX1" fmla="*/ 1466 w 6372928"/>
              <a:gd name="connsiteY1" fmla="*/ 6100207 h 8158340"/>
              <a:gd name="connsiteX2" fmla="*/ 3140254 w 6372928"/>
              <a:gd name="connsiteY2" fmla="*/ 8158340 h 8158340"/>
              <a:gd name="connsiteX3" fmla="*/ 6360703 w 6372928"/>
              <a:gd name="connsiteY3" fmla="*/ 6112431 h 8158340"/>
              <a:gd name="connsiteX4" fmla="*/ 6372928 w 6372928"/>
              <a:gd name="connsiteY4" fmla="*/ 50 h 8158340"/>
              <a:gd name="connsiteX5" fmla="*/ 0 w 6372928"/>
              <a:gd name="connsiteY5" fmla="*/ 299879 h 8158340"/>
              <a:gd name="connsiteX0" fmla="*/ 54192 w 6371466"/>
              <a:gd name="connsiteY0" fmla="*/ 12434 h 8158290"/>
              <a:gd name="connsiteX1" fmla="*/ 4 w 6371466"/>
              <a:gd name="connsiteY1" fmla="*/ 6100157 h 8158290"/>
              <a:gd name="connsiteX2" fmla="*/ 3138792 w 6371466"/>
              <a:gd name="connsiteY2" fmla="*/ 8158290 h 8158290"/>
              <a:gd name="connsiteX3" fmla="*/ 6359241 w 6371466"/>
              <a:gd name="connsiteY3" fmla="*/ 6112381 h 8158290"/>
              <a:gd name="connsiteX4" fmla="*/ 6371466 w 6371466"/>
              <a:gd name="connsiteY4" fmla="*/ 0 h 8158290"/>
              <a:gd name="connsiteX5" fmla="*/ 54192 w 6371466"/>
              <a:gd name="connsiteY5" fmla="*/ 12434 h 8158290"/>
              <a:gd name="connsiteX0" fmla="*/ 0 w 6372928"/>
              <a:gd name="connsiteY0" fmla="*/ 38561 h 8158290"/>
              <a:gd name="connsiteX1" fmla="*/ 1466 w 6372928"/>
              <a:gd name="connsiteY1" fmla="*/ 6100157 h 8158290"/>
              <a:gd name="connsiteX2" fmla="*/ 3140254 w 6372928"/>
              <a:gd name="connsiteY2" fmla="*/ 8158290 h 8158290"/>
              <a:gd name="connsiteX3" fmla="*/ 6360703 w 6372928"/>
              <a:gd name="connsiteY3" fmla="*/ 6112381 h 8158290"/>
              <a:gd name="connsiteX4" fmla="*/ 6372928 w 6372928"/>
              <a:gd name="connsiteY4" fmla="*/ 0 h 8158290"/>
              <a:gd name="connsiteX5" fmla="*/ 0 w 6372928"/>
              <a:gd name="connsiteY5" fmla="*/ 38561 h 8158290"/>
              <a:gd name="connsiteX0" fmla="*/ 0 w 6361194"/>
              <a:gd name="connsiteY0" fmla="*/ 30172 h 8149901"/>
              <a:gd name="connsiteX1" fmla="*/ 1466 w 6361194"/>
              <a:gd name="connsiteY1" fmla="*/ 6091768 h 8149901"/>
              <a:gd name="connsiteX2" fmla="*/ 3140254 w 6361194"/>
              <a:gd name="connsiteY2" fmla="*/ 8149901 h 8149901"/>
              <a:gd name="connsiteX3" fmla="*/ 6360703 w 6361194"/>
              <a:gd name="connsiteY3" fmla="*/ 6103992 h 8149901"/>
              <a:gd name="connsiteX4" fmla="*/ 6346122 w 6361194"/>
              <a:gd name="connsiteY4" fmla="*/ 0 h 8149901"/>
              <a:gd name="connsiteX5" fmla="*/ 0 w 6361194"/>
              <a:gd name="connsiteY5" fmla="*/ 30172 h 8149901"/>
              <a:gd name="connsiteX0" fmla="*/ 0 w 6363993"/>
              <a:gd name="connsiteY0" fmla="*/ 21783 h 8141512"/>
              <a:gd name="connsiteX1" fmla="*/ 1466 w 6363993"/>
              <a:gd name="connsiteY1" fmla="*/ 6083379 h 8141512"/>
              <a:gd name="connsiteX2" fmla="*/ 3140254 w 6363993"/>
              <a:gd name="connsiteY2" fmla="*/ 8141512 h 8141512"/>
              <a:gd name="connsiteX3" fmla="*/ 6360703 w 6363993"/>
              <a:gd name="connsiteY3" fmla="*/ 6095603 h 8141512"/>
              <a:gd name="connsiteX4" fmla="*/ 6363993 w 6363993"/>
              <a:gd name="connsiteY4" fmla="*/ 0 h 8141512"/>
              <a:gd name="connsiteX5" fmla="*/ 0 w 6363993"/>
              <a:gd name="connsiteY5" fmla="*/ 21783 h 8141512"/>
              <a:gd name="connsiteX0" fmla="*/ 0 w 6363993"/>
              <a:gd name="connsiteY0" fmla="*/ 5004 h 8141512"/>
              <a:gd name="connsiteX1" fmla="*/ 1466 w 6363993"/>
              <a:gd name="connsiteY1" fmla="*/ 6083379 h 8141512"/>
              <a:gd name="connsiteX2" fmla="*/ 3140254 w 6363993"/>
              <a:gd name="connsiteY2" fmla="*/ 8141512 h 8141512"/>
              <a:gd name="connsiteX3" fmla="*/ 6360703 w 6363993"/>
              <a:gd name="connsiteY3" fmla="*/ 6095603 h 8141512"/>
              <a:gd name="connsiteX4" fmla="*/ 6363993 w 6363993"/>
              <a:gd name="connsiteY4" fmla="*/ 0 h 8141512"/>
              <a:gd name="connsiteX5" fmla="*/ 0 w 6363993"/>
              <a:gd name="connsiteY5" fmla="*/ 5004 h 8141512"/>
              <a:gd name="connsiteX0" fmla="*/ 7490 w 6362548"/>
              <a:gd name="connsiteY0" fmla="*/ 0 h 8153287"/>
              <a:gd name="connsiteX1" fmla="*/ 21 w 6362548"/>
              <a:gd name="connsiteY1" fmla="*/ 6095154 h 8153287"/>
              <a:gd name="connsiteX2" fmla="*/ 3138809 w 6362548"/>
              <a:gd name="connsiteY2" fmla="*/ 8153287 h 8153287"/>
              <a:gd name="connsiteX3" fmla="*/ 6359258 w 6362548"/>
              <a:gd name="connsiteY3" fmla="*/ 6107378 h 8153287"/>
              <a:gd name="connsiteX4" fmla="*/ 6362548 w 6362548"/>
              <a:gd name="connsiteY4" fmla="*/ 11775 h 8153287"/>
              <a:gd name="connsiteX5" fmla="*/ 7490 w 6362548"/>
              <a:gd name="connsiteY5" fmla="*/ 0 h 8153287"/>
              <a:gd name="connsiteX0" fmla="*/ 7490 w 6362548"/>
              <a:gd name="connsiteY0" fmla="*/ 5004 h 8141512"/>
              <a:gd name="connsiteX1" fmla="*/ 21 w 6362548"/>
              <a:gd name="connsiteY1" fmla="*/ 6083379 h 8141512"/>
              <a:gd name="connsiteX2" fmla="*/ 3138809 w 6362548"/>
              <a:gd name="connsiteY2" fmla="*/ 8141512 h 8141512"/>
              <a:gd name="connsiteX3" fmla="*/ 6359258 w 6362548"/>
              <a:gd name="connsiteY3" fmla="*/ 6095603 h 8141512"/>
              <a:gd name="connsiteX4" fmla="*/ 6362548 w 6362548"/>
              <a:gd name="connsiteY4" fmla="*/ 0 h 8141512"/>
              <a:gd name="connsiteX5" fmla="*/ 7490 w 6362548"/>
              <a:gd name="connsiteY5" fmla="*/ 5004 h 8141512"/>
              <a:gd name="connsiteX0" fmla="*/ 7490 w 6362548"/>
              <a:gd name="connsiteY0" fmla="*/ 0 h 8153287"/>
              <a:gd name="connsiteX1" fmla="*/ 21 w 6362548"/>
              <a:gd name="connsiteY1" fmla="*/ 6095154 h 8153287"/>
              <a:gd name="connsiteX2" fmla="*/ 3138809 w 6362548"/>
              <a:gd name="connsiteY2" fmla="*/ 8153287 h 8153287"/>
              <a:gd name="connsiteX3" fmla="*/ 6359258 w 6362548"/>
              <a:gd name="connsiteY3" fmla="*/ 6107378 h 8153287"/>
              <a:gd name="connsiteX4" fmla="*/ 6362548 w 6362548"/>
              <a:gd name="connsiteY4" fmla="*/ 11775 h 8153287"/>
              <a:gd name="connsiteX5" fmla="*/ 7490 w 6362548"/>
              <a:gd name="connsiteY5" fmla="*/ 0 h 8153287"/>
              <a:gd name="connsiteX0" fmla="*/ 7490 w 6377619"/>
              <a:gd name="connsiteY0" fmla="*/ 0 h 8153287"/>
              <a:gd name="connsiteX1" fmla="*/ 21 w 6377619"/>
              <a:gd name="connsiteY1" fmla="*/ 6095154 h 8153287"/>
              <a:gd name="connsiteX2" fmla="*/ 3138809 w 6377619"/>
              <a:gd name="connsiteY2" fmla="*/ 8153287 h 8153287"/>
              <a:gd name="connsiteX3" fmla="*/ 6377128 w 6377619"/>
              <a:gd name="connsiteY3" fmla="*/ 6115768 h 8153287"/>
              <a:gd name="connsiteX4" fmla="*/ 6362548 w 6377619"/>
              <a:gd name="connsiteY4" fmla="*/ 11775 h 8153287"/>
              <a:gd name="connsiteX5" fmla="*/ 7490 w 6377619"/>
              <a:gd name="connsiteY5" fmla="*/ 0 h 8153287"/>
              <a:gd name="connsiteX0" fmla="*/ 7490 w 6377128"/>
              <a:gd name="connsiteY0" fmla="*/ 0 h 8153287"/>
              <a:gd name="connsiteX1" fmla="*/ 21 w 6377128"/>
              <a:gd name="connsiteY1" fmla="*/ 6095154 h 8153287"/>
              <a:gd name="connsiteX2" fmla="*/ 3138809 w 6377128"/>
              <a:gd name="connsiteY2" fmla="*/ 8153287 h 8153287"/>
              <a:gd name="connsiteX3" fmla="*/ 6377128 w 6377128"/>
              <a:gd name="connsiteY3" fmla="*/ 6115768 h 8153287"/>
              <a:gd name="connsiteX4" fmla="*/ 6362548 w 6377128"/>
              <a:gd name="connsiteY4" fmla="*/ 11775 h 8153287"/>
              <a:gd name="connsiteX5" fmla="*/ 7490 w 6377128"/>
              <a:gd name="connsiteY5" fmla="*/ 0 h 8153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77128" h="8153287">
                <a:moveTo>
                  <a:pt x="7490" y="0"/>
                </a:moveTo>
                <a:cubicBezTo>
                  <a:pt x="7979" y="1933443"/>
                  <a:pt x="-468" y="4161711"/>
                  <a:pt x="21" y="6095154"/>
                </a:cubicBezTo>
                <a:lnTo>
                  <a:pt x="3138809" y="8153287"/>
                </a:lnTo>
                <a:lnTo>
                  <a:pt x="6377128" y="6115768"/>
                </a:lnTo>
                <a:cubicBezTo>
                  <a:pt x="6354397" y="4201962"/>
                  <a:pt x="6358473" y="1933970"/>
                  <a:pt x="6362548" y="11775"/>
                </a:cubicBezTo>
                <a:lnTo>
                  <a:pt x="7490" y="0"/>
                </a:lnTo>
                <a:close/>
              </a:path>
            </a:pathLst>
          </a:custGeom>
          <a:solidFill>
            <a:srgbClr val="005BBB"/>
          </a:solidFill>
          <a:ln w="9525" cap="flat" cmpd="sng" algn="ctr">
            <a:noFill/>
            <a:prstDash val="solid"/>
            <a:round/>
            <a:headEnd type="none" w="med" len="med"/>
            <a:tailEnd type="none" w="med" len="med"/>
          </a:ln>
          <a:effectLst>
            <a:outerShdw blurRad="215900" sx="102000" sy="102000" algn="ctr" rotWithShape="0">
              <a:prstClr val="black">
                <a:alpha val="32000"/>
              </a:prstClr>
            </a:outerShdw>
          </a:effectLst>
        </p:spPr>
        <p:txBody>
          <a:bodyPr wrap="square" lIns="457200" tIns="457200" rIns="457200" bIns="457200">
            <a:spAutoFit/>
          </a:bodyPr>
          <a:lstStyle/>
          <a:p>
            <a:pPr defTabSz="4389438" eaLnBrk="1" hangingPunct="1">
              <a:defRPr/>
            </a:pPr>
            <a:endParaRPr lang="en-US" dirty="0">
              <a:latin typeface="Arial Narrow" pitchFamily="61" charset="0"/>
            </a:endParaRPr>
          </a:p>
        </p:txBody>
      </p:sp>
      <p:cxnSp>
        <p:nvCxnSpPr>
          <p:cNvPr id="9" name="Straight Connector 9"/>
          <p:cNvCxnSpPr>
            <a:cxnSpLocks noChangeShapeType="1"/>
          </p:cNvCxnSpPr>
          <p:nvPr userDrawn="1"/>
        </p:nvCxnSpPr>
        <p:spPr bwMode="auto">
          <a:xfrm>
            <a:off x="11307763" y="8594725"/>
            <a:ext cx="9144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0" name="Straight Connector 9"/>
          <p:cNvCxnSpPr/>
          <p:nvPr userDrawn="1"/>
        </p:nvCxnSpPr>
        <p:spPr bwMode="auto">
          <a:xfrm>
            <a:off x="21945600" y="7734300"/>
            <a:ext cx="0" cy="24269700"/>
          </a:xfrm>
          <a:prstGeom prst="line">
            <a:avLst/>
          </a:prstGeom>
          <a:noFill/>
          <a:ln w="25400" cap="flat" cmpd="sng" algn="ctr">
            <a:solidFill>
              <a:schemeClr val="tx1"/>
            </a:solidFill>
            <a:prstDash val="dash"/>
            <a:round/>
            <a:headEnd type="oval" w="lg" len="lg"/>
            <a:tailEnd type="oval" w="lg" len="lg"/>
          </a:ln>
          <a:effectLst/>
        </p:spPr>
      </p:cxnSp>
      <p:cxnSp>
        <p:nvCxnSpPr>
          <p:cNvPr id="11" name="Straight Connector 10"/>
          <p:cNvCxnSpPr/>
          <p:nvPr userDrawn="1"/>
        </p:nvCxnSpPr>
        <p:spPr bwMode="auto">
          <a:xfrm>
            <a:off x="32705675" y="7734300"/>
            <a:ext cx="0" cy="24269700"/>
          </a:xfrm>
          <a:prstGeom prst="line">
            <a:avLst/>
          </a:prstGeom>
          <a:noFill/>
          <a:ln w="25400" cap="flat" cmpd="sng" algn="ctr">
            <a:solidFill>
              <a:schemeClr val="tx1"/>
            </a:solidFill>
            <a:prstDash val="dash"/>
            <a:round/>
            <a:headEnd type="oval" w="lg" len="lg"/>
            <a:tailEnd type="oval" w="lg" len="lg"/>
          </a:ln>
          <a:effectLst/>
        </p:spPr>
      </p:cxnSp>
      <p:sp>
        <p:nvSpPr>
          <p:cNvPr id="12" name="Content Placeholder 9"/>
          <p:cNvSpPr>
            <a:spLocks noGrp="1"/>
          </p:cNvSpPr>
          <p:nvPr>
            <p:ph sz="quarter" idx="10"/>
          </p:nvPr>
        </p:nvSpPr>
        <p:spPr>
          <a:xfrm>
            <a:off x="914400" y="7734300"/>
            <a:ext cx="9798050" cy="16301357"/>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Picture Placeholder 2"/>
          <p:cNvSpPr>
            <a:spLocks noGrp="1"/>
          </p:cNvSpPr>
          <p:nvPr>
            <p:ph type="pic" sz="quarter" idx="16"/>
          </p:nvPr>
        </p:nvSpPr>
        <p:spPr>
          <a:xfrm>
            <a:off x="914400" y="24551640"/>
            <a:ext cx="9798050" cy="7452360"/>
          </a:xfrm>
          <a:prstGeom prst="rect">
            <a:avLst/>
          </a:prstGeom>
          <a:solidFill>
            <a:schemeClr val="bg2">
              <a:lumMod val="85000"/>
            </a:schemeClr>
          </a:solidFill>
        </p:spPr>
        <p:txBody>
          <a:bodyPr/>
          <a:lstStyle/>
          <a:p>
            <a:pPr marL="0" indent="0" algn="ctr">
              <a:buNone/>
            </a:pPr>
            <a:endParaRPr lang="en-US" dirty="0"/>
          </a:p>
        </p:txBody>
      </p:sp>
      <p:sp>
        <p:nvSpPr>
          <p:cNvPr id="14" name="Picture Placeholder 2"/>
          <p:cNvSpPr>
            <a:spLocks noGrp="1"/>
          </p:cNvSpPr>
          <p:nvPr>
            <p:ph type="pic" sz="quarter" idx="17"/>
          </p:nvPr>
        </p:nvSpPr>
        <p:spPr>
          <a:xfrm>
            <a:off x="33194624" y="19869150"/>
            <a:ext cx="9798050" cy="7452360"/>
          </a:xfrm>
          <a:prstGeom prst="rect">
            <a:avLst/>
          </a:prstGeom>
          <a:solidFill>
            <a:schemeClr val="bg2">
              <a:lumMod val="85000"/>
            </a:schemeClr>
          </a:solidFill>
        </p:spPr>
        <p:txBody>
          <a:bodyPr/>
          <a:lstStyle/>
          <a:p>
            <a:pPr marL="0" indent="0" algn="ctr">
              <a:buNone/>
            </a:pPr>
            <a:endParaRPr lang="en-US" dirty="0"/>
          </a:p>
        </p:txBody>
      </p:sp>
      <p:sp>
        <p:nvSpPr>
          <p:cNvPr id="15" name="Content Placeholder 9"/>
          <p:cNvSpPr>
            <a:spLocks noGrp="1"/>
          </p:cNvSpPr>
          <p:nvPr>
            <p:ph sz="quarter" idx="18"/>
          </p:nvPr>
        </p:nvSpPr>
        <p:spPr>
          <a:xfrm>
            <a:off x="11674474" y="7734300"/>
            <a:ext cx="9798050" cy="24269700"/>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9"/>
          <p:cNvSpPr>
            <a:spLocks noGrp="1"/>
          </p:cNvSpPr>
          <p:nvPr>
            <p:ph sz="quarter" idx="19"/>
          </p:nvPr>
        </p:nvSpPr>
        <p:spPr>
          <a:xfrm>
            <a:off x="22418677" y="7737764"/>
            <a:ext cx="9798050" cy="6975763"/>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9"/>
          <p:cNvSpPr>
            <a:spLocks noGrp="1"/>
          </p:cNvSpPr>
          <p:nvPr>
            <p:ph sz="quarter" idx="20"/>
          </p:nvPr>
        </p:nvSpPr>
        <p:spPr>
          <a:xfrm>
            <a:off x="33194624" y="7734300"/>
            <a:ext cx="9798050" cy="11301845"/>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9"/>
          <p:cNvSpPr>
            <a:spLocks noGrp="1"/>
          </p:cNvSpPr>
          <p:nvPr>
            <p:ph sz="quarter" idx="21"/>
          </p:nvPr>
        </p:nvSpPr>
        <p:spPr>
          <a:xfrm>
            <a:off x="33194624" y="28154515"/>
            <a:ext cx="9798050" cy="3849485"/>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hart Placeholder 23"/>
          <p:cNvSpPr>
            <a:spLocks noGrp="1"/>
          </p:cNvSpPr>
          <p:nvPr>
            <p:ph type="chart" sz="quarter" idx="22"/>
          </p:nvPr>
        </p:nvSpPr>
        <p:spPr>
          <a:xfrm>
            <a:off x="22550435" y="15565076"/>
            <a:ext cx="9666291" cy="6942137"/>
          </a:xfrm>
          <a:prstGeom prst="rect">
            <a:avLst/>
          </a:prstGeom>
        </p:spPr>
        <p:txBody>
          <a:bodyPr/>
          <a:lstStyle/>
          <a:p>
            <a:endParaRPr lang="en-US" dirty="0"/>
          </a:p>
        </p:txBody>
      </p:sp>
      <p:sp>
        <p:nvSpPr>
          <p:cNvPr id="20" name="Content Placeholder 9"/>
          <p:cNvSpPr>
            <a:spLocks noGrp="1"/>
          </p:cNvSpPr>
          <p:nvPr>
            <p:ph sz="quarter" idx="23"/>
          </p:nvPr>
        </p:nvSpPr>
        <p:spPr>
          <a:xfrm>
            <a:off x="22550435" y="23432539"/>
            <a:ext cx="9798050" cy="8571461"/>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3" name="Picture 7"/>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6980067" y="2103739"/>
            <a:ext cx="3922369" cy="3017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Freeform 23"/>
          <p:cNvSpPr/>
          <p:nvPr userDrawn="1"/>
        </p:nvSpPr>
        <p:spPr bwMode="auto">
          <a:xfrm>
            <a:off x="36474412" y="-626633"/>
            <a:ext cx="4998992" cy="7820049"/>
          </a:xfrm>
          <a:custGeom>
            <a:avLst/>
            <a:gdLst>
              <a:gd name="connsiteX0" fmla="*/ 41563 w 6400800"/>
              <a:gd name="connsiteY0" fmla="*/ 124691 h 8728363"/>
              <a:gd name="connsiteX1" fmla="*/ 41563 w 6400800"/>
              <a:gd name="connsiteY1" fmla="*/ 6691745 h 8728363"/>
              <a:gd name="connsiteX2" fmla="*/ 3158836 w 6400800"/>
              <a:gd name="connsiteY2" fmla="*/ 8728363 h 8728363"/>
              <a:gd name="connsiteX3" fmla="*/ 6400800 w 6400800"/>
              <a:gd name="connsiteY3" fmla="*/ 6650181 h 8728363"/>
              <a:gd name="connsiteX4" fmla="*/ 6359236 w 6400800"/>
              <a:gd name="connsiteY4" fmla="*/ 0 h 8728363"/>
              <a:gd name="connsiteX5" fmla="*/ 0 w 6400800"/>
              <a:gd name="connsiteY5" fmla="*/ 83127 h 8728363"/>
              <a:gd name="connsiteX6" fmla="*/ 0 w 6400800"/>
              <a:gd name="connsiteY6" fmla="*/ 83127 h 8728363"/>
              <a:gd name="connsiteX7" fmla="*/ 41563 w 6400800"/>
              <a:gd name="connsiteY7" fmla="*/ 706581 h 8728363"/>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41563 w 6400800"/>
              <a:gd name="connsiteY7" fmla="*/ 623454 h 8645236"/>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41563 w 6400800"/>
              <a:gd name="connsiteY7" fmla="*/ 41564 h 8645236"/>
              <a:gd name="connsiteX0" fmla="*/ 83127 w 6400800"/>
              <a:gd name="connsiteY0" fmla="*/ 872837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83127 w 6400800"/>
              <a:gd name="connsiteY7" fmla="*/ 872837 h 8645236"/>
              <a:gd name="connsiteX0" fmla="*/ 83127 w 6400800"/>
              <a:gd name="connsiteY0" fmla="*/ 872837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83127 w 6400800"/>
              <a:gd name="connsiteY6" fmla="*/ 872837 h 8645236"/>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41564 w 6359237"/>
              <a:gd name="connsiteY0" fmla="*/ 41563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41563 h 7855526"/>
              <a:gd name="connsiteX0" fmla="*/ 41564 w 6359237"/>
              <a:gd name="connsiteY0" fmla="*/ 0 h 7897090"/>
              <a:gd name="connsiteX1" fmla="*/ 0 w 6359237"/>
              <a:gd name="connsiteY1" fmla="*/ 5860472 h 7897090"/>
              <a:gd name="connsiteX2" fmla="*/ 3117273 w 6359237"/>
              <a:gd name="connsiteY2" fmla="*/ 7897090 h 7897090"/>
              <a:gd name="connsiteX3" fmla="*/ 6359237 w 6359237"/>
              <a:gd name="connsiteY3" fmla="*/ 5818908 h 7897090"/>
              <a:gd name="connsiteX4" fmla="*/ 6317673 w 6359237"/>
              <a:gd name="connsiteY4" fmla="*/ 41564 h 7897090"/>
              <a:gd name="connsiteX5" fmla="*/ 41564 w 6359237"/>
              <a:gd name="connsiteY5" fmla="*/ 0 h 7897090"/>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41564 w 6359237"/>
              <a:gd name="connsiteY0" fmla="*/ 0 h 7855527"/>
              <a:gd name="connsiteX1" fmla="*/ 0 w 6359237"/>
              <a:gd name="connsiteY1" fmla="*/ 5818909 h 7855527"/>
              <a:gd name="connsiteX2" fmla="*/ 3117273 w 6359237"/>
              <a:gd name="connsiteY2" fmla="*/ 7855527 h 7855527"/>
              <a:gd name="connsiteX3" fmla="*/ 6359237 w 6359237"/>
              <a:gd name="connsiteY3" fmla="*/ 5777345 h 7855527"/>
              <a:gd name="connsiteX4" fmla="*/ 6317673 w 6359237"/>
              <a:gd name="connsiteY4" fmla="*/ 1 h 7855527"/>
              <a:gd name="connsiteX5" fmla="*/ 41564 w 6359237"/>
              <a:gd name="connsiteY5" fmla="*/ 0 h 7855527"/>
              <a:gd name="connsiteX0" fmla="*/ 0 w 6400800"/>
              <a:gd name="connsiteY0" fmla="*/ 41563 h 7855526"/>
              <a:gd name="connsiteX1" fmla="*/ 41563 w 6400800"/>
              <a:gd name="connsiteY1" fmla="*/ 5818908 h 7855526"/>
              <a:gd name="connsiteX2" fmla="*/ 3158836 w 6400800"/>
              <a:gd name="connsiteY2" fmla="*/ 7855526 h 7855526"/>
              <a:gd name="connsiteX3" fmla="*/ 6400800 w 6400800"/>
              <a:gd name="connsiteY3" fmla="*/ 5777344 h 7855526"/>
              <a:gd name="connsiteX4" fmla="*/ 6359236 w 6400800"/>
              <a:gd name="connsiteY4" fmla="*/ 0 h 7855526"/>
              <a:gd name="connsiteX5" fmla="*/ 0 w 6400800"/>
              <a:gd name="connsiteY5" fmla="*/ 41563 h 7855526"/>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20049 w 6359237"/>
              <a:gd name="connsiteY0" fmla="*/ 7823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20049 w 6359237"/>
              <a:gd name="connsiteY5" fmla="*/ 7823 h 7855526"/>
              <a:gd name="connsiteX0" fmla="*/ 20049 w 6371461"/>
              <a:gd name="connsiteY0" fmla="*/ 0 h 7847703"/>
              <a:gd name="connsiteX1" fmla="*/ 0 w 6371461"/>
              <a:gd name="connsiteY1" fmla="*/ 5811085 h 7847703"/>
              <a:gd name="connsiteX2" fmla="*/ 3117273 w 6371461"/>
              <a:gd name="connsiteY2" fmla="*/ 7847703 h 7847703"/>
              <a:gd name="connsiteX3" fmla="*/ 6359237 w 6371461"/>
              <a:gd name="connsiteY3" fmla="*/ 5769521 h 7847703"/>
              <a:gd name="connsiteX4" fmla="*/ 6371461 w 6371461"/>
              <a:gd name="connsiteY4" fmla="*/ 2935 h 7847703"/>
              <a:gd name="connsiteX5" fmla="*/ 20049 w 6371461"/>
              <a:gd name="connsiteY5" fmla="*/ 0 h 7847703"/>
              <a:gd name="connsiteX0" fmla="*/ 20049 w 6359858"/>
              <a:gd name="connsiteY0" fmla="*/ 0 h 7847703"/>
              <a:gd name="connsiteX1" fmla="*/ 0 w 6359858"/>
              <a:gd name="connsiteY1" fmla="*/ 5811085 h 7847703"/>
              <a:gd name="connsiteX2" fmla="*/ 3117273 w 6359858"/>
              <a:gd name="connsiteY2" fmla="*/ 7847703 h 7847703"/>
              <a:gd name="connsiteX3" fmla="*/ 6359237 w 6359858"/>
              <a:gd name="connsiteY3" fmla="*/ 5769521 h 7847703"/>
              <a:gd name="connsiteX4" fmla="*/ 6349946 w 6359858"/>
              <a:gd name="connsiteY4" fmla="*/ 13693 h 7847703"/>
              <a:gd name="connsiteX5" fmla="*/ 20049 w 6359858"/>
              <a:gd name="connsiteY5" fmla="*/ 0 h 7847703"/>
              <a:gd name="connsiteX0" fmla="*/ 20049 w 6359858"/>
              <a:gd name="connsiteY0" fmla="*/ 0 h 7847703"/>
              <a:gd name="connsiteX1" fmla="*/ 0 w 6359858"/>
              <a:gd name="connsiteY1" fmla="*/ 5811085 h 7847703"/>
              <a:gd name="connsiteX2" fmla="*/ 3117273 w 6359858"/>
              <a:gd name="connsiteY2" fmla="*/ 7847703 h 7847703"/>
              <a:gd name="connsiteX3" fmla="*/ 6359237 w 6359858"/>
              <a:gd name="connsiteY3" fmla="*/ 5823309 h 7847703"/>
              <a:gd name="connsiteX4" fmla="*/ 6349946 w 6359858"/>
              <a:gd name="connsiteY4" fmla="*/ 13693 h 7847703"/>
              <a:gd name="connsiteX5" fmla="*/ 20049 w 6359858"/>
              <a:gd name="connsiteY5" fmla="*/ 0 h 7847703"/>
              <a:gd name="connsiteX0" fmla="*/ 20049 w 6359858"/>
              <a:gd name="connsiteY0" fmla="*/ 0 h 7869218"/>
              <a:gd name="connsiteX1" fmla="*/ 0 w 6359858"/>
              <a:gd name="connsiteY1" fmla="*/ 5811085 h 7869218"/>
              <a:gd name="connsiteX2" fmla="*/ 3138788 w 6359858"/>
              <a:gd name="connsiteY2" fmla="*/ 7869218 h 7869218"/>
              <a:gd name="connsiteX3" fmla="*/ 6359237 w 6359858"/>
              <a:gd name="connsiteY3" fmla="*/ 5823309 h 7869218"/>
              <a:gd name="connsiteX4" fmla="*/ 6349946 w 6359858"/>
              <a:gd name="connsiteY4" fmla="*/ 13693 h 7869218"/>
              <a:gd name="connsiteX5" fmla="*/ 20049 w 6359858"/>
              <a:gd name="connsiteY5" fmla="*/ 0 h 7869218"/>
              <a:gd name="connsiteX0" fmla="*/ 0 w 6361324"/>
              <a:gd name="connsiteY0" fmla="*/ 0 h 7858461"/>
              <a:gd name="connsiteX1" fmla="*/ 1466 w 6361324"/>
              <a:gd name="connsiteY1" fmla="*/ 5800328 h 7858461"/>
              <a:gd name="connsiteX2" fmla="*/ 3140254 w 6361324"/>
              <a:gd name="connsiteY2" fmla="*/ 7858461 h 7858461"/>
              <a:gd name="connsiteX3" fmla="*/ 6360703 w 6361324"/>
              <a:gd name="connsiteY3" fmla="*/ 5812552 h 7858461"/>
              <a:gd name="connsiteX4" fmla="*/ 6351412 w 6361324"/>
              <a:gd name="connsiteY4" fmla="*/ 2936 h 7858461"/>
              <a:gd name="connsiteX5" fmla="*/ 0 w 6361324"/>
              <a:gd name="connsiteY5" fmla="*/ 0 h 7858461"/>
              <a:gd name="connsiteX0" fmla="*/ 0 w 6372928"/>
              <a:gd name="connsiteY0" fmla="*/ 0 h 7858461"/>
              <a:gd name="connsiteX1" fmla="*/ 1466 w 6372928"/>
              <a:gd name="connsiteY1" fmla="*/ 5800328 h 7858461"/>
              <a:gd name="connsiteX2" fmla="*/ 3140254 w 6372928"/>
              <a:gd name="connsiteY2" fmla="*/ 7858461 h 7858461"/>
              <a:gd name="connsiteX3" fmla="*/ 6360703 w 6372928"/>
              <a:gd name="connsiteY3" fmla="*/ 5812552 h 7858461"/>
              <a:gd name="connsiteX4" fmla="*/ 6372928 w 6372928"/>
              <a:gd name="connsiteY4" fmla="*/ 13694 h 7858461"/>
              <a:gd name="connsiteX5" fmla="*/ 0 w 6372928"/>
              <a:gd name="connsiteY5" fmla="*/ 0 h 7858461"/>
              <a:gd name="connsiteX0" fmla="*/ 0 w 6372928"/>
              <a:gd name="connsiteY0" fmla="*/ 0 h 7858461"/>
              <a:gd name="connsiteX1" fmla="*/ 1466 w 6372928"/>
              <a:gd name="connsiteY1" fmla="*/ 6115638 h 7858461"/>
              <a:gd name="connsiteX2" fmla="*/ 3140254 w 6372928"/>
              <a:gd name="connsiteY2" fmla="*/ 7858461 h 7858461"/>
              <a:gd name="connsiteX3" fmla="*/ 6360703 w 6372928"/>
              <a:gd name="connsiteY3" fmla="*/ 5812552 h 7858461"/>
              <a:gd name="connsiteX4" fmla="*/ 6372928 w 6372928"/>
              <a:gd name="connsiteY4" fmla="*/ 13694 h 7858461"/>
              <a:gd name="connsiteX5" fmla="*/ 0 w 6372928"/>
              <a:gd name="connsiteY5" fmla="*/ 0 h 7858461"/>
              <a:gd name="connsiteX0" fmla="*/ 0 w 6432486"/>
              <a:gd name="connsiteY0" fmla="*/ 0 h 7858461"/>
              <a:gd name="connsiteX1" fmla="*/ 1466 w 6432486"/>
              <a:gd name="connsiteY1" fmla="*/ 6115638 h 7858461"/>
              <a:gd name="connsiteX2" fmla="*/ 3140254 w 6432486"/>
              <a:gd name="connsiteY2" fmla="*/ 7858461 h 7858461"/>
              <a:gd name="connsiteX3" fmla="*/ 6432309 w 6432486"/>
              <a:gd name="connsiteY3" fmla="*/ 6159393 h 7858461"/>
              <a:gd name="connsiteX4" fmla="*/ 6372928 w 6432486"/>
              <a:gd name="connsiteY4" fmla="*/ 13694 h 7858461"/>
              <a:gd name="connsiteX5" fmla="*/ 0 w 6432486"/>
              <a:gd name="connsiteY5" fmla="*/ 0 h 7858461"/>
              <a:gd name="connsiteX0" fmla="*/ 0 w 6432486"/>
              <a:gd name="connsiteY0" fmla="*/ 0 h 7858461"/>
              <a:gd name="connsiteX1" fmla="*/ 1466 w 6432486"/>
              <a:gd name="connsiteY1" fmla="*/ 6115638 h 7858461"/>
              <a:gd name="connsiteX2" fmla="*/ 3140254 w 6432486"/>
              <a:gd name="connsiteY2" fmla="*/ 7858461 h 7858461"/>
              <a:gd name="connsiteX3" fmla="*/ 6432309 w 6432486"/>
              <a:gd name="connsiteY3" fmla="*/ 6096331 h 7858461"/>
              <a:gd name="connsiteX4" fmla="*/ 6372928 w 6432486"/>
              <a:gd name="connsiteY4" fmla="*/ 13694 h 7858461"/>
              <a:gd name="connsiteX5" fmla="*/ 0 w 6432486"/>
              <a:gd name="connsiteY5" fmla="*/ 0 h 7858461"/>
              <a:gd name="connsiteX0" fmla="*/ 0 w 6372928"/>
              <a:gd name="connsiteY0" fmla="*/ 0 h 7858461"/>
              <a:gd name="connsiteX1" fmla="*/ 1466 w 6372928"/>
              <a:gd name="connsiteY1" fmla="*/ 6115638 h 7858461"/>
              <a:gd name="connsiteX2" fmla="*/ 3140254 w 6372928"/>
              <a:gd name="connsiteY2" fmla="*/ 7858461 h 7858461"/>
              <a:gd name="connsiteX3" fmla="*/ 6360702 w 6372928"/>
              <a:gd name="connsiteY3" fmla="*/ 6127862 h 7858461"/>
              <a:gd name="connsiteX4" fmla="*/ 6372928 w 6372928"/>
              <a:gd name="connsiteY4" fmla="*/ 13694 h 7858461"/>
              <a:gd name="connsiteX5" fmla="*/ 0 w 6372928"/>
              <a:gd name="connsiteY5" fmla="*/ 0 h 7858461"/>
              <a:gd name="connsiteX0" fmla="*/ 0 w 6372928"/>
              <a:gd name="connsiteY0" fmla="*/ 0 h 7858461"/>
              <a:gd name="connsiteX1" fmla="*/ 1466 w 6372928"/>
              <a:gd name="connsiteY1" fmla="*/ 6115638 h 7858461"/>
              <a:gd name="connsiteX2" fmla="*/ 3140254 w 6372928"/>
              <a:gd name="connsiteY2" fmla="*/ 7858461 h 7858461"/>
              <a:gd name="connsiteX3" fmla="*/ 6202520 w 6372928"/>
              <a:gd name="connsiteY3" fmla="*/ 6171407 h 7858461"/>
              <a:gd name="connsiteX4" fmla="*/ 6372928 w 6372928"/>
              <a:gd name="connsiteY4" fmla="*/ 13694 h 7858461"/>
              <a:gd name="connsiteX5" fmla="*/ 0 w 6372928"/>
              <a:gd name="connsiteY5" fmla="*/ 0 h 7858461"/>
              <a:gd name="connsiteX0" fmla="*/ 0 w 6372928"/>
              <a:gd name="connsiteY0" fmla="*/ 0 h 7858461"/>
              <a:gd name="connsiteX1" fmla="*/ 159650 w 6372928"/>
              <a:gd name="connsiteY1" fmla="*/ 6115639 h 7858461"/>
              <a:gd name="connsiteX2" fmla="*/ 3140254 w 6372928"/>
              <a:gd name="connsiteY2" fmla="*/ 7858461 h 7858461"/>
              <a:gd name="connsiteX3" fmla="*/ 6202520 w 6372928"/>
              <a:gd name="connsiteY3" fmla="*/ 6171407 h 7858461"/>
              <a:gd name="connsiteX4" fmla="*/ 6372928 w 6372928"/>
              <a:gd name="connsiteY4" fmla="*/ 13694 h 7858461"/>
              <a:gd name="connsiteX5" fmla="*/ 0 w 6372928"/>
              <a:gd name="connsiteY5" fmla="*/ 0 h 7858461"/>
              <a:gd name="connsiteX0" fmla="*/ 0 w 6267473"/>
              <a:gd name="connsiteY0" fmla="*/ 0 h 7858461"/>
              <a:gd name="connsiteX1" fmla="*/ 54195 w 6267473"/>
              <a:gd name="connsiteY1" fmla="*/ 6115639 h 7858461"/>
              <a:gd name="connsiteX2" fmla="*/ 3034799 w 6267473"/>
              <a:gd name="connsiteY2" fmla="*/ 7858461 h 7858461"/>
              <a:gd name="connsiteX3" fmla="*/ 6097065 w 6267473"/>
              <a:gd name="connsiteY3" fmla="*/ 6171407 h 7858461"/>
              <a:gd name="connsiteX4" fmla="*/ 6267473 w 6267473"/>
              <a:gd name="connsiteY4" fmla="*/ 13694 h 7858461"/>
              <a:gd name="connsiteX5" fmla="*/ 0 w 6267473"/>
              <a:gd name="connsiteY5" fmla="*/ 0 h 7858461"/>
              <a:gd name="connsiteX0" fmla="*/ 51264 w 6213282"/>
              <a:gd name="connsiteY0" fmla="*/ 0 h 7858461"/>
              <a:gd name="connsiteX1" fmla="*/ 4 w 6213282"/>
              <a:gd name="connsiteY1" fmla="*/ 6115639 h 7858461"/>
              <a:gd name="connsiteX2" fmla="*/ 2980608 w 6213282"/>
              <a:gd name="connsiteY2" fmla="*/ 7858461 h 7858461"/>
              <a:gd name="connsiteX3" fmla="*/ 6042874 w 6213282"/>
              <a:gd name="connsiteY3" fmla="*/ 6171407 h 7858461"/>
              <a:gd name="connsiteX4" fmla="*/ 6213282 w 6213282"/>
              <a:gd name="connsiteY4" fmla="*/ 13694 h 7858461"/>
              <a:gd name="connsiteX5" fmla="*/ 51264 w 6213282"/>
              <a:gd name="connsiteY5" fmla="*/ 0 h 7858461"/>
              <a:gd name="connsiteX0" fmla="*/ 0 w 6267473"/>
              <a:gd name="connsiteY0" fmla="*/ 29851 h 7844767"/>
              <a:gd name="connsiteX1" fmla="*/ 54195 w 6267473"/>
              <a:gd name="connsiteY1" fmla="*/ 6101945 h 7844767"/>
              <a:gd name="connsiteX2" fmla="*/ 3034799 w 6267473"/>
              <a:gd name="connsiteY2" fmla="*/ 7844767 h 7844767"/>
              <a:gd name="connsiteX3" fmla="*/ 6097065 w 6267473"/>
              <a:gd name="connsiteY3" fmla="*/ 6157713 h 7844767"/>
              <a:gd name="connsiteX4" fmla="*/ 6267473 w 6267473"/>
              <a:gd name="connsiteY4" fmla="*/ 0 h 7844767"/>
              <a:gd name="connsiteX5" fmla="*/ 0 w 6267473"/>
              <a:gd name="connsiteY5" fmla="*/ 29851 h 7844767"/>
              <a:gd name="connsiteX0" fmla="*/ 0 w 6097329"/>
              <a:gd name="connsiteY0" fmla="*/ 17658 h 7832574"/>
              <a:gd name="connsiteX1" fmla="*/ 54195 w 6097329"/>
              <a:gd name="connsiteY1" fmla="*/ 6089752 h 7832574"/>
              <a:gd name="connsiteX2" fmla="*/ 3034799 w 6097329"/>
              <a:gd name="connsiteY2" fmla="*/ 7832574 h 7832574"/>
              <a:gd name="connsiteX3" fmla="*/ 6097065 w 6097329"/>
              <a:gd name="connsiteY3" fmla="*/ 6145520 h 7832574"/>
              <a:gd name="connsiteX4" fmla="*/ 6060780 w 6097329"/>
              <a:gd name="connsiteY4" fmla="*/ 0 h 7832574"/>
              <a:gd name="connsiteX5" fmla="*/ 0 w 6097329"/>
              <a:gd name="connsiteY5" fmla="*/ 17658 h 7832574"/>
              <a:gd name="connsiteX0" fmla="*/ 0 w 6097777"/>
              <a:gd name="connsiteY0" fmla="*/ 5465 h 7820381"/>
              <a:gd name="connsiteX1" fmla="*/ 54195 w 6097777"/>
              <a:gd name="connsiteY1" fmla="*/ 6077559 h 7820381"/>
              <a:gd name="connsiteX2" fmla="*/ 3034799 w 6097777"/>
              <a:gd name="connsiteY2" fmla="*/ 7820381 h 7820381"/>
              <a:gd name="connsiteX3" fmla="*/ 6097065 w 6097777"/>
              <a:gd name="connsiteY3" fmla="*/ 6133327 h 7820381"/>
              <a:gd name="connsiteX4" fmla="*/ 6090308 w 6097777"/>
              <a:gd name="connsiteY4" fmla="*/ 0 h 7820381"/>
              <a:gd name="connsiteX5" fmla="*/ 0 w 6097777"/>
              <a:gd name="connsiteY5" fmla="*/ 5465 h 7820381"/>
              <a:gd name="connsiteX0" fmla="*/ 0 w 6053486"/>
              <a:gd name="connsiteY0" fmla="*/ 17658 h 7820381"/>
              <a:gd name="connsiteX1" fmla="*/ 9904 w 6053486"/>
              <a:gd name="connsiteY1" fmla="*/ 6077559 h 7820381"/>
              <a:gd name="connsiteX2" fmla="*/ 2990508 w 6053486"/>
              <a:gd name="connsiteY2" fmla="*/ 7820381 h 7820381"/>
              <a:gd name="connsiteX3" fmla="*/ 6052774 w 6053486"/>
              <a:gd name="connsiteY3" fmla="*/ 6133327 h 7820381"/>
              <a:gd name="connsiteX4" fmla="*/ 6046017 w 6053486"/>
              <a:gd name="connsiteY4" fmla="*/ 0 h 7820381"/>
              <a:gd name="connsiteX5" fmla="*/ 0 w 6053486"/>
              <a:gd name="connsiteY5" fmla="*/ 17658 h 782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3486" h="7820381">
                <a:moveTo>
                  <a:pt x="0" y="17658"/>
                </a:moveTo>
                <a:cubicBezTo>
                  <a:pt x="489" y="1951101"/>
                  <a:pt x="9415" y="4144116"/>
                  <a:pt x="9904" y="6077559"/>
                </a:cubicBezTo>
                <a:lnTo>
                  <a:pt x="2990508" y="7820381"/>
                </a:lnTo>
                <a:cubicBezTo>
                  <a:pt x="4063991" y="7243515"/>
                  <a:pt x="4979291" y="6710193"/>
                  <a:pt x="6052774" y="6133327"/>
                </a:cubicBezTo>
                <a:cubicBezTo>
                  <a:pt x="6056849" y="4211132"/>
                  <a:pt x="6041942" y="1922195"/>
                  <a:pt x="6046017" y="0"/>
                </a:cubicBezTo>
                <a:lnTo>
                  <a:pt x="0" y="17658"/>
                </a:lnTo>
                <a:close/>
              </a:path>
            </a:pathLst>
          </a:custGeom>
          <a:noFill/>
          <a:ln w="31750" cap="sq" cmpd="sng" algn="ctr">
            <a:solidFill>
              <a:schemeClr val="bg1"/>
            </a:solidFill>
            <a:prstDash val="dash"/>
            <a:bevel/>
            <a:headEnd type="none" w="med" len="med"/>
            <a:tailEnd type="none" w="med" len="med"/>
          </a:ln>
          <a:effectLst>
            <a:outerShdw blurRad="457200" dist="38100" dir="3900000" sx="102000" sy="102000" algn="t" rotWithShape="0">
              <a:prstClr val="black">
                <a:alpha val="38000"/>
              </a:prstClr>
            </a:outerShdw>
          </a:effectLst>
        </p:spPr>
        <p:txBody>
          <a:bodyPr wrap="square" lIns="457200" tIns="457200" rIns="457200" bIns="457200">
            <a:spAutoFit/>
          </a:bodyPr>
          <a:lstStyle/>
          <a:p>
            <a:pPr defTabSz="4389438" eaLnBrk="1" hangingPunct="1">
              <a:defRPr/>
            </a:pPr>
            <a:endParaRPr lang="en-US" dirty="0">
              <a:latin typeface="Arial Narrow" pitchFamily="61" charset="0"/>
            </a:endParaRPr>
          </a:p>
        </p:txBody>
      </p:sp>
    </p:spTree>
    <p:extLst>
      <p:ext uri="{BB962C8B-B14F-4D97-AF65-F5344CB8AC3E}">
        <p14:creationId xmlns:p14="http://schemas.microsoft.com/office/powerpoint/2010/main" val="15873785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Background">
    <p:spTree>
      <p:nvGrpSpPr>
        <p:cNvPr id="1" name=""/>
        <p:cNvGrpSpPr/>
        <p:nvPr/>
      </p:nvGrpSpPr>
      <p:grpSpPr>
        <a:xfrm>
          <a:off x="0" y="0"/>
          <a:ext cx="0" cy="0"/>
          <a:chOff x="0" y="0"/>
          <a:chExt cx="0" cy="0"/>
        </a:xfrm>
      </p:grpSpPr>
      <p:sp>
        <p:nvSpPr>
          <p:cNvPr id="2" name="Rectangle 1"/>
          <p:cNvSpPr/>
          <p:nvPr userDrawn="1"/>
        </p:nvSpPr>
        <p:spPr>
          <a:xfrm>
            <a:off x="0" y="5486400"/>
            <a:ext cx="43891200" cy="27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bwMode="auto">
          <a:xfrm>
            <a:off x="11185525" y="7734300"/>
            <a:ext cx="0" cy="24269700"/>
          </a:xfrm>
          <a:prstGeom prst="line">
            <a:avLst/>
          </a:prstGeom>
          <a:noFill/>
          <a:ln w="25400" cap="flat" cmpd="sng" algn="ctr">
            <a:solidFill>
              <a:schemeClr val="tx1"/>
            </a:solidFill>
            <a:prstDash val="dash"/>
            <a:round/>
            <a:headEnd type="oval" w="lg" len="lg"/>
            <a:tailEnd type="oval" w="lg" len="lg"/>
          </a:ln>
          <a:effectLst/>
        </p:spPr>
      </p:cxnSp>
      <p:sp>
        <p:nvSpPr>
          <p:cNvPr id="25" name="Freeform 24"/>
          <p:cNvSpPr/>
          <p:nvPr userDrawn="1"/>
        </p:nvSpPr>
        <p:spPr bwMode="auto">
          <a:xfrm>
            <a:off x="35980293" y="-338463"/>
            <a:ext cx="5987231" cy="8152937"/>
          </a:xfrm>
          <a:custGeom>
            <a:avLst/>
            <a:gdLst>
              <a:gd name="connsiteX0" fmla="*/ 41563 w 6400800"/>
              <a:gd name="connsiteY0" fmla="*/ 124691 h 8728363"/>
              <a:gd name="connsiteX1" fmla="*/ 41563 w 6400800"/>
              <a:gd name="connsiteY1" fmla="*/ 6691745 h 8728363"/>
              <a:gd name="connsiteX2" fmla="*/ 3158836 w 6400800"/>
              <a:gd name="connsiteY2" fmla="*/ 8728363 h 8728363"/>
              <a:gd name="connsiteX3" fmla="*/ 6400800 w 6400800"/>
              <a:gd name="connsiteY3" fmla="*/ 6650181 h 8728363"/>
              <a:gd name="connsiteX4" fmla="*/ 6359236 w 6400800"/>
              <a:gd name="connsiteY4" fmla="*/ 0 h 8728363"/>
              <a:gd name="connsiteX5" fmla="*/ 0 w 6400800"/>
              <a:gd name="connsiteY5" fmla="*/ 83127 h 8728363"/>
              <a:gd name="connsiteX6" fmla="*/ 0 w 6400800"/>
              <a:gd name="connsiteY6" fmla="*/ 83127 h 8728363"/>
              <a:gd name="connsiteX7" fmla="*/ 41563 w 6400800"/>
              <a:gd name="connsiteY7" fmla="*/ 706581 h 8728363"/>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41563 w 6400800"/>
              <a:gd name="connsiteY7" fmla="*/ 623454 h 8645236"/>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41563 w 6400800"/>
              <a:gd name="connsiteY7" fmla="*/ 41564 h 8645236"/>
              <a:gd name="connsiteX0" fmla="*/ 83127 w 6400800"/>
              <a:gd name="connsiteY0" fmla="*/ 872837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83127 w 6400800"/>
              <a:gd name="connsiteY7" fmla="*/ 872837 h 8645236"/>
              <a:gd name="connsiteX0" fmla="*/ 83127 w 6400800"/>
              <a:gd name="connsiteY0" fmla="*/ 872837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83127 w 6400800"/>
              <a:gd name="connsiteY6" fmla="*/ 872837 h 8645236"/>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41564 w 6359237"/>
              <a:gd name="connsiteY0" fmla="*/ 41563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41563 h 7855526"/>
              <a:gd name="connsiteX0" fmla="*/ 41564 w 6359237"/>
              <a:gd name="connsiteY0" fmla="*/ 0 h 7897090"/>
              <a:gd name="connsiteX1" fmla="*/ 0 w 6359237"/>
              <a:gd name="connsiteY1" fmla="*/ 5860472 h 7897090"/>
              <a:gd name="connsiteX2" fmla="*/ 3117273 w 6359237"/>
              <a:gd name="connsiteY2" fmla="*/ 7897090 h 7897090"/>
              <a:gd name="connsiteX3" fmla="*/ 6359237 w 6359237"/>
              <a:gd name="connsiteY3" fmla="*/ 5818908 h 7897090"/>
              <a:gd name="connsiteX4" fmla="*/ 6317673 w 6359237"/>
              <a:gd name="connsiteY4" fmla="*/ 41564 h 7897090"/>
              <a:gd name="connsiteX5" fmla="*/ 41564 w 6359237"/>
              <a:gd name="connsiteY5" fmla="*/ 0 h 7897090"/>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41564 w 6359237"/>
              <a:gd name="connsiteY0" fmla="*/ 0 h 7855527"/>
              <a:gd name="connsiteX1" fmla="*/ 0 w 6359237"/>
              <a:gd name="connsiteY1" fmla="*/ 5818909 h 7855527"/>
              <a:gd name="connsiteX2" fmla="*/ 3117273 w 6359237"/>
              <a:gd name="connsiteY2" fmla="*/ 7855527 h 7855527"/>
              <a:gd name="connsiteX3" fmla="*/ 6359237 w 6359237"/>
              <a:gd name="connsiteY3" fmla="*/ 5777345 h 7855527"/>
              <a:gd name="connsiteX4" fmla="*/ 6317673 w 6359237"/>
              <a:gd name="connsiteY4" fmla="*/ 1 h 7855527"/>
              <a:gd name="connsiteX5" fmla="*/ 41564 w 6359237"/>
              <a:gd name="connsiteY5" fmla="*/ 0 h 7855527"/>
              <a:gd name="connsiteX0" fmla="*/ 0 w 6400800"/>
              <a:gd name="connsiteY0" fmla="*/ 41563 h 7855526"/>
              <a:gd name="connsiteX1" fmla="*/ 41563 w 6400800"/>
              <a:gd name="connsiteY1" fmla="*/ 5818908 h 7855526"/>
              <a:gd name="connsiteX2" fmla="*/ 3158836 w 6400800"/>
              <a:gd name="connsiteY2" fmla="*/ 7855526 h 7855526"/>
              <a:gd name="connsiteX3" fmla="*/ 6400800 w 6400800"/>
              <a:gd name="connsiteY3" fmla="*/ 5777344 h 7855526"/>
              <a:gd name="connsiteX4" fmla="*/ 6359236 w 6400800"/>
              <a:gd name="connsiteY4" fmla="*/ 0 h 7855526"/>
              <a:gd name="connsiteX5" fmla="*/ 0 w 6400800"/>
              <a:gd name="connsiteY5" fmla="*/ 41563 h 7855526"/>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20049 w 6359237"/>
              <a:gd name="connsiteY0" fmla="*/ 7823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20049 w 6359237"/>
              <a:gd name="connsiteY5" fmla="*/ 7823 h 7855526"/>
              <a:gd name="connsiteX0" fmla="*/ 20049 w 6371461"/>
              <a:gd name="connsiteY0" fmla="*/ 0 h 7847703"/>
              <a:gd name="connsiteX1" fmla="*/ 0 w 6371461"/>
              <a:gd name="connsiteY1" fmla="*/ 5811085 h 7847703"/>
              <a:gd name="connsiteX2" fmla="*/ 3117273 w 6371461"/>
              <a:gd name="connsiteY2" fmla="*/ 7847703 h 7847703"/>
              <a:gd name="connsiteX3" fmla="*/ 6359237 w 6371461"/>
              <a:gd name="connsiteY3" fmla="*/ 5769521 h 7847703"/>
              <a:gd name="connsiteX4" fmla="*/ 6371461 w 6371461"/>
              <a:gd name="connsiteY4" fmla="*/ 2935 h 7847703"/>
              <a:gd name="connsiteX5" fmla="*/ 20049 w 6371461"/>
              <a:gd name="connsiteY5" fmla="*/ 0 h 7847703"/>
              <a:gd name="connsiteX0" fmla="*/ 20049 w 6359858"/>
              <a:gd name="connsiteY0" fmla="*/ 0 h 7847703"/>
              <a:gd name="connsiteX1" fmla="*/ 0 w 6359858"/>
              <a:gd name="connsiteY1" fmla="*/ 5811085 h 7847703"/>
              <a:gd name="connsiteX2" fmla="*/ 3117273 w 6359858"/>
              <a:gd name="connsiteY2" fmla="*/ 7847703 h 7847703"/>
              <a:gd name="connsiteX3" fmla="*/ 6359237 w 6359858"/>
              <a:gd name="connsiteY3" fmla="*/ 5769521 h 7847703"/>
              <a:gd name="connsiteX4" fmla="*/ 6349946 w 6359858"/>
              <a:gd name="connsiteY4" fmla="*/ 13693 h 7847703"/>
              <a:gd name="connsiteX5" fmla="*/ 20049 w 6359858"/>
              <a:gd name="connsiteY5" fmla="*/ 0 h 7847703"/>
              <a:gd name="connsiteX0" fmla="*/ 20049 w 6359858"/>
              <a:gd name="connsiteY0" fmla="*/ 0 h 7847703"/>
              <a:gd name="connsiteX1" fmla="*/ 0 w 6359858"/>
              <a:gd name="connsiteY1" fmla="*/ 5811085 h 7847703"/>
              <a:gd name="connsiteX2" fmla="*/ 3117273 w 6359858"/>
              <a:gd name="connsiteY2" fmla="*/ 7847703 h 7847703"/>
              <a:gd name="connsiteX3" fmla="*/ 6359237 w 6359858"/>
              <a:gd name="connsiteY3" fmla="*/ 5823309 h 7847703"/>
              <a:gd name="connsiteX4" fmla="*/ 6349946 w 6359858"/>
              <a:gd name="connsiteY4" fmla="*/ 13693 h 7847703"/>
              <a:gd name="connsiteX5" fmla="*/ 20049 w 6359858"/>
              <a:gd name="connsiteY5" fmla="*/ 0 h 7847703"/>
              <a:gd name="connsiteX0" fmla="*/ 20049 w 6359858"/>
              <a:gd name="connsiteY0" fmla="*/ 0 h 7869218"/>
              <a:gd name="connsiteX1" fmla="*/ 0 w 6359858"/>
              <a:gd name="connsiteY1" fmla="*/ 5811085 h 7869218"/>
              <a:gd name="connsiteX2" fmla="*/ 3138788 w 6359858"/>
              <a:gd name="connsiteY2" fmla="*/ 7869218 h 7869218"/>
              <a:gd name="connsiteX3" fmla="*/ 6359237 w 6359858"/>
              <a:gd name="connsiteY3" fmla="*/ 5823309 h 7869218"/>
              <a:gd name="connsiteX4" fmla="*/ 6349946 w 6359858"/>
              <a:gd name="connsiteY4" fmla="*/ 13693 h 7869218"/>
              <a:gd name="connsiteX5" fmla="*/ 20049 w 6359858"/>
              <a:gd name="connsiteY5" fmla="*/ 0 h 7869218"/>
              <a:gd name="connsiteX0" fmla="*/ 0 w 6361324"/>
              <a:gd name="connsiteY0" fmla="*/ 0 h 7858461"/>
              <a:gd name="connsiteX1" fmla="*/ 1466 w 6361324"/>
              <a:gd name="connsiteY1" fmla="*/ 5800328 h 7858461"/>
              <a:gd name="connsiteX2" fmla="*/ 3140254 w 6361324"/>
              <a:gd name="connsiteY2" fmla="*/ 7858461 h 7858461"/>
              <a:gd name="connsiteX3" fmla="*/ 6360703 w 6361324"/>
              <a:gd name="connsiteY3" fmla="*/ 5812552 h 7858461"/>
              <a:gd name="connsiteX4" fmla="*/ 6351412 w 6361324"/>
              <a:gd name="connsiteY4" fmla="*/ 2936 h 7858461"/>
              <a:gd name="connsiteX5" fmla="*/ 0 w 6361324"/>
              <a:gd name="connsiteY5" fmla="*/ 0 h 7858461"/>
              <a:gd name="connsiteX0" fmla="*/ 0 w 6372928"/>
              <a:gd name="connsiteY0" fmla="*/ 0 h 7858461"/>
              <a:gd name="connsiteX1" fmla="*/ 1466 w 6372928"/>
              <a:gd name="connsiteY1" fmla="*/ 5800328 h 7858461"/>
              <a:gd name="connsiteX2" fmla="*/ 3140254 w 6372928"/>
              <a:gd name="connsiteY2" fmla="*/ 7858461 h 7858461"/>
              <a:gd name="connsiteX3" fmla="*/ 6360703 w 6372928"/>
              <a:gd name="connsiteY3" fmla="*/ 5812552 h 7858461"/>
              <a:gd name="connsiteX4" fmla="*/ 6372928 w 6372928"/>
              <a:gd name="connsiteY4" fmla="*/ 13694 h 7858461"/>
              <a:gd name="connsiteX5" fmla="*/ 0 w 6372928"/>
              <a:gd name="connsiteY5" fmla="*/ 0 h 7858461"/>
              <a:gd name="connsiteX0" fmla="*/ 0 w 6372928"/>
              <a:gd name="connsiteY0" fmla="*/ 299879 h 8158340"/>
              <a:gd name="connsiteX1" fmla="*/ 1466 w 6372928"/>
              <a:gd name="connsiteY1" fmla="*/ 6100207 h 8158340"/>
              <a:gd name="connsiteX2" fmla="*/ 3140254 w 6372928"/>
              <a:gd name="connsiteY2" fmla="*/ 8158340 h 8158340"/>
              <a:gd name="connsiteX3" fmla="*/ 6360703 w 6372928"/>
              <a:gd name="connsiteY3" fmla="*/ 6112431 h 8158340"/>
              <a:gd name="connsiteX4" fmla="*/ 6372928 w 6372928"/>
              <a:gd name="connsiteY4" fmla="*/ 50 h 8158340"/>
              <a:gd name="connsiteX5" fmla="*/ 0 w 6372928"/>
              <a:gd name="connsiteY5" fmla="*/ 299879 h 8158340"/>
              <a:gd name="connsiteX0" fmla="*/ 54192 w 6371466"/>
              <a:gd name="connsiteY0" fmla="*/ 12434 h 8158290"/>
              <a:gd name="connsiteX1" fmla="*/ 4 w 6371466"/>
              <a:gd name="connsiteY1" fmla="*/ 6100157 h 8158290"/>
              <a:gd name="connsiteX2" fmla="*/ 3138792 w 6371466"/>
              <a:gd name="connsiteY2" fmla="*/ 8158290 h 8158290"/>
              <a:gd name="connsiteX3" fmla="*/ 6359241 w 6371466"/>
              <a:gd name="connsiteY3" fmla="*/ 6112381 h 8158290"/>
              <a:gd name="connsiteX4" fmla="*/ 6371466 w 6371466"/>
              <a:gd name="connsiteY4" fmla="*/ 0 h 8158290"/>
              <a:gd name="connsiteX5" fmla="*/ 54192 w 6371466"/>
              <a:gd name="connsiteY5" fmla="*/ 12434 h 8158290"/>
              <a:gd name="connsiteX0" fmla="*/ 0 w 6372928"/>
              <a:gd name="connsiteY0" fmla="*/ 38561 h 8158290"/>
              <a:gd name="connsiteX1" fmla="*/ 1466 w 6372928"/>
              <a:gd name="connsiteY1" fmla="*/ 6100157 h 8158290"/>
              <a:gd name="connsiteX2" fmla="*/ 3140254 w 6372928"/>
              <a:gd name="connsiteY2" fmla="*/ 8158290 h 8158290"/>
              <a:gd name="connsiteX3" fmla="*/ 6360703 w 6372928"/>
              <a:gd name="connsiteY3" fmla="*/ 6112381 h 8158290"/>
              <a:gd name="connsiteX4" fmla="*/ 6372928 w 6372928"/>
              <a:gd name="connsiteY4" fmla="*/ 0 h 8158290"/>
              <a:gd name="connsiteX5" fmla="*/ 0 w 6372928"/>
              <a:gd name="connsiteY5" fmla="*/ 38561 h 8158290"/>
              <a:gd name="connsiteX0" fmla="*/ 0 w 6361194"/>
              <a:gd name="connsiteY0" fmla="*/ 30172 h 8149901"/>
              <a:gd name="connsiteX1" fmla="*/ 1466 w 6361194"/>
              <a:gd name="connsiteY1" fmla="*/ 6091768 h 8149901"/>
              <a:gd name="connsiteX2" fmla="*/ 3140254 w 6361194"/>
              <a:gd name="connsiteY2" fmla="*/ 8149901 h 8149901"/>
              <a:gd name="connsiteX3" fmla="*/ 6360703 w 6361194"/>
              <a:gd name="connsiteY3" fmla="*/ 6103992 h 8149901"/>
              <a:gd name="connsiteX4" fmla="*/ 6346122 w 6361194"/>
              <a:gd name="connsiteY4" fmla="*/ 0 h 8149901"/>
              <a:gd name="connsiteX5" fmla="*/ 0 w 6361194"/>
              <a:gd name="connsiteY5" fmla="*/ 30172 h 8149901"/>
              <a:gd name="connsiteX0" fmla="*/ 0 w 6363993"/>
              <a:gd name="connsiteY0" fmla="*/ 21783 h 8141512"/>
              <a:gd name="connsiteX1" fmla="*/ 1466 w 6363993"/>
              <a:gd name="connsiteY1" fmla="*/ 6083379 h 8141512"/>
              <a:gd name="connsiteX2" fmla="*/ 3140254 w 6363993"/>
              <a:gd name="connsiteY2" fmla="*/ 8141512 h 8141512"/>
              <a:gd name="connsiteX3" fmla="*/ 6360703 w 6363993"/>
              <a:gd name="connsiteY3" fmla="*/ 6095603 h 8141512"/>
              <a:gd name="connsiteX4" fmla="*/ 6363993 w 6363993"/>
              <a:gd name="connsiteY4" fmla="*/ 0 h 8141512"/>
              <a:gd name="connsiteX5" fmla="*/ 0 w 6363993"/>
              <a:gd name="connsiteY5" fmla="*/ 21783 h 8141512"/>
              <a:gd name="connsiteX0" fmla="*/ 0 w 6363993"/>
              <a:gd name="connsiteY0" fmla="*/ 5004 h 8141512"/>
              <a:gd name="connsiteX1" fmla="*/ 1466 w 6363993"/>
              <a:gd name="connsiteY1" fmla="*/ 6083379 h 8141512"/>
              <a:gd name="connsiteX2" fmla="*/ 3140254 w 6363993"/>
              <a:gd name="connsiteY2" fmla="*/ 8141512 h 8141512"/>
              <a:gd name="connsiteX3" fmla="*/ 6360703 w 6363993"/>
              <a:gd name="connsiteY3" fmla="*/ 6095603 h 8141512"/>
              <a:gd name="connsiteX4" fmla="*/ 6363993 w 6363993"/>
              <a:gd name="connsiteY4" fmla="*/ 0 h 8141512"/>
              <a:gd name="connsiteX5" fmla="*/ 0 w 6363993"/>
              <a:gd name="connsiteY5" fmla="*/ 5004 h 8141512"/>
              <a:gd name="connsiteX0" fmla="*/ 7490 w 6362548"/>
              <a:gd name="connsiteY0" fmla="*/ 0 h 8153287"/>
              <a:gd name="connsiteX1" fmla="*/ 21 w 6362548"/>
              <a:gd name="connsiteY1" fmla="*/ 6095154 h 8153287"/>
              <a:gd name="connsiteX2" fmla="*/ 3138809 w 6362548"/>
              <a:gd name="connsiteY2" fmla="*/ 8153287 h 8153287"/>
              <a:gd name="connsiteX3" fmla="*/ 6359258 w 6362548"/>
              <a:gd name="connsiteY3" fmla="*/ 6107378 h 8153287"/>
              <a:gd name="connsiteX4" fmla="*/ 6362548 w 6362548"/>
              <a:gd name="connsiteY4" fmla="*/ 11775 h 8153287"/>
              <a:gd name="connsiteX5" fmla="*/ 7490 w 6362548"/>
              <a:gd name="connsiteY5" fmla="*/ 0 h 8153287"/>
              <a:gd name="connsiteX0" fmla="*/ 7490 w 6362548"/>
              <a:gd name="connsiteY0" fmla="*/ 5004 h 8141512"/>
              <a:gd name="connsiteX1" fmla="*/ 21 w 6362548"/>
              <a:gd name="connsiteY1" fmla="*/ 6083379 h 8141512"/>
              <a:gd name="connsiteX2" fmla="*/ 3138809 w 6362548"/>
              <a:gd name="connsiteY2" fmla="*/ 8141512 h 8141512"/>
              <a:gd name="connsiteX3" fmla="*/ 6359258 w 6362548"/>
              <a:gd name="connsiteY3" fmla="*/ 6095603 h 8141512"/>
              <a:gd name="connsiteX4" fmla="*/ 6362548 w 6362548"/>
              <a:gd name="connsiteY4" fmla="*/ 0 h 8141512"/>
              <a:gd name="connsiteX5" fmla="*/ 7490 w 6362548"/>
              <a:gd name="connsiteY5" fmla="*/ 5004 h 8141512"/>
              <a:gd name="connsiteX0" fmla="*/ 7490 w 6362548"/>
              <a:gd name="connsiteY0" fmla="*/ 0 h 8153287"/>
              <a:gd name="connsiteX1" fmla="*/ 21 w 6362548"/>
              <a:gd name="connsiteY1" fmla="*/ 6095154 h 8153287"/>
              <a:gd name="connsiteX2" fmla="*/ 3138809 w 6362548"/>
              <a:gd name="connsiteY2" fmla="*/ 8153287 h 8153287"/>
              <a:gd name="connsiteX3" fmla="*/ 6359258 w 6362548"/>
              <a:gd name="connsiteY3" fmla="*/ 6107378 h 8153287"/>
              <a:gd name="connsiteX4" fmla="*/ 6362548 w 6362548"/>
              <a:gd name="connsiteY4" fmla="*/ 11775 h 8153287"/>
              <a:gd name="connsiteX5" fmla="*/ 7490 w 6362548"/>
              <a:gd name="connsiteY5" fmla="*/ 0 h 8153287"/>
              <a:gd name="connsiteX0" fmla="*/ 7490 w 6377619"/>
              <a:gd name="connsiteY0" fmla="*/ 0 h 8153287"/>
              <a:gd name="connsiteX1" fmla="*/ 21 w 6377619"/>
              <a:gd name="connsiteY1" fmla="*/ 6095154 h 8153287"/>
              <a:gd name="connsiteX2" fmla="*/ 3138809 w 6377619"/>
              <a:gd name="connsiteY2" fmla="*/ 8153287 h 8153287"/>
              <a:gd name="connsiteX3" fmla="*/ 6377128 w 6377619"/>
              <a:gd name="connsiteY3" fmla="*/ 6115768 h 8153287"/>
              <a:gd name="connsiteX4" fmla="*/ 6362548 w 6377619"/>
              <a:gd name="connsiteY4" fmla="*/ 11775 h 8153287"/>
              <a:gd name="connsiteX5" fmla="*/ 7490 w 6377619"/>
              <a:gd name="connsiteY5" fmla="*/ 0 h 8153287"/>
              <a:gd name="connsiteX0" fmla="*/ 7490 w 6377128"/>
              <a:gd name="connsiteY0" fmla="*/ 0 h 8153287"/>
              <a:gd name="connsiteX1" fmla="*/ 21 w 6377128"/>
              <a:gd name="connsiteY1" fmla="*/ 6095154 h 8153287"/>
              <a:gd name="connsiteX2" fmla="*/ 3138809 w 6377128"/>
              <a:gd name="connsiteY2" fmla="*/ 8153287 h 8153287"/>
              <a:gd name="connsiteX3" fmla="*/ 6377128 w 6377128"/>
              <a:gd name="connsiteY3" fmla="*/ 6115768 h 8153287"/>
              <a:gd name="connsiteX4" fmla="*/ 6362548 w 6377128"/>
              <a:gd name="connsiteY4" fmla="*/ 11775 h 8153287"/>
              <a:gd name="connsiteX5" fmla="*/ 7490 w 6377128"/>
              <a:gd name="connsiteY5" fmla="*/ 0 h 8153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77128" h="8153287">
                <a:moveTo>
                  <a:pt x="7490" y="0"/>
                </a:moveTo>
                <a:cubicBezTo>
                  <a:pt x="7979" y="1933443"/>
                  <a:pt x="-468" y="4161711"/>
                  <a:pt x="21" y="6095154"/>
                </a:cubicBezTo>
                <a:lnTo>
                  <a:pt x="3138809" y="8153287"/>
                </a:lnTo>
                <a:lnTo>
                  <a:pt x="6377128" y="6115768"/>
                </a:lnTo>
                <a:cubicBezTo>
                  <a:pt x="6354397" y="4201962"/>
                  <a:pt x="6358473" y="1933970"/>
                  <a:pt x="6362548" y="11775"/>
                </a:cubicBezTo>
                <a:lnTo>
                  <a:pt x="7490" y="0"/>
                </a:lnTo>
                <a:close/>
              </a:path>
            </a:pathLst>
          </a:custGeom>
          <a:solidFill>
            <a:srgbClr val="005BBB"/>
          </a:solidFill>
          <a:ln w="9525" cap="flat" cmpd="sng" algn="ctr">
            <a:noFill/>
            <a:prstDash val="solid"/>
            <a:round/>
            <a:headEnd type="none" w="med" len="med"/>
            <a:tailEnd type="none" w="med" len="med"/>
          </a:ln>
          <a:effectLst>
            <a:outerShdw blurRad="215900" sx="102000" sy="102000" algn="ctr" rotWithShape="0">
              <a:prstClr val="black">
                <a:alpha val="32000"/>
              </a:prstClr>
            </a:outerShdw>
          </a:effectLst>
        </p:spPr>
        <p:txBody>
          <a:bodyPr wrap="square" lIns="457200" tIns="457200" rIns="457200" bIns="457200">
            <a:spAutoFit/>
          </a:bodyPr>
          <a:lstStyle/>
          <a:p>
            <a:pPr defTabSz="4389438" eaLnBrk="1" hangingPunct="1">
              <a:defRPr/>
            </a:pPr>
            <a:endParaRPr lang="en-US" dirty="0">
              <a:latin typeface="Arial Narrow" pitchFamily="61" charset="0"/>
            </a:endParaRPr>
          </a:p>
        </p:txBody>
      </p:sp>
      <p:cxnSp>
        <p:nvCxnSpPr>
          <p:cNvPr id="9" name="Straight Connector 9"/>
          <p:cNvCxnSpPr>
            <a:cxnSpLocks noChangeShapeType="1"/>
          </p:cNvCxnSpPr>
          <p:nvPr userDrawn="1"/>
        </p:nvCxnSpPr>
        <p:spPr bwMode="auto">
          <a:xfrm>
            <a:off x="11307763" y="8594725"/>
            <a:ext cx="9144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0" name="Straight Connector 9"/>
          <p:cNvCxnSpPr/>
          <p:nvPr userDrawn="1"/>
        </p:nvCxnSpPr>
        <p:spPr bwMode="auto">
          <a:xfrm>
            <a:off x="21945600" y="7734300"/>
            <a:ext cx="0" cy="24269700"/>
          </a:xfrm>
          <a:prstGeom prst="line">
            <a:avLst/>
          </a:prstGeom>
          <a:noFill/>
          <a:ln w="25400" cap="flat" cmpd="sng" algn="ctr">
            <a:solidFill>
              <a:schemeClr val="tx1"/>
            </a:solidFill>
            <a:prstDash val="dash"/>
            <a:round/>
            <a:headEnd type="oval" w="lg" len="lg"/>
            <a:tailEnd type="oval" w="lg" len="lg"/>
          </a:ln>
          <a:effectLst/>
        </p:spPr>
      </p:cxnSp>
      <p:cxnSp>
        <p:nvCxnSpPr>
          <p:cNvPr id="11" name="Straight Connector 10"/>
          <p:cNvCxnSpPr/>
          <p:nvPr userDrawn="1"/>
        </p:nvCxnSpPr>
        <p:spPr bwMode="auto">
          <a:xfrm>
            <a:off x="32705675" y="7734300"/>
            <a:ext cx="0" cy="24269700"/>
          </a:xfrm>
          <a:prstGeom prst="line">
            <a:avLst/>
          </a:prstGeom>
          <a:noFill/>
          <a:ln w="25400" cap="flat" cmpd="sng" algn="ctr">
            <a:solidFill>
              <a:schemeClr val="tx1"/>
            </a:solidFill>
            <a:prstDash val="dash"/>
            <a:round/>
            <a:headEnd type="oval" w="lg" len="lg"/>
            <a:tailEnd type="oval" w="lg" len="lg"/>
          </a:ln>
          <a:effectLst/>
        </p:spPr>
      </p:cxnSp>
      <p:sp>
        <p:nvSpPr>
          <p:cNvPr id="12" name="Content Placeholder 9"/>
          <p:cNvSpPr>
            <a:spLocks noGrp="1"/>
          </p:cNvSpPr>
          <p:nvPr>
            <p:ph sz="quarter" idx="10"/>
          </p:nvPr>
        </p:nvSpPr>
        <p:spPr>
          <a:xfrm>
            <a:off x="914400" y="7734300"/>
            <a:ext cx="9798050" cy="16301357"/>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Picture Placeholder 2"/>
          <p:cNvSpPr>
            <a:spLocks noGrp="1"/>
          </p:cNvSpPr>
          <p:nvPr>
            <p:ph type="pic" sz="quarter" idx="16"/>
          </p:nvPr>
        </p:nvSpPr>
        <p:spPr>
          <a:xfrm>
            <a:off x="914400" y="24551640"/>
            <a:ext cx="9798050" cy="7452360"/>
          </a:xfrm>
          <a:prstGeom prst="rect">
            <a:avLst/>
          </a:prstGeom>
          <a:solidFill>
            <a:schemeClr val="bg2">
              <a:lumMod val="85000"/>
            </a:schemeClr>
          </a:solidFill>
        </p:spPr>
        <p:txBody>
          <a:bodyPr/>
          <a:lstStyle/>
          <a:p>
            <a:pPr marL="0" indent="0" algn="ctr">
              <a:buNone/>
            </a:pPr>
            <a:endParaRPr lang="en-US" dirty="0"/>
          </a:p>
        </p:txBody>
      </p:sp>
      <p:sp>
        <p:nvSpPr>
          <p:cNvPr id="14" name="Picture Placeholder 2"/>
          <p:cNvSpPr>
            <a:spLocks noGrp="1"/>
          </p:cNvSpPr>
          <p:nvPr>
            <p:ph type="pic" sz="quarter" idx="17"/>
          </p:nvPr>
        </p:nvSpPr>
        <p:spPr>
          <a:xfrm>
            <a:off x="33194624" y="19869150"/>
            <a:ext cx="9798050" cy="7452360"/>
          </a:xfrm>
          <a:prstGeom prst="rect">
            <a:avLst/>
          </a:prstGeom>
          <a:solidFill>
            <a:schemeClr val="bg2">
              <a:lumMod val="85000"/>
            </a:schemeClr>
          </a:solidFill>
        </p:spPr>
        <p:txBody>
          <a:bodyPr/>
          <a:lstStyle/>
          <a:p>
            <a:pPr marL="0" indent="0" algn="ctr">
              <a:buNone/>
            </a:pPr>
            <a:endParaRPr lang="en-US" dirty="0"/>
          </a:p>
        </p:txBody>
      </p:sp>
      <p:sp>
        <p:nvSpPr>
          <p:cNvPr id="15" name="Content Placeholder 9"/>
          <p:cNvSpPr>
            <a:spLocks noGrp="1"/>
          </p:cNvSpPr>
          <p:nvPr>
            <p:ph sz="quarter" idx="18"/>
          </p:nvPr>
        </p:nvSpPr>
        <p:spPr>
          <a:xfrm>
            <a:off x="11674474" y="7734300"/>
            <a:ext cx="9798050" cy="24269700"/>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9"/>
          <p:cNvSpPr>
            <a:spLocks noGrp="1"/>
          </p:cNvSpPr>
          <p:nvPr>
            <p:ph sz="quarter" idx="19"/>
          </p:nvPr>
        </p:nvSpPr>
        <p:spPr>
          <a:xfrm>
            <a:off x="22418677" y="7737764"/>
            <a:ext cx="9798050" cy="6975763"/>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9"/>
          <p:cNvSpPr>
            <a:spLocks noGrp="1"/>
          </p:cNvSpPr>
          <p:nvPr>
            <p:ph sz="quarter" idx="20"/>
          </p:nvPr>
        </p:nvSpPr>
        <p:spPr>
          <a:xfrm>
            <a:off x="33194624" y="7734300"/>
            <a:ext cx="9798050" cy="11301845"/>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9"/>
          <p:cNvSpPr>
            <a:spLocks noGrp="1"/>
          </p:cNvSpPr>
          <p:nvPr>
            <p:ph sz="quarter" idx="21"/>
          </p:nvPr>
        </p:nvSpPr>
        <p:spPr>
          <a:xfrm>
            <a:off x="33194624" y="28154515"/>
            <a:ext cx="9798050" cy="3849485"/>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hart Placeholder 23"/>
          <p:cNvSpPr>
            <a:spLocks noGrp="1"/>
          </p:cNvSpPr>
          <p:nvPr>
            <p:ph type="chart" sz="quarter" idx="22"/>
          </p:nvPr>
        </p:nvSpPr>
        <p:spPr>
          <a:xfrm>
            <a:off x="22550435" y="15565076"/>
            <a:ext cx="9666291" cy="6942137"/>
          </a:xfrm>
          <a:prstGeom prst="rect">
            <a:avLst/>
          </a:prstGeom>
        </p:spPr>
        <p:txBody>
          <a:bodyPr/>
          <a:lstStyle/>
          <a:p>
            <a:endParaRPr lang="en-US" dirty="0"/>
          </a:p>
        </p:txBody>
      </p:sp>
      <p:sp>
        <p:nvSpPr>
          <p:cNvPr id="20" name="Content Placeholder 9"/>
          <p:cNvSpPr>
            <a:spLocks noGrp="1"/>
          </p:cNvSpPr>
          <p:nvPr>
            <p:ph sz="quarter" idx="23"/>
          </p:nvPr>
        </p:nvSpPr>
        <p:spPr>
          <a:xfrm>
            <a:off x="22550435" y="23432539"/>
            <a:ext cx="9798050" cy="8571461"/>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3" name="Picture 7"/>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6980067" y="2103739"/>
            <a:ext cx="3922369" cy="3017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Freeform 23"/>
          <p:cNvSpPr/>
          <p:nvPr userDrawn="1"/>
        </p:nvSpPr>
        <p:spPr bwMode="auto">
          <a:xfrm>
            <a:off x="36474412" y="-626633"/>
            <a:ext cx="4998992" cy="7820049"/>
          </a:xfrm>
          <a:custGeom>
            <a:avLst/>
            <a:gdLst>
              <a:gd name="connsiteX0" fmla="*/ 41563 w 6400800"/>
              <a:gd name="connsiteY0" fmla="*/ 124691 h 8728363"/>
              <a:gd name="connsiteX1" fmla="*/ 41563 w 6400800"/>
              <a:gd name="connsiteY1" fmla="*/ 6691745 h 8728363"/>
              <a:gd name="connsiteX2" fmla="*/ 3158836 w 6400800"/>
              <a:gd name="connsiteY2" fmla="*/ 8728363 h 8728363"/>
              <a:gd name="connsiteX3" fmla="*/ 6400800 w 6400800"/>
              <a:gd name="connsiteY3" fmla="*/ 6650181 h 8728363"/>
              <a:gd name="connsiteX4" fmla="*/ 6359236 w 6400800"/>
              <a:gd name="connsiteY4" fmla="*/ 0 h 8728363"/>
              <a:gd name="connsiteX5" fmla="*/ 0 w 6400800"/>
              <a:gd name="connsiteY5" fmla="*/ 83127 h 8728363"/>
              <a:gd name="connsiteX6" fmla="*/ 0 w 6400800"/>
              <a:gd name="connsiteY6" fmla="*/ 83127 h 8728363"/>
              <a:gd name="connsiteX7" fmla="*/ 41563 w 6400800"/>
              <a:gd name="connsiteY7" fmla="*/ 706581 h 8728363"/>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41563 w 6400800"/>
              <a:gd name="connsiteY7" fmla="*/ 623454 h 8645236"/>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0" fmla="*/ 41563 w 6400800"/>
              <a:gd name="connsiteY0" fmla="*/ 41564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41563 w 6400800"/>
              <a:gd name="connsiteY7" fmla="*/ 41564 h 8645236"/>
              <a:gd name="connsiteX0" fmla="*/ 83127 w 6400800"/>
              <a:gd name="connsiteY0" fmla="*/ 872837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0 w 6400800"/>
              <a:gd name="connsiteY6" fmla="*/ 0 h 8645236"/>
              <a:gd name="connsiteX7" fmla="*/ 83127 w 6400800"/>
              <a:gd name="connsiteY7" fmla="*/ 872837 h 8645236"/>
              <a:gd name="connsiteX0" fmla="*/ 83127 w 6400800"/>
              <a:gd name="connsiteY0" fmla="*/ 872837 h 8645236"/>
              <a:gd name="connsiteX1" fmla="*/ 41563 w 6400800"/>
              <a:gd name="connsiteY1" fmla="*/ 6608618 h 8645236"/>
              <a:gd name="connsiteX2" fmla="*/ 3158836 w 6400800"/>
              <a:gd name="connsiteY2" fmla="*/ 8645236 h 8645236"/>
              <a:gd name="connsiteX3" fmla="*/ 6400800 w 6400800"/>
              <a:gd name="connsiteY3" fmla="*/ 6567054 h 8645236"/>
              <a:gd name="connsiteX4" fmla="*/ 6359236 w 6400800"/>
              <a:gd name="connsiteY4" fmla="*/ 789710 h 8645236"/>
              <a:gd name="connsiteX5" fmla="*/ 0 w 6400800"/>
              <a:gd name="connsiteY5" fmla="*/ 0 h 8645236"/>
              <a:gd name="connsiteX6" fmla="*/ 83127 w 6400800"/>
              <a:gd name="connsiteY6" fmla="*/ 872837 h 8645236"/>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41564 w 6359237"/>
              <a:gd name="connsiteY0" fmla="*/ 41563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41563 h 7855526"/>
              <a:gd name="connsiteX0" fmla="*/ 41564 w 6359237"/>
              <a:gd name="connsiteY0" fmla="*/ 0 h 7897090"/>
              <a:gd name="connsiteX1" fmla="*/ 0 w 6359237"/>
              <a:gd name="connsiteY1" fmla="*/ 5860472 h 7897090"/>
              <a:gd name="connsiteX2" fmla="*/ 3117273 w 6359237"/>
              <a:gd name="connsiteY2" fmla="*/ 7897090 h 7897090"/>
              <a:gd name="connsiteX3" fmla="*/ 6359237 w 6359237"/>
              <a:gd name="connsiteY3" fmla="*/ 5818908 h 7897090"/>
              <a:gd name="connsiteX4" fmla="*/ 6317673 w 6359237"/>
              <a:gd name="connsiteY4" fmla="*/ 41564 h 7897090"/>
              <a:gd name="connsiteX5" fmla="*/ 41564 w 6359237"/>
              <a:gd name="connsiteY5" fmla="*/ 0 h 7897090"/>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41564 w 6359237"/>
              <a:gd name="connsiteY0" fmla="*/ 0 h 7855527"/>
              <a:gd name="connsiteX1" fmla="*/ 0 w 6359237"/>
              <a:gd name="connsiteY1" fmla="*/ 5818909 h 7855527"/>
              <a:gd name="connsiteX2" fmla="*/ 3117273 w 6359237"/>
              <a:gd name="connsiteY2" fmla="*/ 7855527 h 7855527"/>
              <a:gd name="connsiteX3" fmla="*/ 6359237 w 6359237"/>
              <a:gd name="connsiteY3" fmla="*/ 5777345 h 7855527"/>
              <a:gd name="connsiteX4" fmla="*/ 6317673 w 6359237"/>
              <a:gd name="connsiteY4" fmla="*/ 1 h 7855527"/>
              <a:gd name="connsiteX5" fmla="*/ 41564 w 6359237"/>
              <a:gd name="connsiteY5" fmla="*/ 0 h 7855527"/>
              <a:gd name="connsiteX0" fmla="*/ 0 w 6400800"/>
              <a:gd name="connsiteY0" fmla="*/ 41563 h 7855526"/>
              <a:gd name="connsiteX1" fmla="*/ 41563 w 6400800"/>
              <a:gd name="connsiteY1" fmla="*/ 5818908 h 7855526"/>
              <a:gd name="connsiteX2" fmla="*/ 3158836 w 6400800"/>
              <a:gd name="connsiteY2" fmla="*/ 7855526 h 7855526"/>
              <a:gd name="connsiteX3" fmla="*/ 6400800 w 6400800"/>
              <a:gd name="connsiteY3" fmla="*/ 5777344 h 7855526"/>
              <a:gd name="connsiteX4" fmla="*/ 6359236 w 6400800"/>
              <a:gd name="connsiteY4" fmla="*/ 0 h 7855526"/>
              <a:gd name="connsiteX5" fmla="*/ 0 w 6400800"/>
              <a:gd name="connsiteY5" fmla="*/ 41563 h 7855526"/>
              <a:gd name="connsiteX0" fmla="*/ 41564 w 6359237"/>
              <a:gd name="connsiteY0" fmla="*/ 83127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41564 w 6359237"/>
              <a:gd name="connsiteY5" fmla="*/ 83127 h 7855526"/>
              <a:gd name="connsiteX0" fmla="*/ 20049 w 6359237"/>
              <a:gd name="connsiteY0" fmla="*/ 7823 h 7855526"/>
              <a:gd name="connsiteX1" fmla="*/ 0 w 6359237"/>
              <a:gd name="connsiteY1" fmla="*/ 5818908 h 7855526"/>
              <a:gd name="connsiteX2" fmla="*/ 3117273 w 6359237"/>
              <a:gd name="connsiteY2" fmla="*/ 7855526 h 7855526"/>
              <a:gd name="connsiteX3" fmla="*/ 6359237 w 6359237"/>
              <a:gd name="connsiteY3" fmla="*/ 5777344 h 7855526"/>
              <a:gd name="connsiteX4" fmla="*/ 6317673 w 6359237"/>
              <a:gd name="connsiteY4" fmla="*/ 0 h 7855526"/>
              <a:gd name="connsiteX5" fmla="*/ 20049 w 6359237"/>
              <a:gd name="connsiteY5" fmla="*/ 7823 h 7855526"/>
              <a:gd name="connsiteX0" fmla="*/ 20049 w 6371461"/>
              <a:gd name="connsiteY0" fmla="*/ 0 h 7847703"/>
              <a:gd name="connsiteX1" fmla="*/ 0 w 6371461"/>
              <a:gd name="connsiteY1" fmla="*/ 5811085 h 7847703"/>
              <a:gd name="connsiteX2" fmla="*/ 3117273 w 6371461"/>
              <a:gd name="connsiteY2" fmla="*/ 7847703 h 7847703"/>
              <a:gd name="connsiteX3" fmla="*/ 6359237 w 6371461"/>
              <a:gd name="connsiteY3" fmla="*/ 5769521 h 7847703"/>
              <a:gd name="connsiteX4" fmla="*/ 6371461 w 6371461"/>
              <a:gd name="connsiteY4" fmla="*/ 2935 h 7847703"/>
              <a:gd name="connsiteX5" fmla="*/ 20049 w 6371461"/>
              <a:gd name="connsiteY5" fmla="*/ 0 h 7847703"/>
              <a:gd name="connsiteX0" fmla="*/ 20049 w 6359858"/>
              <a:gd name="connsiteY0" fmla="*/ 0 h 7847703"/>
              <a:gd name="connsiteX1" fmla="*/ 0 w 6359858"/>
              <a:gd name="connsiteY1" fmla="*/ 5811085 h 7847703"/>
              <a:gd name="connsiteX2" fmla="*/ 3117273 w 6359858"/>
              <a:gd name="connsiteY2" fmla="*/ 7847703 h 7847703"/>
              <a:gd name="connsiteX3" fmla="*/ 6359237 w 6359858"/>
              <a:gd name="connsiteY3" fmla="*/ 5769521 h 7847703"/>
              <a:gd name="connsiteX4" fmla="*/ 6349946 w 6359858"/>
              <a:gd name="connsiteY4" fmla="*/ 13693 h 7847703"/>
              <a:gd name="connsiteX5" fmla="*/ 20049 w 6359858"/>
              <a:gd name="connsiteY5" fmla="*/ 0 h 7847703"/>
              <a:gd name="connsiteX0" fmla="*/ 20049 w 6359858"/>
              <a:gd name="connsiteY0" fmla="*/ 0 h 7847703"/>
              <a:gd name="connsiteX1" fmla="*/ 0 w 6359858"/>
              <a:gd name="connsiteY1" fmla="*/ 5811085 h 7847703"/>
              <a:gd name="connsiteX2" fmla="*/ 3117273 w 6359858"/>
              <a:gd name="connsiteY2" fmla="*/ 7847703 h 7847703"/>
              <a:gd name="connsiteX3" fmla="*/ 6359237 w 6359858"/>
              <a:gd name="connsiteY3" fmla="*/ 5823309 h 7847703"/>
              <a:gd name="connsiteX4" fmla="*/ 6349946 w 6359858"/>
              <a:gd name="connsiteY4" fmla="*/ 13693 h 7847703"/>
              <a:gd name="connsiteX5" fmla="*/ 20049 w 6359858"/>
              <a:gd name="connsiteY5" fmla="*/ 0 h 7847703"/>
              <a:gd name="connsiteX0" fmla="*/ 20049 w 6359858"/>
              <a:gd name="connsiteY0" fmla="*/ 0 h 7869218"/>
              <a:gd name="connsiteX1" fmla="*/ 0 w 6359858"/>
              <a:gd name="connsiteY1" fmla="*/ 5811085 h 7869218"/>
              <a:gd name="connsiteX2" fmla="*/ 3138788 w 6359858"/>
              <a:gd name="connsiteY2" fmla="*/ 7869218 h 7869218"/>
              <a:gd name="connsiteX3" fmla="*/ 6359237 w 6359858"/>
              <a:gd name="connsiteY3" fmla="*/ 5823309 h 7869218"/>
              <a:gd name="connsiteX4" fmla="*/ 6349946 w 6359858"/>
              <a:gd name="connsiteY4" fmla="*/ 13693 h 7869218"/>
              <a:gd name="connsiteX5" fmla="*/ 20049 w 6359858"/>
              <a:gd name="connsiteY5" fmla="*/ 0 h 7869218"/>
              <a:gd name="connsiteX0" fmla="*/ 0 w 6361324"/>
              <a:gd name="connsiteY0" fmla="*/ 0 h 7858461"/>
              <a:gd name="connsiteX1" fmla="*/ 1466 w 6361324"/>
              <a:gd name="connsiteY1" fmla="*/ 5800328 h 7858461"/>
              <a:gd name="connsiteX2" fmla="*/ 3140254 w 6361324"/>
              <a:gd name="connsiteY2" fmla="*/ 7858461 h 7858461"/>
              <a:gd name="connsiteX3" fmla="*/ 6360703 w 6361324"/>
              <a:gd name="connsiteY3" fmla="*/ 5812552 h 7858461"/>
              <a:gd name="connsiteX4" fmla="*/ 6351412 w 6361324"/>
              <a:gd name="connsiteY4" fmla="*/ 2936 h 7858461"/>
              <a:gd name="connsiteX5" fmla="*/ 0 w 6361324"/>
              <a:gd name="connsiteY5" fmla="*/ 0 h 7858461"/>
              <a:gd name="connsiteX0" fmla="*/ 0 w 6372928"/>
              <a:gd name="connsiteY0" fmla="*/ 0 h 7858461"/>
              <a:gd name="connsiteX1" fmla="*/ 1466 w 6372928"/>
              <a:gd name="connsiteY1" fmla="*/ 5800328 h 7858461"/>
              <a:gd name="connsiteX2" fmla="*/ 3140254 w 6372928"/>
              <a:gd name="connsiteY2" fmla="*/ 7858461 h 7858461"/>
              <a:gd name="connsiteX3" fmla="*/ 6360703 w 6372928"/>
              <a:gd name="connsiteY3" fmla="*/ 5812552 h 7858461"/>
              <a:gd name="connsiteX4" fmla="*/ 6372928 w 6372928"/>
              <a:gd name="connsiteY4" fmla="*/ 13694 h 7858461"/>
              <a:gd name="connsiteX5" fmla="*/ 0 w 6372928"/>
              <a:gd name="connsiteY5" fmla="*/ 0 h 7858461"/>
              <a:gd name="connsiteX0" fmla="*/ 0 w 6372928"/>
              <a:gd name="connsiteY0" fmla="*/ 0 h 7858461"/>
              <a:gd name="connsiteX1" fmla="*/ 1466 w 6372928"/>
              <a:gd name="connsiteY1" fmla="*/ 6115638 h 7858461"/>
              <a:gd name="connsiteX2" fmla="*/ 3140254 w 6372928"/>
              <a:gd name="connsiteY2" fmla="*/ 7858461 h 7858461"/>
              <a:gd name="connsiteX3" fmla="*/ 6360703 w 6372928"/>
              <a:gd name="connsiteY3" fmla="*/ 5812552 h 7858461"/>
              <a:gd name="connsiteX4" fmla="*/ 6372928 w 6372928"/>
              <a:gd name="connsiteY4" fmla="*/ 13694 h 7858461"/>
              <a:gd name="connsiteX5" fmla="*/ 0 w 6372928"/>
              <a:gd name="connsiteY5" fmla="*/ 0 h 7858461"/>
              <a:gd name="connsiteX0" fmla="*/ 0 w 6432486"/>
              <a:gd name="connsiteY0" fmla="*/ 0 h 7858461"/>
              <a:gd name="connsiteX1" fmla="*/ 1466 w 6432486"/>
              <a:gd name="connsiteY1" fmla="*/ 6115638 h 7858461"/>
              <a:gd name="connsiteX2" fmla="*/ 3140254 w 6432486"/>
              <a:gd name="connsiteY2" fmla="*/ 7858461 h 7858461"/>
              <a:gd name="connsiteX3" fmla="*/ 6432309 w 6432486"/>
              <a:gd name="connsiteY3" fmla="*/ 6159393 h 7858461"/>
              <a:gd name="connsiteX4" fmla="*/ 6372928 w 6432486"/>
              <a:gd name="connsiteY4" fmla="*/ 13694 h 7858461"/>
              <a:gd name="connsiteX5" fmla="*/ 0 w 6432486"/>
              <a:gd name="connsiteY5" fmla="*/ 0 h 7858461"/>
              <a:gd name="connsiteX0" fmla="*/ 0 w 6432486"/>
              <a:gd name="connsiteY0" fmla="*/ 0 h 7858461"/>
              <a:gd name="connsiteX1" fmla="*/ 1466 w 6432486"/>
              <a:gd name="connsiteY1" fmla="*/ 6115638 h 7858461"/>
              <a:gd name="connsiteX2" fmla="*/ 3140254 w 6432486"/>
              <a:gd name="connsiteY2" fmla="*/ 7858461 h 7858461"/>
              <a:gd name="connsiteX3" fmla="*/ 6432309 w 6432486"/>
              <a:gd name="connsiteY3" fmla="*/ 6096331 h 7858461"/>
              <a:gd name="connsiteX4" fmla="*/ 6372928 w 6432486"/>
              <a:gd name="connsiteY4" fmla="*/ 13694 h 7858461"/>
              <a:gd name="connsiteX5" fmla="*/ 0 w 6432486"/>
              <a:gd name="connsiteY5" fmla="*/ 0 h 7858461"/>
              <a:gd name="connsiteX0" fmla="*/ 0 w 6372928"/>
              <a:gd name="connsiteY0" fmla="*/ 0 h 7858461"/>
              <a:gd name="connsiteX1" fmla="*/ 1466 w 6372928"/>
              <a:gd name="connsiteY1" fmla="*/ 6115638 h 7858461"/>
              <a:gd name="connsiteX2" fmla="*/ 3140254 w 6372928"/>
              <a:gd name="connsiteY2" fmla="*/ 7858461 h 7858461"/>
              <a:gd name="connsiteX3" fmla="*/ 6360702 w 6372928"/>
              <a:gd name="connsiteY3" fmla="*/ 6127862 h 7858461"/>
              <a:gd name="connsiteX4" fmla="*/ 6372928 w 6372928"/>
              <a:gd name="connsiteY4" fmla="*/ 13694 h 7858461"/>
              <a:gd name="connsiteX5" fmla="*/ 0 w 6372928"/>
              <a:gd name="connsiteY5" fmla="*/ 0 h 7858461"/>
              <a:gd name="connsiteX0" fmla="*/ 0 w 6372928"/>
              <a:gd name="connsiteY0" fmla="*/ 0 h 7858461"/>
              <a:gd name="connsiteX1" fmla="*/ 1466 w 6372928"/>
              <a:gd name="connsiteY1" fmla="*/ 6115638 h 7858461"/>
              <a:gd name="connsiteX2" fmla="*/ 3140254 w 6372928"/>
              <a:gd name="connsiteY2" fmla="*/ 7858461 h 7858461"/>
              <a:gd name="connsiteX3" fmla="*/ 6202520 w 6372928"/>
              <a:gd name="connsiteY3" fmla="*/ 6171407 h 7858461"/>
              <a:gd name="connsiteX4" fmla="*/ 6372928 w 6372928"/>
              <a:gd name="connsiteY4" fmla="*/ 13694 h 7858461"/>
              <a:gd name="connsiteX5" fmla="*/ 0 w 6372928"/>
              <a:gd name="connsiteY5" fmla="*/ 0 h 7858461"/>
              <a:gd name="connsiteX0" fmla="*/ 0 w 6372928"/>
              <a:gd name="connsiteY0" fmla="*/ 0 h 7858461"/>
              <a:gd name="connsiteX1" fmla="*/ 159650 w 6372928"/>
              <a:gd name="connsiteY1" fmla="*/ 6115639 h 7858461"/>
              <a:gd name="connsiteX2" fmla="*/ 3140254 w 6372928"/>
              <a:gd name="connsiteY2" fmla="*/ 7858461 h 7858461"/>
              <a:gd name="connsiteX3" fmla="*/ 6202520 w 6372928"/>
              <a:gd name="connsiteY3" fmla="*/ 6171407 h 7858461"/>
              <a:gd name="connsiteX4" fmla="*/ 6372928 w 6372928"/>
              <a:gd name="connsiteY4" fmla="*/ 13694 h 7858461"/>
              <a:gd name="connsiteX5" fmla="*/ 0 w 6372928"/>
              <a:gd name="connsiteY5" fmla="*/ 0 h 7858461"/>
              <a:gd name="connsiteX0" fmla="*/ 0 w 6267473"/>
              <a:gd name="connsiteY0" fmla="*/ 0 h 7858461"/>
              <a:gd name="connsiteX1" fmla="*/ 54195 w 6267473"/>
              <a:gd name="connsiteY1" fmla="*/ 6115639 h 7858461"/>
              <a:gd name="connsiteX2" fmla="*/ 3034799 w 6267473"/>
              <a:gd name="connsiteY2" fmla="*/ 7858461 h 7858461"/>
              <a:gd name="connsiteX3" fmla="*/ 6097065 w 6267473"/>
              <a:gd name="connsiteY3" fmla="*/ 6171407 h 7858461"/>
              <a:gd name="connsiteX4" fmla="*/ 6267473 w 6267473"/>
              <a:gd name="connsiteY4" fmla="*/ 13694 h 7858461"/>
              <a:gd name="connsiteX5" fmla="*/ 0 w 6267473"/>
              <a:gd name="connsiteY5" fmla="*/ 0 h 7858461"/>
              <a:gd name="connsiteX0" fmla="*/ 51264 w 6213282"/>
              <a:gd name="connsiteY0" fmla="*/ 0 h 7858461"/>
              <a:gd name="connsiteX1" fmla="*/ 4 w 6213282"/>
              <a:gd name="connsiteY1" fmla="*/ 6115639 h 7858461"/>
              <a:gd name="connsiteX2" fmla="*/ 2980608 w 6213282"/>
              <a:gd name="connsiteY2" fmla="*/ 7858461 h 7858461"/>
              <a:gd name="connsiteX3" fmla="*/ 6042874 w 6213282"/>
              <a:gd name="connsiteY3" fmla="*/ 6171407 h 7858461"/>
              <a:gd name="connsiteX4" fmla="*/ 6213282 w 6213282"/>
              <a:gd name="connsiteY4" fmla="*/ 13694 h 7858461"/>
              <a:gd name="connsiteX5" fmla="*/ 51264 w 6213282"/>
              <a:gd name="connsiteY5" fmla="*/ 0 h 7858461"/>
              <a:gd name="connsiteX0" fmla="*/ 0 w 6267473"/>
              <a:gd name="connsiteY0" fmla="*/ 29851 h 7844767"/>
              <a:gd name="connsiteX1" fmla="*/ 54195 w 6267473"/>
              <a:gd name="connsiteY1" fmla="*/ 6101945 h 7844767"/>
              <a:gd name="connsiteX2" fmla="*/ 3034799 w 6267473"/>
              <a:gd name="connsiteY2" fmla="*/ 7844767 h 7844767"/>
              <a:gd name="connsiteX3" fmla="*/ 6097065 w 6267473"/>
              <a:gd name="connsiteY3" fmla="*/ 6157713 h 7844767"/>
              <a:gd name="connsiteX4" fmla="*/ 6267473 w 6267473"/>
              <a:gd name="connsiteY4" fmla="*/ 0 h 7844767"/>
              <a:gd name="connsiteX5" fmla="*/ 0 w 6267473"/>
              <a:gd name="connsiteY5" fmla="*/ 29851 h 7844767"/>
              <a:gd name="connsiteX0" fmla="*/ 0 w 6097329"/>
              <a:gd name="connsiteY0" fmla="*/ 17658 h 7832574"/>
              <a:gd name="connsiteX1" fmla="*/ 54195 w 6097329"/>
              <a:gd name="connsiteY1" fmla="*/ 6089752 h 7832574"/>
              <a:gd name="connsiteX2" fmla="*/ 3034799 w 6097329"/>
              <a:gd name="connsiteY2" fmla="*/ 7832574 h 7832574"/>
              <a:gd name="connsiteX3" fmla="*/ 6097065 w 6097329"/>
              <a:gd name="connsiteY3" fmla="*/ 6145520 h 7832574"/>
              <a:gd name="connsiteX4" fmla="*/ 6060780 w 6097329"/>
              <a:gd name="connsiteY4" fmla="*/ 0 h 7832574"/>
              <a:gd name="connsiteX5" fmla="*/ 0 w 6097329"/>
              <a:gd name="connsiteY5" fmla="*/ 17658 h 7832574"/>
              <a:gd name="connsiteX0" fmla="*/ 0 w 6097777"/>
              <a:gd name="connsiteY0" fmla="*/ 5465 h 7820381"/>
              <a:gd name="connsiteX1" fmla="*/ 54195 w 6097777"/>
              <a:gd name="connsiteY1" fmla="*/ 6077559 h 7820381"/>
              <a:gd name="connsiteX2" fmla="*/ 3034799 w 6097777"/>
              <a:gd name="connsiteY2" fmla="*/ 7820381 h 7820381"/>
              <a:gd name="connsiteX3" fmla="*/ 6097065 w 6097777"/>
              <a:gd name="connsiteY3" fmla="*/ 6133327 h 7820381"/>
              <a:gd name="connsiteX4" fmla="*/ 6090308 w 6097777"/>
              <a:gd name="connsiteY4" fmla="*/ 0 h 7820381"/>
              <a:gd name="connsiteX5" fmla="*/ 0 w 6097777"/>
              <a:gd name="connsiteY5" fmla="*/ 5465 h 7820381"/>
              <a:gd name="connsiteX0" fmla="*/ 0 w 6053486"/>
              <a:gd name="connsiteY0" fmla="*/ 17658 h 7820381"/>
              <a:gd name="connsiteX1" fmla="*/ 9904 w 6053486"/>
              <a:gd name="connsiteY1" fmla="*/ 6077559 h 7820381"/>
              <a:gd name="connsiteX2" fmla="*/ 2990508 w 6053486"/>
              <a:gd name="connsiteY2" fmla="*/ 7820381 h 7820381"/>
              <a:gd name="connsiteX3" fmla="*/ 6052774 w 6053486"/>
              <a:gd name="connsiteY3" fmla="*/ 6133327 h 7820381"/>
              <a:gd name="connsiteX4" fmla="*/ 6046017 w 6053486"/>
              <a:gd name="connsiteY4" fmla="*/ 0 h 7820381"/>
              <a:gd name="connsiteX5" fmla="*/ 0 w 6053486"/>
              <a:gd name="connsiteY5" fmla="*/ 17658 h 782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3486" h="7820381">
                <a:moveTo>
                  <a:pt x="0" y="17658"/>
                </a:moveTo>
                <a:cubicBezTo>
                  <a:pt x="489" y="1951101"/>
                  <a:pt x="9415" y="4144116"/>
                  <a:pt x="9904" y="6077559"/>
                </a:cubicBezTo>
                <a:lnTo>
                  <a:pt x="2990508" y="7820381"/>
                </a:lnTo>
                <a:cubicBezTo>
                  <a:pt x="4063991" y="7243515"/>
                  <a:pt x="4979291" y="6710193"/>
                  <a:pt x="6052774" y="6133327"/>
                </a:cubicBezTo>
                <a:cubicBezTo>
                  <a:pt x="6056849" y="4211132"/>
                  <a:pt x="6041942" y="1922195"/>
                  <a:pt x="6046017" y="0"/>
                </a:cubicBezTo>
                <a:lnTo>
                  <a:pt x="0" y="17658"/>
                </a:lnTo>
                <a:close/>
              </a:path>
            </a:pathLst>
          </a:custGeom>
          <a:noFill/>
          <a:ln w="31750" cap="sq" cmpd="sng" algn="ctr">
            <a:solidFill>
              <a:schemeClr val="bg1"/>
            </a:solidFill>
            <a:prstDash val="dash"/>
            <a:bevel/>
            <a:headEnd type="none" w="med" len="med"/>
            <a:tailEnd type="none" w="med" len="med"/>
          </a:ln>
          <a:effectLst>
            <a:outerShdw blurRad="457200" dist="38100" dir="3900000" sx="102000" sy="102000" algn="t" rotWithShape="0">
              <a:prstClr val="black">
                <a:alpha val="38000"/>
              </a:prstClr>
            </a:outerShdw>
          </a:effectLst>
        </p:spPr>
        <p:txBody>
          <a:bodyPr wrap="square" lIns="457200" tIns="457200" rIns="457200" bIns="457200">
            <a:spAutoFit/>
          </a:bodyPr>
          <a:lstStyle/>
          <a:p>
            <a:pPr defTabSz="4389438" eaLnBrk="1" hangingPunct="1">
              <a:defRPr/>
            </a:pPr>
            <a:endParaRPr lang="en-US" dirty="0">
              <a:latin typeface="Arial Narrow" pitchFamily="61" charset="0"/>
            </a:endParaRPr>
          </a:p>
        </p:txBody>
      </p:sp>
    </p:spTree>
    <p:extLst>
      <p:ext uri="{BB962C8B-B14F-4D97-AF65-F5344CB8AC3E}">
        <p14:creationId xmlns:p14="http://schemas.microsoft.com/office/powerpoint/2010/main" val="19102920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bwMode="auto">
          <a:xfrm>
            <a:off x="0" y="0"/>
            <a:ext cx="43891200" cy="3291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6"/>
          <p:cNvSpPr>
            <a:spLocks noChangeArrowheads="1"/>
          </p:cNvSpPr>
          <p:nvPr userDrawn="1"/>
        </p:nvSpPr>
        <p:spPr bwMode="auto">
          <a:xfrm>
            <a:off x="0" y="0"/>
            <a:ext cx="43891200" cy="5486400"/>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b="0" i="0" baseline="0" dirty="0" smtClean="0">
              <a:solidFill>
                <a:schemeClr val="tx1"/>
              </a:solidFill>
              <a:latin typeface="Arial" charset="0"/>
              <a:ea typeface="Arial" charset="0"/>
            </a:endParaRPr>
          </a:p>
        </p:txBody>
      </p:sp>
      <p:cxnSp>
        <p:nvCxnSpPr>
          <p:cNvPr id="9" name="Straight Connector 8"/>
          <p:cNvCxnSpPr/>
          <p:nvPr userDrawn="1"/>
        </p:nvCxnSpPr>
        <p:spPr bwMode="auto">
          <a:xfrm>
            <a:off x="-566057" y="4920343"/>
            <a:ext cx="44849143" cy="0"/>
          </a:xfrm>
          <a:prstGeom prst="line">
            <a:avLst/>
          </a:prstGeom>
          <a:noFill/>
          <a:ln w="31750" cap="flat" cmpd="sng" algn="ctr">
            <a:solidFill>
              <a:schemeClr val="bg1"/>
            </a:solidFill>
            <a:prstDash val="dash"/>
            <a:round/>
            <a:headEnd type="none" w="med" len="med"/>
            <a:tailEnd type="none" w="med" len="med"/>
          </a:ln>
          <a:effectLst/>
        </p:spPr>
      </p:cxnSp>
    </p:spTree>
    <p:extLst>
      <p:ext uri="{BB962C8B-B14F-4D97-AF65-F5344CB8AC3E}">
        <p14:creationId xmlns:p14="http://schemas.microsoft.com/office/powerpoint/2010/main" val="1101499162"/>
      </p:ext>
    </p:extLst>
  </p:cSld>
  <p:clrMap bg1="lt1" tx1="dk1" bg2="lt2" tx2="dk2" accent1="accent1" accent2="accent2" accent3="accent3" accent4="accent4" accent5="accent5" accent6="accent6" hlink="hlink" folHlink="folHlink"/>
  <p:sldLayoutIdLst>
    <p:sldLayoutId id="2147483673" r:id="rId1"/>
    <p:sldLayoutId id="2147483674"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notesSlide" Target="../notesSlides/notesSlide1.xml"/><Relationship Id="rId7" Type="http://schemas.openxmlformats.org/officeDocument/2006/relationships/image" Target="../media/image5.png"/><Relationship Id="rId12" Type="http://schemas.openxmlformats.org/officeDocument/2006/relationships/image" Target="../media/image10.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11" Type="http://schemas.openxmlformats.org/officeDocument/2006/relationships/image" Target="../media/image9.png"/><Relationship Id="rId5" Type="http://schemas.openxmlformats.org/officeDocument/2006/relationships/image" Target="../media/image4.emf"/><Relationship Id="rId10" Type="http://schemas.openxmlformats.org/officeDocument/2006/relationships/image" Target="../media/image8.emf"/><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2.emf"/></Relationships>
</file>

<file path=ppt/slides/_rels/slide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3.png"/><Relationship Id="rId7" Type="http://schemas.openxmlformats.org/officeDocument/2006/relationships/image" Target="../media/image16.jpeg"/><Relationship Id="rId12" Type="http://schemas.openxmlformats.org/officeDocument/2006/relationships/image" Target="../media/image2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5.jpeg"/><Relationship Id="rId11" Type="http://schemas.openxmlformats.org/officeDocument/2006/relationships/image" Target="../media/image20.jpeg"/><Relationship Id="rId5" Type="http://schemas.openxmlformats.org/officeDocument/2006/relationships/image" Target="../media/image14.jpeg"/><Relationship Id="rId10" Type="http://schemas.openxmlformats.org/officeDocument/2006/relationships/image" Target="../media/image19.jpeg"/><Relationship Id="rId4" Type="http://schemas.openxmlformats.org/officeDocument/2006/relationships/image" Target="../media/image13.jpeg"/><Relationship Id="rId9"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rot="10800000">
            <a:off x="19982190" y="17404005"/>
            <a:ext cx="249237" cy="11477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TextBox 64"/>
          <p:cNvSpPr txBox="1">
            <a:spLocks noChangeArrowheads="1"/>
          </p:cNvSpPr>
          <p:nvPr/>
        </p:nvSpPr>
        <p:spPr bwMode="auto">
          <a:xfrm>
            <a:off x="17913677" y="17477030"/>
            <a:ext cx="26193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800" dirty="0">
                <a:solidFill>
                  <a:schemeClr val="bg1"/>
                </a:solidFill>
                <a:latin typeface="Arial" charset="0"/>
                <a:ea typeface="Arial" charset="0"/>
              </a:rPr>
              <a:t>Figure </a:t>
            </a:r>
            <a:r>
              <a:rPr lang="en-US" altLang="en-US" sz="1800" dirty="0" smtClean="0">
                <a:solidFill>
                  <a:schemeClr val="bg1"/>
                </a:solidFill>
                <a:latin typeface="Arial" charset="0"/>
                <a:ea typeface="Arial" charset="0"/>
              </a:rPr>
              <a:t>A: </a:t>
            </a:r>
            <a:r>
              <a:rPr lang="en-US" altLang="en-US" sz="1800" dirty="0">
                <a:solidFill>
                  <a:schemeClr val="bg1"/>
                </a:solidFill>
                <a:latin typeface="Arial" charset="0"/>
                <a:ea typeface="Arial" charset="0"/>
              </a:rPr>
              <a:t>neque dignissim, and in aliquet nisl et umis.</a:t>
            </a:r>
          </a:p>
        </p:txBody>
      </p:sp>
      <p:sp>
        <p:nvSpPr>
          <p:cNvPr id="19" name="TextBox 18"/>
          <p:cNvSpPr txBox="1"/>
          <p:nvPr/>
        </p:nvSpPr>
        <p:spPr>
          <a:xfrm>
            <a:off x="13681368" y="8294855"/>
            <a:ext cx="9829800" cy="751168"/>
          </a:xfrm>
          <a:prstGeom prst="rect">
            <a:avLst/>
          </a:prstGeom>
          <a:solidFill>
            <a:schemeClr val="bg1">
              <a:alpha val="63000"/>
            </a:schemeClr>
          </a:solidFill>
          <a:effectLst/>
        </p:spPr>
        <p:txBody>
          <a:bodyPr>
            <a:spAutoFit/>
          </a:bodyPr>
          <a:lstStyle/>
          <a:p>
            <a:pPr>
              <a:lnSpc>
                <a:spcPts val="4600"/>
              </a:lnSpc>
              <a:spcBef>
                <a:spcPts val="0"/>
              </a:spcBef>
              <a:spcAft>
                <a:spcPts val="1200"/>
              </a:spcAft>
              <a:defRPr/>
            </a:pPr>
            <a:r>
              <a:rPr lang="en-US" sz="7200" b="1" dirty="0">
                <a:solidFill>
                  <a:schemeClr val="tx1">
                    <a:lumMod val="50000"/>
                  </a:schemeClr>
                </a:solidFill>
                <a:latin typeface="Times New Roman" panose="02020603050405020304" pitchFamily="18" charset="0"/>
                <a:cs typeface="Times New Roman" panose="02020603050405020304" pitchFamily="18" charset="0"/>
              </a:rPr>
              <a:t>Mehdi Saffar</a:t>
            </a:r>
            <a:r>
              <a:rPr lang="en-US" sz="7200" b="1" baseline="30000" dirty="0">
                <a:solidFill>
                  <a:schemeClr val="tx1">
                    <a:lumMod val="50000"/>
                  </a:schemeClr>
                </a:solidFill>
                <a:latin typeface="Times New Roman" panose="02020603050405020304" pitchFamily="18" charset="0"/>
                <a:cs typeface="Times New Roman" panose="02020603050405020304" pitchFamily="18" charset="0"/>
              </a:rPr>
              <a:t>2</a:t>
            </a:r>
            <a:endParaRPr lang="en-US" sz="7200" b="1" dirty="0">
              <a:solidFill>
                <a:schemeClr val="tx1">
                  <a:lumMod val="50000"/>
                </a:schemeClr>
              </a:solidFill>
              <a:latin typeface="Times New Roman" panose="02020603050405020304" pitchFamily="18" charset="0"/>
              <a:ea typeface="Arial" charset="0"/>
              <a:cs typeface="Times New Roman" panose="02020603050405020304" pitchFamily="18" charset="0"/>
            </a:endParaRPr>
          </a:p>
        </p:txBody>
      </p:sp>
      <p:sp>
        <p:nvSpPr>
          <p:cNvPr id="87" name="Rectangle 5"/>
          <p:cNvSpPr>
            <a:spLocks noChangeArrowheads="1"/>
          </p:cNvSpPr>
          <p:nvPr/>
        </p:nvSpPr>
        <p:spPr bwMode="auto">
          <a:xfrm>
            <a:off x="811373" y="5949946"/>
            <a:ext cx="43362876" cy="132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3" tIns="45269" rIns="90553" bIns="45269">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000" b="1" dirty="0">
                <a:solidFill>
                  <a:schemeClr val="tx1">
                    <a:lumMod val="50000"/>
                  </a:schemeClr>
                </a:solidFill>
                <a:latin typeface="Times New Roman" panose="02020603050405020304" pitchFamily="18" charset="0"/>
                <a:ea typeface="Arial" charset="0"/>
                <a:cs typeface="Times New Roman" panose="02020603050405020304" pitchFamily="18" charset="0"/>
              </a:rPr>
              <a:t>System Dynamics Modeling of Construction Safety Management Based on Site Corrective Actions</a:t>
            </a:r>
            <a:endParaRPr lang="en-US" altLang="en-US" sz="4000" b="1" dirty="0">
              <a:solidFill>
                <a:schemeClr val="tx1">
                  <a:lumMod val="50000"/>
                </a:schemeClr>
              </a:solidFill>
              <a:latin typeface="Times New Roman" panose="02020603050405020304" pitchFamily="18" charset="0"/>
              <a:ea typeface="Arial"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36092190" y="-31138"/>
            <a:ext cx="5945409" cy="5430414"/>
          </a:xfrm>
          <a:prstGeom prst="rect">
            <a:avLst/>
          </a:prstGeom>
        </p:spPr>
      </p:pic>
      <p:sp>
        <p:nvSpPr>
          <p:cNvPr id="90" name="TextBox 89"/>
          <p:cNvSpPr txBox="1"/>
          <p:nvPr/>
        </p:nvSpPr>
        <p:spPr>
          <a:xfrm>
            <a:off x="22403240" y="7821489"/>
            <a:ext cx="9755493" cy="1015663"/>
          </a:xfrm>
          <a:prstGeom prst="rect">
            <a:avLst/>
          </a:prstGeom>
          <a:noFill/>
          <a:effectLst/>
        </p:spPr>
        <p:txBody>
          <a:bodyPr>
            <a:spAutoFit/>
          </a:bodyPr>
          <a:lstStyle/>
          <a:p>
            <a:pPr>
              <a:defRPr/>
            </a:pPr>
            <a:r>
              <a:rPr lang="en-US" sz="6000" b="1" dirty="0">
                <a:solidFill>
                  <a:srgbClr val="005BBB"/>
                </a:solidFill>
                <a:latin typeface="Times New Roman" panose="02020603050405020304" pitchFamily="18" charset="0"/>
                <a:cs typeface="Times New Roman" panose="02020603050405020304" pitchFamily="18" charset="0"/>
              </a:rPr>
              <a:t>Abstract</a:t>
            </a:r>
          </a:p>
        </p:txBody>
      </p:sp>
      <p:sp>
        <p:nvSpPr>
          <p:cNvPr id="93" name="TextBox 92"/>
          <p:cNvSpPr txBox="1"/>
          <p:nvPr/>
        </p:nvSpPr>
        <p:spPr>
          <a:xfrm>
            <a:off x="2250981" y="8329320"/>
            <a:ext cx="9726763" cy="682238"/>
          </a:xfrm>
          <a:prstGeom prst="rect">
            <a:avLst/>
          </a:prstGeom>
          <a:solidFill>
            <a:sysClr val="window" lastClr="FFFFFF">
              <a:alpha val="63000"/>
            </a:sysClr>
          </a:solidFill>
          <a:effectLst/>
        </p:spPr>
        <p:txBody>
          <a:bodyPr wrap="square">
            <a:spAutoFit/>
          </a:bodyPr>
          <a:lstStyle/>
          <a:p>
            <a:pPr lvl="0" algn="just" defTabSz="914400">
              <a:lnSpc>
                <a:spcPts val="4565"/>
              </a:lnSpc>
              <a:spcAft>
                <a:spcPts val="992"/>
              </a:spcAft>
              <a:defRPr/>
            </a:pPr>
            <a:r>
              <a:rPr lang="en-US" sz="7200" b="1" dirty="0">
                <a:solidFill>
                  <a:schemeClr val="tx1">
                    <a:lumMod val="50000"/>
                  </a:schemeClr>
                </a:solidFill>
                <a:latin typeface="Times New Roman" panose="02020603050405020304" pitchFamily="18" charset="0"/>
                <a:cs typeface="Times New Roman" panose="02020603050405020304" pitchFamily="18" charset="0"/>
              </a:rPr>
              <a:t>Shahin Dabirian</a:t>
            </a:r>
            <a:r>
              <a:rPr lang="en-US" sz="7200" b="1" baseline="30000" dirty="0">
                <a:solidFill>
                  <a:schemeClr val="tx1">
                    <a:lumMod val="50000"/>
                  </a:schemeClr>
                </a:solidFill>
                <a:latin typeface="Times New Roman" panose="02020603050405020304" pitchFamily="18" charset="0"/>
                <a:cs typeface="Times New Roman" panose="02020603050405020304" pitchFamily="18" charset="0"/>
              </a:rPr>
              <a:t>1</a:t>
            </a:r>
            <a:endParaRPr kumimoji="0" lang="en-US" sz="7200" b="1" i="0" u="none" strike="noStrike" kern="0" cap="none" spc="0" normalizeH="0" baseline="0" noProof="0" dirty="0">
              <a:ln>
                <a:noFill/>
              </a:ln>
              <a:solidFill>
                <a:schemeClr val="tx1">
                  <a:lumMod val="50000"/>
                </a:schemeClr>
              </a:solidFill>
              <a:effectLst/>
              <a:uLnTx/>
              <a:uFillTx/>
              <a:latin typeface="Times New Roman" panose="02020603050405020304" pitchFamily="18" charset="0"/>
              <a:ea typeface="Arial" charset="0"/>
              <a:cs typeface="Times New Roman" panose="02020603050405020304" pitchFamily="18" charset="0"/>
            </a:endParaRPr>
          </a:p>
        </p:txBody>
      </p:sp>
      <p:sp>
        <p:nvSpPr>
          <p:cNvPr id="3" name="TextBox 2"/>
          <p:cNvSpPr txBox="1"/>
          <p:nvPr/>
        </p:nvSpPr>
        <p:spPr>
          <a:xfrm>
            <a:off x="22492811" y="9386168"/>
            <a:ext cx="9859908" cy="21427854"/>
          </a:xfrm>
          <a:prstGeom prst="rect">
            <a:avLst/>
          </a:prstGeom>
          <a:noFill/>
        </p:spPr>
        <p:txBody>
          <a:bodyPr wrap="square" rtlCol="0">
            <a:spAutoFit/>
          </a:bodyPr>
          <a:lstStyle/>
          <a:p>
            <a:pPr algn="just">
              <a:lnSpc>
                <a:spcPct val="150000"/>
              </a:lnSpc>
              <a:spcAft>
                <a:spcPts val="1000"/>
              </a:spcAft>
            </a:pPr>
            <a:r>
              <a:rPr lang="en-US" sz="4400" b="1" dirty="0">
                <a:latin typeface="Times New Roman" panose="02020603050405020304" pitchFamily="18" charset="0"/>
                <a:ea typeface="Calibri" panose="020F0502020204030204" pitchFamily="34" charset="0"/>
                <a:cs typeface="Times New Roman" panose="02020603050405020304" pitchFamily="18" charset="0"/>
              </a:rPr>
              <a:t>Safety is one of the effective factors on the operation of construction projects and plays a major role in the success of a project. According to the statistics presented from various institutions, the majority of the accidents among different industries are related to construction industry. Therefore, safety improvement in construction projects is one of the most significant issues to consider. Construction projects are naturally complex, dynamic, and include many feedback processes. Thus, construction projects can be regarded as complex dynamic systems which their management requires possession of tools to overcome their dynamic complexities. In this study, the structure governing safety management in construction workshops is regarded as one system. </a:t>
            </a:r>
            <a:endParaRPr lang="en-US" sz="4400" b="1" dirty="0">
              <a:latin typeface="Times New Roman" panose="02020603050405020304" pitchFamily="18" charset="0"/>
              <a:ea typeface="Calibri" panose="020F0502020204030204" pitchFamily="34" charset="0"/>
              <a:cs typeface="B Nazanin" panose="00000400000000000000" pitchFamily="2" charset="-78"/>
            </a:endParaRPr>
          </a:p>
          <a:p>
            <a:pPr algn="just">
              <a:lnSpc>
                <a:spcPct val="150000"/>
              </a:lnSpc>
              <a:spcAft>
                <a:spcPts val="1000"/>
              </a:spcAft>
            </a:pPr>
            <a:r>
              <a:rPr lang="en-US" sz="4400" b="1"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4400" b="1" dirty="0">
              <a:effectLst/>
              <a:latin typeface="Times New Roman" panose="02020603050405020304" pitchFamily="18" charset="0"/>
              <a:ea typeface="Calibri" panose="020F0502020204030204" pitchFamily="34" charset="0"/>
              <a:cs typeface="B Nazanin" panose="00000400000000000000" pitchFamily="2" charset="-78"/>
            </a:endParaRPr>
          </a:p>
        </p:txBody>
      </p:sp>
      <p:sp>
        <p:nvSpPr>
          <p:cNvPr id="4" name="TextBox 3"/>
          <p:cNvSpPr txBox="1"/>
          <p:nvPr/>
        </p:nvSpPr>
        <p:spPr>
          <a:xfrm>
            <a:off x="430469" y="10098572"/>
            <a:ext cx="10190476" cy="5632311"/>
          </a:xfrm>
          <a:prstGeom prst="rect">
            <a:avLst/>
          </a:prstGeom>
          <a:noFill/>
        </p:spPr>
        <p:txBody>
          <a:bodyPr wrap="square" rtlCol="0">
            <a:spAutoFit/>
          </a:bodyPr>
          <a:lstStyle/>
          <a:p>
            <a:pPr algn="ctr"/>
            <a:r>
              <a:rPr lang="en-US" sz="7200" dirty="0">
                <a:solidFill>
                  <a:schemeClr val="tx1">
                    <a:lumMod val="50000"/>
                  </a:schemeClr>
                </a:solidFill>
                <a:latin typeface="Times New Roman" panose="02020603050405020304" pitchFamily="18" charset="0"/>
                <a:cs typeface="Times New Roman" panose="02020603050405020304" pitchFamily="18" charset="0"/>
              </a:rPr>
              <a:t>PhD, Assistant Professor in Construction Engineering and Management</a:t>
            </a:r>
          </a:p>
          <a:p>
            <a:pPr algn="ctr"/>
            <a:r>
              <a:rPr lang="en-US" sz="7200" dirty="0">
                <a:solidFill>
                  <a:schemeClr val="tx1">
                    <a:lumMod val="50000"/>
                  </a:schemeClr>
                </a:solidFill>
                <a:latin typeface="Times New Roman" panose="02020603050405020304" pitchFamily="18" charset="0"/>
                <a:cs typeface="Times New Roman" panose="02020603050405020304" pitchFamily="18" charset="0"/>
              </a:rPr>
              <a:t> Art University of Isfahan</a:t>
            </a:r>
            <a:endParaRPr lang="en-US" sz="7200" baseline="30000" dirty="0">
              <a:solidFill>
                <a:schemeClr val="tx1">
                  <a:lumMod val="50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1977744" y="10098572"/>
            <a:ext cx="9364875" cy="10073207"/>
          </a:xfrm>
          <a:prstGeom prst="rect">
            <a:avLst/>
          </a:prstGeom>
          <a:noFill/>
        </p:spPr>
        <p:txBody>
          <a:bodyPr wrap="square" rtlCol="0">
            <a:spAutoFit/>
          </a:bodyPr>
          <a:lstStyle/>
          <a:p>
            <a:pPr algn="ctr"/>
            <a:r>
              <a:rPr lang="en-US" sz="7200" dirty="0">
                <a:solidFill>
                  <a:schemeClr val="tx1">
                    <a:lumMod val="50000"/>
                  </a:schemeClr>
                </a:solidFill>
                <a:latin typeface="Times New Roman" panose="02020603050405020304" pitchFamily="18" charset="0"/>
                <a:cs typeface="Times New Roman" panose="02020603050405020304" pitchFamily="18" charset="0"/>
              </a:rPr>
              <a:t>M.Sc Student in Construction Engineering and </a:t>
            </a:r>
            <a:r>
              <a:rPr lang="en-US" sz="7200" dirty="0" smtClean="0">
                <a:solidFill>
                  <a:schemeClr val="tx1">
                    <a:lumMod val="50000"/>
                  </a:schemeClr>
                </a:solidFill>
                <a:latin typeface="Times New Roman" panose="02020603050405020304" pitchFamily="18" charset="0"/>
                <a:cs typeface="Times New Roman" panose="02020603050405020304" pitchFamily="18" charset="0"/>
              </a:rPr>
              <a:t>Management </a:t>
            </a:r>
            <a:endParaRPr lang="en-US" sz="7200" dirty="0">
              <a:solidFill>
                <a:schemeClr val="tx1">
                  <a:lumMod val="50000"/>
                </a:schemeClr>
              </a:solidFill>
              <a:latin typeface="Times New Roman" panose="02020603050405020304" pitchFamily="18" charset="0"/>
              <a:cs typeface="Times New Roman" panose="02020603050405020304" pitchFamily="18" charset="0"/>
            </a:endParaRPr>
          </a:p>
          <a:p>
            <a:pPr algn="ctr"/>
            <a:r>
              <a:rPr lang="en-US" sz="7200" dirty="0">
                <a:solidFill>
                  <a:schemeClr val="tx1">
                    <a:lumMod val="50000"/>
                  </a:schemeClr>
                </a:solidFill>
                <a:latin typeface="Times New Roman" panose="02020603050405020304" pitchFamily="18" charset="0"/>
                <a:cs typeface="Times New Roman" panose="02020603050405020304" pitchFamily="18" charset="0"/>
              </a:rPr>
              <a:t>Department of Civil Engineering, Khorasgan (Isfahan) </a:t>
            </a:r>
            <a:r>
              <a:rPr lang="en-US" sz="7200" dirty="0" smtClean="0">
                <a:solidFill>
                  <a:schemeClr val="tx1">
                    <a:lumMod val="50000"/>
                  </a:schemeClr>
                </a:solidFill>
                <a:latin typeface="Times New Roman" panose="02020603050405020304" pitchFamily="18" charset="0"/>
                <a:cs typeface="Times New Roman" panose="02020603050405020304" pitchFamily="18" charset="0"/>
              </a:rPr>
              <a:t>Branch</a:t>
            </a:r>
          </a:p>
          <a:p>
            <a:pPr algn="ctr"/>
            <a:r>
              <a:rPr lang="en-US" sz="7200" dirty="0" smtClean="0">
                <a:solidFill>
                  <a:schemeClr val="tx1">
                    <a:lumMod val="50000"/>
                  </a:schemeClr>
                </a:solidFill>
                <a:latin typeface="Times New Roman" panose="02020603050405020304" pitchFamily="18" charset="0"/>
                <a:cs typeface="Times New Roman" panose="02020603050405020304" pitchFamily="18" charset="0"/>
              </a:rPr>
              <a:t> </a:t>
            </a:r>
            <a:r>
              <a:rPr lang="en-US" sz="7200" dirty="0">
                <a:solidFill>
                  <a:schemeClr val="tx1">
                    <a:lumMod val="50000"/>
                  </a:schemeClr>
                </a:solidFill>
                <a:latin typeface="Times New Roman" panose="02020603050405020304" pitchFamily="18" charset="0"/>
                <a:cs typeface="Times New Roman" panose="02020603050405020304" pitchFamily="18" charset="0"/>
              </a:rPr>
              <a:t>Islamic Azad University </a:t>
            </a:r>
          </a:p>
          <a:p>
            <a:endParaRPr lang="en-US" sz="7200" dirty="0">
              <a:solidFill>
                <a:schemeClr val="tx1">
                  <a:lumMod val="50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3214485" y="9386168"/>
            <a:ext cx="10099965" cy="13170465"/>
          </a:xfrm>
          <a:prstGeom prst="rect">
            <a:avLst/>
          </a:prstGeom>
          <a:noFill/>
        </p:spPr>
        <p:txBody>
          <a:bodyPr wrap="square" rtlCol="0">
            <a:spAutoFit/>
          </a:bodyPr>
          <a:lstStyle/>
          <a:p>
            <a:pPr algn="just">
              <a:lnSpc>
                <a:spcPct val="150000"/>
              </a:lnSpc>
            </a:pPr>
            <a:r>
              <a:rPr lang="en-US" sz="4400" b="1" dirty="0" smtClean="0">
                <a:latin typeface="Times New Roman" panose="02020603050405020304" pitchFamily="18" charset="0"/>
                <a:ea typeface="Calibri" panose="020F0502020204030204" pitchFamily="34" charset="0"/>
                <a:cs typeface="Times New Roman" panose="02020603050405020304" pitchFamily="18" charset="0"/>
              </a:rPr>
              <a:t>Also</a:t>
            </a:r>
            <a:r>
              <a:rPr lang="en-US" sz="4400" b="1" dirty="0">
                <a:latin typeface="Times New Roman" panose="02020603050405020304" pitchFamily="18" charset="0"/>
                <a:ea typeface="Calibri" panose="020F0502020204030204" pitchFamily="34" charset="0"/>
                <a:cs typeface="Times New Roman" panose="02020603050405020304" pitchFamily="18" charset="0"/>
              </a:rPr>
              <a:t>, concerning the dynamic nature of the variables over the passage of time, system dynamic modeling is applied. </a:t>
            </a:r>
            <a:r>
              <a:rPr lang="en-US" sz="4400" b="1" dirty="0" smtClean="0">
                <a:latin typeface="Times New Roman" panose="02020603050405020304" pitchFamily="18" charset="0"/>
                <a:ea typeface="Calibri" panose="020F0502020204030204" pitchFamily="34" charset="0"/>
                <a:cs typeface="Times New Roman" panose="02020603050405020304" pitchFamily="18" charset="0"/>
              </a:rPr>
              <a:t>In </a:t>
            </a:r>
            <a:r>
              <a:rPr lang="en-US" sz="4400" b="1" dirty="0">
                <a:latin typeface="Times New Roman" panose="02020603050405020304" pitchFamily="18" charset="0"/>
                <a:ea typeface="Calibri" panose="020F0502020204030204" pitchFamily="34" charset="0"/>
                <a:cs typeface="Times New Roman" panose="02020603050405020304" pitchFamily="18" charset="0"/>
              </a:rPr>
              <a:t>current study, it is illustrated that by applying learnings from safety scrutiny, accident investigation and corrective actions based on them, the severity and number of accidents as well as losses can be reduced significantly and improve the </a:t>
            </a:r>
            <a:r>
              <a:rPr lang="en-US" sz="4400" b="1" dirty="0" smtClean="0">
                <a:latin typeface="Times New Roman" panose="02020603050405020304" pitchFamily="18" charset="0"/>
                <a:ea typeface="Calibri" panose="020F0502020204030204" pitchFamily="34" charset="0"/>
                <a:cs typeface="Times New Roman" panose="02020603050405020304" pitchFamily="18" charset="0"/>
              </a:rPr>
              <a:t>safety operation </a:t>
            </a:r>
            <a:r>
              <a:rPr lang="en-US" sz="4400" b="1" dirty="0">
                <a:latin typeface="Times New Roman" panose="02020603050405020304" pitchFamily="18" charset="0"/>
                <a:ea typeface="Calibri" panose="020F0502020204030204" pitchFamily="34" charset="0"/>
                <a:cs typeface="Times New Roman" panose="02020603050405020304" pitchFamily="18" charset="0"/>
              </a:rPr>
              <a:t>of construction projects. This study suggests the corrective actions as a helpful policy to prevent accidents.</a:t>
            </a:r>
            <a:endParaRPr lang="en-US" sz="4400" b="1" dirty="0">
              <a:latin typeface="Times New Roman" panose="02020603050405020304" pitchFamily="18" charset="0"/>
              <a:ea typeface="Calibri" panose="020F0502020204030204" pitchFamily="34" charset="0"/>
              <a:cs typeface="B Nazanin" panose="00000400000000000000" pitchFamily="2" charset="-78"/>
            </a:endParaRPr>
          </a:p>
          <a:p>
            <a:pPr algn="just">
              <a:lnSpc>
                <a:spcPct val="150000"/>
              </a:lnSpc>
            </a:pPr>
            <a:endParaRPr lang="en-US" sz="4400" b="1" dirty="0"/>
          </a:p>
        </p:txBody>
      </p:sp>
    </p:spTree>
    <p:extLst>
      <p:ext uri="{BB962C8B-B14F-4D97-AF65-F5344CB8AC3E}">
        <p14:creationId xmlns:p14="http://schemas.microsoft.com/office/powerpoint/2010/main" val="109865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03017" y="7699679"/>
            <a:ext cx="9829800" cy="923330"/>
          </a:xfrm>
          <a:prstGeom prst="rect">
            <a:avLst/>
          </a:prstGeom>
          <a:noFill/>
          <a:effectLst/>
        </p:spPr>
        <p:txBody>
          <a:bodyPr>
            <a:spAutoFit/>
          </a:bodyPr>
          <a:lstStyle/>
          <a:p>
            <a:pPr>
              <a:defRPr/>
            </a:pPr>
            <a:r>
              <a:rPr lang="en-US" sz="5400" b="1" dirty="0" smtClean="0">
                <a:solidFill>
                  <a:srgbClr val="005BBB"/>
                </a:solidFill>
                <a:latin typeface="Times New Roman" panose="02020603050405020304" pitchFamily="18" charset="0"/>
                <a:cs typeface="Times New Roman" panose="02020603050405020304" pitchFamily="18" charset="0"/>
              </a:rPr>
              <a:t>Introduction</a:t>
            </a:r>
            <a:endParaRPr lang="en-US" sz="5400" b="1" dirty="0">
              <a:solidFill>
                <a:srgbClr val="005BBB"/>
              </a:solidFill>
              <a:latin typeface="Times New Roman" panose="02020603050405020304" pitchFamily="18" charset="0"/>
              <a:cs typeface="Times New Roman" panose="02020603050405020304" pitchFamily="18" charset="0"/>
            </a:endParaRPr>
          </a:p>
        </p:txBody>
      </p:sp>
      <p:sp>
        <p:nvSpPr>
          <p:cNvPr id="15" name="Freeform 14"/>
          <p:cNvSpPr/>
          <p:nvPr/>
        </p:nvSpPr>
        <p:spPr>
          <a:xfrm rot="10800000">
            <a:off x="19982190" y="17404005"/>
            <a:ext cx="249237" cy="11477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6" name="TextBox 64"/>
          <p:cNvSpPr txBox="1">
            <a:spLocks noChangeArrowheads="1"/>
          </p:cNvSpPr>
          <p:nvPr/>
        </p:nvSpPr>
        <p:spPr bwMode="auto">
          <a:xfrm>
            <a:off x="17913677" y="17477030"/>
            <a:ext cx="26193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800" dirty="0">
                <a:solidFill>
                  <a:srgbClr val="FFFFFF"/>
                </a:solidFill>
                <a:latin typeface="Arial" charset="0"/>
                <a:ea typeface="Arial" charset="0"/>
              </a:rPr>
              <a:t>Figure </a:t>
            </a:r>
            <a:r>
              <a:rPr lang="en-US" altLang="en-US" sz="1800" dirty="0" smtClean="0">
                <a:solidFill>
                  <a:srgbClr val="FFFFFF"/>
                </a:solidFill>
                <a:latin typeface="Arial" charset="0"/>
                <a:ea typeface="Arial" charset="0"/>
              </a:rPr>
              <a:t>A: </a:t>
            </a:r>
            <a:r>
              <a:rPr lang="en-US" altLang="en-US" sz="1800" dirty="0">
                <a:solidFill>
                  <a:srgbClr val="FFFFFF"/>
                </a:solidFill>
                <a:latin typeface="Arial" charset="0"/>
                <a:ea typeface="Arial" charset="0"/>
              </a:rPr>
              <a:t>neque dignissim, and in aliquet nisl et umis.</a:t>
            </a:r>
          </a:p>
        </p:txBody>
      </p:sp>
      <p:sp>
        <p:nvSpPr>
          <p:cNvPr id="19" name="TextBox 18"/>
          <p:cNvSpPr txBox="1"/>
          <p:nvPr/>
        </p:nvSpPr>
        <p:spPr>
          <a:xfrm>
            <a:off x="11628404" y="8763348"/>
            <a:ext cx="9829800" cy="616515"/>
          </a:xfrm>
          <a:prstGeom prst="rect">
            <a:avLst/>
          </a:prstGeom>
          <a:solidFill>
            <a:schemeClr val="bg1">
              <a:alpha val="63000"/>
            </a:schemeClr>
          </a:solidFill>
          <a:effectLst/>
        </p:spPr>
        <p:txBody>
          <a:bodyPr>
            <a:spAutoFit/>
          </a:bodyPr>
          <a:lstStyle/>
          <a:p>
            <a:pPr>
              <a:lnSpc>
                <a:spcPts val="4600"/>
              </a:lnSpc>
              <a:spcAft>
                <a:spcPts val="1200"/>
              </a:spcAft>
              <a:defRPr/>
            </a:pPr>
            <a:endParaRPr lang="en-US" sz="2800" dirty="0">
              <a:solidFill>
                <a:srgbClr val="666666"/>
              </a:solidFill>
              <a:ea typeface="Arial" charset="0"/>
              <a:cs typeface="Arial" charset="0"/>
            </a:endParaRPr>
          </a:p>
        </p:txBody>
      </p:sp>
      <p:sp>
        <p:nvSpPr>
          <p:cNvPr id="87" name="Rectangle 5"/>
          <p:cNvSpPr>
            <a:spLocks noChangeArrowheads="1"/>
          </p:cNvSpPr>
          <p:nvPr/>
        </p:nvSpPr>
        <p:spPr bwMode="auto">
          <a:xfrm>
            <a:off x="2505737" y="825149"/>
            <a:ext cx="36475679" cy="1007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3" tIns="45269" rIns="90553" bIns="45269">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5954" b="1" dirty="0">
                <a:solidFill>
                  <a:srgbClr val="FFFFFF"/>
                </a:solidFill>
                <a:latin typeface="Calibri" panose="020F0502020204030204"/>
                <a:ea typeface="Arial" charset="0"/>
              </a:rPr>
              <a:t>System Dynamics Modeling of Construction Safety Management Based on Site Corrective Actions</a:t>
            </a:r>
            <a:endParaRPr lang="en-US" altLang="en-US" sz="2779" b="1" dirty="0">
              <a:solidFill>
                <a:srgbClr val="FFFFFF"/>
              </a:solidFill>
              <a:latin typeface="Calibri" panose="020F0502020204030204"/>
              <a:ea typeface="Arial" charset="0"/>
            </a:endParaRPr>
          </a:p>
        </p:txBody>
      </p:sp>
      <p:sp>
        <p:nvSpPr>
          <p:cNvPr id="88" name="Text Box 123"/>
          <p:cNvSpPr txBox="1">
            <a:spLocks noChangeArrowheads="1"/>
          </p:cNvSpPr>
          <p:nvPr/>
        </p:nvSpPr>
        <p:spPr bwMode="auto">
          <a:xfrm>
            <a:off x="4840260" y="2290057"/>
            <a:ext cx="25863399" cy="214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100" tIns="90749" rIns="136100" bIns="90749" anchor="ctr" anchorCtr="0">
            <a:no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573" dirty="0">
                <a:solidFill>
                  <a:srgbClr val="9BBB59">
                    <a:lumMod val="20000"/>
                    <a:lumOff val="80000"/>
                  </a:srgbClr>
                </a:solidFill>
                <a:latin typeface="Calibri"/>
              </a:rPr>
              <a:t>Shahin Dabirian</a:t>
            </a:r>
            <a:r>
              <a:rPr lang="en-US" sz="3573" baseline="30000" dirty="0">
                <a:solidFill>
                  <a:srgbClr val="9BBB59">
                    <a:lumMod val="20000"/>
                    <a:lumOff val="80000"/>
                  </a:srgbClr>
                </a:solidFill>
                <a:latin typeface="Calibri"/>
              </a:rPr>
              <a:t>1</a:t>
            </a:r>
            <a:r>
              <a:rPr lang="en-US" sz="3573" dirty="0" smtClean="0">
                <a:solidFill>
                  <a:srgbClr val="9BBB59">
                    <a:lumMod val="20000"/>
                    <a:lumOff val="80000"/>
                  </a:srgbClr>
                </a:solidFill>
                <a:latin typeface="Calibri"/>
              </a:rPr>
              <a:t>,</a:t>
            </a:r>
            <a:r>
              <a:rPr lang="en-US" sz="3573" dirty="0">
                <a:solidFill>
                  <a:srgbClr val="9BBB59">
                    <a:lumMod val="20000"/>
                    <a:lumOff val="80000"/>
                  </a:srgbClr>
                </a:solidFill>
                <a:latin typeface="Calibri"/>
              </a:rPr>
              <a:t> PhD</a:t>
            </a:r>
            <a:r>
              <a:rPr lang="en-US" sz="3573" dirty="0" smtClean="0">
                <a:solidFill>
                  <a:srgbClr val="9BBB59">
                    <a:lumMod val="20000"/>
                    <a:lumOff val="80000"/>
                  </a:srgbClr>
                </a:solidFill>
                <a:latin typeface="Calibri"/>
              </a:rPr>
              <a:t>, </a:t>
            </a:r>
            <a:r>
              <a:rPr lang="en-US" sz="3573" dirty="0">
                <a:solidFill>
                  <a:srgbClr val="9BBB59">
                    <a:lumMod val="20000"/>
                    <a:lumOff val="80000"/>
                  </a:srgbClr>
                </a:solidFill>
                <a:latin typeface="Calibri"/>
              </a:rPr>
              <a:t>Assistant Professor in Construction Engineering and Management</a:t>
            </a:r>
          </a:p>
          <a:p>
            <a:pPr algn="ctr" eaLnBrk="1" hangingPunct="1"/>
            <a:r>
              <a:rPr lang="en-US" sz="3573" dirty="0">
                <a:solidFill>
                  <a:srgbClr val="9BBB59">
                    <a:lumMod val="20000"/>
                    <a:lumOff val="80000"/>
                  </a:srgbClr>
                </a:solidFill>
                <a:latin typeface="Calibri"/>
              </a:rPr>
              <a:t> Art University of Isfahan</a:t>
            </a:r>
            <a:endParaRPr lang="en-US" sz="3573" baseline="30000" dirty="0">
              <a:solidFill>
                <a:srgbClr val="9BBB59">
                  <a:lumMod val="20000"/>
                  <a:lumOff val="80000"/>
                </a:srgbClr>
              </a:solidFill>
              <a:latin typeface="Calibri"/>
            </a:endParaRPr>
          </a:p>
          <a:p>
            <a:pPr algn="ctr" eaLnBrk="1" hangingPunct="1"/>
            <a:r>
              <a:rPr lang="en-US" sz="3573" dirty="0">
                <a:solidFill>
                  <a:srgbClr val="9BBB59">
                    <a:lumMod val="20000"/>
                    <a:lumOff val="80000"/>
                  </a:srgbClr>
                </a:solidFill>
                <a:latin typeface="Calibri"/>
              </a:rPr>
              <a:t>Mehdi Saffar</a:t>
            </a:r>
            <a:r>
              <a:rPr lang="en-US" sz="3573" baseline="30000" dirty="0">
                <a:solidFill>
                  <a:srgbClr val="9BBB59">
                    <a:lumMod val="20000"/>
                    <a:lumOff val="80000"/>
                  </a:srgbClr>
                </a:solidFill>
                <a:latin typeface="Calibri"/>
              </a:rPr>
              <a:t>2</a:t>
            </a:r>
            <a:r>
              <a:rPr lang="en-US" sz="3573" dirty="0">
                <a:solidFill>
                  <a:srgbClr val="9BBB59">
                    <a:lumMod val="20000"/>
                    <a:lumOff val="80000"/>
                  </a:srgbClr>
                </a:solidFill>
                <a:latin typeface="Calibri"/>
              </a:rPr>
              <a:t>, M.Sc Student in Construction Engineering and Management, </a:t>
            </a:r>
          </a:p>
          <a:p>
            <a:pPr algn="ctr" eaLnBrk="1" hangingPunct="1"/>
            <a:r>
              <a:rPr lang="en-US" sz="3573" dirty="0">
                <a:solidFill>
                  <a:srgbClr val="9BBB59">
                    <a:lumMod val="20000"/>
                    <a:lumOff val="80000"/>
                  </a:srgbClr>
                </a:solidFill>
                <a:latin typeface="Calibri"/>
              </a:rPr>
              <a:t>Department of Civil Engineering, Khorasgan (Isfahan) Branch, Islamic Azad University </a:t>
            </a:r>
          </a:p>
        </p:txBody>
      </p:sp>
      <p:pic>
        <p:nvPicPr>
          <p:cNvPr id="2" name="Picture 1"/>
          <p:cNvPicPr>
            <a:picLocks noChangeAspect="1"/>
          </p:cNvPicPr>
          <p:nvPr/>
        </p:nvPicPr>
        <p:blipFill>
          <a:blip r:embed="rId2"/>
          <a:stretch>
            <a:fillRect/>
          </a:stretch>
        </p:blipFill>
        <p:spPr>
          <a:xfrm>
            <a:off x="36092190" y="-31138"/>
            <a:ext cx="5945409" cy="5430414"/>
          </a:xfrm>
          <a:prstGeom prst="rect">
            <a:avLst/>
          </a:prstGeom>
        </p:spPr>
      </p:pic>
      <p:sp>
        <p:nvSpPr>
          <p:cNvPr id="93" name="TextBox 92"/>
          <p:cNvSpPr txBox="1"/>
          <p:nvPr/>
        </p:nvSpPr>
        <p:spPr>
          <a:xfrm>
            <a:off x="885860" y="8729263"/>
            <a:ext cx="9726763" cy="630942"/>
          </a:xfrm>
          <a:prstGeom prst="rect">
            <a:avLst/>
          </a:prstGeom>
          <a:solidFill>
            <a:sysClr val="window" lastClr="FFFFFF">
              <a:alpha val="63000"/>
            </a:sysClr>
          </a:solidFill>
          <a:effectLst/>
        </p:spPr>
        <p:txBody>
          <a:bodyPr wrap="square">
            <a:spAutoFit/>
          </a:bodyPr>
          <a:lstStyle/>
          <a:p>
            <a:pPr algn="just" defTabSz="914400">
              <a:lnSpc>
                <a:spcPts val="4565"/>
              </a:lnSpc>
              <a:spcAft>
                <a:spcPts val="992"/>
              </a:spcAft>
              <a:defRPr/>
            </a:pPr>
            <a:endParaRPr lang="en-US" sz="3200" kern="0" dirty="0">
              <a:solidFill>
                <a:prstClr val="black"/>
              </a:solidFill>
              <a:latin typeface="Times New Roman" panose="02020603050405020304" pitchFamily="18" charset="0"/>
              <a:ea typeface="Arial" charset="0"/>
              <a:cs typeface="Times New Roman" panose="02020603050405020304" pitchFamily="18" charset="0"/>
            </a:endParaRPr>
          </a:p>
        </p:txBody>
      </p:sp>
      <p:sp>
        <p:nvSpPr>
          <p:cNvPr id="3" name="TextBox 2"/>
          <p:cNvSpPr txBox="1"/>
          <p:nvPr/>
        </p:nvSpPr>
        <p:spPr>
          <a:xfrm>
            <a:off x="885859" y="8763348"/>
            <a:ext cx="9846957" cy="22673515"/>
          </a:xfrm>
          <a:prstGeom prst="rect">
            <a:avLst/>
          </a:prstGeom>
          <a:noFill/>
        </p:spPr>
        <p:txBody>
          <a:bodyPr wrap="square" rtlCol="0">
            <a:spAutoFit/>
          </a:bodyPr>
          <a:lstStyle/>
          <a:p>
            <a:pPr algn="just">
              <a:lnSpc>
                <a:spcPct val="150000"/>
              </a:lnSpc>
              <a:spcAft>
                <a:spcPts val="1000"/>
              </a:spcAft>
            </a:pPr>
            <a:r>
              <a:rPr lang="en-US" sz="4400" b="1" dirty="0">
                <a:solidFill>
                  <a:srgbClr val="666666"/>
                </a:solidFill>
                <a:latin typeface="Times New Roman" panose="02020603050405020304" pitchFamily="18" charset="0"/>
                <a:ea typeface="Calibri" panose="020F0502020204030204" pitchFamily="34" charset="0"/>
              </a:rPr>
              <a:t>Construction industry is one of the largest and most challenging industries in the world. Using a great portion of national resources of the countries, construction industry plays a main role in GDP. Construction industry has fundamental difference with other industries in the world. This difference includes its unique varieties and complexities which is due to uniqueness of each construction project. The goal of stockholders of construction projects is optimizing the benefits and reaching appropriate quality level in proper time by spending optimal cost. There are many factors which affect the accomplishment of this goal the most prominent of which is safety during project progress</a:t>
            </a:r>
            <a:r>
              <a:rPr lang="en-US" sz="4400" b="1" dirty="0" smtClean="0">
                <a:solidFill>
                  <a:srgbClr val="666666"/>
                </a:solidFill>
                <a:latin typeface="Times New Roman" panose="02020603050405020304" pitchFamily="18" charset="0"/>
                <a:ea typeface="Calibri" panose="020F0502020204030204" pitchFamily="34" charset="0"/>
              </a:rPr>
              <a:t>. </a:t>
            </a:r>
            <a:r>
              <a:rPr lang="en-US" sz="4400" b="1" dirty="0">
                <a:solidFill>
                  <a:srgbClr val="666666"/>
                </a:solidFill>
                <a:latin typeface="Times New Roman" panose="02020603050405020304" pitchFamily="18" charset="0"/>
                <a:ea typeface="Calibri" panose="020F0502020204030204" pitchFamily="34" charset="0"/>
              </a:rPr>
              <a:t>According to statistics presented by several institutions, the most amount of loss occurs in construction industry. </a:t>
            </a:r>
            <a:endParaRPr lang="en-US" sz="4400" b="1" dirty="0">
              <a:solidFill>
                <a:srgbClr val="666666"/>
              </a:solidFill>
              <a:latin typeface="Times New Roman" panose="02020603050405020304" pitchFamily="18" charset="0"/>
              <a:ea typeface="Calibri" panose="020F0502020204030204" pitchFamily="34" charset="0"/>
              <a:cs typeface="B Nazanin" panose="00000400000000000000" pitchFamily="2" charset="-78"/>
            </a:endParaRPr>
          </a:p>
        </p:txBody>
      </p:sp>
      <p:sp>
        <p:nvSpPr>
          <p:cNvPr id="96" name="Rectangle 95"/>
          <p:cNvSpPr/>
          <p:nvPr/>
        </p:nvSpPr>
        <p:spPr>
          <a:xfrm>
            <a:off x="11501524" y="8792227"/>
            <a:ext cx="10203751" cy="23452574"/>
          </a:xfrm>
          <a:prstGeom prst="rect">
            <a:avLst/>
          </a:prstGeom>
        </p:spPr>
        <p:txBody>
          <a:bodyPr wrap="square">
            <a:spAutoFit/>
          </a:bodyPr>
          <a:lstStyle/>
          <a:p>
            <a:pPr algn="just">
              <a:lnSpc>
                <a:spcPct val="150000"/>
              </a:lnSpc>
            </a:pPr>
            <a:r>
              <a:rPr lang="en-US" sz="4400" b="1" dirty="0" smtClean="0">
                <a:solidFill>
                  <a:srgbClr val="666666"/>
                </a:solidFill>
                <a:latin typeface="Times New Roman" panose="02020603050405020304" pitchFamily="18" charset="0"/>
                <a:ea typeface="Calibri" panose="020F0502020204030204" pitchFamily="34" charset="0"/>
              </a:rPr>
              <a:t>For instance, based on the report of National Safety Council of America, although construction industries employ only 5% of the labor of the industries, more than 20% of fatalities and damages are related to this industry. According to the study conducted by Atrkar Roshan and Alizadeh‌(2015), average cost of each accident in construction industry of Iran in 2013 was $3600 and 4984 accidents happened in the construction industry of Iran in that year. Consequently, with regard to high statistics of accidents as well as high costs of accidents in construction industry, one of the major issues in this regard is the improvement of the safety of projects. </a:t>
            </a:r>
            <a:r>
              <a:rPr lang="en-US" sz="4400" b="1" dirty="0">
                <a:solidFill>
                  <a:srgbClr val="666666"/>
                </a:solidFill>
                <a:latin typeface="Times New Roman" panose="02020603050405020304" pitchFamily="18" charset="0"/>
                <a:cs typeface="Times New Roman" panose="02020603050405020304" pitchFamily="18" charset="0"/>
              </a:rPr>
              <a:t>One of the necessary measures to increase the safety of projects is recognition of affecting factors on safety in construction workshops.</a:t>
            </a:r>
            <a:r>
              <a:rPr lang="en-US" sz="4400" b="1" dirty="0" smtClean="0">
                <a:solidFill>
                  <a:srgbClr val="666666"/>
                </a:solidFill>
                <a:latin typeface="Times New Roman" panose="02020603050405020304" pitchFamily="18" charset="0"/>
                <a:ea typeface="Calibri" panose="020F0502020204030204" pitchFamily="34" charset="0"/>
              </a:rPr>
              <a:t> </a:t>
            </a:r>
            <a:r>
              <a:rPr lang="en-US" sz="4400" b="1" dirty="0">
                <a:solidFill>
                  <a:srgbClr val="666666"/>
                </a:solidFill>
                <a:latin typeface="Times New Roman" panose="02020603050405020304" pitchFamily="18" charset="0"/>
                <a:cs typeface="Times New Roman" panose="02020603050405020304" pitchFamily="18" charset="0"/>
              </a:rPr>
              <a:t>By recognition and control of such factors, safety can be improved in this industry. </a:t>
            </a:r>
            <a:endParaRPr lang="en-US" sz="3200" b="1" dirty="0">
              <a:solidFill>
                <a:srgbClr val="666666"/>
              </a:solidFill>
              <a:latin typeface="Times New Roman" panose="02020603050405020304" pitchFamily="18" charset="0"/>
              <a:ea typeface="Calibri" panose="020F0502020204030204" pitchFamily="34" charset="0"/>
              <a:cs typeface="B Nazanin" panose="00000400000000000000" pitchFamily="2" charset="-78"/>
            </a:endParaRPr>
          </a:p>
        </p:txBody>
      </p:sp>
      <p:sp>
        <p:nvSpPr>
          <p:cNvPr id="98" name="TextBox 97"/>
          <p:cNvSpPr txBox="1"/>
          <p:nvPr/>
        </p:nvSpPr>
        <p:spPr>
          <a:xfrm>
            <a:off x="22473984" y="8785523"/>
            <a:ext cx="9804133" cy="23135179"/>
          </a:xfrm>
          <a:prstGeom prst="rect">
            <a:avLst/>
          </a:prstGeom>
          <a:noFill/>
        </p:spPr>
        <p:txBody>
          <a:bodyPr wrap="square" rtlCol="0">
            <a:spAutoFit/>
          </a:bodyPr>
          <a:lstStyle/>
          <a:p>
            <a:pPr algn="just">
              <a:lnSpc>
                <a:spcPct val="150000"/>
              </a:lnSpc>
            </a:pPr>
            <a:r>
              <a:rPr lang="en-US" sz="4400" b="1" dirty="0" smtClean="0">
                <a:solidFill>
                  <a:srgbClr val="666666"/>
                </a:solidFill>
                <a:latin typeface="Times New Roman" panose="02020603050405020304" pitchFamily="18" charset="0"/>
                <a:cs typeface="Times New Roman" panose="02020603050405020304" pitchFamily="18" charset="0"/>
              </a:rPr>
              <a:t>However, these factors are scarcely independent of each other and have complex interactions to one another, the way that whether one factor is usually the cause of another and heightens its effect, or it is created by another factor. In this article the structure governing construction safety management is regarded as a system and by creating a system dynamic model it is shown that by utilizing system dynamic modeling, a better understanding of dynamics of safety management would be obtained in construction projects. </a:t>
            </a:r>
            <a:r>
              <a:rPr lang="en-US" sz="4400" b="1" dirty="0">
                <a:solidFill>
                  <a:srgbClr val="666666"/>
                </a:solidFill>
                <a:latin typeface="Times New Roman" panose="02020603050405020304" pitchFamily="18" charset="0"/>
                <a:cs typeface="Times New Roman" panose="02020603050405020304" pitchFamily="18" charset="0"/>
              </a:rPr>
              <a:t>In this study, the policy of corrective actions is investigated based on the learning from safety scrutiny and accident investigation. The aim of the study is to show the extent to which corrective actions are effective on continuous improvement of safety operation of construction projects. </a:t>
            </a:r>
          </a:p>
        </p:txBody>
      </p:sp>
      <p:sp>
        <p:nvSpPr>
          <p:cNvPr id="100" name="TextBox 99"/>
          <p:cNvSpPr txBox="1"/>
          <p:nvPr/>
        </p:nvSpPr>
        <p:spPr>
          <a:xfrm>
            <a:off x="33293897" y="8792227"/>
            <a:ext cx="10248013" cy="5049011"/>
          </a:xfrm>
          <a:prstGeom prst="rect">
            <a:avLst/>
          </a:prstGeom>
          <a:noFill/>
        </p:spPr>
        <p:txBody>
          <a:bodyPr wrap="square" rtlCol="0">
            <a:spAutoFit/>
          </a:bodyPr>
          <a:lstStyle/>
          <a:p>
            <a:pPr lvl="0" algn="just">
              <a:lnSpc>
                <a:spcPct val="150000"/>
              </a:lnSpc>
            </a:pPr>
            <a:r>
              <a:rPr lang="en-US" sz="4400" b="1" dirty="0" smtClean="0">
                <a:solidFill>
                  <a:srgbClr val="666666"/>
                </a:solidFill>
                <a:latin typeface="Times New Roman" panose="02020603050405020304" pitchFamily="18" charset="0"/>
                <a:cs typeface="Times New Roman" panose="02020603050405020304" pitchFamily="18" charset="0"/>
              </a:rPr>
              <a:t>Current </a:t>
            </a:r>
            <a:r>
              <a:rPr lang="en-US" sz="4400" b="1" dirty="0">
                <a:solidFill>
                  <a:srgbClr val="666666"/>
                </a:solidFill>
                <a:latin typeface="Times New Roman" panose="02020603050405020304" pitchFamily="18" charset="0"/>
                <a:cs typeface="Times New Roman" panose="02020603050405020304" pitchFamily="18" charset="0"/>
              </a:rPr>
              <a:t>research tries to improve this area of knowledge based on previous valid developed modeling structures and addition of new structures in the area of safety modeling of construction projects.</a:t>
            </a:r>
          </a:p>
        </p:txBody>
      </p:sp>
      <p:sp>
        <p:nvSpPr>
          <p:cNvPr id="17" name="TextBox 16"/>
          <p:cNvSpPr txBox="1"/>
          <p:nvPr/>
        </p:nvSpPr>
        <p:spPr>
          <a:xfrm>
            <a:off x="33289028" y="15455397"/>
            <a:ext cx="9755493" cy="923330"/>
          </a:xfrm>
          <a:prstGeom prst="rect">
            <a:avLst/>
          </a:prstGeom>
          <a:noFill/>
          <a:effectLst/>
        </p:spPr>
        <p:txBody>
          <a:bodyPr>
            <a:spAutoFit/>
          </a:bodyPr>
          <a:lstStyle/>
          <a:p>
            <a:pPr>
              <a:defRPr/>
            </a:pPr>
            <a:r>
              <a:rPr lang="en-US" sz="5400" b="1" dirty="0" smtClean="0">
                <a:solidFill>
                  <a:srgbClr val="005BBB"/>
                </a:solidFill>
                <a:latin typeface="Times New Roman" panose="02020603050405020304" pitchFamily="18" charset="0"/>
                <a:cs typeface="Times New Roman" panose="02020603050405020304" pitchFamily="18" charset="0"/>
              </a:rPr>
              <a:t>Model Structure</a:t>
            </a:r>
            <a:endParaRPr lang="en-US" sz="5400" b="1" dirty="0">
              <a:solidFill>
                <a:srgbClr val="005BBB"/>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33289028" y="16536926"/>
            <a:ext cx="9750624" cy="12158649"/>
          </a:xfrm>
          <a:prstGeom prst="rect">
            <a:avLst/>
          </a:prstGeom>
          <a:noFill/>
        </p:spPr>
        <p:txBody>
          <a:bodyPr wrap="square" rtlCol="0">
            <a:spAutoFit/>
          </a:bodyPr>
          <a:lstStyle/>
          <a:p>
            <a:pPr algn="just">
              <a:lnSpc>
                <a:spcPct val="150000"/>
              </a:lnSpc>
              <a:spcAft>
                <a:spcPts val="1000"/>
              </a:spcAft>
            </a:pPr>
            <a:r>
              <a:rPr lang="en-US" sz="4400" b="1" dirty="0" smtClean="0">
                <a:latin typeface="Times New Roman" panose="02020603050405020304" pitchFamily="18" charset="0"/>
                <a:ea typeface="Calibri" panose="020F0502020204030204" pitchFamily="34" charset="0"/>
                <a:cs typeface="B Nazanin" panose="00000400000000000000" pitchFamily="2" charset="-78"/>
              </a:rPr>
              <a:t>In </a:t>
            </a:r>
            <a:r>
              <a:rPr lang="en-US" sz="4400" b="1" dirty="0">
                <a:latin typeface="Times New Roman" panose="02020603050405020304" pitchFamily="18" charset="0"/>
                <a:ea typeface="Calibri" panose="020F0502020204030204" pitchFamily="34" charset="0"/>
                <a:cs typeface="B Nazanin" panose="00000400000000000000" pitchFamily="2" charset="-78"/>
              </a:rPr>
              <a:t>order for a better description of system dynamic structure of the present model, it is classified into four sections of safety function, commitment, investigation of occurred accidents, and safety scrutiny. Different sections have interactions due to common variables. Commitment is both effective on all other sections and is affected by them. It is also true for safety function. It affects and is affected by all other sections.</a:t>
            </a:r>
            <a:endParaRPr lang="en-US" sz="4400" b="1" dirty="0">
              <a:effectLst/>
              <a:latin typeface="Times New Roman" panose="02020603050405020304" pitchFamily="18" charset="0"/>
              <a:ea typeface="Calibri" panose="020F0502020204030204" pitchFamily="34" charset="0"/>
              <a:cs typeface="B Nazanin" panose="00000400000000000000" pitchFamily="2" charset="-78"/>
            </a:endParaRPr>
          </a:p>
        </p:txBody>
      </p:sp>
      <p:cxnSp>
        <p:nvCxnSpPr>
          <p:cNvPr id="20" name="Straight Connector 19"/>
          <p:cNvCxnSpPr/>
          <p:nvPr/>
        </p:nvCxnSpPr>
        <p:spPr bwMode="auto">
          <a:xfrm>
            <a:off x="33434633" y="14570955"/>
            <a:ext cx="9710119" cy="0"/>
          </a:xfrm>
          <a:prstGeom prst="line">
            <a:avLst/>
          </a:prstGeom>
          <a:noFill/>
          <a:ln w="25400" cap="flat" cmpd="sng" algn="ctr">
            <a:solidFill>
              <a:sysClr val="windowText" lastClr="000000"/>
            </a:solidFill>
            <a:prstDash val="dash"/>
            <a:round/>
            <a:headEnd type="none" w="med" len="med"/>
            <a:tailEnd type="none" w="med" len="med"/>
          </a:ln>
          <a:effectLst/>
        </p:spPr>
      </p:cxnSp>
    </p:spTree>
    <p:extLst>
      <p:ext uri="{BB962C8B-B14F-4D97-AF65-F5344CB8AC3E}">
        <p14:creationId xmlns:p14="http://schemas.microsoft.com/office/powerpoint/2010/main" val="2820803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rot="10800000">
            <a:off x="19982190" y="17404005"/>
            <a:ext cx="249237" cy="11477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6" name="TextBox 64"/>
          <p:cNvSpPr txBox="1">
            <a:spLocks noChangeArrowheads="1"/>
          </p:cNvSpPr>
          <p:nvPr/>
        </p:nvSpPr>
        <p:spPr bwMode="auto">
          <a:xfrm>
            <a:off x="17913677" y="17477030"/>
            <a:ext cx="26193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800" dirty="0">
                <a:solidFill>
                  <a:srgbClr val="FFFFFF"/>
                </a:solidFill>
                <a:latin typeface="Arial" charset="0"/>
                <a:ea typeface="Arial" charset="0"/>
              </a:rPr>
              <a:t>Figure </a:t>
            </a:r>
            <a:r>
              <a:rPr lang="en-US" altLang="en-US" sz="1800" dirty="0" smtClean="0">
                <a:solidFill>
                  <a:srgbClr val="FFFFFF"/>
                </a:solidFill>
                <a:latin typeface="Arial" charset="0"/>
                <a:ea typeface="Arial" charset="0"/>
              </a:rPr>
              <a:t>A: </a:t>
            </a:r>
            <a:r>
              <a:rPr lang="en-US" altLang="en-US" sz="1800" dirty="0">
                <a:solidFill>
                  <a:srgbClr val="FFFFFF"/>
                </a:solidFill>
                <a:latin typeface="Arial" charset="0"/>
                <a:ea typeface="Arial" charset="0"/>
              </a:rPr>
              <a:t>neque dignissim, and in aliquet nisl et umis.</a:t>
            </a:r>
          </a:p>
        </p:txBody>
      </p:sp>
      <p:sp>
        <p:nvSpPr>
          <p:cNvPr id="19" name="TextBox 18"/>
          <p:cNvSpPr txBox="1"/>
          <p:nvPr/>
        </p:nvSpPr>
        <p:spPr>
          <a:xfrm>
            <a:off x="11628404" y="8763348"/>
            <a:ext cx="9829800" cy="616515"/>
          </a:xfrm>
          <a:prstGeom prst="rect">
            <a:avLst/>
          </a:prstGeom>
          <a:solidFill>
            <a:schemeClr val="bg1">
              <a:alpha val="63000"/>
            </a:schemeClr>
          </a:solidFill>
          <a:effectLst/>
        </p:spPr>
        <p:txBody>
          <a:bodyPr>
            <a:spAutoFit/>
          </a:bodyPr>
          <a:lstStyle/>
          <a:p>
            <a:pPr>
              <a:lnSpc>
                <a:spcPts val="4600"/>
              </a:lnSpc>
              <a:spcAft>
                <a:spcPts val="1200"/>
              </a:spcAft>
              <a:defRPr/>
            </a:pPr>
            <a:endParaRPr lang="en-US" sz="2800" dirty="0">
              <a:solidFill>
                <a:srgbClr val="666666"/>
              </a:solidFill>
              <a:ea typeface="Arial" charset="0"/>
              <a:cs typeface="Arial" charset="0"/>
            </a:endParaRPr>
          </a:p>
        </p:txBody>
      </p:sp>
      <p:sp>
        <p:nvSpPr>
          <p:cNvPr id="87" name="Rectangle 5"/>
          <p:cNvSpPr>
            <a:spLocks noChangeArrowheads="1"/>
          </p:cNvSpPr>
          <p:nvPr/>
        </p:nvSpPr>
        <p:spPr bwMode="auto">
          <a:xfrm>
            <a:off x="2505737" y="825149"/>
            <a:ext cx="36475679" cy="1007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3" tIns="45269" rIns="90553" bIns="45269">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5954" b="1" dirty="0">
                <a:solidFill>
                  <a:srgbClr val="FFFFFF"/>
                </a:solidFill>
                <a:latin typeface="Calibri" panose="020F0502020204030204"/>
                <a:ea typeface="Arial" charset="0"/>
              </a:rPr>
              <a:t>System Dynamics Modeling of Construction Safety Management Based on Site Corrective Actions</a:t>
            </a:r>
            <a:endParaRPr lang="en-US" altLang="en-US" sz="2779" b="1" dirty="0">
              <a:solidFill>
                <a:srgbClr val="FFFFFF"/>
              </a:solidFill>
              <a:latin typeface="Calibri" panose="020F0502020204030204"/>
              <a:ea typeface="Arial" charset="0"/>
            </a:endParaRPr>
          </a:p>
        </p:txBody>
      </p:sp>
      <p:sp>
        <p:nvSpPr>
          <p:cNvPr id="88" name="Text Box 123"/>
          <p:cNvSpPr txBox="1">
            <a:spLocks noChangeArrowheads="1"/>
          </p:cNvSpPr>
          <p:nvPr/>
        </p:nvSpPr>
        <p:spPr bwMode="auto">
          <a:xfrm>
            <a:off x="4840260" y="2290057"/>
            <a:ext cx="25863399" cy="214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100" tIns="90749" rIns="136100" bIns="90749" anchor="ctr" anchorCtr="0">
            <a:no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573" dirty="0">
                <a:solidFill>
                  <a:srgbClr val="9BBB59">
                    <a:lumMod val="20000"/>
                    <a:lumOff val="80000"/>
                  </a:srgbClr>
                </a:solidFill>
                <a:latin typeface="Calibri"/>
              </a:rPr>
              <a:t>Shahin Dabirian</a:t>
            </a:r>
            <a:r>
              <a:rPr lang="en-US" sz="3573" baseline="30000" dirty="0">
                <a:solidFill>
                  <a:srgbClr val="9BBB59">
                    <a:lumMod val="20000"/>
                    <a:lumOff val="80000"/>
                  </a:srgbClr>
                </a:solidFill>
                <a:latin typeface="Calibri"/>
              </a:rPr>
              <a:t>1</a:t>
            </a:r>
            <a:r>
              <a:rPr lang="en-US" sz="3573" dirty="0">
                <a:solidFill>
                  <a:srgbClr val="9BBB59">
                    <a:lumMod val="20000"/>
                    <a:lumOff val="80000"/>
                  </a:srgbClr>
                </a:solidFill>
                <a:latin typeface="Calibri"/>
              </a:rPr>
              <a:t>, PhD, Assistant Professor in Construction Engineering and Management</a:t>
            </a:r>
          </a:p>
          <a:p>
            <a:pPr algn="ctr" eaLnBrk="1" hangingPunct="1"/>
            <a:r>
              <a:rPr lang="en-US" sz="3573" dirty="0">
                <a:solidFill>
                  <a:srgbClr val="9BBB59">
                    <a:lumMod val="20000"/>
                    <a:lumOff val="80000"/>
                  </a:srgbClr>
                </a:solidFill>
                <a:latin typeface="Calibri"/>
              </a:rPr>
              <a:t> Art University of Isfahan</a:t>
            </a:r>
            <a:endParaRPr lang="en-US" sz="3573" baseline="30000" dirty="0">
              <a:solidFill>
                <a:srgbClr val="9BBB59">
                  <a:lumMod val="20000"/>
                  <a:lumOff val="80000"/>
                </a:srgbClr>
              </a:solidFill>
              <a:latin typeface="Calibri"/>
            </a:endParaRPr>
          </a:p>
          <a:p>
            <a:pPr algn="ctr" eaLnBrk="1" hangingPunct="1"/>
            <a:r>
              <a:rPr lang="en-US" sz="3573" dirty="0">
                <a:solidFill>
                  <a:srgbClr val="9BBB59">
                    <a:lumMod val="20000"/>
                    <a:lumOff val="80000"/>
                  </a:srgbClr>
                </a:solidFill>
                <a:latin typeface="Calibri"/>
              </a:rPr>
              <a:t>Mehdi Saffar</a:t>
            </a:r>
            <a:r>
              <a:rPr lang="en-US" sz="3573" baseline="30000" dirty="0">
                <a:solidFill>
                  <a:srgbClr val="9BBB59">
                    <a:lumMod val="20000"/>
                    <a:lumOff val="80000"/>
                  </a:srgbClr>
                </a:solidFill>
                <a:latin typeface="Calibri"/>
              </a:rPr>
              <a:t>2</a:t>
            </a:r>
            <a:r>
              <a:rPr lang="en-US" sz="3573" dirty="0">
                <a:solidFill>
                  <a:srgbClr val="9BBB59">
                    <a:lumMod val="20000"/>
                    <a:lumOff val="80000"/>
                  </a:srgbClr>
                </a:solidFill>
                <a:latin typeface="Calibri"/>
              </a:rPr>
              <a:t>, M.Sc Student in Construction Engineering and Management, </a:t>
            </a:r>
          </a:p>
          <a:p>
            <a:pPr algn="ctr" eaLnBrk="1" hangingPunct="1"/>
            <a:r>
              <a:rPr lang="en-US" sz="3573" dirty="0">
                <a:solidFill>
                  <a:srgbClr val="9BBB59">
                    <a:lumMod val="20000"/>
                    <a:lumOff val="80000"/>
                  </a:srgbClr>
                </a:solidFill>
                <a:latin typeface="Calibri"/>
              </a:rPr>
              <a:t>Department of Civil Engineering, Khorasgan (Isfahan) Branch, Islamic Azad University </a:t>
            </a:r>
          </a:p>
        </p:txBody>
      </p:sp>
      <p:pic>
        <p:nvPicPr>
          <p:cNvPr id="2" name="Picture 1"/>
          <p:cNvPicPr>
            <a:picLocks noChangeAspect="1"/>
          </p:cNvPicPr>
          <p:nvPr/>
        </p:nvPicPr>
        <p:blipFill>
          <a:blip r:embed="rId4"/>
          <a:stretch>
            <a:fillRect/>
          </a:stretch>
        </p:blipFill>
        <p:spPr>
          <a:xfrm>
            <a:off x="36092190" y="-31138"/>
            <a:ext cx="5945409" cy="5430414"/>
          </a:xfrm>
          <a:prstGeom prst="rect">
            <a:avLst/>
          </a:prstGeom>
        </p:spPr>
      </p:pic>
      <p:sp>
        <p:nvSpPr>
          <p:cNvPr id="93" name="TextBox 92"/>
          <p:cNvSpPr txBox="1"/>
          <p:nvPr/>
        </p:nvSpPr>
        <p:spPr>
          <a:xfrm>
            <a:off x="885860" y="8729263"/>
            <a:ext cx="9726763" cy="630942"/>
          </a:xfrm>
          <a:prstGeom prst="rect">
            <a:avLst/>
          </a:prstGeom>
          <a:solidFill>
            <a:sysClr val="window" lastClr="FFFFFF">
              <a:alpha val="63000"/>
            </a:sysClr>
          </a:solidFill>
          <a:effectLst/>
        </p:spPr>
        <p:txBody>
          <a:bodyPr wrap="square">
            <a:spAutoFit/>
          </a:bodyPr>
          <a:lstStyle/>
          <a:p>
            <a:pPr algn="just" defTabSz="914400">
              <a:lnSpc>
                <a:spcPts val="4565"/>
              </a:lnSpc>
              <a:spcAft>
                <a:spcPts val="992"/>
              </a:spcAft>
              <a:defRPr/>
            </a:pPr>
            <a:endParaRPr lang="en-US" sz="3200" kern="0" dirty="0">
              <a:solidFill>
                <a:prstClr val="black"/>
              </a:solidFill>
              <a:latin typeface="Times New Roman" panose="02020603050405020304" pitchFamily="18" charset="0"/>
              <a:ea typeface="Arial" charset="0"/>
              <a:cs typeface="Times New Roman" panose="02020603050405020304" pitchFamily="18" charset="0"/>
            </a:endParaRPr>
          </a:p>
        </p:txBody>
      </p:sp>
      <p:sp>
        <p:nvSpPr>
          <p:cNvPr id="100" name="TextBox 99"/>
          <p:cNvSpPr txBox="1"/>
          <p:nvPr/>
        </p:nvSpPr>
        <p:spPr>
          <a:xfrm>
            <a:off x="33352058" y="15027930"/>
            <a:ext cx="10248013" cy="13295948"/>
          </a:xfrm>
          <a:prstGeom prst="rect">
            <a:avLst/>
          </a:prstGeom>
          <a:noFill/>
        </p:spPr>
        <p:txBody>
          <a:bodyPr wrap="square" rtlCol="0">
            <a:spAutoFit/>
          </a:bodyPr>
          <a:lstStyle/>
          <a:p>
            <a:pPr algn="just">
              <a:lnSpc>
                <a:spcPct val="150000"/>
              </a:lnSpc>
            </a:pPr>
            <a:r>
              <a:rPr lang="en-US" sz="4400" b="1" dirty="0">
                <a:latin typeface="Times New Roman" panose="02020603050405020304" pitchFamily="18" charset="0"/>
                <a:cs typeface="Times New Roman" panose="02020603050405020304" pitchFamily="18" charset="0"/>
              </a:rPr>
              <a:t>Lessons learned from accidents rise with the rate of learning from accidents and reduce due to the forgetting of the organization. Corrective actions which are performed in the project depend on four variables. The greater the number and quality of safety scrutiny and accident investigation, the more will be learned from them and therefore, it is expected that more corrective actions be performed. However, performance of corrective actions in project relies on management commitment to safety. </a:t>
            </a:r>
            <a:endParaRPr lang="en-US" sz="4400" b="1" dirty="0">
              <a:solidFill>
                <a:srgbClr val="666666"/>
              </a:solidFill>
              <a:latin typeface="Times New Roman" panose="02020603050405020304" pitchFamily="18" charset="0"/>
              <a:cs typeface="Times New Roman" panose="02020603050405020304" pitchFamily="18" charset="0"/>
            </a:endParaRPr>
          </a:p>
        </p:txBody>
      </p:sp>
      <p:sp>
        <p:nvSpPr>
          <p:cNvPr id="5" name="Rectangle 2"/>
          <p:cNvSpPr>
            <a:spLocks noChangeArrowheads="1"/>
          </p:cNvSpPr>
          <p:nvPr/>
        </p:nvSpPr>
        <p:spPr bwMode="auto">
          <a:xfrm>
            <a:off x="0" y="0"/>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Object 5"/>
          <p:cNvPicPr>
            <a:picLocks noChangeAspect="1"/>
          </p:cNvPicPr>
          <p:nvPr>
            <p:extLst>
              <p:ext uri="{D42A27DB-BD31-4B8C-83A1-F6EECF244321}">
                <p14:modId xmlns:p14="http://schemas.microsoft.com/office/powerpoint/2010/main" val="111914110"/>
              </p:ext>
            </p:extLst>
          </p:nvPr>
        </p:nvPicPr>
        <p:blipFill>
          <a:blip r:embed="rId5"/>
          <a:stretch>
            <a:fillRect/>
          </a:stretch>
        </p:blipFill>
        <p:spPr>
          <a:xfrm>
            <a:off x="885860" y="7495930"/>
            <a:ext cx="9361570" cy="6225268"/>
          </a:xfrm>
          <a:prstGeom prst="rect">
            <a:avLst/>
          </a:prstGeom>
        </p:spPr>
      </p:pic>
      <p:pic>
        <p:nvPicPr>
          <p:cNvPr id="7" name="Picture 6"/>
          <p:cNvPicPr>
            <a:picLocks noChangeAspect="1"/>
          </p:cNvPicPr>
          <p:nvPr/>
        </p:nvPicPr>
        <p:blipFill>
          <a:blip r:embed="rId7"/>
          <a:stretch>
            <a:fillRect/>
          </a:stretch>
        </p:blipFill>
        <p:spPr>
          <a:xfrm>
            <a:off x="11303055" y="8570098"/>
            <a:ext cx="10101948" cy="10302199"/>
          </a:xfrm>
          <a:prstGeom prst="rect">
            <a:avLst/>
          </a:prstGeom>
        </p:spPr>
      </p:pic>
      <p:sp>
        <p:nvSpPr>
          <p:cNvPr id="20" name="TextBox 19"/>
          <p:cNvSpPr txBox="1"/>
          <p:nvPr/>
        </p:nvSpPr>
        <p:spPr>
          <a:xfrm>
            <a:off x="824213" y="14344931"/>
            <a:ext cx="9726763" cy="17358598"/>
          </a:xfrm>
          <a:prstGeom prst="rect">
            <a:avLst/>
          </a:prstGeom>
          <a:solidFill>
            <a:sysClr val="window" lastClr="FFFFFF">
              <a:alpha val="63000"/>
            </a:sysClr>
          </a:solidFill>
          <a:effectLst/>
        </p:spPr>
        <p:txBody>
          <a:bodyPr wrap="square">
            <a:spAutoFit/>
          </a:bodyPr>
          <a:lstStyle/>
          <a:p>
            <a:pPr algn="just">
              <a:lnSpc>
                <a:spcPct val="150000"/>
              </a:lnSpc>
              <a:spcAft>
                <a:spcPts val="992"/>
              </a:spcAft>
              <a:defRPr/>
            </a:pPr>
            <a:r>
              <a:rPr lang="en-US" sz="4400" b="1" dirty="0">
                <a:latin typeface="Times New Roman" panose="02020603050405020304" pitchFamily="18" charset="0"/>
                <a:ea typeface="Arial" charset="0"/>
                <a:cs typeface="Times New Roman" panose="02020603050405020304" pitchFamily="18" charset="0"/>
              </a:rPr>
              <a:t>As the illustration of the presented model, with increase of management commitment to safety, it will be regarded as a prominent issue and by emphasizing safety and developing safety policies, management will increase individual commitment to safety. Consequently, fewer unsafe behavior will occur. Following a reduction in unsafe behavior, accident rate falls. However, with the reduction of accident rate, pressure on management to reduce and control the accident rate decreases and as a result, management commitment to safety reduces. In fact, B1 balancing loop will be created.</a:t>
            </a:r>
          </a:p>
        </p:txBody>
      </p:sp>
      <p:pic>
        <p:nvPicPr>
          <p:cNvPr id="21" name="Picture 20"/>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11778668" y="7813133"/>
            <a:ext cx="707508" cy="707508"/>
          </a:xfrm>
          <a:prstGeom prst="rect">
            <a:avLst/>
          </a:prstGeom>
        </p:spPr>
      </p:pic>
      <p:sp>
        <p:nvSpPr>
          <p:cNvPr id="22" name="TextBox 21"/>
          <p:cNvSpPr txBox="1"/>
          <p:nvPr/>
        </p:nvSpPr>
        <p:spPr>
          <a:xfrm>
            <a:off x="11594230" y="19814324"/>
            <a:ext cx="9804133" cy="10248960"/>
          </a:xfrm>
          <a:prstGeom prst="rect">
            <a:avLst/>
          </a:prstGeom>
          <a:noFill/>
        </p:spPr>
        <p:txBody>
          <a:bodyPr wrap="square" rtlCol="0">
            <a:spAutoFit/>
          </a:bodyPr>
          <a:lstStyle/>
          <a:p>
            <a:pPr algn="just">
              <a:lnSpc>
                <a:spcPct val="150000"/>
              </a:lnSpc>
            </a:pPr>
            <a:r>
              <a:rPr lang="en-US" sz="4400" b="1" dirty="0" smtClean="0">
                <a:latin typeface="Times New Roman" panose="02020603050405020304" pitchFamily="18" charset="0"/>
                <a:cs typeface="Times New Roman" panose="02020603050405020304" pitchFamily="18" charset="0"/>
              </a:rPr>
              <a:t>In the structure of this figure the interactions of the following variables are obvious: the interaction of management commitment with individual commitment, the interaction of management commitment and individual commitment with accident rate, the effects of affective variables on individual commitment and management commitment.</a:t>
            </a:r>
            <a:endParaRPr lang="en-US" sz="4400" b="1" dirty="0">
              <a:latin typeface="Times New Roman" panose="02020603050405020304" pitchFamily="18" charset="0"/>
              <a:cs typeface="Times New Roman" panose="02020603050405020304" pitchFamily="18" charset="0"/>
            </a:endParaRPr>
          </a:p>
        </p:txBody>
      </p:sp>
      <p:cxnSp>
        <p:nvCxnSpPr>
          <p:cNvPr id="24" name="Straight Connector 23"/>
          <p:cNvCxnSpPr/>
          <p:nvPr/>
        </p:nvCxnSpPr>
        <p:spPr bwMode="auto">
          <a:xfrm>
            <a:off x="11688244" y="19343310"/>
            <a:ext cx="9710119" cy="0"/>
          </a:xfrm>
          <a:prstGeom prst="line">
            <a:avLst/>
          </a:prstGeom>
          <a:noFill/>
          <a:ln w="25400" cap="flat" cmpd="sng" algn="ctr">
            <a:solidFill>
              <a:sysClr val="windowText" lastClr="000000"/>
            </a:solidFill>
            <a:prstDash val="dash"/>
            <a:round/>
            <a:headEnd type="none" w="med" len="med"/>
            <a:tailEnd type="none" w="med" len="med"/>
          </a:ln>
          <a:effectLst/>
        </p:spPr>
      </p:cxnSp>
      <p:cxnSp>
        <p:nvCxnSpPr>
          <p:cNvPr id="25" name="Straight Connector 24"/>
          <p:cNvCxnSpPr/>
          <p:nvPr/>
        </p:nvCxnSpPr>
        <p:spPr bwMode="auto">
          <a:xfrm>
            <a:off x="824213" y="13827996"/>
            <a:ext cx="9710119" cy="0"/>
          </a:xfrm>
          <a:prstGeom prst="line">
            <a:avLst/>
          </a:prstGeom>
          <a:noFill/>
          <a:ln w="25400" cap="flat" cmpd="sng" algn="ctr">
            <a:solidFill>
              <a:sysClr val="windowText" lastClr="000000"/>
            </a:solidFill>
            <a:prstDash val="dash"/>
            <a:round/>
            <a:headEnd type="none" w="med" len="med"/>
            <a:tailEnd type="none" w="med" len="med"/>
          </a:ln>
          <a:effectLst/>
        </p:spPr>
      </p:cxnSp>
      <p:pic>
        <p:nvPicPr>
          <p:cNvPr id="26" name="Picture 25"/>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22487764" y="7813133"/>
            <a:ext cx="707508" cy="707508"/>
          </a:xfrm>
          <a:prstGeom prst="rect">
            <a:avLst/>
          </a:prstGeom>
        </p:spPr>
      </p:pic>
      <p:pic>
        <p:nvPicPr>
          <p:cNvPr id="27" name="Picture 26"/>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21471482" y="7813133"/>
            <a:ext cx="13295171" cy="11586722"/>
          </a:xfrm>
          <a:prstGeom prst="rect">
            <a:avLst/>
          </a:prstGeom>
          <a:noFill/>
          <a:ln>
            <a:noFill/>
          </a:ln>
        </p:spPr>
      </p:pic>
      <p:pic>
        <p:nvPicPr>
          <p:cNvPr id="28" name="Picture 27"/>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22493112" y="19950487"/>
            <a:ext cx="702160" cy="702160"/>
          </a:xfrm>
          <a:prstGeom prst="rect">
            <a:avLst/>
          </a:prstGeom>
        </p:spPr>
      </p:pic>
      <p:cxnSp>
        <p:nvCxnSpPr>
          <p:cNvPr id="29" name="Straight Connector 28"/>
          <p:cNvCxnSpPr/>
          <p:nvPr/>
        </p:nvCxnSpPr>
        <p:spPr bwMode="auto">
          <a:xfrm>
            <a:off x="22457844" y="19343310"/>
            <a:ext cx="9710119" cy="0"/>
          </a:xfrm>
          <a:prstGeom prst="line">
            <a:avLst/>
          </a:prstGeom>
          <a:noFill/>
          <a:ln w="25400" cap="flat" cmpd="sng" algn="ctr">
            <a:solidFill>
              <a:sysClr val="windowText" lastClr="000000"/>
            </a:solidFill>
            <a:prstDash val="dash"/>
            <a:round/>
            <a:headEnd type="none" w="med" len="med"/>
            <a:tailEnd type="none" w="med" len="med"/>
          </a:ln>
          <a:effectLst/>
        </p:spPr>
      </p:cxnSp>
      <p:sp>
        <p:nvSpPr>
          <p:cNvPr id="30" name="Rectangle 29"/>
          <p:cNvSpPr/>
          <p:nvPr/>
        </p:nvSpPr>
        <p:spPr>
          <a:xfrm>
            <a:off x="23318888" y="20009179"/>
            <a:ext cx="9383487" cy="584775"/>
          </a:xfrm>
          <a:prstGeom prst="rect">
            <a:avLst/>
          </a:prstGeom>
        </p:spPr>
        <p:txBody>
          <a:bodyPr wrap="square">
            <a:spAutoFit/>
          </a:bodyPr>
          <a:lstStyle/>
          <a:p>
            <a:r>
              <a:rPr lang="en-US" sz="3200" b="1" dirty="0">
                <a:latin typeface="Times New Roman" panose="02020603050405020304" pitchFamily="18" charset="0"/>
                <a:ea typeface="Calibri" panose="020F0502020204030204" pitchFamily="34" charset="0"/>
              </a:rPr>
              <a:t>Structure of Accident Investigation and its Learning</a:t>
            </a:r>
            <a:endParaRPr lang="en-US" sz="28600" b="1" dirty="0"/>
          </a:p>
        </p:txBody>
      </p:sp>
      <p:pic>
        <p:nvPicPr>
          <p:cNvPr id="31" name="Picture 30"/>
          <p:cNvPicPr/>
          <p:nvPr/>
        </p:nvPicPr>
        <p:blipFill>
          <a:blip r:embed="rId12" cstate="email">
            <a:extLst>
              <a:ext uri="{28A0092B-C50C-407E-A947-70E740481C1C}">
                <a14:useLocalDpi xmlns:a14="http://schemas.microsoft.com/office/drawing/2010/main" val="0"/>
              </a:ext>
            </a:extLst>
          </a:blip>
          <a:srcRect/>
          <a:stretch>
            <a:fillRect/>
          </a:stretch>
        </p:blipFill>
        <p:spPr bwMode="auto">
          <a:xfrm>
            <a:off x="22602241" y="21203278"/>
            <a:ext cx="10004747" cy="7651122"/>
          </a:xfrm>
          <a:prstGeom prst="rect">
            <a:avLst/>
          </a:prstGeom>
          <a:noFill/>
          <a:ln>
            <a:noFill/>
          </a:ln>
        </p:spPr>
      </p:pic>
      <p:pic>
        <p:nvPicPr>
          <p:cNvPr id="32" name="Picture 31"/>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33154325" y="7828249"/>
            <a:ext cx="702160" cy="702160"/>
          </a:xfrm>
          <a:prstGeom prst="rect">
            <a:avLst/>
          </a:prstGeom>
        </p:spPr>
      </p:pic>
      <p:sp>
        <p:nvSpPr>
          <p:cNvPr id="33" name="Rectangle 32"/>
          <p:cNvSpPr/>
          <p:nvPr/>
        </p:nvSpPr>
        <p:spPr>
          <a:xfrm>
            <a:off x="33974826" y="7905277"/>
            <a:ext cx="5109669" cy="584775"/>
          </a:xfrm>
          <a:prstGeom prst="rect">
            <a:avLst/>
          </a:prstGeom>
        </p:spPr>
        <p:txBody>
          <a:bodyPr wrap="none">
            <a:spAutoFit/>
          </a:bodyPr>
          <a:lstStyle/>
          <a:p>
            <a:r>
              <a:rPr lang="en-US" sz="3200" b="1" dirty="0">
                <a:latin typeface="Times New Roman" panose="02020603050405020304" pitchFamily="18" charset="0"/>
                <a:ea typeface="Calibri" panose="020F0502020204030204" pitchFamily="34" charset="0"/>
              </a:rPr>
              <a:t>Structure of Safety Scrutiny</a:t>
            </a:r>
            <a:endParaRPr lang="en-US" sz="28600" b="1" dirty="0"/>
          </a:p>
        </p:txBody>
      </p:sp>
      <p:pic>
        <p:nvPicPr>
          <p:cNvPr id="34" name="Picture 33"/>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33856485" y="9865399"/>
            <a:ext cx="8788611" cy="4091537"/>
          </a:xfrm>
          <a:prstGeom prst="rect">
            <a:avLst/>
          </a:prstGeom>
          <a:noFill/>
          <a:ln>
            <a:noFill/>
          </a:ln>
        </p:spPr>
      </p:pic>
      <p:cxnSp>
        <p:nvCxnSpPr>
          <p:cNvPr id="35" name="Straight Connector 34"/>
          <p:cNvCxnSpPr/>
          <p:nvPr/>
        </p:nvCxnSpPr>
        <p:spPr bwMode="auto">
          <a:xfrm>
            <a:off x="22457844" y="29486070"/>
            <a:ext cx="9710119" cy="0"/>
          </a:xfrm>
          <a:prstGeom prst="line">
            <a:avLst/>
          </a:prstGeom>
          <a:noFill/>
          <a:ln w="25400" cap="flat" cmpd="sng" algn="ctr">
            <a:solidFill>
              <a:sysClr val="windowText" lastClr="000000"/>
            </a:solidFill>
            <a:prstDash val="dash"/>
            <a:round/>
            <a:headEnd type="none" w="med" len="med"/>
            <a:tailEnd type="none" w="med" len="med"/>
          </a:ln>
          <a:effectLst/>
        </p:spPr>
      </p:cxnSp>
      <p:cxnSp>
        <p:nvCxnSpPr>
          <p:cNvPr id="36" name="Straight Connector 35"/>
          <p:cNvCxnSpPr/>
          <p:nvPr/>
        </p:nvCxnSpPr>
        <p:spPr bwMode="auto">
          <a:xfrm>
            <a:off x="33352058" y="29525835"/>
            <a:ext cx="10094666" cy="0"/>
          </a:xfrm>
          <a:prstGeom prst="line">
            <a:avLst/>
          </a:prstGeom>
          <a:noFill/>
          <a:ln w="25400" cap="flat" cmpd="sng" algn="ctr">
            <a:solidFill>
              <a:sysClr val="windowText" lastClr="000000"/>
            </a:solidFill>
            <a:prstDash val="dash"/>
            <a:round/>
            <a:headEnd type="none" w="med" len="med"/>
            <a:tailEnd type="none" w="med" len="med"/>
          </a:ln>
          <a:effectLst/>
        </p:spPr>
      </p:cxnSp>
    </p:spTree>
    <p:extLst>
      <p:ext uri="{BB962C8B-B14F-4D97-AF65-F5344CB8AC3E}">
        <p14:creationId xmlns:p14="http://schemas.microsoft.com/office/powerpoint/2010/main" val="3155577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rot="10800000">
            <a:off x="19982190" y="17404005"/>
            <a:ext cx="249237" cy="11477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6" name="TextBox 64"/>
          <p:cNvSpPr txBox="1">
            <a:spLocks noChangeArrowheads="1"/>
          </p:cNvSpPr>
          <p:nvPr/>
        </p:nvSpPr>
        <p:spPr bwMode="auto">
          <a:xfrm>
            <a:off x="17913677" y="17477030"/>
            <a:ext cx="26193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800" dirty="0">
                <a:solidFill>
                  <a:srgbClr val="FFFFFF"/>
                </a:solidFill>
                <a:latin typeface="Arial" charset="0"/>
                <a:ea typeface="Arial" charset="0"/>
              </a:rPr>
              <a:t>Figure </a:t>
            </a:r>
            <a:r>
              <a:rPr lang="en-US" altLang="en-US" sz="1800" dirty="0" smtClean="0">
                <a:solidFill>
                  <a:srgbClr val="FFFFFF"/>
                </a:solidFill>
                <a:latin typeface="Arial" charset="0"/>
                <a:ea typeface="Arial" charset="0"/>
              </a:rPr>
              <a:t>A: </a:t>
            </a:r>
            <a:r>
              <a:rPr lang="en-US" altLang="en-US" sz="1800" dirty="0">
                <a:solidFill>
                  <a:srgbClr val="FFFFFF"/>
                </a:solidFill>
                <a:latin typeface="Arial" charset="0"/>
                <a:ea typeface="Arial" charset="0"/>
              </a:rPr>
              <a:t>neque dignissim, and in aliquet nisl et umis.</a:t>
            </a:r>
          </a:p>
        </p:txBody>
      </p:sp>
      <p:sp>
        <p:nvSpPr>
          <p:cNvPr id="19" name="TextBox 18"/>
          <p:cNvSpPr txBox="1"/>
          <p:nvPr/>
        </p:nvSpPr>
        <p:spPr>
          <a:xfrm>
            <a:off x="11628404" y="8763348"/>
            <a:ext cx="9829800" cy="616515"/>
          </a:xfrm>
          <a:prstGeom prst="rect">
            <a:avLst/>
          </a:prstGeom>
          <a:solidFill>
            <a:schemeClr val="bg1">
              <a:alpha val="63000"/>
            </a:schemeClr>
          </a:solidFill>
          <a:effectLst/>
        </p:spPr>
        <p:txBody>
          <a:bodyPr>
            <a:spAutoFit/>
          </a:bodyPr>
          <a:lstStyle/>
          <a:p>
            <a:pPr>
              <a:lnSpc>
                <a:spcPts val="4600"/>
              </a:lnSpc>
              <a:spcAft>
                <a:spcPts val="1200"/>
              </a:spcAft>
              <a:defRPr/>
            </a:pPr>
            <a:endParaRPr lang="en-US" sz="2800" dirty="0">
              <a:solidFill>
                <a:srgbClr val="666666"/>
              </a:solidFill>
              <a:ea typeface="Arial" charset="0"/>
              <a:cs typeface="Arial" charset="0"/>
            </a:endParaRPr>
          </a:p>
        </p:txBody>
      </p:sp>
      <p:sp>
        <p:nvSpPr>
          <p:cNvPr id="87" name="Rectangle 5"/>
          <p:cNvSpPr>
            <a:spLocks noChangeArrowheads="1"/>
          </p:cNvSpPr>
          <p:nvPr/>
        </p:nvSpPr>
        <p:spPr bwMode="auto">
          <a:xfrm>
            <a:off x="2505737" y="825149"/>
            <a:ext cx="36475679" cy="1007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3" tIns="45269" rIns="90553" bIns="45269">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5954" b="1" dirty="0">
                <a:solidFill>
                  <a:srgbClr val="FFFFFF"/>
                </a:solidFill>
                <a:latin typeface="Calibri" panose="020F0502020204030204"/>
                <a:ea typeface="Arial" charset="0"/>
              </a:rPr>
              <a:t>System Dynamics Modeling of Construction Safety Management Based on Site Corrective Actions</a:t>
            </a:r>
            <a:endParaRPr lang="en-US" altLang="en-US" sz="2779" b="1" dirty="0">
              <a:solidFill>
                <a:srgbClr val="FFFFFF"/>
              </a:solidFill>
              <a:latin typeface="Calibri" panose="020F0502020204030204"/>
              <a:ea typeface="Arial" charset="0"/>
            </a:endParaRPr>
          </a:p>
        </p:txBody>
      </p:sp>
      <p:sp>
        <p:nvSpPr>
          <p:cNvPr id="88" name="Text Box 123"/>
          <p:cNvSpPr txBox="1">
            <a:spLocks noChangeArrowheads="1"/>
          </p:cNvSpPr>
          <p:nvPr/>
        </p:nvSpPr>
        <p:spPr bwMode="auto">
          <a:xfrm>
            <a:off x="4840260" y="2290057"/>
            <a:ext cx="25863399" cy="214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100" tIns="90749" rIns="136100" bIns="90749" anchor="ctr" anchorCtr="0">
            <a:no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573" dirty="0">
                <a:solidFill>
                  <a:srgbClr val="9BBB59">
                    <a:lumMod val="20000"/>
                    <a:lumOff val="80000"/>
                  </a:srgbClr>
                </a:solidFill>
                <a:latin typeface="Calibri"/>
              </a:rPr>
              <a:t>Shahin Dabirian</a:t>
            </a:r>
            <a:r>
              <a:rPr lang="en-US" sz="3573" baseline="30000" dirty="0">
                <a:solidFill>
                  <a:srgbClr val="9BBB59">
                    <a:lumMod val="20000"/>
                    <a:lumOff val="80000"/>
                  </a:srgbClr>
                </a:solidFill>
                <a:latin typeface="Calibri"/>
              </a:rPr>
              <a:t>1</a:t>
            </a:r>
            <a:r>
              <a:rPr lang="en-US" sz="3573" dirty="0">
                <a:solidFill>
                  <a:srgbClr val="9BBB59">
                    <a:lumMod val="20000"/>
                    <a:lumOff val="80000"/>
                  </a:srgbClr>
                </a:solidFill>
                <a:latin typeface="Calibri"/>
              </a:rPr>
              <a:t>, PhD, Assistant Professor in Construction Engineering and Management</a:t>
            </a:r>
          </a:p>
          <a:p>
            <a:pPr algn="ctr" eaLnBrk="1" hangingPunct="1"/>
            <a:r>
              <a:rPr lang="en-US" sz="3573" dirty="0">
                <a:solidFill>
                  <a:srgbClr val="9BBB59">
                    <a:lumMod val="20000"/>
                    <a:lumOff val="80000"/>
                  </a:srgbClr>
                </a:solidFill>
                <a:latin typeface="Calibri"/>
              </a:rPr>
              <a:t> Art University of Isfahan</a:t>
            </a:r>
            <a:endParaRPr lang="en-US" sz="3573" baseline="30000" dirty="0">
              <a:solidFill>
                <a:srgbClr val="9BBB59">
                  <a:lumMod val="20000"/>
                  <a:lumOff val="80000"/>
                </a:srgbClr>
              </a:solidFill>
              <a:latin typeface="Calibri"/>
            </a:endParaRPr>
          </a:p>
          <a:p>
            <a:pPr algn="ctr" eaLnBrk="1" hangingPunct="1"/>
            <a:r>
              <a:rPr lang="en-US" sz="3573" dirty="0">
                <a:solidFill>
                  <a:srgbClr val="9BBB59">
                    <a:lumMod val="20000"/>
                    <a:lumOff val="80000"/>
                  </a:srgbClr>
                </a:solidFill>
                <a:latin typeface="Calibri"/>
              </a:rPr>
              <a:t>Mehdi Saffar</a:t>
            </a:r>
            <a:r>
              <a:rPr lang="en-US" sz="3573" baseline="30000" dirty="0">
                <a:solidFill>
                  <a:srgbClr val="9BBB59">
                    <a:lumMod val="20000"/>
                    <a:lumOff val="80000"/>
                  </a:srgbClr>
                </a:solidFill>
                <a:latin typeface="Calibri"/>
              </a:rPr>
              <a:t>2</a:t>
            </a:r>
            <a:r>
              <a:rPr lang="en-US" sz="3573" dirty="0">
                <a:solidFill>
                  <a:srgbClr val="9BBB59">
                    <a:lumMod val="20000"/>
                    <a:lumOff val="80000"/>
                  </a:srgbClr>
                </a:solidFill>
                <a:latin typeface="Calibri"/>
              </a:rPr>
              <a:t>, M.Sc Student in Construction Engineering and Management, </a:t>
            </a:r>
          </a:p>
          <a:p>
            <a:pPr algn="ctr" eaLnBrk="1" hangingPunct="1"/>
            <a:r>
              <a:rPr lang="en-US" sz="3573" dirty="0">
                <a:solidFill>
                  <a:srgbClr val="9BBB59">
                    <a:lumMod val="20000"/>
                    <a:lumOff val="80000"/>
                  </a:srgbClr>
                </a:solidFill>
                <a:latin typeface="Calibri"/>
              </a:rPr>
              <a:t>Department of Civil Engineering, Khorasgan (Isfahan) Branch, Islamic Azad University </a:t>
            </a:r>
          </a:p>
        </p:txBody>
      </p:sp>
      <p:pic>
        <p:nvPicPr>
          <p:cNvPr id="2" name="Picture 1"/>
          <p:cNvPicPr>
            <a:picLocks noChangeAspect="1"/>
          </p:cNvPicPr>
          <p:nvPr/>
        </p:nvPicPr>
        <p:blipFill>
          <a:blip r:embed="rId3"/>
          <a:stretch>
            <a:fillRect/>
          </a:stretch>
        </p:blipFill>
        <p:spPr>
          <a:xfrm>
            <a:off x="36092190" y="-31138"/>
            <a:ext cx="5945409" cy="5430414"/>
          </a:xfrm>
          <a:prstGeom prst="rect">
            <a:avLst/>
          </a:prstGeom>
        </p:spPr>
      </p:pic>
      <p:sp>
        <p:nvSpPr>
          <p:cNvPr id="93" name="TextBox 92"/>
          <p:cNvSpPr txBox="1"/>
          <p:nvPr/>
        </p:nvSpPr>
        <p:spPr>
          <a:xfrm>
            <a:off x="885860" y="8729263"/>
            <a:ext cx="9726763" cy="630942"/>
          </a:xfrm>
          <a:prstGeom prst="rect">
            <a:avLst/>
          </a:prstGeom>
          <a:solidFill>
            <a:sysClr val="window" lastClr="FFFFFF">
              <a:alpha val="63000"/>
            </a:sysClr>
          </a:solidFill>
          <a:effectLst/>
        </p:spPr>
        <p:txBody>
          <a:bodyPr wrap="square">
            <a:spAutoFit/>
          </a:bodyPr>
          <a:lstStyle/>
          <a:p>
            <a:pPr algn="just" defTabSz="914400">
              <a:lnSpc>
                <a:spcPts val="4565"/>
              </a:lnSpc>
              <a:spcAft>
                <a:spcPts val="992"/>
              </a:spcAft>
              <a:defRPr/>
            </a:pPr>
            <a:endParaRPr lang="en-US" sz="3200" kern="0" dirty="0">
              <a:solidFill>
                <a:prstClr val="black"/>
              </a:solidFill>
              <a:latin typeface="Times New Roman" panose="02020603050405020304" pitchFamily="18" charset="0"/>
              <a:ea typeface="Arial" charset="0"/>
              <a:cs typeface="Times New Roman" panose="02020603050405020304" pitchFamily="18" charset="0"/>
            </a:endParaRPr>
          </a:p>
        </p:txBody>
      </p:sp>
      <p:sp>
        <p:nvSpPr>
          <p:cNvPr id="100" name="TextBox 99"/>
          <p:cNvSpPr txBox="1"/>
          <p:nvPr/>
        </p:nvSpPr>
        <p:spPr>
          <a:xfrm>
            <a:off x="22299939" y="9168599"/>
            <a:ext cx="10167231" cy="11264622"/>
          </a:xfrm>
          <a:prstGeom prst="rect">
            <a:avLst/>
          </a:prstGeom>
          <a:noFill/>
        </p:spPr>
        <p:txBody>
          <a:bodyPr wrap="square" rtlCol="0">
            <a:spAutoFit/>
          </a:bodyPr>
          <a:lstStyle/>
          <a:p>
            <a:pPr algn="just">
              <a:lnSpc>
                <a:spcPct val="150000"/>
              </a:lnSpc>
              <a:spcAft>
                <a:spcPts val="1000"/>
              </a:spcAft>
            </a:pPr>
            <a:r>
              <a:rPr lang="en-US" sz="4400" b="1" dirty="0">
                <a:latin typeface="Times New Roman" panose="02020603050405020304" pitchFamily="18" charset="0"/>
                <a:ea typeface="Calibri" panose="020F0502020204030204" pitchFamily="34" charset="0"/>
              </a:rPr>
              <a:t>As it is shown, unsafe conditions are sharply reduced by performing corrective actions in site. According to the reduction of unsafe conditions, number and severity of accidents are considerably reduced. Therefore, accident losses are significantly reduced. Thus, it can be concluded that the policy of performing corrective actions in site is a highly successful policy to improve safety conditions and reduce accident losses.</a:t>
            </a:r>
            <a:endParaRPr lang="en-US" sz="4400" b="1" dirty="0">
              <a:effectLst/>
              <a:latin typeface="Times New Roman" panose="02020603050405020304" pitchFamily="18" charset="0"/>
              <a:ea typeface="Calibri" panose="020F0502020204030204" pitchFamily="34" charset="0"/>
              <a:cs typeface="B Nazanin" panose="00000400000000000000" pitchFamily="2" charset="-78"/>
            </a:endParaRPr>
          </a:p>
        </p:txBody>
      </p:sp>
      <p:sp>
        <p:nvSpPr>
          <p:cNvPr id="5" name="Rectangle 2"/>
          <p:cNvSpPr>
            <a:spLocks noChangeArrowheads="1"/>
          </p:cNvSpPr>
          <p:nvPr/>
        </p:nvSpPr>
        <p:spPr bwMode="auto">
          <a:xfrm>
            <a:off x="0" y="0"/>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666666"/>
              </a:solidFill>
            </a:endParaRPr>
          </a:p>
        </p:txBody>
      </p:sp>
      <p:sp>
        <p:nvSpPr>
          <p:cNvPr id="20" name="TextBox 19"/>
          <p:cNvSpPr txBox="1"/>
          <p:nvPr/>
        </p:nvSpPr>
        <p:spPr>
          <a:xfrm>
            <a:off x="657011" y="24182625"/>
            <a:ext cx="10192150" cy="6186309"/>
          </a:xfrm>
          <a:prstGeom prst="rect">
            <a:avLst/>
          </a:prstGeom>
          <a:solidFill>
            <a:sysClr val="window" lastClr="FFFFFF">
              <a:alpha val="63000"/>
            </a:sysClr>
          </a:solidFill>
          <a:effectLst/>
        </p:spPr>
        <p:txBody>
          <a:bodyPr wrap="square">
            <a:spAutoFit/>
          </a:bodyPr>
          <a:lstStyle/>
          <a:p>
            <a:pPr algn="just">
              <a:lnSpc>
                <a:spcPct val="150000"/>
              </a:lnSpc>
              <a:spcAft>
                <a:spcPts val="0"/>
              </a:spcAft>
            </a:pPr>
            <a:r>
              <a:rPr lang="en-US" sz="4400" b="1" dirty="0">
                <a:solidFill>
                  <a:srgbClr val="666666"/>
                </a:solidFill>
                <a:latin typeface="Times New Roman" panose="02020603050405020304" pitchFamily="18" charset="0"/>
                <a:ea typeface="Calibri" panose="020F0502020204030204" pitchFamily="34" charset="0"/>
              </a:rPr>
              <a:t>At the start of the project due to low accident losses, complacency of safety rises in managers and management commitment to safety reduces. According to this reduction, unsafe conditions escalate.</a:t>
            </a:r>
            <a:endParaRPr lang="en-US" sz="4400" b="1" dirty="0">
              <a:solidFill>
                <a:srgbClr val="666666"/>
              </a:solidFill>
              <a:latin typeface="Times New Roman" panose="02020603050405020304" pitchFamily="18" charset="0"/>
              <a:ea typeface="Arial" charset="0"/>
              <a:cs typeface="Times New Roman" panose="02020603050405020304" pitchFamily="18" charset="0"/>
            </a:endParaRPr>
          </a:p>
        </p:txBody>
      </p:sp>
      <p:cxnSp>
        <p:nvCxnSpPr>
          <p:cNvPr id="29" name="Straight Connector 28"/>
          <p:cNvCxnSpPr/>
          <p:nvPr/>
        </p:nvCxnSpPr>
        <p:spPr bwMode="auto">
          <a:xfrm>
            <a:off x="11597419" y="22321465"/>
            <a:ext cx="9710119" cy="0"/>
          </a:xfrm>
          <a:prstGeom prst="line">
            <a:avLst/>
          </a:prstGeom>
          <a:noFill/>
          <a:ln w="25400" cap="flat" cmpd="sng" algn="ctr">
            <a:solidFill>
              <a:sysClr val="windowText" lastClr="000000"/>
            </a:solidFill>
            <a:prstDash val="dash"/>
            <a:round/>
            <a:headEnd type="none" w="med" len="med"/>
            <a:tailEnd type="none" w="med" len="med"/>
          </a:ln>
          <a:effectLst/>
        </p:spPr>
      </p:cxnSp>
      <p:cxnSp>
        <p:nvCxnSpPr>
          <p:cNvPr id="35" name="Straight Connector 34"/>
          <p:cNvCxnSpPr/>
          <p:nvPr/>
        </p:nvCxnSpPr>
        <p:spPr bwMode="auto">
          <a:xfrm>
            <a:off x="22299939" y="20605927"/>
            <a:ext cx="10167231" cy="0"/>
          </a:xfrm>
          <a:prstGeom prst="line">
            <a:avLst/>
          </a:prstGeom>
          <a:noFill/>
          <a:ln w="25400" cap="flat" cmpd="sng" algn="ctr">
            <a:solidFill>
              <a:sysClr val="windowText" lastClr="000000"/>
            </a:solidFill>
            <a:prstDash val="dash"/>
            <a:round/>
            <a:headEnd type="none" w="med" len="med"/>
            <a:tailEnd type="none" w="med" len="med"/>
          </a:ln>
          <a:effectLst/>
        </p:spPr>
      </p:cxnSp>
      <p:sp>
        <p:nvSpPr>
          <p:cNvPr id="37" name="TextBox 36"/>
          <p:cNvSpPr txBox="1"/>
          <p:nvPr/>
        </p:nvSpPr>
        <p:spPr>
          <a:xfrm>
            <a:off x="882581" y="7828249"/>
            <a:ext cx="9668395" cy="1015663"/>
          </a:xfrm>
          <a:prstGeom prst="rect">
            <a:avLst/>
          </a:prstGeom>
          <a:noFill/>
        </p:spPr>
        <p:txBody>
          <a:bodyPr wrap="square">
            <a:spAutoFit/>
          </a:bodyPr>
          <a:lstStyle/>
          <a:p>
            <a:pPr>
              <a:defRPr/>
            </a:pPr>
            <a:r>
              <a:rPr lang="en-US" sz="6000" b="1" dirty="0">
                <a:solidFill>
                  <a:srgbClr val="005BBB"/>
                </a:solidFill>
                <a:latin typeface="Times New Roman" panose="02020603050405020304" pitchFamily="18" charset="0"/>
                <a:cs typeface="Times New Roman" panose="02020603050405020304" pitchFamily="18" charset="0"/>
              </a:rPr>
              <a:t>Results</a:t>
            </a:r>
          </a:p>
        </p:txBody>
      </p:sp>
      <p:sp>
        <p:nvSpPr>
          <p:cNvPr id="39" name="TextBox 38"/>
          <p:cNvSpPr txBox="1"/>
          <p:nvPr/>
        </p:nvSpPr>
        <p:spPr>
          <a:xfrm>
            <a:off x="885860" y="9229327"/>
            <a:ext cx="10355019" cy="1272143"/>
          </a:xfrm>
          <a:prstGeom prst="rect">
            <a:avLst/>
          </a:prstGeom>
          <a:solidFill>
            <a:schemeClr val="bg1">
              <a:alpha val="63000"/>
            </a:schemeClr>
          </a:solidFill>
          <a:effectLst/>
        </p:spPr>
        <p:txBody>
          <a:bodyPr wrap="square">
            <a:spAutoFit/>
          </a:bodyPr>
          <a:lstStyle/>
          <a:p>
            <a:pPr>
              <a:lnSpc>
                <a:spcPts val="4565"/>
              </a:lnSpc>
              <a:spcAft>
                <a:spcPts val="1786"/>
              </a:spcAft>
              <a:defRPr/>
            </a:pPr>
            <a:r>
              <a:rPr lang="en-US" sz="4400" b="1" dirty="0">
                <a:latin typeface="Times New Roman" panose="02020603050405020304" pitchFamily="18" charset="0"/>
                <a:ea typeface="Arial" charset="0"/>
                <a:cs typeface="Times New Roman" panose="02020603050405020304" pitchFamily="18" charset="0"/>
              </a:rPr>
              <a:t>Model operation without performance of corrective actions</a:t>
            </a:r>
          </a:p>
        </p:txBody>
      </p:sp>
      <p:pic>
        <p:nvPicPr>
          <p:cNvPr id="40" name="Picture 39" descr="F:\projehaie daneshjoee\arshad\thesis\My Articles\The 35th International Conference of the System Dynamics Society\v7\قسمت نتایج مقاله\2.JPG"/>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77238" y="11241416"/>
            <a:ext cx="4807784" cy="3190928"/>
          </a:xfrm>
          <a:prstGeom prst="rect">
            <a:avLst/>
          </a:prstGeom>
          <a:noFill/>
          <a:ln>
            <a:noFill/>
          </a:ln>
        </p:spPr>
      </p:pic>
      <p:pic>
        <p:nvPicPr>
          <p:cNvPr id="41" name="Picture 40" descr="F:\projehaie daneshjoee\arshad\thesis\My Articles\The 35th International Conference of the System Dynamics Society\v7\قسمت نتایج مقاله\3.JPG"/>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911019" y="11264241"/>
            <a:ext cx="4806023" cy="3168103"/>
          </a:xfrm>
          <a:prstGeom prst="rect">
            <a:avLst/>
          </a:prstGeom>
          <a:noFill/>
          <a:ln>
            <a:noFill/>
          </a:ln>
        </p:spPr>
      </p:pic>
      <p:pic>
        <p:nvPicPr>
          <p:cNvPr id="42" name="Picture 41" descr="F:\projehaie daneshjoee\arshad\thesis\My Articles\The 35th International Conference of the System Dynamics Society\v7\قسمت نتایج مقاله\4.JPG"/>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57010" y="15757374"/>
            <a:ext cx="5130384" cy="3258133"/>
          </a:xfrm>
          <a:prstGeom prst="rect">
            <a:avLst/>
          </a:prstGeom>
          <a:noFill/>
          <a:ln>
            <a:noFill/>
          </a:ln>
        </p:spPr>
      </p:pic>
      <p:pic>
        <p:nvPicPr>
          <p:cNvPr id="43" name="Picture 42" descr="F:\projehaie daneshjoee\arshad\thesis\My Articles\The 35th International Conference of the System Dynamics Society\v7\قسمت نتایج مقاله\1.JPG"/>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5911019" y="15783115"/>
            <a:ext cx="4851095" cy="3206649"/>
          </a:xfrm>
          <a:prstGeom prst="rect">
            <a:avLst/>
          </a:prstGeom>
          <a:noFill/>
          <a:ln>
            <a:noFill/>
          </a:ln>
        </p:spPr>
      </p:pic>
      <p:pic>
        <p:nvPicPr>
          <p:cNvPr id="44" name="Picture 43" descr="F:\projehaie daneshjoee\arshad\thesis\My Articles\The 35th International Conference of the System Dynamics Society\v7\قسمت نتایج مقاله\5.JPG"/>
          <p:cNvPicPr/>
          <p:nvPr/>
        </p:nvPicPr>
        <p:blipFill>
          <a:blip r:embed="rId8">
            <a:extLst>
              <a:ext uri="{28A0092B-C50C-407E-A947-70E740481C1C}">
                <a14:useLocalDpi xmlns:a14="http://schemas.microsoft.com/office/drawing/2010/main" val="0"/>
              </a:ext>
            </a:extLst>
          </a:blip>
          <a:srcRect/>
          <a:stretch>
            <a:fillRect/>
          </a:stretch>
        </p:blipFill>
        <p:spPr bwMode="auto">
          <a:xfrm>
            <a:off x="2793483" y="19974481"/>
            <a:ext cx="5557979" cy="3370558"/>
          </a:xfrm>
          <a:prstGeom prst="rect">
            <a:avLst/>
          </a:prstGeom>
          <a:noFill/>
          <a:ln>
            <a:noFill/>
          </a:ln>
        </p:spPr>
      </p:pic>
      <p:sp>
        <p:nvSpPr>
          <p:cNvPr id="45" name="TextBox 44"/>
          <p:cNvSpPr txBox="1"/>
          <p:nvPr/>
        </p:nvSpPr>
        <p:spPr>
          <a:xfrm>
            <a:off x="11597419" y="9025517"/>
            <a:ext cx="9860785" cy="13295948"/>
          </a:xfrm>
          <a:prstGeom prst="rect">
            <a:avLst/>
          </a:prstGeom>
          <a:noFill/>
        </p:spPr>
        <p:txBody>
          <a:bodyPr wrap="square" rtlCol="0">
            <a:spAutoFit/>
          </a:bodyPr>
          <a:lstStyle/>
          <a:p>
            <a:pPr algn="just">
              <a:lnSpc>
                <a:spcPct val="150000"/>
              </a:lnSpc>
            </a:pPr>
            <a:r>
              <a:rPr lang="en-US" sz="4400" b="1" dirty="0" smtClean="0">
                <a:latin typeface="Times New Roman" panose="02020603050405020304" pitchFamily="18" charset="0"/>
                <a:ea typeface="Calibri" panose="020F0502020204030204" pitchFamily="34" charset="0"/>
              </a:rPr>
              <a:t>Also </a:t>
            </a:r>
            <a:r>
              <a:rPr lang="en-US" sz="4400" b="1" dirty="0">
                <a:latin typeface="Times New Roman" panose="02020603050405020304" pitchFamily="18" charset="0"/>
                <a:ea typeface="Calibri" panose="020F0502020204030204" pitchFamily="34" charset="0"/>
              </a:rPr>
              <a:t>with the reduction of management commitment to safety, individual commitment to safety reduces as well and risky behaviors increase in the project. Consequently, number of accidents and their severity increase in the project and accident losses increase dramatically. Following the increase of accidents and their relative losses, pressure on management rises to control the accidents. With more pressure to control the accidents, managers are committed themselves to safety. </a:t>
            </a:r>
            <a:endParaRPr lang="en-US" sz="4400" b="1" dirty="0">
              <a:solidFill>
                <a:srgbClr val="666666"/>
              </a:solidFill>
              <a:latin typeface="Times New Roman" panose="02020603050405020304" pitchFamily="18" charset="0"/>
              <a:cs typeface="Times New Roman" panose="02020603050405020304" pitchFamily="18" charset="0"/>
            </a:endParaRPr>
          </a:p>
        </p:txBody>
      </p:sp>
      <p:sp>
        <p:nvSpPr>
          <p:cNvPr id="47" name="TextBox 46"/>
          <p:cNvSpPr txBox="1"/>
          <p:nvPr/>
        </p:nvSpPr>
        <p:spPr>
          <a:xfrm>
            <a:off x="11597419" y="22857652"/>
            <a:ext cx="10134662" cy="1272143"/>
          </a:xfrm>
          <a:prstGeom prst="rect">
            <a:avLst/>
          </a:prstGeom>
          <a:solidFill>
            <a:schemeClr val="bg1">
              <a:alpha val="63000"/>
            </a:schemeClr>
          </a:solidFill>
          <a:effectLst/>
        </p:spPr>
        <p:txBody>
          <a:bodyPr wrap="square">
            <a:spAutoFit/>
          </a:bodyPr>
          <a:lstStyle/>
          <a:p>
            <a:pPr>
              <a:lnSpc>
                <a:spcPts val="4565"/>
              </a:lnSpc>
              <a:spcAft>
                <a:spcPts val="1786"/>
              </a:spcAft>
              <a:defRPr/>
            </a:pPr>
            <a:r>
              <a:rPr lang="en-US" sz="4400" b="1" dirty="0">
                <a:latin typeface="Times New Roman" panose="02020603050405020304" pitchFamily="18" charset="0"/>
                <a:ea typeface="Arial" charset="0"/>
                <a:cs typeface="Times New Roman" panose="02020603050405020304" pitchFamily="18" charset="0"/>
              </a:rPr>
              <a:t>Model operation with performance of corrective actions</a:t>
            </a:r>
          </a:p>
        </p:txBody>
      </p:sp>
      <p:pic>
        <p:nvPicPr>
          <p:cNvPr id="52" name="Picture 51" descr="F:\projehaie daneshjoee\arshad\thesis\My Articles\The 35th International Conference of the System Dynamics Society\v7\قسمت نتایج مقاله\2-4.JPG"/>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11357792" y="24283253"/>
            <a:ext cx="5171800" cy="3615815"/>
          </a:xfrm>
          <a:prstGeom prst="rect">
            <a:avLst/>
          </a:prstGeom>
          <a:noFill/>
          <a:ln>
            <a:noFill/>
          </a:ln>
        </p:spPr>
      </p:pic>
      <p:pic>
        <p:nvPicPr>
          <p:cNvPr id="53" name="Picture 52" descr="F:\projehaie daneshjoee\arshad\thesis\My Articles\The 35th International Conference of the System Dynamics Society\v7\قسمت نتایج مقاله\2-3.JPG"/>
          <p:cNvPicPr/>
          <p:nvPr/>
        </p:nvPicPr>
        <p:blipFill>
          <a:blip r:embed="rId10">
            <a:extLst>
              <a:ext uri="{28A0092B-C50C-407E-A947-70E740481C1C}">
                <a14:useLocalDpi xmlns:a14="http://schemas.microsoft.com/office/drawing/2010/main" val="0"/>
              </a:ext>
            </a:extLst>
          </a:blip>
          <a:srcRect/>
          <a:stretch>
            <a:fillRect/>
          </a:stretch>
        </p:blipFill>
        <p:spPr bwMode="auto">
          <a:xfrm>
            <a:off x="16619563" y="24280965"/>
            <a:ext cx="5159211" cy="3664268"/>
          </a:xfrm>
          <a:prstGeom prst="rect">
            <a:avLst/>
          </a:prstGeom>
          <a:noFill/>
          <a:ln>
            <a:noFill/>
          </a:ln>
        </p:spPr>
      </p:pic>
      <p:pic>
        <p:nvPicPr>
          <p:cNvPr id="54" name="Picture 53" descr="F:\projehaie daneshjoee\arshad\thesis\My Articles\The 35th International Conference of the System Dynamics Society\v7\قسمت نتایج مقاله\2-2.JPG"/>
          <p:cNvPicPr/>
          <p:nvPr/>
        </p:nvPicPr>
        <p:blipFill>
          <a:blip r:embed="rId11">
            <a:extLst>
              <a:ext uri="{28A0092B-C50C-407E-A947-70E740481C1C}">
                <a14:useLocalDpi xmlns:a14="http://schemas.microsoft.com/office/drawing/2010/main" val="0"/>
              </a:ext>
            </a:extLst>
          </a:blip>
          <a:srcRect/>
          <a:stretch>
            <a:fillRect/>
          </a:stretch>
        </p:blipFill>
        <p:spPr bwMode="auto">
          <a:xfrm>
            <a:off x="11336237" y="28190355"/>
            <a:ext cx="5243391" cy="3664268"/>
          </a:xfrm>
          <a:prstGeom prst="rect">
            <a:avLst/>
          </a:prstGeom>
          <a:noFill/>
          <a:ln>
            <a:noFill/>
          </a:ln>
        </p:spPr>
      </p:pic>
      <p:pic>
        <p:nvPicPr>
          <p:cNvPr id="55" name="Picture 54" descr="F:\projehaie daneshjoee\arshad\thesis\My Articles\The 35th International Conference of the System Dynamics Society\v7\قسمت نتایج مقاله\2-1.JPG"/>
          <p:cNvPicPr/>
          <p:nvPr/>
        </p:nvPicPr>
        <p:blipFill>
          <a:blip r:embed="rId12">
            <a:extLst>
              <a:ext uri="{28A0092B-C50C-407E-A947-70E740481C1C}">
                <a14:useLocalDpi xmlns:a14="http://schemas.microsoft.com/office/drawing/2010/main" val="0"/>
              </a:ext>
            </a:extLst>
          </a:blip>
          <a:srcRect/>
          <a:stretch>
            <a:fillRect/>
          </a:stretch>
        </p:blipFill>
        <p:spPr bwMode="auto">
          <a:xfrm>
            <a:off x="16529168" y="28166659"/>
            <a:ext cx="5339999" cy="3711660"/>
          </a:xfrm>
          <a:prstGeom prst="rect">
            <a:avLst/>
          </a:prstGeom>
          <a:noFill/>
          <a:ln>
            <a:noFill/>
          </a:ln>
        </p:spPr>
      </p:pic>
      <p:sp>
        <p:nvSpPr>
          <p:cNvPr id="56" name="TextBox 55"/>
          <p:cNvSpPr txBox="1"/>
          <p:nvPr/>
        </p:nvSpPr>
        <p:spPr>
          <a:xfrm>
            <a:off x="22258691" y="21017673"/>
            <a:ext cx="9717681" cy="1015663"/>
          </a:xfrm>
          <a:prstGeom prst="rect">
            <a:avLst/>
          </a:prstGeom>
          <a:noFill/>
        </p:spPr>
        <p:txBody>
          <a:bodyPr wrap="square">
            <a:spAutoFit/>
          </a:bodyPr>
          <a:lstStyle/>
          <a:p>
            <a:pPr>
              <a:defRPr/>
            </a:pPr>
            <a:r>
              <a:rPr lang="en-US" sz="6000" b="1" dirty="0">
                <a:solidFill>
                  <a:srgbClr val="005BBB"/>
                </a:solidFill>
                <a:latin typeface="Times New Roman" panose="02020603050405020304" pitchFamily="18" charset="0"/>
                <a:cs typeface="Times New Roman" panose="02020603050405020304" pitchFamily="18" charset="0"/>
              </a:rPr>
              <a:t>Conclusion</a:t>
            </a:r>
          </a:p>
        </p:txBody>
      </p:sp>
      <p:sp>
        <p:nvSpPr>
          <p:cNvPr id="57" name="TextBox 56"/>
          <p:cNvSpPr txBox="1"/>
          <p:nvPr/>
        </p:nvSpPr>
        <p:spPr>
          <a:xfrm>
            <a:off x="32776859" y="9229327"/>
            <a:ext cx="10424916" cy="20283951"/>
          </a:xfrm>
          <a:prstGeom prst="rect">
            <a:avLst/>
          </a:prstGeom>
          <a:solidFill>
            <a:schemeClr val="bg1">
              <a:alpha val="63000"/>
            </a:schemeClr>
          </a:solidFill>
          <a:effectLst/>
        </p:spPr>
        <p:txBody>
          <a:bodyPr wrap="square">
            <a:spAutoFit/>
          </a:bodyPr>
          <a:lstStyle/>
          <a:p>
            <a:pPr marL="453725" lvl="1" algn="just">
              <a:lnSpc>
                <a:spcPct val="150000"/>
              </a:lnSpc>
              <a:buClr>
                <a:schemeClr val="tx2"/>
              </a:buClr>
              <a:buSzPct val="125000"/>
              <a:defRPr/>
            </a:pPr>
            <a:r>
              <a:rPr lang="en-US" sz="4400" b="1" dirty="0" smtClean="0">
                <a:latin typeface="Times New Roman" panose="02020603050405020304" pitchFamily="18" charset="0"/>
                <a:ea typeface="Arial" charset="0"/>
                <a:cs typeface="Times New Roman" panose="02020603050405020304" pitchFamily="18" charset="0"/>
              </a:rPr>
              <a:t>As </a:t>
            </a:r>
            <a:r>
              <a:rPr lang="en-US" sz="4400" b="1" dirty="0">
                <a:latin typeface="Times New Roman" panose="02020603050405020304" pitchFamily="18" charset="0"/>
                <a:ea typeface="Arial" charset="0"/>
                <a:cs typeface="Times New Roman" panose="02020603050405020304" pitchFamily="18" charset="0"/>
              </a:rPr>
              <a:t>it is obvious in the presented model, management commitment affects many effective variables in the safety of construction projects. Indeed, if project managers be committed to safety, it is expected that the project be in great safety condition, and vice versa. Also it was presented in this study that the performance of corrective actions in site is highly effective on the reduction of the number and severity of accidents and their relative losses. If project managers apply the learnings of safety scrutiny and accident investigations to perform corrective actions, they can significantly improve the safety of construction projects. Performance of corrective actions not only prevents accidents with high losses, but also prevents accidents which are assumed to be part of the job.</a:t>
            </a:r>
          </a:p>
        </p:txBody>
      </p:sp>
      <p:sp>
        <p:nvSpPr>
          <p:cNvPr id="9" name="Rectangle 8"/>
          <p:cNvSpPr/>
          <p:nvPr/>
        </p:nvSpPr>
        <p:spPr>
          <a:xfrm>
            <a:off x="22258691" y="22445082"/>
            <a:ext cx="10208479" cy="9233297"/>
          </a:xfrm>
          <a:prstGeom prst="rect">
            <a:avLst/>
          </a:prstGeom>
        </p:spPr>
        <p:txBody>
          <a:bodyPr wrap="square">
            <a:spAutoFit/>
          </a:bodyPr>
          <a:lstStyle/>
          <a:p>
            <a:pPr algn="just">
              <a:lnSpc>
                <a:spcPct val="150000"/>
              </a:lnSpc>
            </a:pPr>
            <a:r>
              <a:rPr lang="en-US" sz="4400" b="1" dirty="0">
                <a:solidFill>
                  <a:srgbClr val="666666"/>
                </a:solidFill>
                <a:latin typeface="Times New Roman" panose="02020603050405020304" pitchFamily="18" charset="0"/>
                <a:ea typeface="Arial" charset="0"/>
                <a:cs typeface="Times New Roman" panose="02020603050405020304" pitchFamily="18" charset="0"/>
              </a:rPr>
              <a:t>We believe that the presented model in this study is a fruitful model to understand the behavior of a complex safety system in construction projects. Applying the presented model in this study, it is concluded that management commitment to safety, compared to other factors, is highly effective on the safety operation of construction projects. </a:t>
            </a:r>
            <a:endParaRPr lang="en-US" dirty="0"/>
          </a:p>
        </p:txBody>
      </p:sp>
    </p:spTree>
    <p:extLst>
      <p:ext uri="{BB962C8B-B14F-4D97-AF65-F5344CB8AC3E}">
        <p14:creationId xmlns:p14="http://schemas.microsoft.com/office/powerpoint/2010/main" val="3276585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search Poster Template">
  <a:themeElements>
    <a:clrScheme name="UB Color Palette">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186BB7"/>
      </a:hlink>
      <a:folHlink>
        <a:srgbClr val="D86A4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TotalTime>
  <Words>1640</Words>
  <Application>Microsoft Office PowerPoint</Application>
  <PresentationFormat>Custom</PresentationFormat>
  <Paragraphs>54</Paragraphs>
  <Slides>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1" baseType="lpstr">
      <vt:lpstr>Arial</vt:lpstr>
      <vt:lpstr>Arial Narrow</vt:lpstr>
      <vt:lpstr>B Nazanin</vt:lpstr>
      <vt:lpstr>Calibri</vt:lpstr>
      <vt:lpstr>Times New Roman</vt:lpstr>
      <vt:lpstr>Research Poster Template</vt:lpstr>
      <vt:lpstr>Visio</vt:lpstr>
      <vt:lpstr>PowerPoint Presentation</vt:lpstr>
      <vt:lpstr>PowerPoint Presentation</vt:lpstr>
      <vt:lpstr>PowerPoint Presentation</vt:lpstr>
      <vt:lpstr>PowerPoint Presentation</vt:lpstr>
    </vt:vector>
  </TitlesOfParts>
  <Manager/>
  <Company>© University at Buffalo</Company>
  <LinksUpToDate>false</LinksUpToDate>
  <SharedDoc>false</SharedDoc>
  <HyperlinkBase>www.buffalo.edu/brand</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Research Poster Template</dc:title>
  <dc:subject/>
  <dc:creator>soroush</dc:creator>
  <cp:keywords/>
  <dc:description/>
  <cp:lastModifiedBy>soroush</cp:lastModifiedBy>
  <cp:revision>40</cp:revision>
  <cp:lastPrinted>2016-09-29T19:48:31Z</cp:lastPrinted>
  <dcterms:created xsi:type="dcterms:W3CDTF">2016-09-29T18:43:16Z</dcterms:created>
  <dcterms:modified xsi:type="dcterms:W3CDTF">2017-08-17T06:13:33Z</dcterms:modified>
  <cp:category/>
</cp:coreProperties>
</file>