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 id="2147483679" r:id="rId2"/>
    <p:sldMasterId id="2147483681" r:id="rId3"/>
  </p:sldMasterIdLst>
  <p:notesMasterIdLst>
    <p:notesMasterId r:id="rId32"/>
  </p:notesMasterIdLst>
  <p:sldIdLst>
    <p:sldId id="261" r:id="rId4"/>
    <p:sldId id="270" r:id="rId5"/>
    <p:sldId id="260" r:id="rId6"/>
    <p:sldId id="265" r:id="rId7"/>
    <p:sldId id="269" r:id="rId8"/>
    <p:sldId id="268" r:id="rId9"/>
    <p:sldId id="272" r:id="rId10"/>
    <p:sldId id="278" r:id="rId11"/>
    <p:sldId id="279" r:id="rId12"/>
    <p:sldId id="280" r:id="rId13"/>
    <p:sldId id="281" r:id="rId14"/>
    <p:sldId id="283" r:id="rId15"/>
    <p:sldId id="284" r:id="rId16"/>
    <p:sldId id="285" r:id="rId17"/>
    <p:sldId id="286" r:id="rId18"/>
    <p:sldId id="287" r:id="rId19"/>
    <p:sldId id="288" r:id="rId20"/>
    <p:sldId id="289" r:id="rId21"/>
    <p:sldId id="290" r:id="rId22"/>
    <p:sldId id="291" r:id="rId23"/>
    <p:sldId id="292" r:id="rId24"/>
    <p:sldId id="293" r:id="rId25"/>
    <p:sldId id="294" r:id="rId26"/>
    <p:sldId id="295" r:id="rId27"/>
    <p:sldId id="298" r:id="rId28"/>
    <p:sldId id="267" r:id="rId29"/>
    <p:sldId id="264" r:id="rId30"/>
    <p:sldId id="297"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4A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91" autoAdjust="0"/>
    <p:restoredTop sz="74751" autoAdjust="0"/>
  </p:normalViewPr>
  <p:slideViewPr>
    <p:cSldViewPr snapToGrid="0" showGuides="1">
      <p:cViewPr varScale="1">
        <p:scale>
          <a:sx n="134" d="100"/>
          <a:sy n="134" d="100"/>
        </p:scale>
        <p:origin x="-84" y="-198"/>
      </p:cViewPr>
      <p:guideLst>
        <p:guide orient="horz" pos="2161"/>
        <p:guide orient="horz" pos="1067"/>
        <p:guide orient="horz" pos="4032"/>
        <p:guide orient="horz" pos="4247"/>
        <p:guide pos="2881"/>
        <p:guide pos="287"/>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92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92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92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39F009B-AA83-4291-81BE-194F11CE1901}" type="slidenum">
              <a:rPr lang="en-US"/>
              <a:pPr/>
              <a:t>‹#›</a:t>
            </a:fld>
            <a:endParaRPr lang="en-US"/>
          </a:p>
        </p:txBody>
      </p:sp>
    </p:spTree>
    <p:extLst>
      <p:ext uri="{BB962C8B-B14F-4D97-AF65-F5344CB8AC3E}">
        <p14:creationId xmlns:p14="http://schemas.microsoft.com/office/powerpoint/2010/main" val="206993108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9F009B-AA83-4291-81BE-194F11CE1901}" type="slidenum">
              <a:rPr lang="en-US" smtClean="0"/>
              <a:pPr/>
              <a:t>3</a:t>
            </a:fld>
            <a:endParaRPr lang="en-US"/>
          </a:p>
        </p:txBody>
      </p:sp>
    </p:spTree>
    <p:extLst>
      <p:ext uri="{BB962C8B-B14F-4D97-AF65-F5344CB8AC3E}">
        <p14:creationId xmlns:p14="http://schemas.microsoft.com/office/powerpoint/2010/main" val="1601026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5838">
              <a:defRPr/>
            </a:pPr>
            <a:r>
              <a:rPr lang="en-US" dirty="0" smtClean="0"/>
              <a:t>Each</a:t>
            </a:r>
            <a:r>
              <a:rPr lang="en-US" baseline="0" dirty="0" smtClean="0"/>
              <a:t> numbered item below is a step in a PowerPoint animation sequence.</a:t>
            </a:r>
          </a:p>
          <a:p>
            <a:endParaRPr lang="en-US" dirty="0" smtClean="0"/>
          </a:p>
          <a:p>
            <a:pPr marL="223959" indent="-223959">
              <a:buAutoNum type="arabicParenR"/>
            </a:pPr>
            <a:r>
              <a:rPr lang="en-US" dirty="0" smtClean="0"/>
              <a:t>An</a:t>
            </a:r>
            <a:r>
              <a:rPr lang="en-US" baseline="0" dirty="0" smtClean="0"/>
              <a:t> all-too-common mental model in the moment, while we’re making a decision related to both safety and productivity, does not see either the “Power of Habit” link, or that “productivity” is influenced by “safety events.” These links are not in our “</a:t>
            </a:r>
            <a:r>
              <a:rPr lang="en-US" kern="0" dirty="0">
                <a:solidFill>
                  <a:prstClr val="black"/>
                </a:solidFill>
              </a:rPr>
              <a:t>networks of causes and effects that describe how [the] system operates” (quote from the earlier definition of mental models). </a:t>
            </a:r>
            <a:r>
              <a:rPr lang="en-US" baseline="0" dirty="0" smtClean="0"/>
              <a:t>Our mental model’s blindness to these links means that our “degree of belief that safer work is more productive work” is, at that time, small or zero. </a:t>
            </a:r>
          </a:p>
          <a:p>
            <a:pPr marL="223959" indent="-223959">
              <a:buAutoNum type="arabicParenR"/>
            </a:pPr>
            <a:endParaRPr lang="en-US" baseline="0" dirty="0" smtClean="0"/>
          </a:p>
          <a:p>
            <a:pPr marL="223959" indent="-223959">
              <a:buAutoNum type="arabicParenR"/>
            </a:pPr>
            <a:r>
              <a:rPr lang="en-US" baseline="0" dirty="0" smtClean="0"/>
              <a:t>Because our “degree of belief that safer work is more productive work” is small or zero, we pay less “attention to safety,” and take fewer “safety actions,” than we otherwise would.</a:t>
            </a:r>
          </a:p>
          <a:p>
            <a:pPr marL="223959" indent="-223959">
              <a:buAutoNum type="arabicParenR"/>
            </a:pPr>
            <a:endParaRPr lang="en-US" baseline="0" dirty="0" smtClean="0"/>
          </a:p>
          <a:p>
            <a:pPr marL="223959" indent="-223959">
              <a:buAutoNum type="arabicParenR"/>
            </a:pPr>
            <a:r>
              <a:rPr lang="en-US" baseline="0" dirty="0" smtClean="0"/>
              <a:t>Also, because our “degree of belief that safer work is more productive work” is small or zero, we allow our “attention to safety” to be further reduced in response to any “productivity pressure” we are feeling.  Like the team in the dirty aircraft windshield story, we then take safety risks for productivity reasons.</a:t>
            </a:r>
            <a:endParaRPr lang="en-US" dirty="0"/>
          </a:p>
        </p:txBody>
      </p:sp>
      <p:sp>
        <p:nvSpPr>
          <p:cNvPr id="4" name="Slide Number Placeholder 3"/>
          <p:cNvSpPr>
            <a:spLocks noGrp="1"/>
          </p:cNvSpPr>
          <p:nvPr>
            <p:ph type="sldNum" sz="quarter" idx="10"/>
          </p:nvPr>
        </p:nvSpPr>
        <p:spPr/>
        <p:txBody>
          <a:bodyPr/>
          <a:lstStyle/>
          <a:p>
            <a:fld id="{739F009B-AA83-4291-81BE-194F11CE1901}" type="slidenum">
              <a:rPr lang="en-US" smtClean="0"/>
              <a:pPr/>
              <a:t>16</a:t>
            </a:fld>
            <a:endParaRPr lang="en-US"/>
          </a:p>
        </p:txBody>
      </p:sp>
    </p:spTree>
    <p:extLst>
      <p:ext uri="{BB962C8B-B14F-4D97-AF65-F5344CB8AC3E}">
        <p14:creationId xmlns:p14="http://schemas.microsoft.com/office/powerpoint/2010/main" val="3877450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5838">
              <a:defRPr/>
            </a:pPr>
            <a:r>
              <a:rPr lang="en-US" dirty="0" smtClean="0"/>
              <a:t>Each</a:t>
            </a:r>
            <a:r>
              <a:rPr lang="en-US" baseline="0" dirty="0" smtClean="0"/>
              <a:t> numbered item below is a step in a PowerPoint animation sequence.</a:t>
            </a:r>
          </a:p>
          <a:p>
            <a:endParaRPr lang="en-US" dirty="0" smtClean="0"/>
          </a:p>
          <a:p>
            <a:r>
              <a:rPr lang="en-US" dirty="0" smtClean="0"/>
              <a:t>But in fact, those two</a:t>
            </a:r>
            <a:r>
              <a:rPr lang="en-US" baseline="0" dirty="0" smtClean="0"/>
              <a:t> links are present. </a:t>
            </a:r>
          </a:p>
          <a:p>
            <a:endParaRPr lang="en-US" baseline="0" dirty="0" smtClean="0"/>
          </a:p>
          <a:p>
            <a:pPr marL="223959" indent="-223959">
              <a:buAutoNum type="arabicParenR"/>
            </a:pPr>
            <a:r>
              <a:rPr lang="en-US" baseline="0" dirty="0" smtClean="0"/>
              <a:t>They create two vicious cycles that actually reduce both safety and productivity!  Let’s now walk through one of these vicious cycles.</a:t>
            </a:r>
          </a:p>
          <a:p>
            <a:pPr marL="223959" indent="-223959">
              <a:buAutoNum type="arabicParenR"/>
            </a:pPr>
            <a:r>
              <a:rPr lang="en-US" baseline="0" dirty="0" smtClean="0"/>
              <a:t>Imagine that “productivity goal” is increased, say by management edict.  Because “productivity” is less than “productivity goal,” “productivity pressure” increases.</a:t>
            </a:r>
          </a:p>
          <a:p>
            <a:pPr marL="223959" indent="-223959">
              <a:buAutoNum type="arabicParenR"/>
            </a:pPr>
            <a:r>
              <a:rPr lang="en-US" dirty="0" smtClean="0"/>
              <a:t>Increased</a:t>
            </a:r>
            <a:r>
              <a:rPr lang="en-US" baseline="0" dirty="0" smtClean="0"/>
              <a:t> “p</a:t>
            </a:r>
            <a:r>
              <a:rPr lang="en-US" dirty="0" smtClean="0"/>
              <a:t>roductivity</a:t>
            </a:r>
            <a:r>
              <a:rPr lang="en-US" baseline="0" dirty="0" smtClean="0"/>
              <a:t> pressure” causes our “attention to safety” to decrease.</a:t>
            </a:r>
          </a:p>
          <a:p>
            <a:pPr marL="223959" indent="-223959">
              <a:buAutoNum type="arabicParenR"/>
            </a:pPr>
            <a:r>
              <a:rPr lang="en-US" baseline="0" dirty="0" smtClean="0"/>
              <a:t>Decreased “attention to safety” causes us to reduce our emphasis on “safety actions.” </a:t>
            </a:r>
          </a:p>
          <a:p>
            <a:pPr marL="223959" indent="-223959">
              <a:buAutoNum type="arabicParenR"/>
            </a:pPr>
            <a:r>
              <a:rPr lang="en-US" baseline="0" dirty="0" smtClean="0"/>
              <a:t>A decrease in our “safety actions” makes it more probable that we will have “safety events”.</a:t>
            </a:r>
          </a:p>
          <a:p>
            <a:pPr marL="223959" indent="-223959">
              <a:buAutoNum type="arabicParenR"/>
            </a:pPr>
            <a:r>
              <a:rPr lang="en-US" baseline="0" dirty="0" smtClean="0"/>
              <a:t>Any “safety event” will reduce our “productivity” to less than it otherwise would have been.</a:t>
            </a:r>
          </a:p>
          <a:p>
            <a:pPr marL="223959" indent="-223959">
              <a:buAutoNum type="arabicParenR"/>
            </a:pPr>
            <a:r>
              <a:rPr lang="en-US" baseline="0" dirty="0" smtClean="0"/>
              <a:t>Reduced “productivity” causes the “productivity pressure” we feel to increase still further!  Thus, in response to an initial increase in “productivity pressure,” the feedback loop we just worked our way around has the effect of further increasing “productivity pressure,” along the way reducing both safety and productivity.  This is why we call it a “vicious cycle.”  All else equal, both safety and productivity get worse and worse over time.</a:t>
            </a:r>
          </a:p>
          <a:p>
            <a:pPr marL="223959" indent="-223959">
              <a:buAutoNum type="arabicParenR"/>
            </a:pPr>
            <a:r>
              <a:rPr lang="en-US" baseline="0" dirty="0" smtClean="0"/>
              <a:t>Starting again…  Again increasing the “productivity goal” and therefore “productivity pressure”…</a:t>
            </a:r>
          </a:p>
          <a:p>
            <a:pPr marL="223959" indent="-223959">
              <a:buAutoNum type="arabicParenR"/>
            </a:pPr>
            <a:r>
              <a:rPr lang="en-US" baseline="0" dirty="0" smtClean="0"/>
              <a:t>…we trace the other vicious cycle…which also further increases “productivity pressure,”’ and along the way cause both safety and productivity to get worse and worse over time.</a:t>
            </a:r>
          </a:p>
          <a:p>
            <a:endParaRPr lang="en-US" baseline="0" dirty="0" smtClean="0"/>
          </a:p>
          <a:p>
            <a:r>
              <a:rPr lang="en-US" baseline="0" dirty="0" smtClean="0"/>
              <a:t>So, our all-too-common mental model contains a goal-seeking safety system working to align the safety events we experience with a goal for safety events, a goal-seeking productivity system working to align our productivity with our productivity goal, and two vicious cycles acting against both of these goal-seeking loops. We have a system that is working against itself to try to thwart our efforts to achieve our goals for both safety and productivity!</a:t>
            </a:r>
          </a:p>
          <a:p>
            <a:endParaRPr lang="en-US" dirty="0"/>
          </a:p>
        </p:txBody>
      </p:sp>
      <p:sp>
        <p:nvSpPr>
          <p:cNvPr id="4" name="Slide Number Placeholder 3"/>
          <p:cNvSpPr>
            <a:spLocks noGrp="1"/>
          </p:cNvSpPr>
          <p:nvPr>
            <p:ph type="sldNum" sz="quarter" idx="10"/>
          </p:nvPr>
        </p:nvSpPr>
        <p:spPr/>
        <p:txBody>
          <a:bodyPr/>
          <a:lstStyle/>
          <a:p>
            <a:fld id="{739F009B-AA83-4291-81BE-194F11CE1901}" type="slidenum">
              <a:rPr lang="en-US" smtClean="0"/>
              <a:pPr/>
              <a:t>17</a:t>
            </a:fld>
            <a:endParaRPr lang="en-US"/>
          </a:p>
        </p:txBody>
      </p:sp>
    </p:spTree>
    <p:extLst>
      <p:ext uri="{BB962C8B-B14F-4D97-AF65-F5344CB8AC3E}">
        <p14:creationId xmlns:p14="http://schemas.microsoft.com/office/powerpoint/2010/main" val="3900523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5838">
              <a:defRPr/>
            </a:pPr>
            <a:r>
              <a:rPr lang="en-US" dirty="0" smtClean="0"/>
              <a:t>Each</a:t>
            </a:r>
            <a:r>
              <a:rPr lang="en-US" baseline="0" dirty="0" smtClean="0"/>
              <a:t> numbered item below is a step in a PowerPoint animation sequence.</a:t>
            </a:r>
          </a:p>
          <a:p>
            <a:endParaRPr lang="en-US" dirty="0" smtClean="0"/>
          </a:p>
          <a:p>
            <a:pPr defTabSz="895838">
              <a:defRPr/>
            </a:pPr>
            <a:r>
              <a:rPr lang="en-US" dirty="0" smtClean="0"/>
              <a:t>Of course, a better</a:t>
            </a:r>
            <a:r>
              <a:rPr lang="en-US" baseline="0" dirty="0" smtClean="0"/>
              <a:t> mental model is one that recognizes both of the ways that more safety causes more productivity. Such recognition means that our “degree of belief that safer work is more productive work” is large, that is, equal to 1, or at least close to 1.  Therefore, because we value being as productive as possible, we pay great “attention to safety,” and continually work hard to take actions that will improve safety – and productivity! When we see a safety risk, whether a unsafe behavior or an unsafe condition (a hazard, as in the dirty airplane windshield story), we undertake and complete a process improvement initiative intended to ensure that the behavior or condition never recurs again. </a:t>
            </a:r>
          </a:p>
          <a:p>
            <a:pPr defTabSz="895838">
              <a:defRPr/>
            </a:pPr>
            <a:endParaRPr lang="en-US" baseline="0" dirty="0" smtClean="0"/>
          </a:p>
          <a:p>
            <a:pPr marL="223959" indent="-223959">
              <a:buAutoNum type="arabicParenR"/>
            </a:pPr>
            <a:r>
              <a:rPr lang="en-US" baseline="0" dirty="0" smtClean="0"/>
              <a:t>This mental model also motivates us not to allow “productivity pressure” to influence our “attention to safety.”  If we become involved in a safety event while under productivity pressure, our mental model drives us to proactively undertake and complete process improvement activity to ensure that safety event never recurs again. By ensuring that such an event doesn’t happen again, we are both more safe and more productive than we would have been otherwise (had we not proactively undertaken the process improvement).   </a:t>
            </a:r>
          </a:p>
          <a:p>
            <a:pPr marL="223959" indent="-223959">
              <a:buAutoNum type="arabicParenR"/>
            </a:pPr>
            <a:r>
              <a:rPr lang="en-US" baseline="0" dirty="0" smtClean="0"/>
              <a:t>Because we no longer allow “productivity pressure” to influence our “attention to safety,” both vicious cycles have disappeared...  The system we see will result in our being both more safe, and more productive, than we otherwise would have been.</a:t>
            </a:r>
            <a:endParaRPr lang="en-US" dirty="0"/>
          </a:p>
        </p:txBody>
      </p:sp>
      <p:sp>
        <p:nvSpPr>
          <p:cNvPr id="4" name="Slide Number Placeholder 3"/>
          <p:cNvSpPr>
            <a:spLocks noGrp="1"/>
          </p:cNvSpPr>
          <p:nvPr>
            <p:ph type="sldNum" sz="quarter" idx="10"/>
          </p:nvPr>
        </p:nvSpPr>
        <p:spPr/>
        <p:txBody>
          <a:bodyPr/>
          <a:lstStyle/>
          <a:p>
            <a:fld id="{739F009B-AA83-4291-81BE-194F11CE1901}" type="slidenum">
              <a:rPr lang="en-US" smtClean="0"/>
              <a:pPr/>
              <a:t>18</a:t>
            </a:fld>
            <a:endParaRPr lang="en-US"/>
          </a:p>
        </p:txBody>
      </p:sp>
    </p:spTree>
    <p:extLst>
      <p:ext uri="{BB962C8B-B14F-4D97-AF65-F5344CB8AC3E}">
        <p14:creationId xmlns:p14="http://schemas.microsoft.com/office/powerpoint/2010/main" val="17703865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5838">
              <a:defRPr/>
            </a:pPr>
            <a:r>
              <a:rPr lang="en-US" dirty="0" smtClean="0"/>
              <a:t>Each</a:t>
            </a:r>
            <a:r>
              <a:rPr lang="en-US" baseline="0" dirty="0" smtClean="0"/>
              <a:t> numbered item below is a step in a PowerPoint animation sequence.</a:t>
            </a:r>
          </a:p>
          <a:p>
            <a:endParaRPr lang="en-US" dirty="0" smtClean="0"/>
          </a:p>
          <a:p>
            <a:r>
              <a:rPr lang="en-US" dirty="0" smtClean="0"/>
              <a:t>The</a:t>
            </a:r>
            <a:r>
              <a:rPr lang="en-US" baseline="0" dirty="0" smtClean="0"/>
              <a:t> two mental models just discussed illustrate three of the four previously mentioned attributes of mental models:</a:t>
            </a:r>
          </a:p>
          <a:p>
            <a:endParaRPr lang="en-US" baseline="0" dirty="0" smtClean="0"/>
          </a:p>
          <a:p>
            <a:pPr marL="223959" indent="-223959">
              <a:buAutoNum type="arabicParenR"/>
            </a:pPr>
            <a:r>
              <a:rPr lang="en-US" kern="0" dirty="0">
                <a:solidFill>
                  <a:prstClr val="black"/>
                </a:solidFill>
              </a:rPr>
              <a:t>There are often “fundamental mismatches between our mental models and actual reality…</a:t>
            </a:r>
            <a:r>
              <a:rPr lang="en-US" i="1" kern="0" dirty="0">
                <a:solidFill>
                  <a:prstClr val="black"/>
                </a:solidFill>
              </a:rPr>
              <a:t> </a:t>
            </a:r>
            <a:r>
              <a:rPr lang="en-US" kern="0" dirty="0">
                <a:solidFill>
                  <a:prstClr val="black"/>
                </a:solidFill>
              </a:rPr>
              <a:t>structures of which we are unaware hold us prisoner.”</a:t>
            </a:r>
          </a:p>
          <a:p>
            <a:pPr marL="223959" indent="-223959">
              <a:buAutoNum type="arabicParenR"/>
            </a:pPr>
            <a:endParaRPr lang="en-US" kern="0" dirty="0">
              <a:solidFill>
                <a:prstClr val="black"/>
              </a:solidFill>
            </a:endParaRPr>
          </a:p>
          <a:p>
            <a:pPr marL="223959" indent="-223959">
              <a:buAutoNum type="arabicParenR"/>
            </a:pPr>
            <a:r>
              <a:rPr lang="en-US" kern="0" dirty="0">
                <a:solidFill>
                  <a:prstClr val="black"/>
                </a:solidFill>
              </a:rPr>
              <a:t>“Very often, we are not consciously aware of our mental models or the effects they have on our [decisions and] behavior.” </a:t>
            </a:r>
          </a:p>
          <a:p>
            <a:pPr marL="223959" indent="-223959">
              <a:buAutoNum type="arabicParenR"/>
            </a:pPr>
            <a:endParaRPr lang="en-US" kern="0" dirty="0">
              <a:solidFill>
                <a:prstClr val="black"/>
              </a:solidFill>
            </a:endParaRPr>
          </a:p>
          <a:p>
            <a:pPr marL="223959" indent="-223959">
              <a:buAutoNum type="arabicParenR"/>
            </a:pPr>
            <a:r>
              <a:rPr lang="en-US" kern="0" dirty="0">
                <a:solidFill>
                  <a:prstClr val="black"/>
                </a:solidFill>
              </a:rPr>
              <a:t>“Structure in human systems includes the "operating policies“ of the decision makers in the system.”</a:t>
            </a:r>
          </a:p>
          <a:p>
            <a:r>
              <a:rPr lang="en-US" kern="0" dirty="0">
                <a:solidFill>
                  <a:prstClr val="black"/>
                </a:solidFill>
              </a:rPr>
              <a:t> </a:t>
            </a:r>
          </a:p>
          <a:p>
            <a:r>
              <a:rPr lang="en-US" kern="0" dirty="0">
                <a:solidFill>
                  <a:prstClr val="black"/>
                </a:solidFill>
              </a:rPr>
              <a:t>If there is time, host a discussion on these three attributes in relation to the dirty airplane windshield story. </a:t>
            </a:r>
            <a:endParaRPr lang="en-US" dirty="0"/>
          </a:p>
        </p:txBody>
      </p:sp>
      <p:sp>
        <p:nvSpPr>
          <p:cNvPr id="4" name="Slide Number Placeholder 3"/>
          <p:cNvSpPr>
            <a:spLocks noGrp="1"/>
          </p:cNvSpPr>
          <p:nvPr>
            <p:ph type="sldNum" sz="quarter" idx="10"/>
          </p:nvPr>
        </p:nvSpPr>
        <p:spPr/>
        <p:txBody>
          <a:bodyPr/>
          <a:lstStyle/>
          <a:p>
            <a:fld id="{739F009B-AA83-4291-81BE-194F11CE1901}" type="slidenum">
              <a:rPr lang="en-US" smtClean="0"/>
              <a:pPr/>
              <a:t>19</a:t>
            </a:fld>
            <a:endParaRPr lang="en-US"/>
          </a:p>
        </p:txBody>
      </p:sp>
    </p:spTree>
    <p:extLst>
      <p:ext uri="{BB962C8B-B14F-4D97-AF65-F5344CB8AC3E}">
        <p14:creationId xmlns:p14="http://schemas.microsoft.com/office/powerpoint/2010/main" val="4706048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5838">
              <a:defRPr/>
            </a:pPr>
            <a:r>
              <a:rPr lang="en-US" dirty="0" smtClean="0"/>
              <a:t>Each</a:t>
            </a:r>
            <a:r>
              <a:rPr lang="en-US" baseline="0" dirty="0" smtClean="0"/>
              <a:t> numbered item below is a step in a PowerPoint animation sequence.</a:t>
            </a:r>
          </a:p>
          <a:p>
            <a:pPr defTabSz="895838">
              <a:defRPr/>
            </a:pPr>
            <a:endParaRPr lang="en-US" kern="0" dirty="0" smtClean="0"/>
          </a:p>
          <a:p>
            <a:r>
              <a:rPr lang="en-US" dirty="0"/>
              <a:t>Earlier, you saw these simulations of the two mental models, and their results on safety and productivity, repeated here.  Note that, unlike the windshield story in which the team was concerned only about delivering on time this afternoon, these simulations show safety and productivity not for this afternoon, but over a four year period. </a:t>
            </a:r>
          </a:p>
          <a:p>
            <a:endParaRPr lang="en-US" dirty="0"/>
          </a:p>
          <a:p>
            <a:r>
              <a:rPr lang="en-US" dirty="0"/>
              <a:t>1) We need to “shift from mental models dominated by events to mental models that recognize longer-term patterns of change and the underlying structures producing those patterns.”</a:t>
            </a:r>
          </a:p>
          <a:p>
            <a:pPr marL="223959" indent="-223959" defTabSz="895838">
              <a:buFontTx/>
              <a:buAutoNum type="arabicParenR"/>
              <a:defRPr/>
            </a:pPr>
            <a:endParaRPr lang="en-US" kern="0" dirty="0" smtClean="0"/>
          </a:p>
          <a:p>
            <a:endParaRPr lang="en-US" dirty="0"/>
          </a:p>
        </p:txBody>
      </p:sp>
      <p:sp>
        <p:nvSpPr>
          <p:cNvPr id="4" name="Slide Number Placeholder 3"/>
          <p:cNvSpPr>
            <a:spLocks noGrp="1"/>
          </p:cNvSpPr>
          <p:nvPr>
            <p:ph type="sldNum" sz="quarter" idx="10"/>
          </p:nvPr>
        </p:nvSpPr>
        <p:spPr/>
        <p:txBody>
          <a:bodyPr/>
          <a:lstStyle/>
          <a:p>
            <a:fld id="{739F009B-AA83-4291-81BE-194F11CE1901}" type="slidenum">
              <a:rPr lang="en-US" smtClean="0"/>
              <a:pPr/>
              <a:t>20</a:t>
            </a:fld>
            <a:endParaRPr lang="en-US"/>
          </a:p>
        </p:txBody>
      </p:sp>
    </p:spTree>
    <p:extLst>
      <p:ext uri="{BB962C8B-B14F-4D97-AF65-F5344CB8AC3E}">
        <p14:creationId xmlns:p14="http://schemas.microsoft.com/office/powerpoint/2010/main" val="5900697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5838">
              <a:defRPr/>
            </a:pPr>
            <a:r>
              <a:rPr lang="en-US" dirty="0" smtClean="0"/>
              <a:t>This</a:t>
            </a:r>
            <a:r>
              <a:rPr lang="en-US" baseline="0" dirty="0" smtClean="0"/>
              <a:t> is a fourth attribute of mental models of systems from Peter Senge. </a:t>
            </a:r>
            <a:r>
              <a:rPr lang="en-US" dirty="0"/>
              <a:t>Or perhaps, as Barry Richmond, an eminent systems thinker once said, “we need to see the forest AND the trees.” In this, the dirty windshield case, the short term (this afternoon’s delivery) is the “tree,” AND the long term impact on both safety and productivity is the “forest.”</a:t>
            </a:r>
          </a:p>
          <a:p>
            <a:endParaRPr lang="en-US" dirty="0"/>
          </a:p>
        </p:txBody>
      </p:sp>
      <p:sp>
        <p:nvSpPr>
          <p:cNvPr id="4" name="Slide Number Placeholder 3"/>
          <p:cNvSpPr>
            <a:spLocks noGrp="1"/>
          </p:cNvSpPr>
          <p:nvPr>
            <p:ph type="sldNum" sz="quarter" idx="10"/>
          </p:nvPr>
        </p:nvSpPr>
        <p:spPr/>
        <p:txBody>
          <a:bodyPr/>
          <a:lstStyle/>
          <a:p>
            <a:fld id="{739F009B-AA83-4291-81BE-194F11CE1901}" type="slidenum">
              <a:rPr lang="en-US" smtClean="0"/>
              <a:pPr/>
              <a:t>21</a:t>
            </a:fld>
            <a:endParaRPr lang="en-US"/>
          </a:p>
        </p:txBody>
      </p:sp>
    </p:spTree>
    <p:extLst>
      <p:ext uri="{BB962C8B-B14F-4D97-AF65-F5344CB8AC3E}">
        <p14:creationId xmlns:p14="http://schemas.microsoft.com/office/powerpoint/2010/main" val="4706048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Summarizing,</a:t>
            </a:r>
            <a:r>
              <a:rPr lang="en-US" baseline="0" dirty="0" smtClean="0"/>
              <a:t> we have discussed two mental models:</a:t>
            </a:r>
          </a:p>
          <a:p>
            <a:pPr marL="167970" indent="-167970">
              <a:buFont typeface="Arial" panose="020B0604020202020204" pitchFamily="34" charset="0"/>
              <a:buChar char="•"/>
            </a:pPr>
            <a:r>
              <a:rPr lang="en-US" baseline="0" dirty="0" smtClean="0"/>
              <a:t>one that can explain the decisions of the delivery preparation team that faced cleaning a dirty windshield unsafely in order to meet a productivity objective, and</a:t>
            </a:r>
          </a:p>
          <a:p>
            <a:pPr marL="167970" indent="-167970">
              <a:buFont typeface="Arial" panose="020B0604020202020204" pitchFamily="34" charset="0"/>
              <a:buChar char="•"/>
            </a:pPr>
            <a:r>
              <a:rPr lang="en-US" baseline="0" dirty="0" smtClean="0"/>
              <a:t>another mental model that can improve such decisions when we are tempted to take a safety risk for productivity reasons.</a:t>
            </a:r>
          </a:p>
          <a:p>
            <a:pPr marL="167970" indent="-167970">
              <a:buFont typeface="Arial" panose="020B0604020202020204" pitchFamily="34" charset="0"/>
              <a:buChar char="•"/>
            </a:pPr>
            <a:endParaRPr lang="en-US" baseline="0" dirty="0" smtClean="0"/>
          </a:p>
          <a:p>
            <a:pPr marL="223959" indent="-223959">
              <a:buFont typeface="Arial" panose="020B0604020202020204" pitchFamily="34" charset="0"/>
              <a:buAutoNum type="arabicParenR"/>
            </a:pPr>
            <a:r>
              <a:rPr lang="en-US" baseline="0" dirty="0" smtClean="0"/>
              <a:t>Our Mental Models of System Structure are part of the real System Structure &amp; act thru that real structure to create the Patterns Over Time that we observe.</a:t>
            </a:r>
          </a:p>
          <a:p>
            <a:pPr marL="223959" indent="-223959">
              <a:buFont typeface="Arial" panose="020B0604020202020204" pitchFamily="34" charset="0"/>
              <a:buAutoNum type="arabicParenR"/>
            </a:pPr>
            <a:r>
              <a:rPr lang="en-US" baseline="0" dirty="0" smtClean="0"/>
              <a:t>The full system structure (that includes our mental models of it) creates the Patterns Over time that we experience. Here are shown the simulation results of these two mental models, the bottom left red one producing the red bars and lines (reduced safety performance and increasing productivity), and the bottom right one producing the blue bars and lines (improving safety performance and even better productivity growth over time). </a:t>
            </a:r>
          </a:p>
          <a:p>
            <a:pPr marL="223959" indent="-223959">
              <a:buFont typeface="Arial" panose="020B0604020202020204" pitchFamily="34" charset="0"/>
              <a:buAutoNum type="arabicParenR"/>
            </a:pPr>
            <a:r>
              <a:rPr lang="en-US" baseline="0" dirty="0" smtClean="0"/>
              <a:t>And of course the Patterns Over Time are aggregations of safety events over time.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39F009B-AA83-4291-81BE-194F11CE1901}"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40775195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Continuing the</a:t>
            </a:r>
            <a:r>
              <a:rPr lang="en-US" baseline="0" dirty="0" smtClean="0"/>
              <a:t> summary…  Of course our real interest is to achieve the reductions over time in LWDC Injuries Per 100 Employees Per Year that we desire. I hope this presentation has shown that improved mental models can help us achieve that goal. </a:t>
            </a:r>
          </a:p>
          <a:p>
            <a:endParaRPr lang="en-US" baseline="0" dirty="0" smtClean="0"/>
          </a:p>
          <a:p>
            <a:pPr marL="223959" indent="-223959">
              <a:buAutoNum type="arabicParenR"/>
            </a:pPr>
            <a:r>
              <a:rPr lang="en-US" baseline="0" dirty="0" smtClean="0"/>
              <a:t>This presentation started with a safety event – the dirty windshield story.  It continued with understanding such events as part of a Pattern Over Time, caused by a System Structure chosen as relevant to that Pattern Over Time.  And it emphasized that a very important part of the System Structure is our Mental Model of System Structure, recognizing that these Mental Models are the basis of our decision-making rules and decisions. The Highest Leverage Change is in our Mental Models. By going beyond events, to patterns over time, to relevant system structure, and then to our mental models of that system structure, we are deepening our understanding of how to create meaningful improvements in our lives and work.</a:t>
            </a:r>
          </a:p>
          <a:p>
            <a:pPr marL="223959" indent="-223959">
              <a:buAutoNum type="arabicParenR"/>
            </a:pPr>
            <a:r>
              <a:rPr lang="en-US" baseline="0" dirty="0" smtClean="0"/>
              <a:t>Discovering our mental models of system structure, reflecting on them, sharing them, discussing them, and improving them creates new high leverage possibilities for system performance over time, both safety and productivity!</a:t>
            </a:r>
          </a:p>
          <a:p>
            <a:endParaRPr lang="en-US" baseline="0" dirty="0" smtClean="0"/>
          </a:p>
          <a:p>
            <a:r>
              <a:rPr lang="en-US" baseline="0" dirty="0" smtClean="0"/>
              <a:t>We are not advocating for the mental models used in this presentation, but rather hope that these examples will motivate you and your team to discover your mental models of system structure, reflect on them, share them, discuss them, and improve them.</a:t>
            </a:r>
            <a:endParaRPr lang="en-US" dirty="0"/>
          </a:p>
        </p:txBody>
      </p:sp>
      <p:sp>
        <p:nvSpPr>
          <p:cNvPr id="4" name="Slide Number Placeholder 3"/>
          <p:cNvSpPr>
            <a:spLocks noGrp="1"/>
          </p:cNvSpPr>
          <p:nvPr>
            <p:ph type="sldNum" sz="quarter" idx="10"/>
          </p:nvPr>
        </p:nvSpPr>
        <p:spPr/>
        <p:txBody>
          <a:bodyPr/>
          <a:lstStyle/>
          <a:p>
            <a:fld id="{739F009B-AA83-4291-81BE-194F11CE1901}"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40775195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Self explanatory…</a:t>
            </a:r>
            <a:endParaRPr lang="en-US" dirty="0"/>
          </a:p>
        </p:txBody>
      </p:sp>
      <p:sp>
        <p:nvSpPr>
          <p:cNvPr id="4" name="Slide Number Placeholder 3"/>
          <p:cNvSpPr>
            <a:spLocks noGrp="1"/>
          </p:cNvSpPr>
          <p:nvPr>
            <p:ph type="sldNum" sz="quarter" idx="10"/>
          </p:nvPr>
        </p:nvSpPr>
        <p:spPr/>
        <p:txBody>
          <a:bodyPr/>
          <a:lstStyle/>
          <a:p>
            <a:fld id="{739F009B-AA83-4291-81BE-194F11CE1901}" type="slidenum">
              <a:rPr lang="en-US" smtClean="0"/>
              <a:pPr/>
              <a:t>24</a:t>
            </a:fld>
            <a:endParaRPr lang="en-US"/>
          </a:p>
        </p:txBody>
      </p:sp>
    </p:spTree>
    <p:extLst>
      <p:ext uri="{BB962C8B-B14F-4D97-AF65-F5344CB8AC3E}">
        <p14:creationId xmlns:p14="http://schemas.microsoft.com/office/powerpoint/2010/main" val="21509232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Self</a:t>
            </a:r>
            <a:r>
              <a:rPr lang="en-US" baseline="0" dirty="0" smtClean="0"/>
              <a:t> explanatory.</a:t>
            </a:r>
            <a:endParaRPr lang="en-US" dirty="0"/>
          </a:p>
        </p:txBody>
      </p:sp>
      <p:sp>
        <p:nvSpPr>
          <p:cNvPr id="4" name="Slide Number Placeholder 3"/>
          <p:cNvSpPr>
            <a:spLocks noGrp="1"/>
          </p:cNvSpPr>
          <p:nvPr>
            <p:ph type="sldNum" sz="quarter" idx="10"/>
          </p:nvPr>
        </p:nvSpPr>
        <p:spPr/>
        <p:txBody>
          <a:bodyPr/>
          <a:lstStyle/>
          <a:p>
            <a:fld id="{739F009B-AA83-4291-81BE-194F11CE1901}" type="slidenum">
              <a:rPr lang="en-US" smtClean="0"/>
              <a:pPr/>
              <a:t>25</a:t>
            </a:fld>
            <a:endParaRPr lang="en-US"/>
          </a:p>
        </p:txBody>
      </p:sp>
    </p:spTree>
    <p:extLst>
      <p:ext uri="{BB962C8B-B14F-4D97-AF65-F5344CB8AC3E}">
        <p14:creationId xmlns:p14="http://schemas.microsoft.com/office/powerpoint/2010/main" val="3037871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3959" indent="-223959">
              <a:buAutoNum type="arabicParenR"/>
            </a:pPr>
            <a:r>
              <a:rPr lang="en-US" dirty="0" smtClean="0"/>
              <a:t>The</a:t>
            </a:r>
            <a:r>
              <a:rPr lang="en-US" baseline="0" dirty="0" smtClean="0"/>
              <a:t> introduction </a:t>
            </a:r>
          </a:p>
          <a:p>
            <a:pPr marL="223959" indent="-223959">
              <a:buAutoNum type="alphaLcParenR"/>
            </a:pPr>
            <a:r>
              <a:rPr lang="en-US" baseline="0" dirty="0" smtClean="0"/>
              <a:t>briefly describes the history and context of this work,</a:t>
            </a:r>
          </a:p>
          <a:p>
            <a:pPr marL="223959" indent="-223959">
              <a:buAutoNum type="alphaLcParenR"/>
            </a:pPr>
            <a:r>
              <a:rPr lang="en-US" baseline="0" dirty="0" smtClean="0"/>
              <a:t>Uses a true story in which a safety risk was taken for productivity reasons. This story will be used throughout for illustration.</a:t>
            </a:r>
          </a:p>
          <a:p>
            <a:pPr marL="223959" indent="-223959">
              <a:buAutoNum type="alphaLcParenR"/>
            </a:pPr>
            <a:r>
              <a:rPr lang="en-US" baseline="0" dirty="0" smtClean="0"/>
              <a:t>States the guiding question for the project, and how this question leads to the project’s focus</a:t>
            </a:r>
          </a:p>
          <a:p>
            <a:pPr marL="223959" indent="-223959" defTabSz="895838">
              <a:buFontTx/>
              <a:buAutoNum type="alphaLcParenR"/>
              <a:defRPr/>
            </a:pPr>
            <a:r>
              <a:rPr lang="en-US" baseline="0" dirty="0" smtClean="0"/>
              <a:t>Illustrates with an example the kind of deep reflection we hope this course inspires,</a:t>
            </a:r>
          </a:p>
          <a:p>
            <a:pPr marL="223959" indent="-223959" defTabSz="895838">
              <a:buFontTx/>
              <a:buAutoNum type="alphaLcParenR"/>
              <a:defRPr/>
            </a:pPr>
            <a:r>
              <a:rPr lang="en-US" baseline="0" dirty="0" smtClean="0"/>
              <a:t>Introduces the systems thinking iceberg as a useful framework for thinking about the safety system and the safety and productivity patterns-over-time (dynamics) that it creates</a:t>
            </a:r>
          </a:p>
          <a:p>
            <a:pPr marL="223959" indent="-223959" defTabSz="895838">
              <a:buFontTx/>
              <a:buAutoNum type="alphaLcParenR"/>
              <a:defRPr/>
            </a:pPr>
            <a:r>
              <a:rPr lang="en-US" baseline="0" dirty="0" smtClean="0"/>
              <a:t>Defines how we are using the term “mental models,” including four generic attributes of mental models.</a:t>
            </a:r>
          </a:p>
          <a:p>
            <a:endParaRPr lang="en-US" baseline="0" dirty="0" smtClean="0"/>
          </a:p>
          <a:p>
            <a:r>
              <a:rPr lang="en-US" baseline="0" dirty="0" smtClean="0"/>
              <a:t>2) We then simulate a STim (Systems Thinking aided by simulation) model to illustrate how different mental models relating safety and productivity can significantly influence Lost Workday Case Rate (LWDC rate: a commonly used safety measure) and Productivity patterns-over-time, both of which are important business performance dynamics.</a:t>
            </a:r>
          </a:p>
          <a:p>
            <a:endParaRPr lang="en-US" baseline="0" dirty="0" smtClean="0"/>
          </a:p>
          <a:p>
            <a:r>
              <a:rPr lang="en-US" baseline="0" dirty="0" smtClean="0"/>
              <a:t>3) Next we describe the two mental models used in the STim model.  In these two mental models, it is easy to see three of the four previously reviewed attributes of mental models. We then quickly revisit the simulations of the two mental models (#2 on this slide).  These simulations provide an example of the fourth previously introduced attribute of mental models.</a:t>
            </a:r>
          </a:p>
          <a:p>
            <a:endParaRPr lang="en-US" baseline="0" dirty="0" smtClean="0"/>
          </a:p>
          <a:p>
            <a:r>
              <a:rPr lang="en-US" baseline="0" dirty="0" smtClean="0"/>
              <a:t>4) Finally, we give a brief overview of the course that LTD is developing.  The course purpose is to inspire people to challenge and improve their mental models relating safety and productivity. </a:t>
            </a:r>
          </a:p>
        </p:txBody>
      </p:sp>
      <p:sp>
        <p:nvSpPr>
          <p:cNvPr id="4" name="Slide Number Placeholder 3"/>
          <p:cNvSpPr>
            <a:spLocks noGrp="1"/>
          </p:cNvSpPr>
          <p:nvPr>
            <p:ph type="sldNum" sz="quarter" idx="10"/>
          </p:nvPr>
        </p:nvSpPr>
        <p:spPr/>
        <p:txBody>
          <a:bodyPr/>
          <a:lstStyle/>
          <a:p>
            <a:fld id="{739F009B-AA83-4291-81BE-194F11CE1901}" type="slidenum">
              <a:rPr lang="en-US" smtClean="0"/>
              <a:pPr/>
              <a:t>8</a:t>
            </a:fld>
            <a:endParaRPr lang="en-US"/>
          </a:p>
        </p:txBody>
      </p:sp>
    </p:spTree>
    <p:extLst>
      <p:ext uri="{BB962C8B-B14F-4D97-AF65-F5344CB8AC3E}">
        <p14:creationId xmlns:p14="http://schemas.microsoft.com/office/powerpoint/2010/main" val="26002224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Organizational Culture can be defined as:</a:t>
            </a:r>
          </a:p>
          <a:p>
            <a:endParaRPr lang="en-US" sz="300" dirty="0" smtClean="0"/>
          </a:p>
          <a:p>
            <a:r>
              <a:rPr lang="en-US" dirty="0" smtClean="0"/>
              <a:t>“the group norms of behavior and the underlying shared values that help keep those norms in place,” </a:t>
            </a:r>
          </a:p>
          <a:p>
            <a:r>
              <a:rPr lang="en-US" dirty="0" smtClean="0"/>
              <a:t>John Kotter </a:t>
            </a:r>
            <a:r>
              <a:rPr lang="en-US" i="1" dirty="0" smtClean="0"/>
              <a:t>The Key to Changing Organizational Culture</a:t>
            </a:r>
          </a:p>
          <a:p>
            <a:endParaRPr lang="en-US" i="1" dirty="0" smtClean="0"/>
          </a:p>
          <a:p>
            <a:pPr>
              <a:spcBef>
                <a:spcPts val="600"/>
              </a:spcBef>
            </a:pPr>
            <a:r>
              <a:rPr lang="en-US" dirty="0" smtClean="0"/>
              <a:t>Edgar Schein (3 Levels of Organizational Culture:</a:t>
            </a:r>
          </a:p>
          <a:p>
            <a:pPr>
              <a:spcBef>
                <a:spcPts val="600"/>
              </a:spcBef>
            </a:pPr>
            <a:r>
              <a:rPr lang="en-US" dirty="0" smtClean="0"/>
              <a:t>Artifacts - Tangible, identifiable elements in an organization </a:t>
            </a:r>
          </a:p>
          <a:p>
            <a:pPr>
              <a:spcBef>
                <a:spcPts val="600"/>
              </a:spcBef>
            </a:pPr>
            <a:r>
              <a:rPr lang="en-US" dirty="0" smtClean="0"/>
              <a:t>Espoused values - Organization's stated values and rules of behavior. </a:t>
            </a:r>
          </a:p>
          <a:p>
            <a:pPr>
              <a:spcBef>
                <a:spcPts val="600"/>
              </a:spcBef>
            </a:pPr>
            <a:r>
              <a:rPr lang="en-US" dirty="0" smtClean="0"/>
              <a:t>Assumptions - The deeply embedded, taken-for-granted behaviors, actual values, and mental models which are usually unconscious, but constitute the essence of culture</a:t>
            </a:r>
            <a:endParaRPr lang="en-US" dirty="0"/>
          </a:p>
        </p:txBody>
      </p:sp>
      <p:sp>
        <p:nvSpPr>
          <p:cNvPr id="4" name="Slide Number Placeholder 3"/>
          <p:cNvSpPr>
            <a:spLocks noGrp="1"/>
          </p:cNvSpPr>
          <p:nvPr>
            <p:ph type="sldNum" sz="quarter" idx="10"/>
          </p:nvPr>
        </p:nvSpPr>
        <p:spPr/>
        <p:txBody>
          <a:bodyPr/>
          <a:lstStyle/>
          <a:p>
            <a:fld id="{739F009B-AA83-4291-81BE-194F11CE1901}" type="slidenum">
              <a:rPr lang="en-US" smtClean="0"/>
              <a:pPr/>
              <a:t>26</a:t>
            </a:fld>
            <a:endParaRPr lang="en-US"/>
          </a:p>
        </p:txBody>
      </p:sp>
    </p:spTree>
    <p:extLst>
      <p:ext uri="{BB962C8B-B14F-4D97-AF65-F5344CB8AC3E}">
        <p14:creationId xmlns:p14="http://schemas.microsoft.com/office/powerpoint/2010/main" val="9597475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01F306F-E2C7-4C6A-A816-A4DE6ED7555F}" type="slidenum">
              <a:rPr lang="en-US" smtClean="0">
                <a:solidFill>
                  <a:prstClr val="black"/>
                </a:solidFill>
              </a:rPr>
              <a:pPr/>
              <a:t>27</a:t>
            </a:fld>
            <a:endParaRPr lang="en-US"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this</a:t>
            </a:r>
            <a:r>
              <a:rPr lang="en-US" baseline="0" dirty="0" smtClean="0"/>
              <a:t> diagram</a:t>
            </a:r>
            <a:r>
              <a:rPr lang="en-US" dirty="0" smtClean="0"/>
              <a:t> includes the following system structures that</a:t>
            </a:r>
            <a:r>
              <a:rPr lang="en-US" baseline="0" dirty="0" smtClean="0"/>
              <a:t> are not part of the m</a:t>
            </a:r>
            <a:r>
              <a:rPr lang="en-US" dirty="0" smtClean="0"/>
              <a:t>ental model system structures on the</a:t>
            </a:r>
            <a:r>
              <a:rPr lang="en-US" baseline="0" dirty="0" smtClean="0"/>
              <a:t> previous slides:</a:t>
            </a:r>
          </a:p>
          <a:p>
            <a:pPr marL="223959" indent="-223959">
              <a:buAutoNum type="arabicParenR"/>
            </a:pPr>
            <a:r>
              <a:rPr lang="en-US" baseline="0" dirty="0" smtClean="0"/>
              <a:t>Floating goals for productivity and safety (the “Productivity Goal” loop and the “Safety Goal” loop)</a:t>
            </a:r>
          </a:p>
          <a:p>
            <a:pPr marL="223959" indent="-223959">
              <a:buAutoNum type="arabicParenR"/>
            </a:pPr>
            <a:r>
              <a:rPr lang="en-US" baseline="0" dirty="0" smtClean="0"/>
              <a:t>Differentiation between safe conditions and safe behavior (the “Safe Conditions” loop and the “Safe Behavior” loop)</a:t>
            </a:r>
          </a:p>
          <a:p>
            <a:pPr marL="223959" indent="-223959">
              <a:buAutoNum type="arabicParenR"/>
            </a:pPr>
            <a:r>
              <a:rPr lang="en-US" baseline="0" dirty="0" smtClean="0"/>
              <a:t>Differentiation between personal and management “attention to safety”</a:t>
            </a:r>
          </a:p>
          <a:p>
            <a:endParaRPr lang="en-US" baseline="0" dirty="0" smtClean="0"/>
          </a:p>
          <a:p>
            <a:r>
              <a:rPr lang="en-US" baseline="0" dirty="0" smtClean="0"/>
              <a:t>All three present opportunities for investigating strategic trades, e.g. relative goal stretch factors, relative focus on personal or management attention to safety, and relative focus on safe conditions or safe behavior.  </a:t>
            </a:r>
          </a:p>
          <a:p>
            <a:endParaRPr lang="en-US" baseline="0" dirty="0" smtClean="0"/>
          </a:p>
          <a:p>
            <a:r>
              <a:rPr lang="en-US" baseline="0" dirty="0" smtClean="0"/>
              <a:t>The full model in Vensim format, and a paper with full model documentation, are available from Paul Newton.</a:t>
            </a:r>
          </a:p>
          <a:p>
            <a:endParaRPr lang="en-US" baseline="0" dirty="0" smtClean="0"/>
          </a:p>
          <a:p>
            <a:r>
              <a:rPr lang="en-US" baseline="0" dirty="0" smtClean="0"/>
              <a:t>One thought is that this model might relate to the “Model of Controlled Process,” “Model of Context,” and “Environmental Inputs” boxes in the following books by Nancy Leveson:</a:t>
            </a:r>
          </a:p>
          <a:p>
            <a:pPr marL="223959" indent="-223959">
              <a:buAutoNum type="arabicParenR"/>
            </a:pPr>
            <a:r>
              <a:rPr lang="en-US" baseline="0" dirty="0" smtClean="0"/>
              <a:t>Figure 8.8 on page 228 of Nancy Leveson’s “Engineering a Safer World,” (http://mitpress.mit.edu/books/engineering-safer-world) and</a:t>
            </a:r>
          </a:p>
          <a:p>
            <a:pPr marL="223959" indent="-223959">
              <a:buAutoNum type="arabicParenR"/>
            </a:pPr>
            <a:r>
              <a:rPr lang="en-US" baseline="0" dirty="0" smtClean="0"/>
              <a:t>Figure 1.8 on page 19 of “STPA Primer” (STPA-Primer-v0.pdf) at http://sunnyday.mit.edu/STPA-Primer-v0.pdf.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39F009B-AA83-4291-81BE-194F11CE1901}" type="slidenum">
              <a:rPr lang="en-US" smtClean="0"/>
              <a:pPr/>
              <a:t>28</a:t>
            </a:fld>
            <a:endParaRPr lang="en-US"/>
          </a:p>
        </p:txBody>
      </p:sp>
    </p:spTree>
    <p:extLst>
      <p:ext uri="{BB962C8B-B14F-4D97-AF65-F5344CB8AC3E}">
        <p14:creationId xmlns:p14="http://schemas.microsoft.com/office/powerpoint/2010/main" val="3173264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3959" indent="-223959" defTabSz="895838">
              <a:buFontTx/>
              <a:buAutoNum type="arabicParenR"/>
              <a:defRPr/>
            </a:pPr>
            <a:r>
              <a:rPr lang="en-US" dirty="0" smtClean="0"/>
              <a:t>This</a:t>
            </a:r>
            <a:r>
              <a:rPr lang="en-US" baseline="0" dirty="0" smtClean="0"/>
              <a:t> work grew out of my experience as part of an enterprise G4Z project focused on Safety Management Systems. The project was led by Suzanne Riney, head of safety for both BT&amp;E and BR&amp;T.  </a:t>
            </a:r>
          </a:p>
          <a:p>
            <a:pPr marL="223959" indent="-223959" defTabSz="895838">
              <a:buFontTx/>
              <a:buAutoNum type="arabicParenR"/>
              <a:defRPr/>
            </a:pPr>
            <a:r>
              <a:rPr lang="en-US" baseline="0" dirty="0" smtClean="0"/>
              <a:t>Being a STim (Systems Thinking aided by simulation: same as “system dynamics”) modeler, I searched for STim models on safety.  My search led me to David </a:t>
            </a:r>
            <a:r>
              <a:rPr lang="en-US" dirty="0"/>
              <a:t>Cooke’s work (2003, 2004 and 2006). Cooke developed both generic and specific business case simulation models (based on chemical plants, coal mining and cancer treatment centers) that explicitly represent social systems that plausibly inter-relate workforce safety and productivity. Using aircraft production data from Benkard (2000), I adapted Cooke's 2006 simulation model to aerospace, and added structure representative of safety and productivity habit formation from the Alcoa safety story as presented in Duhigg (2012: Ch. 4). </a:t>
            </a:r>
          </a:p>
          <a:p>
            <a:pPr marL="223959" indent="-223959" defTabSz="895838">
              <a:buFontTx/>
              <a:buAutoNum type="arabicParenR"/>
              <a:defRPr/>
            </a:pPr>
            <a:r>
              <a:rPr lang="en-US" dirty="0"/>
              <a:t>In November of 2013, I presented Cooke’s model to the then director of Manufacturing, Quality and Safety in LTD. He brought along Mary Rita Roux-Zink, who leads LTD’s G4Z  initiatives.  She was very interested in the work, and when the Boeing Technical Journal invited her to prepare a paper for an upcoming special issue on safety, she suggested we publish this work. The special issue was published in in February of 2014.  </a:t>
            </a:r>
          </a:p>
          <a:p>
            <a:pPr marL="223959" indent="-223959" defTabSz="895838">
              <a:buFontTx/>
              <a:buAutoNum type="arabicParenR"/>
              <a:defRPr/>
            </a:pPr>
            <a:r>
              <a:rPr lang="en-US" dirty="0"/>
              <a:t>Late in 2013 as we were wrapping up the paper LTD ALTI (Applied Learning, Training and Innovation) became interested in developing a course based on this work, and it became part of their 2015 work statement. You can see here the core team developing the course.</a:t>
            </a:r>
          </a:p>
        </p:txBody>
      </p:sp>
      <p:sp>
        <p:nvSpPr>
          <p:cNvPr id="4" name="Slide Number Placeholder 3"/>
          <p:cNvSpPr>
            <a:spLocks noGrp="1"/>
          </p:cNvSpPr>
          <p:nvPr>
            <p:ph type="sldNum" sz="quarter" idx="10"/>
          </p:nvPr>
        </p:nvSpPr>
        <p:spPr/>
        <p:txBody>
          <a:bodyPr/>
          <a:lstStyle/>
          <a:p>
            <a:fld id="{739F009B-AA83-4291-81BE-194F11CE1901}" type="slidenum">
              <a:rPr lang="en-US" smtClean="0"/>
              <a:pPr/>
              <a:t>9</a:t>
            </a:fld>
            <a:endParaRPr lang="en-US"/>
          </a:p>
        </p:txBody>
      </p:sp>
    </p:spTree>
    <p:extLst>
      <p:ext uri="{BB962C8B-B14F-4D97-AF65-F5344CB8AC3E}">
        <p14:creationId xmlns:p14="http://schemas.microsoft.com/office/powerpoint/2010/main" val="3420037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 the course of the year</a:t>
            </a:r>
            <a:r>
              <a:rPr lang="en-US" baseline="0" dirty="0" smtClean="0"/>
              <a:t> working on the Enterprise G4Z Safety Management System team I mentioned earlier, one of the other members of the team used this tale repeatedly in response to various discussions the team was having.  This true story provides a good illustration of taking a safety risk for a productivity (schedule) reason.</a:t>
            </a:r>
            <a:endParaRPr lang="en-US" dirty="0"/>
          </a:p>
        </p:txBody>
      </p:sp>
      <p:sp>
        <p:nvSpPr>
          <p:cNvPr id="4" name="Slide Number Placeholder 3"/>
          <p:cNvSpPr>
            <a:spLocks noGrp="1"/>
          </p:cNvSpPr>
          <p:nvPr>
            <p:ph type="sldNum" sz="quarter" idx="10"/>
          </p:nvPr>
        </p:nvSpPr>
        <p:spPr/>
        <p:txBody>
          <a:bodyPr/>
          <a:lstStyle/>
          <a:p>
            <a:fld id="{739F009B-AA83-4291-81BE-194F11CE1901}" type="slidenum">
              <a:rPr lang="en-US" smtClean="0"/>
              <a:pPr/>
              <a:t>10</a:t>
            </a:fld>
            <a:endParaRPr lang="en-US"/>
          </a:p>
        </p:txBody>
      </p:sp>
    </p:spTree>
    <p:extLst>
      <p:ext uri="{BB962C8B-B14F-4D97-AF65-F5344CB8AC3E}">
        <p14:creationId xmlns:p14="http://schemas.microsoft.com/office/powerpoint/2010/main" val="1931130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the guiding question for</a:t>
            </a:r>
            <a:r>
              <a:rPr lang="en-US" baseline="0" dirty="0" smtClean="0"/>
              <a:t> the project is “Why do we take safety risks for productivity reasons?”  </a:t>
            </a:r>
          </a:p>
          <a:p>
            <a:endParaRPr lang="en-US" baseline="0" dirty="0" smtClean="0"/>
          </a:p>
          <a:p>
            <a:r>
              <a:rPr lang="en-US" baseline="0" dirty="0" smtClean="0"/>
              <a:t>The Usual Answer is that people think it very unlikely that someone will get hurt “in this one instance.”  However, the more often people succeed in taking such risks, the more often they actually take such risks.  And  if this attitude is repeated across a large workforce, then accidents will happen, lost workdays will happen, and some people will be permanently injured or die. People don’t tend to think about this in the moment, and they think that meeting schedule (being productive, for now), just this one time, justifies taking the safety risk.</a:t>
            </a:r>
          </a:p>
          <a:p>
            <a:endParaRPr lang="en-US" baseline="0" dirty="0" smtClean="0"/>
          </a:p>
          <a:p>
            <a:r>
              <a:rPr lang="en-US" baseline="0" dirty="0" smtClean="0"/>
              <a:t>We believe that another, and hidden,  reason for our Usual Answer could be that our understanding (our mental model) of the relationship between safety and productivity is not realistic, and that, with a little more realism in our mental model, we would not take safety risks for productivity reasons.</a:t>
            </a:r>
          </a:p>
          <a:p>
            <a:endParaRPr lang="en-US" baseline="0" dirty="0" smtClean="0"/>
          </a:p>
          <a:p>
            <a:r>
              <a:rPr lang="en-US" baseline="0" dirty="0" smtClean="0"/>
              <a:t>The Project Focus then, is to inspire individuals and teams to challenge their mental models relating safety and productivity. We will first illustrate what we believe to be a mental model that could be a significant cause of stories like that of the dirty windshield on the previous slide.  Second, we will add a little bit of structure to create a more realistic mental model that would reduce the probability of individuals and teams taking safety risks for productivity reasons.  Some will adopt this more realistic mental model, but our real purpose is to use these two mental model examples to inspire individuals and teams to think about, discuss, challenge, and thereby hopefully improve, their mental models relating safety and productivity.</a:t>
            </a:r>
            <a:endParaRPr lang="en-US" dirty="0"/>
          </a:p>
        </p:txBody>
      </p:sp>
      <p:sp>
        <p:nvSpPr>
          <p:cNvPr id="4" name="Slide Number Placeholder 3"/>
          <p:cNvSpPr>
            <a:spLocks noGrp="1"/>
          </p:cNvSpPr>
          <p:nvPr>
            <p:ph type="sldNum" sz="quarter" idx="10"/>
          </p:nvPr>
        </p:nvSpPr>
        <p:spPr/>
        <p:txBody>
          <a:bodyPr/>
          <a:lstStyle/>
          <a:p>
            <a:fld id="{739F009B-AA83-4291-81BE-194F11CE1901}" type="slidenum">
              <a:rPr lang="en-US" smtClean="0"/>
              <a:pPr/>
              <a:t>11</a:t>
            </a:fld>
            <a:endParaRPr lang="en-US"/>
          </a:p>
        </p:txBody>
      </p:sp>
    </p:spTree>
    <p:extLst>
      <p:ext uri="{BB962C8B-B14F-4D97-AF65-F5344CB8AC3E}">
        <p14:creationId xmlns:p14="http://schemas.microsoft.com/office/powerpoint/2010/main" val="1414469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a:t>
            </a:r>
            <a:r>
              <a:rPr lang="en-US" baseline="0" dirty="0" smtClean="0"/>
              <a:t> numbered item below is a step in a PowerPoint animation sequence:</a:t>
            </a:r>
          </a:p>
          <a:p>
            <a:endParaRPr lang="en-US" baseline="0" dirty="0" smtClean="0"/>
          </a:p>
          <a:p>
            <a:pPr marL="223959" indent="-223959">
              <a:buAutoNum type="arabicParenR"/>
            </a:pPr>
            <a:r>
              <a:rPr lang="en-US" baseline="0" dirty="0" smtClean="0"/>
              <a:t>Each accident, safety incident, near-miss, etc., is a visible (above the waterline) event.</a:t>
            </a:r>
          </a:p>
          <a:p>
            <a:pPr marL="223959" indent="-223959">
              <a:buAutoNum type="arabicParenR"/>
            </a:pPr>
            <a:r>
              <a:rPr lang="en-US" baseline="0" dirty="0" smtClean="0"/>
              <a:t>Events form Patterns Over Time.  A good safety-related example is this chart that shows Lost Work Day Case Injuries Per 100 Employees Per Year (LWDC rate).  This particular chart, which was shown to the Enterprise G4Z Safety Management System team in 2013, shows the actual historical Pattern Over Time of LWDC rate data for various Boeing organizations (including the whole Enterprise in blue) from 2008 through 2013.  The Patterns Over Time from 2014 through 2018 was the desired future pattern into the future.</a:t>
            </a:r>
          </a:p>
          <a:p>
            <a:r>
              <a:rPr lang="en-US" baseline="0" dirty="0" smtClean="0"/>
              <a:t>2a) (no animation)  Note in the iceberg at left that Below Patterns Over Time is the notion of a “System Structure.” The System Structure is the cause of the Patterns Over Time.  A very important part of System Structure is our Mental Models of the System Structure that we believe relevant to creating the Patterns Over Time. We know that the decisions we make using our decision rules work through the full System Structure to create the Patterns Over Time that we experience. Therefore we use our mental models of system structure as the basis for our decision rules for improving Patterns Over Time, in this case LWDC rate Patterns Over Time. To the degree that our Mental Models of System Structure differ from the actual System Structure, our decisions will not produce the Patterns Over Time that we desire. </a:t>
            </a:r>
          </a:p>
          <a:p>
            <a:r>
              <a:rPr lang="en-US" baseline="0" dirty="0" smtClean="0"/>
              <a:t>3) Our Mental Models of System Structure are so important that, in the systems thinking iceberg, we differentiate them as a separate layer of the iceberg.</a:t>
            </a:r>
          </a:p>
          <a:p>
            <a:r>
              <a:rPr lang="en-US" baseline="0" dirty="0" smtClean="0"/>
              <a:t>4) Studying our aerospace-adapted version of Cooke’s model, I asked myself if, hidden in that structure there exists a mental model of the system structure that aligns with the taking of safety risks for productivity reasons, as in the dirty airplane windshield story.  And I found such a structure.  Do not try to read it here on this slide (it is too small); we will delve into the detail of this mental model in a later slide.  </a:t>
            </a:r>
          </a:p>
          <a:p>
            <a:r>
              <a:rPr lang="en-US" baseline="0" dirty="0" smtClean="0"/>
              <a:t>5) After finding this mental model structure in our aerospace-adapted version of Cooke’s model, it was relatively easy to also find there a slightly improved (more realistic to the real system – per Cooke’s research) mental model that, if held, would inspire in the holder an innate resistance to taking safety risks for productivity reasons. The more people who hold this mental model, the lower the LWDC rate their organizations will experience over time. And an additional benefit is that their organization will also experience more Productivity over time!</a:t>
            </a:r>
          </a:p>
          <a:p>
            <a:r>
              <a:rPr lang="en-US" baseline="0" dirty="0" smtClean="0"/>
              <a:t>6) Our Mental Models of System Structure are part of the real System Structure &amp; act thru that real structure to create the Patterns Over Time that we observe.</a:t>
            </a:r>
          </a:p>
          <a:p>
            <a:endParaRPr lang="en-US" dirty="0"/>
          </a:p>
        </p:txBody>
      </p:sp>
      <p:sp>
        <p:nvSpPr>
          <p:cNvPr id="4" name="Slide Number Placeholder 3"/>
          <p:cNvSpPr>
            <a:spLocks noGrp="1"/>
          </p:cNvSpPr>
          <p:nvPr>
            <p:ph type="sldNum" sz="quarter" idx="10"/>
          </p:nvPr>
        </p:nvSpPr>
        <p:spPr/>
        <p:txBody>
          <a:bodyPr/>
          <a:lstStyle/>
          <a:p>
            <a:fld id="{739F009B-AA83-4291-81BE-194F11CE1901}" type="slidenum">
              <a:rPr lang="en-US" smtClean="0"/>
              <a:pPr/>
              <a:t>12</a:t>
            </a:fld>
            <a:endParaRPr lang="en-US"/>
          </a:p>
        </p:txBody>
      </p:sp>
    </p:spTree>
    <p:extLst>
      <p:ext uri="{BB962C8B-B14F-4D97-AF65-F5344CB8AC3E}">
        <p14:creationId xmlns:p14="http://schemas.microsoft.com/office/powerpoint/2010/main" val="4077519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5838">
              <a:defRPr/>
            </a:pPr>
            <a:r>
              <a:rPr lang="en-US" dirty="0" smtClean="0"/>
              <a:t>Each</a:t>
            </a:r>
            <a:r>
              <a:rPr lang="en-US" baseline="0" dirty="0" smtClean="0"/>
              <a:t> numbered item below is a step in a PowerPoint animation sequence.</a:t>
            </a:r>
          </a:p>
          <a:p>
            <a:pPr defTabSz="895838">
              <a:defRPr/>
            </a:pPr>
            <a:endParaRPr lang="en-US" baseline="0" dirty="0" smtClean="0"/>
          </a:p>
          <a:p>
            <a:pPr defTabSz="895838">
              <a:defRPr/>
            </a:pPr>
            <a:r>
              <a:rPr lang="en-US" baseline="0" dirty="0" smtClean="0"/>
              <a:t>First, note the two references at the bottom.  John Sterman is the head of the System Dynamics Group at the Sloan School of Management at M.I.T.  His book referenced here is used in the majority of the system dynamics courses around the world.  Peter Senge is world renowned for his organizational learning work and has written several best sellers, one of them the book referenced here. He also earned his Ph.D. with the System Dynamics Group at the Sloan School of Management at M.I.T.</a:t>
            </a:r>
          </a:p>
          <a:p>
            <a:endParaRPr lang="en-US" dirty="0" smtClean="0"/>
          </a:p>
          <a:p>
            <a:pPr marL="223959" indent="-223959">
              <a:buAutoNum type="arabicParenR"/>
            </a:pPr>
            <a:r>
              <a:rPr lang="en-US" dirty="0" smtClean="0"/>
              <a:t>Note</a:t>
            </a:r>
            <a:r>
              <a:rPr lang="en-US" baseline="0" dirty="0" smtClean="0"/>
              <a:t> that this systems thinker definition of “mental models” is all about system structure:</a:t>
            </a:r>
          </a:p>
          <a:p>
            <a:r>
              <a:rPr lang="en-US" baseline="0" dirty="0" smtClean="0"/>
              <a:t>	a) …the networks of causes and effects…</a:t>
            </a:r>
          </a:p>
          <a:p>
            <a:r>
              <a:rPr lang="en-US" baseline="0" dirty="0" smtClean="0"/>
              <a:t>	b) …the boundary of the system – variables relevant, and irrelevant…</a:t>
            </a:r>
          </a:p>
          <a:p>
            <a:r>
              <a:rPr lang="en-US" baseline="0" dirty="0" smtClean="0"/>
              <a:t>	c) …the relevant time horizon. How long has it taken for this problem to develop, and how long will it take for us to address this problem?  What is the relevant system structure over this full time scale?</a:t>
            </a:r>
          </a:p>
          <a:p>
            <a:endParaRPr lang="en-US" baseline="0" dirty="0" smtClean="0"/>
          </a:p>
          <a:p>
            <a:r>
              <a:rPr lang="en-US" baseline="0" dirty="0" smtClean="0"/>
              <a:t>2) Emphasize that these three components of the definition are about system structure.</a:t>
            </a:r>
          </a:p>
          <a:p>
            <a:endParaRPr lang="en-US" baseline="0" dirty="0" smtClean="0"/>
          </a:p>
          <a:p>
            <a:r>
              <a:rPr lang="en-US" baseline="0" dirty="0" smtClean="0"/>
              <a:t>3) These are a few important attributes of mental models.  Later in this presentation we will illustrate each of these with examples from the mental models we’ll be describing and simulating.  For now, just briefly reflect on each of them.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739F009B-AA83-4291-81BE-194F11CE1901}" type="slidenum">
              <a:rPr lang="en-US" smtClean="0"/>
              <a:pPr/>
              <a:t>13</a:t>
            </a:fld>
            <a:endParaRPr lang="en-US"/>
          </a:p>
        </p:txBody>
      </p:sp>
    </p:spTree>
    <p:extLst>
      <p:ext uri="{BB962C8B-B14F-4D97-AF65-F5344CB8AC3E}">
        <p14:creationId xmlns:p14="http://schemas.microsoft.com/office/powerpoint/2010/main" val="470604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5838">
              <a:defRPr/>
            </a:pPr>
            <a:r>
              <a:rPr lang="en-US" dirty="0" smtClean="0"/>
              <a:t>Each</a:t>
            </a:r>
            <a:r>
              <a:rPr lang="en-US" baseline="0" dirty="0" smtClean="0"/>
              <a:t> numbered item below is a step in a PowerPoint animation sequence.</a:t>
            </a:r>
          </a:p>
          <a:p>
            <a:pPr defTabSz="895838">
              <a:defRPr/>
            </a:pPr>
            <a:endParaRPr lang="en-US" kern="0" dirty="0" smtClean="0"/>
          </a:p>
          <a:p>
            <a:pPr defTabSz="895838">
              <a:defRPr/>
            </a:pPr>
            <a:r>
              <a:rPr lang="en-US" kern="0" dirty="0" smtClean="0"/>
              <a:t>First</a:t>
            </a:r>
            <a:r>
              <a:rPr lang="en-US" kern="0" baseline="0" dirty="0" smtClean="0"/>
              <a:t> though, the purpose of this slide is to illustrate that our m</a:t>
            </a:r>
            <a:r>
              <a:rPr lang="en-US" kern="0" dirty="0" smtClean="0"/>
              <a:t>ental models of system structure</a:t>
            </a:r>
            <a:r>
              <a:rPr lang="en-US" kern="0" baseline="0" dirty="0" smtClean="0"/>
              <a:t>, </a:t>
            </a:r>
            <a:r>
              <a:rPr lang="en-US" kern="0" dirty="0" smtClean="0"/>
              <a:t>in this case</a:t>
            </a:r>
            <a:r>
              <a:rPr lang="en-US" kern="0" baseline="0" dirty="0" smtClean="0"/>
              <a:t> mental models relating safety and productivity, </a:t>
            </a:r>
            <a:r>
              <a:rPr lang="en-US" kern="0" dirty="0" smtClean="0"/>
              <a:t>significantly influence business performance dynamics</a:t>
            </a:r>
            <a:r>
              <a:rPr lang="en-US" kern="0" baseline="0" dirty="0" smtClean="0"/>
              <a:t>, </a:t>
            </a:r>
            <a:r>
              <a:rPr lang="en-US" kern="0" dirty="0" smtClean="0"/>
              <a:t>in this case</a:t>
            </a:r>
            <a:r>
              <a:rPr lang="en-US" kern="0" baseline="0" dirty="0" smtClean="0"/>
              <a:t> </a:t>
            </a:r>
            <a:r>
              <a:rPr lang="en-US" kern="0" dirty="0" smtClean="0"/>
              <a:t>safety &amp; productivity patterns over time.</a:t>
            </a:r>
          </a:p>
          <a:p>
            <a:pPr defTabSz="895838">
              <a:defRPr/>
            </a:pPr>
            <a:endParaRPr lang="en-US" kern="0" dirty="0" smtClean="0"/>
          </a:p>
          <a:p>
            <a:pPr marL="223959" indent="-223959" defTabSz="895838">
              <a:buFontTx/>
              <a:buAutoNum type="arabicParenR"/>
              <a:defRPr/>
            </a:pPr>
            <a:r>
              <a:rPr lang="en-US" kern="0" baseline="0" dirty="0" smtClean="0"/>
              <a:t>Again, for now, don’t try to read the mental model in the red box (or the one that will shortly show in a blue box).  What is important here is that you notice that in the simulation at right (the red bars) of the red box mental model at left, LWDC rate is getting worse (increasing).  Note that this simulation runs over four years. </a:t>
            </a:r>
          </a:p>
          <a:p>
            <a:pPr marL="223959" indent="-223959" defTabSz="895838">
              <a:buFontTx/>
              <a:buAutoNum type="arabicParenR"/>
              <a:defRPr/>
            </a:pPr>
            <a:r>
              <a:rPr lang="en-US" kern="0" dirty="0" smtClean="0"/>
              <a:t>This blue box mental model </a:t>
            </a:r>
            <a:r>
              <a:rPr lang="en-US" kern="0" baseline="0" dirty="0" smtClean="0"/>
              <a:t>is more realistic than the red box mental model.  However, note that in the top right simulation of the mental model in the blue box (the blue bars), the LWDC rate is getting better (decreasing) over the four year duration of the simulation. These two simulations, red and blue, illustrate improved safety patterns over time (safety performance!) from a more realistic mental model, leading those who have the mental model to make better decisions – better because they result in improved safety performance over time. </a:t>
            </a:r>
          </a:p>
          <a:p>
            <a:pPr marL="223959" indent="-223959" defTabSz="895838">
              <a:buFontTx/>
              <a:buAutoNum type="arabicParenR"/>
              <a:defRPr/>
            </a:pPr>
            <a:r>
              <a:rPr lang="en-US" kern="0" baseline="0" dirty="0" smtClean="0"/>
              <a:t>A probably surprising result at this stage is that not only does the more realistic blue box mental model achieve better safety performance, but it also achieves better productivity performance.  This simulation model assumes an airplane assembly facility with a 10,000 person workforce, and the productivity shown here are the planes per week produced by this stylized factory. The LWDC rate in the upper chart is likewise for this stylized 10,000 person airplane production facility. The data for the simulation model came from </a:t>
            </a:r>
            <a:r>
              <a:rPr lang="en-US" dirty="0"/>
              <a:t>Benkard, C. Lanier (2000) Learning and Forgetting: The Dynamics of Aircraft Production. </a:t>
            </a:r>
            <a:r>
              <a:rPr lang="en-US" i="1" dirty="0"/>
              <a:t>The American Economic Review</a:t>
            </a:r>
            <a:r>
              <a:rPr lang="en-US" dirty="0"/>
              <a:t>. Vol. 90 No. 4. [Available for download from The Boeing Library].</a:t>
            </a:r>
          </a:p>
          <a:p>
            <a:endParaRPr lang="en-US" dirty="0"/>
          </a:p>
          <a:p>
            <a:pPr marL="223959" indent="-223959" defTabSz="895838">
              <a:buFontTx/>
              <a:buAutoNum type="arabicParenR"/>
              <a:defRPr/>
            </a:pPr>
            <a:endParaRPr lang="en-US" kern="0" dirty="0" smtClean="0"/>
          </a:p>
          <a:p>
            <a:endParaRPr lang="en-US" dirty="0"/>
          </a:p>
        </p:txBody>
      </p:sp>
      <p:sp>
        <p:nvSpPr>
          <p:cNvPr id="4" name="Slide Number Placeholder 3"/>
          <p:cNvSpPr>
            <a:spLocks noGrp="1"/>
          </p:cNvSpPr>
          <p:nvPr>
            <p:ph type="sldNum" sz="quarter" idx="10"/>
          </p:nvPr>
        </p:nvSpPr>
        <p:spPr/>
        <p:txBody>
          <a:bodyPr/>
          <a:lstStyle/>
          <a:p>
            <a:fld id="{739F009B-AA83-4291-81BE-194F11CE1901}" type="slidenum">
              <a:rPr lang="en-US" smtClean="0"/>
              <a:pPr/>
              <a:t>14</a:t>
            </a:fld>
            <a:endParaRPr lang="en-US"/>
          </a:p>
        </p:txBody>
      </p:sp>
    </p:spTree>
    <p:extLst>
      <p:ext uri="{BB962C8B-B14F-4D97-AF65-F5344CB8AC3E}">
        <p14:creationId xmlns:p14="http://schemas.microsoft.com/office/powerpoint/2010/main" val="590069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5838">
              <a:defRPr/>
            </a:pPr>
            <a:r>
              <a:rPr lang="en-US" dirty="0" smtClean="0"/>
              <a:t>Each</a:t>
            </a:r>
            <a:r>
              <a:rPr lang="en-US" baseline="0" dirty="0" smtClean="0"/>
              <a:t> numbered item below is a step in a PowerPoint animation sequence.</a:t>
            </a:r>
          </a:p>
          <a:p>
            <a:endParaRPr lang="en-US" dirty="0" smtClean="0"/>
          </a:p>
          <a:p>
            <a:r>
              <a:rPr lang="en-US" dirty="0" smtClean="0"/>
              <a:t>Before</a:t>
            </a:r>
            <a:r>
              <a:rPr lang="en-US" baseline="0" dirty="0" smtClean="0"/>
              <a:t> getting started, note the key sources from which I derived the structure of this mental model. I adapted Cooke’s (2006) model to aircraft production using data from Benkard (2000), as well as added structure described in Chapter 4 of Duhigg (2012). </a:t>
            </a:r>
          </a:p>
          <a:p>
            <a:endParaRPr lang="en-US" baseline="0" dirty="0" smtClean="0"/>
          </a:p>
          <a:p>
            <a:pPr marL="223959" indent="-223959">
              <a:buAutoNum type="arabicParenR"/>
            </a:pPr>
            <a:r>
              <a:rPr lang="en-US" baseline="0" dirty="0" smtClean="0"/>
              <a:t>At any point in time we have a certain degree of productivity.  As well, most of the time we likely have a productivity goal that is probably greater than our current productivity. To the degree that our productivity goal exceeds our productivity, we feel productivity pressure. The pressure we feel causes us to undertake productivity actions.  Over time our efforts result in greater productivity, bringing it closer to our productivity goal. Of course then, we likely set a higher goal, a “stretch” goal.  However the essence of this very basic representation of a Productivity System is that the system acts to cause our productivity to achieve our productivity goal. </a:t>
            </a:r>
          </a:p>
          <a:p>
            <a:pPr marL="223959" indent="-223959">
              <a:buAutoNum type="arabicParenR"/>
            </a:pPr>
            <a:r>
              <a:rPr lang="en-US" baseline="0" dirty="0" smtClean="0"/>
              <a:t>The safety system is exactly the same kind of goal-seeking system as the productivity system. The only difference is that we wish to reduce safety events over time, but to increase our productivity over time.  So the two systems move in opposite directions, but otherwise their structures are identical.</a:t>
            </a:r>
          </a:p>
          <a:p>
            <a:pPr marL="223959" indent="-223959">
              <a:buAutoNum type="arabicParenR"/>
            </a:pPr>
            <a:r>
              <a:rPr lang="en-US" baseline="0" dirty="0" smtClean="0"/>
              <a:t>Safety events reduce productivity. We all understand that if the event is an accident in which someone gets injured, we lose the productivity of that person. But there are many more safety events than there are accidents. In the case of the dirty airplane windshield story, the team stood around, looking up at that dirty windshield, talking together trying to figure out how they could clean it when the proper and safe equipment was not available to them. During this time, perhaps ten people were not doing the other work on the airplane they had to be done before delivery later in the day. My guess is the sum of these sorts of productivity losses when people and teams are thinking about how to take an “acceptable” (to them, with their mental model) safety risk to meet schedule (productivity) far outweigh the sum of the productivity losses from actual accidents. In any case, safety events, such as in the dirty airplane windshield story, decrease productivity.</a:t>
            </a:r>
          </a:p>
          <a:p>
            <a:pPr marL="223959" indent="-223959">
              <a:buAutoNum type="arabicParenR"/>
            </a:pPr>
            <a:r>
              <a:rPr lang="en-US" baseline="0" dirty="0" smtClean="0"/>
              <a:t>Also when we are thoughtful and systemic in executing the safety actions we take, we are also improving our productivity.  Again, the dirty airplane windshield example will serve to explain a piece of this. This event should have set off process improvement activity to ensure either that airplanes never arrive at the final preparation stall with a dirty windshield, or that such teams always have equipment immediately available to them to clean dirty windshields. The resulting process improvement would improve not only safety, but also productivity; the team would not be standing around, hands in pockets, looking up at the dirty windshield and thinking together about how they would clean it.  And the habits that people develop in improving the process for safety reasons, also serve well as process improvement habits. This is what is meant by the “Power of Habit” link in the system. </a:t>
            </a:r>
          </a:p>
          <a:p>
            <a:pPr marL="223959" indent="-223959">
              <a:buAutoNum type="arabicParenR"/>
            </a:pPr>
            <a:endParaRPr lang="en-US" dirty="0" smtClean="0"/>
          </a:p>
          <a:p>
            <a:endParaRPr lang="en-US" dirty="0"/>
          </a:p>
        </p:txBody>
      </p:sp>
      <p:sp>
        <p:nvSpPr>
          <p:cNvPr id="4" name="Slide Number Placeholder 3"/>
          <p:cNvSpPr>
            <a:spLocks noGrp="1"/>
          </p:cNvSpPr>
          <p:nvPr>
            <p:ph type="sldNum" sz="quarter" idx="10"/>
          </p:nvPr>
        </p:nvSpPr>
        <p:spPr/>
        <p:txBody>
          <a:bodyPr/>
          <a:lstStyle/>
          <a:p>
            <a:fld id="{739F009B-AA83-4291-81BE-194F11CE1901}" type="slidenum">
              <a:rPr lang="en-US" smtClean="0"/>
              <a:pPr/>
              <a:t>15</a:t>
            </a:fld>
            <a:endParaRPr lang="en-US"/>
          </a:p>
        </p:txBody>
      </p:sp>
    </p:spTree>
    <p:extLst>
      <p:ext uri="{BB962C8B-B14F-4D97-AF65-F5344CB8AC3E}">
        <p14:creationId xmlns:p14="http://schemas.microsoft.com/office/powerpoint/2010/main" val="31074427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1797" name="Picture 53" descr="Boeing_RGBblue_standard"/>
          <p:cNvPicPr preferRelativeResize="0">
            <a:picLocks noChangeAspect="1" noChangeArrowheads="1"/>
          </p:cNvPicPr>
          <p:nvPr/>
        </p:nvPicPr>
        <p:blipFill>
          <a:blip r:embed="rId2" cstate="print"/>
          <a:srcRect/>
          <a:stretch>
            <a:fillRect/>
          </a:stretch>
        </p:blipFill>
        <p:spPr bwMode="auto">
          <a:xfrm>
            <a:off x="401638" y="361950"/>
            <a:ext cx="1838325" cy="442913"/>
          </a:xfrm>
          <a:prstGeom prst="rect">
            <a:avLst/>
          </a:prstGeom>
          <a:noFill/>
        </p:spPr>
      </p:pic>
      <p:sp>
        <p:nvSpPr>
          <p:cNvPr id="31813" name="Rectangle 69"/>
          <p:cNvSpPr>
            <a:spLocks noChangeArrowheads="1"/>
          </p:cNvSpPr>
          <p:nvPr userDrawn="1"/>
        </p:nvSpPr>
        <p:spPr bwMode="auto">
          <a:xfrm>
            <a:off x="439738" y="6658300"/>
            <a:ext cx="2065337" cy="110800"/>
          </a:xfrm>
          <a:prstGeom prst="rect">
            <a:avLst/>
          </a:prstGeom>
          <a:noFill/>
          <a:ln w="12700">
            <a:noFill/>
            <a:miter lim="800000"/>
            <a:headEnd type="none" w="sm" len="sm"/>
            <a:tailEnd type="none" w="sm" len="sm"/>
          </a:ln>
          <a:effectLst/>
        </p:spPr>
        <p:txBody>
          <a:bodyPr lIns="9144" tIns="9144" rIns="9144" bIns="9144" anchor="b">
            <a:spAutoFit/>
          </a:bodyPr>
          <a:lstStyle/>
          <a:p>
            <a:pPr defTabSz="820738" eaLnBrk="0" hangingPunct="0"/>
            <a:r>
              <a:rPr lang="en-US" sz="600" dirty="0" smtClean="0">
                <a:solidFill>
                  <a:schemeClr val="bg1">
                    <a:lumMod val="50000"/>
                  </a:schemeClr>
                </a:solidFill>
              </a:rPr>
              <a:t>Copyright © 2014 Boeing. All rights reserved.</a:t>
            </a:r>
          </a:p>
        </p:txBody>
      </p:sp>
      <p:sp>
        <p:nvSpPr>
          <p:cNvPr id="31814" name="Rectangle 70"/>
          <p:cNvSpPr>
            <a:spLocks noGrp="1" noChangeArrowheads="1"/>
          </p:cNvSpPr>
          <p:nvPr>
            <p:ph type="sldNum" sz="quarter" idx="4"/>
          </p:nvPr>
        </p:nvSpPr>
        <p:spPr/>
        <p:txBody>
          <a:bodyPr/>
          <a:lstStyle>
            <a:lvl1pPr>
              <a:defRPr>
                <a:solidFill>
                  <a:schemeClr val="bg1">
                    <a:lumMod val="50000"/>
                  </a:schemeClr>
                </a:solidFill>
              </a:defRPr>
            </a:lvl1pPr>
          </a:lstStyle>
          <a:p>
            <a:r>
              <a:rPr lang="en-US" smtClean="0"/>
              <a:t>Author, </a:t>
            </a:r>
            <a:fld id="{5373AB31-63BB-4639-A48B-D4FDA288098E}" type="datetime1">
              <a:rPr lang="en-US" smtClean="0"/>
              <a:pPr/>
              <a:t>8/8/2015</a:t>
            </a:fld>
            <a:r>
              <a:rPr lang="en-US" smtClean="0"/>
              <a:t>, Filename.ppt</a:t>
            </a:r>
            <a:r>
              <a:rPr lang="en-US" sz="800" smtClean="0"/>
              <a:t> </a:t>
            </a:r>
            <a:r>
              <a:rPr lang="en-US" sz="1000" smtClean="0"/>
              <a:t>| </a:t>
            </a:r>
            <a:fld id="{CB099491-B6D7-4AC4-914C-95D05A0D5F28}" type="slidenum">
              <a:rPr lang="en-US" sz="1000" smtClean="0"/>
              <a:pPr/>
              <a:t>‹#›</a:t>
            </a:fld>
            <a:endParaRPr lang="en-US" sz="1000" dirty="0"/>
          </a:p>
        </p:txBody>
      </p:sp>
      <p:sp>
        <p:nvSpPr>
          <p:cNvPr id="57" name="text_Title"/>
          <p:cNvSpPr>
            <a:spLocks noGrp="1" noChangeArrowheads="1"/>
          </p:cNvSpPr>
          <p:nvPr>
            <p:ph type="ctrTitle" sz="quarter"/>
          </p:nvPr>
        </p:nvSpPr>
        <p:spPr>
          <a:xfrm>
            <a:off x="457200" y="2104046"/>
            <a:ext cx="8254011" cy="830997"/>
          </a:xfrm>
          <a:ln algn="ctr"/>
        </p:spPr>
        <p:txBody>
          <a:bodyPr lIns="0" tIns="0" rIns="0" bIns="0" anchor="b" anchorCtr="0"/>
          <a:lstStyle>
            <a:lvl1pPr algn="l">
              <a:lnSpc>
                <a:spcPct val="100000"/>
              </a:lnSpc>
              <a:spcBef>
                <a:spcPts val="0"/>
              </a:spcBef>
              <a:defRPr sz="5400" b="0">
                <a:solidFill>
                  <a:schemeClr val="tx2"/>
                </a:solidFill>
                <a:effectLst/>
              </a:defRPr>
            </a:lvl1pPr>
          </a:lstStyle>
          <a:p>
            <a:r>
              <a:rPr lang="en-US" smtClean="0"/>
              <a:t>Click to edit Master title style</a:t>
            </a:r>
            <a:endParaRPr lang="en-US" dirty="0"/>
          </a:p>
        </p:txBody>
      </p:sp>
      <p:sp>
        <p:nvSpPr>
          <p:cNvPr id="58" name="Rectangle 10"/>
          <p:cNvSpPr>
            <a:spLocks noGrp="1" noChangeArrowheads="1"/>
          </p:cNvSpPr>
          <p:nvPr>
            <p:ph type="subTitle" idx="1"/>
          </p:nvPr>
        </p:nvSpPr>
        <p:spPr>
          <a:xfrm>
            <a:off x="457200" y="4688334"/>
            <a:ext cx="8245475" cy="332399"/>
          </a:xfrm>
        </p:spPr>
        <p:txBody>
          <a:bodyPr/>
          <a:lstStyle>
            <a:lvl1pPr marL="0" indent="0">
              <a:spcBef>
                <a:spcPct val="0"/>
              </a:spcBef>
              <a:buFont typeface="Wingdings" pitchFamily="2" charset="2"/>
              <a:buNone/>
              <a:defRPr sz="2400" b="0">
                <a:solidFill>
                  <a:srgbClr val="394A59"/>
                </a:solidFill>
              </a:defRPr>
            </a:lvl1pPr>
          </a:lstStyle>
          <a:p>
            <a:r>
              <a:rPr lang="en-US" smtClean="0"/>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0779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8045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6"/>
          <p:cNvSpPr>
            <a:spLocks noGrp="1" noChangeArrowheads="1"/>
          </p:cNvSpPr>
          <p:nvPr>
            <p:ph type="sldNum" sz="quarter" idx="4"/>
          </p:nvPr>
        </p:nvSpPr>
        <p:spPr bwMode="auto">
          <a:xfrm>
            <a:off x="6945313" y="6532563"/>
            <a:ext cx="1782762" cy="246062"/>
          </a:xfrm>
          <a:prstGeom prst="rect">
            <a:avLst/>
          </a:prstGeom>
          <a:noFill/>
          <a:ln w="9525">
            <a:noFill/>
            <a:miter lim="800000"/>
            <a:headEnd/>
            <a:tailEnd/>
          </a:ln>
          <a:effectLst/>
        </p:spPr>
        <p:txBody>
          <a:bodyPr vert="horz" wrap="square" lIns="9144" tIns="9144" rIns="9144" bIns="9144" numCol="1" anchor="b" anchorCtr="0" compatLnSpc="1">
            <a:prstTxWarp prst="textNoShape">
              <a:avLst/>
            </a:prstTxWarp>
          </a:bodyPr>
          <a:lstStyle>
            <a:lvl1pPr algn="r" eaLnBrk="0" hangingPunct="0">
              <a:defRPr sz="600"/>
            </a:lvl1pPr>
          </a:lstStyle>
          <a:p>
            <a:r>
              <a:rPr lang="en-US" dirty="0" smtClean="0"/>
              <a:t>Author, </a:t>
            </a:r>
            <a:fld id="{D72BAC86-7CA1-47DD-8EAD-39EA91178256}" type="datetime1">
              <a:rPr lang="en-US" smtClean="0"/>
              <a:pPr/>
              <a:t>8/8/2015</a:t>
            </a:fld>
            <a:r>
              <a:rPr lang="en-US" dirty="0" smtClean="0"/>
              <a:t>, Filename.ppt</a:t>
            </a:r>
            <a:r>
              <a:rPr lang="en-US" sz="800" dirty="0" smtClean="0"/>
              <a:t> </a:t>
            </a:r>
            <a:r>
              <a:rPr lang="en-US" sz="1000" dirty="0" smtClean="0"/>
              <a:t>| </a:t>
            </a:r>
            <a:fld id="{689318A1-174D-4DEE-8106-03A37B9BCF15}" type="slidenum">
              <a:rPr lang="en-US" sz="1000" smtClean="0"/>
              <a:pPr/>
              <a:t>‹#›</a:t>
            </a:fld>
            <a:endParaRPr lang="en-US" sz="1000" dirty="0"/>
          </a:p>
        </p:txBody>
      </p:sp>
      <p:sp>
        <p:nvSpPr>
          <p:cNvPr id="8" name="Text Placeholder 7"/>
          <p:cNvSpPr>
            <a:spLocks noGrp="1"/>
          </p:cNvSpPr>
          <p:nvPr>
            <p:ph type="body" sz="quarter" idx="12"/>
          </p:nvPr>
        </p:nvSpPr>
        <p:spPr>
          <a:xfrm>
            <a:off x="455613" y="1260793"/>
            <a:ext cx="8231187" cy="249299"/>
          </a:xfrm>
        </p:spPr>
        <p:txBody>
          <a:bodyPr/>
          <a:lstStyle>
            <a:lvl1pPr marL="0" indent="0">
              <a:buFontTx/>
              <a:buNone/>
              <a:defRPr sz="1800"/>
            </a:lvl1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6"/>
          <p:cNvSpPr>
            <a:spLocks noGrp="1" noChangeArrowheads="1"/>
          </p:cNvSpPr>
          <p:nvPr>
            <p:ph type="sldNum" sz="quarter" idx="4"/>
          </p:nvPr>
        </p:nvSpPr>
        <p:spPr bwMode="auto">
          <a:xfrm>
            <a:off x="6945313" y="6532563"/>
            <a:ext cx="1782762" cy="246062"/>
          </a:xfrm>
          <a:prstGeom prst="rect">
            <a:avLst/>
          </a:prstGeom>
          <a:noFill/>
          <a:ln w="9525">
            <a:noFill/>
            <a:miter lim="800000"/>
            <a:headEnd/>
            <a:tailEnd/>
          </a:ln>
          <a:effectLst/>
        </p:spPr>
        <p:txBody>
          <a:bodyPr vert="horz" wrap="square" lIns="9144" tIns="9144" rIns="9144" bIns="9144" numCol="1" anchor="b" anchorCtr="0" compatLnSpc="1">
            <a:prstTxWarp prst="textNoShape">
              <a:avLst/>
            </a:prstTxWarp>
          </a:bodyPr>
          <a:lstStyle>
            <a:lvl1pPr algn="r" eaLnBrk="0" hangingPunct="0">
              <a:defRPr sz="600"/>
            </a:lvl1pPr>
          </a:lstStyle>
          <a:p>
            <a:r>
              <a:rPr lang="en-US" dirty="0" smtClean="0"/>
              <a:t>Author, </a:t>
            </a:r>
            <a:fld id="{D72BAC86-7CA1-47DD-8EAD-39EA91178256}" type="datetime1">
              <a:rPr lang="en-US" smtClean="0"/>
              <a:pPr/>
              <a:t>8/8/2015</a:t>
            </a:fld>
            <a:r>
              <a:rPr lang="en-US" dirty="0" smtClean="0"/>
              <a:t>, Filename.ppt</a:t>
            </a:r>
            <a:r>
              <a:rPr lang="en-US" sz="800" dirty="0" smtClean="0"/>
              <a:t> </a:t>
            </a:r>
            <a:r>
              <a:rPr lang="en-US" sz="1000" dirty="0" smtClean="0"/>
              <a:t>| </a:t>
            </a:r>
            <a:fld id="{689318A1-174D-4DEE-8106-03A37B9BCF15}" type="slidenum">
              <a:rPr lang="en-US" sz="1000" smtClean="0"/>
              <a:pPr/>
              <a:t>‹#›</a:t>
            </a:fld>
            <a:endParaRPr lang="en-US" sz="1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Rectangle 6"/>
          <p:cNvSpPr>
            <a:spLocks noGrp="1" noChangeArrowheads="1"/>
          </p:cNvSpPr>
          <p:nvPr>
            <p:ph type="sldNum" sz="quarter" idx="4"/>
          </p:nvPr>
        </p:nvSpPr>
        <p:spPr bwMode="auto">
          <a:xfrm>
            <a:off x="6945313" y="6532563"/>
            <a:ext cx="1782762" cy="246062"/>
          </a:xfrm>
          <a:prstGeom prst="rect">
            <a:avLst/>
          </a:prstGeom>
          <a:noFill/>
          <a:ln w="9525">
            <a:noFill/>
            <a:miter lim="800000"/>
            <a:headEnd/>
            <a:tailEnd/>
          </a:ln>
          <a:effectLst/>
        </p:spPr>
        <p:txBody>
          <a:bodyPr vert="horz" wrap="square" lIns="9144" tIns="9144" rIns="9144" bIns="9144" numCol="1" anchor="b" anchorCtr="0" compatLnSpc="1">
            <a:prstTxWarp prst="textNoShape">
              <a:avLst/>
            </a:prstTxWarp>
          </a:bodyPr>
          <a:lstStyle>
            <a:lvl1pPr algn="r" eaLnBrk="0" hangingPunct="0">
              <a:defRPr sz="600"/>
            </a:lvl1pPr>
          </a:lstStyle>
          <a:p>
            <a:r>
              <a:rPr lang="en-US" dirty="0" smtClean="0"/>
              <a:t>Author, </a:t>
            </a:r>
            <a:fld id="{D72BAC86-7CA1-47DD-8EAD-39EA91178256}" type="datetime1">
              <a:rPr lang="en-US" smtClean="0"/>
              <a:pPr/>
              <a:t>8/8/2015</a:t>
            </a:fld>
            <a:r>
              <a:rPr lang="en-US" dirty="0" smtClean="0"/>
              <a:t>, Filename.ppt</a:t>
            </a:r>
            <a:r>
              <a:rPr lang="en-US" sz="800" dirty="0" smtClean="0"/>
              <a:t> </a:t>
            </a:r>
            <a:r>
              <a:rPr lang="en-US" sz="1000" dirty="0" smtClean="0"/>
              <a:t>| </a:t>
            </a:r>
            <a:fld id="{689318A1-174D-4DEE-8106-03A37B9BCF15}" type="slidenum">
              <a:rPr lang="en-US" sz="1000" smtClean="0"/>
              <a:pPr/>
              <a:t>‹#›</a:t>
            </a:fld>
            <a:endParaRPr lang="en-US" sz="1000" dirty="0"/>
          </a:p>
        </p:txBody>
      </p:sp>
      <p:sp>
        <p:nvSpPr>
          <p:cNvPr id="8" name="Text Placeholder 7"/>
          <p:cNvSpPr>
            <a:spLocks noGrp="1"/>
          </p:cNvSpPr>
          <p:nvPr>
            <p:ph type="body" sz="quarter" idx="12"/>
          </p:nvPr>
        </p:nvSpPr>
        <p:spPr>
          <a:xfrm>
            <a:off x="455613" y="1260793"/>
            <a:ext cx="8231187" cy="249299"/>
          </a:xfrm>
        </p:spPr>
        <p:txBody>
          <a:bodyPr/>
          <a:lstStyle>
            <a:lvl1pPr marL="0" indent="0">
              <a:buFontTx/>
              <a:buNone/>
              <a:defRPr sz="1800"/>
            </a:lvl1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Rectangle 6"/>
          <p:cNvSpPr>
            <a:spLocks noGrp="1" noChangeArrowheads="1"/>
          </p:cNvSpPr>
          <p:nvPr>
            <p:ph type="sldNum" sz="quarter" idx="4"/>
          </p:nvPr>
        </p:nvSpPr>
        <p:spPr bwMode="auto">
          <a:xfrm>
            <a:off x="6945313" y="6532563"/>
            <a:ext cx="1782762" cy="246062"/>
          </a:xfrm>
          <a:prstGeom prst="rect">
            <a:avLst/>
          </a:prstGeom>
          <a:noFill/>
          <a:ln w="9525">
            <a:noFill/>
            <a:miter lim="800000"/>
            <a:headEnd/>
            <a:tailEnd/>
          </a:ln>
          <a:effectLst/>
        </p:spPr>
        <p:txBody>
          <a:bodyPr vert="horz" wrap="square" lIns="9144" tIns="9144" rIns="9144" bIns="9144" numCol="1" anchor="b" anchorCtr="0" compatLnSpc="1">
            <a:prstTxWarp prst="textNoShape">
              <a:avLst/>
            </a:prstTxWarp>
          </a:bodyPr>
          <a:lstStyle>
            <a:lvl1pPr algn="r" eaLnBrk="0" hangingPunct="0">
              <a:defRPr sz="600"/>
            </a:lvl1pPr>
          </a:lstStyle>
          <a:p>
            <a:r>
              <a:rPr lang="en-US" dirty="0" smtClean="0"/>
              <a:t>Author, </a:t>
            </a:r>
            <a:fld id="{D72BAC86-7CA1-47DD-8EAD-39EA91178256}" type="datetime1">
              <a:rPr lang="en-US" smtClean="0"/>
              <a:pPr/>
              <a:t>8/8/2015</a:t>
            </a:fld>
            <a:r>
              <a:rPr lang="en-US" dirty="0" smtClean="0"/>
              <a:t>, Filename.ppt</a:t>
            </a:r>
            <a:r>
              <a:rPr lang="en-US" sz="800" dirty="0" smtClean="0"/>
              <a:t> </a:t>
            </a:r>
            <a:r>
              <a:rPr lang="en-US" sz="1000" dirty="0" smtClean="0"/>
              <a:t>| </a:t>
            </a:r>
            <a:fld id="{689318A1-174D-4DEE-8106-03A37B9BCF15}" type="slidenum">
              <a:rPr lang="en-US" sz="1000" smtClean="0"/>
              <a:pPr/>
              <a:t>‹#›</a:t>
            </a:fld>
            <a:endParaRPr lang="en-US" sz="1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2971800" y="6394450"/>
            <a:ext cx="3200400" cy="374650"/>
          </a:xfrm>
          <a:prstGeom prst="rect">
            <a:avLst/>
          </a:prstGeom>
        </p:spPr>
        <p:txBody>
          <a:bodyPr/>
          <a:lstStyle>
            <a:lvl1pPr>
              <a:defRPr/>
            </a:lvl1pPr>
          </a:lstStyle>
          <a:p>
            <a:endParaRPr lang="en-US"/>
          </a:p>
        </p:txBody>
      </p:sp>
      <p:sp>
        <p:nvSpPr>
          <p:cNvPr id="4" name="Rectangle 6"/>
          <p:cNvSpPr>
            <a:spLocks noGrp="1" noChangeArrowheads="1"/>
          </p:cNvSpPr>
          <p:nvPr>
            <p:ph type="sldNum" sz="quarter" idx="4"/>
          </p:nvPr>
        </p:nvSpPr>
        <p:spPr bwMode="auto">
          <a:xfrm>
            <a:off x="6945313" y="6532563"/>
            <a:ext cx="1782762" cy="246062"/>
          </a:xfrm>
          <a:prstGeom prst="rect">
            <a:avLst/>
          </a:prstGeom>
          <a:noFill/>
          <a:ln w="9525">
            <a:noFill/>
            <a:miter lim="800000"/>
            <a:headEnd/>
            <a:tailEnd/>
          </a:ln>
          <a:effectLst/>
        </p:spPr>
        <p:txBody>
          <a:bodyPr vert="horz" wrap="square" lIns="9144" tIns="9144" rIns="9144" bIns="9144" numCol="1" anchor="b" anchorCtr="0" compatLnSpc="1">
            <a:prstTxWarp prst="textNoShape">
              <a:avLst/>
            </a:prstTxWarp>
          </a:bodyPr>
          <a:lstStyle>
            <a:lvl1pPr algn="r" eaLnBrk="0" hangingPunct="0">
              <a:defRPr sz="600"/>
            </a:lvl1pPr>
          </a:lstStyle>
          <a:p>
            <a:r>
              <a:rPr lang="en-US" dirty="0" smtClean="0"/>
              <a:t>Author, </a:t>
            </a:r>
            <a:fld id="{D72BAC86-7CA1-47DD-8EAD-39EA91178256}" type="datetime1">
              <a:rPr lang="en-US" smtClean="0"/>
              <a:pPr/>
              <a:t>8/8/2015</a:t>
            </a:fld>
            <a:r>
              <a:rPr lang="en-US" dirty="0" smtClean="0"/>
              <a:t>, Filename.ppt</a:t>
            </a:r>
            <a:r>
              <a:rPr lang="en-US" sz="800" dirty="0" smtClean="0"/>
              <a:t> </a:t>
            </a:r>
            <a:r>
              <a:rPr lang="en-US" sz="1000" dirty="0" smtClean="0"/>
              <a:t>| </a:t>
            </a:r>
            <a:fld id="{689318A1-174D-4DEE-8106-03A37B9BCF15}" type="slidenum">
              <a:rPr lang="en-US" sz="1000" smtClean="0"/>
              <a:pPr/>
              <a:t>‹#›</a:t>
            </a:fld>
            <a:endParaRPr lang="en-US" sz="1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92275"/>
            <a:ext cx="4073525" cy="1597360"/>
          </a:xfrm>
        </p:spPr>
        <p:txBody>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263" y="1692275"/>
            <a:ext cx="4075112" cy="1597360"/>
          </a:xfrm>
        </p:spPr>
        <p:txBody>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noChangeArrowheads="1"/>
          </p:cNvSpPr>
          <p:nvPr>
            <p:ph type="sldNum" sz="quarter" idx="4"/>
          </p:nvPr>
        </p:nvSpPr>
        <p:spPr bwMode="auto">
          <a:xfrm>
            <a:off x="6945313" y="6532563"/>
            <a:ext cx="1782762" cy="246062"/>
          </a:xfrm>
          <a:prstGeom prst="rect">
            <a:avLst/>
          </a:prstGeom>
          <a:noFill/>
          <a:ln w="9525">
            <a:noFill/>
            <a:miter lim="800000"/>
            <a:headEnd/>
            <a:tailEnd/>
          </a:ln>
          <a:effectLst/>
        </p:spPr>
        <p:txBody>
          <a:bodyPr vert="horz" wrap="square" lIns="9144" tIns="9144" rIns="9144" bIns="9144" numCol="1" anchor="b" anchorCtr="0" compatLnSpc="1">
            <a:prstTxWarp prst="textNoShape">
              <a:avLst/>
            </a:prstTxWarp>
          </a:bodyPr>
          <a:lstStyle>
            <a:lvl1pPr algn="r" eaLnBrk="0" hangingPunct="0">
              <a:defRPr sz="600"/>
            </a:lvl1pPr>
          </a:lstStyle>
          <a:p>
            <a:r>
              <a:rPr lang="en-US" dirty="0" smtClean="0"/>
              <a:t>Author, </a:t>
            </a:r>
            <a:fld id="{D72BAC86-7CA1-47DD-8EAD-39EA91178256}" type="datetime1">
              <a:rPr lang="en-US" smtClean="0"/>
              <a:pPr/>
              <a:t>8/8/2015</a:t>
            </a:fld>
            <a:r>
              <a:rPr lang="en-US" dirty="0" smtClean="0"/>
              <a:t>, Filename.ppt</a:t>
            </a:r>
            <a:r>
              <a:rPr lang="en-US" sz="800" dirty="0" smtClean="0"/>
              <a:t> </a:t>
            </a:r>
            <a:r>
              <a:rPr lang="en-US" sz="1000" dirty="0" smtClean="0"/>
              <a:t>| </a:t>
            </a:r>
            <a:fld id="{689318A1-174D-4DEE-8106-03A37B9BCF15}" type="slidenum">
              <a:rPr lang="en-US" sz="1000" smtClean="0"/>
              <a:pPr/>
              <a:t>‹#›</a:t>
            </a:fld>
            <a:endParaRPr lang="en-US" sz="1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Title 1"/>
          <p:cNvSpPr>
            <a:spLocks noGrp="1"/>
          </p:cNvSpPr>
          <p:nvPr>
            <p:ph type="title"/>
          </p:nvPr>
        </p:nvSpPr>
        <p:spPr>
          <a:xfrm>
            <a:off x="455613" y="376238"/>
            <a:ext cx="8259762" cy="876300"/>
          </a:xfrm>
        </p:spPr>
        <p:txBody>
          <a:bodyPr/>
          <a:lstStyle/>
          <a:p>
            <a:r>
              <a:rPr lang="en-US" smtClean="0"/>
              <a:t>Click to edit Master title style</a:t>
            </a:r>
            <a:endParaRPr lang="en-US" dirty="0"/>
          </a:p>
        </p:txBody>
      </p:sp>
      <p:sp>
        <p:nvSpPr>
          <p:cNvPr id="10" name="Text Placeholder 2"/>
          <p:cNvSpPr>
            <a:spLocks noGrp="1"/>
          </p:cNvSpPr>
          <p:nvPr>
            <p:ph type="body" idx="1"/>
          </p:nvPr>
        </p:nvSpPr>
        <p:spPr>
          <a:xfrm>
            <a:off x="457200" y="1997720"/>
            <a:ext cx="4040188" cy="304699"/>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3"/>
          <p:cNvSpPr>
            <a:spLocks noGrp="1"/>
          </p:cNvSpPr>
          <p:nvPr>
            <p:ph sz="half" idx="2"/>
          </p:nvPr>
        </p:nvSpPr>
        <p:spPr>
          <a:xfrm>
            <a:off x="457200" y="2302419"/>
            <a:ext cx="4040188" cy="1597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4"/>
          <p:cNvSpPr>
            <a:spLocks noGrp="1"/>
          </p:cNvSpPr>
          <p:nvPr>
            <p:ph type="body" sz="quarter" idx="3"/>
          </p:nvPr>
        </p:nvSpPr>
        <p:spPr>
          <a:xfrm>
            <a:off x="4591860" y="1997720"/>
            <a:ext cx="4041775" cy="304699"/>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4"/>
          </p:nvPr>
        </p:nvSpPr>
        <p:spPr>
          <a:xfrm>
            <a:off x="4591860" y="2302419"/>
            <a:ext cx="4041775" cy="1597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Rectangle 6"/>
          <p:cNvSpPr>
            <a:spLocks noGrp="1" noChangeArrowheads="1"/>
          </p:cNvSpPr>
          <p:nvPr>
            <p:ph type="sldNum" sz="quarter" idx="12"/>
          </p:nvPr>
        </p:nvSpPr>
        <p:spPr bwMode="auto">
          <a:xfrm>
            <a:off x="6945313" y="6532563"/>
            <a:ext cx="1782762" cy="246062"/>
          </a:xfrm>
          <a:prstGeom prst="rect">
            <a:avLst/>
          </a:prstGeom>
          <a:noFill/>
          <a:ln w="9525">
            <a:noFill/>
            <a:miter lim="800000"/>
            <a:headEnd/>
            <a:tailEnd/>
          </a:ln>
          <a:effectLst/>
        </p:spPr>
        <p:txBody>
          <a:bodyPr vert="horz" wrap="square" lIns="9144" tIns="9144" rIns="9144" bIns="9144" numCol="1" anchor="b" anchorCtr="0" compatLnSpc="1">
            <a:prstTxWarp prst="textNoShape">
              <a:avLst/>
            </a:prstTxWarp>
          </a:bodyPr>
          <a:lstStyle>
            <a:lvl1pPr algn="r" eaLnBrk="0" hangingPunct="0">
              <a:defRPr sz="600"/>
            </a:lvl1pPr>
          </a:lstStyle>
          <a:p>
            <a:r>
              <a:rPr lang="en-US" dirty="0" smtClean="0"/>
              <a:t>Author, </a:t>
            </a:r>
            <a:fld id="{D72BAC86-7CA1-47DD-8EAD-39EA91178256}" type="datetime1">
              <a:rPr lang="en-US" smtClean="0"/>
              <a:pPr/>
              <a:t>8/8/2015</a:t>
            </a:fld>
            <a:r>
              <a:rPr lang="en-US" dirty="0" smtClean="0"/>
              <a:t>, Filename.ppt</a:t>
            </a:r>
            <a:r>
              <a:rPr lang="en-US" sz="800" dirty="0" smtClean="0"/>
              <a:t> </a:t>
            </a:r>
            <a:r>
              <a:rPr lang="en-US" sz="1000" dirty="0" smtClean="0"/>
              <a:t>| </a:t>
            </a:r>
            <a:fld id="{689318A1-174D-4DEE-8106-03A37B9BCF15}" type="slidenum">
              <a:rPr lang="en-US" sz="1000" smtClean="0"/>
              <a:pPr/>
              <a:t>‹#›</a:t>
            </a:fld>
            <a:endParaRPr lang="en-US" sz="1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4"/>
          </p:nvPr>
        </p:nvSpPr>
        <p:spPr/>
        <p:txBody>
          <a:bodyPr/>
          <a:lstStyle/>
          <a:p>
            <a:r>
              <a:rPr lang="en-US" smtClean="0"/>
              <a:t>Author, </a:t>
            </a:r>
            <a:fld id="{D72BAC86-7CA1-47DD-8EAD-39EA91178256}" type="datetime1">
              <a:rPr lang="en-US" smtClean="0"/>
              <a:pPr/>
              <a:t>8/8/2015</a:t>
            </a:fld>
            <a:r>
              <a:rPr lang="en-US" smtClean="0"/>
              <a:t>, Filename.ppt</a:t>
            </a:r>
            <a:r>
              <a:rPr lang="en-US" sz="800" smtClean="0"/>
              <a:t> </a:t>
            </a:r>
            <a:r>
              <a:rPr lang="en-US" sz="1000" smtClean="0"/>
              <a:t>| </a:t>
            </a:r>
            <a:fld id="{689318A1-174D-4DEE-8106-03A37B9BCF15}" type="slidenum">
              <a:rPr lang="en-US" sz="1000" smtClean="0"/>
              <a:pPr/>
              <a:t>‹#›</a:t>
            </a:fld>
            <a:endParaRPr lang="en-US" sz="1000" dirty="0"/>
          </a:p>
        </p:txBody>
      </p:sp>
      <p:sp>
        <p:nvSpPr>
          <p:cNvPr id="6" name="Rectangle 3"/>
          <p:cNvSpPr>
            <a:spLocks noGrp="1" noChangeArrowheads="1"/>
          </p:cNvSpPr>
          <p:nvPr>
            <p:ph type="title"/>
          </p:nvPr>
        </p:nvSpPr>
        <p:spPr bwMode="auto">
          <a:xfrm>
            <a:off x="433388" y="356616"/>
            <a:ext cx="8256587" cy="378565"/>
          </a:xfrm>
          <a:prstGeom prst="rect">
            <a:avLst/>
          </a:prstGeom>
          <a:noFill/>
          <a:ln w="9525">
            <a:noFill/>
            <a:miter lim="800000"/>
            <a:headEnd/>
            <a:tailEnd/>
          </a:ln>
          <a:effectLst/>
        </p:spPr>
        <p:txBody>
          <a:bodyPr vert="horz" wrap="square" lIns="0" tIns="45720" rIns="0" bIns="0" numCol="1" anchor="t" anchorCtr="0" compatLnSpc="1">
            <a:prstTxWarp prst="textNoShape">
              <a:avLst/>
            </a:prstTxWarp>
            <a:spAutoFit/>
          </a:bodyPr>
          <a:lstStyle/>
          <a:p>
            <a:pPr lvl="0"/>
            <a:r>
              <a:rPr lang="en-US" smtClean="0"/>
              <a:t>Click to edit Master title style</a:t>
            </a:r>
            <a:endParaRPr lang="en-US" dirty="0" smtClean="0"/>
          </a:p>
        </p:txBody>
      </p:sp>
    </p:spTree>
    <p:extLst>
      <p:ext uri="{BB962C8B-B14F-4D97-AF65-F5344CB8AC3E}">
        <p14:creationId xmlns:p14="http://schemas.microsoft.com/office/powerpoint/2010/main" val="2712449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11.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7" name="Rectangle 3"/>
          <p:cNvSpPr>
            <a:spLocks noGrp="1" noChangeArrowheads="1"/>
          </p:cNvSpPr>
          <p:nvPr>
            <p:ph type="title"/>
          </p:nvPr>
        </p:nvSpPr>
        <p:spPr bwMode="auto">
          <a:xfrm>
            <a:off x="455613" y="809340"/>
            <a:ext cx="8232667" cy="443198"/>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p>
            <a:pPr lvl="0"/>
            <a:r>
              <a:rPr lang="en-US" smtClean="0"/>
              <a:t>Click to edit Master title style</a:t>
            </a:r>
            <a:endParaRPr lang="en-US" dirty="0" smtClean="0"/>
          </a:p>
        </p:txBody>
      </p:sp>
      <p:sp>
        <p:nvSpPr>
          <p:cNvPr id="11268" name="Rectangle 4"/>
          <p:cNvSpPr>
            <a:spLocks noGrp="1" noChangeArrowheads="1"/>
          </p:cNvSpPr>
          <p:nvPr>
            <p:ph type="body" idx="1"/>
          </p:nvPr>
        </p:nvSpPr>
        <p:spPr bwMode="auto">
          <a:xfrm>
            <a:off x="455613" y="1692275"/>
            <a:ext cx="8235626" cy="162242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269" name="Rectangle 5"/>
          <p:cNvSpPr>
            <a:spLocks noChangeArrowheads="1"/>
          </p:cNvSpPr>
          <p:nvPr/>
        </p:nvSpPr>
        <p:spPr bwMode="auto">
          <a:xfrm>
            <a:off x="438010" y="6657975"/>
            <a:ext cx="2065337" cy="111125"/>
          </a:xfrm>
          <a:prstGeom prst="rect">
            <a:avLst/>
          </a:prstGeom>
          <a:noFill/>
          <a:ln w="12700">
            <a:noFill/>
            <a:miter lim="800000"/>
            <a:headEnd type="none" w="sm" len="sm"/>
            <a:tailEnd type="none" w="sm" len="sm"/>
          </a:ln>
          <a:effectLst/>
        </p:spPr>
        <p:txBody>
          <a:bodyPr lIns="9144" tIns="9144" rIns="9144" bIns="9144" anchor="b">
            <a:spAutoFit/>
          </a:bodyPr>
          <a:lstStyle/>
          <a:p>
            <a:pPr defTabSz="820738" eaLnBrk="0" hangingPunct="0"/>
            <a:r>
              <a:rPr lang="en-US" sz="600" dirty="0" smtClean="0">
                <a:solidFill>
                  <a:schemeClr val="bg1">
                    <a:lumMod val="50000"/>
                  </a:schemeClr>
                </a:solidFill>
              </a:rPr>
              <a:t>Copyright © 2014 Boeing. All rights reserved.</a:t>
            </a:r>
            <a:endParaRPr lang="en-US" sz="600" dirty="0">
              <a:solidFill>
                <a:schemeClr val="bg1">
                  <a:lumMod val="50000"/>
                </a:schemeClr>
              </a:solidFill>
            </a:endParaRPr>
          </a:p>
        </p:txBody>
      </p:sp>
      <p:sp>
        <p:nvSpPr>
          <p:cNvPr id="11270" name="Rectangle 6"/>
          <p:cNvSpPr>
            <a:spLocks noGrp="1" noChangeArrowheads="1"/>
          </p:cNvSpPr>
          <p:nvPr>
            <p:ph type="sldNum" sz="quarter" idx="4"/>
          </p:nvPr>
        </p:nvSpPr>
        <p:spPr bwMode="auto">
          <a:xfrm>
            <a:off x="6945313" y="6532563"/>
            <a:ext cx="1782762" cy="246062"/>
          </a:xfrm>
          <a:prstGeom prst="rect">
            <a:avLst/>
          </a:prstGeom>
          <a:noFill/>
          <a:ln w="9525">
            <a:noFill/>
            <a:miter lim="800000"/>
            <a:headEnd/>
            <a:tailEnd/>
          </a:ln>
          <a:effectLst/>
        </p:spPr>
        <p:txBody>
          <a:bodyPr vert="horz" wrap="square" lIns="9144" tIns="9144" rIns="9144" bIns="9144" numCol="1" anchor="b" anchorCtr="0" compatLnSpc="1">
            <a:prstTxWarp prst="textNoShape">
              <a:avLst/>
            </a:prstTxWarp>
          </a:bodyPr>
          <a:lstStyle>
            <a:lvl1pPr algn="r" eaLnBrk="0" hangingPunct="0">
              <a:defRPr sz="600">
                <a:solidFill>
                  <a:schemeClr val="bg1">
                    <a:lumMod val="50000"/>
                  </a:schemeClr>
                </a:solidFill>
              </a:defRPr>
            </a:lvl1pPr>
          </a:lstStyle>
          <a:p>
            <a:r>
              <a:rPr lang="en-US" smtClean="0"/>
              <a:t>Author, </a:t>
            </a:r>
            <a:fld id="{D72BAC86-7CA1-47DD-8EAD-39EA91178256}" type="datetime1">
              <a:rPr lang="en-US" smtClean="0"/>
              <a:pPr/>
              <a:t>8/8/2015</a:t>
            </a:fld>
            <a:r>
              <a:rPr lang="en-US" smtClean="0"/>
              <a:t>, Filename.ppt</a:t>
            </a:r>
            <a:r>
              <a:rPr lang="en-US" sz="800" smtClean="0"/>
              <a:t> </a:t>
            </a:r>
            <a:r>
              <a:rPr lang="en-US" sz="1000" smtClean="0"/>
              <a:t>| </a:t>
            </a:r>
            <a:fld id="{689318A1-174D-4DEE-8106-03A37B9BCF15}" type="slidenum">
              <a:rPr lang="en-US" sz="1000" smtClean="0"/>
              <a:pPr/>
              <a:t>‹#›</a:t>
            </a:fld>
            <a:endParaRPr lang="en-US" sz="1000" dirty="0"/>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64" r:id="rId3"/>
    <p:sldLayoutId id="2147483685" r:id="rId4"/>
    <p:sldLayoutId id="2147483668" r:id="rId5"/>
    <p:sldLayoutId id="2147483669" r:id="rId6"/>
    <p:sldLayoutId id="2147483666" r:id="rId7"/>
    <p:sldLayoutId id="2147483667" r:id="rId8"/>
    <p:sldLayoutId id="2147483686"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1020763" rtl="0" eaLnBrk="1" fontAlgn="base" hangingPunct="1">
        <a:lnSpc>
          <a:spcPct val="90000"/>
        </a:lnSpc>
        <a:spcBef>
          <a:spcPct val="0"/>
        </a:spcBef>
        <a:spcAft>
          <a:spcPct val="0"/>
        </a:spcAft>
        <a:defRPr sz="3200" b="0">
          <a:solidFill>
            <a:schemeClr val="tx2"/>
          </a:solidFill>
          <a:latin typeface="+mj-lt"/>
          <a:ea typeface="+mj-ea"/>
          <a:cs typeface="+mj-cs"/>
        </a:defRPr>
      </a:lvl1pPr>
      <a:lvl2pPr algn="l" defTabSz="1020763" rtl="0" eaLnBrk="1" fontAlgn="base" hangingPunct="1">
        <a:lnSpc>
          <a:spcPct val="90000"/>
        </a:lnSpc>
        <a:spcBef>
          <a:spcPct val="0"/>
        </a:spcBef>
        <a:spcAft>
          <a:spcPct val="0"/>
        </a:spcAft>
        <a:defRPr sz="3200" b="1">
          <a:solidFill>
            <a:schemeClr val="tx2"/>
          </a:solidFill>
          <a:latin typeface="Arial" charset="0"/>
        </a:defRPr>
      </a:lvl2pPr>
      <a:lvl3pPr algn="l" defTabSz="1020763" rtl="0" eaLnBrk="1" fontAlgn="base" hangingPunct="1">
        <a:lnSpc>
          <a:spcPct val="90000"/>
        </a:lnSpc>
        <a:spcBef>
          <a:spcPct val="0"/>
        </a:spcBef>
        <a:spcAft>
          <a:spcPct val="0"/>
        </a:spcAft>
        <a:defRPr sz="3200" b="1">
          <a:solidFill>
            <a:schemeClr val="tx2"/>
          </a:solidFill>
          <a:latin typeface="Arial" charset="0"/>
        </a:defRPr>
      </a:lvl3pPr>
      <a:lvl4pPr algn="l" defTabSz="1020763" rtl="0" eaLnBrk="1" fontAlgn="base" hangingPunct="1">
        <a:lnSpc>
          <a:spcPct val="90000"/>
        </a:lnSpc>
        <a:spcBef>
          <a:spcPct val="0"/>
        </a:spcBef>
        <a:spcAft>
          <a:spcPct val="0"/>
        </a:spcAft>
        <a:defRPr sz="3200" b="1">
          <a:solidFill>
            <a:schemeClr val="tx2"/>
          </a:solidFill>
          <a:latin typeface="Arial" charset="0"/>
        </a:defRPr>
      </a:lvl4pPr>
      <a:lvl5pPr algn="l" defTabSz="1020763" rtl="0" eaLnBrk="1" fontAlgn="base" hangingPunct="1">
        <a:lnSpc>
          <a:spcPct val="90000"/>
        </a:lnSpc>
        <a:spcBef>
          <a:spcPct val="0"/>
        </a:spcBef>
        <a:spcAft>
          <a:spcPct val="0"/>
        </a:spcAft>
        <a:defRPr sz="3200" b="1">
          <a:solidFill>
            <a:schemeClr val="tx2"/>
          </a:solidFill>
          <a:latin typeface="Arial" charset="0"/>
        </a:defRPr>
      </a:lvl5pPr>
      <a:lvl6pPr marL="457200" algn="l" defTabSz="1020763" rtl="0" eaLnBrk="1" fontAlgn="base" hangingPunct="1">
        <a:lnSpc>
          <a:spcPct val="90000"/>
        </a:lnSpc>
        <a:spcBef>
          <a:spcPct val="0"/>
        </a:spcBef>
        <a:spcAft>
          <a:spcPct val="0"/>
        </a:spcAft>
        <a:defRPr sz="3200" b="1">
          <a:solidFill>
            <a:schemeClr val="tx2"/>
          </a:solidFill>
          <a:latin typeface="Arial" charset="0"/>
        </a:defRPr>
      </a:lvl6pPr>
      <a:lvl7pPr marL="914400" algn="l" defTabSz="1020763" rtl="0" eaLnBrk="1" fontAlgn="base" hangingPunct="1">
        <a:lnSpc>
          <a:spcPct val="90000"/>
        </a:lnSpc>
        <a:spcBef>
          <a:spcPct val="0"/>
        </a:spcBef>
        <a:spcAft>
          <a:spcPct val="0"/>
        </a:spcAft>
        <a:defRPr sz="3200" b="1">
          <a:solidFill>
            <a:schemeClr val="tx2"/>
          </a:solidFill>
          <a:latin typeface="Arial" charset="0"/>
        </a:defRPr>
      </a:lvl7pPr>
      <a:lvl8pPr marL="1371600" algn="l" defTabSz="1020763" rtl="0" eaLnBrk="1" fontAlgn="base" hangingPunct="1">
        <a:lnSpc>
          <a:spcPct val="90000"/>
        </a:lnSpc>
        <a:spcBef>
          <a:spcPct val="0"/>
        </a:spcBef>
        <a:spcAft>
          <a:spcPct val="0"/>
        </a:spcAft>
        <a:defRPr sz="3200" b="1">
          <a:solidFill>
            <a:schemeClr val="tx2"/>
          </a:solidFill>
          <a:latin typeface="Arial" charset="0"/>
        </a:defRPr>
      </a:lvl8pPr>
      <a:lvl9pPr marL="1828800" algn="l" defTabSz="1020763" rtl="0" eaLnBrk="1" fontAlgn="base" hangingPunct="1">
        <a:lnSpc>
          <a:spcPct val="90000"/>
        </a:lnSpc>
        <a:spcBef>
          <a:spcPct val="0"/>
        </a:spcBef>
        <a:spcAft>
          <a:spcPct val="0"/>
        </a:spcAft>
        <a:defRPr sz="3200" b="1">
          <a:solidFill>
            <a:schemeClr val="tx2"/>
          </a:solidFill>
          <a:latin typeface="Arial" charset="0"/>
        </a:defRPr>
      </a:lvl9pPr>
    </p:titleStyle>
    <p:bodyStyle>
      <a:lvl1pPr marL="169863" indent="-169863" algn="l" defTabSz="820738" rtl="0" eaLnBrk="1" fontAlgn="base" hangingPunct="1">
        <a:lnSpc>
          <a:spcPct val="90000"/>
        </a:lnSpc>
        <a:spcBef>
          <a:spcPct val="30000"/>
        </a:spcBef>
        <a:spcAft>
          <a:spcPct val="0"/>
        </a:spcAft>
        <a:buClr>
          <a:schemeClr val="tx2"/>
        </a:buClr>
        <a:buFont typeface="Wingdings" pitchFamily="2" charset="2"/>
        <a:buChar char="§"/>
        <a:defRPr sz="2200" b="0">
          <a:solidFill>
            <a:schemeClr val="tx1">
              <a:lumMod val="75000"/>
              <a:lumOff val="25000"/>
            </a:schemeClr>
          </a:solidFill>
          <a:latin typeface="+mn-lt"/>
          <a:ea typeface="+mn-ea"/>
          <a:cs typeface="+mn-cs"/>
        </a:defRPr>
      </a:lvl1pPr>
      <a:lvl2pPr marL="376238" indent="-204788" algn="l" defTabSz="820738" rtl="0" eaLnBrk="1" fontAlgn="base" hangingPunct="1">
        <a:lnSpc>
          <a:spcPct val="90000"/>
        </a:lnSpc>
        <a:spcBef>
          <a:spcPct val="30000"/>
        </a:spcBef>
        <a:spcAft>
          <a:spcPct val="0"/>
        </a:spcAft>
        <a:buClr>
          <a:schemeClr val="tx2"/>
        </a:buClr>
        <a:buFont typeface="Wingdings" pitchFamily="2" charset="2"/>
        <a:buChar char="§"/>
        <a:defRPr sz="2000">
          <a:solidFill>
            <a:schemeClr val="tx1">
              <a:lumMod val="75000"/>
              <a:lumOff val="25000"/>
            </a:schemeClr>
          </a:solidFill>
          <a:latin typeface="+mn-lt"/>
        </a:defRPr>
      </a:lvl2pPr>
      <a:lvl3pPr marL="627063" indent="-185738" algn="l" defTabSz="820738" rtl="0" eaLnBrk="1" fontAlgn="base" hangingPunct="1">
        <a:lnSpc>
          <a:spcPct val="90000"/>
        </a:lnSpc>
        <a:spcBef>
          <a:spcPct val="30000"/>
        </a:spcBef>
        <a:spcAft>
          <a:spcPct val="0"/>
        </a:spcAft>
        <a:buClr>
          <a:schemeClr val="tx2"/>
        </a:buClr>
        <a:buFont typeface="Arial" charset="0"/>
        <a:buChar char="–"/>
        <a:defRPr>
          <a:solidFill>
            <a:schemeClr val="tx1">
              <a:lumMod val="75000"/>
              <a:lumOff val="25000"/>
            </a:schemeClr>
          </a:solidFill>
          <a:latin typeface="+mn-lt"/>
        </a:defRPr>
      </a:lvl3pPr>
      <a:lvl4pPr marL="792163" indent="-163513" algn="l" defTabSz="820738" rtl="0" eaLnBrk="1" fontAlgn="base" hangingPunct="1">
        <a:lnSpc>
          <a:spcPct val="90000"/>
        </a:lnSpc>
        <a:spcBef>
          <a:spcPct val="30000"/>
        </a:spcBef>
        <a:spcAft>
          <a:spcPct val="0"/>
        </a:spcAft>
        <a:buClr>
          <a:schemeClr val="tx2"/>
        </a:buClr>
        <a:buFont typeface="Arial" charset="0"/>
        <a:buChar char="–"/>
        <a:defRPr>
          <a:solidFill>
            <a:schemeClr val="tx1">
              <a:lumMod val="75000"/>
              <a:lumOff val="25000"/>
            </a:schemeClr>
          </a:solidFill>
          <a:latin typeface="+mn-lt"/>
        </a:defRPr>
      </a:lvl4pPr>
      <a:lvl5pPr marL="9572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lumMod val="75000"/>
              <a:lumOff val="25000"/>
            </a:schemeClr>
          </a:solidFill>
          <a:latin typeface="+mn-lt"/>
        </a:defRPr>
      </a:lvl5pPr>
      <a:lvl6pPr marL="14144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6pPr>
      <a:lvl7pPr marL="18716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7pPr>
      <a:lvl8pPr marL="23288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8pPr>
      <a:lvl9pPr marL="27860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1" name="Picture 5" descr="Boeing_RGBblue_largePPT"/>
          <p:cNvPicPr>
            <a:picLocks noChangeAspect="1" noChangeArrowheads="1"/>
          </p:cNvPicPr>
          <p:nvPr/>
        </p:nvPicPr>
        <p:blipFill>
          <a:blip r:embed="rId3" cstate="screen"/>
          <a:srcRect/>
          <a:stretch>
            <a:fillRect/>
          </a:stretch>
        </p:blipFill>
        <p:spPr bwMode="auto">
          <a:xfrm>
            <a:off x="2717801" y="2990850"/>
            <a:ext cx="3692525" cy="895350"/>
          </a:xfrm>
          <a:prstGeom prst="rect">
            <a:avLst/>
          </a:prstGeom>
          <a:noFill/>
          <a:ln w="9525">
            <a:noFill/>
            <a:miter lim="800000"/>
            <a:headEnd/>
            <a:tailEnd/>
          </a:ln>
        </p:spPr>
      </p:pic>
      <p:sp>
        <p:nvSpPr>
          <p:cNvPr id="5" name="Rectangle 5"/>
          <p:cNvSpPr>
            <a:spLocks noChangeArrowheads="1"/>
          </p:cNvSpPr>
          <p:nvPr/>
        </p:nvSpPr>
        <p:spPr bwMode="auto">
          <a:xfrm>
            <a:off x="439493" y="6658305"/>
            <a:ext cx="2065337" cy="110796"/>
          </a:xfrm>
          <a:prstGeom prst="rect">
            <a:avLst/>
          </a:prstGeom>
          <a:noFill/>
          <a:ln w="12700">
            <a:noFill/>
            <a:miter lim="800000"/>
            <a:headEnd type="none" w="sm" len="sm"/>
            <a:tailEnd type="none" w="sm" len="sm"/>
          </a:ln>
          <a:effectLst/>
        </p:spPr>
        <p:txBody>
          <a:bodyPr lIns="9142" tIns="9142" rIns="9142" bIns="9142" anchor="b">
            <a:spAutoFit/>
          </a:bodyPr>
          <a:lstStyle/>
          <a:p>
            <a:pPr defTabSz="820593" eaLnBrk="0" fontAlgn="auto" hangingPunct="0">
              <a:spcBef>
                <a:spcPts val="0"/>
              </a:spcBef>
              <a:spcAft>
                <a:spcPts val="0"/>
              </a:spcAft>
            </a:pPr>
            <a:r>
              <a:rPr lang="en-US" sz="600" dirty="0" smtClean="0">
                <a:solidFill>
                  <a:srgbClr val="FFFFFF">
                    <a:lumMod val="50000"/>
                  </a:srgbClr>
                </a:solidFill>
                <a:latin typeface="Arial"/>
              </a:rPr>
              <a:t>Copyright © 2014 Boeing. All rights reserved.</a:t>
            </a:r>
            <a:endParaRPr lang="en-US" sz="600" dirty="0">
              <a:solidFill>
                <a:srgbClr val="FFFFFF">
                  <a:lumMod val="50000"/>
                </a:srgbClr>
              </a:solidFill>
              <a:latin typeface="Arial"/>
            </a:endParaRPr>
          </a:p>
        </p:txBody>
      </p:sp>
    </p:spTree>
    <p:extLst>
      <p:ext uri="{BB962C8B-B14F-4D97-AF65-F5344CB8AC3E}">
        <p14:creationId xmlns:p14="http://schemas.microsoft.com/office/powerpoint/2010/main" val="3707238434"/>
      </p:ext>
    </p:extLst>
  </p:cSld>
  <p:clrMap bg1="lt1" tx1="dk1" bg2="lt2" tx2="dk2" accent1="accent1" accent2="accent2" accent3="accent3" accent4="accent4" accent5="accent5" accent6="accent6" hlink="hlink" folHlink="folHlink"/>
  <p:sldLayoutIdLst>
    <p:sldLayoutId id="2147483680"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1020583" rtl="0" eaLnBrk="1" fontAlgn="base" hangingPunct="1">
        <a:lnSpc>
          <a:spcPct val="90000"/>
        </a:lnSpc>
        <a:spcBef>
          <a:spcPct val="0"/>
        </a:spcBef>
        <a:spcAft>
          <a:spcPct val="0"/>
        </a:spcAft>
        <a:defRPr sz="3200" b="1">
          <a:solidFill>
            <a:schemeClr val="tx2"/>
          </a:solidFill>
          <a:latin typeface="+mj-lt"/>
          <a:ea typeface="+mj-ea"/>
          <a:cs typeface="+mj-cs"/>
        </a:defRPr>
      </a:lvl1pPr>
      <a:lvl2pPr algn="l" defTabSz="1020583" rtl="0" eaLnBrk="1" fontAlgn="base" hangingPunct="1">
        <a:lnSpc>
          <a:spcPct val="90000"/>
        </a:lnSpc>
        <a:spcBef>
          <a:spcPct val="0"/>
        </a:spcBef>
        <a:spcAft>
          <a:spcPct val="0"/>
        </a:spcAft>
        <a:defRPr sz="3200" b="1">
          <a:solidFill>
            <a:schemeClr val="tx2"/>
          </a:solidFill>
          <a:latin typeface="Arial" pitchFamily="34" charset="0"/>
        </a:defRPr>
      </a:lvl2pPr>
      <a:lvl3pPr algn="l" defTabSz="1020583" rtl="0" eaLnBrk="1" fontAlgn="base" hangingPunct="1">
        <a:lnSpc>
          <a:spcPct val="90000"/>
        </a:lnSpc>
        <a:spcBef>
          <a:spcPct val="0"/>
        </a:spcBef>
        <a:spcAft>
          <a:spcPct val="0"/>
        </a:spcAft>
        <a:defRPr sz="3200" b="1">
          <a:solidFill>
            <a:schemeClr val="tx2"/>
          </a:solidFill>
          <a:latin typeface="Arial" pitchFamily="34" charset="0"/>
        </a:defRPr>
      </a:lvl3pPr>
      <a:lvl4pPr algn="l" defTabSz="1020583" rtl="0" eaLnBrk="1" fontAlgn="base" hangingPunct="1">
        <a:lnSpc>
          <a:spcPct val="90000"/>
        </a:lnSpc>
        <a:spcBef>
          <a:spcPct val="0"/>
        </a:spcBef>
        <a:spcAft>
          <a:spcPct val="0"/>
        </a:spcAft>
        <a:defRPr sz="3200" b="1">
          <a:solidFill>
            <a:schemeClr val="tx2"/>
          </a:solidFill>
          <a:latin typeface="Arial" pitchFamily="34" charset="0"/>
        </a:defRPr>
      </a:lvl4pPr>
      <a:lvl5pPr algn="l" defTabSz="1020583" rtl="0" eaLnBrk="1" fontAlgn="base" hangingPunct="1">
        <a:lnSpc>
          <a:spcPct val="90000"/>
        </a:lnSpc>
        <a:spcBef>
          <a:spcPct val="0"/>
        </a:spcBef>
        <a:spcAft>
          <a:spcPct val="0"/>
        </a:spcAft>
        <a:defRPr sz="3200" b="1">
          <a:solidFill>
            <a:schemeClr val="tx2"/>
          </a:solidFill>
          <a:latin typeface="Arial" pitchFamily="34" charset="0"/>
        </a:defRPr>
      </a:lvl5pPr>
      <a:lvl6pPr marL="457120" algn="l" defTabSz="1020583" rtl="0" eaLnBrk="1" fontAlgn="base" hangingPunct="1">
        <a:lnSpc>
          <a:spcPct val="90000"/>
        </a:lnSpc>
        <a:spcBef>
          <a:spcPct val="0"/>
        </a:spcBef>
        <a:spcAft>
          <a:spcPct val="0"/>
        </a:spcAft>
        <a:defRPr sz="3200" b="1">
          <a:solidFill>
            <a:schemeClr val="tx2"/>
          </a:solidFill>
          <a:latin typeface="Arial" pitchFamily="34" charset="0"/>
        </a:defRPr>
      </a:lvl6pPr>
      <a:lvl7pPr marL="914239" algn="l" defTabSz="1020583" rtl="0" eaLnBrk="1" fontAlgn="base" hangingPunct="1">
        <a:lnSpc>
          <a:spcPct val="90000"/>
        </a:lnSpc>
        <a:spcBef>
          <a:spcPct val="0"/>
        </a:spcBef>
        <a:spcAft>
          <a:spcPct val="0"/>
        </a:spcAft>
        <a:defRPr sz="3200" b="1">
          <a:solidFill>
            <a:schemeClr val="tx2"/>
          </a:solidFill>
          <a:latin typeface="Arial" pitchFamily="34" charset="0"/>
        </a:defRPr>
      </a:lvl7pPr>
      <a:lvl8pPr marL="1371359" algn="l" defTabSz="1020583" rtl="0" eaLnBrk="1" fontAlgn="base" hangingPunct="1">
        <a:lnSpc>
          <a:spcPct val="90000"/>
        </a:lnSpc>
        <a:spcBef>
          <a:spcPct val="0"/>
        </a:spcBef>
        <a:spcAft>
          <a:spcPct val="0"/>
        </a:spcAft>
        <a:defRPr sz="3200" b="1">
          <a:solidFill>
            <a:schemeClr val="tx2"/>
          </a:solidFill>
          <a:latin typeface="Arial" pitchFamily="34" charset="0"/>
        </a:defRPr>
      </a:lvl8pPr>
      <a:lvl9pPr marL="1828478" algn="l" defTabSz="1020583" rtl="0" eaLnBrk="1" fontAlgn="base" hangingPunct="1">
        <a:lnSpc>
          <a:spcPct val="90000"/>
        </a:lnSpc>
        <a:spcBef>
          <a:spcPct val="0"/>
        </a:spcBef>
        <a:spcAft>
          <a:spcPct val="0"/>
        </a:spcAft>
        <a:defRPr sz="3200" b="1">
          <a:solidFill>
            <a:schemeClr val="tx2"/>
          </a:solidFill>
          <a:latin typeface="Arial" pitchFamily="34" charset="0"/>
        </a:defRPr>
      </a:lvl9pPr>
    </p:titleStyle>
    <p:bodyStyle>
      <a:lvl1pPr marL="169833" indent="-169833" algn="l" defTabSz="820593" rtl="0" eaLnBrk="1" fontAlgn="base" hangingPunct="1">
        <a:lnSpc>
          <a:spcPct val="90000"/>
        </a:lnSpc>
        <a:spcBef>
          <a:spcPct val="20000"/>
        </a:spcBef>
        <a:spcAft>
          <a:spcPct val="0"/>
        </a:spcAft>
        <a:buClr>
          <a:srgbClr val="0038A8"/>
        </a:buClr>
        <a:buFont typeface="Wingdings" pitchFamily="2" charset="2"/>
        <a:buChar char="§"/>
        <a:defRPr sz="2200" b="1">
          <a:solidFill>
            <a:srgbClr val="000000"/>
          </a:solidFill>
          <a:latin typeface="+mn-lt"/>
          <a:ea typeface="+mn-ea"/>
          <a:cs typeface="+mn-cs"/>
        </a:defRPr>
      </a:lvl1pPr>
      <a:lvl2pPr marL="385695" indent="-214275" algn="l" defTabSz="820593" rtl="0" eaLnBrk="1" fontAlgn="base" hangingPunct="1">
        <a:lnSpc>
          <a:spcPct val="90000"/>
        </a:lnSpc>
        <a:spcBef>
          <a:spcPct val="20000"/>
        </a:spcBef>
        <a:spcAft>
          <a:spcPct val="0"/>
        </a:spcAft>
        <a:buClr>
          <a:srgbClr val="0038A8"/>
        </a:buClr>
        <a:buFont typeface="Arial" pitchFamily="34" charset="0"/>
        <a:buChar char="–"/>
        <a:defRPr sz="2000">
          <a:solidFill>
            <a:srgbClr val="000000"/>
          </a:solidFill>
          <a:latin typeface="+mn-lt"/>
        </a:defRPr>
      </a:lvl2pPr>
      <a:lvl3pPr marL="576162" indent="-174594" algn="l" defTabSz="820593" rtl="0" eaLnBrk="1" fontAlgn="base" hangingPunct="1">
        <a:lnSpc>
          <a:spcPct val="90000"/>
        </a:lnSpc>
        <a:spcBef>
          <a:spcPct val="20000"/>
        </a:spcBef>
        <a:spcAft>
          <a:spcPct val="0"/>
        </a:spcAft>
        <a:buClr>
          <a:srgbClr val="0038A8"/>
        </a:buClr>
        <a:buFont typeface="Wingdings" pitchFamily="2" charset="2"/>
        <a:buChar char="§"/>
        <a:defRPr>
          <a:solidFill>
            <a:srgbClr val="000000"/>
          </a:solidFill>
          <a:latin typeface="+mn-lt"/>
        </a:defRPr>
      </a:lvl3pPr>
      <a:lvl4pPr marL="792023" indent="-163484" algn="l" defTabSz="820593" rtl="0" eaLnBrk="1" fontAlgn="base" hangingPunct="1">
        <a:lnSpc>
          <a:spcPct val="90000"/>
        </a:lnSpc>
        <a:spcBef>
          <a:spcPct val="30000"/>
        </a:spcBef>
        <a:spcAft>
          <a:spcPct val="0"/>
        </a:spcAft>
        <a:buClr>
          <a:schemeClr val="tx2"/>
        </a:buClr>
        <a:buFont typeface="Arial" pitchFamily="34" charset="0"/>
        <a:buChar char="–"/>
        <a:defRPr>
          <a:solidFill>
            <a:schemeClr val="tx1"/>
          </a:solidFill>
          <a:latin typeface="+mn-lt"/>
        </a:defRPr>
      </a:lvl4pPr>
      <a:lvl5pPr marL="957094" indent="-163484" algn="l" defTabSz="820593" rtl="0" eaLnBrk="1" fontAlgn="base" hangingPunct="1">
        <a:lnSpc>
          <a:spcPct val="90000"/>
        </a:lnSpc>
        <a:spcBef>
          <a:spcPct val="30000"/>
        </a:spcBef>
        <a:spcAft>
          <a:spcPct val="0"/>
        </a:spcAft>
        <a:buClr>
          <a:schemeClr val="tx2"/>
        </a:buClr>
        <a:buFont typeface="Arial" pitchFamily="34" charset="0"/>
        <a:buChar char="–"/>
        <a:defRPr sz="1600">
          <a:solidFill>
            <a:schemeClr val="tx1"/>
          </a:solidFill>
          <a:latin typeface="+mn-lt"/>
        </a:defRPr>
      </a:lvl5pPr>
      <a:lvl6pPr marL="1414214" indent="-163484" algn="l" defTabSz="820593" rtl="0" eaLnBrk="1" fontAlgn="base" hangingPunct="1">
        <a:lnSpc>
          <a:spcPct val="90000"/>
        </a:lnSpc>
        <a:spcBef>
          <a:spcPct val="30000"/>
        </a:spcBef>
        <a:spcAft>
          <a:spcPct val="0"/>
        </a:spcAft>
        <a:buClr>
          <a:schemeClr val="tx2"/>
        </a:buClr>
        <a:buFont typeface="Arial" pitchFamily="34" charset="0"/>
        <a:buChar char="–"/>
        <a:defRPr sz="1600">
          <a:solidFill>
            <a:schemeClr val="tx1"/>
          </a:solidFill>
          <a:latin typeface="+mn-lt"/>
        </a:defRPr>
      </a:lvl6pPr>
      <a:lvl7pPr marL="1871333" indent="-163484" algn="l" defTabSz="820593" rtl="0" eaLnBrk="1" fontAlgn="base" hangingPunct="1">
        <a:lnSpc>
          <a:spcPct val="90000"/>
        </a:lnSpc>
        <a:spcBef>
          <a:spcPct val="30000"/>
        </a:spcBef>
        <a:spcAft>
          <a:spcPct val="0"/>
        </a:spcAft>
        <a:buClr>
          <a:schemeClr val="tx2"/>
        </a:buClr>
        <a:buFont typeface="Arial" pitchFamily="34" charset="0"/>
        <a:buChar char="–"/>
        <a:defRPr sz="1600">
          <a:solidFill>
            <a:schemeClr val="tx1"/>
          </a:solidFill>
          <a:latin typeface="+mn-lt"/>
        </a:defRPr>
      </a:lvl7pPr>
      <a:lvl8pPr marL="2328453" indent="-163484" algn="l" defTabSz="820593" rtl="0" eaLnBrk="1" fontAlgn="base" hangingPunct="1">
        <a:lnSpc>
          <a:spcPct val="90000"/>
        </a:lnSpc>
        <a:spcBef>
          <a:spcPct val="30000"/>
        </a:spcBef>
        <a:spcAft>
          <a:spcPct val="0"/>
        </a:spcAft>
        <a:buClr>
          <a:schemeClr val="tx2"/>
        </a:buClr>
        <a:buFont typeface="Arial" pitchFamily="34" charset="0"/>
        <a:buChar char="–"/>
        <a:defRPr sz="1600">
          <a:solidFill>
            <a:schemeClr val="tx1"/>
          </a:solidFill>
          <a:latin typeface="+mn-lt"/>
        </a:defRPr>
      </a:lvl8pPr>
      <a:lvl9pPr marL="2785573" indent="-163484" algn="l" defTabSz="820593" rtl="0" eaLnBrk="1" fontAlgn="base" hangingPunct="1">
        <a:lnSpc>
          <a:spcPct val="90000"/>
        </a:lnSpc>
        <a:spcBef>
          <a:spcPct val="30000"/>
        </a:spcBef>
        <a:spcAft>
          <a:spcPct val="0"/>
        </a:spcAft>
        <a:buClr>
          <a:schemeClr val="tx2"/>
        </a:buClr>
        <a:buFont typeface="Arial" pitchFamily="34" charset="0"/>
        <a:buChar char="–"/>
        <a:defRPr sz="1600">
          <a:solidFill>
            <a:schemeClr val="tx1"/>
          </a:solidFill>
          <a:latin typeface="+mn-lt"/>
        </a:defRPr>
      </a:lvl9pPr>
    </p:bodyStyle>
    <p:otherStyle>
      <a:defPPr>
        <a:defRPr lang="en-US"/>
      </a:defPPr>
      <a:lvl1pPr marL="0" algn="l" defTabSz="914239" rtl="0" eaLnBrk="1" latinLnBrk="0" hangingPunct="1">
        <a:defRPr sz="1800" kern="1200">
          <a:solidFill>
            <a:schemeClr val="tx1"/>
          </a:solidFill>
          <a:latin typeface="+mn-lt"/>
          <a:ea typeface="+mn-ea"/>
          <a:cs typeface="+mn-cs"/>
        </a:defRPr>
      </a:lvl1pPr>
      <a:lvl2pPr marL="457120" algn="l" defTabSz="914239" rtl="0" eaLnBrk="1" latinLnBrk="0" hangingPunct="1">
        <a:defRPr sz="1800" kern="1200">
          <a:solidFill>
            <a:schemeClr val="tx1"/>
          </a:solidFill>
          <a:latin typeface="+mn-lt"/>
          <a:ea typeface="+mn-ea"/>
          <a:cs typeface="+mn-cs"/>
        </a:defRPr>
      </a:lvl2pPr>
      <a:lvl3pPr marL="914239" algn="l" defTabSz="914239" rtl="0" eaLnBrk="1" latinLnBrk="0" hangingPunct="1">
        <a:defRPr sz="1800" kern="1200">
          <a:solidFill>
            <a:schemeClr val="tx1"/>
          </a:solidFill>
          <a:latin typeface="+mn-lt"/>
          <a:ea typeface="+mn-ea"/>
          <a:cs typeface="+mn-cs"/>
        </a:defRPr>
      </a:lvl3pPr>
      <a:lvl4pPr marL="1371359" algn="l" defTabSz="914239" rtl="0" eaLnBrk="1" latinLnBrk="0" hangingPunct="1">
        <a:defRPr sz="1800" kern="1200">
          <a:solidFill>
            <a:schemeClr val="tx1"/>
          </a:solidFill>
          <a:latin typeface="+mn-lt"/>
          <a:ea typeface="+mn-ea"/>
          <a:cs typeface="+mn-cs"/>
        </a:defRPr>
      </a:lvl4pPr>
      <a:lvl5pPr marL="1828478" algn="l" defTabSz="914239" rtl="0" eaLnBrk="1" latinLnBrk="0" hangingPunct="1">
        <a:defRPr sz="1800" kern="1200">
          <a:solidFill>
            <a:schemeClr val="tx1"/>
          </a:solidFill>
          <a:latin typeface="+mn-lt"/>
          <a:ea typeface="+mn-ea"/>
          <a:cs typeface="+mn-cs"/>
        </a:defRPr>
      </a:lvl5pPr>
      <a:lvl6pPr marL="2285598" algn="l" defTabSz="914239" rtl="0" eaLnBrk="1" latinLnBrk="0" hangingPunct="1">
        <a:defRPr sz="1800" kern="1200">
          <a:solidFill>
            <a:schemeClr val="tx1"/>
          </a:solidFill>
          <a:latin typeface="+mn-lt"/>
          <a:ea typeface="+mn-ea"/>
          <a:cs typeface="+mn-cs"/>
        </a:defRPr>
      </a:lvl6pPr>
      <a:lvl7pPr marL="2742717" algn="l" defTabSz="914239" rtl="0" eaLnBrk="1" latinLnBrk="0" hangingPunct="1">
        <a:defRPr sz="1800" kern="1200">
          <a:solidFill>
            <a:schemeClr val="tx1"/>
          </a:solidFill>
          <a:latin typeface="+mn-lt"/>
          <a:ea typeface="+mn-ea"/>
          <a:cs typeface="+mn-cs"/>
        </a:defRPr>
      </a:lvl7pPr>
      <a:lvl8pPr marL="3199836" algn="l" defTabSz="914239" rtl="0" eaLnBrk="1" latinLnBrk="0" hangingPunct="1">
        <a:defRPr sz="1800" kern="1200">
          <a:solidFill>
            <a:schemeClr val="tx1"/>
          </a:solidFill>
          <a:latin typeface="+mn-lt"/>
          <a:ea typeface="+mn-ea"/>
          <a:cs typeface="+mn-cs"/>
        </a:defRPr>
      </a:lvl8pPr>
      <a:lvl9pPr marL="3656956" algn="l" defTabSz="91423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93"/>
            <a:ext cx="9146382" cy="6858000"/>
          </a:xfrm>
          <a:prstGeom prst="rect">
            <a:avLst/>
          </a:prstGeom>
        </p:spPr>
      </p:pic>
      <p:pic>
        <p:nvPicPr>
          <p:cNvPr id="6" name="Picture 54" descr="Boeing_white_largePP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15768" y="2990088"/>
            <a:ext cx="369252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5"/>
          <p:cNvSpPr>
            <a:spLocks noChangeArrowheads="1"/>
          </p:cNvSpPr>
          <p:nvPr/>
        </p:nvSpPr>
        <p:spPr bwMode="auto">
          <a:xfrm>
            <a:off x="452193" y="6658305"/>
            <a:ext cx="2065337" cy="110796"/>
          </a:xfrm>
          <a:prstGeom prst="rect">
            <a:avLst/>
          </a:prstGeom>
          <a:noFill/>
          <a:ln w="12700">
            <a:noFill/>
            <a:miter lim="800000"/>
            <a:headEnd type="none" w="sm" len="sm"/>
            <a:tailEnd type="none" w="sm" len="sm"/>
          </a:ln>
          <a:effectLst/>
        </p:spPr>
        <p:txBody>
          <a:bodyPr lIns="9142" tIns="9142" rIns="9142" bIns="9142" anchor="b">
            <a:spAutoFit/>
          </a:bodyPr>
          <a:lstStyle/>
          <a:p>
            <a:pPr defTabSz="820593" eaLnBrk="0" fontAlgn="auto" hangingPunct="0">
              <a:spcBef>
                <a:spcPts val="0"/>
              </a:spcBef>
              <a:spcAft>
                <a:spcPts val="0"/>
              </a:spcAft>
            </a:pPr>
            <a:r>
              <a:rPr lang="en-US" sz="600" dirty="0" smtClean="0">
                <a:solidFill>
                  <a:srgbClr val="FFFFFF"/>
                </a:solidFill>
                <a:latin typeface="Arial"/>
              </a:rPr>
              <a:t>Copyright © 2014 Boeing. All rights reserved.</a:t>
            </a:r>
            <a:endParaRPr lang="en-US" sz="600" dirty="0">
              <a:solidFill>
                <a:srgbClr val="FFFFFF"/>
              </a:solidFill>
              <a:latin typeface="Arial"/>
            </a:endParaRPr>
          </a:p>
        </p:txBody>
      </p:sp>
    </p:spTree>
    <p:extLst>
      <p:ext uri="{BB962C8B-B14F-4D97-AF65-F5344CB8AC3E}">
        <p14:creationId xmlns:p14="http://schemas.microsoft.com/office/powerpoint/2010/main" val="2968634186"/>
      </p:ext>
    </p:extLst>
  </p:cSld>
  <p:clrMap bg1="lt1" tx1="dk1" bg2="lt2" tx2="dk2" accent1="accent1" accent2="accent2" accent3="accent3" accent4="accent4" accent5="accent5" accent6="accent6" hlink="hlink" folHlink="folHlink"/>
  <p:sldLayoutIdLst>
    <p:sldLayoutId id="2147483682"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181" algn="ctr" rtl="0" fontAlgn="base">
        <a:spcBef>
          <a:spcPct val="0"/>
        </a:spcBef>
        <a:spcAft>
          <a:spcPct val="0"/>
        </a:spcAft>
        <a:defRPr sz="4400">
          <a:solidFill>
            <a:schemeClr val="tx2"/>
          </a:solidFill>
          <a:latin typeface="Arial" charset="0"/>
        </a:defRPr>
      </a:lvl6pPr>
      <a:lvl7pPr marL="914361" algn="ctr" rtl="0" fontAlgn="base">
        <a:spcBef>
          <a:spcPct val="0"/>
        </a:spcBef>
        <a:spcAft>
          <a:spcPct val="0"/>
        </a:spcAft>
        <a:defRPr sz="4400">
          <a:solidFill>
            <a:schemeClr val="tx2"/>
          </a:solidFill>
          <a:latin typeface="Arial" charset="0"/>
        </a:defRPr>
      </a:lvl7pPr>
      <a:lvl8pPr marL="1371543" algn="ctr" rtl="0" fontAlgn="base">
        <a:spcBef>
          <a:spcPct val="0"/>
        </a:spcBef>
        <a:spcAft>
          <a:spcPct val="0"/>
        </a:spcAft>
        <a:defRPr sz="4400">
          <a:solidFill>
            <a:schemeClr val="tx2"/>
          </a:solidFill>
          <a:latin typeface="Arial" charset="0"/>
        </a:defRPr>
      </a:lvl8pPr>
      <a:lvl9pPr marL="1828724" algn="ctr" rtl="0" fontAlgn="base">
        <a:spcBef>
          <a:spcPct val="0"/>
        </a:spcBef>
        <a:spcAft>
          <a:spcPct val="0"/>
        </a:spcAft>
        <a:defRPr sz="4400">
          <a:solidFill>
            <a:schemeClr val="tx2"/>
          </a:solidFill>
          <a:latin typeface="Arial"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495" indent="-228591" algn="l" rtl="0" fontAlgn="base">
        <a:spcBef>
          <a:spcPct val="20000"/>
        </a:spcBef>
        <a:spcAft>
          <a:spcPct val="0"/>
        </a:spcAft>
        <a:buChar char="»"/>
        <a:defRPr sz="2000">
          <a:solidFill>
            <a:schemeClr val="tx1"/>
          </a:solidFill>
          <a:latin typeface="+mn-lt"/>
        </a:defRPr>
      </a:lvl6pPr>
      <a:lvl7pPr marL="2971676" indent="-228591" algn="l" rtl="0" fontAlgn="base">
        <a:spcBef>
          <a:spcPct val="20000"/>
        </a:spcBef>
        <a:spcAft>
          <a:spcPct val="0"/>
        </a:spcAft>
        <a:buChar char="»"/>
        <a:defRPr sz="2000">
          <a:solidFill>
            <a:schemeClr val="tx1"/>
          </a:solidFill>
          <a:latin typeface="+mn-lt"/>
        </a:defRPr>
      </a:lvl7pPr>
      <a:lvl8pPr marL="3428857" indent="-228591" algn="l" rtl="0" fontAlgn="base">
        <a:spcBef>
          <a:spcPct val="20000"/>
        </a:spcBef>
        <a:spcAft>
          <a:spcPct val="0"/>
        </a:spcAft>
        <a:buChar char="»"/>
        <a:defRPr sz="2000">
          <a:solidFill>
            <a:schemeClr val="tx1"/>
          </a:solidFill>
          <a:latin typeface="+mn-lt"/>
        </a:defRPr>
      </a:lvl8pPr>
      <a:lvl9pPr marL="3886038" indent="-228591"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61" rtl="0" eaLnBrk="1" latinLnBrk="0" hangingPunct="1">
        <a:defRPr sz="1900" kern="1200">
          <a:solidFill>
            <a:schemeClr val="tx1"/>
          </a:solidFill>
          <a:latin typeface="+mn-lt"/>
          <a:ea typeface="+mn-ea"/>
          <a:cs typeface="+mn-cs"/>
        </a:defRPr>
      </a:lvl1pPr>
      <a:lvl2pPr marL="457181" algn="l" defTabSz="914361" rtl="0" eaLnBrk="1" latinLnBrk="0" hangingPunct="1">
        <a:defRPr sz="1900" kern="1200">
          <a:solidFill>
            <a:schemeClr val="tx1"/>
          </a:solidFill>
          <a:latin typeface="+mn-lt"/>
          <a:ea typeface="+mn-ea"/>
          <a:cs typeface="+mn-cs"/>
        </a:defRPr>
      </a:lvl2pPr>
      <a:lvl3pPr marL="914361" algn="l" defTabSz="914361" rtl="0" eaLnBrk="1" latinLnBrk="0" hangingPunct="1">
        <a:defRPr sz="1900" kern="1200">
          <a:solidFill>
            <a:schemeClr val="tx1"/>
          </a:solidFill>
          <a:latin typeface="+mn-lt"/>
          <a:ea typeface="+mn-ea"/>
          <a:cs typeface="+mn-cs"/>
        </a:defRPr>
      </a:lvl3pPr>
      <a:lvl4pPr marL="1371543" algn="l" defTabSz="914361" rtl="0" eaLnBrk="1" latinLnBrk="0" hangingPunct="1">
        <a:defRPr sz="1900" kern="1200">
          <a:solidFill>
            <a:schemeClr val="tx1"/>
          </a:solidFill>
          <a:latin typeface="+mn-lt"/>
          <a:ea typeface="+mn-ea"/>
          <a:cs typeface="+mn-cs"/>
        </a:defRPr>
      </a:lvl4pPr>
      <a:lvl5pPr marL="1828724" algn="l" defTabSz="914361" rtl="0" eaLnBrk="1" latinLnBrk="0" hangingPunct="1">
        <a:defRPr sz="1900" kern="1200">
          <a:solidFill>
            <a:schemeClr val="tx1"/>
          </a:solidFill>
          <a:latin typeface="+mn-lt"/>
          <a:ea typeface="+mn-ea"/>
          <a:cs typeface="+mn-cs"/>
        </a:defRPr>
      </a:lvl5pPr>
      <a:lvl6pPr marL="2285905" algn="l" defTabSz="914361" rtl="0" eaLnBrk="1" latinLnBrk="0" hangingPunct="1">
        <a:defRPr sz="1900" kern="1200">
          <a:solidFill>
            <a:schemeClr val="tx1"/>
          </a:solidFill>
          <a:latin typeface="+mn-lt"/>
          <a:ea typeface="+mn-ea"/>
          <a:cs typeface="+mn-cs"/>
        </a:defRPr>
      </a:lvl6pPr>
      <a:lvl7pPr marL="2743085" algn="l" defTabSz="914361" rtl="0" eaLnBrk="1" latinLnBrk="0" hangingPunct="1">
        <a:defRPr sz="1900" kern="1200">
          <a:solidFill>
            <a:schemeClr val="tx1"/>
          </a:solidFill>
          <a:latin typeface="+mn-lt"/>
          <a:ea typeface="+mn-ea"/>
          <a:cs typeface="+mn-cs"/>
        </a:defRPr>
      </a:lvl7pPr>
      <a:lvl8pPr marL="3200267" algn="l" defTabSz="914361" rtl="0" eaLnBrk="1" latinLnBrk="0" hangingPunct="1">
        <a:defRPr sz="1900" kern="1200">
          <a:solidFill>
            <a:schemeClr val="tx1"/>
          </a:solidFill>
          <a:latin typeface="+mn-lt"/>
          <a:ea typeface="+mn-ea"/>
          <a:cs typeface="+mn-cs"/>
        </a:defRPr>
      </a:lvl8pPr>
      <a:lvl9pPr marL="3657448" algn="l" defTabSz="914361"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9.emf"/><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sz="quarter"/>
          </p:nvPr>
        </p:nvSpPr>
        <p:spPr>
          <a:xfrm>
            <a:off x="457200" y="1827047"/>
            <a:ext cx="8254011" cy="1107996"/>
          </a:xfrm>
        </p:spPr>
        <p:txBody>
          <a:bodyPr/>
          <a:lstStyle/>
          <a:p>
            <a:r>
              <a:rPr lang="en-US" sz="3600" b="1" dirty="0"/>
              <a:t>Operator confidence in models:</a:t>
            </a:r>
            <a:br>
              <a:rPr lang="en-US" sz="3600" b="1" dirty="0"/>
            </a:br>
            <a:r>
              <a:rPr lang="en-US" sz="3600" b="1" dirty="0"/>
              <a:t>c</a:t>
            </a:r>
            <a:r>
              <a:rPr lang="en-US" sz="3600" b="1" dirty="0" smtClean="0"/>
              <a:t>omparing </a:t>
            </a:r>
            <a:r>
              <a:rPr lang="en-US" sz="3600" b="1" dirty="0"/>
              <a:t>two business </a:t>
            </a:r>
            <a:r>
              <a:rPr lang="en-US" sz="3600" b="1" dirty="0" smtClean="0"/>
              <a:t>examples</a:t>
            </a:r>
            <a:endParaRPr lang="en-US" sz="3600" b="1" dirty="0"/>
          </a:p>
        </p:txBody>
      </p:sp>
      <p:sp>
        <p:nvSpPr>
          <p:cNvPr id="13" name="Subtitle 12"/>
          <p:cNvSpPr>
            <a:spLocks noGrp="1"/>
          </p:cNvSpPr>
          <p:nvPr>
            <p:ph type="subTitle" idx="1"/>
          </p:nvPr>
        </p:nvSpPr>
        <p:spPr>
          <a:xfrm>
            <a:off x="457200" y="4688334"/>
            <a:ext cx="8245475" cy="1661993"/>
          </a:xfrm>
        </p:spPr>
        <p:txBody>
          <a:bodyPr/>
          <a:lstStyle/>
          <a:p>
            <a:r>
              <a:rPr lang="en-US" dirty="0" smtClean="0"/>
              <a:t>July 22, 2015</a:t>
            </a:r>
          </a:p>
          <a:p>
            <a:pPr algn="ctr"/>
            <a:endParaRPr lang="en-US" dirty="0" smtClean="0"/>
          </a:p>
          <a:p>
            <a:r>
              <a:rPr lang="en-US" dirty="0" smtClean="0"/>
              <a:t>Paul Newton, Rod MacDonald, Suzanne Riney, Frank Rasor, Mary Rita Roux-Zink, Neil Roberts, Rich Bierlein, Eric Garday</a:t>
            </a:r>
          </a:p>
        </p:txBody>
      </p:sp>
      <p:sp>
        <p:nvSpPr>
          <p:cNvPr id="2" name="Slide Number Placeholder 1"/>
          <p:cNvSpPr>
            <a:spLocks noGrp="1"/>
          </p:cNvSpPr>
          <p:nvPr>
            <p:ph type="sldNum" sz="quarter" idx="4"/>
          </p:nvPr>
        </p:nvSpPr>
        <p:spPr/>
        <p:txBody>
          <a:bodyPr/>
          <a:lstStyle/>
          <a:p>
            <a:endParaRPr lang="en-US" sz="1000" dirty="0" smtClean="0"/>
          </a:p>
          <a:p>
            <a:r>
              <a:rPr lang="en-US" sz="1000" dirty="0" smtClean="0"/>
              <a:t> </a:t>
            </a:r>
            <a:fld id="{CB099491-B6D7-4AC4-914C-95D05A0D5F28}" type="slidenum">
              <a:rPr lang="en-US" sz="1000" smtClean="0"/>
              <a:pPr/>
              <a:t>1</a:t>
            </a:fld>
            <a:endParaRPr lang="en-US" sz="1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3388" y="356616"/>
            <a:ext cx="8256587" cy="378565"/>
          </a:xfrm>
        </p:spPr>
        <p:txBody>
          <a:bodyPr/>
          <a:lstStyle/>
          <a:p>
            <a:r>
              <a:rPr lang="en-US" sz="2400" b="1" dirty="0" smtClean="0"/>
              <a:t>Why do we take safety risks for productivity reasons?</a:t>
            </a:r>
            <a:endParaRPr lang="en-US" sz="2400" b="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062" y="1236254"/>
            <a:ext cx="7381875" cy="4914900"/>
          </a:xfrm>
          <a:prstGeom prst="rect">
            <a:avLst/>
          </a:prstGeom>
        </p:spPr>
      </p:pic>
      <p:sp>
        <p:nvSpPr>
          <p:cNvPr id="2" name="Slide Number Placeholder 1"/>
          <p:cNvSpPr>
            <a:spLocks noGrp="1"/>
          </p:cNvSpPr>
          <p:nvPr>
            <p:ph type="sldNum" sz="quarter" idx="14"/>
          </p:nvPr>
        </p:nvSpPr>
        <p:spPr/>
        <p:txBody>
          <a:bodyPr/>
          <a:lstStyle/>
          <a:p>
            <a:fld id="{689318A1-174D-4DEE-8106-03A37B9BCF15}" type="slidenum">
              <a:rPr lang="en-US" sz="1000" smtClean="0"/>
              <a:pPr/>
              <a:t>10</a:t>
            </a:fld>
            <a:endParaRPr lang="en-US" sz="1000" dirty="0"/>
          </a:p>
        </p:txBody>
      </p:sp>
    </p:spTree>
    <p:extLst>
      <p:ext uri="{BB962C8B-B14F-4D97-AF65-F5344CB8AC3E}">
        <p14:creationId xmlns:p14="http://schemas.microsoft.com/office/powerpoint/2010/main" val="2675508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b="1" dirty="0" smtClean="0"/>
              <a:t>Project focus</a:t>
            </a:r>
            <a:endParaRPr lang="en-US" sz="2400" b="1" dirty="0"/>
          </a:p>
        </p:txBody>
      </p:sp>
      <p:sp>
        <p:nvSpPr>
          <p:cNvPr id="9" name="Content Placeholder 2"/>
          <p:cNvSpPr txBox="1">
            <a:spLocks/>
          </p:cNvSpPr>
          <p:nvPr/>
        </p:nvSpPr>
        <p:spPr>
          <a:xfrm>
            <a:off x="410327" y="1029682"/>
            <a:ext cx="8301037" cy="553998"/>
          </a:xfrm>
          <a:prstGeom prst="rect">
            <a:avLst/>
          </a:prstGeom>
        </p:spPr>
        <p:txBody>
          <a:bodyPr/>
          <a:lstStyle>
            <a:lvl1pPr marL="0" indent="0" algn="l" defTabSz="820738" rtl="0" eaLnBrk="1" fontAlgn="base" hangingPunct="1">
              <a:lnSpc>
                <a:spcPct val="90000"/>
              </a:lnSpc>
              <a:spcBef>
                <a:spcPct val="30000"/>
              </a:spcBef>
              <a:spcAft>
                <a:spcPct val="0"/>
              </a:spcAft>
              <a:buClr>
                <a:schemeClr val="tx2"/>
              </a:buClr>
              <a:buFont typeface="Symbol" panose="05050102010706020507" pitchFamily="18" charset="2"/>
              <a:buChar char=""/>
              <a:defRPr sz="2000" b="1">
                <a:solidFill>
                  <a:schemeClr val="tx1">
                    <a:lumMod val="75000"/>
                    <a:lumOff val="25000"/>
                  </a:schemeClr>
                </a:solidFill>
                <a:latin typeface="+mn-lt"/>
                <a:ea typeface="+mn-ea"/>
                <a:cs typeface="+mn-cs"/>
              </a:defRPr>
            </a:lvl1pPr>
            <a:lvl2pPr marL="288925" indent="-173038" algn="l" defTabSz="820738" rtl="0" eaLnBrk="1" fontAlgn="base" hangingPunct="1">
              <a:lnSpc>
                <a:spcPct val="90000"/>
              </a:lnSpc>
              <a:spcBef>
                <a:spcPct val="30000"/>
              </a:spcBef>
              <a:spcAft>
                <a:spcPct val="0"/>
              </a:spcAft>
              <a:buClr>
                <a:schemeClr val="tx2"/>
              </a:buClr>
              <a:buFont typeface="Arial" panose="020B0604020202020204" pitchFamily="34" charset="0"/>
              <a:buChar char="▪"/>
              <a:defRPr sz="2000">
                <a:solidFill>
                  <a:schemeClr val="tx1">
                    <a:lumMod val="75000"/>
                    <a:lumOff val="25000"/>
                  </a:schemeClr>
                </a:solidFill>
                <a:latin typeface="+mn-lt"/>
              </a:defRPr>
            </a:lvl2pPr>
            <a:lvl3pPr marL="508000" indent="-184150" algn="l" defTabSz="820738" rtl="0" eaLnBrk="1" fontAlgn="base" hangingPunct="1">
              <a:lnSpc>
                <a:spcPct val="90000"/>
              </a:lnSpc>
              <a:spcBef>
                <a:spcPct val="30000"/>
              </a:spcBef>
              <a:spcAft>
                <a:spcPct val="0"/>
              </a:spcAft>
              <a:buClr>
                <a:schemeClr val="tx2"/>
              </a:buClr>
              <a:buFont typeface="Arial" panose="020B0604020202020204" pitchFamily="34" charset="0"/>
              <a:buChar char="▪"/>
              <a:defRPr>
                <a:solidFill>
                  <a:schemeClr val="tx1">
                    <a:lumMod val="75000"/>
                    <a:lumOff val="25000"/>
                  </a:schemeClr>
                </a:solidFill>
                <a:latin typeface="+mn-lt"/>
              </a:defRPr>
            </a:lvl3pPr>
            <a:lvl4pPr marL="803275" indent="-225425" algn="l" defTabSz="820738" rtl="0" eaLnBrk="1" fontAlgn="base" hangingPunct="1">
              <a:lnSpc>
                <a:spcPct val="90000"/>
              </a:lnSpc>
              <a:spcBef>
                <a:spcPct val="30000"/>
              </a:spcBef>
              <a:spcAft>
                <a:spcPct val="0"/>
              </a:spcAft>
              <a:buClr>
                <a:schemeClr val="tx2"/>
              </a:buClr>
              <a:buFont typeface="Arial" charset="0"/>
              <a:buChar char="–"/>
              <a:defRPr>
                <a:solidFill>
                  <a:schemeClr val="tx1">
                    <a:lumMod val="75000"/>
                    <a:lumOff val="25000"/>
                  </a:schemeClr>
                </a:solidFill>
                <a:latin typeface="+mn-lt"/>
              </a:defRPr>
            </a:lvl4pPr>
            <a:lvl5pPr marL="9572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lumMod val="75000"/>
                    <a:lumOff val="25000"/>
                  </a:schemeClr>
                </a:solidFill>
                <a:latin typeface="+mn-lt"/>
              </a:defRPr>
            </a:lvl5pPr>
            <a:lvl6pPr marL="14144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6pPr>
            <a:lvl7pPr marL="18716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7pPr>
            <a:lvl8pPr marL="23288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8pPr>
            <a:lvl9pPr marL="27860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9pPr>
          </a:lstStyle>
          <a:p>
            <a:pPr>
              <a:buFont typeface="Symbol" panose="05050102010706020507" pitchFamily="18" charset="2"/>
              <a:buNone/>
            </a:pPr>
            <a:r>
              <a:rPr lang="en-US" sz="2400" kern="0" dirty="0" smtClean="0">
                <a:solidFill>
                  <a:schemeClr val="accent1"/>
                </a:solidFill>
              </a:rPr>
              <a:t>Guiding Question for Project: </a:t>
            </a:r>
            <a:r>
              <a:rPr lang="en-US" sz="2400" kern="0" dirty="0" smtClean="0">
                <a:solidFill>
                  <a:prstClr val="black"/>
                </a:solidFill>
              </a:rPr>
              <a:t>“Why do we take safety risks for productivity reasons? </a:t>
            </a:r>
            <a:endParaRPr lang="en-US" sz="2400" kern="0" dirty="0"/>
          </a:p>
        </p:txBody>
      </p:sp>
      <p:sp>
        <p:nvSpPr>
          <p:cNvPr id="10" name="Content Placeholder 2"/>
          <p:cNvSpPr txBox="1">
            <a:spLocks/>
          </p:cNvSpPr>
          <p:nvPr/>
        </p:nvSpPr>
        <p:spPr bwMode="auto">
          <a:xfrm>
            <a:off x="506583" y="1934390"/>
            <a:ext cx="8301037" cy="2548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169863" indent="-169863" algn="l" defTabSz="820738" rtl="0" eaLnBrk="0" fontAlgn="base" hangingPunct="0">
              <a:lnSpc>
                <a:spcPct val="90000"/>
              </a:lnSpc>
              <a:spcBef>
                <a:spcPct val="30000"/>
              </a:spcBef>
              <a:spcAft>
                <a:spcPct val="0"/>
              </a:spcAft>
              <a:buClr>
                <a:schemeClr val="tx2"/>
              </a:buClr>
              <a:buFont typeface="Wingdings" pitchFamily="2" charset="2"/>
              <a:buChar char="§"/>
              <a:defRPr sz="2200" b="1">
                <a:solidFill>
                  <a:schemeClr val="tx1"/>
                </a:solidFill>
                <a:latin typeface="+mn-lt"/>
                <a:ea typeface="+mn-ea"/>
                <a:cs typeface="+mn-cs"/>
              </a:defRPr>
            </a:lvl1pPr>
            <a:lvl2pPr marL="376238" indent="-204788" algn="l" defTabSz="820738" rtl="0" eaLnBrk="0" fontAlgn="base" hangingPunct="0">
              <a:lnSpc>
                <a:spcPct val="90000"/>
              </a:lnSpc>
              <a:spcBef>
                <a:spcPct val="30000"/>
              </a:spcBef>
              <a:spcAft>
                <a:spcPct val="0"/>
              </a:spcAft>
              <a:buClr>
                <a:schemeClr val="tx2"/>
              </a:buClr>
              <a:buFont typeface="Wingdings" pitchFamily="2" charset="2"/>
              <a:buChar char="§"/>
              <a:defRPr sz="2000">
                <a:solidFill>
                  <a:schemeClr val="tx1"/>
                </a:solidFill>
                <a:latin typeface="+mn-lt"/>
              </a:defRPr>
            </a:lvl2pPr>
            <a:lvl3pPr marL="627063" indent="-185738" algn="l" defTabSz="820738" rtl="0" eaLnBrk="0" fontAlgn="base" hangingPunct="0">
              <a:lnSpc>
                <a:spcPct val="90000"/>
              </a:lnSpc>
              <a:spcBef>
                <a:spcPct val="30000"/>
              </a:spcBef>
              <a:spcAft>
                <a:spcPct val="0"/>
              </a:spcAft>
              <a:buClr>
                <a:schemeClr val="tx2"/>
              </a:buClr>
              <a:buFont typeface="Arial" charset="0"/>
              <a:buChar char="–"/>
              <a:defRPr>
                <a:solidFill>
                  <a:schemeClr val="tx1"/>
                </a:solidFill>
                <a:latin typeface="+mn-lt"/>
              </a:defRPr>
            </a:lvl3pPr>
            <a:lvl4pPr marL="792163" indent="-163513" algn="l" defTabSz="820738" rtl="0" eaLnBrk="0" fontAlgn="base" hangingPunct="0">
              <a:lnSpc>
                <a:spcPct val="90000"/>
              </a:lnSpc>
              <a:spcBef>
                <a:spcPct val="30000"/>
              </a:spcBef>
              <a:spcAft>
                <a:spcPct val="0"/>
              </a:spcAft>
              <a:buClr>
                <a:schemeClr val="tx2"/>
              </a:buClr>
              <a:buFont typeface="Arial" charset="0"/>
              <a:buChar char="–"/>
              <a:defRPr>
                <a:solidFill>
                  <a:schemeClr val="tx1"/>
                </a:solidFill>
                <a:latin typeface="+mn-lt"/>
              </a:defRPr>
            </a:lvl4pPr>
            <a:lvl5pPr marL="957263" indent="-163513" algn="l" defTabSz="820738" rtl="0" eaLnBrk="0" fontAlgn="base" hangingPunct="0">
              <a:lnSpc>
                <a:spcPct val="90000"/>
              </a:lnSpc>
              <a:spcBef>
                <a:spcPct val="30000"/>
              </a:spcBef>
              <a:spcAft>
                <a:spcPct val="0"/>
              </a:spcAft>
              <a:buClr>
                <a:schemeClr val="tx2"/>
              </a:buClr>
              <a:buFont typeface="Arial" charset="0"/>
              <a:buChar char="–"/>
              <a:defRPr sz="1600">
                <a:solidFill>
                  <a:schemeClr val="tx1"/>
                </a:solidFill>
                <a:latin typeface="+mn-lt"/>
              </a:defRPr>
            </a:lvl5pPr>
            <a:lvl6pPr marL="14144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6pPr>
            <a:lvl7pPr marL="18716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7pPr>
            <a:lvl8pPr marL="23288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8pPr>
            <a:lvl9pPr marL="27860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9pPr>
          </a:lstStyle>
          <a:p>
            <a:pPr marL="0" indent="0">
              <a:buNone/>
            </a:pPr>
            <a:r>
              <a:rPr lang="en-US" sz="2400" kern="0" dirty="0" smtClean="0">
                <a:solidFill>
                  <a:schemeClr val="accent1"/>
                </a:solidFill>
              </a:rPr>
              <a:t>Usual Answer: </a:t>
            </a:r>
            <a:r>
              <a:rPr lang="en-US" sz="2400" dirty="0" smtClean="0">
                <a:solidFill>
                  <a:prstClr val="black"/>
                </a:solidFill>
              </a:rPr>
              <a:t>We think it unlikely that someone will get hurt in this one instance. But…</a:t>
            </a:r>
          </a:p>
          <a:p>
            <a:pPr lvl="1"/>
            <a:r>
              <a:rPr lang="en-US" sz="2400" kern="0" dirty="0" smtClean="0">
                <a:solidFill>
                  <a:prstClr val="black"/>
                </a:solidFill>
              </a:rPr>
              <a:t>The more often we succeed, the more often we take such risks</a:t>
            </a:r>
          </a:p>
          <a:p>
            <a:pPr lvl="1"/>
            <a:r>
              <a:rPr lang="en-US" sz="2400" kern="0" dirty="0" smtClean="0">
                <a:solidFill>
                  <a:prstClr val="black"/>
                </a:solidFill>
              </a:rPr>
              <a:t>If this attitude is repeated across a large workforce, then safety incidents, and patterns over time of safety incidents, will occur</a:t>
            </a:r>
          </a:p>
        </p:txBody>
      </p:sp>
      <p:sp>
        <p:nvSpPr>
          <p:cNvPr id="11" name="Content Placeholder 2"/>
          <p:cNvSpPr txBox="1">
            <a:spLocks/>
          </p:cNvSpPr>
          <p:nvPr/>
        </p:nvSpPr>
        <p:spPr bwMode="auto">
          <a:xfrm>
            <a:off x="506583" y="4684968"/>
            <a:ext cx="8301037" cy="66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169863" indent="-169863" algn="l" defTabSz="820738" rtl="0" eaLnBrk="0" fontAlgn="base" hangingPunct="0">
              <a:lnSpc>
                <a:spcPct val="90000"/>
              </a:lnSpc>
              <a:spcBef>
                <a:spcPct val="30000"/>
              </a:spcBef>
              <a:spcAft>
                <a:spcPct val="0"/>
              </a:spcAft>
              <a:buClr>
                <a:schemeClr val="tx2"/>
              </a:buClr>
              <a:buFont typeface="Wingdings" pitchFamily="2" charset="2"/>
              <a:buChar char="§"/>
              <a:defRPr sz="2200" b="1">
                <a:solidFill>
                  <a:schemeClr val="tx1"/>
                </a:solidFill>
                <a:latin typeface="+mn-lt"/>
                <a:ea typeface="+mn-ea"/>
                <a:cs typeface="+mn-cs"/>
              </a:defRPr>
            </a:lvl1pPr>
            <a:lvl2pPr marL="376238" indent="-204788" algn="l" defTabSz="820738" rtl="0" eaLnBrk="0" fontAlgn="base" hangingPunct="0">
              <a:lnSpc>
                <a:spcPct val="90000"/>
              </a:lnSpc>
              <a:spcBef>
                <a:spcPct val="30000"/>
              </a:spcBef>
              <a:spcAft>
                <a:spcPct val="0"/>
              </a:spcAft>
              <a:buClr>
                <a:schemeClr val="tx2"/>
              </a:buClr>
              <a:buFont typeface="Wingdings" pitchFamily="2" charset="2"/>
              <a:buChar char="§"/>
              <a:defRPr sz="2000">
                <a:solidFill>
                  <a:schemeClr val="tx1"/>
                </a:solidFill>
                <a:latin typeface="+mn-lt"/>
              </a:defRPr>
            </a:lvl2pPr>
            <a:lvl3pPr marL="627063" indent="-185738" algn="l" defTabSz="820738" rtl="0" eaLnBrk="0" fontAlgn="base" hangingPunct="0">
              <a:lnSpc>
                <a:spcPct val="90000"/>
              </a:lnSpc>
              <a:spcBef>
                <a:spcPct val="30000"/>
              </a:spcBef>
              <a:spcAft>
                <a:spcPct val="0"/>
              </a:spcAft>
              <a:buClr>
                <a:schemeClr val="tx2"/>
              </a:buClr>
              <a:buFont typeface="Arial" charset="0"/>
              <a:buChar char="–"/>
              <a:defRPr>
                <a:solidFill>
                  <a:schemeClr val="tx1"/>
                </a:solidFill>
                <a:latin typeface="+mn-lt"/>
              </a:defRPr>
            </a:lvl3pPr>
            <a:lvl4pPr marL="792163" indent="-163513" algn="l" defTabSz="820738" rtl="0" eaLnBrk="0" fontAlgn="base" hangingPunct="0">
              <a:lnSpc>
                <a:spcPct val="90000"/>
              </a:lnSpc>
              <a:spcBef>
                <a:spcPct val="30000"/>
              </a:spcBef>
              <a:spcAft>
                <a:spcPct val="0"/>
              </a:spcAft>
              <a:buClr>
                <a:schemeClr val="tx2"/>
              </a:buClr>
              <a:buFont typeface="Arial" charset="0"/>
              <a:buChar char="–"/>
              <a:defRPr>
                <a:solidFill>
                  <a:schemeClr val="tx1"/>
                </a:solidFill>
                <a:latin typeface="+mn-lt"/>
              </a:defRPr>
            </a:lvl4pPr>
            <a:lvl5pPr marL="957263" indent="-163513" algn="l" defTabSz="820738" rtl="0" eaLnBrk="0" fontAlgn="base" hangingPunct="0">
              <a:lnSpc>
                <a:spcPct val="90000"/>
              </a:lnSpc>
              <a:spcBef>
                <a:spcPct val="30000"/>
              </a:spcBef>
              <a:spcAft>
                <a:spcPct val="0"/>
              </a:spcAft>
              <a:buClr>
                <a:schemeClr val="tx2"/>
              </a:buClr>
              <a:buFont typeface="Arial" charset="0"/>
              <a:buChar char="–"/>
              <a:defRPr sz="1600">
                <a:solidFill>
                  <a:schemeClr val="tx1"/>
                </a:solidFill>
                <a:latin typeface="+mn-lt"/>
              </a:defRPr>
            </a:lvl5pPr>
            <a:lvl6pPr marL="14144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6pPr>
            <a:lvl7pPr marL="18716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7pPr>
            <a:lvl8pPr marL="23288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8pPr>
            <a:lvl9pPr marL="27860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9pPr>
          </a:lstStyle>
          <a:p>
            <a:pPr marL="0" indent="0">
              <a:buNone/>
            </a:pPr>
            <a:r>
              <a:rPr lang="en-US" sz="2400" kern="0" dirty="0" smtClean="0">
                <a:solidFill>
                  <a:schemeClr val="accent1"/>
                </a:solidFill>
              </a:rPr>
              <a:t>Why the Usual Answer</a:t>
            </a:r>
            <a:r>
              <a:rPr lang="en-US" sz="2400" kern="0" dirty="0">
                <a:solidFill>
                  <a:schemeClr val="accent1"/>
                </a:solidFill>
              </a:rPr>
              <a:t>?</a:t>
            </a:r>
            <a:r>
              <a:rPr lang="en-US" sz="2400" kern="0" dirty="0" smtClean="0">
                <a:solidFill>
                  <a:srgbClr val="0039A6"/>
                </a:solidFill>
              </a:rPr>
              <a:t> </a:t>
            </a:r>
            <a:r>
              <a:rPr lang="en-US" sz="2400" dirty="0" smtClean="0">
                <a:solidFill>
                  <a:prstClr val="black"/>
                </a:solidFill>
              </a:rPr>
              <a:t>Insufficient realism in our mental models relating safety and productivity.</a:t>
            </a:r>
            <a:endParaRPr lang="en-US" sz="2400" kern="0" dirty="0"/>
          </a:p>
        </p:txBody>
      </p:sp>
      <p:sp>
        <p:nvSpPr>
          <p:cNvPr id="12" name="Content Placeholder 2"/>
          <p:cNvSpPr txBox="1">
            <a:spLocks/>
          </p:cNvSpPr>
          <p:nvPr/>
        </p:nvSpPr>
        <p:spPr bwMode="auto">
          <a:xfrm>
            <a:off x="506583" y="5553580"/>
            <a:ext cx="8301037" cy="997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169863" indent="-169863" algn="l" defTabSz="820738" rtl="0" eaLnBrk="0" fontAlgn="base" hangingPunct="0">
              <a:lnSpc>
                <a:spcPct val="90000"/>
              </a:lnSpc>
              <a:spcBef>
                <a:spcPct val="30000"/>
              </a:spcBef>
              <a:spcAft>
                <a:spcPct val="0"/>
              </a:spcAft>
              <a:buClr>
                <a:schemeClr val="tx2"/>
              </a:buClr>
              <a:buFont typeface="Wingdings" pitchFamily="2" charset="2"/>
              <a:buChar char="§"/>
              <a:defRPr sz="2200" b="1">
                <a:solidFill>
                  <a:schemeClr val="tx1"/>
                </a:solidFill>
                <a:latin typeface="+mn-lt"/>
                <a:ea typeface="+mn-ea"/>
                <a:cs typeface="+mn-cs"/>
              </a:defRPr>
            </a:lvl1pPr>
            <a:lvl2pPr marL="376238" indent="-204788" algn="l" defTabSz="820738" rtl="0" eaLnBrk="0" fontAlgn="base" hangingPunct="0">
              <a:lnSpc>
                <a:spcPct val="90000"/>
              </a:lnSpc>
              <a:spcBef>
                <a:spcPct val="30000"/>
              </a:spcBef>
              <a:spcAft>
                <a:spcPct val="0"/>
              </a:spcAft>
              <a:buClr>
                <a:schemeClr val="tx2"/>
              </a:buClr>
              <a:buFont typeface="Wingdings" pitchFamily="2" charset="2"/>
              <a:buChar char="§"/>
              <a:defRPr sz="2000">
                <a:solidFill>
                  <a:schemeClr val="tx1"/>
                </a:solidFill>
                <a:latin typeface="+mn-lt"/>
              </a:defRPr>
            </a:lvl2pPr>
            <a:lvl3pPr marL="627063" indent="-185738" algn="l" defTabSz="820738" rtl="0" eaLnBrk="0" fontAlgn="base" hangingPunct="0">
              <a:lnSpc>
                <a:spcPct val="90000"/>
              </a:lnSpc>
              <a:spcBef>
                <a:spcPct val="30000"/>
              </a:spcBef>
              <a:spcAft>
                <a:spcPct val="0"/>
              </a:spcAft>
              <a:buClr>
                <a:schemeClr val="tx2"/>
              </a:buClr>
              <a:buFont typeface="Arial" charset="0"/>
              <a:buChar char="–"/>
              <a:defRPr>
                <a:solidFill>
                  <a:schemeClr val="tx1"/>
                </a:solidFill>
                <a:latin typeface="+mn-lt"/>
              </a:defRPr>
            </a:lvl3pPr>
            <a:lvl4pPr marL="792163" indent="-163513" algn="l" defTabSz="820738" rtl="0" eaLnBrk="0" fontAlgn="base" hangingPunct="0">
              <a:lnSpc>
                <a:spcPct val="90000"/>
              </a:lnSpc>
              <a:spcBef>
                <a:spcPct val="30000"/>
              </a:spcBef>
              <a:spcAft>
                <a:spcPct val="0"/>
              </a:spcAft>
              <a:buClr>
                <a:schemeClr val="tx2"/>
              </a:buClr>
              <a:buFont typeface="Arial" charset="0"/>
              <a:buChar char="–"/>
              <a:defRPr>
                <a:solidFill>
                  <a:schemeClr val="tx1"/>
                </a:solidFill>
                <a:latin typeface="+mn-lt"/>
              </a:defRPr>
            </a:lvl4pPr>
            <a:lvl5pPr marL="957263" indent="-163513" algn="l" defTabSz="820738" rtl="0" eaLnBrk="0" fontAlgn="base" hangingPunct="0">
              <a:lnSpc>
                <a:spcPct val="90000"/>
              </a:lnSpc>
              <a:spcBef>
                <a:spcPct val="30000"/>
              </a:spcBef>
              <a:spcAft>
                <a:spcPct val="0"/>
              </a:spcAft>
              <a:buClr>
                <a:schemeClr val="tx2"/>
              </a:buClr>
              <a:buFont typeface="Arial" charset="0"/>
              <a:buChar char="–"/>
              <a:defRPr sz="1600">
                <a:solidFill>
                  <a:schemeClr val="tx1"/>
                </a:solidFill>
                <a:latin typeface="+mn-lt"/>
              </a:defRPr>
            </a:lvl5pPr>
            <a:lvl6pPr marL="14144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6pPr>
            <a:lvl7pPr marL="18716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7pPr>
            <a:lvl8pPr marL="23288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8pPr>
            <a:lvl9pPr marL="27860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9pPr>
          </a:lstStyle>
          <a:p>
            <a:pPr marL="0" indent="0">
              <a:buNone/>
            </a:pPr>
            <a:r>
              <a:rPr lang="en-US" sz="2400" kern="0" dirty="0" smtClean="0">
                <a:solidFill>
                  <a:schemeClr val="accent1"/>
                </a:solidFill>
              </a:rPr>
              <a:t>P</a:t>
            </a:r>
            <a:r>
              <a:rPr lang="en-US" sz="2400" dirty="0" smtClean="0">
                <a:solidFill>
                  <a:schemeClr val="accent1"/>
                </a:solidFill>
              </a:rPr>
              <a:t>roject focus: </a:t>
            </a:r>
            <a:r>
              <a:rPr lang="en-US" sz="2400" dirty="0" smtClean="0">
                <a:solidFill>
                  <a:prstClr val="black"/>
                </a:solidFill>
              </a:rPr>
              <a:t>transformative learning for the purpose of inspiring us to challenge our mental models relating safety and productivity.</a:t>
            </a:r>
            <a:endParaRPr lang="en-US" sz="2400" kern="0" dirty="0"/>
          </a:p>
        </p:txBody>
      </p:sp>
      <p:sp>
        <p:nvSpPr>
          <p:cNvPr id="2" name="Slide Number Placeholder 1"/>
          <p:cNvSpPr>
            <a:spLocks noGrp="1"/>
          </p:cNvSpPr>
          <p:nvPr>
            <p:ph type="sldNum" sz="quarter" idx="14"/>
          </p:nvPr>
        </p:nvSpPr>
        <p:spPr/>
        <p:txBody>
          <a:bodyPr/>
          <a:lstStyle/>
          <a:p>
            <a:fld id="{689318A1-174D-4DEE-8106-03A37B9BCF15}" type="slidenum">
              <a:rPr lang="en-US" sz="1000" smtClean="0"/>
              <a:pPr/>
              <a:t>11</a:t>
            </a:fld>
            <a:endParaRPr lang="en-US" sz="1000" dirty="0"/>
          </a:p>
        </p:txBody>
      </p:sp>
    </p:spTree>
    <p:extLst>
      <p:ext uri="{BB962C8B-B14F-4D97-AF65-F5344CB8AC3E}">
        <p14:creationId xmlns:p14="http://schemas.microsoft.com/office/powerpoint/2010/main" val="939282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32086" y="5261980"/>
            <a:ext cx="2743200" cy="1111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lstStyle/>
          <a:p>
            <a:r>
              <a:rPr lang="en-US" sz="2400" b="1" dirty="0" smtClean="0"/>
              <a:t>Safety through the systems </a:t>
            </a:r>
            <a:r>
              <a:rPr lang="en-US" sz="2400" b="1" dirty="0"/>
              <a:t>t</a:t>
            </a:r>
            <a:r>
              <a:rPr lang="en-US" sz="2400" b="1" dirty="0" smtClean="0"/>
              <a:t>hinking </a:t>
            </a:r>
            <a:r>
              <a:rPr lang="en-US" sz="2400" b="1" dirty="0"/>
              <a:t>i</a:t>
            </a:r>
            <a:r>
              <a:rPr lang="en-US" sz="2400" b="1" dirty="0" smtClean="0"/>
              <a:t>ceberg </a:t>
            </a:r>
            <a:r>
              <a:rPr lang="en-US" sz="2400" b="1" dirty="0"/>
              <a:t>l</a:t>
            </a:r>
            <a:r>
              <a:rPr lang="en-US" sz="2400" b="1" dirty="0" smtClean="0"/>
              <a:t>ens</a:t>
            </a:r>
            <a:endParaRPr lang="en-US" sz="2400" b="1" dirty="0"/>
          </a:p>
        </p:txBody>
      </p:sp>
      <p:sp>
        <p:nvSpPr>
          <p:cNvPr id="6" name="TextBox 5"/>
          <p:cNvSpPr txBox="1"/>
          <p:nvPr/>
        </p:nvSpPr>
        <p:spPr>
          <a:xfrm>
            <a:off x="3064193" y="846388"/>
            <a:ext cx="6061446" cy="369332"/>
          </a:xfrm>
          <a:prstGeom prst="rect">
            <a:avLst/>
          </a:prstGeom>
          <a:noFill/>
        </p:spPr>
        <p:txBody>
          <a:bodyPr wrap="square" rtlCol="0">
            <a:spAutoFit/>
          </a:bodyPr>
          <a:lstStyle/>
          <a:p>
            <a:pPr algn="ctr"/>
            <a:r>
              <a:rPr lang="en-US" b="1" dirty="0" smtClean="0"/>
              <a:t>Each accident, incident, near-miss, etc. is an</a:t>
            </a:r>
            <a:r>
              <a:rPr lang="en-US" sz="1800" b="1" dirty="0" smtClean="0"/>
              <a:t> event</a:t>
            </a:r>
          </a:p>
        </p:txBody>
      </p:sp>
      <p:sp>
        <p:nvSpPr>
          <p:cNvPr id="7" name="AutoShape 3"/>
          <p:cNvSpPr>
            <a:spLocks noChangeAspect="1" noChangeArrowheads="1" noTextEdit="1"/>
          </p:cNvSpPr>
          <p:nvPr/>
        </p:nvSpPr>
        <p:spPr bwMode="auto">
          <a:xfrm>
            <a:off x="0" y="1046175"/>
            <a:ext cx="3048000"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046174"/>
            <a:ext cx="3166946" cy="5230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8"/>
          <p:cNvSpPr>
            <a:spLocks noChangeArrowheads="1"/>
          </p:cNvSpPr>
          <p:nvPr/>
        </p:nvSpPr>
        <p:spPr bwMode="auto">
          <a:xfrm>
            <a:off x="995435" y="1511061"/>
            <a:ext cx="10033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FF9900"/>
                </a:solidFill>
                <a:effectLst/>
                <a:latin typeface="Calibri" pitchFamily="34" charset="0"/>
                <a:cs typeface="Arial" pitchFamily="34" charset="0"/>
              </a:rPr>
              <a:t>Events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Rectangle 10"/>
          <p:cNvSpPr>
            <a:spLocks noChangeArrowheads="1"/>
          </p:cNvSpPr>
          <p:nvPr/>
        </p:nvSpPr>
        <p:spPr bwMode="auto">
          <a:xfrm>
            <a:off x="269954" y="2582875"/>
            <a:ext cx="24542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FF9900"/>
                </a:solidFill>
                <a:effectLst/>
                <a:latin typeface="Calibri" pitchFamily="34" charset="0"/>
                <a:cs typeface="Arial" pitchFamily="34" charset="0"/>
              </a:rPr>
              <a:t>Patterns </a:t>
            </a:r>
            <a:r>
              <a:rPr lang="en-US" altLang="en-US" sz="2400" b="1" dirty="0" smtClean="0">
                <a:solidFill>
                  <a:srgbClr val="FF9900"/>
                </a:solidFill>
                <a:latin typeface="Calibri" pitchFamily="34" charset="0"/>
              </a:rPr>
              <a:t>Over Time</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14"/>
          <p:cNvSpPr>
            <a:spLocks noChangeArrowheads="1"/>
          </p:cNvSpPr>
          <p:nvPr/>
        </p:nvSpPr>
        <p:spPr bwMode="auto">
          <a:xfrm>
            <a:off x="395360" y="3629038"/>
            <a:ext cx="22034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FF9900"/>
                </a:solidFill>
                <a:effectLst/>
                <a:latin typeface="Calibri" pitchFamily="34" charset="0"/>
                <a:cs typeface="Arial" pitchFamily="34" charset="0"/>
              </a:rPr>
              <a:t>System Structure</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Rectangle 17"/>
          <p:cNvSpPr>
            <a:spLocks noChangeArrowheads="1"/>
          </p:cNvSpPr>
          <p:nvPr/>
        </p:nvSpPr>
        <p:spPr bwMode="auto">
          <a:xfrm>
            <a:off x="399140" y="4615040"/>
            <a:ext cx="219589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FF9900"/>
                </a:solidFill>
                <a:effectLst/>
                <a:latin typeface="Calibri" pitchFamily="34" charset="0"/>
                <a:cs typeface="Arial" pitchFamily="34" charset="0"/>
              </a:rPr>
              <a:t>Mental Model of System Structure</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Freeform 18"/>
          <p:cNvSpPr/>
          <p:nvPr/>
        </p:nvSpPr>
        <p:spPr bwMode="auto">
          <a:xfrm>
            <a:off x="-12031" y="1239292"/>
            <a:ext cx="9168064" cy="872005"/>
          </a:xfrm>
          <a:custGeom>
            <a:avLst/>
            <a:gdLst>
              <a:gd name="connsiteX0" fmla="*/ 0 w 8855243"/>
              <a:gd name="connsiteY0" fmla="*/ 721894 h 745957"/>
              <a:gd name="connsiteX1" fmla="*/ 3043990 w 8855243"/>
              <a:gd name="connsiteY1" fmla="*/ 745957 h 745957"/>
              <a:gd name="connsiteX2" fmla="*/ 3453064 w 8855243"/>
              <a:gd name="connsiteY2" fmla="*/ 673768 h 745957"/>
              <a:gd name="connsiteX3" fmla="*/ 3826043 w 8855243"/>
              <a:gd name="connsiteY3" fmla="*/ 372979 h 745957"/>
              <a:gd name="connsiteX4" fmla="*/ 4006516 w 8855243"/>
              <a:gd name="connsiteY4" fmla="*/ 84221 h 745957"/>
              <a:gd name="connsiteX5" fmla="*/ 4523874 w 8855243"/>
              <a:gd name="connsiteY5" fmla="*/ 24063 h 745957"/>
              <a:gd name="connsiteX6" fmla="*/ 5979695 w 8855243"/>
              <a:gd name="connsiteY6" fmla="*/ 12031 h 745957"/>
              <a:gd name="connsiteX7" fmla="*/ 7435516 w 8855243"/>
              <a:gd name="connsiteY7" fmla="*/ 12031 h 745957"/>
              <a:gd name="connsiteX8" fmla="*/ 8855243 w 8855243"/>
              <a:gd name="connsiteY8" fmla="*/ 0 h 745957"/>
              <a:gd name="connsiteX0" fmla="*/ 0 w 8855243"/>
              <a:gd name="connsiteY0" fmla="*/ 721894 h 745957"/>
              <a:gd name="connsiteX1" fmla="*/ 3043990 w 8855243"/>
              <a:gd name="connsiteY1" fmla="*/ 745957 h 745957"/>
              <a:gd name="connsiteX2" fmla="*/ 3441032 w 8855243"/>
              <a:gd name="connsiteY2" fmla="*/ 649705 h 745957"/>
              <a:gd name="connsiteX3" fmla="*/ 3826043 w 8855243"/>
              <a:gd name="connsiteY3" fmla="*/ 372979 h 745957"/>
              <a:gd name="connsiteX4" fmla="*/ 4006516 w 8855243"/>
              <a:gd name="connsiteY4" fmla="*/ 84221 h 745957"/>
              <a:gd name="connsiteX5" fmla="*/ 4523874 w 8855243"/>
              <a:gd name="connsiteY5" fmla="*/ 24063 h 745957"/>
              <a:gd name="connsiteX6" fmla="*/ 5979695 w 8855243"/>
              <a:gd name="connsiteY6" fmla="*/ 12031 h 745957"/>
              <a:gd name="connsiteX7" fmla="*/ 7435516 w 8855243"/>
              <a:gd name="connsiteY7" fmla="*/ 12031 h 745957"/>
              <a:gd name="connsiteX8" fmla="*/ 8855243 w 8855243"/>
              <a:gd name="connsiteY8" fmla="*/ 0 h 745957"/>
              <a:gd name="connsiteX0" fmla="*/ 0 w 8855243"/>
              <a:gd name="connsiteY0" fmla="*/ 721894 h 745957"/>
              <a:gd name="connsiteX1" fmla="*/ 3043990 w 8855243"/>
              <a:gd name="connsiteY1" fmla="*/ 745957 h 745957"/>
              <a:gd name="connsiteX2" fmla="*/ 3549316 w 8855243"/>
              <a:gd name="connsiteY2" fmla="*/ 625642 h 745957"/>
              <a:gd name="connsiteX3" fmla="*/ 3826043 w 8855243"/>
              <a:gd name="connsiteY3" fmla="*/ 372979 h 745957"/>
              <a:gd name="connsiteX4" fmla="*/ 4006516 w 8855243"/>
              <a:gd name="connsiteY4" fmla="*/ 84221 h 745957"/>
              <a:gd name="connsiteX5" fmla="*/ 4523874 w 8855243"/>
              <a:gd name="connsiteY5" fmla="*/ 24063 h 745957"/>
              <a:gd name="connsiteX6" fmla="*/ 5979695 w 8855243"/>
              <a:gd name="connsiteY6" fmla="*/ 12031 h 745957"/>
              <a:gd name="connsiteX7" fmla="*/ 7435516 w 8855243"/>
              <a:gd name="connsiteY7" fmla="*/ 12031 h 745957"/>
              <a:gd name="connsiteX8" fmla="*/ 8855243 w 8855243"/>
              <a:gd name="connsiteY8" fmla="*/ 0 h 745957"/>
              <a:gd name="connsiteX0" fmla="*/ 0 w 8855243"/>
              <a:gd name="connsiteY0" fmla="*/ 721894 h 745957"/>
              <a:gd name="connsiteX1" fmla="*/ 3043990 w 8855243"/>
              <a:gd name="connsiteY1" fmla="*/ 745957 h 745957"/>
              <a:gd name="connsiteX2" fmla="*/ 3549316 w 8855243"/>
              <a:gd name="connsiteY2" fmla="*/ 625642 h 745957"/>
              <a:gd name="connsiteX3" fmla="*/ 3826043 w 8855243"/>
              <a:gd name="connsiteY3" fmla="*/ 324852 h 745957"/>
              <a:gd name="connsiteX4" fmla="*/ 4006516 w 8855243"/>
              <a:gd name="connsiteY4" fmla="*/ 84221 h 745957"/>
              <a:gd name="connsiteX5" fmla="*/ 4523874 w 8855243"/>
              <a:gd name="connsiteY5" fmla="*/ 24063 h 745957"/>
              <a:gd name="connsiteX6" fmla="*/ 5979695 w 8855243"/>
              <a:gd name="connsiteY6" fmla="*/ 12031 h 745957"/>
              <a:gd name="connsiteX7" fmla="*/ 7435516 w 8855243"/>
              <a:gd name="connsiteY7" fmla="*/ 12031 h 745957"/>
              <a:gd name="connsiteX8" fmla="*/ 8855243 w 8855243"/>
              <a:gd name="connsiteY8" fmla="*/ 0 h 745957"/>
              <a:gd name="connsiteX0" fmla="*/ 0 w 8855243"/>
              <a:gd name="connsiteY0" fmla="*/ 721894 h 745957"/>
              <a:gd name="connsiteX1" fmla="*/ 3043990 w 8855243"/>
              <a:gd name="connsiteY1" fmla="*/ 745957 h 745957"/>
              <a:gd name="connsiteX2" fmla="*/ 3344779 w 8855243"/>
              <a:gd name="connsiteY2" fmla="*/ 721894 h 745957"/>
              <a:gd name="connsiteX3" fmla="*/ 3549316 w 8855243"/>
              <a:gd name="connsiteY3" fmla="*/ 625642 h 745957"/>
              <a:gd name="connsiteX4" fmla="*/ 3826043 w 8855243"/>
              <a:gd name="connsiteY4" fmla="*/ 324852 h 745957"/>
              <a:gd name="connsiteX5" fmla="*/ 4006516 w 8855243"/>
              <a:gd name="connsiteY5" fmla="*/ 84221 h 745957"/>
              <a:gd name="connsiteX6" fmla="*/ 4523874 w 8855243"/>
              <a:gd name="connsiteY6" fmla="*/ 24063 h 745957"/>
              <a:gd name="connsiteX7" fmla="*/ 5979695 w 8855243"/>
              <a:gd name="connsiteY7" fmla="*/ 12031 h 745957"/>
              <a:gd name="connsiteX8" fmla="*/ 7435516 w 8855243"/>
              <a:gd name="connsiteY8" fmla="*/ 12031 h 745957"/>
              <a:gd name="connsiteX9" fmla="*/ 8855243 w 8855243"/>
              <a:gd name="connsiteY9" fmla="*/ 0 h 745957"/>
              <a:gd name="connsiteX0" fmla="*/ 0 w 8855243"/>
              <a:gd name="connsiteY0" fmla="*/ 721894 h 745957"/>
              <a:gd name="connsiteX1" fmla="*/ 3043990 w 8855243"/>
              <a:gd name="connsiteY1" fmla="*/ 745957 h 745957"/>
              <a:gd name="connsiteX2" fmla="*/ 3344779 w 8855243"/>
              <a:gd name="connsiteY2" fmla="*/ 721894 h 745957"/>
              <a:gd name="connsiteX3" fmla="*/ 3609474 w 8855243"/>
              <a:gd name="connsiteY3" fmla="*/ 553452 h 745957"/>
              <a:gd name="connsiteX4" fmla="*/ 3826043 w 8855243"/>
              <a:gd name="connsiteY4" fmla="*/ 324852 h 745957"/>
              <a:gd name="connsiteX5" fmla="*/ 4006516 w 8855243"/>
              <a:gd name="connsiteY5" fmla="*/ 84221 h 745957"/>
              <a:gd name="connsiteX6" fmla="*/ 4523874 w 8855243"/>
              <a:gd name="connsiteY6" fmla="*/ 24063 h 745957"/>
              <a:gd name="connsiteX7" fmla="*/ 5979695 w 8855243"/>
              <a:gd name="connsiteY7" fmla="*/ 12031 h 745957"/>
              <a:gd name="connsiteX8" fmla="*/ 7435516 w 8855243"/>
              <a:gd name="connsiteY8" fmla="*/ 12031 h 745957"/>
              <a:gd name="connsiteX9" fmla="*/ 8855243 w 8855243"/>
              <a:gd name="connsiteY9" fmla="*/ 0 h 745957"/>
              <a:gd name="connsiteX0" fmla="*/ 0 w 8855243"/>
              <a:gd name="connsiteY0" fmla="*/ 721894 h 735509"/>
              <a:gd name="connsiteX1" fmla="*/ 2755232 w 8855243"/>
              <a:gd name="connsiteY1" fmla="*/ 733925 h 735509"/>
              <a:gd name="connsiteX2" fmla="*/ 3344779 w 8855243"/>
              <a:gd name="connsiteY2" fmla="*/ 721894 h 735509"/>
              <a:gd name="connsiteX3" fmla="*/ 3609474 w 8855243"/>
              <a:gd name="connsiteY3" fmla="*/ 553452 h 735509"/>
              <a:gd name="connsiteX4" fmla="*/ 3826043 w 8855243"/>
              <a:gd name="connsiteY4" fmla="*/ 324852 h 735509"/>
              <a:gd name="connsiteX5" fmla="*/ 4006516 w 8855243"/>
              <a:gd name="connsiteY5" fmla="*/ 84221 h 735509"/>
              <a:gd name="connsiteX6" fmla="*/ 4523874 w 8855243"/>
              <a:gd name="connsiteY6" fmla="*/ 24063 h 735509"/>
              <a:gd name="connsiteX7" fmla="*/ 5979695 w 8855243"/>
              <a:gd name="connsiteY7" fmla="*/ 12031 h 735509"/>
              <a:gd name="connsiteX8" fmla="*/ 7435516 w 8855243"/>
              <a:gd name="connsiteY8" fmla="*/ 12031 h 735509"/>
              <a:gd name="connsiteX9" fmla="*/ 8855243 w 8855243"/>
              <a:gd name="connsiteY9" fmla="*/ 0 h 735509"/>
              <a:gd name="connsiteX0" fmla="*/ 0 w 9168064"/>
              <a:gd name="connsiteY0" fmla="*/ 721894 h 735509"/>
              <a:gd name="connsiteX1" fmla="*/ 2755232 w 9168064"/>
              <a:gd name="connsiteY1" fmla="*/ 733925 h 735509"/>
              <a:gd name="connsiteX2" fmla="*/ 3344779 w 9168064"/>
              <a:gd name="connsiteY2" fmla="*/ 721894 h 735509"/>
              <a:gd name="connsiteX3" fmla="*/ 3609474 w 9168064"/>
              <a:gd name="connsiteY3" fmla="*/ 553452 h 735509"/>
              <a:gd name="connsiteX4" fmla="*/ 3826043 w 9168064"/>
              <a:gd name="connsiteY4" fmla="*/ 324852 h 735509"/>
              <a:gd name="connsiteX5" fmla="*/ 4006516 w 9168064"/>
              <a:gd name="connsiteY5" fmla="*/ 84221 h 735509"/>
              <a:gd name="connsiteX6" fmla="*/ 4523874 w 9168064"/>
              <a:gd name="connsiteY6" fmla="*/ 24063 h 735509"/>
              <a:gd name="connsiteX7" fmla="*/ 5979695 w 9168064"/>
              <a:gd name="connsiteY7" fmla="*/ 12031 h 735509"/>
              <a:gd name="connsiteX8" fmla="*/ 7435516 w 9168064"/>
              <a:gd name="connsiteY8" fmla="*/ 12031 h 735509"/>
              <a:gd name="connsiteX9" fmla="*/ 9168064 w 9168064"/>
              <a:gd name="connsiteY9" fmla="*/ 0 h 735509"/>
              <a:gd name="connsiteX0" fmla="*/ 0 w 9168064"/>
              <a:gd name="connsiteY0" fmla="*/ 721895 h 735510"/>
              <a:gd name="connsiteX1" fmla="*/ 2755232 w 9168064"/>
              <a:gd name="connsiteY1" fmla="*/ 733926 h 735510"/>
              <a:gd name="connsiteX2" fmla="*/ 3344779 w 9168064"/>
              <a:gd name="connsiteY2" fmla="*/ 721895 h 735510"/>
              <a:gd name="connsiteX3" fmla="*/ 3609474 w 9168064"/>
              <a:gd name="connsiteY3" fmla="*/ 553453 h 735510"/>
              <a:gd name="connsiteX4" fmla="*/ 3826043 w 9168064"/>
              <a:gd name="connsiteY4" fmla="*/ 324853 h 735510"/>
              <a:gd name="connsiteX5" fmla="*/ 4006516 w 9168064"/>
              <a:gd name="connsiteY5" fmla="*/ 84222 h 735510"/>
              <a:gd name="connsiteX6" fmla="*/ 4523874 w 9168064"/>
              <a:gd name="connsiteY6" fmla="*/ 24064 h 735510"/>
              <a:gd name="connsiteX7" fmla="*/ 5979695 w 9168064"/>
              <a:gd name="connsiteY7" fmla="*/ 12032 h 735510"/>
              <a:gd name="connsiteX8" fmla="*/ 7507705 w 9168064"/>
              <a:gd name="connsiteY8" fmla="*/ 0 h 735510"/>
              <a:gd name="connsiteX9" fmla="*/ 9168064 w 9168064"/>
              <a:gd name="connsiteY9" fmla="*/ 1 h 735510"/>
              <a:gd name="connsiteX0" fmla="*/ 0 w 9168064"/>
              <a:gd name="connsiteY0" fmla="*/ 725263 h 738878"/>
              <a:gd name="connsiteX1" fmla="*/ 2755232 w 9168064"/>
              <a:gd name="connsiteY1" fmla="*/ 737294 h 738878"/>
              <a:gd name="connsiteX2" fmla="*/ 3344779 w 9168064"/>
              <a:gd name="connsiteY2" fmla="*/ 725263 h 738878"/>
              <a:gd name="connsiteX3" fmla="*/ 3609474 w 9168064"/>
              <a:gd name="connsiteY3" fmla="*/ 556821 h 738878"/>
              <a:gd name="connsiteX4" fmla="*/ 3826043 w 9168064"/>
              <a:gd name="connsiteY4" fmla="*/ 328221 h 738878"/>
              <a:gd name="connsiteX5" fmla="*/ 4006516 w 9168064"/>
              <a:gd name="connsiteY5" fmla="*/ 87590 h 738878"/>
              <a:gd name="connsiteX6" fmla="*/ 4499810 w 9168064"/>
              <a:gd name="connsiteY6" fmla="*/ 3369 h 738878"/>
              <a:gd name="connsiteX7" fmla="*/ 5979695 w 9168064"/>
              <a:gd name="connsiteY7" fmla="*/ 15400 h 738878"/>
              <a:gd name="connsiteX8" fmla="*/ 7507705 w 9168064"/>
              <a:gd name="connsiteY8" fmla="*/ 3368 h 738878"/>
              <a:gd name="connsiteX9" fmla="*/ 9168064 w 9168064"/>
              <a:gd name="connsiteY9" fmla="*/ 3369 h 738878"/>
              <a:gd name="connsiteX0" fmla="*/ 0 w 9168064"/>
              <a:gd name="connsiteY0" fmla="*/ 728132 h 741747"/>
              <a:gd name="connsiteX1" fmla="*/ 2755232 w 9168064"/>
              <a:gd name="connsiteY1" fmla="*/ 740163 h 741747"/>
              <a:gd name="connsiteX2" fmla="*/ 3344779 w 9168064"/>
              <a:gd name="connsiteY2" fmla="*/ 728132 h 741747"/>
              <a:gd name="connsiteX3" fmla="*/ 3609474 w 9168064"/>
              <a:gd name="connsiteY3" fmla="*/ 559690 h 741747"/>
              <a:gd name="connsiteX4" fmla="*/ 3826043 w 9168064"/>
              <a:gd name="connsiteY4" fmla="*/ 331090 h 741747"/>
              <a:gd name="connsiteX5" fmla="*/ 4006516 w 9168064"/>
              <a:gd name="connsiteY5" fmla="*/ 90459 h 741747"/>
              <a:gd name="connsiteX6" fmla="*/ 4499810 w 9168064"/>
              <a:gd name="connsiteY6" fmla="*/ 6238 h 741747"/>
              <a:gd name="connsiteX7" fmla="*/ 5991727 w 9168064"/>
              <a:gd name="connsiteY7" fmla="*/ 6237 h 741747"/>
              <a:gd name="connsiteX8" fmla="*/ 7507705 w 9168064"/>
              <a:gd name="connsiteY8" fmla="*/ 6237 h 741747"/>
              <a:gd name="connsiteX9" fmla="*/ 9168064 w 9168064"/>
              <a:gd name="connsiteY9" fmla="*/ 6238 h 741747"/>
              <a:gd name="connsiteX0" fmla="*/ 0 w 9168064"/>
              <a:gd name="connsiteY0" fmla="*/ 728132 h 741747"/>
              <a:gd name="connsiteX1" fmla="*/ 2755232 w 9168064"/>
              <a:gd name="connsiteY1" fmla="*/ 740163 h 741747"/>
              <a:gd name="connsiteX2" fmla="*/ 3344779 w 9168064"/>
              <a:gd name="connsiteY2" fmla="*/ 728132 h 741747"/>
              <a:gd name="connsiteX3" fmla="*/ 3609474 w 9168064"/>
              <a:gd name="connsiteY3" fmla="*/ 559690 h 741747"/>
              <a:gd name="connsiteX4" fmla="*/ 3826043 w 9168064"/>
              <a:gd name="connsiteY4" fmla="*/ 331090 h 741747"/>
              <a:gd name="connsiteX5" fmla="*/ 4006516 w 9168064"/>
              <a:gd name="connsiteY5" fmla="*/ 90459 h 741747"/>
              <a:gd name="connsiteX6" fmla="*/ 4499810 w 9168064"/>
              <a:gd name="connsiteY6" fmla="*/ 6238 h 741747"/>
              <a:gd name="connsiteX7" fmla="*/ 5991727 w 9168064"/>
              <a:gd name="connsiteY7" fmla="*/ 6237 h 741747"/>
              <a:gd name="connsiteX8" fmla="*/ 7507705 w 9168064"/>
              <a:gd name="connsiteY8" fmla="*/ 6237 h 741747"/>
              <a:gd name="connsiteX9" fmla="*/ 9168064 w 9168064"/>
              <a:gd name="connsiteY9" fmla="*/ 6238 h 741747"/>
              <a:gd name="connsiteX0" fmla="*/ 0 w 9168064"/>
              <a:gd name="connsiteY0" fmla="*/ 728132 h 741747"/>
              <a:gd name="connsiteX1" fmla="*/ 2755232 w 9168064"/>
              <a:gd name="connsiteY1" fmla="*/ 740163 h 741747"/>
              <a:gd name="connsiteX2" fmla="*/ 3344779 w 9168064"/>
              <a:gd name="connsiteY2" fmla="*/ 728132 h 741747"/>
              <a:gd name="connsiteX3" fmla="*/ 3597442 w 9168064"/>
              <a:gd name="connsiteY3" fmla="*/ 583753 h 741747"/>
              <a:gd name="connsiteX4" fmla="*/ 3826043 w 9168064"/>
              <a:gd name="connsiteY4" fmla="*/ 331090 h 741747"/>
              <a:gd name="connsiteX5" fmla="*/ 4006516 w 9168064"/>
              <a:gd name="connsiteY5" fmla="*/ 90459 h 741747"/>
              <a:gd name="connsiteX6" fmla="*/ 4499810 w 9168064"/>
              <a:gd name="connsiteY6" fmla="*/ 6238 h 741747"/>
              <a:gd name="connsiteX7" fmla="*/ 5991727 w 9168064"/>
              <a:gd name="connsiteY7" fmla="*/ 6237 h 741747"/>
              <a:gd name="connsiteX8" fmla="*/ 7507705 w 9168064"/>
              <a:gd name="connsiteY8" fmla="*/ 6237 h 741747"/>
              <a:gd name="connsiteX9" fmla="*/ 9168064 w 9168064"/>
              <a:gd name="connsiteY9" fmla="*/ 6238 h 741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68064" h="741747">
                <a:moveTo>
                  <a:pt x="0" y="728132"/>
                </a:moveTo>
                <a:lnTo>
                  <a:pt x="2755232" y="740163"/>
                </a:lnTo>
                <a:cubicBezTo>
                  <a:pt x="3312695" y="740163"/>
                  <a:pt x="3260558" y="748184"/>
                  <a:pt x="3344779" y="728132"/>
                </a:cubicBezTo>
                <a:cubicBezTo>
                  <a:pt x="3429000" y="708080"/>
                  <a:pt x="3517231" y="649927"/>
                  <a:pt x="3597442" y="583753"/>
                </a:cubicBezTo>
                <a:cubicBezTo>
                  <a:pt x="3677653" y="517579"/>
                  <a:pt x="3757864" y="413306"/>
                  <a:pt x="3826043" y="331090"/>
                </a:cubicBezTo>
                <a:cubicBezTo>
                  <a:pt x="3894222" y="248874"/>
                  <a:pt x="3930315" y="156633"/>
                  <a:pt x="4006516" y="90459"/>
                </a:cubicBezTo>
                <a:cubicBezTo>
                  <a:pt x="4082717" y="24285"/>
                  <a:pt x="4168942" y="20275"/>
                  <a:pt x="4499810" y="6238"/>
                </a:cubicBezTo>
                <a:cubicBezTo>
                  <a:pt x="4830678" y="-7799"/>
                  <a:pt x="5490411" y="6237"/>
                  <a:pt x="5991727" y="6237"/>
                </a:cubicBezTo>
                <a:lnTo>
                  <a:pt x="7507705" y="6237"/>
                </a:lnTo>
                <a:lnTo>
                  <a:pt x="9168064" y="6238"/>
                </a:lnTo>
              </a:path>
            </a:pathLst>
          </a:custGeom>
          <a:noFill/>
          <a:ln w="28575" cap="rnd" cmpd="sng" algn="ctr">
            <a:solidFill>
              <a:srgbClr val="FF0000"/>
            </a:solidFill>
            <a:prstDash val="solid"/>
            <a:round/>
            <a:headEnd type="none" w="med" len="med"/>
            <a:tailEnd type="none" w="med" len="med"/>
          </a:ln>
          <a:effectLst/>
        </p:spPr>
        <p:txBody>
          <a:bodyPr rtlCol="0" anchor="ctr"/>
          <a:lstStyle/>
          <a:p>
            <a:pPr algn="ctr"/>
            <a:endParaRPr lang="en-US"/>
          </a:p>
        </p:txBody>
      </p:sp>
      <p:cxnSp>
        <p:nvCxnSpPr>
          <p:cNvPr id="20" name="Straight Connector 19"/>
          <p:cNvCxnSpPr/>
          <p:nvPr/>
        </p:nvCxnSpPr>
        <p:spPr>
          <a:xfrm flipH="1" flipV="1">
            <a:off x="-12032" y="3351734"/>
            <a:ext cx="9156033" cy="1380"/>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sp>
        <p:nvSpPr>
          <p:cNvPr id="22" name="Rectangle 83"/>
          <p:cNvSpPr>
            <a:spLocks noChangeArrowheads="1"/>
          </p:cNvSpPr>
          <p:nvPr/>
        </p:nvSpPr>
        <p:spPr bwMode="auto">
          <a:xfrm>
            <a:off x="4919663" y="5073663"/>
            <a:ext cx="77788"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TextBox 24"/>
          <p:cNvSpPr txBox="1"/>
          <p:nvPr/>
        </p:nvSpPr>
        <p:spPr>
          <a:xfrm>
            <a:off x="6586327" y="4409240"/>
            <a:ext cx="2072606" cy="923330"/>
          </a:xfrm>
          <a:prstGeom prst="rect">
            <a:avLst/>
          </a:prstGeom>
          <a:noFill/>
        </p:spPr>
        <p:txBody>
          <a:bodyPr wrap="square" rtlCol="0">
            <a:spAutoFit/>
          </a:bodyPr>
          <a:lstStyle/>
          <a:p>
            <a:pPr algn="ctr"/>
            <a:r>
              <a:rPr lang="en-US" sz="1800" b="1" dirty="0" smtClean="0"/>
              <a:t>A mental </a:t>
            </a:r>
            <a:r>
              <a:rPr lang="en-US" sz="1800" b="1" dirty="0"/>
              <a:t>model </a:t>
            </a:r>
            <a:endParaRPr lang="en-US" sz="1800" b="1" dirty="0" smtClean="0"/>
          </a:p>
          <a:p>
            <a:pPr algn="ctr"/>
            <a:r>
              <a:rPr lang="en-US" sz="1800" b="1" dirty="0" smtClean="0"/>
              <a:t>that </a:t>
            </a:r>
            <a:r>
              <a:rPr lang="en-US" sz="1800" b="1" dirty="0"/>
              <a:t>can improve </a:t>
            </a:r>
            <a:endParaRPr lang="en-US" sz="1800" b="1" dirty="0" smtClean="0"/>
          </a:p>
          <a:p>
            <a:pPr algn="ctr"/>
            <a:r>
              <a:rPr lang="en-US" sz="1800" b="1" dirty="0" smtClean="0"/>
              <a:t>our </a:t>
            </a:r>
            <a:r>
              <a:rPr lang="en-US" sz="1800" b="1" dirty="0"/>
              <a:t>decisions</a:t>
            </a:r>
          </a:p>
        </p:txBody>
      </p:sp>
      <p:pic>
        <p:nvPicPr>
          <p:cNvPr id="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28451" y="5261980"/>
            <a:ext cx="2741612" cy="1275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TextBox 23"/>
          <p:cNvSpPr txBox="1"/>
          <p:nvPr/>
        </p:nvSpPr>
        <p:spPr>
          <a:xfrm>
            <a:off x="3446058" y="4417202"/>
            <a:ext cx="2544287" cy="923330"/>
          </a:xfrm>
          <a:prstGeom prst="rect">
            <a:avLst/>
          </a:prstGeom>
          <a:noFill/>
        </p:spPr>
        <p:txBody>
          <a:bodyPr wrap="none" rtlCol="0">
            <a:spAutoFit/>
          </a:bodyPr>
          <a:lstStyle/>
          <a:p>
            <a:pPr algn="ctr"/>
            <a:r>
              <a:rPr lang="en-US" sz="1800" b="1" dirty="0" smtClean="0"/>
              <a:t>A mental model </a:t>
            </a:r>
          </a:p>
          <a:p>
            <a:pPr algn="ctr"/>
            <a:r>
              <a:rPr lang="en-US" sz="1800" b="1" dirty="0" smtClean="0"/>
              <a:t>that can explain </a:t>
            </a:r>
          </a:p>
          <a:p>
            <a:pPr algn="ctr"/>
            <a:r>
              <a:rPr lang="en-US" sz="1800" b="1" dirty="0" smtClean="0"/>
              <a:t>our current decisions</a:t>
            </a:r>
            <a:endParaRPr lang="en-US" sz="1800" b="1" dirty="0"/>
          </a:p>
        </p:txBody>
      </p:sp>
      <p:cxnSp>
        <p:nvCxnSpPr>
          <p:cNvPr id="29" name="Straight Connector 28"/>
          <p:cNvCxnSpPr/>
          <p:nvPr/>
        </p:nvCxnSpPr>
        <p:spPr>
          <a:xfrm flipH="1" flipV="1">
            <a:off x="0" y="4445030"/>
            <a:ext cx="9156033" cy="1380"/>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sp>
        <p:nvSpPr>
          <p:cNvPr id="31" name="TextBox 30"/>
          <p:cNvSpPr txBox="1"/>
          <p:nvPr/>
        </p:nvSpPr>
        <p:spPr>
          <a:xfrm>
            <a:off x="5007084" y="3359995"/>
            <a:ext cx="3995928" cy="1077218"/>
          </a:xfrm>
          <a:prstGeom prst="rect">
            <a:avLst/>
          </a:prstGeom>
          <a:noFill/>
        </p:spPr>
        <p:txBody>
          <a:bodyPr wrap="square" rtlCol="0">
            <a:spAutoFit/>
          </a:bodyPr>
          <a:lstStyle/>
          <a:p>
            <a:pPr algn="ctr"/>
            <a:r>
              <a:rPr lang="en-US" sz="1600" b="1" dirty="0" smtClean="0">
                <a:solidFill>
                  <a:srgbClr val="000000"/>
                </a:solidFill>
              </a:rPr>
              <a:t>Our </a:t>
            </a:r>
            <a:r>
              <a:rPr lang="en-US" sz="1600" b="1" u="sng" dirty="0" smtClean="0">
                <a:solidFill>
                  <a:srgbClr val="000000"/>
                </a:solidFill>
              </a:rPr>
              <a:t>Mental Models of System Structure </a:t>
            </a:r>
            <a:r>
              <a:rPr lang="en-US" sz="1600" b="1" dirty="0" smtClean="0">
                <a:solidFill>
                  <a:srgbClr val="000000"/>
                </a:solidFill>
              </a:rPr>
              <a:t>are part of the real </a:t>
            </a:r>
            <a:r>
              <a:rPr lang="en-US" sz="1600" b="1" u="sng" dirty="0" smtClean="0">
                <a:solidFill>
                  <a:srgbClr val="000000"/>
                </a:solidFill>
              </a:rPr>
              <a:t>System Structure</a:t>
            </a:r>
            <a:r>
              <a:rPr lang="en-US" sz="1600" b="1" dirty="0" smtClean="0">
                <a:solidFill>
                  <a:srgbClr val="000000"/>
                </a:solidFill>
              </a:rPr>
              <a:t> &amp; act thru that real structure to create the </a:t>
            </a:r>
            <a:r>
              <a:rPr lang="en-US" sz="1600" b="1" u="sng" dirty="0" smtClean="0">
                <a:solidFill>
                  <a:srgbClr val="000000"/>
                </a:solidFill>
              </a:rPr>
              <a:t>Patterns Over Time</a:t>
            </a:r>
            <a:r>
              <a:rPr lang="en-US" sz="1600" b="1" dirty="0" smtClean="0">
                <a:solidFill>
                  <a:srgbClr val="000000"/>
                </a:solidFill>
              </a:rPr>
              <a:t> that we observe.</a:t>
            </a:r>
          </a:p>
        </p:txBody>
      </p:sp>
      <p:pic>
        <p:nvPicPr>
          <p:cNvPr id="30"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64344" y="3374136"/>
            <a:ext cx="1505339" cy="1051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436536" y="1523353"/>
            <a:ext cx="5653007" cy="1477328"/>
          </a:xfrm>
          <a:prstGeom prst="rect">
            <a:avLst/>
          </a:prstGeom>
          <a:noFill/>
        </p:spPr>
        <p:txBody>
          <a:bodyPr wrap="square" rtlCol="0">
            <a:spAutoFit/>
          </a:bodyPr>
          <a:lstStyle/>
          <a:p>
            <a:pPr algn="ctr"/>
            <a:r>
              <a:rPr lang="en-US" b="1" dirty="0" smtClean="0"/>
              <a:t>Proprietary graph omitted.</a:t>
            </a:r>
          </a:p>
          <a:p>
            <a:pPr algn="ctr"/>
            <a:endParaRPr lang="en-US" b="1" dirty="0" smtClean="0"/>
          </a:p>
          <a:p>
            <a:pPr algn="ctr"/>
            <a:r>
              <a:rPr lang="en-US" b="1" dirty="0" smtClean="0"/>
              <a:t>Graph shows </a:t>
            </a:r>
          </a:p>
          <a:p>
            <a:pPr algn="ctr"/>
            <a:r>
              <a:rPr lang="en-US" b="1" dirty="0" smtClean="0"/>
              <a:t>actual company safety performance 2008 - 2013, and desired safety performance 2014 - 2018.</a:t>
            </a:r>
            <a:endParaRPr lang="en-US" b="1" dirty="0"/>
          </a:p>
        </p:txBody>
      </p:sp>
      <p:sp>
        <p:nvSpPr>
          <p:cNvPr id="2" name="Slide Number Placeholder 1"/>
          <p:cNvSpPr>
            <a:spLocks noGrp="1"/>
          </p:cNvSpPr>
          <p:nvPr>
            <p:ph type="sldNum" sz="quarter" idx="14"/>
          </p:nvPr>
        </p:nvSpPr>
        <p:spPr/>
        <p:txBody>
          <a:bodyPr/>
          <a:lstStyle/>
          <a:p>
            <a:fld id="{689318A1-174D-4DEE-8106-03A37B9BCF15}" type="slidenum">
              <a:rPr lang="en-US" sz="1000" smtClean="0"/>
              <a:pPr/>
              <a:t>12</a:t>
            </a:fld>
            <a:endParaRPr lang="en-US" sz="1000" dirty="0"/>
          </a:p>
        </p:txBody>
      </p:sp>
    </p:spTree>
    <p:extLst>
      <p:ext uri="{BB962C8B-B14F-4D97-AF65-F5344CB8AC3E}">
        <p14:creationId xmlns:p14="http://schemas.microsoft.com/office/powerpoint/2010/main" val="2818229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500"/>
                                        <p:tgtEl>
                                          <p:spTgt spid="20"/>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left)">
                                      <p:cBhvr>
                                        <p:cTn id="25" dur="500"/>
                                        <p:tgtEl>
                                          <p:spTgt spid="29"/>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500"/>
                                        <p:tgtEl>
                                          <p:spTgt spid="24"/>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up)">
                                      <p:cBhvr>
                                        <p:cTn id="43" dur="500"/>
                                        <p:tgtEl>
                                          <p:spTgt spid="25"/>
                                        </p:tgtEl>
                                      </p:cBhvr>
                                    </p:animEffect>
                                  </p:childTnLst>
                                </p:cTn>
                              </p:par>
                            </p:childTnLst>
                          </p:cTn>
                        </p:par>
                        <p:par>
                          <p:cTn id="44" fill="hold">
                            <p:stCondLst>
                              <p:cond delay="500"/>
                            </p:stCondLst>
                            <p:childTnLst>
                              <p:par>
                                <p:cTn id="45" presetID="10" presetClass="entr" presetSubtype="0" fill="hold"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childTnLst>
                          </p:cTn>
                        </p:par>
                        <p:par>
                          <p:cTn id="53" fill="hold">
                            <p:stCondLst>
                              <p:cond delay="500"/>
                            </p:stCondLst>
                            <p:childTnLst>
                              <p:par>
                                <p:cTn id="54" presetID="22" presetClass="entr" presetSubtype="1"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wipe(up)">
                                      <p:cBhvr>
                                        <p:cTn id="5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19" grpId="0" animBg="1"/>
      <p:bldP spid="25" grpId="0"/>
      <p:bldP spid="24" grpId="0"/>
      <p:bldP spid="31"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3388" y="356616"/>
            <a:ext cx="8256587" cy="710964"/>
          </a:xfrm>
        </p:spPr>
        <p:txBody>
          <a:bodyPr/>
          <a:lstStyle/>
          <a:p>
            <a:r>
              <a:rPr lang="en-US" sz="2400" b="1" dirty="0" smtClean="0"/>
              <a:t>Mental models at the bottom of the systems thinking iceberg</a:t>
            </a:r>
            <a:endParaRPr lang="en-US" sz="2400" b="1" dirty="0"/>
          </a:p>
        </p:txBody>
      </p:sp>
      <p:sp>
        <p:nvSpPr>
          <p:cNvPr id="4" name="Content Placeholder 1"/>
          <p:cNvSpPr txBox="1">
            <a:spLocks/>
          </p:cNvSpPr>
          <p:nvPr/>
        </p:nvSpPr>
        <p:spPr>
          <a:xfrm>
            <a:off x="431798" y="2699717"/>
            <a:ext cx="8712201" cy="3082939"/>
          </a:xfrm>
          <a:prstGeom prst="rect">
            <a:avLst/>
          </a:prstGeom>
        </p:spPr>
        <p:txBody>
          <a:bodyPr/>
          <a:lstStyle>
            <a:lvl1pPr marL="0" indent="0" algn="l" defTabSz="820738" rtl="0" eaLnBrk="1" fontAlgn="base" hangingPunct="1">
              <a:lnSpc>
                <a:spcPct val="90000"/>
              </a:lnSpc>
              <a:spcBef>
                <a:spcPct val="30000"/>
              </a:spcBef>
              <a:spcAft>
                <a:spcPct val="0"/>
              </a:spcAft>
              <a:buClr>
                <a:schemeClr val="tx2"/>
              </a:buClr>
              <a:buFont typeface="Symbol" panose="05050102010706020507" pitchFamily="18" charset="2"/>
              <a:buChar char=""/>
              <a:defRPr sz="2000" b="1">
                <a:solidFill>
                  <a:schemeClr val="tx1">
                    <a:lumMod val="75000"/>
                    <a:lumOff val="25000"/>
                  </a:schemeClr>
                </a:solidFill>
                <a:latin typeface="+mn-lt"/>
                <a:ea typeface="+mn-ea"/>
                <a:cs typeface="+mn-cs"/>
              </a:defRPr>
            </a:lvl1pPr>
            <a:lvl2pPr marL="288925" indent="-173038" algn="l" defTabSz="820738" rtl="0" eaLnBrk="1" fontAlgn="base" hangingPunct="1">
              <a:lnSpc>
                <a:spcPct val="90000"/>
              </a:lnSpc>
              <a:spcBef>
                <a:spcPct val="30000"/>
              </a:spcBef>
              <a:spcAft>
                <a:spcPct val="0"/>
              </a:spcAft>
              <a:buClr>
                <a:schemeClr val="tx2"/>
              </a:buClr>
              <a:buFont typeface="Arial" panose="020B0604020202020204" pitchFamily="34" charset="0"/>
              <a:buChar char="▪"/>
              <a:defRPr sz="2000">
                <a:solidFill>
                  <a:schemeClr val="tx1">
                    <a:lumMod val="75000"/>
                    <a:lumOff val="25000"/>
                  </a:schemeClr>
                </a:solidFill>
                <a:latin typeface="+mn-lt"/>
              </a:defRPr>
            </a:lvl2pPr>
            <a:lvl3pPr marL="508000" indent="-184150" algn="l" defTabSz="820738" rtl="0" eaLnBrk="1" fontAlgn="base" hangingPunct="1">
              <a:lnSpc>
                <a:spcPct val="90000"/>
              </a:lnSpc>
              <a:spcBef>
                <a:spcPct val="30000"/>
              </a:spcBef>
              <a:spcAft>
                <a:spcPct val="0"/>
              </a:spcAft>
              <a:buClr>
                <a:schemeClr val="tx2"/>
              </a:buClr>
              <a:buFont typeface="Arial" panose="020B0604020202020204" pitchFamily="34" charset="0"/>
              <a:buChar char="▪"/>
              <a:defRPr>
                <a:solidFill>
                  <a:schemeClr val="tx1">
                    <a:lumMod val="75000"/>
                    <a:lumOff val="25000"/>
                  </a:schemeClr>
                </a:solidFill>
                <a:latin typeface="+mn-lt"/>
              </a:defRPr>
            </a:lvl3pPr>
            <a:lvl4pPr marL="803275" indent="-225425" algn="l" defTabSz="820738" rtl="0" eaLnBrk="1" fontAlgn="base" hangingPunct="1">
              <a:lnSpc>
                <a:spcPct val="90000"/>
              </a:lnSpc>
              <a:spcBef>
                <a:spcPct val="30000"/>
              </a:spcBef>
              <a:spcAft>
                <a:spcPct val="0"/>
              </a:spcAft>
              <a:buClr>
                <a:schemeClr val="tx2"/>
              </a:buClr>
              <a:buFont typeface="Arial" charset="0"/>
              <a:buChar char="–"/>
              <a:defRPr>
                <a:solidFill>
                  <a:schemeClr val="tx1">
                    <a:lumMod val="75000"/>
                    <a:lumOff val="25000"/>
                  </a:schemeClr>
                </a:solidFill>
                <a:latin typeface="+mn-lt"/>
              </a:defRPr>
            </a:lvl4pPr>
            <a:lvl5pPr marL="9572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lumMod val="75000"/>
                    <a:lumOff val="25000"/>
                  </a:schemeClr>
                </a:solidFill>
                <a:latin typeface="+mn-lt"/>
              </a:defRPr>
            </a:lvl5pPr>
            <a:lvl6pPr marL="14144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6pPr>
            <a:lvl7pPr marL="18716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7pPr>
            <a:lvl8pPr marL="23288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8pPr>
            <a:lvl9pPr marL="27860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9pPr>
          </a:lstStyle>
          <a:p>
            <a:pPr marL="285750" indent="-285750">
              <a:buFont typeface="Wingdings" panose="05000000000000000000" pitchFamily="2" charset="2"/>
              <a:buChar char="§"/>
            </a:pPr>
            <a:endParaRPr lang="en-US" sz="1600" kern="0" dirty="0" smtClean="0">
              <a:solidFill>
                <a:prstClr val="black"/>
              </a:solidFill>
            </a:endParaRPr>
          </a:p>
          <a:p>
            <a:pPr marL="285750" indent="-285750">
              <a:buFont typeface="Wingdings" panose="05000000000000000000" pitchFamily="2" charset="2"/>
              <a:buChar char="§"/>
            </a:pPr>
            <a:r>
              <a:rPr lang="en-US" sz="1600" kern="0" dirty="0" smtClean="0">
                <a:solidFill>
                  <a:prstClr val="black"/>
                </a:solidFill>
              </a:rPr>
              <a:t>Attributes of mental models:</a:t>
            </a:r>
          </a:p>
          <a:p>
            <a:pPr marL="574675" lvl="1" indent="-285750">
              <a:buFont typeface="Arial" panose="020B0604020202020204" pitchFamily="34" charset="0"/>
              <a:buChar char="•"/>
            </a:pPr>
            <a:r>
              <a:rPr lang="en-US" sz="1600" kern="0" dirty="0" smtClean="0">
                <a:solidFill>
                  <a:prstClr val="black"/>
                </a:solidFill>
              </a:rPr>
              <a:t>“Very often, we are not consciously aware of our mental models or the effects they have on our [decisions and] behavior.”</a:t>
            </a:r>
            <a:r>
              <a:rPr lang="en-US" sz="1600" kern="0" baseline="30000" dirty="0" smtClean="0">
                <a:solidFill>
                  <a:prstClr val="black"/>
                </a:solidFill>
              </a:rPr>
              <a:t>2, page 8</a:t>
            </a:r>
            <a:endParaRPr lang="en-US" sz="1600" kern="0" dirty="0" smtClean="0">
              <a:solidFill>
                <a:prstClr val="black"/>
              </a:solidFill>
            </a:endParaRPr>
          </a:p>
          <a:p>
            <a:pPr marL="574675" lvl="1" indent="-285750">
              <a:buFont typeface="Arial" panose="020B0604020202020204" pitchFamily="34" charset="0"/>
              <a:buChar char="•"/>
            </a:pPr>
            <a:r>
              <a:rPr lang="en-US" sz="1600" kern="0" dirty="0" smtClean="0">
                <a:solidFill>
                  <a:prstClr val="black"/>
                </a:solidFill>
              </a:rPr>
              <a:t>There are often “fundamental mismatches between our mental models and actual reality…</a:t>
            </a:r>
            <a:r>
              <a:rPr lang="en-US" sz="1600" i="1" kern="0" dirty="0" smtClean="0">
                <a:solidFill>
                  <a:prstClr val="black"/>
                </a:solidFill>
              </a:rPr>
              <a:t> </a:t>
            </a:r>
            <a:r>
              <a:rPr lang="en-US" sz="1600" kern="0" dirty="0" smtClean="0">
                <a:solidFill>
                  <a:prstClr val="black"/>
                </a:solidFill>
              </a:rPr>
              <a:t>structures of which we are unaware hold us prisoner.”</a:t>
            </a:r>
            <a:r>
              <a:rPr lang="en-US" sz="1600" kern="0" baseline="30000" dirty="0" smtClean="0">
                <a:solidFill>
                  <a:prstClr val="black"/>
                </a:solidFill>
              </a:rPr>
              <a:t>2, pages 48 &amp; 93</a:t>
            </a:r>
            <a:endParaRPr lang="en-US" sz="1600" kern="0" dirty="0" smtClean="0">
              <a:solidFill>
                <a:prstClr val="black"/>
              </a:solidFill>
            </a:endParaRPr>
          </a:p>
          <a:p>
            <a:pPr marL="574675" lvl="1" indent="-285750">
              <a:buFont typeface="Arial" panose="020B0604020202020204" pitchFamily="34" charset="0"/>
              <a:buChar char="•"/>
            </a:pPr>
            <a:r>
              <a:rPr lang="en-US" sz="1600" kern="0" dirty="0" smtClean="0">
                <a:solidFill>
                  <a:prstClr val="black"/>
                </a:solidFill>
              </a:rPr>
              <a:t>“Structure in human systems includes the ‘operating policies’ of the decision makers in the system.”</a:t>
            </a:r>
            <a:r>
              <a:rPr lang="en-US" sz="1600" kern="0" baseline="30000" dirty="0" smtClean="0">
                <a:solidFill>
                  <a:prstClr val="black"/>
                </a:solidFill>
              </a:rPr>
              <a:t>2, page 53</a:t>
            </a:r>
            <a:endParaRPr lang="en-US" sz="1600" kern="0" dirty="0" smtClean="0">
              <a:solidFill>
                <a:prstClr val="black"/>
              </a:solidFill>
            </a:endParaRPr>
          </a:p>
          <a:p>
            <a:pPr marL="574675" lvl="1" indent="-285750">
              <a:buFont typeface="Arial" panose="020B0604020202020204" pitchFamily="34" charset="0"/>
              <a:buChar char="•"/>
            </a:pPr>
            <a:r>
              <a:rPr lang="en-US" sz="1600" kern="0" dirty="0" smtClean="0">
                <a:solidFill>
                  <a:prstClr val="black"/>
                </a:solidFill>
              </a:rPr>
              <a:t>We need to “shift from mental models dominated by events to mental models that recognize longer-term patterns of change and the underlying structures producing those patterns.”</a:t>
            </a:r>
            <a:r>
              <a:rPr lang="en-US" sz="1600" kern="0" baseline="30000" dirty="0" smtClean="0">
                <a:solidFill>
                  <a:prstClr val="black"/>
                </a:solidFill>
              </a:rPr>
              <a:t>2, page</a:t>
            </a:r>
            <a:r>
              <a:rPr lang="en-US" sz="1600" kern="0" dirty="0" smtClean="0">
                <a:solidFill>
                  <a:prstClr val="black"/>
                </a:solidFill>
              </a:rPr>
              <a:t> </a:t>
            </a:r>
            <a:r>
              <a:rPr lang="en-US" sz="1600" kern="0" baseline="30000" dirty="0" smtClean="0">
                <a:solidFill>
                  <a:prstClr val="black"/>
                </a:solidFill>
              </a:rPr>
              <a:t>190</a:t>
            </a:r>
          </a:p>
          <a:p>
            <a:pPr lvl="1"/>
            <a:endParaRPr lang="en-US" sz="1600" kern="0" dirty="0"/>
          </a:p>
        </p:txBody>
      </p:sp>
      <p:sp>
        <p:nvSpPr>
          <p:cNvPr id="5" name="TextBox 4"/>
          <p:cNvSpPr txBox="1"/>
          <p:nvPr/>
        </p:nvSpPr>
        <p:spPr>
          <a:xfrm>
            <a:off x="345604" y="5773450"/>
            <a:ext cx="4199890" cy="523220"/>
          </a:xfrm>
          <a:prstGeom prst="rect">
            <a:avLst/>
          </a:prstGeom>
          <a:noFill/>
        </p:spPr>
        <p:txBody>
          <a:bodyPr wrap="square" rtlCol="0">
            <a:spAutoFit/>
          </a:bodyPr>
          <a:lstStyle/>
          <a:p>
            <a:pPr eaLnBrk="1" fontAlgn="auto" hangingPunct="1">
              <a:spcBef>
                <a:spcPts val="0"/>
              </a:spcBef>
              <a:spcAft>
                <a:spcPts val="0"/>
              </a:spcAft>
            </a:pPr>
            <a:r>
              <a:rPr lang="en-US" sz="1400" baseline="30000" dirty="0" smtClean="0">
                <a:solidFill>
                  <a:prstClr val="black"/>
                </a:solidFill>
                <a:latin typeface="Calibri"/>
              </a:rPr>
              <a:t>1 </a:t>
            </a:r>
            <a:r>
              <a:rPr lang="en-US" sz="1400" dirty="0" smtClean="0">
                <a:solidFill>
                  <a:prstClr val="black"/>
                </a:solidFill>
                <a:latin typeface="Calibri"/>
              </a:rPr>
              <a:t>Sterman </a:t>
            </a:r>
            <a:r>
              <a:rPr lang="en-US" sz="1400" dirty="0">
                <a:solidFill>
                  <a:prstClr val="black"/>
                </a:solidFill>
                <a:latin typeface="Calibri"/>
              </a:rPr>
              <a:t>(2000), </a:t>
            </a:r>
            <a:r>
              <a:rPr lang="en-US" sz="1400" i="1" dirty="0">
                <a:solidFill>
                  <a:prstClr val="black"/>
                </a:solidFill>
                <a:latin typeface="Calibri"/>
              </a:rPr>
              <a:t>Business Dynamics: Systems Thinking and Modeling for a Complex World</a:t>
            </a:r>
            <a:r>
              <a:rPr lang="en-US" sz="1400" dirty="0">
                <a:solidFill>
                  <a:prstClr val="black"/>
                </a:solidFill>
                <a:latin typeface="Calibri"/>
              </a:rPr>
              <a:t>. Irwin McGraw-Hill</a:t>
            </a:r>
            <a:r>
              <a:rPr lang="en-US" sz="1400" dirty="0" smtClean="0">
                <a:solidFill>
                  <a:prstClr val="black"/>
                </a:solidFill>
                <a:latin typeface="Calibri"/>
              </a:rPr>
              <a:t>.</a:t>
            </a:r>
            <a:endParaRPr lang="en-US" sz="1400" dirty="0">
              <a:solidFill>
                <a:prstClr val="black"/>
              </a:solidFill>
              <a:latin typeface="Calibri"/>
            </a:endParaRPr>
          </a:p>
        </p:txBody>
      </p:sp>
      <p:sp>
        <p:nvSpPr>
          <p:cNvPr id="6" name="TextBox 5"/>
          <p:cNvSpPr txBox="1"/>
          <p:nvPr/>
        </p:nvSpPr>
        <p:spPr>
          <a:xfrm>
            <a:off x="4929636" y="5784560"/>
            <a:ext cx="3975823" cy="523220"/>
          </a:xfrm>
          <a:prstGeom prst="rect">
            <a:avLst/>
          </a:prstGeom>
          <a:noFill/>
        </p:spPr>
        <p:txBody>
          <a:bodyPr wrap="square" rtlCol="0">
            <a:spAutoFit/>
          </a:bodyPr>
          <a:lstStyle/>
          <a:p>
            <a:pPr eaLnBrk="1" fontAlgn="auto" hangingPunct="1">
              <a:spcBef>
                <a:spcPts val="0"/>
              </a:spcBef>
              <a:spcAft>
                <a:spcPts val="0"/>
              </a:spcAft>
            </a:pPr>
            <a:r>
              <a:rPr lang="en-US" sz="1400" baseline="30000" dirty="0" smtClean="0">
                <a:solidFill>
                  <a:prstClr val="black"/>
                </a:solidFill>
                <a:latin typeface="Calibri"/>
              </a:rPr>
              <a:t>2</a:t>
            </a:r>
            <a:r>
              <a:rPr lang="en-US" sz="1400" dirty="0">
                <a:solidFill>
                  <a:prstClr val="black"/>
                </a:solidFill>
                <a:latin typeface="Calibri"/>
              </a:rPr>
              <a:t> </a:t>
            </a:r>
            <a:r>
              <a:rPr lang="en-US" sz="1400" dirty="0" smtClean="0">
                <a:solidFill>
                  <a:prstClr val="black"/>
                </a:solidFill>
                <a:latin typeface="Calibri"/>
              </a:rPr>
              <a:t>Senge, Peter (2006), </a:t>
            </a:r>
            <a:r>
              <a:rPr lang="en-US" sz="1400" i="1" dirty="0" smtClean="0">
                <a:solidFill>
                  <a:prstClr val="black"/>
                </a:solidFill>
                <a:latin typeface="Calibri"/>
              </a:rPr>
              <a:t>The Fifth Discipline: The Art &amp; Practice of the Learning Organization. </a:t>
            </a:r>
            <a:r>
              <a:rPr lang="en-US" sz="1400" dirty="0" smtClean="0">
                <a:solidFill>
                  <a:prstClr val="black"/>
                </a:solidFill>
                <a:latin typeface="Calibri"/>
              </a:rPr>
              <a:t>Doubleday.</a:t>
            </a:r>
            <a:endParaRPr lang="en-US" sz="1400" dirty="0">
              <a:solidFill>
                <a:prstClr val="black"/>
              </a:solidFill>
              <a:latin typeface="Calibri"/>
            </a:endParaRPr>
          </a:p>
        </p:txBody>
      </p:sp>
      <p:sp>
        <p:nvSpPr>
          <p:cNvPr id="7" name="Content Placeholder 1"/>
          <p:cNvSpPr txBox="1">
            <a:spLocks/>
          </p:cNvSpPr>
          <p:nvPr/>
        </p:nvSpPr>
        <p:spPr>
          <a:xfrm>
            <a:off x="438426" y="1261878"/>
            <a:ext cx="8705573" cy="1517351"/>
          </a:xfrm>
          <a:prstGeom prst="rect">
            <a:avLst/>
          </a:prstGeom>
        </p:spPr>
        <p:txBody>
          <a:bodyPr/>
          <a:lstStyle>
            <a:lvl1pPr marL="0" indent="0" algn="l" defTabSz="820738" rtl="0" eaLnBrk="1" fontAlgn="base" hangingPunct="1">
              <a:lnSpc>
                <a:spcPct val="90000"/>
              </a:lnSpc>
              <a:spcBef>
                <a:spcPct val="30000"/>
              </a:spcBef>
              <a:spcAft>
                <a:spcPct val="0"/>
              </a:spcAft>
              <a:buClr>
                <a:schemeClr val="tx2"/>
              </a:buClr>
              <a:buFont typeface="Symbol" panose="05050102010706020507" pitchFamily="18" charset="2"/>
              <a:buChar char=""/>
              <a:defRPr sz="2000" b="1">
                <a:solidFill>
                  <a:schemeClr val="tx1">
                    <a:lumMod val="75000"/>
                    <a:lumOff val="25000"/>
                  </a:schemeClr>
                </a:solidFill>
                <a:latin typeface="+mn-lt"/>
                <a:ea typeface="+mn-ea"/>
                <a:cs typeface="+mn-cs"/>
              </a:defRPr>
            </a:lvl1pPr>
            <a:lvl2pPr marL="288925" indent="-173038" algn="l" defTabSz="820738" rtl="0" eaLnBrk="1" fontAlgn="base" hangingPunct="1">
              <a:lnSpc>
                <a:spcPct val="90000"/>
              </a:lnSpc>
              <a:spcBef>
                <a:spcPct val="30000"/>
              </a:spcBef>
              <a:spcAft>
                <a:spcPct val="0"/>
              </a:spcAft>
              <a:buClr>
                <a:schemeClr val="tx2"/>
              </a:buClr>
              <a:buFont typeface="Arial" panose="020B0604020202020204" pitchFamily="34" charset="0"/>
              <a:buChar char="▪"/>
              <a:defRPr sz="2000">
                <a:solidFill>
                  <a:schemeClr val="tx1">
                    <a:lumMod val="75000"/>
                    <a:lumOff val="25000"/>
                  </a:schemeClr>
                </a:solidFill>
                <a:latin typeface="+mn-lt"/>
              </a:defRPr>
            </a:lvl2pPr>
            <a:lvl3pPr marL="508000" indent="-184150" algn="l" defTabSz="820738" rtl="0" eaLnBrk="1" fontAlgn="base" hangingPunct="1">
              <a:lnSpc>
                <a:spcPct val="90000"/>
              </a:lnSpc>
              <a:spcBef>
                <a:spcPct val="30000"/>
              </a:spcBef>
              <a:spcAft>
                <a:spcPct val="0"/>
              </a:spcAft>
              <a:buClr>
                <a:schemeClr val="tx2"/>
              </a:buClr>
              <a:buFont typeface="Arial" panose="020B0604020202020204" pitchFamily="34" charset="0"/>
              <a:buChar char="▪"/>
              <a:defRPr>
                <a:solidFill>
                  <a:schemeClr val="tx1">
                    <a:lumMod val="75000"/>
                    <a:lumOff val="25000"/>
                  </a:schemeClr>
                </a:solidFill>
                <a:latin typeface="+mn-lt"/>
              </a:defRPr>
            </a:lvl3pPr>
            <a:lvl4pPr marL="803275" indent="-225425" algn="l" defTabSz="820738" rtl="0" eaLnBrk="1" fontAlgn="base" hangingPunct="1">
              <a:lnSpc>
                <a:spcPct val="90000"/>
              </a:lnSpc>
              <a:spcBef>
                <a:spcPct val="30000"/>
              </a:spcBef>
              <a:spcAft>
                <a:spcPct val="0"/>
              </a:spcAft>
              <a:buClr>
                <a:schemeClr val="tx2"/>
              </a:buClr>
              <a:buFont typeface="Arial" charset="0"/>
              <a:buChar char="–"/>
              <a:defRPr>
                <a:solidFill>
                  <a:schemeClr val="tx1">
                    <a:lumMod val="75000"/>
                    <a:lumOff val="25000"/>
                  </a:schemeClr>
                </a:solidFill>
                <a:latin typeface="+mn-lt"/>
              </a:defRPr>
            </a:lvl4pPr>
            <a:lvl5pPr marL="9572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lumMod val="75000"/>
                    <a:lumOff val="25000"/>
                  </a:schemeClr>
                </a:solidFill>
                <a:latin typeface="+mn-lt"/>
              </a:defRPr>
            </a:lvl5pPr>
            <a:lvl6pPr marL="14144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6pPr>
            <a:lvl7pPr marL="18716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7pPr>
            <a:lvl8pPr marL="23288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8pPr>
            <a:lvl9pPr marL="27860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9pPr>
          </a:lstStyle>
          <a:p>
            <a:pPr marL="285750" indent="-285750">
              <a:buFont typeface="Wingdings" panose="05000000000000000000" pitchFamily="2" charset="2"/>
              <a:buChar char="§"/>
            </a:pPr>
            <a:r>
              <a:rPr lang="en-US" sz="1600" kern="0" dirty="0" smtClean="0">
                <a:solidFill>
                  <a:prstClr val="black"/>
                </a:solidFill>
              </a:rPr>
              <a:t>Definition: To systems thinkers. the term “mental model” includes:</a:t>
            </a:r>
            <a:r>
              <a:rPr lang="en-US" sz="1600" kern="0" baseline="30000" dirty="0" smtClean="0">
                <a:solidFill>
                  <a:prstClr val="black"/>
                </a:solidFill>
              </a:rPr>
              <a:t> </a:t>
            </a:r>
          </a:p>
          <a:p>
            <a:pPr marL="574675" lvl="1" indent="-285750">
              <a:buFont typeface="Arial" panose="020B0604020202020204" pitchFamily="34" charset="0"/>
              <a:buChar char="•"/>
            </a:pPr>
            <a:r>
              <a:rPr lang="en-US" sz="1600" kern="0" dirty="0" smtClean="0">
                <a:solidFill>
                  <a:prstClr val="black"/>
                </a:solidFill>
              </a:rPr>
              <a:t>“our beliefs about the networks of causes and effects that describe how a system operates, along with</a:t>
            </a:r>
          </a:p>
          <a:p>
            <a:pPr marL="574675" lvl="1" indent="-285750">
              <a:buFont typeface="Arial" panose="020B0604020202020204" pitchFamily="34" charset="0"/>
              <a:buChar char="•"/>
            </a:pPr>
            <a:r>
              <a:rPr lang="en-US" sz="1600" kern="0" dirty="0" smtClean="0">
                <a:solidFill>
                  <a:prstClr val="black"/>
                </a:solidFill>
              </a:rPr>
              <a:t>the boundary of the system (which variables are included and which are excluded) and</a:t>
            </a:r>
          </a:p>
          <a:p>
            <a:pPr marL="574675" lvl="1" indent="-285750">
              <a:buFont typeface="Arial" panose="020B0604020202020204" pitchFamily="34" charset="0"/>
              <a:buChar char="•"/>
            </a:pPr>
            <a:r>
              <a:rPr lang="en-US" sz="1600" kern="0" dirty="0" smtClean="0">
                <a:solidFill>
                  <a:prstClr val="black"/>
                </a:solidFill>
              </a:rPr>
              <a:t>the time horizon we consider relevant.”</a:t>
            </a:r>
            <a:r>
              <a:rPr lang="en-US" sz="1600" kern="0" baseline="30000" dirty="0" smtClean="0">
                <a:solidFill>
                  <a:prstClr val="black"/>
                </a:solidFill>
              </a:rPr>
              <a:t> 1,</a:t>
            </a:r>
            <a:r>
              <a:rPr lang="en-US" sz="1600" kern="0" dirty="0" smtClean="0">
                <a:solidFill>
                  <a:prstClr val="black"/>
                </a:solidFill>
              </a:rPr>
              <a:t> </a:t>
            </a:r>
            <a:r>
              <a:rPr lang="en-US" sz="1600" kern="0" baseline="30000" dirty="0" smtClean="0">
                <a:solidFill>
                  <a:prstClr val="black"/>
                </a:solidFill>
              </a:rPr>
              <a:t>page 16</a:t>
            </a:r>
            <a:r>
              <a:rPr lang="en-US" sz="1600" kern="0" dirty="0" smtClean="0">
                <a:solidFill>
                  <a:prstClr val="black"/>
                </a:solidFill>
              </a:rPr>
              <a:t> </a:t>
            </a:r>
          </a:p>
          <a:p>
            <a:pPr marL="285750" indent="-285750">
              <a:buFont typeface="Wingdings" panose="05000000000000000000" pitchFamily="2" charset="2"/>
              <a:buChar char="§"/>
            </a:pPr>
            <a:endParaRPr lang="en-US" sz="1600" kern="0" dirty="0" smtClean="0">
              <a:solidFill>
                <a:prstClr val="black"/>
              </a:solidFill>
            </a:endParaRPr>
          </a:p>
          <a:p>
            <a:pPr lvl="1"/>
            <a:endParaRPr lang="en-US" sz="1600" kern="0" dirty="0"/>
          </a:p>
        </p:txBody>
      </p:sp>
      <p:grpSp>
        <p:nvGrpSpPr>
          <p:cNvPr id="10" name="Group 9"/>
          <p:cNvGrpSpPr/>
          <p:nvPr/>
        </p:nvGrpSpPr>
        <p:grpSpPr>
          <a:xfrm>
            <a:off x="160938" y="1036575"/>
            <a:ext cx="674262" cy="2172390"/>
            <a:chOff x="160938" y="952351"/>
            <a:chExt cx="674262" cy="2172390"/>
          </a:xfrm>
        </p:grpSpPr>
        <p:sp>
          <p:nvSpPr>
            <p:cNvPr id="8" name="Left Brace 7"/>
            <p:cNvSpPr/>
            <p:nvPr/>
          </p:nvSpPr>
          <p:spPr>
            <a:xfrm>
              <a:off x="504000" y="1461600"/>
              <a:ext cx="331200" cy="1153893"/>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rot="16200000">
              <a:off x="-740591" y="1853880"/>
              <a:ext cx="2172390" cy="369332"/>
            </a:xfrm>
            <a:prstGeom prst="rect">
              <a:avLst/>
            </a:prstGeom>
            <a:noFill/>
          </p:spPr>
          <p:txBody>
            <a:bodyPr wrap="none" rtlCol="0">
              <a:spAutoFit/>
            </a:bodyPr>
            <a:lstStyle/>
            <a:p>
              <a:r>
                <a:rPr lang="en-US" b="1" dirty="0" smtClean="0">
                  <a:solidFill>
                    <a:srgbClr val="FF0000"/>
                  </a:solidFill>
                </a:rPr>
                <a:t>System Structure!</a:t>
              </a:r>
              <a:endParaRPr lang="en-US" b="1" dirty="0">
                <a:solidFill>
                  <a:srgbClr val="FF0000"/>
                </a:solidFill>
              </a:endParaRPr>
            </a:p>
          </p:txBody>
        </p:sp>
      </p:grpSp>
      <p:sp>
        <p:nvSpPr>
          <p:cNvPr id="2" name="Slide Number Placeholder 1"/>
          <p:cNvSpPr>
            <a:spLocks noGrp="1"/>
          </p:cNvSpPr>
          <p:nvPr>
            <p:ph type="sldNum" sz="quarter" idx="14"/>
          </p:nvPr>
        </p:nvSpPr>
        <p:spPr/>
        <p:txBody>
          <a:bodyPr/>
          <a:lstStyle/>
          <a:p>
            <a:fld id="{689318A1-174D-4DEE-8106-03A37B9BCF15}" type="slidenum">
              <a:rPr lang="en-US" sz="1000" smtClean="0"/>
              <a:pPr/>
              <a:t>13</a:t>
            </a:fld>
            <a:endParaRPr lang="en-US" sz="1000" dirty="0"/>
          </a:p>
        </p:txBody>
      </p:sp>
    </p:spTree>
    <p:extLst>
      <p:ext uri="{BB962C8B-B14F-4D97-AF65-F5344CB8AC3E}">
        <p14:creationId xmlns:p14="http://schemas.microsoft.com/office/powerpoint/2010/main" val="3957466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2"/>
      <p:bldP spid="7" grpId="0" bldLvl="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 y="1832656"/>
            <a:ext cx="4261104" cy="1982535"/>
          </a:xfrm>
          <a:prstGeom prst="rect">
            <a:avLst/>
          </a:prstGeom>
          <a:noFill/>
          <a:ln w="381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pic>
        <p:nvPicPr>
          <p:cNvPr id="9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08" y="4456984"/>
            <a:ext cx="4264428" cy="1728216"/>
          </a:xfrm>
          <a:prstGeom prst="rect">
            <a:avLst/>
          </a:prstGeom>
          <a:noFill/>
          <a:ln w="38100">
            <a:solidFill>
              <a:srgbClr val="0000CC"/>
            </a:solidFill>
            <a:miter lim="800000"/>
            <a:headEnd/>
            <a:tailEnd/>
          </a:ln>
          <a:extLst>
            <a:ext uri="{909E8E84-426E-40DD-AFC4-6F175D3DCCD1}">
              <a14:hiddenFill xmlns:a14="http://schemas.microsoft.com/office/drawing/2010/main">
                <a:solidFill>
                  <a:schemeClr val="accent1"/>
                </a:solidFill>
              </a14:hiddenFill>
            </a:ext>
          </a:extLst>
        </p:spPr>
      </p:pic>
      <p:sp>
        <p:nvSpPr>
          <p:cNvPr id="3" name="Title 2"/>
          <p:cNvSpPr>
            <a:spLocks noGrp="1"/>
          </p:cNvSpPr>
          <p:nvPr>
            <p:ph type="title"/>
          </p:nvPr>
        </p:nvSpPr>
        <p:spPr>
          <a:xfrm>
            <a:off x="433388" y="356616"/>
            <a:ext cx="8256587" cy="710964"/>
          </a:xfrm>
        </p:spPr>
        <p:txBody>
          <a:bodyPr/>
          <a:lstStyle/>
          <a:p>
            <a:r>
              <a:rPr lang="en-US" sz="2400" b="1" dirty="0"/>
              <a:t>Mental models of </a:t>
            </a:r>
            <a:r>
              <a:rPr lang="en-US" sz="2400" b="1" dirty="0" smtClean="0"/>
              <a:t>system structure </a:t>
            </a:r>
            <a:r>
              <a:rPr lang="en-US" sz="2400" b="1" dirty="0"/>
              <a:t>significantly influence safety &amp; productivity patterns over time</a:t>
            </a:r>
          </a:p>
        </p:txBody>
      </p:sp>
      <p:sp>
        <p:nvSpPr>
          <p:cNvPr id="5" name="TextBox 4"/>
          <p:cNvSpPr txBox="1"/>
          <p:nvPr/>
        </p:nvSpPr>
        <p:spPr>
          <a:xfrm>
            <a:off x="123501" y="1209203"/>
            <a:ext cx="4352474" cy="646331"/>
          </a:xfrm>
          <a:prstGeom prst="rect">
            <a:avLst/>
          </a:prstGeom>
          <a:noFill/>
        </p:spPr>
        <p:txBody>
          <a:bodyPr wrap="none" rtlCol="0">
            <a:spAutoFit/>
          </a:bodyPr>
          <a:lstStyle/>
          <a:p>
            <a:pPr algn="ctr"/>
            <a:r>
              <a:rPr lang="en-US" sz="1800" b="1" dirty="0" smtClean="0">
                <a:solidFill>
                  <a:srgbClr val="FF0000"/>
                </a:solidFill>
              </a:rPr>
              <a:t>A mental model </a:t>
            </a:r>
          </a:p>
          <a:p>
            <a:pPr algn="ctr"/>
            <a:r>
              <a:rPr lang="en-US" sz="1800" b="1" dirty="0" smtClean="0">
                <a:solidFill>
                  <a:srgbClr val="FF0000"/>
                </a:solidFill>
              </a:rPr>
              <a:t>that can explain our current decisions</a:t>
            </a:r>
            <a:endParaRPr lang="en-US" sz="1800" b="1" dirty="0">
              <a:solidFill>
                <a:srgbClr val="FF0000"/>
              </a:solidFill>
            </a:endParaRPr>
          </a:p>
        </p:txBody>
      </p:sp>
      <p:sp>
        <p:nvSpPr>
          <p:cNvPr id="6" name="TextBox 5"/>
          <p:cNvSpPr txBox="1"/>
          <p:nvPr/>
        </p:nvSpPr>
        <p:spPr>
          <a:xfrm>
            <a:off x="25767" y="3807087"/>
            <a:ext cx="4547938" cy="646331"/>
          </a:xfrm>
          <a:prstGeom prst="rect">
            <a:avLst/>
          </a:prstGeom>
          <a:noFill/>
        </p:spPr>
        <p:txBody>
          <a:bodyPr wrap="square" rtlCol="0">
            <a:spAutoFit/>
          </a:bodyPr>
          <a:lstStyle/>
          <a:p>
            <a:pPr algn="ctr"/>
            <a:r>
              <a:rPr lang="en-US" sz="1800" b="1" dirty="0">
                <a:solidFill>
                  <a:schemeClr val="accent1"/>
                </a:solidFill>
              </a:rPr>
              <a:t>A more realistic mental model </a:t>
            </a:r>
            <a:endParaRPr lang="en-US" sz="1800" b="1" dirty="0" smtClean="0">
              <a:solidFill>
                <a:schemeClr val="accent1"/>
              </a:solidFill>
            </a:endParaRPr>
          </a:p>
          <a:p>
            <a:pPr algn="ctr"/>
            <a:r>
              <a:rPr lang="en-US" sz="1800" b="1" dirty="0" smtClean="0">
                <a:solidFill>
                  <a:schemeClr val="accent1"/>
                </a:solidFill>
              </a:rPr>
              <a:t>that </a:t>
            </a:r>
            <a:r>
              <a:rPr lang="en-US" sz="1800" b="1" dirty="0">
                <a:solidFill>
                  <a:schemeClr val="accent1"/>
                </a:solidFill>
              </a:rPr>
              <a:t>can improve our decisions</a:t>
            </a:r>
          </a:p>
        </p:txBody>
      </p:sp>
      <p:sp>
        <p:nvSpPr>
          <p:cNvPr id="9" name="Rectangle 48"/>
          <p:cNvSpPr>
            <a:spLocks noChangeArrowheads="1"/>
          </p:cNvSpPr>
          <p:nvPr/>
        </p:nvSpPr>
        <p:spPr bwMode="auto">
          <a:xfrm>
            <a:off x="5553076" y="1427407"/>
            <a:ext cx="3341688" cy="1909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53"/>
          <p:cNvSpPr>
            <a:spLocks noChangeArrowheads="1"/>
          </p:cNvSpPr>
          <p:nvPr/>
        </p:nvSpPr>
        <p:spPr bwMode="auto">
          <a:xfrm>
            <a:off x="8891588" y="1427407"/>
            <a:ext cx="7938" cy="1909763"/>
          </a:xfrm>
          <a:prstGeom prst="rect">
            <a:avLst/>
          </a:prstGeom>
          <a:solidFill>
            <a:srgbClr val="868686"/>
          </a:solidFill>
          <a:ln w="158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55"/>
          <p:cNvSpPr>
            <a:spLocks noChangeArrowheads="1"/>
          </p:cNvSpPr>
          <p:nvPr/>
        </p:nvSpPr>
        <p:spPr bwMode="auto">
          <a:xfrm>
            <a:off x="5686426" y="1630607"/>
            <a:ext cx="290513" cy="185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57"/>
          <p:cNvSpPr>
            <a:spLocks noChangeArrowheads="1"/>
          </p:cNvSpPr>
          <p:nvPr/>
        </p:nvSpPr>
        <p:spPr bwMode="auto">
          <a:xfrm>
            <a:off x="6521451" y="1590919"/>
            <a:ext cx="290513" cy="185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59"/>
          <p:cNvSpPr>
            <a:spLocks noChangeArrowheads="1"/>
          </p:cNvSpPr>
          <p:nvPr/>
        </p:nvSpPr>
        <p:spPr bwMode="auto">
          <a:xfrm>
            <a:off x="7358063" y="1438519"/>
            <a:ext cx="288925" cy="185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Rectangle 61"/>
          <p:cNvSpPr>
            <a:spLocks noChangeArrowheads="1"/>
          </p:cNvSpPr>
          <p:nvPr/>
        </p:nvSpPr>
        <p:spPr bwMode="auto">
          <a:xfrm>
            <a:off x="8193088" y="1289294"/>
            <a:ext cx="290513" cy="1873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Rectangle 63"/>
          <p:cNvSpPr>
            <a:spLocks noChangeArrowheads="1"/>
          </p:cNvSpPr>
          <p:nvPr/>
        </p:nvSpPr>
        <p:spPr bwMode="auto">
          <a:xfrm>
            <a:off x="5964238" y="2057644"/>
            <a:ext cx="292100" cy="1841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65"/>
          <p:cNvSpPr>
            <a:spLocks noChangeArrowheads="1"/>
          </p:cNvSpPr>
          <p:nvPr/>
        </p:nvSpPr>
        <p:spPr bwMode="auto">
          <a:xfrm>
            <a:off x="6799263" y="2260844"/>
            <a:ext cx="292100" cy="185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Rectangle 67"/>
          <p:cNvSpPr>
            <a:spLocks noChangeArrowheads="1"/>
          </p:cNvSpPr>
          <p:nvPr/>
        </p:nvSpPr>
        <p:spPr bwMode="auto">
          <a:xfrm>
            <a:off x="7635876" y="2459282"/>
            <a:ext cx="292100" cy="185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69"/>
          <p:cNvSpPr>
            <a:spLocks noChangeArrowheads="1"/>
          </p:cNvSpPr>
          <p:nvPr/>
        </p:nvSpPr>
        <p:spPr bwMode="auto">
          <a:xfrm>
            <a:off x="8470901" y="2646607"/>
            <a:ext cx="292100" cy="185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79"/>
          <p:cNvSpPr>
            <a:spLocks noChangeArrowheads="1"/>
          </p:cNvSpPr>
          <p:nvPr/>
        </p:nvSpPr>
        <p:spPr bwMode="auto">
          <a:xfrm>
            <a:off x="4892676" y="3175244"/>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 name="Rectangle 80"/>
          <p:cNvSpPr>
            <a:spLocks noChangeArrowheads="1"/>
          </p:cNvSpPr>
          <p:nvPr/>
        </p:nvSpPr>
        <p:spPr bwMode="auto">
          <a:xfrm>
            <a:off x="5103813" y="3095869"/>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22" name="Group 21"/>
          <p:cNvGrpSpPr/>
          <p:nvPr/>
        </p:nvGrpSpPr>
        <p:grpSpPr>
          <a:xfrm>
            <a:off x="4707944" y="1289294"/>
            <a:ext cx="4419600" cy="2651125"/>
            <a:chOff x="4611688" y="1493838"/>
            <a:chExt cx="4419600" cy="2651125"/>
          </a:xfrm>
        </p:grpSpPr>
        <p:sp>
          <p:nvSpPr>
            <p:cNvPr id="24" name="Rectangle 47"/>
            <p:cNvSpPr>
              <a:spLocks noChangeArrowheads="1"/>
            </p:cNvSpPr>
            <p:nvPr/>
          </p:nvSpPr>
          <p:spPr bwMode="auto">
            <a:xfrm>
              <a:off x="4611688" y="1493838"/>
              <a:ext cx="4419600" cy="2651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5" name="Group 24"/>
            <p:cNvGrpSpPr/>
            <p:nvPr/>
          </p:nvGrpSpPr>
          <p:grpSpPr>
            <a:xfrm>
              <a:off x="5222876" y="1549401"/>
              <a:ext cx="3676650" cy="2259012"/>
              <a:chOff x="5222876" y="1549401"/>
              <a:chExt cx="3676650" cy="2259012"/>
            </a:xfrm>
          </p:grpSpPr>
          <p:sp>
            <p:nvSpPr>
              <p:cNvPr id="27" name="Rectangle 54"/>
              <p:cNvSpPr>
                <a:spLocks noChangeArrowheads="1"/>
              </p:cNvSpPr>
              <p:nvPr/>
            </p:nvSpPr>
            <p:spPr bwMode="auto">
              <a:xfrm>
                <a:off x="5553076" y="3538538"/>
                <a:ext cx="3341688" cy="7938"/>
              </a:xfrm>
              <a:prstGeom prst="rect">
                <a:avLst/>
              </a:prstGeom>
              <a:solidFill>
                <a:srgbClr val="868686"/>
              </a:solidFill>
              <a:ln w="158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5222876" y="1549401"/>
                <a:ext cx="3676650" cy="2259012"/>
                <a:chOff x="5222876" y="1549401"/>
                <a:chExt cx="3676650" cy="2259012"/>
              </a:xfrm>
            </p:grpSpPr>
            <p:sp>
              <p:nvSpPr>
                <p:cNvPr id="29" name="Freeform 49"/>
                <p:cNvSpPr>
                  <a:spLocks noEditPoints="1"/>
                </p:cNvSpPr>
                <p:nvPr/>
              </p:nvSpPr>
              <p:spPr bwMode="auto">
                <a:xfrm>
                  <a:off x="5553076" y="1627188"/>
                  <a:ext cx="3341688" cy="1282700"/>
                </a:xfrm>
                <a:custGeom>
                  <a:avLst/>
                  <a:gdLst>
                    <a:gd name="T0" fmla="*/ 0 w 2105"/>
                    <a:gd name="T1" fmla="*/ 802 h 808"/>
                    <a:gd name="T2" fmla="*/ 2105 w 2105"/>
                    <a:gd name="T3" fmla="*/ 802 h 808"/>
                    <a:gd name="T4" fmla="*/ 2105 w 2105"/>
                    <a:gd name="T5" fmla="*/ 808 h 808"/>
                    <a:gd name="T6" fmla="*/ 0 w 2105"/>
                    <a:gd name="T7" fmla="*/ 808 h 808"/>
                    <a:gd name="T8" fmla="*/ 0 w 2105"/>
                    <a:gd name="T9" fmla="*/ 802 h 808"/>
                    <a:gd name="T10" fmla="*/ 0 w 2105"/>
                    <a:gd name="T11" fmla="*/ 400 h 808"/>
                    <a:gd name="T12" fmla="*/ 2105 w 2105"/>
                    <a:gd name="T13" fmla="*/ 400 h 808"/>
                    <a:gd name="T14" fmla="*/ 2105 w 2105"/>
                    <a:gd name="T15" fmla="*/ 406 h 808"/>
                    <a:gd name="T16" fmla="*/ 0 w 2105"/>
                    <a:gd name="T17" fmla="*/ 406 h 808"/>
                    <a:gd name="T18" fmla="*/ 0 w 2105"/>
                    <a:gd name="T19" fmla="*/ 400 h 808"/>
                    <a:gd name="T20" fmla="*/ 0 w 2105"/>
                    <a:gd name="T21" fmla="*/ 0 h 808"/>
                    <a:gd name="T22" fmla="*/ 2105 w 2105"/>
                    <a:gd name="T23" fmla="*/ 0 h 808"/>
                    <a:gd name="T24" fmla="*/ 2105 w 2105"/>
                    <a:gd name="T25" fmla="*/ 5 h 808"/>
                    <a:gd name="T26" fmla="*/ 0 w 2105"/>
                    <a:gd name="T27" fmla="*/ 5 h 808"/>
                    <a:gd name="T28" fmla="*/ 0 w 2105"/>
                    <a:gd name="T29" fmla="*/ 0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05" h="808">
                      <a:moveTo>
                        <a:pt x="0" y="802"/>
                      </a:moveTo>
                      <a:lnTo>
                        <a:pt x="2105" y="802"/>
                      </a:lnTo>
                      <a:lnTo>
                        <a:pt x="2105" y="808"/>
                      </a:lnTo>
                      <a:lnTo>
                        <a:pt x="0" y="808"/>
                      </a:lnTo>
                      <a:lnTo>
                        <a:pt x="0" y="802"/>
                      </a:lnTo>
                      <a:close/>
                      <a:moveTo>
                        <a:pt x="0" y="400"/>
                      </a:moveTo>
                      <a:lnTo>
                        <a:pt x="2105" y="400"/>
                      </a:lnTo>
                      <a:lnTo>
                        <a:pt x="2105" y="406"/>
                      </a:lnTo>
                      <a:lnTo>
                        <a:pt x="0" y="406"/>
                      </a:lnTo>
                      <a:lnTo>
                        <a:pt x="0" y="400"/>
                      </a:lnTo>
                      <a:close/>
                      <a:moveTo>
                        <a:pt x="0" y="0"/>
                      </a:moveTo>
                      <a:lnTo>
                        <a:pt x="2105" y="0"/>
                      </a:lnTo>
                      <a:lnTo>
                        <a:pt x="2105" y="5"/>
                      </a:lnTo>
                      <a:lnTo>
                        <a:pt x="0" y="5"/>
                      </a:lnTo>
                      <a:lnTo>
                        <a:pt x="0" y="0"/>
                      </a:lnTo>
                      <a:close/>
                    </a:path>
                  </a:pathLst>
                </a:custGeom>
                <a:solidFill>
                  <a:srgbClr val="868686"/>
                </a:solidFill>
                <a:ln w="158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5222876" y="1549401"/>
                  <a:ext cx="3676650" cy="2259012"/>
                  <a:chOff x="5222876" y="1549401"/>
                  <a:chExt cx="3676650" cy="2259012"/>
                </a:xfrm>
              </p:grpSpPr>
              <p:sp>
                <p:nvSpPr>
                  <p:cNvPr id="31" name="Freeform 50"/>
                  <p:cNvSpPr>
                    <a:spLocks noEditPoints="1"/>
                  </p:cNvSpPr>
                  <p:nvPr/>
                </p:nvSpPr>
                <p:spPr bwMode="auto">
                  <a:xfrm>
                    <a:off x="5548313" y="1631951"/>
                    <a:ext cx="3351213" cy="1909763"/>
                  </a:xfrm>
                  <a:custGeom>
                    <a:avLst/>
                    <a:gdLst>
                      <a:gd name="T0" fmla="*/ 6 w 2111"/>
                      <a:gd name="T1" fmla="*/ 0 h 1203"/>
                      <a:gd name="T2" fmla="*/ 6 w 2111"/>
                      <a:gd name="T3" fmla="*/ 1203 h 1203"/>
                      <a:gd name="T4" fmla="*/ 0 w 2111"/>
                      <a:gd name="T5" fmla="*/ 1203 h 1203"/>
                      <a:gd name="T6" fmla="*/ 0 w 2111"/>
                      <a:gd name="T7" fmla="*/ 0 h 1203"/>
                      <a:gd name="T8" fmla="*/ 6 w 2111"/>
                      <a:gd name="T9" fmla="*/ 0 h 1203"/>
                      <a:gd name="T10" fmla="*/ 532 w 2111"/>
                      <a:gd name="T11" fmla="*/ 0 h 1203"/>
                      <a:gd name="T12" fmla="*/ 532 w 2111"/>
                      <a:gd name="T13" fmla="*/ 1203 h 1203"/>
                      <a:gd name="T14" fmla="*/ 526 w 2111"/>
                      <a:gd name="T15" fmla="*/ 1203 h 1203"/>
                      <a:gd name="T16" fmla="*/ 526 w 2111"/>
                      <a:gd name="T17" fmla="*/ 0 h 1203"/>
                      <a:gd name="T18" fmla="*/ 532 w 2111"/>
                      <a:gd name="T19" fmla="*/ 0 h 1203"/>
                      <a:gd name="T20" fmla="*/ 1059 w 2111"/>
                      <a:gd name="T21" fmla="*/ 0 h 1203"/>
                      <a:gd name="T22" fmla="*/ 1059 w 2111"/>
                      <a:gd name="T23" fmla="*/ 1203 h 1203"/>
                      <a:gd name="T24" fmla="*/ 1053 w 2111"/>
                      <a:gd name="T25" fmla="*/ 1203 h 1203"/>
                      <a:gd name="T26" fmla="*/ 1053 w 2111"/>
                      <a:gd name="T27" fmla="*/ 0 h 1203"/>
                      <a:gd name="T28" fmla="*/ 1059 w 2111"/>
                      <a:gd name="T29" fmla="*/ 0 h 1203"/>
                      <a:gd name="T30" fmla="*/ 1585 w 2111"/>
                      <a:gd name="T31" fmla="*/ 0 h 1203"/>
                      <a:gd name="T32" fmla="*/ 1585 w 2111"/>
                      <a:gd name="T33" fmla="*/ 1203 h 1203"/>
                      <a:gd name="T34" fmla="*/ 1579 w 2111"/>
                      <a:gd name="T35" fmla="*/ 1203 h 1203"/>
                      <a:gd name="T36" fmla="*/ 1579 w 2111"/>
                      <a:gd name="T37" fmla="*/ 0 h 1203"/>
                      <a:gd name="T38" fmla="*/ 1585 w 2111"/>
                      <a:gd name="T39" fmla="*/ 0 h 1203"/>
                      <a:gd name="T40" fmla="*/ 2111 w 2111"/>
                      <a:gd name="T41" fmla="*/ 0 h 1203"/>
                      <a:gd name="T42" fmla="*/ 2111 w 2111"/>
                      <a:gd name="T43" fmla="*/ 1203 h 1203"/>
                      <a:gd name="T44" fmla="*/ 2106 w 2111"/>
                      <a:gd name="T45" fmla="*/ 1203 h 1203"/>
                      <a:gd name="T46" fmla="*/ 2106 w 2111"/>
                      <a:gd name="T47" fmla="*/ 0 h 1203"/>
                      <a:gd name="T48" fmla="*/ 2111 w 2111"/>
                      <a:gd name="T49" fmla="*/ 0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11" h="1203">
                        <a:moveTo>
                          <a:pt x="6" y="0"/>
                        </a:moveTo>
                        <a:lnTo>
                          <a:pt x="6" y="1203"/>
                        </a:lnTo>
                        <a:lnTo>
                          <a:pt x="0" y="1203"/>
                        </a:lnTo>
                        <a:lnTo>
                          <a:pt x="0" y="0"/>
                        </a:lnTo>
                        <a:lnTo>
                          <a:pt x="6" y="0"/>
                        </a:lnTo>
                        <a:close/>
                        <a:moveTo>
                          <a:pt x="532" y="0"/>
                        </a:moveTo>
                        <a:lnTo>
                          <a:pt x="532" y="1203"/>
                        </a:lnTo>
                        <a:lnTo>
                          <a:pt x="526" y="1203"/>
                        </a:lnTo>
                        <a:lnTo>
                          <a:pt x="526" y="0"/>
                        </a:lnTo>
                        <a:lnTo>
                          <a:pt x="532" y="0"/>
                        </a:lnTo>
                        <a:close/>
                        <a:moveTo>
                          <a:pt x="1059" y="0"/>
                        </a:moveTo>
                        <a:lnTo>
                          <a:pt x="1059" y="1203"/>
                        </a:lnTo>
                        <a:lnTo>
                          <a:pt x="1053" y="1203"/>
                        </a:lnTo>
                        <a:lnTo>
                          <a:pt x="1053" y="0"/>
                        </a:lnTo>
                        <a:lnTo>
                          <a:pt x="1059" y="0"/>
                        </a:lnTo>
                        <a:close/>
                        <a:moveTo>
                          <a:pt x="1585" y="0"/>
                        </a:moveTo>
                        <a:lnTo>
                          <a:pt x="1585" y="1203"/>
                        </a:lnTo>
                        <a:lnTo>
                          <a:pt x="1579" y="1203"/>
                        </a:lnTo>
                        <a:lnTo>
                          <a:pt x="1579" y="0"/>
                        </a:lnTo>
                        <a:lnTo>
                          <a:pt x="1585" y="0"/>
                        </a:lnTo>
                        <a:close/>
                        <a:moveTo>
                          <a:pt x="2111" y="0"/>
                        </a:moveTo>
                        <a:lnTo>
                          <a:pt x="2111" y="1203"/>
                        </a:lnTo>
                        <a:lnTo>
                          <a:pt x="2106" y="1203"/>
                        </a:lnTo>
                        <a:lnTo>
                          <a:pt x="2106" y="0"/>
                        </a:lnTo>
                        <a:lnTo>
                          <a:pt x="2111" y="0"/>
                        </a:lnTo>
                        <a:close/>
                      </a:path>
                    </a:pathLst>
                  </a:custGeom>
                  <a:solidFill>
                    <a:srgbClr val="868686"/>
                  </a:solidFill>
                  <a:ln w="1588" cap="flat">
                    <a:solidFill>
                      <a:schemeClr val="tx1"/>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32" name="Rectangle 71"/>
                  <p:cNvSpPr>
                    <a:spLocks noChangeArrowheads="1"/>
                  </p:cNvSpPr>
                  <p:nvPr/>
                </p:nvSpPr>
                <p:spPr bwMode="auto">
                  <a:xfrm>
                    <a:off x="5222876" y="3460751"/>
                    <a:ext cx="28892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Calibri" pitchFamily="34" charset="0"/>
                        <a:cs typeface="Arial" pitchFamily="34" charset="0"/>
                      </a:rPr>
                      <a:t>1.00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 name="Rectangle 72"/>
                  <p:cNvSpPr>
                    <a:spLocks noChangeArrowheads="1"/>
                  </p:cNvSpPr>
                  <p:nvPr/>
                </p:nvSpPr>
                <p:spPr bwMode="auto">
                  <a:xfrm>
                    <a:off x="5222876" y="2824163"/>
                    <a:ext cx="28892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Calibri" pitchFamily="34" charset="0"/>
                        <a:cs typeface="Arial" pitchFamily="34" charset="0"/>
                      </a:rPr>
                      <a:t>1.10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4" name="Rectangle 73"/>
                  <p:cNvSpPr>
                    <a:spLocks noChangeArrowheads="1"/>
                  </p:cNvSpPr>
                  <p:nvPr/>
                </p:nvSpPr>
                <p:spPr bwMode="auto">
                  <a:xfrm>
                    <a:off x="5222876" y="2187576"/>
                    <a:ext cx="28892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Calibri" pitchFamily="34" charset="0"/>
                        <a:cs typeface="Arial" pitchFamily="34" charset="0"/>
                      </a:rPr>
                      <a:t>1.20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 name="Rectangle 74"/>
                  <p:cNvSpPr>
                    <a:spLocks noChangeArrowheads="1"/>
                  </p:cNvSpPr>
                  <p:nvPr/>
                </p:nvSpPr>
                <p:spPr bwMode="auto">
                  <a:xfrm>
                    <a:off x="5222876" y="1549401"/>
                    <a:ext cx="28892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Calibri" pitchFamily="34" charset="0"/>
                        <a:cs typeface="Arial" pitchFamily="34" charset="0"/>
                      </a:rPr>
                      <a:t>1.30</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6" name="Rectangle 75"/>
                  <p:cNvSpPr>
                    <a:spLocks noChangeArrowheads="1"/>
                  </p:cNvSpPr>
                  <p:nvPr/>
                </p:nvSpPr>
                <p:spPr bwMode="auto">
                  <a:xfrm>
                    <a:off x="5846763" y="3621088"/>
                    <a:ext cx="32067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Calibri" pitchFamily="34" charset="0"/>
                        <a:cs typeface="Arial" pitchFamily="34" charset="0"/>
                      </a:rPr>
                      <a:t>2015</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7" name="Rectangle 76"/>
                  <p:cNvSpPr>
                    <a:spLocks noChangeArrowheads="1"/>
                  </p:cNvSpPr>
                  <p:nvPr/>
                </p:nvSpPr>
                <p:spPr bwMode="auto">
                  <a:xfrm>
                    <a:off x="6683376" y="3621088"/>
                    <a:ext cx="319088"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Calibri" pitchFamily="34" charset="0"/>
                        <a:cs typeface="Arial" pitchFamily="34" charset="0"/>
                      </a:rPr>
                      <a:t>2016</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8" name="Rectangle 77"/>
                  <p:cNvSpPr>
                    <a:spLocks noChangeArrowheads="1"/>
                  </p:cNvSpPr>
                  <p:nvPr/>
                </p:nvSpPr>
                <p:spPr bwMode="auto">
                  <a:xfrm>
                    <a:off x="7518401" y="3621088"/>
                    <a:ext cx="319088"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Calibri" pitchFamily="34" charset="0"/>
                        <a:cs typeface="Arial" pitchFamily="34" charset="0"/>
                      </a:rPr>
                      <a:t>2017</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9" name="Rectangle 78"/>
                  <p:cNvSpPr>
                    <a:spLocks noChangeArrowheads="1"/>
                  </p:cNvSpPr>
                  <p:nvPr/>
                </p:nvSpPr>
                <p:spPr bwMode="auto">
                  <a:xfrm>
                    <a:off x="8353426" y="3621088"/>
                    <a:ext cx="32067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Calibri" pitchFamily="34" charset="0"/>
                        <a:cs typeface="Arial" pitchFamily="34" charset="0"/>
                      </a:rPr>
                      <a:t>2018</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grpSp>
        </p:grpSp>
        <p:sp>
          <p:nvSpPr>
            <p:cNvPr id="26" name="TextBox 25"/>
            <p:cNvSpPr txBox="1"/>
            <p:nvPr/>
          </p:nvSpPr>
          <p:spPr>
            <a:xfrm rot="16200000">
              <a:off x="3904265" y="2368296"/>
              <a:ext cx="1976823" cy="523220"/>
            </a:xfrm>
            <a:prstGeom prst="rect">
              <a:avLst/>
            </a:prstGeom>
            <a:noFill/>
          </p:spPr>
          <p:txBody>
            <a:bodyPr wrap="none" rtlCol="0">
              <a:spAutoFit/>
            </a:bodyPr>
            <a:lstStyle/>
            <a:p>
              <a:r>
                <a:rPr lang="en-US" sz="1400" b="1" dirty="0" smtClean="0">
                  <a:solidFill>
                    <a:srgbClr val="000000"/>
                  </a:solidFill>
                </a:rPr>
                <a:t>LWDC injuries per</a:t>
              </a:r>
            </a:p>
            <a:p>
              <a:r>
                <a:rPr lang="en-US" sz="1400" b="1" dirty="0" smtClean="0">
                  <a:solidFill>
                    <a:srgbClr val="000000"/>
                  </a:solidFill>
                </a:rPr>
                <a:t>100 employees per year</a:t>
              </a:r>
              <a:endParaRPr lang="en-US" sz="1400" b="1" dirty="0">
                <a:solidFill>
                  <a:srgbClr val="000000"/>
                </a:solidFill>
              </a:endParaRPr>
            </a:p>
          </p:txBody>
        </p:sp>
      </p:grpSp>
      <p:grpSp>
        <p:nvGrpSpPr>
          <p:cNvPr id="40" name="Group 39"/>
          <p:cNvGrpSpPr/>
          <p:nvPr/>
        </p:nvGrpSpPr>
        <p:grpSpPr>
          <a:xfrm>
            <a:off x="5817607" y="1309932"/>
            <a:ext cx="2797175" cy="2027238"/>
            <a:chOff x="5721351" y="1514476"/>
            <a:chExt cx="2797175" cy="2027238"/>
          </a:xfrm>
        </p:grpSpPr>
        <p:sp>
          <p:nvSpPr>
            <p:cNvPr id="41" name="Freeform 51"/>
            <p:cNvSpPr>
              <a:spLocks noEditPoints="1"/>
            </p:cNvSpPr>
            <p:nvPr/>
          </p:nvSpPr>
          <p:spPr bwMode="auto">
            <a:xfrm>
              <a:off x="5721351" y="1682751"/>
              <a:ext cx="2728913" cy="1858963"/>
            </a:xfrm>
            <a:custGeom>
              <a:avLst/>
              <a:gdLst>
                <a:gd name="T0" fmla="*/ 0 w 1719"/>
                <a:gd name="T1" fmla="*/ 237 h 1171"/>
                <a:gd name="T2" fmla="*/ 140 w 1719"/>
                <a:gd name="T3" fmla="*/ 237 h 1171"/>
                <a:gd name="T4" fmla="*/ 140 w 1719"/>
                <a:gd name="T5" fmla="*/ 1171 h 1171"/>
                <a:gd name="T6" fmla="*/ 0 w 1719"/>
                <a:gd name="T7" fmla="*/ 1171 h 1171"/>
                <a:gd name="T8" fmla="*/ 0 w 1719"/>
                <a:gd name="T9" fmla="*/ 237 h 1171"/>
                <a:gd name="T10" fmla="*/ 526 w 1719"/>
                <a:gd name="T11" fmla="*/ 211 h 1171"/>
                <a:gd name="T12" fmla="*/ 666 w 1719"/>
                <a:gd name="T13" fmla="*/ 211 h 1171"/>
                <a:gd name="T14" fmla="*/ 666 w 1719"/>
                <a:gd name="T15" fmla="*/ 1171 h 1171"/>
                <a:gd name="T16" fmla="*/ 526 w 1719"/>
                <a:gd name="T17" fmla="*/ 1171 h 1171"/>
                <a:gd name="T18" fmla="*/ 526 w 1719"/>
                <a:gd name="T19" fmla="*/ 211 h 1171"/>
                <a:gd name="T20" fmla="*/ 1052 w 1719"/>
                <a:gd name="T21" fmla="*/ 115 h 1171"/>
                <a:gd name="T22" fmla="*/ 1192 w 1719"/>
                <a:gd name="T23" fmla="*/ 115 h 1171"/>
                <a:gd name="T24" fmla="*/ 1192 w 1719"/>
                <a:gd name="T25" fmla="*/ 1171 h 1171"/>
                <a:gd name="T26" fmla="*/ 1052 w 1719"/>
                <a:gd name="T27" fmla="*/ 1171 h 1171"/>
                <a:gd name="T28" fmla="*/ 1052 w 1719"/>
                <a:gd name="T29" fmla="*/ 115 h 1171"/>
                <a:gd name="T30" fmla="*/ 1578 w 1719"/>
                <a:gd name="T31" fmla="*/ 0 h 1171"/>
                <a:gd name="T32" fmla="*/ 1719 w 1719"/>
                <a:gd name="T33" fmla="*/ 0 h 1171"/>
                <a:gd name="T34" fmla="*/ 1719 w 1719"/>
                <a:gd name="T35" fmla="*/ 1171 h 1171"/>
                <a:gd name="T36" fmla="*/ 1578 w 1719"/>
                <a:gd name="T37" fmla="*/ 1171 h 1171"/>
                <a:gd name="T38" fmla="*/ 1578 w 1719"/>
                <a:gd name="T39" fmla="*/ 0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19" h="1171">
                  <a:moveTo>
                    <a:pt x="0" y="237"/>
                  </a:moveTo>
                  <a:lnTo>
                    <a:pt x="140" y="237"/>
                  </a:lnTo>
                  <a:lnTo>
                    <a:pt x="140" y="1171"/>
                  </a:lnTo>
                  <a:lnTo>
                    <a:pt x="0" y="1171"/>
                  </a:lnTo>
                  <a:lnTo>
                    <a:pt x="0" y="237"/>
                  </a:lnTo>
                  <a:close/>
                  <a:moveTo>
                    <a:pt x="526" y="211"/>
                  </a:moveTo>
                  <a:lnTo>
                    <a:pt x="666" y="211"/>
                  </a:lnTo>
                  <a:lnTo>
                    <a:pt x="666" y="1171"/>
                  </a:lnTo>
                  <a:lnTo>
                    <a:pt x="526" y="1171"/>
                  </a:lnTo>
                  <a:lnTo>
                    <a:pt x="526" y="211"/>
                  </a:lnTo>
                  <a:close/>
                  <a:moveTo>
                    <a:pt x="1052" y="115"/>
                  </a:moveTo>
                  <a:lnTo>
                    <a:pt x="1192" y="115"/>
                  </a:lnTo>
                  <a:lnTo>
                    <a:pt x="1192" y="1171"/>
                  </a:lnTo>
                  <a:lnTo>
                    <a:pt x="1052" y="1171"/>
                  </a:lnTo>
                  <a:lnTo>
                    <a:pt x="1052" y="115"/>
                  </a:lnTo>
                  <a:close/>
                  <a:moveTo>
                    <a:pt x="1578" y="0"/>
                  </a:moveTo>
                  <a:lnTo>
                    <a:pt x="1719" y="0"/>
                  </a:lnTo>
                  <a:lnTo>
                    <a:pt x="1719" y="1171"/>
                  </a:lnTo>
                  <a:lnTo>
                    <a:pt x="1578" y="1171"/>
                  </a:lnTo>
                  <a:lnTo>
                    <a:pt x="1578"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Rectangle 56"/>
            <p:cNvSpPr>
              <a:spLocks noChangeArrowheads="1"/>
            </p:cNvSpPr>
            <p:nvPr/>
          </p:nvSpPr>
          <p:spPr bwMode="auto">
            <a:xfrm>
              <a:off x="5722938" y="1854201"/>
              <a:ext cx="28892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Calibri" pitchFamily="34" charset="0"/>
                  <a:cs typeface="Arial" pitchFamily="34" charset="0"/>
                </a:rPr>
                <a:t>1.23</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3" name="Rectangle 58"/>
            <p:cNvSpPr>
              <a:spLocks noChangeArrowheads="1"/>
            </p:cNvSpPr>
            <p:nvPr/>
          </p:nvSpPr>
          <p:spPr bwMode="auto">
            <a:xfrm>
              <a:off x="6559551" y="1814513"/>
              <a:ext cx="28892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Calibri" pitchFamily="34" charset="0"/>
                  <a:cs typeface="Arial" pitchFamily="34" charset="0"/>
                </a:rPr>
                <a:t>1.24</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4" name="Rectangle 60"/>
            <p:cNvSpPr>
              <a:spLocks noChangeArrowheads="1"/>
            </p:cNvSpPr>
            <p:nvPr/>
          </p:nvSpPr>
          <p:spPr bwMode="auto">
            <a:xfrm>
              <a:off x="7394576" y="1662113"/>
              <a:ext cx="287338"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Calibri" pitchFamily="34" charset="0"/>
                  <a:cs typeface="Arial" pitchFamily="34" charset="0"/>
                </a:rPr>
                <a:t>1.26</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5" name="Rectangle 62"/>
            <p:cNvSpPr>
              <a:spLocks noChangeArrowheads="1"/>
            </p:cNvSpPr>
            <p:nvPr/>
          </p:nvSpPr>
          <p:spPr bwMode="auto">
            <a:xfrm>
              <a:off x="8229601" y="1514476"/>
              <a:ext cx="28892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Calibri" pitchFamily="34" charset="0"/>
                  <a:cs typeface="Arial" pitchFamily="34" charset="0"/>
                </a:rPr>
                <a:t>1.29</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46" name="Group 45"/>
          <p:cNvGrpSpPr/>
          <p:nvPr/>
        </p:nvGrpSpPr>
        <p:grpSpPr>
          <a:xfrm>
            <a:off x="5719182" y="3675307"/>
            <a:ext cx="1263840" cy="153888"/>
            <a:chOff x="5719182" y="3879851"/>
            <a:chExt cx="1263840" cy="153888"/>
          </a:xfrm>
        </p:grpSpPr>
        <p:sp>
          <p:nvSpPr>
            <p:cNvPr id="47" name="Rectangle 81"/>
            <p:cNvSpPr>
              <a:spLocks noChangeArrowheads="1"/>
            </p:cNvSpPr>
            <p:nvPr/>
          </p:nvSpPr>
          <p:spPr bwMode="auto">
            <a:xfrm>
              <a:off x="5719182" y="3925888"/>
              <a:ext cx="66675" cy="6826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Rectangle 82"/>
            <p:cNvSpPr>
              <a:spLocks noChangeArrowheads="1"/>
            </p:cNvSpPr>
            <p:nvPr/>
          </p:nvSpPr>
          <p:spPr bwMode="auto">
            <a:xfrm>
              <a:off x="5814432" y="3879851"/>
              <a:ext cx="116859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Calibri" pitchFamily="34" charset="0"/>
                  <a:cs typeface="Arial" pitchFamily="34" charset="0"/>
                </a:rPr>
                <a:t>Current Mental Model</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49" name="Group 48"/>
          <p:cNvGrpSpPr/>
          <p:nvPr/>
        </p:nvGrpSpPr>
        <p:grpSpPr>
          <a:xfrm>
            <a:off x="6095419" y="2075107"/>
            <a:ext cx="2798763" cy="1262062"/>
            <a:chOff x="6095419" y="2279651"/>
            <a:chExt cx="2798763" cy="1262062"/>
          </a:xfrm>
        </p:grpSpPr>
        <p:sp>
          <p:nvSpPr>
            <p:cNvPr id="50" name="Freeform 52"/>
            <p:cNvSpPr>
              <a:spLocks noEditPoints="1"/>
            </p:cNvSpPr>
            <p:nvPr/>
          </p:nvSpPr>
          <p:spPr bwMode="auto">
            <a:xfrm>
              <a:off x="6095419" y="2484438"/>
              <a:ext cx="2728913" cy="1057275"/>
            </a:xfrm>
            <a:custGeom>
              <a:avLst/>
              <a:gdLst>
                <a:gd name="T0" fmla="*/ 0 w 1719"/>
                <a:gd name="T1" fmla="*/ 0 h 666"/>
                <a:gd name="T2" fmla="*/ 140 w 1719"/>
                <a:gd name="T3" fmla="*/ 0 h 666"/>
                <a:gd name="T4" fmla="*/ 140 w 1719"/>
                <a:gd name="T5" fmla="*/ 666 h 666"/>
                <a:gd name="T6" fmla="*/ 0 w 1719"/>
                <a:gd name="T7" fmla="*/ 666 h 666"/>
                <a:gd name="T8" fmla="*/ 0 w 1719"/>
                <a:gd name="T9" fmla="*/ 0 h 666"/>
                <a:gd name="T10" fmla="*/ 526 w 1719"/>
                <a:gd name="T11" fmla="*/ 128 h 666"/>
                <a:gd name="T12" fmla="*/ 666 w 1719"/>
                <a:gd name="T13" fmla="*/ 128 h 666"/>
                <a:gd name="T14" fmla="*/ 666 w 1719"/>
                <a:gd name="T15" fmla="*/ 666 h 666"/>
                <a:gd name="T16" fmla="*/ 526 w 1719"/>
                <a:gd name="T17" fmla="*/ 666 h 666"/>
                <a:gd name="T18" fmla="*/ 526 w 1719"/>
                <a:gd name="T19" fmla="*/ 128 h 666"/>
                <a:gd name="T20" fmla="*/ 1052 w 1719"/>
                <a:gd name="T21" fmla="*/ 253 h 666"/>
                <a:gd name="T22" fmla="*/ 1193 w 1719"/>
                <a:gd name="T23" fmla="*/ 253 h 666"/>
                <a:gd name="T24" fmla="*/ 1193 w 1719"/>
                <a:gd name="T25" fmla="*/ 666 h 666"/>
                <a:gd name="T26" fmla="*/ 1052 w 1719"/>
                <a:gd name="T27" fmla="*/ 666 h 666"/>
                <a:gd name="T28" fmla="*/ 1052 w 1719"/>
                <a:gd name="T29" fmla="*/ 253 h 666"/>
                <a:gd name="T30" fmla="*/ 1579 w 1719"/>
                <a:gd name="T31" fmla="*/ 371 h 666"/>
                <a:gd name="T32" fmla="*/ 1719 w 1719"/>
                <a:gd name="T33" fmla="*/ 371 h 666"/>
                <a:gd name="T34" fmla="*/ 1719 w 1719"/>
                <a:gd name="T35" fmla="*/ 666 h 666"/>
                <a:gd name="T36" fmla="*/ 1579 w 1719"/>
                <a:gd name="T37" fmla="*/ 666 h 666"/>
                <a:gd name="T38" fmla="*/ 1579 w 1719"/>
                <a:gd name="T39" fmla="*/ 371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19" h="666">
                  <a:moveTo>
                    <a:pt x="0" y="0"/>
                  </a:moveTo>
                  <a:lnTo>
                    <a:pt x="140" y="0"/>
                  </a:lnTo>
                  <a:lnTo>
                    <a:pt x="140" y="666"/>
                  </a:lnTo>
                  <a:lnTo>
                    <a:pt x="0" y="666"/>
                  </a:lnTo>
                  <a:lnTo>
                    <a:pt x="0" y="0"/>
                  </a:lnTo>
                  <a:close/>
                  <a:moveTo>
                    <a:pt x="526" y="128"/>
                  </a:moveTo>
                  <a:lnTo>
                    <a:pt x="666" y="128"/>
                  </a:lnTo>
                  <a:lnTo>
                    <a:pt x="666" y="666"/>
                  </a:lnTo>
                  <a:lnTo>
                    <a:pt x="526" y="666"/>
                  </a:lnTo>
                  <a:lnTo>
                    <a:pt x="526" y="128"/>
                  </a:lnTo>
                  <a:close/>
                  <a:moveTo>
                    <a:pt x="1052" y="253"/>
                  </a:moveTo>
                  <a:lnTo>
                    <a:pt x="1193" y="253"/>
                  </a:lnTo>
                  <a:lnTo>
                    <a:pt x="1193" y="666"/>
                  </a:lnTo>
                  <a:lnTo>
                    <a:pt x="1052" y="666"/>
                  </a:lnTo>
                  <a:lnTo>
                    <a:pt x="1052" y="253"/>
                  </a:lnTo>
                  <a:close/>
                  <a:moveTo>
                    <a:pt x="1579" y="371"/>
                  </a:moveTo>
                  <a:lnTo>
                    <a:pt x="1719" y="371"/>
                  </a:lnTo>
                  <a:lnTo>
                    <a:pt x="1719" y="666"/>
                  </a:lnTo>
                  <a:lnTo>
                    <a:pt x="1579" y="666"/>
                  </a:lnTo>
                  <a:lnTo>
                    <a:pt x="1579" y="371"/>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Rectangle 64"/>
            <p:cNvSpPr>
              <a:spLocks noChangeArrowheads="1"/>
            </p:cNvSpPr>
            <p:nvPr/>
          </p:nvSpPr>
          <p:spPr bwMode="auto">
            <a:xfrm>
              <a:off x="6098594" y="2279651"/>
              <a:ext cx="28892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Calibri" pitchFamily="34" charset="0"/>
                  <a:cs typeface="Arial" pitchFamily="34" charset="0"/>
                </a:rPr>
                <a:t>1.17</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2" name="Rectangle 66"/>
            <p:cNvSpPr>
              <a:spLocks noChangeArrowheads="1"/>
            </p:cNvSpPr>
            <p:nvPr/>
          </p:nvSpPr>
          <p:spPr bwMode="auto">
            <a:xfrm>
              <a:off x="6933619" y="2484438"/>
              <a:ext cx="287338"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Calibri" pitchFamily="34" charset="0"/>
                  <a:cs typeface="Arial" pitchFamily="34" charset="0"/>
                </a:rPr>
                <a:t>1.13</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 name="Rectangle 68"/>
            <p:cNvSpPr>
              <a:spLocks noChangeArrowheads="1"/>
            </p:cNvSpPr>
            <p:nvPr/>
          </p:nvSpPr>
          <p:spPr bwMode="auto">
            <a:xfrm>
              <a:off x="7768644" y="2681288"/>
              <a:ext cx="28892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Calibri" pitchFamily="34" charset="0"/>
                  <a:cs typeface="Arial" pitchFamily="34" charset="0"/>
                </a:rPr>
                <a:t>1.10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 name="Rectangle 70"/>
            <p:cNvSpPr>
              <a:spLocks noChangeArrowheads="1"/>
            </p:cNvSpPr>
            <p:nvPr/>
          </p:nvSpPr>
          <p:spPr bwMode="auto">
            <a:xfrm>
              <a:off x="8605257" y="2870201"/>
              <a:ext cx="28892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Calibri" pitchFamily="34" charset="0"/>
                  <a:cs typeface="Arial" pitchFamily="34" charset="0"/>
                </a:rPr>
                <a:t>1.07</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55" name="Group 54"/>
          <p:cNvGrpSpPr/>
          <p:nvPr/>
        </p:nvGrpSpPr>
        <p:grpSpPr>
          <a:xfrm>
            <a:off x="7071732" y="3675307"/>
            <a:ext cx="1196483" cy="153888"/>
            <a:chOff x="7071732" y="3879851"/>
            <a:chExt cx="1196483" cy="153888"/>
          </a:xfrm>
        </p:grpSpPr>
        <p:sp>
          <p:nvSpPr>
            <p:cNvPr id="56" name="Rectangle 83"/>
            <p:cNvSpPr>
              <a:spLocks noChangeArrowheads="1"/>
            </p:cNvSpPr>
            <p:nvPr/>
          </p:nvSpPr>
          <p:spPr bwMode="auto">
            <a:xfrm>
              <a:off x="7071732" y="3925888"/>
              <a:ext cx="68263" cy="68263"/>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Rectangle 84"/>
            <p:cNvSpPr>
              <a:spLocks noChangeArrowheads="1"/>
            </p:cNvSpPr>
            <p:nvPr/>
          </p:nvSpPr>
          <p:spPr bwMode="auto">
            <a:xfrm>
              <a:off x="7170157" y="3879851"/>
              <a:ext cx="109805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Calibri" pitchFamily="34" charset="0"/>
                  <a:cs typeface="Arial" pitchFamily="34" charset="0"/>
                </a:rPr>
                <a:t>Better Mental Model</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58" name="TextBox 57"/>
          <p:cNvSpPr txBox="1"/>
          <p:nvPr/>
        </p:nvSpPr>
        <p:spPr>
          <a:xfrm>
            <a:off x="5697808" y="2962613"/>
            <a:ext cx="3201718" cy="307777"/>
          </a:xfrm>
          <a:prstGeom prst="rect">
            <a:avLst/>
          </a:prstGeom>
          <a:solidFill>
            <a:srgbClr val="FFFF00"/>
          </a:solidFill>
          <a:ln>
            <a:solidFill>
              <a:schemeClr val="tx2"/>
            </a:solidFill>
          </a:ln>
        </p:spPr>
        <p:txBody>
          <a:bodyPr wrap="square" rtlCol="0">
            <a:spAutoFit/>
          </a:bodyPr>
          <a:lstStyle/>
          <a:p>
            <a:r>
              <a:rPr lang="en-US" sz="1400" b="1" dirty="0" smtClean="0">
                <a:solidFill>
                  <a:schemeClr val="tx2"/>
                </a:solidFill>
              </a:rPr>
              <a:t>Simulated safety patterns over time</a:t>
            </a:r>
            <a:endParaRPr lang="en-US" sz="1400" b="1" dirty="0">
              <a:solidFill>
                <a:schemeClr val="tx2"/>
              </a:solidFill>
            </a:endParaRPr>
          </a:p>
        </p:txBody>
      </p:sp>
      <p:sp>
        <p:nvSpPr>
          <p:cNvPr id="59" name="Rectangle 89"/>
          <p:cNvSpPr>
            <a:spLocks noChangeArrowheads="1"/>
          </p:cNvSpPr>
          <p:nvPr/>
        </p:nvSpPr>
        <p:spPr bwMode="auto">
          <a:xfrm>
            <a:off x="5541963" y="4030906"/>
            <a:ext cx="3340100" cy="1936750"/>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4" name="Group 3"/>
          <p:cNvGrpSpPr/>
          <p:nvPr/>
        </p:nvGrpSpPr>
        <p:grpSpPr>
          <a:xfrm>
            <a:off x="5318125" y="3968987"/>
            <a:ext cx="3570288" cy="2223678"/>
            <a:chOff x="5318125" y="3800539"/>
            <a:chExt cx="3570288" cy="2223678"/>
          </a:xfrm>
        </p:grpSpPr>
        <p:sp>
          <p:nvSpPr>
            <p:cNvPr id="62" name="Rectangle 90"/>
            <p:cNvSpPr>
              <a:spLocks noChangeArrowheads="1"/>
            </p:cNvSpPr>
            <p:nvPr/>
          </p:nvSpPr>
          <p:spPr bwMode="auto">
            <a:xfrm>
              <a:off x="5541963" y="3862458"/>
              <a:ext cx="3346450" cy="1943100"/>
            </a:xfrm>
            <a:prstGeom prst="rect">
              <a:avLst/>
            </a:prstGeom>
            <a:noFill/>
            <a:ln w="1428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Line 91"/>
            <p:cNvSpPr>
              <a:spLocks noChangeShapeType="1"/>
            </p:cNvSpPr>
            <p:nvPr/>
          </p:nvSpPr>
          <p:spPr bwMode="auto">
            <a:xfrm>
              <a:off x="5541963" y="4345058"/>
              <a:ext cx="3346450" cy="0"/>
            </a:xfrm>
            <a:prstGeom prst="line">
              <a:avLst/>
            </a:prstGeom>
            <a:noFill/>
            <a:ln w="0">
              <a:solidFill>
                <a:srgbClr val="C0C0C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Line 92"/>
            <p:cNvSpPr>
              <a:spLocks noChangeShapeType="1"/>
            </p:cNvSpPr>
            <p:nvPr/>
          </p:nvSpPr>
          <p:spPr bwMode="auto">
            <a:xfrm>
              <a:off x="5541963" y="4834008"/>
              <a:ext cx="3346450" cy="0"/>
            </a:xfrm>
            <a:prstGeom prst="line">
              <a:avLst/>
            </a:prstGeom>
            <a:noFill/>
            <a:ln w="0">
              <a:solidFill>
                <a:srgbClr val="C0C0C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Line 93"/>
            <p:cNvSpPr>
              <a:spLocks noChangeShapeType="1"/>
            </p:cNvSpPr>
            <p:nvPr/>
          </p:nvSpPr>
          <p:spPr bwMode="auto">
            <a:xfrm>
              <a:off x="5541963" y="5316608"/>
              <a:ext cx="3346450" cy="0"/>
            </a:xfrm>
            <a:prstGeom prst="line">
              <a:avLst/>
            </a:prstGeom>
            <a:noFill/>
            <a:ln w="0">
              <a:solidFill>
                <a:srgbClr val="C0C0C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Rectangle 94"/>
            <p:cNvSpPr>
              <a:spLocks noChangeArrowheads="1"/>
            </p:cNvSpPr>
            <p:nvPr/>
          </p:nvSpPr>
          <p:spPr bwMode="auto">
            <a:xfrm>
              <a:off x="5318125" y="3800539"/>
              <a:ext cx="180975"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Times New Roman" pitchFamily="18" charset="0"/>
                  <a:cs typeface="Arial" pitchFamily="34" charset="0"/>
                </a:rPr>
                <a:t>1.8</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7" name="Rectangle 95"/>
            <p:cNvSpPr>
              <a:spLocks noChangeArrowheads="1"/>
            </p:cNvSpPr>
            <p:nvPr/>
          </p:nvSpPr>
          <p:spPr bwMode="auto">
            <a:xfrm>
              <a:off x="5318125" y="4276792"/>
              <a:ext cx="180975"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Times New Roman" pitchFamily="18" charset="0"/>
                  <a:cs typeface="Arial" pitchFamily="34" charset="0"/>
                </a:rPr>
                <a:t>1.6</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8" name="Rectangle 96"/>
            <p:cNvSpPr>
              <a:spLocks noChangeArrowheads="1"/>
            </p:cNvSpPr>
            <p:nvPr/>
          </p:nvSpPr>
          <p:spPr bwMode="auto">
            <a:xfrm>
              <a:off x="5318125" y="4764158"/>
              <a:ext cx="180975"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Times New Roman" pitchFamily="18" charset="0"/>
                  <a:cs typeface="Arial" pitchFamily="34" charset="0"/>
                </a:rPr>
                <a:t>1.4</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9" name="Rectangle 97"/>
            <p:cNvSpPr>
              <a:spLocks noChangeArrowheads="1"/>
            </p:cNvSpPr>
            <p:nvPr/>
          </p:nvSpPr>
          <p:spPr bwMode="auto">
            <a:xfrm>
              <a:off x="5318125" y="5246761"/>
              <a:ext cx="180975"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Times New Roman" pitchFamily="18" charset="0"/>
                  <a:cs typeface="Arial" pitchFamily="34" charset="0"/>
                </a:rPr>
                <a:t>1.2</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0" name="Rectangle 98"/>
            <p:cNvSpPr>
              <a:spLocks noChangeArrowheads="1"/>
            </p:cNvSpPr>
            <p:nvPr/>
          </p:nvSpPr>
          <p:spPr bwMode="auto">
            <a:xfrm>
              <a:off x="5364371" y="5738090"/>
              <a:ext cx="86562"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Times New Roman" pitchFamily="18" charset="0"/>
                  <a:cs typeface="Arial" pitchFamily="34" charset="0"/>
                </a:rPr>
                <a:t>1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1" name="Line 99"/>
            <p:cNvSpPr>
              <a:spLocks noChangeShapeType="1"/>
            </p:cNvSpPr>
            <p:nvPr/>
          </p:nvSpPr>
          <p:spPr bwMode="auto">
            <a:xfrm>
              <a:off x="6373813" y="3862458"/>
              <a:ext cx="0" cy="1943100"/>
            </a:xfrm>
            <a:prstGeom prst="line">
              <a:avLst/>
            </a:prstGeom>
            <a:noFill/>
            <a:ln w="0">
              <a:solidFill>
                <a:srgbClr val="C0C0C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Line 100"/>
            <p:cNvSpPr>
              <a:spLocks noChangeShapeType="1"/>
            </p:cNvSpPr>
            <p:nvPr/>
          </p:nvSpPr>
          <p:spPr bwMode="auto">
            <a:xfrm>
              <a:off x="7212013" y="3862458"/>
              <a:ext cx="0" cy="1943100"/>
            </a:xfrm>
            <a:prstGeom prst="line">
              <a:avLst/>
            </a:prstGeom>
            <a:noFill/>
            <a:ln w="0">
              <a:solidFill>
                <a:srgbClr val="C0C0C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Line 101"/>
            <p:cNvSpPr>
              <a:spLocks noChangeShapeType="1"/>
            </p:cNvSpPr>
            <p:nvPr/>
          </p:nvSpPr>
          <p:spPr bwMode="auto">
            <a:xfrm>
              <a:off x="8050213" y="3862458"/>
              <a:ext cx="0" cy="1943100"/>
            </a:xfrm>
            <a:prstGeom prst="line">
              <a:avLst/>
            </a:prstGeom>
            <a:noFill/>
            <a:ln w="0">
              <a:solidFill>
                <a:srgbClr val="C0C0C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Rectangle 108"/>
            <p:cNvSpPr>
              <a:spLocks noChangeArrowheads="1"/>
            </p:cNvSpPr>
            <p:nvPr/>
          </p:nvSpPr>
          <p:spPr bwMode="auto">
            <a:xfrm>
              <a:off x="5861863" y="5870229"/>
              <a:ext cx="265113"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Times New Roman" pitchFamily="18" charset="0"/>
                  <a:cs typeface="Arial" pitchFamily="34" charset="0"/>
                </a:rPr>
                <a:t>2015</a:t>
              </a:r>
              <a:endParaRPr kumimoji="0" lang="en-US" altLang="en-US" sz="1000" b="0" i="0" u="none" strike="noStrike" cap="none" normalizeH="0" baseline="0" dirty="0" smtClean="0">
                <a:ln>
                  <a:noFill/>
                </a:ln>
                <a:solidFill>
                  <a:schemeClr val="tx1"/>
                </a:solidFill>
                <a:effectLst/>
                <a:cs typeface="Arial" pitchFamily="34" charset="0"/>
              </a:endParaRPr>
            </a:p>
          </p:txBody>
        </p:sp>
        <p:sp>
          <p:nvSpPr>
            <p:cNvPr id="75" name="Rectangle 109"/>
            <p:cNvSpPr>
              <a:spLocks noChangeArrowheads="1"/>
            </p:cNvSpPr>
            <p:nvPr/>
          </p:nvSpPr>
          <p:spPr bwMode="auto">
            <a:xfrm>
              <a:off x="6659744" y="5870229"/>
              <a:ext cx="265113"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Times New Roman" pitchFamily="18" charset="0"/>
                  <a:cs typeface="Arial" pitchFamily="34" charset="0"/>
                </a:rPr>
                <a:t>2016</a:t>
              </a:r>
              <a:endParaRPr kumimoji="0" lang="en-US" altLang="en-US" sz="1000" b="0" i="0" u="none" strike="noStrike" cap="none" normalizeH="0" baseline="0" dirty="0" smtClean="0">
                <a:ln>
                  <a:noFill/>
                </a:ln>
                <a:solidFill>
                  <a:schemeClr val="tx1"/>
                </a:solidFill>
                <a:effectLst/>
                <a:cs typeface="Arial" pitchFamily="34" charset="0"/>
              </a:endParaRPr>
            </a:p>
          </p:txBody>
        </p:sp>
        <p:sp>
          <p:nvSpPr>
            <p:cNvPr id="76" name="Rectangle 110"/>
            <p:cNvSpPr>
              <a:spLocks noChangeArrowheads="1"/>
            </p:cNvSpPr>
            <p:nvPr/>
          </p:nvSpPr>
          <p:spPr bwMode="auto">
            <a:xfrm>
              <a:off x="7522008" y="5870229"/>
              <a:ext cx="265113"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Times New Roman" pitchFamily="18" charset="0"/>
                  <a:cs typeface="Arial" pitchFamily="34" charset="0"/>
                </a:rPr>
                <a:t>2017</a:t>
              </a:r>
              <a:endParaRPr kumimoji="0" lang="en-US" altLang="en-US" sz="1000" b="0" i="0" u="none" strike="noStrike" cap="none" normalizeH="0" baseline="0" dirty="0" smtClean="0">
                <a:ln>
                  <a:noFill/>
                </a:ln>
                <a:solidFill>
                  <a:schemeClr val="tx1"/>
                </a:solidFill>
                <a:effectLst/>
                <a:cs typeface="Arial" pitchFamily="34" charset="0"/>
              </a:endParaRPr>
            </a:p>
          </p:txBody>
        </p:sp>
        <p:sp>
          <p:nvSpPr>
            <p:cNvPr id="77" name="Rectangle 111"/>
            <p:cNvSpPr>
              <a:spLocks noChangeArrowheads="1"/>
            </p:cNvSpPr>
            <p:nvPr/>
          </p:nvSpPr>
          <p:spPr bwMode="auto">
            <a:xfrm>
              <a:off x="8348176" y="5870229"/>
              <a:ext cx="265113"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Times New Roman" pitchFamily="18" charset="0"/>
                  <a:cs typeface="Arial" pitchFamily="34" charset="0"/>
                </a:rPr>
                <a:t>2018</a:t>
              </a:r>
              <a:endParaRPr kumimoji="0" lang="en-US" altLang="en-US" sz="1000" b="0" i="0" u="none" strike="noStrike" cap="none" normalizeH="0" baseline="0" dirty="0" smtClean="0">
                <a:ln>
                  <a:noFill/>
                </a:ln>
                <a:solidFill>
                  <a:schemeClr val="tx1"/>
                </a:solidFill>
                <a:effectLst/>
                <a:cs typeface="Arial" pitchFamily="34" charset="0"/>
              </a:endParaRPr>
            </a:p>
          </p:txBody>
        </p:sp>
      </p:grpSp>
      <p:sp>
        <p:nvSpPr>
          <p:cNvPr id="78" name="Rectangle 114"/>
          <p:cNvSpPr>
            <a:spLocks noChangeArrowheads="1"/>
          </p:cNvSpPr>
          <p:nvPr/>
        </p:nvSpPr>
        <p:spPr bwMode="auto">
          <a:xfrm rot="16200000">
            <a:off x="4450381" y="4874890"/>
            <a:ext cx="123424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Times New Roman" pitchFamily="18" charset="0"/>
                <a:cs typeface="Arial" pitchFamily="34" charset="0"/>
              </a:rPr>
              <a:t>Planes per week</a:t>
            </a:r>
            <a:endParaRPr kumimoji="0" lang="en-US" altLang="en-US" sz="1400" b="1" i="0" u="none" strike="noStrike" cap="none" normalizeH="0" baseline="0" dirty="0" smtClean="0">
              <a:ln>
                <a:noFill/>
              </a:ln>
              <a:solidFill>
                <a:schemeClr val="tx1"/>
              </a:solidFill>
              <a:effectLst/>
              <a:cs typeface="Arial" pitchFamily="34" charset="0"/>
            </a:endParaRPr>
          </a:p>
        </p:txBody>
      </p:sp>
      <p:grpSp>
        <p:nvGrpSpPr>
          <p:cNvPr id="79" name="Group 78"/>
          <p:cNvGrpSpPr/>
          <p:nvPr/>
        </p:nvGrpSpPr>
        <p:grpSpPr>
          <a:xfrm>
            <a:off x="5270500" y="6272873"/>
            <a:ext cx="3611563" cy="138499"/>
            <a:chOff x="5270500" y="6477417"/>
            <a:chExt cx="3611563" cy="138499"/>
          </a:xfrm>
        </p:grpSpPr>
        <p:sp>
          <p:nvSpPr>
            <p:cNvPr id="80" name="Rectangle 115"/>
            <p:cNvSpPr>
              <a:spLocks noChangeArrowheads="1"/>
            </p:cNvSpPr>
            <p:nvPr/>
          </p:nvSpPr>
          <p:spPr bwMode="auto">
            <a:xfrm>
              <a:off x="5270500" y="6477417"/>
              <a:ext cx="1628651"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Times New Roman" pitchFamily="18" charset="0"/>
                  <a:cs typeface="Arial" pitchFamily="34" charset="0"/>
                </a:rPr>
                <a:t>Productivity : Better Mental Model</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81" name="Straight Connector 80"/>
            <p:cNvCxnSpPr/>
            <p:nvPr/>
          </p:nvCxnSpPr>
          <p:spPr>
            <a:xfrm>
              <a:off x="6939176" y="6546666"/>
              <a:ext cx="1942887" cy="0"/>
            </a:xfrm>
            <a:prstGeom prst="line">
              <a:avLst/>
            </a:prstGeom>
            <a:ln w="28575">
              <a:solidFill>
                <a:srgbClr val="0000CC"/>
              </a:solidFill>
              <a:headEnd type="none" w="med" len="med"/>
              <a:tailEnd type="none" w="lg" len="lg"/>
            </a:ln>
          </p:spPr>
          <p:style>
            <a:lnRef idx="1">
              <a:schemeClr val="dk1"/>
            </a:lnRef>
            <a:fillRef idx="0">
              <a:schemeClr val="dk1"/>
            </a:fillRef>
            <a:effectRef idx="0">
              <a:schemeClr val="dk1"/>
            </a:effectRef>
            <a:fontRef idx="minor">
              <a:schemeClr val="tx1"/>
            </a:fontRef>
          </p:style>
        </p:cxnSp>
      </p:grpSp>
      <p:grpSp>
        <p:nvGrpSpPr>
          <p:cNvPr id="82" name="Group 81"/>
          <p:cNvGrpSpPr/>
          <p:nvPr/>
        </p:nvGrpSpPr>
        <p:grpSpPr>
          <a:xfrm>
            <a:off x="5270500" y="6442319"/>
            <a:ext cx="3611563" cy="138499"/>
            <a:chOff x="5270500" y="6646863"/>
            <a:chExt cx="3611563" cy="138499"/>
          </a:xfrm>
        </p:grpSpPr>
        <p:sp>
          <p:nvSpPr>
            <p:cNvPr id="83" name="Rectangle 119"/>
            <p:cNvSpPr>
              <a:spLocks noChangeArrowheads="1"/>
            </p:cNvSpPr>
            <p:nvPr/>
          </p:nvSpPr>
          <p:spPr bwMode="auto">
            <a:xfrm>
              <a:off x="5270500" y="6646863"/>
              <a:ext cx="1699183"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Times New Roman" pitchFamily="18" charset="0"/>
                  <a:cs typeface="Arial" pitchFamily="34" charset="0"/>
                </a:rPr>
                <a:t>Productivity : Current Mental Model</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84" name="Straight Connector 83"/>
            <p:cNvCxnSpPr/>
            <p:nvPr/>
          </p:nvCxnSpPr>
          <p:spPr>
            <a:xfrm>
              <a:off x="7001079" y="6699066"/>
              <a:ext cx="1880984" cy="0"/>
            </a:xfrm>
            <a:prstGeom prst="line">
              <a:avLst/>
            </a:prstGeom>
            <a:ln w="28575">
              <a:solidFill>
                <a:srgbClr val="FF0000"/>
              </a:solidFill>
              <a:headEnd type="none" w="med" len="med"/>
              <a:tailEnd type="none" w="lg" len="lg"/>
            </a:ln>
          </p:spPr>
          <p:style>
            <a:lnRef idx="1">
              <a:schemeClr val="dk1"/>
            </a:lnRef>
            <a:fillRef idx="0">
              <a:schemeClr val="dk1"/>
            </a:fillRef>
            <a:effectRef idx="0">
              <a:schemeClr val="dk1"/>
            </a:effectRef>
            <a:fontRef idx="minor">
              <a:schemeClr val="tx1"/>
            </a:fontRef>
          </p:style>
        </p:cxnSp>
      </p:grpSp>
      <p:sp>
        <p:nvSpPr>
          <p:cNvPr id="85" name="TextBox 84"/>
          <p:cNvSpPr txBox="1"/>
          <p:nvPr/>
        </p:nvSpPr>
        <p:spPr>
          <a:xfrm>
            <a:off x="5596441" y="4392645"/>
            <a:ext cx="2160345" cy="523220"/>
          </a:xfrm>
          <a:prstGeom prst="rect">
            <a:avLst/>
          </a:prstGeom>
          <a:solidFill>
            <a:srgbClr val="FFFF00"/>
          </a:solidFill>
          <a:ln>
            <a:solidFill>
              <a:schemeClr val="tx2"/>
            </a:solidFill>
          </a:ln>
        </p:spPr>
        <p:txBody>
          <a:bodyPr wrap="square" rtlCol="0">
            <a:spAutoFit/>
          </a:bodyPr>
          <a:lstStyle/>
          <a:p>
            <a:r>
              <a:rPr lang="en-US" sz="1400" b="1" dirty="0" smtClean="0">
                <a:solidFill>
                  <a:schemeClr val="tx2"/>
                </a:solidFill>
              </a:rPr>
              <a:t>Simulated productivity patterns over time</a:t>
            </a:r>
            <a:endParaRPr lang="en-US" sz="1400" b="1" dirty="0">
              <a:solidFill>
                <a:schemeClr val="tx2"/>
              </a:solidFill>
            </a:endParaRPr>
          </a:p>
        </p:txBody>
      </p:sp>
      <p:sp>
        <p:nvSpPr>
          <p:cNvPr id="86" name="Freeform 105"/>
          <p:cNvSpPr>
            <a:spLocks/>
          </p:cNvSpPr>
          <p:nvPr/>
        </p:nvSpPr>
        <p:spPr bwMode="auto">
          <a:xfrm>
            <a:off x="5541963" y="4443656"/>
            <a:ext cx="3346450" cy="1524000"/>
          </a:xfrm>
          <a:custGeom>
            <a:avLst/>
            <a:gdLst>
              <a:gd name="T0" fmla="*/ 18 w 2108"/>
              <a:gd name="T1" fmla="*/ 933 h 960"/>
              <a:gd name="T2" fmla="*/ 49 w 2108"/>
              <a:gd name="T3" fmla="*/ 902 h 960"/>
              <a:gd name="T4" fmla="*/ 75 w 2108"/>
              <a:gd name="T5" fmla="*/ 876 h 960"/>
              <a:gd name="T6" fmla="*/ 101 w 2108"/>
              <a:gd name="T7" fmla="*/ 854 h 960"/>
              <a:gd name="T8" fmla="*/ 124 w 2108"/>
              <a:gd name="T9" fmla="*/ 836 h 960"/>
              <a:gd name="T10" fmla="*/ 154 w 2108"/>
              <a:gd name="T11" fmla="*/ 819 h 960"/>
              <a:gd name="T12" fmla="*/ 194 w 2108"/>
              <a:gd name="T13" fmla="*/ 801 h 960"/>
              <a:gd name="T14" fmla="*/ 229 w 2108"/>
              <a:gd name="T15" fmla="*/ 783 h 960"/>
              <a:gd name="T16" fmla="*/ 269 w 2108"/>
              <a:gd name="T17" fmla="*/ 770 h 960"/>
              <a:gd name="T18" fmla="*/ 304 w 2108"/>
              <a:gd name="T19" fmla="*/ 757 h 960"/>
              <a:gd name="T20" fmla="*/ 344 w 2108"/>
              <a:gd name="T21" fmla="*/ 744 h 960"/>
              <a:gd name="T22" fmla="*/ 379 w 2108"/>
              <a:gd name="T23" fmla="*/ 731 h 960"/>
              <a:gd name="T24" fmla="*/ 414 w 2108"/>
              <a:gd name="T25" fmla="*/ 717 h 960"/>
              <a:gd name="T26" fmla="*/ 445 w 2108"/>
              <a:gd name="T27" fmla="*/ 709 h 960"/>
              <a:gd name="T28" fmla="*/ 480 w 2108"/>
              <a:gd name="T29" fmla="*/ 695 h 960"/>
              <a:gd name="T30" fmla="*/ 520 w 2108"/>
              <a:gd name="T31" fmla="*/ 682 h 960"/>
              <a:gd name="T32" fmla="*/ 555 w 2108"/>
              <a:gd name="T33" fmla="*/ 669 h 960"/>
              <a:gd name="T34" fmla="*/ 586 w 2108"/>
              <a:gd name="T35" fmla="*/ 656 h 960"/>
              <a:gd name="T36" fmla="*/ 621 w 2108"/>
              <a:gd name="T37" fmla="*/ 643 h 960"/>
              <a:gd name="T38" fmla="*/ 652 w 2108"/>
              <a:gd name="T39" fmla="*/ 629 h 960"/>
              <a:gd name="T40" fmla="*/ 691 w 2108"/>
              <a:gd name="T41" fmla="*/ 616 h 960"/>
              <a:gd name="T42" fmla="*/ 722 w 2108"/>
              <a:gd name="T43" fmla="*/ 599 h 960"/>
              <a:gd name="T44" fmla="*/ 757 w 2108"/>
              <a:gd name="T45" fmla="*/ 585 h 960"/>
              <a:gd name="T46" fmla="*/ 788 w 2108"/>
              <a:gd name="T47" fmla="*/ 572 h 960"/>
              <a:gd name="T48" fmla="*/ 823 w 2108"/>
              <a:gd name="T49" fmla="*/ 559 h 960"/>
              <a:gd name="T50" fmla="*/ 854 w 2108"/>
              <a:gd name="T51" fmla="*/ 546 h 960"/>
              <a:gd name="T52" fmla="*/ 894 w 2108"/>
              <a:gd name="T53" fmla="*/ 533 h 960"/>
              <a:gd name="T54" fmla="*/ 920 w 2108"/>
              <a:gd name="T55" fmla="*/ 519 h 960"/>
              <a:gd name="T56" fmla="*/ 960 w 2108"/>
              <a:gd name="T57" fmla="*/ 506 h 960"/>
              <a:gd name="T58" fmla="*/ 991 w 2108"/>
              <a:gd name="T59" fmla="*/ 493 h 960"/>
              <a:gd name="T60" fmla="*/ 1026 w 2108"/>
              <a:gd name="T61" fmla="*/ 480 h 960"/>
              <a:gd name="T62" fmla="*/ 1057 w 2108"/>
              <a:gd name="T63" fmla="*/ 467 h 960"/>
              <a:gd name="T64" fmla="*/ 1092 w 2108"/>
              <a:gd name="T65" fmla="*/ 453 h 960"/>
              <a:gd name="T66" fmla="*/ 1127 w 2108"/>
              <a:gd name="T67" fmla="*/ 436 h 960"/>
              <a:gd name="T68" fmla="*/ 1162 w 2108"/>
              <a:gd name="T69" fmla="*/ 423 h 960"/>
              <a:gd name="T70" fmla="*/ 1197 w 2108"/>
              <a:gd name="T71" fmla="*/ 409 h 960"/>
              <a:gd name="T72" fmla="*/ 1233 w 2108"/>
              <a:gd name="T73" fmla="*/ 392 h 960"/>
              <a:gd name="T74" fmla="*/ 1263 w 2108"/>
              <a:gd name="T75" fmla="*/ 379 h 960"/>
              <a:gd name="T76" fmla="*/ 1299 w 2108"/>
              <a:gd name="T77" fmla="*/ 365 h 960"/>
              <a:gd name="T78" fmla="*/ 1334 w 2108"/>
              <a:gd name="T79" fmla="*/ 352 h 960"/>
              <a:gd name="T80" fmla="*/ 1365 w 2108"/>
              <a:gd name="T81" fmla="*/ 335 h 960"/>
              <a:gd name="T82" fmla="*/ 1400 w 2108"/>
              <a:gd name="T83" fmla="*/ 321 h 960"/>
              <a:gd name="T84" fmla="*/ 1435 w 2108"/>
              <a:gd name="T85" fmla="*/ 308 h 960"/>
              <a:gd name="T86" fmla="*/ 1466 w 2108"/>
              <a:gd name="T87" fmla="*/ 295 h 960"/>
              <a:gd name="T88" fmla="*/ 1497 w 2108"/>
              <a:gd name="T89" fmla="*/ 277 h 960"/>
              <a:gd name="T90" fmla="*/ 1532 w 2108"/>
              <a:gd name="T91" fmla="*/ 264 h 960"/>
              <a:gd name="T92" fmla="*/ 1567 w 2108"/>
              <a:gd name="T93" fmla="*/ 251 h 960"/>
              <a:gd name="T94" fmla="*/ 1598 w 2108"/>
              <a:gd name="T95" fmla="*/ 233 h 960"/>
              <a:gd name="T96" fmla="*/ 1633 w 2108"/>
              <a:gd name="T97" fmla="*/ 220 h 960"/>
              <a:gd name="T98" fmla="*/ 1668 w 2108"/>
              <a:gd name="T99" fmla="*/ 203 h 960"/>
              <a:gd name="T100" fmla="*/ 1699 w 2108"/>
              <a:gd name="T101" fmla="*/ 189 h 960"/>
              <a:gd name="T102" fmla="*/ 1734 w 2108"/>
              <a:gd name="T103" fmla="*/ 176 h 960"/>
              <a:gd name="T104" fmla="*/ 1765 w 2108"/>
              <a:gd name="T105" fmla="*/ 159 h 960"/>
              <a:gd name="T106" fmla="*/ 1800 w 2108"/>
              <a:gd name="T107" fmla="*/ 145 h 960"/>
              <a:gd name="T108" fmla="*/ 1836 w 2108"/>
              <a:gd name="T109" fmla="*/ 128 h 960"/>
              <a:gd name="T110" fmla="*/ 1871 w 2108"/>
              <a:gd name="T111" fmla="*/ 115 h 960"/>
              <a:gd name="T112" fmla="*/ 1910 w 2108"/>
              <a:gd name="T113" fmla="*/ 97 h 960"/>
              <a:gd name="T114" fmla="*/ 1937 w 2108"/>
              <a:gd name="T115" fmla="*/ 84 h 960"/>
              <a:gd name="T116" fmla="*/ 1972 w 2108"/>
              <a:gd name="T117" fmla="*/ 66 h 960"/>
              <a:gd name="T118" fmla="*/ 1998 w 2108"/>
              <a:gd name="T119" fmla="*/ 53 h 960"/>
              <a:gd name="T120" fmla="*/ 2034 w 2108"/>
              <a:gd name="T121" fmla="*/ 35 h 960"/>
              <a:gd name="T122" fmla="*/ 2064 w 2108"/>
              <a:gd name="T123" fmla="*/ 22 h 960"/>
              <a:gd name="T124" fmla="*/ 2095 w 2108"/>
              <a:gd name="T125" fmla="*/ 9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08" h="960">
                <a:moveTo>
                  <a:pt x="0" y="960"/>
                </a:moveTo>
                <a:lnTo>
                  <a:pt x="0" y="955"/>
                </a:lnTo>
                <a:lnTo>
                  <a:pt x="5" y="951"/>
                </a:lnTo>
                <a:lnTo>
                  <a:pt x="5" y="946"/>
                </a:lnTo>
                <a:lnTo>
                  <a:pt x="9" y="946"/>
                </a:lnTo>
                <a:lnTo>
                  <a:pt x="9" y="942"/>
                </a:lnTo>
                <a:lnTo>
                  <a:pt x="13" y="937"/>
                </a:lnTo>
                <a:lnTo>
                  <a:pt x="18" y="937"/>
                </a:lnTo>
                <a:lnTo>
                  <a:pt x="18" y="933"/>
                </a:lnTo>
                <a:lnTo>
                  <a:pt x="22" y="929"/>
                </a:lnTo>
                <a:lnTo>
                  <a:pt x="27" y="924"/>
                </a:lnTo>
                <a:lnTo>
                  <a:pt x="31" y="920"/>
                </a:lnTo>
                <a:lnTo>
                  <a:pt x="35" y="915"/>
                </a:lnTo>
                <a:lnTo>
                  <a:pt x="40" y="911"/>
                </a:lnTo>
                <a:lnTo>
                  <a:pt x="40" y="907"/>
                </a:lnTo>
                <a:lnTo>
                  <a:pt x="44" y="907"/>
                </a:lnTo>
                <a:lnTo>
                  <a:pt x="44" y="902"/>
                </a:lnTo>
                <a:lnTo>
                  <a:pt x="49" y="902"/>
                </a:lnTo>
                <a:lnTo>
                  <a:pt x="53" y="898"/>
                </a:lnTo>
                <a:lnTo>
                  <a:pt x="53" y="893"/>
                </a:lnTo>
                <a:lnTo>
                  <a:pt x="57" y="893"/>
                </a:lnTo>
                <a:lnTo>
                  <a:pt x="57" y="889"/>
                </a:lnTo>
                <a:lnTo>
                  <a:pt x="62" y="889"/>
                </a:lnTo>
                <a:lnTo>
                  <a:pt x="62" y="885"/>
                </a:lnTo>
                <a:lnTo>
                  <a:pt x="66" y="885"/>
                </a:lnTo>
                <a:lnTo>
                  <a:pt x="71" y="880"/>
                </a:lnTo>
                <a:lnTo>
                  <a:pt x="75" y="876"/>
                </a:lnTo>
                <a:lnTo>
                  <a:pt x="79" y="871"/>
                </a:lnTo>
                <a:lnTo>
                  <a:pt x="84" y="867"/>
                </a:lnTo>
                <a:lnTo>
                  <a:pt x="88" y="867"/>
                </a:lnTo>
                <a:lnTo>
                  <a:pt x="88" y="863"/>
                </a:lnTo>
                <a:lnTo>
                  <a:pt x="93" y="863"/>
                </a:lnTo>
                <a:lnTo>
                  <a:pt x="93" y="858"/>
                </a:lnTo>
                <a:lnTo>
                  <a:pt x="97" y="858"/>
                </a:lnTo>
                <a:lnTo>
                  <a:pt x="97" y="854"/>
                </a:lnTo>
                <a:lnTo>
                  <a:pt x="101" y="854"/>
                </a:lnTo>
                <a:lnTo>
                  <a:pt x="106" y="854"/>
                </a:lnTo>
                <a:lnTo>
                  <a:pt x="106" y="849"/>
                </a:lnTo>
                <a:lnTo>
                  <a:pt x="110" y="849"/>
                </a:lnTo>
                <a:lnTo>
                  <a:pt x="110" y="845"/>
                </a:lnTo>
                <a:lnTo>
                  <a:pt x="115" y="845"/>
                </a:lnTo>
                <a:lnTo>
                  <a:pt x="119" y="845"/>
                </a:lnTo>
                <a:lnTo>
                  <a:pt x="119" y="841"/>
                </a:lnTo>
                <a:lnTo>
                  <a:pt x="124" y="841"/>
                </a:lnTo>
                <a:lnTo>
                  <a:pt x="124" y="836"/>
                </a:lnTo>
                <a:lnTo>
                  <a:pt x="128" y="836"/>
                </a:lnTo>
                <a:lnTo>
                  <a:pt x="132" y="832"/>
                </a:lnTo>
                <a:lnTo>
                  <a:pt x="137" y="832"/>
                </a:lnTo>
                <a:lnTo>
                  <a:pt x="141" y="827"/>
                </a:lnTo>
                <a:lnTo>
                  <a:pt x="146" y="827"/>
                </a:lnTo>
                <a:lnTo>
                  <a:pt x="146" y="823"/>
                </a:lnTo>
                <a:lnTo>
                  <a:pt x="150" y="823"/>
                </a:lnTo>
                <a:lnTo>
                  <a:pt x="154" y="823"/>
                </a:lnTo>
                <a:lnTo>
                  <a:pt x="154" y="819"/>
                </a:lnTo>
                <a:lnTo>
                  <a:pt x="159" y="819"/>
                </a:lnTo>
                <a:lnTo>
                  <a:pt x="163" y="814"/>
                </a:lnTo>
                <a:lnTo>
                  <a:pt x="168" y="814"/>
                </a:lnTo>
                <a:lnTo>
                  <a:pt x="172" y="810"/>
                </a:lnTo>
                <a:lnTo>
                  <a:pt x="176" y="810"/>
                </a:lnTo>
                <a:lnTo>
                  <a:pt x="181" y="805"/>
                </a:lnTo>
                <a:lnTo>
                  <a:pt x="185" y="805"/>
                </a:lnTo>
                <a:lnTo>
                  <a:pt x="190" y="801"/>
                </a:lnTo>
                <a:lnTo>
                  <a:pt x="194" y="801"/>
                </a:lnTo>
                <a:lnTo>
                  <a:pt x="198" y="797"/>
                </a:lnTo>
                <a:lnTo>
                  <a:pt x="203" y="797"/>
                </a:lnTo>
                <a:lnTo>
                  <a:pt x="207" y="797"/>
                </a:lnTo>
                <a:lnTo>
                  <a:pt x="207" y="792"/>
                </a:lnTo>
                <a:lnTo>
                  <a:pt x="212" y="792"/>
                </a:lnTo>
                <a:lnTo>
                  <a:pt x="216" y="792"/>
                </a:lnTo>
                <a:lnTo>
                  <a:pt x="220" y="788"/>
                </a:lnTo>
                <a:lnTo>
                  <a:pt x="225" y="788"/>
                </a:lnTo>
                <a:lnTo>
                  <a:pt x="229" y="783"/>
                </a:lnTo>
                <a:lnTo>
                  <a:pt x="234" y="783"/>
                </a:lnTo>
                <a:lnTo>
                  <a:pt x="238" y="783"/>
                </a:lnTo>
                <a:lnTo>
                  <a:pt x="242" y="779"/>
                </a:lnTo>
                <a:lnTo>
                  <a:pt x="247" y="779"/>
                </a:lnTo>
                <a:lnTo>
                  <a:pt x="251" y="775"/>
                </a:lnTo>
                <a:lnTo>
                  <a:pt x="256" y="775"/>
                </a:lnTo>
                <a:lnTo>
                  <a:pt x="260" y="775"/>
                </a:lnTo>
                <a:lnTo>
                  <a:pt x="264" y="770"/>
                </a:lnTo>
                <a:lnTo>
                  <a:pt x="269" y="770"/>
                </a:lnTo>
                <a:lnTo>
                  <a:pt x="273" y="770"/>
                </a:lnTo>
                <a:lnTo>
                  <a:pt x="278" y="766"/>
                </a:lnTo>
                <a:lnTo>
                  <a:pt x="282" y="766"/>
                </a:lnTo>
                <a:lnTo>
                  <a:pt x="286" y="766"/>
                </a:lnTo>
                <a:lnTo>
                  <a:pt x="286" y="761"/>
                </a:lnTo>
                <a:lnTo>
                  <a:pt x="291" y="761"/>
                </a:lnTo>
                <a:lnTo>
                  <a:pt x="295" y="761"/>
                </a:lnTo>
                <a:lnTo>
                  <a:pt x="300" y="757"/>
                </a:lnTo>
                <a:lnTo>
                  <a:pt x="304" y="757"/>
                </a:lnTo>
                <a:lnTo>
                  <a:pt x="308" y="757"/>
                </a:lnTo>
                <a:lnTo>
                  <a:pt x="313" y="753"/>
                </a:lnTo>
                <a:lnTo>
                  <a:pt x="317" y="753"/>
                </a:lnTo>
                <a:lnTo>
                  <a:pt x="322" y="753"/>
                </a:lnTo>
                <a:lnTo>
                  <a:pt x="326" y="748"/>
                </a:lnTo>
                <a:lnTo>
                  <a:pt x="330" y="748"/>
                </a:lnTo>
                <a:lnTo>
                  <a:pt x="335" y="748"/>
                </a:lnTo>
                <a:lnTo>
                  <a:pt x="339" y="744"/>
                </a:lnTo>
                <a:lnTo>
                  <a:pt x="344" y="744"/>
                </a:lnTo>
                <a:lnTo>
                  <a:pt x="348" y="744"/>
                </a:lnTo>
                <a:lnTo>
                  <a:pt x="348" y="739"/>
                </a:lnTo>
                <a:lnTo>
                  <a:pt x="352" y="739"/>
                </a:lnTo>
                <a:lnTo>
                  <a:pt x="357" y="739"/>
                </a:lnTo>
                <a:lnTo>
                  <a:pt x="361" y="739"/>
                </a:lnTo>
                <a:lnTo>
                  <a:pt x="366" y="735"/>
                </a:lnTo>
                <a:lnTo>
                  <a:pt x="370" y="735"/>
                </a:lnTo>
                <a:lnTo>
                  <a:pt x="374" y="735"/>
                </a:lnTo>
                <a:lnTo>
                  <a:pt x="379" y="731"/>
                </a:lnTo>
                <a:lnTo>
                  <a:pt x="383" y="731"/>
                </a:lnTo>
                <a:lnTo>
                  <a:pt x="388" y="731"/>
                </a:lnTo>
                <a:lnTo>
                  <a:pt x="392" y="726"/>
                </a:lnTo>
                <a:lnTo>
                  <a:pt x="396" y="726"/>
                </a:lnTo>
                <a:lnTo>
                  <a:pt x="401" y="726"/>
                </a:lnTo>
                <a:lnTo>
                  <a:pt x="405" y="722"/>
                </a:lnTo>
                <a:lnTo>
                  <a:pt x="410" y="722"/>
                </a:lnTo>
                <a:lnTo>
                  <a:pt x="414" y="722"/>
                </a:lnTo>
                <a:lnTo>
                  <a:pt x="414" y="717"/>
                </a:lnTo>
                <a:lnTo>
                  <a:pt x="418" y="717"/>
                </a:lnTo>
                <a:lnTo>
                  <a:pt x="423" y="717"/>
                </a:lnTo>
                <a:lnTo>
                  <a:pt x="427" y="717"/>
                </a:lnTo>
                <a:lnTo>
                  <a:pt x="427" y="713"/>
                </a:lnTo>
                <a:lnTo>
                  <a:pt x="432" y="713"/>
                </a:lnTo>
                <a:lnTo>
                  <a:pt x="436" y="713"/>
                </a:lnTo>
                <a:lnTo>
                  <a:pt x="440" y="713"/>
                </a:lnTo>
                <a:lnTo>
                  <a:pt x="440" y="709"/>
                </a:lnTo>
                <a:lnTo>
                  <a:pt x="445" y="709"/>
                </a:lnTo>
                <a:lnTo>
                  <a:pt x="449" y="709"/>
                </a:lnTo>
                <a:lnTo>
                  <a:pt x="454" y="709"/>
                </a:lnTo>
                <a:lnTo>
                  <a:pt x="454" y="704"/>
                </a:lnTo>
                <a:lnTo>
                  <a:pt x="458" y="704"/>
                </a:lnTo>
                <a:lnTo>
                  <a:pt x="462" y="704"/>
                </a:lnTo>
                <a:lnTo>
                  <a:pt x="467" y="700"/>
                </a:lnTo>
                <a:lnTo>
                  <a:pt x="471" y="700"/>
                </a:lnTo>
                <a:lnTo>
                  <a:pt x="476" y="700"/>
                </a:lnTo>
                <a:lnTo>
                  <a:pt x="480" y="695"/>
                </a:lnTo>
                <a:lnTo>
                  <a:pt x="484" y="695"/>
                </a:lnTo>
                <a:lnTo>
                  <a:pt x="489" y="695"/>
                </a:lnTo>
                <a:lnTo>
                  <a:pt x="493" y="691"/>
                </a:lnTo>
                <a:lnTo>
                  <a:pt x="498" y="691"/>
                </a:lnTo>
                <a:lnTo>
                  <a:pt x="502" y="691"/>
                </a:lnTo>
                <a:lnTo>
                  <a:pt x="506" y="687"/>
                </a:lnTo>
                <a:lnTo>
                  <a:pt x="511" y="687"/>
                </a:lnTo>
                <a:lnTo>
                  <a:pt x="515" y="682"/>
                </a:lnTo>
                <a:lnTo>
                  <a:pt x="520" y="682"/>
                </a:lnTo>
                <a:lnTo>
                  <a:pt x="524" y="682"/>
                </a:lnTo>
                <a:lnTo>
                  <a:pt x="528" y="678"/>
                </a:lnTo>
                <a:lnTo>
                  <a:pt x="533" y="678"/>
                </a:lnTo>
                <a:lnTo>
                  <a:pt x="537" y="678"/>
                </a:lnTo>
                <a:lnTo>
                  <a:pt x="537" y="673"/>
                </a:lnTo>
                <a:lnTo>
                  <a:pt x="542" y="673"/>
                </a:lnTo>
                <a:lnTo>
                  <a:pt x="546" y="673"/>
                </a:lnTo>
                <a:lnTo>
                  <a:pt x="550" y="669"/>
                </a:lnTo>
                <a:lnTo>
                  <a:pt x="555" y="669"/>
                </a:lnTo>
                <a:lnTo>
                  <a:pt x="559" y="669"/>
                </a:lnTo>
                <a:lnTo>
                  <a:pt x="564" y="665"/>
                </a:lnTo>
                <a:lnTo>
                  <a:pt x="568" y="665"/>
                </a:lnTo>
                <a:lnTo>
                  <a:pt x="572" y="665"/>
                </a:lnTo>
                <a:lnTo>
                  <a:pt x="572" y="660"/>
                </a:lnTo>
                <a:lnTo>
                  <a:pt x="577" y="660"/>
                </a:lnTo>
                <a:lnTo>
                  <a:pt x="581" y="660"/>
                </a:lnTo>
                <a:lnTo>
                  <a:pt x="581" y="656"/>
                </a:lnTo>
                <a:lnTo>
                  <a:pt x="586" y="656"/>
                </a:lnTo>
                <a:lnTo>
                  <a:pt x="590" y="656"/>
                </a:lnTo>
                <a:lnTo>
                  <a:pt x="594" y="656"/>
                </a:lnTo>
                <a:lnTo>
                  <a:pt x="594" y="651"/>
                </a:lnTo>
                <a:lnTo>
                  <a:pt x="599" y="651"/>
                </a:lnTo>
                <a:lnTo>
                  <a:pt x="603" y="651"/>
                </a:lnTo>
                <a:lnTo>
                  <a:pt x="608" y="647"/>
                </a:lnTo>
                <a:lnTo>
                  <a:pt x="612" y="647"/>
                </a:lnTo>
                <a:lnTo>
                  <a:pt x="616" y="643"/>
                </a:lnTo>
                <a:lnTo>
                  <a:pt x="621" y="643"/>
                </a:lnTo>
                <a:lnTo>
                  <a:pt x="625" y="643"/>
                </a:lnTo>
                <a:lnTo>
                  <a:pt x="630" y="638"/>
                </a:lnTo>
                <a:lnTo>
                  <a:pt x="634" y="638"/>
                </a:lnTo>
                <a:lnTo>
                  <a:pt x="638" y="638"/>
                </a:lnTo>
                <a:lnTo>
                  <a:pt x="638" y="634"/>
                </a:lnTo>
                <a:lnTo>
                  <a:pt x="643" y="634"/>
                </a:lnTo>
                <a:lnTo>
                  <a:pt x="647" y="634"/>
                </a:lnTo>
                <a:lnTo>
                  <a:pt x="647" y="629"/>
                </a:lnTo>
                <a:lnTo>
                  <a:pt x="652" y="629"/>
                </a:lnTo>
                <a:lnTo>
                  <a:pt x="656" y="629"/>
                </a:lnTo>
                <a:lnTo>
                  <a:pt x="660" y="625"/>
                </a:lnTo>
                <a:lnTo>
                  <a:pt x="665" y="625"/>
                </a:lnTo>
                <a:lnTo>
                  <a:pt x="669" y="621"/>
                </a:lnTo>
                <a:lnTo>
                  <a:pt x="674" y="621"/>
                </a:lnTo>
                <a:lnTo>
                  <a:pt x="678" y="621"/>
                </a:lnTo>
                <a:lnTo>
                  <a:pt x="682" y="616"/>
                </a:lnTo>
                <a:lnTo>
                  <a:pt x="687" y="616"/>
                </a:lnTo>
                <a:lnTo>
                  <a:pt x="691" y="616"/>
                </a:lnTo>
                <a:lnTo>
                  <a:pt x="691" y="612"/>
                </a:lnTo>
                <a:lnTo>
                  <a:pt x="696" y="612"/>
                </a:lnTo>
                <a:lnTo>
                  <a:pt x="700" y="612"/>
                </a:lnTo>
                <a:lnTo>
                  <a:pt x="704" y="607"/>
                </a:lnTo>
                <a:lnTo>
                  <a:pt x="709" y="607"/>
                </a:lnTo>
                <a:lnTo>
                  <a:pt x="713" y="603"/>
                </a:lnTo>
                <a:lnTo>
                  <a:pt x="718" y="603"/>
                </a:lnTo>
                <a:lnTo>
                  <a:pt x="722" y="603"/>
                </a:lnTo>
                <a:lnTo>
                  <a:pt x="722" y="599"/>
                </a:lnTo>
                <a:lnTo>
                  <a:pt x="726" y="599"/>
                </a:lnTo>
                <a:lnTo>
                  <a:pt x="731" y="599"/>
                </a:lnTo>
                <a:lnTo>
                  <a:pt x="735" y="594"/>
                </a:lnTo>
                <a:lnTo>
                  <a:pt x="740" y="594"/>
                </a:lnTo>
                <a:lnTo>
                  <a:pt x="744" y="594"/>
                </a:lnTo>
                <a:lnTo>
                  <a:pt x="744" y="590"/>
                </a:lnTo>
                <a:lnTo>
                  <a:pt x="748" y="590"/>
                </a:lnTo>
                <a:lnTo>
                  <a:pt x="753" y="590"/>
                </a:lnTo>
                <a:lnTo>
                  <a:pt x="757" y="585"/>
                </a:lnTo>
                <a:lnTo>
                  <a:pt x="762" y="585"/>
                </a:lnTo>
                <a:lnTo>
                  <a:pt x="766" y="581"/>
                </a:lnTo>
                <a:lnTo>
                  <a:pt x="770" y="581"/>
                </a:lnTo>
                <a:lnTo>
                  <a:pt x="775" y="581"/>
                </a:lnTo>
                <a:lnTo>
                  <a:pt x="775" y="577"/>
                </a:lnTo>
                <a:lnTo>
                  <a:pt x="779" y="577"/>
                </a:lnTo>
                <a:lnTo>
                  <a:pt x="784" y="577"/>
                </a:lnTo>
                <a:lnTo>
                  <a:pt x="788" y="577"/>
                </a:lnTo>
                <a:lnTo>
                  <a:pt x="788" y="572"/>
                </a:lnTo>
                <a:lnTo>
                  <a:pt x="792" y="572"/>
                </a:lnTo>
                <a:lnTo>
                  <a:pt x="797" y="572"/>
                </a:lnTo>
                <a:lnTo>
                  <a:pt x="797" y="568"/>
                </a:lnTo>
                <a:lnTo>
                  <a:pt x="801" y="568"/>
                </a:lnTo>
                <a:lnTo>
                  <a:pt x="806" y="568"/>
                </a:lnTo>
                <a:lnTo>
                  <a:pt x="810" y="563"/>
                </a:lnTo>
                <a:lnTo>
                  <a:pt x="814" y="563"/>
                </a:lnTo>
                <a:lnTo>
                  <a:pt x="819" y="559"/>
                </a:lnTo>
                <a:lnTo>
                  <a:pt x="823" y="559"/>
                </a:lnTo>
                <a:lnTo>
                  <a:pt x="828" y="559"/>
                </a:lnTo>
                <a:lnTo>
                  <a:pt x="832" y="555"/>
                </a:lnTo>
                <a:lnTo>
                  <a:pt x="836" y="555"/>
                </a:lnTo>
                <a:lnTo>
                  <a:pt x="841" y="555"/>
                </a:lnTo>
                <a:lnTo>
                  <a:pt x="841" y="550"/>
                </a:lnTo>
                <a:lnTo>
                  <a:pt x="845" y="550"/>
                </a:lnTo>
                <a:lnTo>
                  <a:pt x="850" y="550"/>
                </a:lnTo>
                <a:lnTo>
                  <a:pt x="850" y="546"/>
                </a:lnTo>
                <a:lnTo>
                  <a:pt x="854" y="546"/>
                </a:lnTo>
                <a:lnTo>
                  <a:pt x="858" y="546"/>
                </a:lnTo>
                <a:lnTo>
                  <a:pt x="863" y="541"/>
                </a:lnTo>
                <a:lnTo>
                  <a:pt x="867" y="541"/>
                </a:lnTo>
                <a:lnTo>
                  <a:pt x="872" y="541"/>
                </a:lnTo>
                <a:lnTo>
                  <a:pt x="876" y="537"/>
                </a:lnTo>
                <a:lnTo>
                  <a:pt x="880" y="537"/>
                </a:lnTo>
                <a:lnTo>
                  <a:pt x="885" y="533"/>
                </a:lnTo>
                <a:lnTo>
                  <a:pt x="889" y="533"/>
                </a:lnTo>
                <a:lnTo>
                  <a:pt x="894" y="533"/>
                </a:lnTo>
                <a:lnTo>
                  <a:pt x="894" y="528"/>
                </a:lnTo>
                <a:lnTo>
                  <a:pt x="898" y="528"/>
                </a:lnTo>
                <a:lnTo>
                  <a:pt x="903" y="528"/>
                </a:lnTo>
                <a:lnTo>
                  <a:pt x="907" y="528"/>
                </a:lnTo>
                <a:lnTo>
                  <a:pt x="907" y="524"/>
                </a:lnTo>
                <a:lnTo>
                  <a:pt x="911" y="524"/>
                </a:lnTo>
                <a:lnTo>
                  <a:pt x="916" y="524"/>
                </a:lnTo>
                <a:lnTo>
                  <a:pt x="916" y="519"/>
                </a:lnTo>
                <a:lnTo>
                  <a:pt x="920" y="519"/>
                </a:lnTo>
                <a:lnTo>
                  <a:pt x="925" y="519"/>
                </a:lnTo>
                <a:lnTo>
                  <a:pt x="929" y="515"/>
                </a:lnTo>
                <a:lnTo>
                  <a:pt x="933" y="515"/>
                </a:lnTo>
                <a:lnTo>
                  <a:pt x="938" y="515"/>
                </a:lnTo>
                <a:lnTo>
                  <a:pt x="942" y="511"/>
                </a:lnTo>
                <a:lnTo>
                  <a:pt x="947" y="511"/>
                </a:lnTo>
                <a:lnTo>
                  <a:pt x="951" y="506"/>
                </a:lnTo>
                <a:lnTo>
                  <a:pt x="955" y="506"/>
                </a:lnTo>
                <a:lnTo>
                  <a:pt x="960" y="506"/>
                </a:lnTo>
                <a:lnTo>
                  <a:pt x="964" y="502"/>
                </a:lnTo>
                <a:lnTo>
                  <a:pt x="969" y="502"/>
                </a:lnTo>
                <a:lnTo>
                  <a:pt x="973" y="502"/>
                </a:lnTo>
                <a:lnTo>
                  <a:pt x="973" y="497"/>
                </a:lnTo>
                <a:lnTo>
                  <a:pt x="977" y="497"/>
                </a:lnTo>
                <a:lnTo>
                  <a:pt x="982" y="497"/>
                </a:lnTo>
                <a:lnTo>
                  <a:pt x="982" y="493"/>
                </a:lnTo>
                <a:lnTo>
                  <a:pt x="986" y="493"/>
                </a:lnTo>
                <a:lnTo>
                  <a:pt x="991" y="493"/>
                </a:lnTo>
                <a:lnTo>
                  <a:pt x="995" y="493"/>
                </a:lnTo>
                <a:lnTo>
                  <a:pt x="995" y="489"/>
                </a:lnTo>
                <a:lnTo>
                  <a:pt x="999" y="489"/>
                </a:lnTo>
                <a:lnTo>
                  <a:pt x="1004" y="489"/>
                </a:lnTo>
                <a:lnTo>
                  <a:pt x="1008" y="484"/>
                </a:lnTo>
                <a:lnTo>
                  <a:pt x="1013" y="484"/>
                </a:lnTo>
                <a:lnTo>
                  <a:pt x="1017" y="480"/>
                </a:lnTo>
                <a:lnTo>
                  <a:pt x="1021" y="480"/>
                </a:lnTo>
                <a:lnTo>
                  <a:pt x="1026" y="480"/>
                </a:lnTo>
                <a:lnTo>
                  <a:pt x="1030" y="475"/>
                </a:lnTo>
                <a:lnTo>
                  <a:pt x="1035" y="475"/>
                </a:lnTo>
                <a:lnTo>
                  <a:pt x="1039" y="475"/>
                </a:lnTo>
                <a:lnTo>
                  <a:pt x="1039" y="471"/>
                </a:lnTo>
                <a:lnTo>
                  <a:pt x="1043" y="471"/>
                </a:lnTo>
                <a:lnTo>
                  <a:pt x="1048" y="471"/>
                </a:lnTo>
                <a:lnTo>
                  <a:pt x="1048" y="467"/>
                </a:lnTo>
                <a:lnTo>
                  <a:pt x="1052" y="467"/>
                </a:lnTo>
                <a:lnTo>
                  <a:pt x="1057" y="467"/>
                </a:lnTo>
                <a:lnTo>
                  <a:pt x="1061" y="467"/>
                </a:lnTo>
                <a:lnTo>
                  <a:pt x="1061" y="462"/>
                </a:lnTo>
                <a:lnTo>
                  <a:pt x="1065" y="462"/>
                </a:lnTo>
                <a:lnTo>
                  <a:pt x="1070" y="462"/>
                </a:lnTo>
                <a:lnTo>
                  <a:pt x="1074" y="458"/>
                </a:lnTo>
                <a:lnTo>
                  <a:pt x="1079" y="458"/>
                </a:lnTo>
                <a:lnTo>
                  <a:pt x="1083" y="453"/>
                </a:lnTo>
                <a:lnTo>
                  <a:pt x="1087" y="453"/>
                </a:lnTo>
                <a:lnTo>
                  <a:pt x="1092" y="453"/>
                </a:lnTo>
                <a:lnTo>
                  <a:pt x="1096" y="449"/>
                </a:lnTo>
                <a:lnTo>
                  <a:pt x="1101" y="449"/>
                </a:lnTo>
                <a:lnTo>
                  <a:pt x="1105" y="445"/>
                </a:lnTo>
                <a:lnTo>
                  <a:pt x="1109" y="445"/>
                </a:lnTo>
                <a:lnTo>
                  <a:pt x="1114" y="445"/>
                </a:lnTo>
                <a:lnTo>
                  <a:pt x="1114" y="440"/>
                </a:lnTo>
                <a:lnTo>
                  <a:pt x="1118" y="440"/>
                </a:lnTo>
                <a:lnTo>
                  <a:pt x="1123" y="440"/>
                </a:lnTo>
                <a:lnTo>
                  <a:pt x="1127" y="436"/>
                </a:lnTo>
                <a:lnTo>
                  <a:pt x="1131" y="436"/>
                </a:lnTo>
                <a:lnTo>
                  <a:pt x="1136" y="436"/>
                </a:lnTo>
                <a:lnTo>
                  <a:pt x="1140" y="431"/>
                </a:lnTo>
                <a:lnTo>
                  <a:pt x="1145" y="431"/>
                </a:lnTo>
                <a:lnTo>
                  <a:pt x="1149" y="427"/>
                </a:lnTo>
                <a:lnTo>
                  <a:pt x="1153" y="427"/>
                </a:lnTo>
                <a:lnTo>
                  <a:pt x="1158" y="427"/>
                </a:lnTo>
                <a:lnTo>
                  <a:pt x="1158" y="423"/>
                </a:lnTo>
                <a:lnTo>
                  <a:pt x="1162" y="423"/>
                </a:lnTo>
                <a:lnTo>
                  <a:pt x="1167" y="423"/>
                </a:lnTo>
                <a:lnTo>
                  <a:pt x="1167" y="418"/>
                </a:lnTo>
                <a:lnTo>
                  <a:pt x="1171" y="418"/>
                </a:lnTo>
                <a:lnTo>
                  <a:pt x="1175" y="418"/>
                </a:lnTo>
                <a:lnTo>
                  <a:pt x="1180" y="414"/>
                </a:lnTo>
                <a:lnTo>
                  <a:pt x="1184" y="414"/>
                </a:lnTo>
                <a:lnTo>
                  <a:pt x="1189" y="409"/>
                </a:lnTo>
                <a:lnTo>
                  <a:pt x="1193" y="409"/>
                </a:lnTo>
                <a:lnTo>
                  <a:pt x="1197" y="409"/>
                </a:lnTo>
                <a:lnTo>
                  <a:pt x="1202" y="405"/>
                </a:lnTo>
                <a:lnTo>
                  <a:pt x="1206" y="405"/>
                </a:lnTo>
                <a:lnTo>
                  <a:pt x="1211" y="405"/>
                </a:lnTo>
                <a:lnTo>
                  <a:pt x="1211" y="401"/>
                </a:lnTo>
                <a:lnTo>
                  <a:pt x="1215" y="401"/>
                </a:lnTo>
                <a:lnTo>
                  <a:pt x="1219" y="401"/>
                </a:lnTo>
                <a:lnTo>
                  <a:pt x="1224" y="396"/>
                </a:lnTo>
                <a:lnTo>
                  <a:pt x="1228" y="396"/>
                </a:lnTo>
                <a:lnTo>
                  <a:pt x="1233" y="392"/>
                </a:lnTo>
                <a:lnTo>
                  <a:pt x="1237" y="392"/>
                </a:lnTo>
                <a:lnTo>
                  <a:pt x="1241" y="392"/>
                </a:lnTo>
                <a:lnTo>
                  <a:pt x="1241" y="387"/>
                </a:lnTo>
                <a:lnTo>
                  <a:pt x="1246" y="387"/>
                </a:lnTo>
                <a:lnTo>
                  <a:pt x="1250" y="387"/>
                </a:lnTo>
                <a:lnTo>
                  <a:pt x="1250" y="383"/>
                </a:lnTo>
                <a:lnTo>
                  <a:pt x="1255" y="383"/>
                </a:lnTo>
                <a:lnTo>
                  <a:pt x="1259" y="383"/>
                </a:lnTo>
                <a:lnTo>
                  <a:pt x="1263" y="379"/>
                </a:lnTo>
                <a:lnTo>
                  <a:pt x="1268" y="379"/>
                </a:lnTo>
                <a:lnTo>
                  <a:pt x="1272" y="374"/>
                </a:lnTo>
                <a:lnTo>
                  <a:pt x="1277" y="374"/>
                </a:lnTo>
                <a:lnTo>
                  <a:pt x="1281" y="374"/>
                </a:lnTo>
                <a:lnTo>
                  <a:pt x="1281" y="370"/>
                </a:lnTo>
                <a:lnTo>
                  <a:pt x="1285" y="370"/>
                </a:lnTo>
                <a:lnTo>
                  <a:pt x="1290" y="370"/>
                </a:lnTo>
                <a:lnTo>
                  <a:pt x="1294" y="365"/>
                </a:lnTo>
                <a:lnTo>
                  <a:pt x="1299" y="365"/>
                </a:lnTo>
                <a:lnTo>
                  <a:pt x="1303" y="365"/>
                </a:lnTo>
                <a:lnTo>
                  <a:pt x="1307" y="361"/>
                </a:lnTo>
                <a:lnTo>
                  <a:pt x="1312" y="361"/>
                </a:lnTo>
                <a:lnTo>
                  <a:pt x="1316" y="357"/>
                </a:lnTo>
                <a:lnTo>
                  <a:pt x="1321" y="357"/>
                </a:lnTo>
                <a:lnTo>
                  <a:pt x="1325" y="357"/>
                </a:lnTo>
                <a:lnTo>
                  <a:pt x="1325" y="352"/>
                </a:lnTo>
                <a:lnTo>
                  <a:pt x="1329" y="352"/>
                </a:lnTo>
                <a:lnTo>
                  <a:pt x="1334" y="352"/>
                </a:lnTo>
                <a:lnTo>
                  <a:pt x="1334" y="348"/>
                </a:lnTo>
                <a:lnTo>
                  <a:pt x="1338" y="348"/>
                </a:lnTo>
                <a:lnTo>
                  <a:pt x="1343" y="348"/>
                </a:lnTo>
                <a:lnTo>
                  <a:pt x="1347" y="343"/>
                </a:lnTo>
                <a:lnTo>
                  <a:pt x="1351" y="343"/>
                </a:lnTo>
                <a:lnTo>
                  <a:pt x="1356" y="339"/>
                </a:lnTo>
                <a:lnTo>
                  <a:pt x="1360" y="339"/>
                </a:lnTo>
                <a:lnTo>
                  <a:pt x="1365" y="339"/>
                </a:lnTo>
                <a:lnTo>
                  <a:pt x="1365" y="335"/>
                </a:lnTo>
                <a:lnTo>
                  <a:pt x="1369" y="335"/>
                </a:lnTo>
                <a:lnTo>
                  <a:pt x="1373" y="335"/>
                </a:lnTo>
                <a:lnTo>
                  <a:pt x="1378" y="330"/>
                </a:lnTo>
                <a:lnTo>
                  <a:pt x="1382" y="330"/>
                </a:lnTo>
                <a:lnTo>
                  <a:pt x="1387" y="326"/>
                </a:lnTo>
                <a:lnTo>
                  <a:pt x="1391" y="326"/>
                </a:lnTo>
                <a:lnTo>
                  <a:pt x="1395" y="326"/>
                </a:lnTo>
                <a:lnTo>
                  <a:pt x="1395" y="321"/>
                </a:lnTo>
                <a:lnTo>
                  <a:pt x="1400" y="321"/>
                </a:lnTo>
                <a:lnTo>
                  <a:pt x="1404" y="321"/>
                </a:lnTo>
                <a:lnTo>
                  <a:pt x="1409" y="317"/>
                </a:lnTo>
                <a:lnTo>
                  <a:pt x="1413" y="317"/>
                </a:lnTo>
                <a:lnTo>
                  <a:pt x="1417" y="313"/>
                </a:lnTo>
                <a:lnTo>
                  <a:pt x="1422" y="313"/>
                </a:lnTo>
                <a:lnTo>
                  <a:pt x="1426" y="313"/>
                </a:lnTo>
                <a:lnTo>
                  <a:pt x="1426" y="308"/>
                </a:lnTo>
                <a:lnTo>
                  <a:pt x="1431" y="308"/>
                </a:lnTo>
                <a:lnTo>
                  <a:pt x="1435" y="308"/>
                </a:lnTo>
                <a:lnTo>
                  <a:pt x="1435" y="304"/>
                </a:lnTo>
                <a:lnTo>
                  <a:pt x="1439" y="304"/>
                </a:lnTo>
                <a:lnTo>
                  <a:pt x="1444" y="304"/>
                </a:lnTo>
                <a:lnTo>
                  <a:pt x="1448" y="299"/>
                </a:lnTo>
                <a:lnTo>
                  <a:pt x="1453" y="299"/>
                </a:lnTo>
                <a:lnTo>
                  <a:pt x="1457" y="299"/>
                </a:lnTo>
                <a:lnTo>
                  <a:pt x="1457" y="295"/>
                </a:lnTo>
                <a:lnTo>
                  <a:pt x="1461" y="295"/>
                </a:lnTo>
                <a:lnTo>
                  <a:pt x="1466" y="295"/>
                </a:lnTo>
                <a:lnTo>
                  <a:pt x="1466" y="291"/>
                </a:lnTo>
                <a:lnTo>
                  <a:pt x="1470" y="291"/>
                </a:lnTo>
                <a:lnTo>
                  <a:pt x="1475" y="291"/>
                </a:lnTo>
                <a:lnTo>
                  <a:pt x="1479" y="286"/>
                </a:lnTo>
                <a:lnTo>
                  <a:pt x="1483" y="286"/>
                </a:lnTo>
                <a:lnTo>
                  <a:pt x="1488" y="282"/>
                </a:lnTo>
                <a:lnTo>
                  <a:pt x="1492" y="282"/>
                </a:lnTo>
                <a:lnTo>
                  <a:pt x="1497" y="282"/>
                </a:lnTo>
                <a:lnTo>
                  <a:pt x="1497" y="277"/>
                </a:lnTo>
                <a:lnTo>
                  <a:pt x="1501" y="277"/>
                </a:lnTo>
                <a:lnTo>
                  <a:pt x="1505" y="277"/>
                </a:lnTo>
                <a:lnTo>
                  <a:pt x="1510" y="273"/>
                </a:lnTo>
                <a:lnTo>
                  <a:pt x="1514" y="273"/>
                </a:lnTo>
                <a:lnTo>
                  <a:pt x="1519" y="269"/>
                </a:lnTo>
                <a:lnTo>
                  <a:pt x="1523" y="269"/>
                </a:lnTo>
                <a:lnTo>
                  <a:pt x="1527" y="269"/>
                </a:lnTo>
                <a:lnTo>
                  <a:pt x="1527" y="264"/>
                </a:lnTo>
                <a:lnTo>
                  <a:pt x="1532" y="264"/>
                </a:lnTo>
                <a:lnTo>
                  <a:pt x="1536" y="264"/>
                </a:lnTo>
                <a:lnTo>
                  <a:pt x="1541" y="260"/>
                </a:lnTo>
                <a:lnTo>
                  <a:pt x="1545" y="260"/>
                </a:lnTo>
                <a:lnTo>
                  <a:pt x="1549" y="255"/>
                </a:lnTo>
                <a:lnTo>
                  <a:pt x="1554" y="255"/>
                </a:lnTo>
                <a:lnTo>
                  <a:pt x="1558" y="255"/>
                </a:lnTo>
                <a:lnTo>
                  <a:pt x="1558" y="251"/>
                </a:lnTo>
                <a:lnTo>
                  <a:pt x="1563" y="251"/>
                </a:lnTo>
                <a:lnTo>
                  <a:pt x="1567" y="251"/>
                </a:lnTo>
                <a:lnTo>
                  <a:pt x="1567" y="247"/>
                </a:lnTo>
                <a:lnTo>
                  <a:pt x="1571" y="247"/>
                </a:lnTo>
                <a:lnTo>
                  <a:pt x="1576" y="247"/>
                </a:lnTo>
                <a:lnTo>
                  <a:pt x="1580" y="242"/>
                </a:lnTo>
                <a:lnTo>
                  <a:pt x="1585" y="242"/>
                </a:lnTo>
                <a:lnTo>
                  <a:pt x="1589" y="238"/>
                </a:lnTo>
                <a:lnTo>
                  <a:pt x="1593" y="238"/>
                </a:lnTo>
                <a:lnTo>
                  <a:pt x="1598" y="238"/>
                </a:lnTo>
                <a:lnTo>
                  <a:pt x="1598" y="233"/>
                </a:lnTo>
                <a:lnTo>
                  <a:pt x="1602" y="233"/>
                </a:lnTo>
                <a:lnTo>
                  <a:pt x="1607" y="229"/>
                </a:lnTo>
                <a:lnTo>
                  <a:pt x="1611" y="229"/>
                </a:lnTo>
                <a:lnTo>
                  <a:pt x="1615" y="229"/>
                </a:lnTo>
                <a:lnTo>
                  <a:pt x="1615" y="225"/>
                </a:lnTo>
                <a:lnTo>
                  <a:pt x="1620" y="225"/>
                </a:lnTo>
                <a:lnTo>
                  <a:pt x="1624" y="225"/>
                </a:lnTo>
                <a:lnTo>
                  <a:pt x="1629" y="220"/>
                </a:lnTo>
                <a:lnTo>
                  <a:pt x="1633" y="220"/>
                </a:lnTo>
                <a:lnTo>
                  <a:pt x="1637" y="216"/>
                </a:lnTo>
                <a:lnTo>
                  <a:pt x="1642" y="216"/>
                </a:lnTo>
                <a:lnTo>
                  <a:pt x="1646" y="216"/>
                </a:lnTo>
                <a:lnTo>
                  <a:pt x="1646" y="211"/>
                </a:lnTo>
                <a:lnTo>
                  <a:pt x="1651" y="211"/>
                </a:lnTo>
                <a:lnTo>
                  <a:pt x="1655" y="211"/>
                </a:lnTo>
                <a:lnTo>
                  <a:pt x="1660" y="207"/>
                </a:lnTo>
                <a:lnTo>
                  <a:pt x="1664" y="207"/>
                </a:lnTo>
                <a:lnTo>
                  <a:pt x="1668" y="203"/>
                </a:lnTo>
                <a:lnTo>
                  <a:pt x="1673" y="203"/>
                </a:lnTo>
                <a:lnTo>
                  <a:pt x="1677" y="203"/>
                </a:lnTo>
                <a:lnTo>
                  <a:pt x="1677" y="198"/>
                </a:lnTo>
                <a:lnTo>
                  <a:pt x="1682" y="198"/>
                </a:lnTo>
                <a:lnTo>
                  <a:pt x="1686" y="198"/>
                </a:lnTo>
                <a:lnTo>
                  <a:pt x="1686" y="194"/>
                </a:lnTo>
                <a:lnTo>
                  <a:pt x="1690" y="194"/>
                </a:lnTo>
                <a:lnTo>
                  <a:pt x="1695" y="194"/>
                </a:lnTo>
                <a:lnTo>
                  <a:pt x="1699" y="189"/>
                </a:lnTo>
                <a:lnTo>
                  <a:pt x="1704" y="189"/>
                </a:lnTo>
                <a:lnTo>
                  <a:pt x="1708" y="185"/>
                </a:lnTo>
                <a:lnTo>
                  <a:pt x="1712" y="185"/>
                </a:lnTo>
                <a:lnTo>
                  <a:pt x="1717" y="181"/>
                </a:lnTo>
                <a:lnTo>
                  <a:pt x="1721" y="181"/>
                </a:lnTo>
                <a:lnTo>
                  <a:pt x="1726" y="181"/>
                </a:lnTo>
                <a:lnTo>
                  <a:pt x="1726" y="176"/>
                </a:lnTo>
                <a:lnTo>
                  <a:pt x="1730" y="176"/>
                </a:lnTo>
                <a:lnTo>
                  <a:pt x="1734" y="176"/>
                </a:lnTo>
                <a:lnTo>
                  <a:pt x="1734" y="172"/>
                </a:lnTo>
                <a:lnTo>
                  <a:pt x="1739" y="172"/>
                </a:lnTo>
                <a:lnTo>
                  <a:pt x="1743" y="172"/>
                </a:lnTo>
                <a:lnTo>
                  <a:pt x="1748" y="167"/>
                </a:lnTo>
                <a:lnTo>
                  <a:pt x="1752" y="167"/>
                </a:lnTo>
                <a:lnTo>
                  <a:pt x="1756" y="163"/>
                </a:lnTo>
                <a:lnTo>
                  <a:pt x="1761" y="163"/>
                </a:lnTo>
                <a:lnTo>
                  <a:pt x="1765" y="163"/>
                </a:lnTo>
                <a:lnTo>
                  <a:pt x="1765" y="159"/>
                </a:lnTo>
                <a:lnTo>
                  <a:pt x="1770" y="159"/>
                </a:lnTo>
                <a:lnTo>
                  <a:pt x="1774" y="159"/>
                </a:lnTo>
                <a:lnTo>
                  <a:pt x="1778" y="154"/>
                </a:lnTo>
                <a:lnTo>
                  <a:pt x="1783" y="154"/>
                </a:lnTo>
                <a:lnTo>
                  <a:pt x="1783" y="150"/>
                </a:lnTo>
                <a:lnTo>
                  <a:pt x="1787" y="150"/>
                </a:lnTo>
                <a:lnTo>
                  <a:pt x="1792" y="150"/>
                </a:lnTo>
                <a:lnTo>
                  <a:pt x="1796" y="145"/>
                </a:lnTo>
                <a:lnTo>
                  <a:pt x="1800" y="145"/>
                </a:lnTo>
                <a:lnTo>
                  <a:pt x="1805" y="141"/>
                </a:lnTo>
                <a:lnTo>
                  <a:pt x="1809" y="141"/>
                </a:lnTo>
                <a:lnTo>
                  <a:pt x="1814" y="141"/>
                </a:lnTo>
                <a:lnTo>
                  <a:pt x="1814" y="137"/>
                </a:lnTo>
                <a:lnTo>
                  <a:pt x="1818" y="137"/>
                </a:lnTo>
                <a:lnTo>
                  <a:pt x="1822" y="137"/>
                </a:lnTo>
                <a:lnTo>
                  <a:pt x="1827" y="132"/>
                </a:lnTo>
                <a:lnTo>
                  <a:pt x="1831" y="132"/>
                </a:lnTo>
                <a:lnTo>
                  <a:pt x="1836" y="128"/>
                </a:lnTo>
                <a:lnTo>
                  <a:pt x="1840" y="128"/>
                </a:lnTo>
                <a:lnTo>
                  <a:pt x="1844" y="123"/>
                </a:lnTo>
                <a:lnTo>
                  <a:pt x="1849" y="123"/>
                </a:lnTo>
                <a:lnTo>
                  <a:pt x="1853" y="119"/>
                </a:lnTo>
                <a:lnTo>
                  <a:pt x="1858" y="119"/>
                </a:lnTo>
                <a:lnTo>
                  <a:pt x="1862" y="119"/>
                </a:lnTo>
                <a:lnTo>
                  <a:pt x="1862" y="115"/>
                </a:lnTo>
                <a:lnTo>
                  <a:pt x="1866" y="115"/>
                </a:lnTo>
                <a:lnTo>
                  <a:pt x="1871" y="115"/>
                </a:lnTo>
                <a:lnTo>
                  <a:pt x="1875" y="110"/>
                </a:lnTo>
                <a:lnTo>
                  <a:pt x="1880" y="110"/>
                </a:lnTo>
                <a:lnTo>
                  <a:pt x="1884" y="106"/>
                </a:lnTo>
                <a:lnTo>
                  <a:pt x="1888" y="106"/>
                </a:lnTo>
                <a:lnTo>
                  <a:pt x="1893" y="101"/>
                </a:lnTo>
                <a:lnTo>
                  <a:pt x="1897" y="101"/>
                </a:lnTo>
                <a:lnTo>
                  <a:pt x="1902" y="97"/>
                </a:lnTo>
                <a:lnTo>
                  <a:pt x="1906" y="97"/>
                </a:lnTo>
                <a:lnTo>
                  <a:pt x="1910" y="97"/>
                </a:lnTo>
                <a:lnTo>
                  <a:pt x="1910" y="92"/>
                </a:lnTo>
                <a:lnTo>
                  <a:pt x="1915" y="92"/>
                </a:lnTo>
                <a:lnTo>
                  <a:pt x="1919" y="92"/>
                </a:lnTo>
                <a:lnTo>
                  <a:pt x="1919" y="88"/>
                </a:lnTo>
                <a:lnTo>
                  <a:pt x="1924" y="88"/>
                </a:lnTo>
                <a:lnTo>
                  <a:pt x="1928" y="88"/>
                </a:lnTo>
                <a:lnTo>
                  <a:pt x="1928" y="84"/>
                </a:lnTo>
                <a:lnTo>
                  <a:pt x="1932" y="84"/>
                </a:lnTo>
                <a:lnTo>
                  <a:pt x="1937" y="84"/>
                </a:lnTo>
                <a:lnTo>
                  <a:pt x="1937" y="79"/>
                </a:lnTo>
                <a:lnTo>
                  <a:pt x="1941" y="79"/>
                </a:lnTo>
                <a:lnTo>
                  <a:pt x="1946" y="79"/>
                </a:lnTo>
                <a:lnTo>
                  <a:pt x="1950" y="75"/>
                </a:lnTo>
                <a:lnTo>
                  <a:pt x="1954" y="75"/>
                </a:lnTo>
                <a:lnTo>
                  <a:pt x="1959" y="70"/>
                </a:lnTo>
                <a:lnTo>
                  <a:pt x="1963" y="70"/>
                </a:lnTo>
                <a:lnTo>
                  <a:pt x="1968" y="66"/>
                </a:lnTo>
                <a:lnTo>
                  <a:pt x="1972" y="66"/>
                </a:lnTo>
                <a:lnTo>
                  <a:pt x="1976" y="66"/>
                </a:lnTo>
                <a:lnTo>
                  <a:pt x="1976" y="62"/>
                </a:lnTo>
                <a:lnTo>
                  <a:pt x="1981" y="62"/>
                </a:lnTo>
                <a:lnTo>
                  <a:pt x="1985" y="62"/>
                </a:lnTo>
                <a:lnTo>
                  <a:pt x="1985" y="57"/>
                </a:lnTo>
                <a:lnTo>
                  <a:pt x="1990" y="57"/>
                </a:lnTo>
                <a:lnTo>
                  <a:pt x="1994" y="57"/>
                </a:lnTo>
                <a:lnTo>
                  <a:pt x="1994" y="53"/>
                </a:lnTo>
                <a:lnTo>
                  <a:pt x="1998" y="53"/>
                </a:lnTo>
                <a:lnTo>
                  <a:pt x="2003" y="53"/>
                </a:lnTo>
                <a:lnTo>
                  <a:pt x="2003" y="48"/>
                </a:lnTo>
                <a:lnTo>
                  <a:pt x="2007" y="48"/>
                </a:lnTo>
                <a:lnTo>
                  <a:pt x="2012" y="48"/>
                </a:lnTo>
                <a:lnTo>
                  <a:pt x="2016" y="44"/>
                </a:lnTo>
                <a:lnTo>
                  <a:pt x="2020" y="44"/>
                </a:lnTo>
                <a:lnTo>
                  <a:pt x="2025" y="40"/>
                </a:lnTo>
                <a:lnTo>
                  <a:pt x="2029" y="40"/>
                </a:lnTo>
                <a:lnTo>
                  <a:pt x="2034" y="35"/>
                </a:lnTo>
                <a:lnTo>
                  <a:pt x="2038" y="35"/>
                </a:lnTo>
                <a:lnTo>
                  <a:pt x="2042" y="35"/>
                </a:lnTo>
                <a:lnTo>
                  <a:pt x="2042" y="31"/>
                </a:lnTo>
                <a:lnTo>
                  <a:pt x="2047" y="31"/>
                </a:lnTo>
                <a:lnTo>
                  <a:pt x="2051" y="26"/>
                </a:lnTo>
                <a:lnTo>
                  <a:pt x="2056" y="26"/>
                </a:lnTo>
                <a:lnTo>
                  <a:pt x="2060" y="26"/>
                </a:lnTo>
                <a:lnTo>
                  <a:pt x="2060" y="22"/>
                </a:lnTo>
                <a:lnTo>
                  <a:pt x="2064" y="22"/>
                </a:lnTo>
                <a:lnTo>
                  <a:pt x="2069" y="22"/>
                </a:lnTo>
                <a:lnTo>
                  <a:pt x="2069" y="18"/>
                </a:lnTo>
                <a:lnTo>
                  <a:pt x="2073" y="18"/>
                </a:lnTo>
                <a:lnTo>
                  <a:pt x="2078" y="18"/>
                </a:lnTo>
                <a:lnTo>
                  <a:pt x="2082" y="13"/>
                </a:lnTo>
                <a:lnTo>
                  <a:pt x="2086" y="13"/>
                </a:lnTo>
                <a:lnTo>
                  <a:pt x="2086" y="9"/>
                </a:lnTo>
                <a:lnTo>
                  <a:pt x="2091" y="9"/>
                </a:lnTo>
                <a:lnTo>
                  <a:pt x="2095" y="9"/>
                </a:lnTo>
                <a:lnTo>
                  <a:pt x="2100" y="4"/>
                </a:lnTo>
                <a:lnTo>
                  <a:pt x="2104" y="4"/>
                </a:lnTo>
                <a:lnTo>
                  <a:pt x="2108" y="0"/>
                </a:lnTo>
              </a:path>
            </a:pathLst>
          </a:custGeom>
          <a:noFill/>
          <a:ln w="285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Freeform 102"/>
          <p:cNvSpPr>
            <a:spLocks/>
          </p:cNvSpPr>
          <p:nvPr/>
        </p:nvSpPr>
        <p:spPr bwMode="auto">
          <a:xfrm>
            <a:off x="5541963" y="4807194"/>
            <a:ext cx="3346450" cy="1160463"/>
          </a:xfrm>
          <a:custGeom>
            <a:avLst/>
            <a:gdLst>
              <a:gd name="T0" fmla="*/ 18 w 2108"/>
              <a:gd name="T1" fmla="*/ 704 h 731"/>
              <a:gd name="T2" fmla="*/ 49 w 2108"/>
              <a:gd name="T3" fmla="*/ 678 h 731"/>
              <a:gd name="T4" fmla="*/ 79 w 2108"/>
              <a:gd name="T5" fmla="*/ 660 h 731"/>
              <a:gd name="T6" fmla="*/ 119 w 2108"/>
              <a:gd name="T7" fmla="*/ 642 h 731"/>
              <a:gd name="T8" fmla="*/ 154 w 2108"/>
              <a:gd name="T9" fmla="*/ 629 h 731"/>
              <a:gd name="T10" fmla="*/ 185 w 2108"/>
              <a:gd name="T11" fmla="*/ 620 h 731"/>
              <a:gd name="T12" fmla="*/ 216 w 2108"/>
              <a:gd name="T13" fmla="*/ 607 h 731"/>
              <a:gd name="T14" fmla="*/ 247 w 2108"/>
              <a:gd name="T15" fmla="*/ 598 h 731"/>
              <a:gd name="T16" fmla="*/ 278 w 2108"/>
              <a:gd name="T17" fmla="*/ 585 h 731"/>
              <a:gd name="T18" fmla="*/ 313 w 2108"/>
              <a:gd name="T19" fmla="*/ 568 h 731"/>
              <a:gd name="T20" fmla="*/ 348 w 2108"/>
              <a:gd name="T21" fmla="*/ 550 h 731"/>
              <a:gd name="T22" fmla="*/ 383 w 2108"/>
              <a:gd name="T23" fmla="*/ 537 h 731"/>
              <a:gd name="T24" fmla="*/ 423 w 2108"/>
              <a:gd name="T25" fmla="*/ 519 h 731"/>
              <a:gd name="T26" fmla="*/ 454 w 2108"/>
              <a:gd name="T27" fmla="*/ 506 h 731"/>
              <a:gd name="T28" fmla="*/ 493 w 2108"/>
              <a:gd name="T29" fmla="*/ 497 h 731"/>
              <a:gd name="T30" fmla="*/ 524 w 2108"/>
              <a:gd name="T31" fmla="*/ 484 h 731"/>
              <a:gd name="T32" fmla="*/ 559 w 2108"/>
              <a:gd name="T33" fmla="*/ 480 h 731"/>
              <a:gd name="T34" fmla="*/ 590 w 2108"/>
              <a:gd name="T35" fmla="*/ 471 h 731"/>
              <a:gd name="T36" fmla="*/ 630 w 2108"/>
              <a:gd name="T37" fmla="*/ 462 h 731"/>
              <a:gd name="T38" fmla="*/ 665 w 2108"/>
              <a:gd name="T39" fmla="*/ 453 h 731"/>
              <a:gd name="T40" fmla="*/ 700 w 2108"/>
              <a:gd name="T41" fmla="*/ 444 h 731"/>
              <a:gd name="T42" fmla="*/ 740 w 2108"/>
              <a:gd name="T43" fmla="*/ 436 h 731"/>
              <a:gd name="T44" fmla="*/ 779 w 2108"/>
              <a:gd name="T45" fmla="*/ 427 h 731"/>
              <a:gd name="T46" fmla="*/ 814 w 2108"/>
              <a:gd name="T47" fmla="*/ 414 h 731"/>
              <a:gd name="T48" fmla="*/ 850 w 2108"/>
              <a:gd name="T49" fmla="*/ 405 h 731"/>
              <a:gd name="T50" fmla="*/ 885 w 2108"/>
              <a:gd name="T51" fmla="*/ 396 h 731"/>
              <a:gd name="T52" fmla="*/ 916 w 2108"/>
              <a:gd name="T53" fmla="*/ 383 h 731"/>
              <a:gd name="T54" fmla="*/ 947 w 2108"/>
              <a:gd name="T55" fmla="*/ 374 h 731"/>
              <a:gd name="T56" fmla="*/ 986 w 2108"/>
              <a:gd name="T57" fmla="*/ 361 h 731"/>
              <a:gd name="T58" fmla="*/ 1017 w 2108"/>
              <a:gd name="T59" fmla="*/ 348 h 731"/>
              <a:gd name="T60" fmla="*/ 1048 w 2108"/>
              <a:gd name="T61" fmla="*/ 339 h 731"/>
              <a:gd name="T62" fmla="*/ 1087 w 2108"/>
              <a:gd name="T63" fmla="*/ 326 h 731"/>
              <a:gd name="T64" fmla="*/ 1123 w 2108"/>
              <a:gd name="T65" fmla="*/ 312 h 731"/>
              <a:gd name="T66" fmla="*/ 1153 w 2108"/>
              <a:gd name="T67" fmla="*/ 304 h 731"/>
              <a:gd name="T68" fmla="*/ 1193 w 2108"/>
              <a:gd name="T69" fmla="*/ 290 h 731"/>
              <a:gd name="T70" fmla="*/ 1233 w 2108"/>
              <a:gd name="T71" fmla="*/ 282 h 731"/>
              <a:gd name="T72" fmla="*/ 1263 w 2108"/>
              <a:gd name="T73" fmla="*/ 268 h 731"/>
              <a:gd name="T74" fmla="*/ 1299 w 2108"/>
              <a:gd name="T75" fmla="*/ 260 h 731"/>
              <a:gd name="T76" fmla="*/ 1334 w 2108"/>
              <a:gd name="T77" fmla="*/ 251 h 731"/>
              <a:gd name="T78" fmla="*/ 1373 w 2108"/>
              <a:gd name="T79" fmla="*/ 238 h 731"/>
              <a:gd name="T80" fmla="*/ 1409 w 2108"/>
              <a:gd name="T81" fmla="*/ 229 h 731"/>
              <a:gd name="T82" fmla="*/ 1444 w 2108"/>
              <a:gd name="T83" fmla="*/ 220 h 731"/>
              <a:gd name="T84" fmla="*/ 1479 w 2108"/>
              <a:gd name="T85" fmla="*/ 207 h 731"/>
              <a:gd name="T86" fmla="*/ 1514 w 2108"/>
              <a:gd name="T87" fmla="*/ 198 h 731"/>
              <a:gd name="T88" fmla="*/ 1549 w 2108"/>
              <a:gd name="T89" fmla="*/ 185 h 731"/>
              <a:gd name="T90" fmla="*/ 1589 w 2108"/>
              <a:gd name="T91" fmla="*/ 172 h 731"/>
              <a:gd name="T92" fmla="*/ 1624 w 2108"/>
              <a:gd name="T93" fmla="*/ 163 h 731"/>
              <a:gd name="T94" fmla="*/ 1660 w 2108"/>
              <a:gd name="T95" fmla="*/ 150 h 731"/>
              <a:gd name="T96" fmla="*/ 1695 w 2108"/>
              <a:gd name="T97" fmla="*/ 136 h 731"/>
              <a:gd name="T98" fmla="*/ 1734 w 2108"/>
              <a:gd name="T99" fmla="*/ 123 h 731"/>
              <a:gd name="T100" fmla="*/ 1770 w 2108"/>
              <a:gd name="T101" fmla="*/ 110 h 731"/>
              <a:gd name="T102" fmla="*/ 1809 w 2108"/>
              <a:gd name="T103" fmla="*/ 101 h 731"/>
              <a:gd name="T104" fmla="*/ 1844 w 2108"/>
              <a:gd name="T105" fmla="*/ 88 h 731"/>
              <a:gd name="T106" fmla="*/ 1875 w 2108"/>
              <a:gd name="T107" fmla="*/ 79 h 731"/>
              <a:gd name="T108" fmla="*/ 1906 w 2108"/>
              <a:gd name="T109" fmla="*/ 66 h 731"/>
              <a:gd name="T110" fmla="*/ 1946 w 2108"/>
              <a:gd name="T111" fmla="*/ 53 h 731"/>
              <a:gd name="T112" fmla="*/ 1985 w 2108"/>
              <a:gd name="T113" fmla="*/ 44 h 731"/>
              <a:gd name="T114" fmla="*/ 2012 w 2108"/>
              <a:gd name="T115" fmla="*/ 31 h 731"/>
              <a:gd name="T116" fmla="*/ 2051 w 2108"/>
              <a:gd name="T117" fmla="*/ 22 h 731"/>
              <a:gd name="T118" fmla="*/ 2082 w 2108"/>
              <a:gd name="T119" fmla="*/ 9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08" h="731">
                <a:moveTo>
                  <a:pt x="0" y="731"/>
                </a:moveTo>
                <a:lnTo>
                  <a:pt x="0" y="726"/>
                </a:lnTo>
                <a:lnTo>
                  <a:pt x="5" y="722"/>
                </a:lnTo>
                <a:lnTo>
                  <a:pt x="5" y="717"/>
                </a:lnTo>
                <a:lnTo>
                  <a:pt x="9" y="717"/>
                </a:lnTo>
                <a:lnTo>
                  <a:pt x="9" y="713"/>
                </a:lnTo>
                <a:lnTo>
                  <a:pt x="13" y="713"/>
                </a:lnTo>
                <a:lnTo>
                  <a:pt x="18" y="708"/>
                </a:lnTo>
                <a:lnTo>
                  <a:pt x="18" y="704"/>
                </a:lnTo>
                <a:lnTo>
                  <a:pt x="22" y="704"/>
                </a:lnTo>
                <a:lnTo>
                  <a:pt x="22" y="700"/>
                </a:lnTo>
                <a:lnTo>
                  <a:pt x="27" y="700"/>
                </a:lnTo>
                <a:lnTo>
                  <a:pt x="27" y="695"/>
                </a:lnTo>
                <a:lnTo>
                  <a:pt x="31" y="695"/>
                </a:lnTo>
                <a:lnTo>
                  <a:pt x="35" y="691"/>
                </a:lnTo>
                <a:lnTo>
                  <a:pt x="40" y="686"/>
                </a:lnTo>
                <a:lnTo>
                  <a:pt x="44" y="682"/>
                </a:lnTo>
                <a:lnTo>
                  <a:pt x="49" y="678"/>
                </a:lnTo>
                <a:lnTo>
                  <a:pt x="53" y="678"/>
                </a:lnTo>
                <a:lnTo>
                  <a:pt x="53" y="673"/>
                </a:lnTo>
                <a:lnTo>
                  <a:pt x="57" y="673"/>
                </a:lnTo>
                <a:lnTo>
                  <a:pt x="62" y="669"/>
                </a:lnTo>
                <a:lnTo>
                  <a:pt x="66" y="669"/>
                </a:lnTo>
                <a:lnTo>
                  <a:pt x="71" y="664"/>
                </a:lnTo>
                <a:lnTo>
                  <a:pt x="75" y="664"/>
                </a:lnTo>
                <a:lnTo>
                  <a:pt x="75" y="660"/>
                </a:lnTo>
                <a:lnTo>
                  <a:pt x="79" y="660"/>
                </a:lnTo>
                <a:lnTo>
                  <a:pt x="84" y="656"/>
                </a:lnTo>
                <a:lnTo>
                  <a:pt x="88" y="656"/>
                </a:lnTo>
                <a:lnTo>
                  <a:pt x="93" y="651"/>
                </a:lnTo>
                <a:lnTo>
                  <a:pt x="97" y="651"/>
                </a:lnTo>
                <a:lnTo>
                  <a:pt x="101" y="647"/>
                </a:lnTo>
                <a:lnTo>
                  <a:pt x="106" y="647"/>
                </a:lnTo>
                <a:lnTo>
                  <a:pt x="110" y="647"/>
                </a:lnTo>
                <a:lnTo>
                  <a:pt x="115" y="642"/>
                </a:lnTo>
                <a:lnTo>
                  <a:pt x="119" y="642"/>
                </a:lnTo>
                <a:lnTo>
                  <a:pt x="124" y="642"/>
                </a:lnTo>
                <a:lnTo>
                  <a:pt x="124" y="638"/>
                </a:lnTo>
                <a:lnTo>
                  <a:pt x="128" y="638"/>
                </a:lnTo>
                <a:lnTo>
                  <a:pt x="132" y="638"/>
                </a:lnTo>
                <a:lnTo>
                  <a:pt x="137" y="638"/>
                </a:lnTo>
                <a:lnTo>
                  <a:pt x="141" y="634"/>
                </a:lnTo>
                <a:lnTo>
                  <a:pt x="146" y="634"/>
                </a:lnTo>
                <a:lnTo>
                  <a:pt x="150" y="634"/>
                </a:lnTo>
                <a:lnTo>
                  <a:pt x="154" y="629"/>
                </a:lnTo>
                <a:lnTo>
                  <a:pt x="159" y="629"/>
                </a:lnTo>
                <a:lnTo>
                  <a:pt x="163" y="629"/>
                </a:lnTo>
                <a:lnTo>
                  <a:pt x="163" y="625"/>
                </a:lnTo>
                <a:lnTo>
                  <a:pt x="168" y="625"/>
                </a:lnTo>
                <a:lnTo>
                  <a:pt x="172" y="625"/>
                </a:lnTo>
                <a:lnTo>
                  <a:pt x="176" y="625"/>
                </a:lnTo>
                <a:lnTo>
                  <a:pt x="176" y="620"/>
                </a:lnTo>
                <a:lnTo>
                  <a:pt x="181" y="620"/>
                </a:lnTo>
                <a:lnTo>
                  <a:pt x="185" y="620"/>
                </a:lnTo>
                <a:lnTo>
                  <a:pt x="190" y="620"/>
                </a:lnTo>
                <a:lnTo>
                  <a:pt x="190" y="616"/>
                </a:lnTo>
                <a:lnTo>
                  <a:pt x="194" y="616"/>
                </a:lnTo>
                <a:lnTo>
                  <a:pt x="198" y="616"/>
                </a:lnTo>
                <a:lnTo>
                  <a:pt x="203" y="616"/>
                </a:lnTo>
                <a:lnTo>
                  <a:pt x="203" y="612"/>
                </a:lnTo>
                <a:lnTo>
                  <a:pt x="207" y="612"/>
                </a:lnTo>
                <a:lnTo>
                  <a:pt x="212" y="612"/>
                </a:lnTo>
                <a:lnTo>
                  <a:pt x="216" y="607"/>
                </a:lnTo>
                <a:lnTo>
                  <a:pt x="220" y="607"/>
                </a:lnTo>
                <a:lnTo>
                  <a:pt x="225" y="607"/>
                </a:lnTo>
                <a:lnTo>
                  <a:pt x="225" y="603"/>
                </a:lnTo>
                <a:lnTo>
                  <a:pt x="229" y="603"/>
                </a:lnTo>
                <a:lnTo>
                  <a:pt x="234" y="603"/>
                </a:lnTo>
                <a:lnTo>
                  <a:pt x="238" y="603"/>
                </a:lnTo>
                <a:lnTo>
                  <a:pt x="238" y="598"/>
                </a:lnTo>
                <a:lnTo>
                  <a:pt x="242" y="598"/>
                </a:lnTo>
                <a:lnTo>
                  <a:pt x="247" y="598"/>
                </a:lnTo>
                <a:lnTo>
                  <a:pt x="247" y="594"/>
                </a:lnTo>
                <a:lnTo>
                  <a:pt x="251" y="594"/>
                </a:lnTo>
                <a:lnTo>
                  <a:pt x="256" y="594"/>
                </a:lnTo>
                <a:lnTo>
                  <a:pt x="260" y="590"/>
                </a:lnTo>
                <a:lnTo>
                  <a:pt x="264" y="590"/>
                </a:lnTo>
                <a:lnTo>
                  <a:pt x="269" y="590"/>
                </a:lnTo>
                <a:lnTo>
                  <a:pt x="269" y="585"/>
                </a:lnTo>
                <a:lnTo>
                  <a:pt x="273" y="585"/>
                </a:lnTo>
                <a:lnTo>
                  <a:pt x="278" y="585"/>
                </a:lnTo>
                <a:lnTo>
                  <a:pt x="278" y="581"/>
                </a:lnTo>
                <a:lnTo>
                  <a:pt x="282" y="581"/>
                </a:lnTo>
                <a:lnTo>
                  <a:pt x="286" y="581"/>
                </a:lnTo>
                <a:lnTo>
                  <a:pt x="291" y="576"/>
                </a:lnTo>
                <a:lnTo>
                  <a:pt x="295" y="576"/>
                </a:lnTo>
                <a:lnTo>
                  <a:pt x="300" y="572"/>
                </a:lnTo>
                <a:lnTo>
                  <a:pt x="304" y="572"/>
                </a:lnTo>
                <a:lnTo>
                  <a:pt x="308" y="568"/>
                </a:lnTo>
                <a:lnTo>
                  <a:pt x="313" y="568"/>
                </a:lnTo>
                <a:lnTo>
                  <a:pt x="317" y="563"/>
                </a:lnTo>
                <a:lnTo>
                  <a:pt x="322" y="563"/>
                </a:lnTo>
                <a:lnTo>
                  <a:pt x="326" y="563"/>
                </a:lnTo>
                <a:lnTo>
                  <a:pt x="326" y="559"/>
                </a:lnTo>
                <a:lnTo>
                  <a:pt x="330" y="559"/>
                </a:lnTo>
                <a:lnTo>
                  <a:pt x="335" y="559"/>
                </a:lnTo>
                <a:lnTo>
                  <a:pt x="339" y="554"/>
                </a:lnTo>
                <a:lnTo>
                  <a:pt x="344" y="554"/>
                </a:lnTo>
                <a:lnTo>
                  <a:pt x="348" y="550"/>
                </a:lnTo>
                <a:lnTo>
                  <a:pt x="352" y="550"/>
                </a:lnTo>
                <a:lnTo>
                  <a:pt x="357" y="546"/>
                </a:lnTo>
                <a:lnTo>
                  <a:pt x="361" y="546"/>
                </a:lnTo>
                <a:lnTo>
                  <a:pt x="366" y="541"/>
                </a:lnTo>
                <a:lnTo>
                  <a:pt x="370" y="541"/>
                </a:lnTo>
                <a:lnTo>
                  <a:pt x="374" y="541"/>
                </a:lnTo>
                <a:lnTo>
                  <a:pt x="374" y="537"/>
                </a:lnTo>
                <a:lnTo>
                  <a:pt x="379" y="537"/>
                </a:lnTo>
                <a:lnTo>
                  <a:pt x="383" y="537"/>
                </a:lnTo>
                <a:lnTo>
                  <a:pt x="388" y="532"/>
                </a:lnTo>
                <a:lnTo>
                  <a:pt x="392" y="532"/>
                </a:lnTo>
                <a:lnTo>
                  <a:pt x="396" y="528"/>
                </a:lnTo>
                <a:lnTo>
                  <a:pt x="401" y="528"/>
                </a:lnTo>
                <a:lnTo>
                  <a:pt x="405" y="528"/>
                </a:lnTo>
                <a:lnTo>
                  <a:pt x="410" y="524"/>
                </a:lnTo>
                <a:lnTo>
                  <a:pt x="414" y="524"/>
                </a:lnTo>
                <a:lnTo>
                  <a:pt x="418" y="519"/>
                </a:lnTo>
                <a:lnTo>
                  <a:pt x="423" y="519"/>
                </a:lnTo>
                <a:lnTo>
                  <a:pt x="427" y="519"/>
                </a:lnTo>
                <a:lnTo>
                  <a:pt x="432" y="515"/>
                </a:lnTo>
                <a:lnTo>
                  <a:pt x="436" y="515"/>
                </a:lnTo>
                <a:lnTo>
                  <a:pt x="440" y="515"/>
                </a:lnTo>
                <a:lnTo>
                  <a:pt x="440" y="510"/>
                </a:lnTo>
                <a:lnTo>
                  <a:pt x="445" y="510"/>
                </a:lnTo>
                <a:lnTo>
                  <a:pt x="449" y="510"/>
                </a:lnTo>
                <a:lnTo>
                  <a:pt x="454" y="510"/>
                </a:lnTo>
                <a:lnTo>
                  <a:pt x="454" y="506"/>
                </a:lnTo>
                <a:lnTo>
                  <a:pt x="458" y="506"/>
                </a:lnTo>
                <a:lnTo>
                  <a:pt x="462" y="506"/>
                </a:lnTo>
                <a:lnTo>
                  <a:pt x="467" y="502"/>
                </a:lnTo>
                <a:lnTo>
                  <a:pt x="471" y="502"/>
                </a:lnTo>
                <a:lnTo>
                  <a:pt x="476" y="502"/>
                </a:lnTo>
                <a:lnTo>
                  <a:pt x="480" y="497"/>
                </a:lnTo>
                <a:lnTo>
                  <a:pt x="484" y="497"/>
                </a:lnTo>
                <a:lnTo>
                  <a:pt x="489" y="497"/>
                </a:lnTo>
                <a:lnTo>
                  <a:pt x="493" y="497"/>
                </a:lnTo>
                <a:lnTo>
                  <a:pt x="493" y="493"/>
                </a:lnTo>
                <a:lnTo>
                  <a:pt x="498" y="493"/>
                </a:lnTo>
                <a:lnTo>
                  <a:pt x="502" y="493"/>
                </a:lnTo>
                <a:lnTo>
                  <a:pt x="506" y="493"/>
                </a:lnTo>
                <a:lnTo>
                  <a:pt x="511" y="488"/>
                </a:lnTo>
                <a:lnTo>
                  <a:pt x="515" y="488"/>
                </a:lnTo>
                <a:lnTo>
                  <a:pt x="520" y="488"/>
                </a:lnTo>
                <a:lnTo>
                  <a:pt x="524" y="488"/>
                </a:lnTo>
                <a:lnTo>
                  <a:pt x="524" y="484"/>
                </a:lnTo>
                <a:lnTo>
                  <a:pt x="528" y="484"/>
                </a:lnTo>
                <a:lnTo>
                  <a:pt x="533" y="484"/>
                </a:lnTo>
                <a:lnTo>
                  <a:pt x="537" y="484"/>
                </a:lnTo>
                <a:lnTo>
                  <a:pt x="542" y="484"/>
                </a:lnTo>
                <a:lnTo>
                  <a:pt x="542" y="480"/>
                </a:lnTo>
                <a:lnTo>
                  <a:pt x="546" y="480"/>
                </a:lnTo>
                <a:lnTo>
                  <a:pt x="550" y="480"/>
                </a:lnTo>
                <a:lnTo>
                  <a:pt x="555" y="480"/>
                </a:lnTo>
                <a:lnTo>
                  <a:pt x="559" y="480"/>
                </a:lnTo>
                <a:lnTo>
                  <a:pt x="559" y="475"/>
                </a:lnTo>
                <a:lnTo>
                  <a:pt x="564" y="475"/>
                </a:lnTo>
                <a:lnTo>
                  <a:pt x="568" y="475"/>
                </a:lnTo>
                <a:lnTo>
                  <a:pt x="572" y="475"/>
                </a:lnTo>
                <a:lnTo>
                  <a:pt x="577" y="475"/>
                </a:lnTo>
                <a:lnTo>
                  <a:pt x="577" y="471"/>
                </a:lnTo>
                <a:lnTo>
                  <a:pt x="581" y="471"/>
                </a:lnTo>
                <a:lnTo>
                  <a:pt x="586" y="471"/>
                </a:lnTo>
                <a:lnTo>
                  <a:pt x="590" y="471"/>
                </a:lnTo>
                <a:lnTo>
                  <a:pt x="594" y="471"/>
                </a:lnTo>
                <a:lnTo>
                  <a:pt x="599" y="466"/>
                </a:lnTo>
                <a:lnTo>
                  <a:pt x="603" y="466"/>
                </a:lnTo>
                <a:lnTo>
                  <a:pt x="608" y="466"/>
                </a:lnTo>
                <a:lnTo>
                  <a:pt x="612" y="466"/>
                </a:lnTo>
                <a:lnTo>
                  <a:pt x="616" y="466"/>
                </a:lnTo>
                <a:lnTo>
                  <a:pt x="621" y="462"/>
                </a:lnTo>
                <a:lnTo>
                  <a:pt x="625" y="462"/>
                </a:lnTo>
                <a:lnTo>
                  <a:pt x="630" y="462"/>
                </a:lnTo>
                <a:lnTo>
                  <a:pt x="634" y="462"/>
                </a:lnTo>
                <a:lnTo>
                  <a:pt x="638" y="462"/>
                </a:lnTo>
                <a:lnTo>
                  <a:pt x="638" y="458"/>
                </a:lnTo>
                <a:lnTo>
                  <a:pt x="643" y="458"/>
                </a:lnTo>
                <a:lnTo>
                  <a:pt x="647" y="458"/>
                </a:lnTo>
                <a:lnTo>
                  <a:pt x="652" y="458"/>
                </a:lnTo>
                <a:lnTo>
                  <a:pt x="656" y="458"/>
                </a:lnTo>
                <a:lnTo>
                  <a:pt x="660" y="453"/>
                </a:lnTo>
                <a:lnTo>
                  <a:pt x="665" y="453"/>
                </a:lnTo>
                <a:lnTo>
                  <a:pt x="669" y="453"/>
                </a:lnTo>
                <a:lnTo>
                  <a:pt x="674" y="453"/>
                </a:lnTo>
                <a:lnTo>
                  <a:pt x="678" y="453"/>
                </a:lnTo>
                <a:lnTo>
                  <a:pt x="678" y="449"/>
                </a:lnTo>
                <a:lnTo>
                  <a:pt x="682" y="449"/>
                </a:lnTo>
                <a:lnTo>
                  <a:pt x="687" y="449"/>
                </a:lnTo>
                <a:lnTo>
                  <a:pt x="691" y="449"/>
                </a:lnTo>
                <a:lnTo>
                  <a:pt x="696" y="449"/>
                </a:lnTo>
                <a:lnTo>
                  <a:pt x="700" y="444"/>
                </a:lnTo>
                <a:lnTo>
                  <a:pt x="704" y="444"/>
                </a:lnTo>
                <a:lnTo>
                  <a:pt x="709" y="444"/>
                </a:lnTo>
                <a:lnTo>
                  <a:pt x="713" y="444"/>
                </a:lnTo>
                <a:lnTo>
                  <a:pt x="718" y="440"/>
                </a:lnTo>
                <a:lnTo>
                  <a:pt x="722" y="440"/>
                </a:lnTo>
                <a:lnTo>
                  <a:pt x="726" y="440"/>
                </a:lnTo>
                <a:lnTo>
                  <a:pt x="731" y="440"/>
                </a:lnTo>
                <a:lnTo>
                  <a:pt x="735" y="436"/>
                </a:lnTo>
                <a:lnTo>
                  <a:pt x="740" y="436"/>
                </a:lnTo>
                <a:lnTo>
                  <a:pt x="744" y="436"/>
                </a:lnTo>
                <a:lnTo>
                  <a:pt x="748" y="436"/>
                </a:lnTo>
                <a:lnTo>
                  <a:pt x="753" y="431"/>
                </a:lnTo>
                <a:lnTo>
                  <a:pt x="757" y="431"/>
                </a:lnTo>
                <a:lnTo>
                  <a:pt x="762" y="431"/>
                </a:lnTo>
                <a:lnTo>
                  <a:pt x="766" y="431"/>
                </a:lnTo>
                <a:lnTo>
                  <a:pt x="770" y="427"/>
                </a:lnTo>
                <a:lnTo>
                  <a:pt x="775" y="427"/>
                </a:lnTo>
                <a:lnTo>
                  <a:pt x="779" y="427"/>
                </a:lnTo>
                <a:lnTo>
                  <a:pt x="784" y="427"/>
                </a:lnTo>
                <a:lnTo>
                  <a:pt x="788" y="422"/>
                </a:lnTo>
                <a:lnTo>
                  <a:pt x="792" y="422"/>
                </a:lnTo>
                <a:lnTo>
                  <a:pt x="797" y="422"/>
                </a:lnTo>
                <a:lnTo>
                  <a:pt x="801" y="418"/>
                </a:lnTo>
                <a:lnTo>
                  <a:pt x="806" y="418"/>
                </a:lnTo>
                <a:lnTo>
                  <a:pt x="810" y="418"/>
                </a:lnTo>
                <a:lnTo>
                  <a:pt x="814" y="418"/>
                </a:lnTo>
                <a:lnTo>
                  <a:pt x="814" y="414"/>
                </a:lnTo>
                <a:lnTo>
                  <a:pt x="819" y="414"/>
                </a:lnTo>
                <a:lnTo>
                  <a:pt x="823" y="414"/>
                </a:lnTo>
                <a:lnTo>
                  <a:pt x="828" y="414"/>
                </a:lnTo>
                <a:lnTo>
                  <a:pt x="832" y="409"/>
                </a:lnTo>
                <a:lnTo>
                  <a:pt x="836" y="409"/>
                </a:lnTo>
                <a:lnTo>
                  <a:pt x="841" y="409"/>
                </a:lnTo>
                <a:lnTo>
                  <a:pt x="845" y="409"/>
                </a:lnTo>
                <a:lnTo>
                  <a:pt x="845" y="405"/>
                </a:lnTo>
                <a:lnTo>
                  <a:pt x="850" y="405"/>
                </a:lnTo>
                <a:lnTo>
                  <a:pt x="854" y="405"/>
                </a:lnTo>
                <a:lnTo>
                  <a:pt x="858" y="405"/>
                </a:lnTo>
                <a:lnTo>
                  <a:pt x="858" y="400"/>
                </a:lnTo>
                <a:lnTo>
                  <a:pt x="863" y="400"/>
                </a:lnTo>
                <a:lnTo>
                  <a:pt x="867" y="400"/>
                </a:lnTo>
                <a:lnTo>
                  <a:pt x="872" y="400"/>
                </a:lnTo>
                <a:lnTo>
                  <a:pt x="876" y="396"/>
                </a:lnTo>
                <a:lnTo>
                  <a:pt x="880" y="396"/>
                </a:lnTo>
                <a:lnTo>
                  <a:pt x="885" y="396"/>
                </a:lnTo>
                <a:lnTo>
                  <a:pt x="889" y="392"/>
                </a:lnTo>
                <a:lnTo>
                  <a:pt x="894" y="392"/>
                </a:lnTo>
                <a:lnTo>
                  <a:pt x="898" y="392"/>
                </a:lnTo>
                <a:lnTo>
                  <a:pt x="898" y="387"/>
                </a:lnTo>
                <a:lnTo>
                  <a:pt x="903" y="387"/>
                </a:lnTo>
                <a:lnTo>
                  <a:pt x="907" y="387"/>
                </a:lnTo>
                <a:lnTo>
                  <a:pt x="911" y="387"/>
                </a:lnTo>
                <a:lnTo>
                  <a:pt x="911" y="383"/>
                </a:lnTo>
                <a:lnTo>
                  <a:pt x="916" y="383"/>
                </a:lnTo>
                <a:lnTo>
                  <a:pt x="920" y="383"/>
                </a:lnTo>
                <a:lnTo>
                  <a:pt x="925" y="383"/>
                </a:lnTo>
                <a:lnTo>
                  <a:pt x="925" y="378"/>
                </a:lnTo>
                <a:lnTo>
                  <a:pt x="929" y="378"/>
                </a:lnTo>
                <a:lnTo>
                  <a:pt x="933" y="378"/>
                </a:lnTo>
                <a:lnTo>
                  <a:pt x="938" y="378"/>
                </a:lnTo>
                <a:lnTo>
                  <a:pt x="938" y="374"/>
                </a:lnTo>
                <a:lnTo>
                  <a:pt x="942" y="374"/>
                </a:lnTo>
                <a:lnTo>
                  <a:pt x="947" y="374"/>
                </a:lnTo>
                <a:lnTo>
                  <a:pt x="951" y="370"/>
                </a:lnTo>
                <a:lnTo>
                  <a:pt x="955" y="370"/>
                </a:lnTo>
                <a:lnTo>
                  <a:pt x="960" y="370"/>
                </a:lnTo>
                <a:lnTo>
                  <a:pt x="964" y="365"/>
                </a:lnTo>
                <a:lnTo>
                  <a:pt x="969" y="365"/>
                </a:lnTo>
                <a:lnTo>
                  <a:pt x="973" y="365"/>
                </a:lnTo>
                <a:lnTo>
                  <a:pt x="977" y="361"/>
                </a:lnTo>
                <a:lnTo>
                  <a:pt x="982" y="361"/>
                </a:lnTo>
                <a:lnTo>
                  <a:pt x="986" y="361"/>
                </a:lnTo>
                <a:lnTo>
                  <a:pt x="991" y="356"/>
                </a:lnTo>
                <a:lnTo>
                  <a:pt x="995" y="356"/>
                </a:lnTo>
                <a:lnTo>
                  <a:pt x="999" y="356"/>
                </a:lnTo>
                <a:lnTo>
                  <a:pt x="999" y="352"/>
                </a:lnTo>
                <a:lnTo>
                  <a:pt x="1004" y="352"/>
                </a:lnTo>
                <a:lnTo>
                  <a:pt x="1008" y="352"/>
                </a:lnTo>
                <a:lnTo>
                  <a:pt x="1013" y="352"/>
                </a:lnTo>
                <a:lnTo>
                  <a:pt x="1013" y="348"/>
                </a:lnTo>
                <a:lnTo>
                  <a:pt x="1017" y="348"/>
                </a:lnTo>
                <a:lnTo>
                  <a:pt x="1021" y="348"/>
                </a:lnTo>
                <a:lnTo>
                  <a:pt x="1026" y="348"/>
                </a:lnTo>
                <a:lnTo>
                  <a:pt x="1026" y="343"/>
                </a:lnTo>
                <a:lnTo>
                  <a:pt x="1030" y="343"/>
                </a:lnTo>
                <a:lnTo>
                  <a:pt x="1035" y="343"/>
                </a:lnTo>
                <a:lnTo>
                  <a:pt x="1039" y="343"/>
                </a:lnTo>
                <a:lnTo>
                  <a:pt x="1039" y="339"/>
                </a:lnTo>
                <a:lnTo>
                  <a:pt x="1043" y="339"/>
                </a:lnTo>
                <a:lnTo>
                  <a:pt x="1048" y="339"/>
                </a:lnTo>
                <a:lnTo>
                  <a:pt x="1052" y="334"/>
                </a:lnTo>
                <a:lnTo>
                  <a:pt x="1057" y="334"/>
                </a:lnTo>
                <a:lnTo>
                  <a:pt x="1061" y="334"/>
                </a:lnTo>
                <a:lnTo>
                  <a:pt x="1065" y="330"/>
                </a:lnTo>
                <a:lnTo>
                  <a:pt x="1070" y="330"/>
                </a:lnTo>
                <a:lnTo>
                  <a:pt x="1074" y="330"/>
                </a:lnTo>
                <a:lnTo>
                  <a:pt x="1079" y="326"/>
                </a:lnTo>
                <a:lnTo>
                  <a:pt x="1083" y="326"/>
                </a:lnTo>
                <a:lnTo>
                  <a:pt x="1087" y="326"/>
                </a:lnTo>
                <a:lnTo>
                  <a:pt x="1092" y="326"/>
                </a:lnTo>
                <a:lnTo>
                  <a:pt x="1092" y="321"/>
                </a:lnTo>
                <a:lnTo>
                  <a:pt x="1096" y="321"/>
                </a:lnTo>
                <a:lnTo>
                  <a:pt x="1101" y="321"/>
                </a:lnTo>
                <a:lnTo>
                  <a:pt x="1105" y="317"/>
                </a:lnTo>
                <a:lnTo>
                  <a:pt x="1109" y="317"/>
                </a:lnTo>
                <a:lnTo>
                  <a:pt x="1114" y="317"/>
                </a:lnTo>
                <a:lnTo>
                  <a:pt x="1118" y="312"/>
                </a:lnTo>
                <a:lnTo>
                  <a:pt x="1123" y="312"/>
                </a:lnTo>
                <a:lnTo>
                  <a:pt x="1127" y="312"/>
                </a:lnTo>
                <a:lnTo>
                  <a:pt x="1131" y="312"/>
                </a:lnTo>
                <a:lnTo>
                  <a:pt x="1131" y="308"/>
                </a:lnTo>
                <a:lnTo>
                  <a:pt x="1136" y="308"/>
                </a:lnTo>
                <a:lnTo>
                  <a:pt x="1140" y="308"/>
                </a:lnTo>
                <a:lnTo>
                  <a:pt x="1145" y="308"/>
                </a:lnTo>
                <a:lnTo>
                  <a:pt x="1145" y="304"/>
                </a:lnTo>
                <a:lnTo>
                  <a:pt x="1149" y="304"/>
                </a:lnTo>
                <a:lnTo>
                  <a:pt x="1153" y="304"/>
                </a:lnTo>
                <a:lnTo>
                  <a:pt x="1158" y="304"/>
                </a:lnTo>
                <a:lnTo>
                  <a:pt x="1162" y="299"/>
                </a:lnTo>
                <a:lnTo>
                  <a:pt x="1167" y="299"/>
                </a:lnTo>
                <a:lnTo>
                  <a:pt x="1171" y="299"/>
                </a:lnTo>
                <a:lnTo>
                  <a:pt x="1175" y="295"/>
                </a:lnTo>
                <a:lnTo>
                  <a:pt x="1180" y="295"/>
                </a:lnTo>
                <a:lnTo>
                  <a:pt x="1184" y="295"/>
                </a:lnTo>
                <a:lnTo>
                  <a:pt x="1189" y="290"/>
                </a:lnTo>
                <a:lnTo>
                  <a:pt x="1193" y="290"/>
                </a:lnTo>
                <a:lnTo>
                  <a:pt x="1197" y="290"/>
                </a:lnTo>
                <a:lnTo>
                  <a:pt x="1202" y="290"/>
                </a:lnTo>
                <a:lnTo>
                  <a:pt x="1206" y="286"/>
                </a:lnTo>
                <a:lnTo>
                  <a:pt x="1211" y="286"/>
                </a:lnTo>
                <a:lnTo>
                  <a:pt x="1215" y="286"/>
                </a:lnTo>
                <a:lnTo>
                  <a:pt x="1219" y="282"/>
                </a:lnTo>
                <a:lnTo>
                  <a:pt x="1224" y="282"/>
                </a:lnTo>
                <a:lnTo>
                  <a:pt x="1228" y="282"/>
                </a:lnTo>
                <a:lnTo>
                  <a:pt x="1233" y="282"/>
                </a:lnTo>
                <a:lnTo>
                  <a:pt x="1233" y="277"/>
                </a:lnTo>
                <a:lnTo>
                  <a:pt x="1237" y="277"/>
                </a:lnTo>
                <a:lnTo>
                  <a:pt x="1241" y="277"/>
                </a:lnTo>
                <a:lnTo>
                  <a:pt x="1246" y="277"/>
                </a:lnTo>
                <a:lnTo>
                  <a:pt x="1250" y="273"/>
                </a:lnTo>
                <a:lnTo>
                  <a:pt x="1255" y="273"/>
                </a:lnTo>
                <a:lnTo>
                  <a:pt x="1259" y="273"/>
                </a:lnTo>
                <a:lnTo>
                  <a:pt x="1263" y="273"/>
                </a:lnTo>
                <a:lnTo>
                  <a:pt x="1263" y="268"/>
                </a:lnTo>
                <a:lnTo>
                  <a:pt x="1268" y="268"/>
                </a:lnTo>
                <a:lnTo>
                  <a:pt x="1272" y="268"/>
                </a:lnTo>
                <a:lnTo>
                  <a:pt x="1277" y="268"/>
                </a:lnTo>
                <a:lnTo>
                  <a:pt x="1281" y="264"/>
                </a:lnTo>
                <a:lnTo>
                  <a:pt x="1285" y="264"/>
                </a:lnTo>
                <a:lnTo>
                  <a:pt x="1290" y="264"/>
                </a:lnTo>
                <a:lnTo>
                  <a:pt x="1294" y="264"/>
                </a:lnTo>
                <a:lnTo>
                  <a:pt x="1294" y="260"/>
                </a:lnTo>
                <a:lnTo>
                  <a:pt x="1299" y="260"/>
                </a:lnTo>
                <a:lnTo>
                  <a:pt x="1303" y="260"/>
                </a:lnTo>
                <a:lnTo>
                  <a:pt x="1307" y="260"/>
                </a:lnTo>
                <a:lnTo>
                  <a:pt x="1312" y="255"/>
                </a:lnTo>
                <a:lnTo>
                  <a:pt x="1316" y="255"/>
                </a:lnTo>
                <a:lnTo>
                  <a:pt x="1321" y="255"/>
                </a:lnTo>
                <a:lnTo>
                  <a:pt x="1325" y="255"/>
                </a:lnTo>
                <a:lnTo>
                  <a:pt x="1325" y="251"/>
                </a:lnTo>
                <a:lnTo>
                  <a:pt x="1329" y="251"/>
                </a:lnTo>
                <a:lnTo>
                  <a:pt x="1334" y="251"/>
                </a:lnTo>
                <a:lnTo>
                  <a:pt x="1338" y="251"/>
                </a:lnTo>
                <a:lnTo>
                  <a:pt x="1343" y="246"/>
                </a:lnTo>
                <a:lnTo>
                  <a:pt x="1347" y="246"/>
                </a:lnTo>
                <a:lnTo>
                  <a:pt x="1351" y="246"/>
                </a:lnTo>
                <a:lnTo>
                  <a:pt x="1356" y="242"/>
                </a:lnTo>
                <a:lnTo>
                  <a:pt x="1360" y="242"/>
                </a:lnTo>
                <a:lnTo>
                  <a:pt x="1365" y="242"/>
                </a:lnTo>
                <a:lnTo>
                  <a:pt x="1369" y="242"/>
                </a:lnTo>
                <a:lnTo>
                  <a:pt x="1373" y="238"/>
                </a:lnTo>
                <a:lnTo>
                  <a:pt x="1378" y="238"/>
                </a:lnTo>
                <a:lnTo>
                  <a:pt x="1382" y="238"/>
                </a:lnTo>
                <a:lnTo>
                  <a:pt x="1387" y="233"/>
                </a:lnTo>
                <a:lnTo>
                  <a:pt x="1391" y="233"/>
                </a:lnTo>
                <a:lnTo>
                  <a:pt x="1395" y="233"/>
                </a:lnTo>
                <a:lnTo>
                  <a:pt x="1400" y="233"/>
                </a:lnTo>
                <a:lnTo>
                  <a:pt x="1400" y="229"/>
                </a:lnTo>
                <a:lnTo>
                  <a:pt x="1404" y="229"/>
                </a:lnTo>
                <a:lnTo>
                  <a:pt x="1409" y="229"/>
                </a:lnTo>
                <a:lnTo>
                  <a:pt x="1413" y="229"/>
                </a:lnTo>
                <a:lnTo>
                  <a:pt x="1417" y="224"/>
                </a:lnTo>
                <a:lnTo>
                  <a:pt x="1422" y="224"/>
                </a:lnTo>
                <a:lnTo>
                  <a:pt x="1426" y="224"/>
                </a:lnTo>
                <a:lnTo>
                  <a:pt x="1431" y="224"/>
                </a:lnTo>
                <a:lnTo>
                  <a:pt x="1431" y="220"/>
                </a:lnTo>
                <a:lnTo>
                  <a:pt x="1435" y="220"/>
                </a:lnTo>
                <a:lnTo>
                  <a:pt x="1439" y="220"/>
                </a:lnTo>
                <a:lnTo>
                  <a:pt x="1444" y="220"/>
                </a:lnTo>
                <a:lnTo>
                  <a:pt x="1448" y="216"/>
                </a:lnTo>
                <a:lnTo>
                  <a:pt x="1453" y="216"/>
                </a:lnTo>
                <a:lnTo>
                  <a:pt x="1457" y="216"/>
                </a:lnTo>
                <a:lnTo>
                  <a:pt x="1461" y="211"/>
                </a:lnTo>
                <a:lnTo>
                  <a:pt x="1466" y="211"/>
                </a:lnTo>
                <a:lnTo>
                  <a:pt x="1470" y="211"/>
                </a:lnTo>
                <a:lnTo>
                  <a:pt x="1475" y="211"/>
                </a:lnTo>
                <a:lnTo>
                  <a:pt x="1475" y="207"/>
                </a:lnTo>
                <a:lnTo>
                  <a:pt x="1479" y="207"/>
                </a:lnTo>
                <a:lnTo>
                  <a:pt x="1483" y="207"/>
                </a:lnTo>
                <a:lnTo>
                  <a:pt x="1488" y="202"/>
                </a:lnTo>
                <a:lnTo>
                  <a:pt x="1492" y="202"/>
                </a:lnTo>
                <a:lnTo>
                  <a:pt x="1497" y="202"/>
                </a:lnTo>
                <a:lnTo>
                  <a:pt x="1501" y="202"/>
                </a:lnTo>
                <a:lnTo>
                  <a:pt x="1501" y="198"/>
                </a:lnTo>
                <a:lnTo>
                  <a:pt x="1505" y="198"/>
                </a:lnTo>
                <a:lnTo>
                  <a:pt x="1510" y="198"/>
                </a:lnTo>
                <a:lnTo>
                  <a:pt x="1514" y="198"/>
                </a:lnTo>
                <a:lnTo>
                  <a:pt x="1514" y="194"/>
                </a:lnTo>
                <a:lnTo>
                  <a:pt x="1519" y="194"/>
                </a:lnTo>
                <a:lnTo>
                  <a:pt x="1523" y="194"/>
                </a:lnTo>
                <a:lnTo>
                  <a:pt x="1527" y="194"/>
                </a:lnTo>
                <a:lnTo>
                  <a:pt x="1532" y="189"/>
                </a:lnTo>
                <a:lnTo>
                  <a:pt x="1536" y="189"/>
                </a:lnTo>
                <a:lnTo>
                  <a:pt x="1541" y="189"/>
                </a:lnTo>
                <a:lnTo>
                  <a:pt x="1545" y="185"/>
                </a:lnTo>
                <a:lnTo>
                  <a:pt x="1549" y="185"/>
                </a:lnTo>
                <a:lnTo>
                  <a:pt x="1554" y="185"/>
                </a:lnTo>
                <a:lnTo>
                  <a:pt x="1558" y="180"/>
                </a:lnTo>
                <a:lnTo>
                  <a:pt x="1563" y="180"/>
                </a:lnTo>
                <a:lnTo>
                  <a:pt x="1567" y="180"/>
                </a:lnTo>
                <a:lnTo>
                  <a:pt x="1571" y="176"/>
                </a:lnTo>
                <a:lnTo>
                  <a:pt x="1576" y="176"/>
                </a:lnTo>
                <a:lnTo>
                  <a:pt x="1580" y="176"/>
                </a:lnTo>
                <a:lnTo>
                  <a:pt x="1585" y="172"/>
                </a:lnTo>
                <a:lnTo>
                  <a:pt x="1589" y="172"/>
                </a:lnTo>
                <a:lnTo>
                  <a:pt x="1593" y="172"/>
                </a:lnTo>
                <a:lnTo>
                  <a:pt x="1598" y="167"/>
                </a:lnTo>
                <a:lnTo>
                  <a:pt x="1602" y="167"/>
                </a:lnTo>
                <a:lnTo>
                  <a:pt x="1607" y="167"/>
                </a:lnTo>
                <a:lnTo>
                  <a:pt x="1611" y="167"/>
                </a:lnTo>
                <a:lnTo>
                  <a:pt x="1611" y="163"/>
                </a:lnTo>
                <a:lnTo>
                  <a:pt x="1615" y="163"/>
                </a:lnTo>
                <a:lnTo>
                  <a:pt x="1620" y="163"/>
                </a:lnTo>
                <a:lnTo>
                  <a:pt x="1624" y="163"/>
                </a:lnTo>
                <a:lnTo>
                  <a:pt x="1624" y="158"/>
                </a:lnTo>
                <a:lnTo>
                  <a:pt x="1629" y="158"/>
                </a:lnTo>
                <a:lnTo>
                  <a:pt x="1633" y="158"/>
                </a:lnTo>
                <a:lnTo>
                  <a:pt x="1637" y="154"/>
                </a:lnTo>
                <a:lnTo>
                  <a:pt x="1642" y="154"/>
                </a:lnTo>
                <a:lnTo>
                  <a:pt x="1646" y="154"/>
                </a:lnTo>
                <a:lnTo>
                  <a:pt x="1651" y="150"/>
                </a:lnTo>
                <a:lnTo>
                  <a:pt x="1655" y="150"/>
                </a:lnTo>
                <a:lnTo>
                  <a:pt x="1660" y="150"/>
                </a:lnTo>
                <a:lnTo>
                  <a:pt x="1664" y="145"/>
                </a:lnTo>
                <a:lnTo>
                  <a:pt x="1668" y="145"/>
                </a:lnTo>
                <a:lnTo>
                  <a:pt x="1673" y="145"/>
                </a:lnTo>
                <a:lnTo>
                  <a:pt x="1677" y="145"/>
                </a:lnTo>
                <a:lnTo>
                  <a:pt x="1677" y="141"/>
                </a:lnTo>
                <a:lnTo>
                  <a:pt x="1682" y="141"/>
                </a:lnTo>
                <a:lnTo>
                  <a:pt x="1686" y="141"/>
                </a:lnTo>
                <a:lnTo>
                  <a:pt x="1690" y="136"/>
                </a:lnTo>
                <a:lnTo>
                  <a:pt x="1695" y="136"/>
                </a:lnTo>
                <a:lnTo>
                  <a:pt x="1699" y="136"/>
                </a:lnTo>
                <a:lnTo>
                  <a:pt x="1704" y="132"/>
                </a:lnTo>
                <a:lnTo>
                  <a:pt x="1708" y="132"/>
                </a:lnTo>
                <a:lnTo>
                  <a:pt x="1712" y="132"/>
                </a:lnTo>
                <a:lnTo>
                  <a:pt x="1717" y="128"/>
                </a:lnTo>
                <a:lnTo>
                  <a:pt x="1721" y="128"/>
                </a:lnTo>
                <a:lnTo>
                  <a:pt x="1726" y="128"/>
                </a:lnTo>
                <a:lnTo>
                  <a:pt x="1730" y="123"/>
                </a:lnTo>
                <a:lnTo>
                  <a:pt x="1734" y="123"/>
                </a:lnTo>
                <a:lnTo>
                  <a:pt x="1739" y="123"/>
                </a:lnTo>
                <a:lnTo>
                  <a:pt x="1743" y="123"/>
                </a:lnTo>
                <a:lnTo>
                  <a:pt x="1743" y="119"/>
                </a:lnTo>
                <a:lnTo>
                  <a:pt x="1748" y="119"/>
                </a:lnTo>
                <a:lnTo>
                  <a:pt x="1752" y="119"/>
                </a:lnTo>
                <a:lnTo>
                  <a:pt x="1756" y="114"/>
                </a:lnTo>
                <a:lnTo>
                  <a:pt x="1761" y="114"/>
                </a:lnTo>
                <a:lnTo>
                  <a:pt x="1765" y="114"/>
                </a:lnTo>
                <a:lnTo>
                  <a:pt x="1770" y="110"/>
                </a:lnTo>
                <a:lnTo>
                  <a:pt x="1774" y="110"/>
                </a:lnTo>
                <a:lnTo>
                  <a:pt x="1778" y="110"/>
                </a:lnTo>
                <a:lnTo>
                  <a:pt x="1783" y="106"/>
                </a:lnTo>
                <a:lnTo>
                  <a:pt x="1787" y="106"/>
                </a:lnTo>
                <a:lnTo>
                  <a:pt x="1792" y="106"/>
                </a:lnTo>
                <a:lnTo>
                  <a:pt x="1796" y="101"/>
                </a:lnTo>
                <a:lnTo>
                  <a:pt x="1800" y="101"/>
                </a:lnTo>
                <a:lnTo>
                  <a:pt x="1805" y="101"/>
                </a:lnTo>
                <a:lnTo>
                  <a:pt x="1809" y="101"/>
                </a:lnTo>
                <a:lnTo>
                  <a:pt x="1809" y="97"/>
                </a:lnTo>
                <a:lnTo>
                  <a:pt x="1814" y="97"/>
                </a:lnTo>
                <a:lnTo>
                  <a:pt x="1818" y="97"/>
                </a:lnTo>
                <a:lnTo>
                  <a:pt x="1822" y="92"/>
                </a:lnTo>
                <a:lnTo>
                  <a:pt x="1827" y="92"/>
                </a:lnTo>
                <a:lnTo>
                  <a:pt x="1831" y="92"/>
                </a:lnTo>
                <a:lnTo>
                  <a:pt x="1836" y="88"/>
                </a:lnTo>
                <a:lnTo>
                  <a:pt x="1840" y="88"/>
                </a:lnTo>
                <a:lnTo>
                  <a:pt x="1844" y="88"/>
                </a:lnTo>
                <a:lnTo>
                  <a:pt x="1849" y="88"/>
                </a:lnTo>
                <a:lnTo>
                  <a:pt x="1849" y="84"/>
                </a:lnTo>
                <a:lnTo>
                  <a:pt x="1853" y="84"/>
                </a:lnTo>
                <a:lnTo>
                  <a:pt x="1858" y="84"/>
                </a:lnTo>
                <a:lnTo>
                  <a:pt x="1862" y="84"/>
                </a:lnTo>
                <a:lnTo>
                  <a:pt x="1862" y="79"/>
                </a:lnTo>
                <a:lnTo>
                  <a:pt x="1866" y="79"/>
                </a:lnTo>
                <a:lnTo>
                  <a:pt x="1871" y="79"/>
                </a:lnTo>
                <a:lnTo>
                  <a:pt x="1875" y="79"/>
                </a:lnTo>
                <a:lnTo>
                  <a:pt x="1875" y="75"/>
                </a:lnTo>
                <a:lnTo>
                  <a:pt x="1880" y="75"/>
                </a:lnTo>
                <a:lnTo>
                  <a:pt x="1884" y="75"/>
                </a:lnTo>
                <a:lnTo>
                  <a:pt x="1888" y="75"/>
                </a:lnTo>
                <a:lnTo>
                  <a:pt x="1893" y="70"/>
                </a:lnTo>
                <a:lnTo>
                  <a:pt x="1897" y="70"/>
                </a:lnTo>
                <a:lnTo>
                  <a:pt x="1902" y="70"/>
                </a:lnTo>
                <a:lnTo>
                  <a:pt x="1902" y="66"/>
                </a:lnTo>
                <a:lnTo>
                  <a:pt x="1906" y="66"/>
                </a:lnTo>
                <a:lnTo>
                  <a:pt x="1910" y="66"/>
                </a:lnTo>
                <a:lnTo>
                  <a:pt x="1915" y="66"/>
                </a:lnTo>
                <a:lnTo>
                  <a:pt x="1919" y="62"/>
                </a:lnTo>
                <a:lnTo>
                  <a:pt x="1924" y="62"/>
                </a:lnTo>
                <a:lnTo>
                  <a:pt x="1928" y="62"/>
                </a:lnTo>
                <a:lnTo>
                  <a:pt x="1932" y="57"/>
                </a:lnTo>
                <a:lnTo>
                  <a:pt x="1937" y="57"/>
                </a:lnTo>
                <a:lnTo>
                  <a:pt x="1941" y="57"/>
                </a:lnTo>
                <a:lnTo>
                  <a:pt x="1946" y="53"/>
                </a:lnTo>
                <a:lnTo>
                  <a:pt x="1950" y="53"/>
                </a:lnTo>
                <a:lnTo>
                  <a:pt x="1954" y="53"/>
                </a:lnTo>
                <a:lnTo>
                  <a:pt x="1959" y="48"/>
                </a:lnTo>
                <a:lnTo>
                  <a:pt x="1963" y="48"/>
                </a:lnTo>
                <a:lnTo>
                  <a:pt x="1968" y="48"/>
                </a:lnTo>
                <a:lnTo>
                  <a:pt x="1972" y="44"/>
                </a:lnTo>
                <a:lnTo>
                  <a:pt x="1976" y="44"/>
                </a:lnTo>
                <a:lnTo>
                  <a:pt x="1981" y="44"/>
                </a:lnTo>
                <a:lnTo>
                  <a:pt x="1985" y="44"/>
                </a:lnTo>
                <a:lnTo>
                  <a:pt x="1985" y="40"/>
                </a:lnTo>
                <a:lnTo>
                  <a:pt x="1990" y="40"/>
                </a:lnTo>
                <a:lnTo>
                  <a:pt x="1994" y="40"/>
                </a:lnTo>
                <a:lnTo>
                  <a:pt x="1998" y="40"/>
                </a:lnTo>
                <a:lnTo>
                  <a:pt x="1998" y="35"/>
                </a:lnTo>
                <a:lnTo>
                  <a:pt x="2003" y="35"/>
                </a:lnTo>
                <a:lnTo>
                  <a:pt x="2007" y="35"/>
                </a:lnTo>
                <a:lnTo>
                  <a:pt x="2012" y="35"/>
                </a:lnTo>
                <a:lnTo>
                  <a:pt x="2012" y="31"/>
                </a:lnTo>
                <a:lnTo>
                  <a:pt x="2016" y="31"/>
                </a:lnTo>
                <a:lnTo>
                  <a:pt x="2020" y="31"/>
                </a:lnTo>
                <a:lnTo>
                  <a:pt x="2025" y="31"/>
                </a:lnTo>
                <a:lnTo>
                  <a:pt x="2029" y="26"/>
                </a:lnTo>
                <a:lnTo>
                  <a:pt x="2034" y="26"/>
                </a:lnTo>
                <a:lnTo>
                  <a:pt x="2038" y="26"/>
                </a:lnTo>
                <a:lnTo>
                  <a:pt x="2042" y="22"/>
                </a:lnTo>
                <a:lnTo>
                  <a:pt x="2047" y="22"/>
                </a:lnTo>
                <a:lnTo>
                  <a:pt x="2051" y="22"/>
                </a:lnTo>
                <a:lnTo>
                  <a:pt x="2051" y="18"/>
                </a:lnTo>
                <a:lnTo>
                  <a:pt x="2056" y="18"/>
                </a:lnTo>
                <a:lnTo>
                  <a:pt x="2060" y="18"/>
                </a:lnTo>
                <a:lnTo>
                  <a:pt x="2064" y="18"/>
                </a:lnTo>
                <a:lnTo>
                  <a:pt x="2064" y="13"/>
                </a:lnTo>
                <a:lnTo>
                  <a:pt x="2069" y="13"/>
                </a:lnTo>
                <a:lnTo>
                  <a:pt x="2073" y="13"/>
                </a:lnTo>
                <a:lnTo>
                  <a:pt x="2078" y="13"/>
                </a:lnTo>
                <a:lnTo>
                  <a:pt x="2082" y="9"/>
                </a:lnTo>
                <a:lnTo>
                  <a:pt x="2086" y="9"/>
                </a:lnTo>
                <a:lnTo>
                  <a:pt x="2091" y="9"/>
                </a:lnTo>
                <a:lnTo>
                  <a:pt x="2095" y="4"/>
                </a:lnTo>
                <a:lnTo>
                  <a:pt x="2100" y="4"/>
                </a:lnTo>
                <a:lnTo>
                  <a:pt x="2104" y="4"/>
                </a:lnTo>
                <a:lnTo>
                  <a:pt x="2108" y="0"/>
                </a:lnTo>
              </a:path>
            </a:pathLst>
          </a:custGeom>
          <a:noFill/>
          <a:ln w="285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TextBox 88"/>
          <p:cNvSpPr txBox="1"/>
          <p:nvPr/>
        </p:nvSpPr>
        <p:spPr>
          <a:xfrm>
            <a:off x="6120235" y="3856610"/>
            <a:ext cx="2875547" cy="523220"/>
          </a:xfrm>
          <a:prstGeom prst="rect">
            <a:avLst/>
          </a:prstGeom>
          <a:solidFill>
            <a:schemeClr val="bg1"/>
          </a:solidFill>
        </p:spPr>
        <p:txBody>
          <a:bodyPr wrap="square" rtlCol="0">
            <a:spAutoFit/>
          </a:bodyPr>
          <a:lstStyle/>
          <a:p>
            <a:r>
              <a:rPr lang="en-US" sz="1400" dirty="0" smtClean="0"/>
              <a:t>Note: numerical values produced by simulations are fictitious. </a:t>
            </a:r>
            <a:endParaRPr lang="en-US" sz="1400" dirty="0"/>
          </a:p>
        </p:txBody>
      </p:sp>
      <p:sp>
        <p:nvSpPr>
          <p:cNvPr id="2" name="Slide Number Placeholder 1"/>
          <p:cNvSpPr>
            <a:spLocks noGrp="1"/>
          </p:cNvSpPr>
          <p:nvPr>
            <p:ph type="sldNum" sz="quarter" idx="14"/>
          </p:nvPr>
        </p:nvSpPr>
        <p:spPr/>
        <p:txBody>
          <a:bodyPr/>
          <a:lstStyle/>
          <a:p>
            <a:fld id="{689318A1-174D-4DEE-8106-03A37B9BCF15}" type="slidenum">
              <a:rPr lang="en-US" sz="1000" smtClean="0"/>
              <a:pPr/>
              <a:t>14</a:t>
            </a:fld>
            <a:endParaRPr lang="en-US" sz="1000" dirty="0"/>
          </a:p>
        </p:txBody>
      </p:sp>
    </p:spTree>
    <p:extLst>
      <p:ext uri="{BB962C8B-B14F-4D97-AF65-F5344CB8AC3E}">
        <p14:creationId xmlns:p14="http://schemas.microsoft.com/office/powerpoint/2010/main" val="3304033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500"/>
                                        <p:tgtEl>
                                          <p:spTgt spid="9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wipe(left)">
                                      <p:cBhvr>
                                        <p:cTn id="15" dur="500"/>
                                        <p:tgtEl>
                                          <p:spTgt spid="4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0"/>
                                        </p:tgtEl>
                                        <p:attrNameLst>
                                          <p:attrName>style.visibility</p:attrName>
                                        </p:attrNameLst>
                                      </p:cBhvr>
                                      <p:to>
                                        <p:strVal val="visible"/>
                                      </p:to>
                                    </p:set>
                                    <p:animEffect transition="in" filter="fade">
                                      <p:cBhvr>
                                        <p:cTn id="20" dur="500"/>
                                        <p:tgtEl>
                                          <p:spTgt spid="90"/>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500"/>
                                        <p:tgtEl>
                                          <p:spTgt spid="49"/>
                                        </p:tgtEl>
                                      </p:cBhvr>
                                    </p:animEffec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left)">
                                      <p:cBhvr>
                                        <p:cTn id="28" dur="500"/>
                                        <p:tgtEl>
                                          <p:spTgt spid="5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wipe(left)">
                                      <p:cBhvr>
                                        <p:cTn id="33" dur="500"/>
                                        <p:tgtEl>
                                          <p:spTgt spid="87"/>
                                        </p:tgtEl>
                                      </p:cBhvr>
                                    </p:animEffect>
                                  </p:childTnLst>
                                </p:cTn>
                              </p:par>
                            </p:childTnLst>
                          </p:cTn>
                        </p:par>
                        <p:par>
                          <p:cTn id="34" fill="hold">
                            <p:stCondLst>
                              <p:cond delay="500"/>
                            </p:stCondLst>
                            <p:childTnLst>
                              <p:par>
                                <p:cTn id="35" presetID="22" presetClass="entr" presetSubtype="8"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left)">
                                      <p:cBhvr>
                                        <p:cTn id="37" dur="500"/>
                                        <p:tgtEl>
                                          <p:spTgt spid="82"/>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Effect transition="in" filter="wipe(left)">
                                      <p:cBhvr>
                                        <p:cTn id="41" dur="500"/>
                                        <p:tgtEl>
                                          <p:spTgt spid="86"/>
                                        </p:tgtEl>
                                      </p:cBhvr>
                                    </p:animEffect>
                                  </p:childTnLst>
                                </p:cTn>
                              </p:par>
                            </p:childTnLst>
                          </p:cTn>
                        </p:par>
                        <p:par>
                          <p:cTn id="42" fill="hold">
                            <p:stCondLst>
                              <p:cond delay="1500"/>
                            </p:stCondLst>
                            <p:childTnLst>
                              <p:par>
                                <p:cTn id="43" presetID="22" presetClass="entr" presetSubtype="8" fill="hold"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b="1" dirty="0"/>
              <a:t>The Way It Is: Safety Influences Productivity</a:t>
            </a:r>
          </a:p>
        </p:txBody>
      </p:sp>
      <p:grpSp>
        <p:nvGrpSpPr>
          <p:cNvPr id="88" name="Group 87"/>
          <p:cNvGrpSpPr/>
          <p:nvPr/>
        </p:nvGrpSpPr>
        <p:grpSpPr>
          <a:xfrm>
            <a:off x="1183767" y="1143000"/>
            <a:ext cx="3512058" cy="3076575"/>
            <a:chOff x="1183767" y="1143000"/>
            <a:chExt cx="3512058" cy="3076575"/>
          </a:xfrm>
        </p:grpSpPr>
        <p:grpSp>
          <p:nvGrpSpPr>
            <p:cNvPr id="4" name="Group 3"/>
            <p:cNvGrpSpPr/>
            <p:nvPr/>
          </p:nvGrpSpPr>
          <p:grpSpPr>
            <a:xfrm>
              <a:off x="1183767" y="1143000"/>
              <a:ext cx="1276350" cy="453569"/>
              <a:chOff x="1183767" y="1143000"/>
              <a:chExt cx="1276350" cy="453569"/>
            </a:xfrm>
          </p:grpSpPr>
          <p:sp>
            <p:nvSpPr>
              <p:cNvPr id="5" name="Rectangle 197"/>
              <p:cNvSpPr>
                <a:spLocks noChangeArrowheads="1"/>
              </p:cNvSpPr>
              <p:nvPr/>
            </p:nvSpPr>
            <p:spPr bwMode="auto">
              <a:xfrm>
                <a:off x="1403223" y="1143000"/>
                <a:ext cx="68929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FF"/>
                    </a:solidFill>
                    <a:effectLst/>
                    <a:latin typeface="Comic Sans MS" pitchFamily="66" charset="0"/>
                    <a:cs typeface="Arial" pitchFamily="34" charset="0"/>
                  </a:rPr>
                  <a:t>goal for</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198"/>
              <p:cNvSpPr>
                <a:spLocks noChangeArrowheads="1"/>
              </p:cNvSpPr>
              <p:nvPr/>
            </p:nvSpPr>
            <p:spPr bwMode="auto">
              <a:xfrm>
                <a:off x="1183767" y="1381125"/>
                <a:ext cx="12763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400" b="1" dirty="0">
                    <a:solidFill>
                      <a:srgbClr val="0000FF"/>
                    </a:solidFill>
                    <a:latin typeface="Comic Sans MS" pitchFamily="66" charset="0"/>
                  </a:rPr>
                  <a:t>s</a:t>
                </a:r>
                <a:r>
                  <a:rPr lang="en-US" altLang="en-US" sz="1400" b="1" dirty="0" smtClean="0">
                    <a:solidFill>
                      <a:srgbClr val="0000FF"/>
                    </a:solidFill>
                    <a:latin typeface="Comic Sans MS" pitchFamily="66" charset="0"/>
                  </a:rPr>
                  <a:t>afety ev</a:t>
                </a:r>
                <a:r>
                  <a:rPr kumimoji="0" lang="en-US" altLang="en-US" sz="1400" b="1" i="0" u="none" strike="noStrike" cap="none" normalizeH="0" baseline="0" dirty="0" smtClean="0">
                    <a:ln>
                      <a:noFill/>
                    </a:ln>
                    <a:solidFill>
                      <a:srgbClr val="0000FF"/>
                    </a:solidFill>
                    <a:effectLst/>
                    <a:latin typeface="Comic Sans MS" pitchFamily="66" charset="0"/>
                    <a:cs typeface="Arial" pitchFamily="34" charset="0"/>
                  </a:rPr>
                  <a:t>ents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7" name="Group 6"/>
            <p:cNvGrpSpPr/>
            <p:nvPr/>
          </p:nvGrpSpPr>
          <p:grpSpPr>
            <a:xfrm>
              <a:off x="1447800" y="2400300"/>
              <a:ext cx="828675" cy="533400"/>
              <a:chOff x="1447800" y="2400300"/>
              <a:chExt cx="828675" cy="533400"/>
            </a:xfrm>
          </p:grpSpPr>
          <p:sp>
            <p:nvSpPr>
              <p:cNvPr id="8" name="Rectangle 199"/>
              <p:cNvSpPr>
                <a:spLocks noChangeArrowheads="1"/>
              </p:cNvSpPr>
              <p:nvPr/>
            </p:nvSpPr>
            <p:spPr bwMode="auto">
              <a:xfrm>
                <a:off x="1543050" y="2400300"/>
                <a:ext cx="6572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FF"/>
                    </a:solidFill>
                    <a:effectLst/>
                    <a:latin typeface="Comic Sans MS" pitchFamily="66" charset="0"/>
                    <a:cs typeface="Arial" pitchFamily="34" charset="0"/>
                  </a:rPr>
                  <a:t>safety</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200"/>
              <p:cNvSpPr>
                <a:spLocks noChangeArrowheads="1"/>
              </p:cNvSpPr>
              <p:nvPr/>
            </p:nvSpPr>
            <p:spPr bwMode="auto">
              <a:xfrm>
                <a:off x="1447800" y="2638425"/>
                <a:ext cx="8286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FF"/>
                    </a:solidFill>
                    <a:effectLst/>
                    <a:latin typeface="Comic Sans MS" pitchFamily="66" charset="0"/>
                    <a:cs typeface="Arial" pitchFamily="34" charset="0"/>
                  </a:rPr>
                  <a:t>pressure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10" name="Group 9"/>
            <p:cNvGrpSpPr/>
            <p:nvPr/>
          </p:nvGrpSpPr>
          <p:grpSpPr>
            <a:xfrm>
              <a:off x="4038600" y="1885950"/>
              <a:ext cx="657225" cy="453569"/>
              <a:chOff x="4038600" y="1885950"/>
              <a:chExt cx="657225" cy="453569"/>
            </a:xfrm>
          </p:grpSpPr>
          <p:sp>
            <p:nvSpPr>
              <p:cNvPr id="11" name="Rectangle 201"/>
              <p:cNvSpPr>
                <a:spLocks noChangeArrowheads="1"/>
              </p:cNvSpPr>
              <p:nvPr/>
            </p:nvSpPr>
            <p:spPr bwMode="auto">
              <a:xfrm>
                <a:off x="4038600" y="1885950"/>
                <a:ext cx="6572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FF"/>
                    </a:solidFill>
                    <a:effectLst/>
                    <a:latin typeface="Comic Sans MS" pitchFamily="66" charset="0"/>
                    <a:cs typeface="Arial" pitchFamily="34" charset="0"/>
                  </a:rPr>
                  <a:t>safety</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202"/>
              <p:cNvSpPr>
                <a:spLocks noChangeArrowheads="1"/>
              </p:cNvSpPr>
              <p:nvPr/>
            </p:nvSpPr>
            <p:spPr bwMode="auto">
              <a:xfrm>
                <a:off x="4039606" y="2124075"/>
                <a:ext cx="55624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400" b="1" dirty="0" smtClean="0">
                    <a:solidFill>
                      <a:srgbClr val="0000FF"/>
                    </a:solidFill>
                    <a:latin typeface="Comic Sans MS" pitchFamily="66" charset="0"/>
                  </a:rPr>
                  <a:t>ev</a:t>
                </a:r>
                <a:r>
                  <a:rPr kumimoji="0" lang="en-US" altLang="en-US" sz="1400" b="1" i="0" u="none" strike="noStrike" cap="none" normalizeH="0" baseline="0" dirty="0" smtClean="0">
                    <a:ln>
                      <a:noFill/>
                    </a:ln>
                    <a:solidFill>
                      <a:srgbClr val="0000FF"/>
                    </a:solidFill>
                    <a:effectLst/>
                    <a:latin typeface="Comic Sans MS" pitchFamily="66" charset="0"/>
                    <a:cs typeface="Arial" pitchFamily="34" charset="0"/>
                  </a:rPr>
                  <a:t>ents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13" name="Rectangle 203"/>
            <p:cNvSpPr>
              <a:spLocks noChangeArrowheads="1"/>
            </p:cNvSpPr>
            <p:nvPr/>
          </p:nvSpPr>
          <p:spPr bwMode="auto">
            <a:xfrm>
              <a:off x="2495550" y="3924300"/>
              <a:ext cx="13430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FF"/>
                  </a:solidFill>
                  <a:effectLst/>
                  <a:latin typeface="Comic Sans MS" pitchFamily="66" charset="0"/>
                  <a:cs typeface="Arial" pitchFamily="34" charset="0"/>
                </a:rPr>
                <a:t>safety actions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14" name="Group 13"/>
            <p:cNvGrpSpPr/>
            <p:nvPr/>
          </p:nvGrpSpPr>
          <p:grpSpPr>
            <a:xfrm>
              <a:off x="2371725" y="2562225"/>
              <a:ext cx="1895475" cy="542925"/>
              <a:chOff x="2371725" y="2562225"/>
              <a:chExt cx="1895475" cy="542925"/>
            </a:xfrm>
          </p:grpSpPr>
          <p:sp>
            <p:nvSpPr>
              <p:cNvPr id="15" name="Rectangle 204"/>
              <p:cNvSpPr>
                <a:spLocks noChangeArrowheads="1"/>
              </p:cNvSpPr>
              <p:nvPr/>
            </p:nvSpPr>
            <p:spPr bwMode="auto">
              <a:xfrm>
                <a:off x="2619375" y="2562225"/>
                <a:ext cx="14097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FF"/>
                    </a:solidFill>
                    <a:effectLst/>
                    <a:latin typeface="Comic Sans MS" pitchFamily="66" charset="0"/>
                    <a:cs typeface="Arial" pitchFamily="34" charset="0"/>
                  </a:rPr>
                  <a:t>Safety System</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Rectangle 205"/>
              <p:cNvSpPr>
                <a:spLocks noChangeArrowheads="1"/>
              </p:cNvSpPr>
              <p:nvPr/>
            </p:nvSpPr>
            <p:spPr bwMode="auto">
              <a:xfrm>
                <a:off x="2371725" y="2809875"/>
                <a:ext cx="18954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FF"/>
                    </a:solidFill>
                    <a:effectLst/>
                    <a:latin typeface="Comic Sans MS" pitchFamily="66" charset="0"/>
                    <a:cs typeface="Arial" pitchFamily="34" charset="0"/>
                  </a:rPr>
                  <a:t>(a goal-seeking loop)</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17" name="Group 16"/>
            <p:cNvGrpSpPr/>
            <p:nvPr/>
          </p:nvGrpSpPr>
          <p:grpSpPr>
            <a:xfrm>
              <a:off x="3052763" y="2362200"/>
              <a:ext cx="1643062" cy="1552575"/>
              <a:chOff x="3052763" y="2362200"/>
              <a:chExt cx="1643062" cy="1552575"/>
            </a:xfrm>
          </p:grpSpPr>
          <p:sp>
            <p:nvSpPr>
              <p:cNvPr id="18" name="Arc 206"/>
              <p:cNvSpPr>
                <a:spLocks/>
              </p:cNvSpPr>
              <p:nvPr/>
            </p:nvSpPr>
            <p:spPr bwMode="auto">
              <a:xfrm>
                <a:off x="3052763" y="2533650"/>
                <a:ext cx="1357313" cy="1381125"/>
              </a:xfrm>
              <a:custGeom>
                <a:avLst/>
                <a:gdLst>
                  <a:gd name="G0" fmla="+- 0 0 0"/>
                  <a:gd name="G1" fmla="+- 2187 0 0"/>
                  <a:gd name="G2" fmla="+- 21600 0 0"/>
                  <a:gd name="T0" fmla="*/ 21489 w 21600"/>
                  <a:gd name="T1" fmla="*/ 0 h 21978"/>
                  <a:gd name="T2" fmla="*/ 8654 w 21600"/>
                  <a:gd name="T3" fmla="*/ 21978 h 21978"/>
                  <a:gd name="T4" fmla="*/ 0 w 21600"/>
                  <a:gd name="T5" fmla="*/ 2187 h 21978"/>
                </a:gdLst>
                <a:ahLst/>
                <a:cxnLst>
                  <a:cxn ang="0">
                    <a:pos x="T0" y="T1"/>
                  </a:cxn>
                  <a:cxn ang="0">
                    <a:pos x="T2" y="T3"/>
                  </a:cxn>
                  <a:cxn ang="0">
                    <a:pos x="T4" y="T5"/>
                  </a:cxn>
                </a:cxnLst>
                <a:rect l="0" t="0" r="r" b="b"/>
                <a:pathLst>
                  <a:path w="21600" h="21978" fill="none" extrusionOk="0">
                    <a:moveTo>
                      <a:pt x="21488" y="0"/>
                    </a:moveTo>
                    <a:cubicBezTo>
                      <a:pt x="21562" y="726"/>
                      <a:pt x="21600" y="1456"/>
                      <a:pt x="21600" y="2187"/>
                    </a:cubicBezTo>
                    <a:cubicBezTo>
                      <a:pt x="21600" y="10770"/>
                      <a:pt x="16518" y="18538"/>
                      <a:pt x="8653" y="21977"/>
                    </a:cubicBezTo>
                  </a:path>
                  <a:path w="21600" h="21978" stroke="0" extrusionOk="0">
                    <a:moveTo>
                      <a:pt x="21488" y="0"/>
                    </a:moveTo>
                    <a:cubicBezTo>
                      <a:pt x="21562" y="726"/>
                      <a:pt x="21600" y="1456"/>
                      <a:pt x="21600" y="2187"/>
                    </a:cubicBezTo>
                    <a:cubicBezTo>
                      <a:pt x="21600" y="10770"/>
                      <a:pt x="16518" y="18538"/>
                      <a:pt x="8653" y="21977"/>
                    </a:cubicBezTo>
                    <a:lnTo>
                      <a:pt x="0" y="2187"/>
                    </a:lnTo>
                    <a:close/>
                  </a:path>
                </a:pathLst>
              </a:custGeom>
              <a:noFill/>
              <a:ln w="285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207"/>
              <p:cNvSpPr>
                <a:spLocks/>
              </p:cNvSpPr>
              <p:nvPr/>
            </p:nvSpPr>
            <p:spPr bwMode="auto">
              <a:xfrm>
                <a:off x="4352925" y="2362200"/>
                <a:ext cx="104775" cy="180975"/>
              </a:xfrm>
              <a:custGeom>
                <a:avLst/>
                <a:gdLst>
                  <a:gd name="T0" fmla="*/ 18 w 66"/>
                  <a:gd name="T1" fmla="*/ 0 h 114"/>
                  <a:gd name="T2" fmla="*/ 0 w 66"/>
                  <a:gd name="T3" fmla="*/ 114 h 114"/>
                  <a:gd name="T4" fmla="*/ 66 w 66"/>
                  <a:gd name="T5" fmla="*/ 102 h 114"/>
                  <a:gd name="T6" fmla="*/ 18 w 66"/>
                  <a:gd name="T7" fmla="*/ 0 h 114"/>
                </a:gdLst>
                <a:ahLst/>
                <a:cxnLst>
                  <a:cxn ang="0">
                    <a:pos x="T0" y="T1"/>
                  </a:cxn>
                  <a:cxn ang="0">
                    <a:pos x="T2" y="T3"/>
                  </a:cxn>
                  <a:cxn ang="0">
                    <a:pos x="T4" y="T5"/>
                  </a:cxn>
                  <a:cxn ang="0">
                    <a:pos x="T6" y="T7"/>
                  </a:cxn>
                </a:cxnLst>
                <a:rect l="0" t="0" r="r" b="b"/>
                <a:pathLst>
                  <a:path w="66" h="114">
                    <a:moveTo>
                      <a:pt x="18" y="0"/>
                    </a:moveTo>
                    <a:lnTo>
                      <a:pt x="0" y="114"/>
                    </a:lnTo>
                    <a:lnTo>
                      <a:pt x="66" y="102"/>
                    </a:lnTo>
                    <a:lnTo>
                      <a:pt x="18" y="0"/>
                    </a:lnTo>
                    <a:close/>
                  </a:path>
                </a:pathLst>
              </a:custGeom>
              <a:solidFill>
                <a:srgbClr val="0000FF"/>
              </a:solidFill>
              <a:ln w="952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Rectangle 208"/>
              <p:cNvSpPr>
                <a:spLocks noChangeArrowheads="1"/>
              </p:cNvSpPr>
              <p:nvPr/>
            </p:nvSpPr>
            <p:spPr bwMode="auto">
              <a:xfrm>
                <a:off x="4467225" y="2400300"/>
                <a:ext cx="2286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FF"/>
                    </a:solidFill>
                    <a:effectLst/>
                    <a:latin typeface="Comic Sans MS" pitchFamily="66" charset="0"/>
                    <a:cs typeface="Arial" pitchFamily="34" charset="0"/>
                  </a:rPr>
                  <a:t>O</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21" name="Group 20"/>
            <p:cNvGrpSpPr/>
            <p:nvPr/>
          </p:nvGrpSpPr>
          <p:grpSpPr>
            <a:xfrm>
              <a:off x="1981200" y="1771650"/>
              <a:ext cx="1943101" cy="1662113"/>
              <a:chOff x="1981200" y="1771650"/>
              <a:chExt cx="1943101" cy="1662113"/>
            </a:xfrm>
          </p:grpSpPr>
          <p:sp>
            <p:nvSpPr>
              <p:cNvPr id="22" name="Arc 209"/>
              <p:cNvSpPr>
                <a:spLocks/>
              </p:cNvSpPr>
              <p:nvPr/>
            </p:nvSpPr>
            <p:spPr bwMode="auto">
              <a:xfrm>
                <a:off x="2097088" y="1771650"/>
                <a:ext cx="1827213" cy="1662113"/>
              </a:xfrm>
              <a:custGeom>
                <a:avLst/>
                <a:gdLst>
                  <a:gd name="G0" fmla="+- 15274 0 0"/>
                  <a:gd name="G1" fmla="+- 21600 0 0"/>
                  <a:gd name="G2" fmla="+- 21600 0 0"/>
                  <a:gd name="T0" fmla="*/ 0 w 23753"/>
                  <a:gd name="T1" fmla="*/ 6326 h 21600"/>
                  <a:gd name="T2" fmla="*/ 23753 w 23753"/>
                  <a:gd name="T3" fmla="*/ 1734 h 21600"/>
                  <a:gd name="T4" fmla="*/ 15274 w 23753"/>
                  <a:gd name="T5" fmla="*/ 21600 h 21600"/>
                </a:gdLst>
                <a:ahLst/>
                <a:cxnLst>
                  <a:cxn ang="0">
                    <a:pos x="T0" y="T1"/>
                  </a:cxn>
                  <a:cxn ang="0">
                    <a:pos x="T2" y="T3"/>
                  </a:cxn>
                  <a:cxn ang="0">
                    <a:pos x="T4" y="T5"/>
                  </a:cxn>
                </a:cxnLst>
                <a:rect l="0" t="0" r="r" b="b"/>
                <a:pathLst>
                  <a:path w="23753" h="21600" fill="none" extrusionOk="0">
                    <a:moveTo>
                      <a:pt x="0" y="6326"/>
                    </a:moveTo>
                    <a:cubicBezTo>
                      <a:pt x="4051" y="2275"/>
                      <a:pt x="9545" y="-1"/>
                      <a:pt x="15274" y="0"/>
                    </a:cubicBezTo>
                    <a:cubicBezTo>
                      <a:pt x="18188" y="0"/>
                      <a:pt x="21072" y="589"/>
                      <a:pt x="23753" y="1733"/>
                    </a:cubicBezTo>
                  </a:path>
                  <a:path w="23753" h="21600" stroke="0" extrusionOk="0">
                    <a:moveTo>
                      <a:pt x="0" y="6326"/>
                    </a:moveTo>
                    <a:cubicBezTo>
                      <a:pt x="4051" y="2275"/>
                      <a:pt x="9545" y="-1"/>
                      <a:pt x="15274" y="0"/>
                    </a:cubicBezTo>
                    <a:cubicBezTo>
                      <a:pt x="18188" y="0"/>
                      <a:pt x="21072" y="589"/>
                      <a:pt x="23753" y="1733"/>
                    </a:cubicBezTo>
                    <a:lnTo>
                      <a:pt x="15274" y="21600"/>
                    </a:lnTo>
                    <a:close/>
                  </a:path>
                </a:pathLst>
              </a:custGeom>
              <a:noFill/>
              <a:ln w="285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210"/>
              <p:cNvSpPr>
                <a:spLocks/>
              </p:cNvSpPr>
              <p:nvPr/>
            </p:nvSpPr>
            <p:spPr bwMode="auto">
              <a:xfrm>
                <a:off x="1981200" y="2219325"/>
                <a:ext cx="152400" cy="180975"/>
              </a:xfrm>
              <a:custGeom>
                <a:avLst/>
                <a:gdLst>
                  <a:gd name="T0" fmla="*/ 0 w 96"/>
                  <a:gd name="T1" fmla="*/ 114 h 114"/>
                  <a:gd name="T2" fmla="*/ 96 w 96"/>
                  <a:gd name="T3" fmla="*/ 42 h 114"/>
                  <a:gd name="T4" fmla="*/ 42 w 96"/>
                  <a:gd name="T5" fmla="*/ 0 h 114"/>
                  <a:gd name="T6" fmla="*/ 0 w 96"/>
                  <a:gd name="T7" fmla="*/ 114 h 114"/>
                </a:gdLst>
                <a:ahLst/>
                <a:cxnLst>
                  <a:cxn ang="0">
                    <a:pos x="T0" y="T1"/>
                  </a:cxn>
                  <a:cxn ang="0">
                    <a:pos x="T2" y="T3"/>
                  </a:cxn>
                  <a:cxn ang="0">
                    <a:pos x="T4" y="T5"/>
                  </a:cxn>
                  <a:cxn ang="0">
                    <a:pos x="T6" y="T7"/>
                  </a:cxn>
                </a:cxnLst>
                <a:rect l="0" t="0" r="r" b="b"/>
                <a:pathLst>
                  <a:path w="96" h="114">
                    <a:moveTo>
                      <a:pt x="0" y="114"/>
                    </a:moveTo>
                    <a:lnTo>
                      <a:pt x="96" y="42"/>
                    </a:lnTo>
                    <a:lnTo>
                      <a:pt x="42" y="0"/>
                    </a:lnTo>
                    <a:lnTo>
                      <a:pt x="0" y="114"/>
                    </a:lnTo>
                    <a:close/>
                  </a:path>
                </a:pathLst>
              </a:custGeom>
              <a:solidFill>
                <a:srgbClr val="0000FF"/>
              </a:solidFill>
              <a:ln w="952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4" name="Group 23"/>
            <p:cNvGrpSpPr/>
            <p:nvPr/>
          </p:nvGrpSpPr>
          <p:grpSpPr>
            <a:xfrm>
              <a:off x="1804988" y="2776538"/>
              <a:ext cx="1247775" cy="1147762"/>
              <a:chOff x="1804988" y="2776538"/>
              <a:chExt cx="1247775" cy="1147762"/>
            </a:xfrm>
          </p:grpSpPr>
          <p:sp>
            <p:nvSpPr>
              <p:cNvPr id="25" name="Arc 211"/>
              <p:cNvSpPr>
                <a:spLocks/>
              </p:cNvSpPr>
              <p:nvPr/>
            </p:nvSpPr>
            <p:spPr bwMode="auto">
              <a:xfrm>
                <a:off x="1804988" y="2776538"/>
                <a:ext cx="1247775" cy="1058863"/>
              </a:xfrm>
              <a:custGeom>
                <a:avLst/>
                <a:gdLst>
                  <a:gd name="G0" fmla="+- 21530 0 0"/>
                  <a:gd name="G1" fmla="+- 0 0 0"/>
                  <a:gd name="G2" fmla="+- 21600 0 0"/>
                  <a:gd name="T0" fmla="*/ 9987 w 21530"/>
                  <a:gd name="T1" fmla="*/ 18257 h 18257"/>
                  <a:gd name="T2" fmla="*/ 0 w 21530"/>
                  <a:gd name="T3" fmla="*/ 1732 h 18257"/>
                  <a:gd name="T4" fmla="*/ 21530 w 21530"/>
                  <a:gd name="T5" fmla="*/ 0 h 18257"/>
                </a:gdLst>
                <a:ahLst/>
                <a:cxnLst>
                  <a:cxn ang="0">
                    <a:pos x="T0" y="T1"/>
                  </a:cxn>
                  <a:cxn ang="0">
                    <a:pos x="T2" y="T3"/>
                  </a:cxn>
                  <a:cxn ang="0">
                    <a:pos x="T4" y="T5"/>
                  </a:cxn>
                </a:cxnLst>
                <a:rect l="0" t="0" r="r" b="b"/>
                <a:pathLst>
                  <a:path w="21530" h="18257" fill="none" extrusionOk="0">
                    <a:moveTo>
                      <a:pt x="9986" y="18257"/>
                    </a:moveTo>
                    <a:cubicBezTo>
                      <a:pt x="4244" y="14626"/>
                      <a:pt x="544" y="8504"/>
                      <a:pt x="-1" y="1732"/>
                    </a:cubicBezTo>
                  </a:path>
                  <a:path w="21530" h="18257" stroke="0" extrusionOk="0">
                    <a:moveTo>
                      <a:pt x="9986" y="18257"/>
                    </a:moveTo>
                    <a:cubicBezTo>
                      <a:pt x="4244" y="14626"/>
                      <a:pt x="544" y="8504"/>
                      <a:pt x="-1" y="1732"/>
                    </a:cubicBezTo>
                    <a:lnTo>
                      <a:pt x="21530" y="0"/>
                    </a:lnTo>
                    <a:close/>
                  </a:path>
                </a:pathLst>
              </a:custGeom>
              <a:noFill/>
              <a:ln w="285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212"/>
              <p:cNvSpPr>
                <a:spLocks/>
              </p:cNvSpPr>
              <p:nvPr/>
            </p:nvSpPr>
            <p:spPr bwMode="auto">
              <a:xfrm>
                <a:off x="2352675" y="3790950"/>
                <a:ext cx="190500" cy="133350"/>
              </a:xfrm>
              <a:custGeom>
                <a:avLst/>
                <a:gdLst>
                  <a:gd name="T0" fmla="*/ 120 w 120"/>
                  <a:gd name="T1" fmla="*/ 84 h 84"/>
                  <a:gd name="T2" fmla="*/ 30 w 120"/>
                  <a:gd name="T3" fmla="*/ 0 h 84"/>
                  <a:gd name="T4" fmla="*/ 0 w 120"/>
                  <a:gd name="T5" fmla="*/ 60 h 84"/>
                  <a:gd name="T6" fmla="*/ 120 w 120"/>
                  <a:gd name="T7" fmla="*/ 84 h 84"/>
                </a:gdLst>
                <a:ahLst/>
                <a:cxnLst>
                  <a:cxn ang="0">
                    <a:pos x="T0" y="T1"/>
                  </a:cxn>
                  <a:cxn ang="0">
                    <a:pos x="T2" y="T3"/>
                  </a:cxn>
                  <a:cxn ang="0">
                    <a:pos x="T4" y="T5"/>
                  </a:cxn>
                  <a:cxn ang="0">
                    <a:pos x="T6" y="T7"/>
                  </a:cxn>
                </a:cxnLst>
                <a:rect l="0" t="0" r="r" b="b"/>
                <a:pathLst>
                  <a:path w="120" h="84">
                    <a:moveTo>
                      <a:pt x="120" y="84"/>
                    </a:moveTo>
                    <a:lnTo>
                      <a:pt x="30" y="0"/>
                    </a:lnTo>
                    <a:lnTo>
                      <a:pt x="0" y="60"/>
                    </a:lnTo>
                    <a:lnTo>
                      <a:pt x="120" y="84"/>
                    </a:lnTo>
                    <a:close/>
                  </a:path>
                </a:pathLst>
              </a:custGeom>
              <a:solidFill>
                <a:srgbClr val="0000FF"/>
              </a:solidFill>
              <a:ln w="952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7" name="Line 213"/>
            <p:cNvSpPr>
              <a:spLocks noChangeShapeType="1"/>
            </p:cNvSpPr>
            <p:nvPr/>
          </p:nvSpPr>
          <p:spPr bwMode="auto">
            <a:xfrm>
              <a:off x="1809750" y="1619250"/>
              <a:ext cx="0" cy="600075"/>
            </a:xfrm>
            <a:prstGeom prst="line">
              <a:avLst/>
            </a:prstGeom>
            <a:noFill/>
            <a:ln w="285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14"/>
            <p:cNvSpPr>
              <a:spLocks/>
            </p:cNvSpPr>
            <p:nvPr/>
          </p:nvSpPr>
          <p:spPr bwMode="auto">
            <a:xfrm>
              <a:off x="1752600" y="2219325"/>
              <a:ext cx="104775" cy="180975"/>
            </a:xfrm>
            <a:custGeom>
              <a:avLst/>
              <a:gdLst>
                <a:gd name="T0" fmla="*/ 36 w 66"/>
                <a:gd name="T1" fmla="*/ 114 h 114"/>
                <a:gd name="T2" fmla="*/ 66 w 66"/>
                <a:gd name="T3" fmla="*/ 0 h 114"/>
                <a:gd name="T4" fmla="*/ 0 w 66"/>
                <a:gd name="T5" fmla="*/ 0 h 114"/>
                <a:gd name="T6" fmla="*/ 36 w 66"/>
                <a:gd name="T7" fmla="*/ 114 h 114"/>
              </a:gdLst>
              <a:ahLst/>
              <a:cxnLst>
                <a:cxn ang="0">
                  <a:pos x="T0" y="T1"/>
                </a:cxn>
                <a:cxn ang="0">
                  <a:pos x="T2" y="T3"/>
                </a:cxn>
                <a:cxn ang="0">
                  <a:pos x="T4" y="T5"/>
                </a:cxn>
                <a:cxn ang="0">
                  <a:pos x="T6" y="T7"/>
                </a:cxn>
              </a:cxnLst>
              <a:rect l="0" t="0" r="r" b="b"/>
              <a:pathLst>
                <a:path w="66" h="114">
                  <a:moveTo>
                    <a:pt x="36" y="114"/>
                  </a:moveTo>
                  <a:lnTo>
                    <a:pt x="66" y="0"/>
                  </a:lnTo>
                  <a:lnTo>
                    <a:pt x="0" y="0"/>
                  </a:lnTo>
                  <a:lnTo>
                    <a:pt x="36" y="114"/>
                  </a:lnTo>
                  <a:close/>
                </a:path>
              </a:pathLst>
            </a:custGeom>
            <a:solidFill>
              <a:srgbClr val="0000FF"/>
            </a:solidFill>
            <a:ln w="952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Rectangle 215"/>
            <p:cNvSpPr>
              <a:spLocks noChangeArrowheads="1"/>
            </p:cNvSpPr>
            <p:nvPr/>
          </p:nvSpPr>
          <p:spPr bwMode="auto">
            <a:xfrm>
              <a:off x="1609725" y="2105025"/>
              <a:ext cx="2286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FF"/>
                  </a:solidFill>
                  <a:effectLst/>
                  <a:latin typeface="Comic Sans MS" pitchFamily="66" charset="0"/>
                  <a:cs typeface="Arial" pitchFamily="34" charset="0"/>
                </a:rPr>
                <a:t>O</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40" name="Group 39"/>
          <p:cNvGrpSpPr/>
          <p:nvPr/>
        </p:nvGrpSpPr>
        <p:grpSpPr>
          <a:xfrm>
            <a:off x="4674268" y="1876425"/>
            <a:ext cx="714375" cy="295275"/>
            <a:chOff x="4686300" y="1876425"/>
            <a:chExt cx="714375" cy="295275"/>
          </a:xfrm>
        </p:grpSpPr>
        <p:sp>
          <p:nvSpPr>
            <p:cNvPr id="41" name="Line 223"/>
            <p:cNvSpPr>
              <a:spLocks noChangeShapeType="1"/>
            </p:cNvSpPr>
            <p:nvPr/>
          </p:nvSpPr>
          <p:spPr bwMode="auto">
            <a:xfrm>
              <a:off x="4686300" y="2124075"/>
              <a:ext cx="533400" cy="0"/>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224"/>
            <p:cNvSpPr>
              <a:spLocks/>
            </p:cNvSpPr>
            <p:nvPr/>
          </p:nvSpPr>
          <p:spPr bwMode="auto">
            <a:xfrm>
              <a:off x="5219700" y="2066925"/>
              <a:ext cx="180975" cy="104775"/>
            </a:xfrm>
            <a:custGeom>
              <a:avLst/>
              <a:gdLst>
                <a:gd name="T0" fmla="*/ 114 w 114"/>
                <a:gd name="T1" fmla="*/ 36 h 66"/>
                <a:gd name="T2" fmla="*/ 0 w 114"/>
                <a:gd name="T3" fmla="*/ 0 h 66"/>
                <a:gd name="T4" fmla="*/ 0 w 114"/>
                <a:gd name="T5" fmla="*/ 66 h 66"/>
                <a:gd name="T6" fmla="*/ 114 w 114"/>
                <a:gd name="T7" fmla="*/ 36 h 66"/>
              </a:gdLst>
              <a:ahLst/>
              <a:cxnLst>
                <a:cxn ang="0">
                  <a:pos x="T0" y="T1"/>
                </a:cxn>
                <a:cxn ang="0">
                  <a:pos x="T2" y="T3"/>
                </a:cxn>
                <a:cxn ang="0">
                  <a:pos x="T4" y="T5"/>
                </a:cxn>
                <a:cxn ang="0">
                  <a:pos x="T6" y="T7"/>
                </a:cxn>
              </a:cxnLst>
              <a:rect l="0" t="0" r="r" b="b"/>
              <a:pathLst>
                <a:path w="114" h="66">
                  <a:moveTo>
                    <a:pt x="114" y="36"/>
                  </a:moveTo>
                  <a:lnTo>
                    <a:pt x="0" y="0"/>
                  </a:lnTo>
                  <a:lnTo>
                    <a:pt x="0" y="66"/>
                  </a:lnTo>
                  <a:lnTo>
                    <a:pt x="114" y="36"/>
                  </a:lnTo>
                  <a:close/>
                </a:path>
              </a:pathLst>
            </a:custGeom>
            <a:solidFill>
              <a:srgbClr val="000000"/>
            </a:solidFill>
            <a:ln w="95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Rectangle 225"/>
            <p:cNvSpPr>
              <a:spLocks noChangeArrowheads="1"/>
            </p:cNvSpPr>
            <p:nvPr/>
          </p:nvSpPr>
          <p:spPr bwMode="auto">
            <a:xfrm>
              <a:off x="5153025" y="1876425"/>
              <a:ext cx="2286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Comic Sans MS" pitchFamily="66" charset="0"/>
                  <a:cs typeface="Arial" pitchFamily="34" charset="0"/>
                </a:rPr>
                <a:t>O</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87" name="Group 86"/>
          <p:cNvGrpSpPr/>
          <p:nvPr/>
        </p:nvGrpSpPr>
        <p:grpSpPr>
          <a:xfrm>
            <a:off x="5419725" y="1143000"/>
            <a:ext cx="3619500" cy="3190875"/>
            <a:chOff x="5419725" y="1143000"/>
            <a:chExt cx="3619500" cy="3190875"/>
          </a:xfrm>
        </p:grpSpPr>
        <p:sp>
          <p:nvSpPr>
            <p:cNvPr id="30" name="Rectangle 216"/>
            <p:cNvSpPr>
              <a:spLocks noChangeArrowheads="1"/>
            </p:cNvSpPr>
            <p:nvPr/>
          </p:nvSpPr>
          <p:spPr bwMode="auto">
            <a:xfrm>
              <a:off x="5419725" y="2000250"/>
              <a:ext cx="11239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Comic Sans MS" pitchFamily="66" charset="0"/>
                  <a:cs typeface="Arial" pitchFamily="34" charset="0"/>
                </a:rPr>
                <a:t>productivity</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31" name="Group 30"/>
            <p:cNvGrpSpPr/>
            <p:nvPr/>
          </p:nvGrpSpPr>
          <p:grpSpPr>
            <a:xfrm>
              <a:off x="6696075" y="3800475"/>
              <a:ext cx="1123950" cy="533400"/>
              <a:chOff x="6696075" y="3800475"/>
              <a:chExt cx="1123950" cy="533400"/>
            </a:xfrm>
          </p:grpSpPr>
          <p:sp>
            <p:nvSpPr>
              <p:cNvPr id="32" name="Rectangle 217"/>
              <p:cNvSpPr>
                <a:spLocks noChangeArrowheads="1"/>
              </p:cNvSpPr>
              <p:nvPr/>
            </p:nvSpPr>
            <p:spPr bwMode="auto">
              <a:xfrm>
                <a:off x="6696075" y="3800475"/>
                <a:ext cx="11239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Comic Sans MS" pitchFamily="66" charset="0"/>
                    <a:cs typeface="Arial" pitchFamily="34" charset="0"/>
                  </a:rPr>
                  <a:t>productivity</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3" name="Rectangle 218"/>
              <p:cNvSpPr>
                <a:spLocks noChangeArrowheads="1"/>
              </p:cNvSpPr>
              <p:nvPr/>
            </p:nvSpPr>
            <p:spPr bwMode="auto">
              <a:xfrm>
                <a:off x="6896100" y="4038600"/>
                <a:ext cx="6953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Comic Sans MS" pitchFamily="66" charset="0"/>
                    <a:cs typeface="Arial" pitchFamily="34" charset="0"/>
                  </a:rPr>
                  <a:t>actions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34" name="Group 33"/>
            <p:cNvGrpSpPr/>
            <p:nvPr/>
          </p:nvGrpSpPr>
          <p:grpSpPr>
            <a:xfrm>
              <a:off x="7915275" y="2400300"/>
              <a:ext cx="1123950" cy="533400"/>
              <a:chOff x="7915275" y="2400300"/>
              <a:chExt cx="1123950" cy="533400"/>
            </a:xfrm>
          </p:grpSpPr>
          <p:sp>
            <p:nvSpPr>
              <p:cNvPr id="35" name="Rectangle 219"/>
              <p:cNvSpPr>
                <a:spLocks noChangeArrowheads="1"/>
              </p:cNvSpPr>
              <p:nvPr/>
            </p:nvSpPr>
            <p:spPr bwMode="auto">
              <a:xfrm>
                <a:off x="7915275" y="2400300"/>
                <a:ext cx="11239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Comic Sans MS" pitchFamily="66" charset="0"/>
                    <a:cs typeface="Arial" pitchFamily="34" charset="0"/>
                  </a:rPr>
                  <a:t>productivity</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6" name="Rectangle 220"/>
              <p:cNvSpPr>
                <a:spLocks noChangeArrowheads="1"/>
              </p:cNvSpPr>
              <p:nvPr/>
            </p:nvSpPr>
            <p:spPr bwMode="auto">
              <a:xfrm>
                <a:off x="8039100" y="2638425"/>
                <a:ext cx="8286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Comic Sans MS" pitchFamily="66" charset="0"/>
                    <a:cs typeface="Arial" pitchFamily="34" charset="0"/>
                  </a:rPr>
                  <a:t>pressure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37" name="Group 36"/>
            <p:cNvGrpSpPr/>
            <p:nvPr/>
          </p:nvGrpSpPr>
          <p:grpSpPr>
            <a:xfrm>
              <a:off x="7915275" y="1143000"/>
              <a:ext cx="1123950" cy="533400"/>
              <a:chOff x="7915275" y="1143000"/>
              <a:chExt cx="1123950" cy="533400"/>
            </a:xfrm>
          </p:grpSpPr>
          <p:sp>
            <p:nvSpPr>
              <p:cNvPr id="38" name="Rectangle 221"/>
              <p:cNvSpPr>
                <a:spLocks noChangeArrowheads="1"/>
              </p:cNvSpPr>
              <p:nvPr/>
            </p:nvSpPr>
            <p:spPr bwMode="auto">
              <a:xfrm>
                <a:off x="7915275" y="1143000"/>
                <a:ext cx="11239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Comic Sans MS" pitchFamily="66" charset="0"/>
                    <a:cs typeface="Arial" pitchFamily="34" charset="0"/>
                  </a:rPr>
                  <a:t>productivity</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 name="Rectangle 222"/>
              <p:cNvSpPr>
                <a:spLocks noChangeArrowheads="1"/>
              </p:cNvSpPr>
              <p:nvPr/>
            </p:nvSpPr>
            <p:spPr bwMode="auto">
              <a:xfrm>
                <a:off x="8239125" y="1381125"/>
                <a:ext cx="4286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Comic Sans MS" pitchFamily="66" charset="0"/>
                    <a:cs typeface="Arial" pitchFamily="34" charset="0"/>
                  </a:rPr>
                  <a:t>goal</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44" name="Group 43"/>
            <p:cNvGrpSpPr/>
            <p:nvPr/>
          </p:nvGrpSpPr>
          <p:grpSpPr>
            <a:xfrm>
              <a:off x="5762625" y="2257425"/>
              <a:ext cx="1385888" cy="1682750"/>
              <a:chOff x="5762625" y="2257425"/>
              <a:chExt cx="1385888" cy="1682750"/>
            </a:xfrm>
          </p:grpSpPr>
          <p:sp>
            <p:nvSpPr>
              <p:cNvPr id="45" name="Arc 226"/>
              <p:cNvSpPr>
                <a:spLocks/>
              </p:cNvSpPr>
              <p:nvPr/>
            </p:nvSpPr>
            <p:spPr bwMode="auto">
              <a:xfrm>
                <a:off x="5791200" y="2428875"/>
                <a:ext cx="1357313" cy="1511300"/>
              </a:xfrm>
              <a:custGeom>
                <a:avLst/>
                <a:gdLst>
                  <a:gd name="G0" fmla="+- 21600 0 0"/>
                  <a:gd name="G1" fmla="+- 3857 0 0"/>
                  <a:gd name="G2" fmla="+- 21600 0 0"/>
                  <a:gd name="T0" fmla="*/ 13958 w 21600"/>
                  <a:gd name="T1" fmla="*/ 24060 h 24060"/>
                  <a:gd name="T2" fmla="*/ 347 w 21600"/>
                  <a:gd name="T3" fmla="*/ 0 h 24060"/>
                  <a:gd name="T4" fmla="*/ 21600 w 21600"/>
                  <a:gd name="T5" fmla="*/ 3857 h 24060"/>
                </a:gdLst>
                <a:ahLst/>
                <a:cxnLst>
                  <a:cxn ang="0">
                    <a:pos x="T0" y="T1"/>
                  </a:cxn>
                  <a:cxn ang="0">
                    <a:pos x="T2" y="T3"/>
                  </a:cxn>
                  <a:cxn ang="0">
                    <a:pos x="T4" y="T5"/>
                  </a:cxn>
                </a:cxnLst>
                <a:rect l="0" t="0" r="r" b="b"/>
                <a:pathLst>
                  <a:path w="21600" h="24060" fill="none" extrusionOk="0">
                    <a:moveTo>
                      <a:pt x="13958" y="24059"/>
                    </a:moveTo>
                    <a:cubicBezTo>
                      <a:pt x="5557" y="20882"/>
                      <a:pt x="0" y="12838"/>
                      <a:pt x="0" y="3857"/>
                    </a:cubicBezTo>
                    <a:cubicBezTo>
                      <a:pt x="-1" y="2563"/>
                      <a:pt x="116" y="1272"/>
                      <a:pt x="347" y="0"/>
                    </a:cubicBezTo>
                  </a:path>
                  <a:path w="21600" h="24060" stroke="0" extrusionOk="0">
                    <a:moveTo>
                      <a:pt x="13958" y="24059"/>
                    </a:moveTo>
                    <a:cubicBezTo>
                      <a:pt x="5557" y="20882"/>
                      <a:pt x="0" y="12838"/>
                      <a:pt x="0" y="3857"/>
                    </a:cubicBezTo>
                    <a:cubicBezTo>
                      <a:pt x="-1" y="2563"/>
                      <a:pt x="116" y="1272"/>
                      <a:pt x="347" y="0"/>
                    </a:cubicBezTo>
                    <a:lnTo>
                      <a:pt x="21600" y="3857"/>
                    </a:lnTo>
                    <a:close/>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227"/>
              <p:cNvSpPr>
                <a:spLocks/>
              </p:cNvSpPr>
              <p:nvPr/>
            </p:nvSpPr>
            <p:spPr bwMode="auto">
              <a:xfrm>
                <a:off x="5762625" y="2257425"/>
                <a:ext cx="95250" cy="180975"/>
              </a:xfrm>
              <a:custGeom>
                <a:avLst/>
                <a:gdLst>
                  <a:gd name="T0" fmla="*/ 60 w 60"/>
                  <a:gd name="T1" fmla="*/ 0 h 114"/>
                  <a:gd name="T2" fmla="*/ 0 w 60"/>
                  <a:gd name="T3" fmla="*/ 102 h 114"/>
                  <a:gd name="T4" fmla="*/ 60 w 60"/>
                  <a:gd name="T5" fmla="*/ 114 h 114"/>
                  <a:gd name="T6" fmla="*/ 60 w 60"/>
                  <a:gd name="T7" fmla="*/ 0 h 114"/>
                </a:gdLst>
                <a:ahLst/>
                <a:cxnLst>
                  <a:cxn ang="0">
                    <a:pos x="T0" y="T1"/>
                  </a:cxn>
                  <a:cxn ang="0">
                    <a:pos x="T2" y="T3"/>
                  </a:cxn>
                  <a:cxn ang="0">
                    <a:pos x="T4" y="T5"/>
                  </a:cxn>
                  <a:cxn ang="0">
                    <a:pos x="T6" y="T7"/>
                  </a:cxn>
                </a:cxnLst>
                <a:rect l="0" t="0" r="r" b="b"/>
                <a:pathLst>
                  <a:path w="60" h="114">
                    <a:moveTo>
                      <a:pt x="60" y="0"/>
                    </a:moveTo>
                    <a:lnTo>
                      <a:pt x="0" y="102"/>
                    </a:lnTo>
                    <a:lnTo>
                      <a:pt x="60" y="114"/>
                    </a:lnTo>
                    <a:lnTo>
                      <a:pt x="60" y="0"/>
                    </a:lnTo>
                    <a:close/>
                  </a:path>
                </a:pathLst>
              </a:custGeom>
              <a:solidFill>
                <a:srgbClr val="000000"/>
              </a:solidFill>
              <a:ln w="95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7" name="Group 46"/>
            <p:cNvGrpSpPr/>
            <p:nvPr/>
          </p:nvGrpSpPr>
          <p:grpSpPr>
            <a:xfrm>
              <a:off x="6094413" y="1762125"/>
              <a:ext cx="2278062" cy="1662113"/>
              <a:chOff x="6094413" y="1762125"/>
              <a:chExt cx="2278062" cy="1662113"/>
            </a:xfrm>
          </p:grpSpPr>
          <p:sp>
            <p:nvSpPr>
              <p:cNvPr id="48" name="Arc 228"/>
              <p:cNvSpPr>
                <a:spLocks/>
              </p:cNvSpPr>
              <p:nvPr/>
            </p:nvSpPr>
            <p:spPr bwMode="auto">
              <a:xfrm>
                <a:off x="6094413" y="1762125"/>
                <a:ext cx="2020888" cy="1662113"/>
              </a:xfrm>
              <a:custGeom>
                <a:avLst/>
                <a:gdLst>
                  <a:gd name="G0" fmla="+- 10857 0 0"/>
                  <a:gd name="G1" fmla="+- 21600 0 0"/>
                  <a:gd name="G2" fmla="+- 21600 0 0"/>
                  <a:gd name="T0" fmla="*/ 0 w 26254"/>
                  <a:gd name="T1" fmla="*/ 2927 h 21600"/>
                  <a:gd name="T2" fmla="*/ 26254 w 26254"/>
                  <a:gd name="T3" fmla="*/ 6451 h 21600"/>
                  <a:gd name="T4" fmla="*/ 10857 w 26254"/>
                  <a:gd name="T5" fmla="*/ 21600 h 21600"/>
                </a:gdLst>
                <a:ahLst/>
                <a:cxnLst>
                  <a:cxn ang="0">
                    <a:pos x="T0" y="T1"/>
                  </a:cxn>
                  <a:cxn ang="0">
                    <a:pos x="T2" y="T3"/>
                  </a:cxn>
                  <a:cxn ang="0">
                    <a:pos x="T4" y="T5"/>
                  </a:cxn>
                </a:cxnLst>
                <a:rect l="0" t="0" r="r" b="b"/>
                <a:pathLst>
                  <a:path w="26254" h="21600" fill="none" extrusionOk="0">
                    <a:moveTo>
                      <a:pt x="-1" y="2926"/>
                    </a:moveTo>
                    <a:cubicBezTo>
                      <a:pt x="3297" y="1009"/>
                      <a:pt x="7043" y="-1"/>
                      <a:pt x="10857" y="0"/>
                    </a:cubicBezTo>
                    <a:cubicBezTo>
                      <a:pt x="16646" y="0"/>
                      <a:pt x="22193" y="2324"/>
                      <a:pt x="26254" y="6450"/>
                    </a:cubicBezTo>
                  </a:path>
                  <a:path w="26254" h="21600" stroke="0" extrusionOk="0">
                    <a:moveTo>
                      <a:pt x="-1" y="2926"/>
                    </a:moveTo>
                    <a:cubicBezTo>
                      <a:pt x="3297" y="1009"/>
                      <a:pt x="7043" y="-1"/>
                      <a:pt x="10857" y="0"/>
                    </a:cubicBezTo>
                    <a:cubicBezTo>
                      <a:pt x="16646" y="0"/>
                      <a:pt x="22193" y="2324"/>
                      <a:pt x="26254" y="6450"/>
                    </a:cubicBezTo>
                    <a:lnTo>
                      <a:pt x="10857" y="21600"/>
                    </a:lnTo>
                    <a:close/>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229"/>
              <p:cNvSpPr>
                <a:spLocks/>
              </p:cNvSpPr>
              <p:nvPr/>
            </p:nvSpPr>
            <p:spPr bwMode="auto">
              <a:xfrm>
                <a:off x="8077200" y="2219325"/>
                <a:ext cx="161925" cy="180975"/>
              </a:xfrm>
              <a:custGeom>
                <a:avLst/>
                <a:gdLst>
                  <a:gd name="T0" fmla="*/ 102 w 102"/>
                  <a:gd name="T1" fmla="*/ 114 h 114"/>
                  <a:gd name="T2" fmla="*/ 54 w 102"/>
                  <a:gd name="T3" fmla="*/ 0 h 114"/>
                  <a:gd name="T4" fmla="*/ 0 w 102"/>
                  <a:gd name="T5" fmla="*/ 42 h 114"/>
                  <a:gd name="T6" fmla="*/ 102 w 102"/>
                  <a:gd name="T7" fmla="*/ 114 h 114"/>
                </a:gdLst>
                <a:ahLst/>
                <a:cxnLst>
                  <a:cxn ang="0">
                    <a:pos x="T0" y="T1"/>
                  </a:cxn>
                  <a:cxn ang="0">
                    <a:pos x="T2" y="T3"/>
                  </a:cxn>
                  <a:cxn ang="0">
                    <a:pos x="T4" y="T5"/>
                  </a:cxn>
                  <a:cxn ang="0">
                    <a:pos x="T6" y="T7"/>
                  </a:cxn>
                </a:cxnLst>
                <a:rect l="0" t="0" r="r" b="b"/>
                <a:pathLst>
                  <a:path w="102" h="114">
                    <a:moveTo>
                      <a:pt x="102" y="114"/>
                    </a:moveTo>
                    <a:lnTo>
                      <a:pt x="54" y="0"/>
                    </a:lnTo>
                    <a:lnTo>
                      <a:pt x="0" y="42"/>
                    </a:lnTo>
                    <a:lnTo>
                      <a:pt x="102" y="114"/>
                    </a:lnTo>
                    <a:close/>
                  </a:path>
                </a:pathLst>
              </a:custGeom>
              <a:solidFill>
                <a:srgbClr val="000000"/>
              </a:solidFill>
              <a:ln w="95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Rectangle 230"/>
              <p:cNvSpPr>
                <a:spLocks noChangeArrowheads="1"/>
              </p:cNvSpPr>
              <p:nvPr/>
            </p:nvSpPr>
            <p:spPr bwMode="auto">
              <a:xfrm>
                <a:off x="8143875" y="2066925"/>
                <a:ext cx="2286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Comic Sans MS" pitchFamily="66" charset="0"/>
                    <a:cs typeface="Arial" pitchFamily="34" charset="0"/>
                  </a:rPr>
                  <a:t>O</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51" name="Group 50"/>
            <p:cNvGrpSpPr/>
            <p:nvPr/>
          </p:nvGrpSpPr>
          <p:grpSpPr>
            <a:xfrm>
              <a:off x="7062788" y="2709863"/>
              <a:ext cx="1317625" cy="1130995"/>
              <a:chOff x="7062788" y="2709863"/>
              <a:chExt cx="1317625" cy="1130995"/>
            </a:xfrm>
          </p:grpSpPr>
          <p:sp>
            <p:nvSpPr>
              <p:cNvPr id="52" name="Arc 231"/>
              <p:cNvSpPr>
                <a:spLocks/>
              </p:cNvSpPr>
              <p:nvPr/>
            </p:nvSpPr>
            <p:spPr bwMode="auto">
              <a:xfrm>
                <a:off x="7062788" y="2709863"/>
                <a:ext cx="1317625" cy="1074738"/>
              </a:xfrm>
              <a:custGeom>
                <a:avLst/>
                <a:gdLst>
                  <a:gd name="G0" fmla="+- 0 0 0"/>
                  <a:gd name="G1" fmla="+- 0 0 0"/>
                  <a:gd name="G2" fmla="+- 21600 0 0"/>
                  <a:gd name="T0" fmla="*/ 21430 w 21430"/>
                  <a:gd name="T1" fmla="*/ 2708 h 17472"/>
                  <a:gd name="T2" fmla="*/ 12700 w 21430"/>
                  <a:gd name="T3" fmla="*/ 17472 h 17472"/>
                  <a:gd name="T4" fmla="*/ 0 w 21430"/>
                  <a:gd name="T5" fmla="*/ 0 h 17472"/>
                </a:gdLst>
                <a:ahLst/>
                <a:cxnLst>
                  <a:cxn ang="0">
                    <a:pos x="T0" y="T1"/>
                  </a:cxn>
                  <a:cxn ang="0">
                    <a:pos x="T2" y="T3"/>
                  </a:cxn>
                  <a:cxn ang="0">
                    <a:pos x="T4" y="T5"/>
                  </a:cxn>
                </a:cxnLst>
                <a:rect l="0" t="0" r="r" b="b"/>
                <a:pathLst>
                  <a:path w="21430" h="17472" fill="none" extrusionOk="0">
                    <a:moveTo>
                      <a:pt x="21429" y="2707"/>
                    </a:moveTo>
                    <a:cubicBezTo>
                      <a:pt x="20682" y="8623"/>
                      <a:pt x="17522" y="13966"/>
                      <a:pt x="12699" y="17471"/>
                    </a:cubicBezTo>
                  </a:path>
                  <a:path w="21430" h="17472" stroke="0" extrusionOk="0">
                    <a:moveTo>
                      <a:pt x="21429" y="2707"/>
                    </a:moveTo>
                    <a:cubicBezTo>
                      <a:pt x="20682" y="8623"/>
                      <a:pt x="17522" y="13966"/>
                      <a:pt x="12699" y="17471"/>
                    </a:cubicBezTo>
                    <a:lnTo>
                      <a:pt x="0" y="0"/>
                    </a:lnTo>
                    <a:close/>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232"/>
              <p:cNvSpPr>
                <a:spLocks/>
              </p:cNvSpPr>
              <p:nvPr/>
            </p:nvSpPr>
            <p:spPr bwMode="auto">
              <a:xfrm>
                <a:off x="7749099" y="3697983"/>
                <a:ext cx="180975" cy="142875"/>
              </a:xfrm>
              <a:custGeom>
                <a:avLst/>
                <a:gdLst>
                  <a:gd name="T0" fmla="*/ 0 w 114"/>
                  <a:gd name="T1" fmla="*/ 90 h 90"/>
                  <a:gd name="T2" fmla="*/ 114 w 114"/>
                  <a:gd name="T3" fmla="*/ 54 h 90"/>
                  <a:gd name="T4" fmla="*/ 78 w 114"/>
                  <a:gd name="T5" fmla="*/ 0 h 90"/>
                  <a:gd name="T6" fmla="*/ 0 w 114"/>
                  <a:gd name="T7" fmla="*/ 90 h 90"/>
                </a:gdLst>
                <a:ahLst/>
                <a:cxnLst>
                  <a:cxn ang="0">
                    <a:pos x="T0" y="T1"/>
                  </a:cxn>
                  <a:cxn ang="0">
                    <a:pos x="T2" y="T3"/>
                  </a:cxn>
                  <a:cxn ang="0">
                    <a:pos x="T4" y="T5"/>
                  </a:cxn>
                  <a:cxn ang="0">
                    <a:pos x="T6" y="T7"/>
                  </a:cxn>
                </a:cxnLst>
                <a:rect l="0" t="0" r="r" b="b"/>
                <a:pathLst>
                  <a:path w="114" h="90">
                    <a:moveTo>
                      <a:pt x="0" y="90"/>
                    </a:moveTo>
                    <a:lnTo>
                      <a:pt x="114" y="54"/>
                    </a:lnTo>
                    <a:lnTo>
                      <a:pt x="78" y="0"/>
                    </a:lnTo>
                    <a:lnTo>
                      <a:pt x="0" y="90"/>
                    </a:lnTo>
                    <a:close/>
                  </a:path>
                </a:pathLst>
              </a:custGeom>
              <a:solidFill>
                <a:srgbClr val="000000"/>
              </a:solidFill>
              <a:ln w="95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4" name="Group 53"/>
            <p:cNvGrpSpPr/>
            <p:nvPr/>
          </p:nvGrpSpPr>
          <p:grpSpPr>
            <a:xfrm>
              <a:off x="8343900" y="1619250"/>
              <a:ext cx="104775" cy="781050"/>
              <a:chOff x="8343900" y="1619250"/>
              <a:chExt cx="104775" cy="781050"/>
            </a:xfrm>
          </p:grpSpPr>
          <p:sp>
            <p:nvSpPr>
              <p:cNvPr id="55" name="Line 234"/>
              <p:cNvSpPr>
                <a:spLocks noChangeShapeType="1"/>
              </p:cNvSpPr>
              <p:nvPr/>
            </p:nvSpPr>
            <p:spPr bwMode="auto">
              <a:xfrm>
                <a:off x="8401050" y="1619250"/>
                <a:ext cx="0" cy="600075"/>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235"/>
              <p:cNvSpPr>
                <a:spLocks/>
              </p:cNvSpPr>
              <p:nvPr/>
            </p:nvSpPr>
            <p:spPr bwMode="auto">
              <a:xfrm>
                <a:off x="8343900" y="2219325"/>
                <a:ext cx="104775" cy="180975"/>
              </a:xfrm>
              <a:custGeom>
                <a:avLst/>
                <a:gdLst>
                  <a:gd name="T0" fmla="*/ 36 w 66"/>
                  <a:gd name="T1" fmla="*/ 114 h 114"/>
                  <a:gd name="T2" fmla="*/ 66 w 66"/>
                  <a:gd name="T3" fmla="*/ 0 h 114"/>
                  <a:gd name="T4" fmla="*/ 0 w 66"/>
                  <a:gd name="T5" fmla="*/ 0 h 114"/>
                  <a:gd name="T6" fmla="*/ 36 w 66"/>
                  <a:gd name="T7" fmla="*/ 114 h 114"/>
                </a:gdLst>
                <a:ahLst/>
                <a:cxnLst>
                  <a:cxn ang="0">
                    <a:pos x="T0" y="T1"/>
                  </a:cxn>
                  <a:cxn ang="0">
                    <a:pos x="T2" y="T3"/>
                  </a:cxn>
                  <a:cxn ang="0">
                    <a:pos x="T4" y="T5"/>
                  </a:cxn>
                  <a:cxn ang="0">
                    <a:pos x="T6" y="T7"/>
                  </a:cxn>
                </a:cxnLst>
                <a:rect l="0" t="0" r="r" b="b"/>
                <a:pathLst>
                  <a:path w="66" h="114">
                    <a:moveTo>
                      <a:pt x="36" y="114"/>
                    </a:moveTo>
                    <a:lnTo>
                      <a:pt x="66" y="0"/>
                    </a:lnTo>
                    <a:lnTo>
                      <a:pt x="0" y="0"/>
                    </a:lnTo>
                    <a:lnTo>
                      <a:pt x="36" y="114"/>
                    </a:lnTo>
                    <a:close/>
                  </a:path>
                </a:pathLst>
              </a:custGeom>
              <a:solidFill>
                <a:srgbClr val="000000"/>
              </a:solidFill>
              <a:ln w="95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7" name="Group 56"/>
            <p:cNvGrpSpPr/>
            <p:nvPr/>
          </p:nvGrpSpPr>
          <p:grpSpPr>
            <a:xfrm>
              <a:off x="6096000" y="2552700"/>
              <a:ext cx="1895475" cy="552450"/>
              <a:chOff x="6096000" y="2552700"/>
              <a:chExt cx="1895475" cy="552450"/>
            </a:xfrm>
          </p:grpSpPr>
          <p:sp>
            <p:nvSpPr>
              <p:cNvPr id="58" name="Rectangle 233"/>
              <p:cNvSpPr>
                <a:spLocks noChangeArrowheads="1"/>
              </p:cNvSpPr>
              <p:nvPr/>
            </p:nvSpPr>
            <p:spPr bwMode="auto">
              <a:xfrm>
                <a:off x="6134100" y="2552700"/>
                <a:ext cx="18383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Comic Sans MS" pitchFamily="66" charset="0"/>
                    <a:cs typeface="Arial" pitchFamily="34" charset="0"/>
                  </a:rPr>
                  <a:t>Productivity System</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9" name="Rectangle 238"/>
              <p:cNvSpPr>
                <a:spLocks noChangeArrowheads="1"/>
              </p:cNvSpPr>
              <p:nvPr/>
            </p:nvSpPr>
            <p:spPr bwMode="auto">
              <a:xfrm>
                <a:off x="6096000" y="2809875"/>
                <a:ext cx="18954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Comic Sans MS" pitchFamily="66" charset="0"/>
                    <a:cs typeface="Arial" pitchFamily="34" charset="0"/>
                  </a:rPr>
                  <a:t>(a goal-seeking loop)</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grpSp>
      <p:grpSp>
        <p:nvGrpSpPr>
          <p:cNvPr id="60" name="Group 59"/>
          <p:cNvGrpSpPr/>
          <p:nvPr/>
        </p:nvGrpSpPr>
        <p:grpSpPr>
          <a:xfrm>
            <a:off x="3780795" y="3554163"/>
            <a:ext cx="2886705" cy="533400"/>
            <a:chOff x="3780795" y="3554163"/>
            <a:chExt cx="2886705" cy="533400"/>
          </a:xfrm>
        </p:grpSpPr>
        <p:sp>
          <p:nvSpPr>
            <p:cNvPr id="61" name="Line 236"/>
            <p:cNvSpPr>
              <a:spLocks noChangeShapeType="1"/>
            </p:cNvSpPr>
            <p:nvPr/>
          </p:nvSpPr>
          <p:spPr bwMode="auto">
            <a:xfrm>
              <a:off x="3780795" y="4038600"/>
              <a:ext cx="2781300" cy="0"/>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Freeform 237"/>
            <p:cNvSpPr>
              <a:spLocks/>
            </p:cNvSpPr>
            <p:nvPr/>
          </p:nvSpPr>
          <p:spPr bwMode="auto">
            <a:xfrm>
              <a:off x="6486525" y="3981450"/>
              <a:ext cx="180975" cy="104775"/>
            </a:xfrm>
            <a:custGeom>
              <a:avLst/>
              <a:gdLst>
                <a:gd name="T0" fmla="*/ 114 w 114"/>
                <a:gd name="T1" fmla="*/ 36 h 66"/>
                <a:gd name="T2" fmla="*/ 0 w 114"/>
                <a:gd name="T3" fmla="*/ 0 h 66"/>
                <a:gd name="T4" fmla="*/ 0 w 114"/>
                <a:gd name="T5" fmla="*/ 66 h 66"/>
                <a:gd name="T6" fmla="*/ 114 w 114"/>
                <a:gd name="T7" fmla="*/ 36 h 66"/>
              </a:gdLst>
              <a:ahLst/>
              <a:cxnLst>
                <a:cxn ang="0">
                  <a:pos x="T0" y="T1"/>
                </a:cxn>
                <a:cxn ang="0">
                  <a:pos x="T2" y="T3"/>
                </a:cxn>
                <a:cxn ang="0">
                  <a:pos x="T4" y="T5"/>
                </a:cxn>
                <a:cxn ang="0">
                  <a:pos x="T6" y="T7"/>
                </a:cxn>
              </a:cxnLst>
              <a:rect l="0" t="0" r="r" b="b"/>
              <a:pathLst>
                <a:path w="114" h="66">
                  <a:moveTo>
                    <a:pt x="114" y="36"/>
                  </a:moveTo>
                  <a:lnTo>
                    <a:pt x="0" y="0"/>
                  </a:lnTo>
                  <a:lnTo>
                    <a:pt x="0" y="66"/>
                  </a:lnTo>
                  <a:lnTo>
                    <a:pt x="114" y="36"/>
                  </a:lnTo>
                  <a:close/>
                </a:path>
              </a:pathLst>
            </a:custGeom>
            <a:solidFill>
              <a:srgbClr val="000000"/>
            </a:solidFill>
            <a:ln w="95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Rectangle 239"/>
            <p:cNvSpPr>
              <a:spLocks noChangeArrowheads="1"/>
            </p:cNvSpPr>
            <p:nvPr/>
          </p:nvSpPr>
          <p:spPr bwMode="auto">
            <a:xfrm>
              <a:off x="4524375" y="3554163"/>
              <a:ext cx="13430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Comic Sans MS" pitchFamily="66" charset="0"/>
                  <a:cs typeface="Arial" pitchFamily="34" charset="0"/>
                </a:rPr>
                <a:t>The "Power of</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 name="Rectangle 240"/>
            <p:cNvSpPr>
              <a:spLocks noChangeArrowheads="1"/>
            </p:cNvSpPr>
            <p:nvPr/>
          </p:nvSpPr>
          <p:spPr bwMode="auto">
            <a:xfrm>
              <a:off x="4676775" y="3792288"/>
              <a:ext cx="10191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Comic Sans MS" pitchFamily="66" charset="0"/>
                  <a:cs typeface="Arial" pitchFamily="34" charset="0"/>
                </a:rPr>
                <a:t>Habit" link</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86" name="TextBox 85"/>
          <p:cNvSpPr txBox="1"/>
          <p:nvPr/>
        </p:nvSpPr>
        <p:spPr>
          <a:xfrm>
            <a:off x="11500" y="4344037"/>
            <a:ext cx="9132500" cy="2123658"/>
          </a:xfrm>
          <a:prstGeom prst="rect">
            <a:avLst/>
          </a:prstGeom>
          <a:noFill/>
        </p:spPr>
        <p:txBody>
          <a:bodyPr wrap="square" rtlCol="0">
            <a:spAutoFit/>
          </a:bodyPr>
          <a:lstStyle/>
          <a:p>
            <a:pPr algn="l"/>
            <a:r>
              <a:rPr lang="en-US" sz="1200" u="sng" dirty="0" smtClean="0">
                <a:solidFill>
                  <a:srgbClr val="000000"/>
                </a:solidFill>
              </a:rPr>
              <a:t>Key research from which </a:t>
            </a:r>
            <a:r>
              <a:rPr lang="en-US" sz="1200" u="sng" dirty="0">
                <a:solidFill>
                  <a:srgbClr val="000000"/>
                </a:solidFill>
              </a:rPr>
              <a:t>I</a:t>
            </a:r>
            <a:r>
              <a:rPr lang="en-US" sz="1200" u="sng" dirty="0" smtClean="0">
                <a:solidFill>
                  <a:srgbClr val="000000"/>
                </a:solidFill>
              </a:rPr>
              <a:t> derived the simulation</a:t>
            </a:r>
            <a:r>
              <a:rPr lang="en-US" sz="1200" u="sng" dirty="0">
                <a:solidFill>
                  <a:srgbClr val="000000"/>
                </a:solidFill>
              </a:rPr>
              <a:t>:</a:t>
            </a:r>
            <a:endParaRPr lang="en-US" sz="1200" u="sng" dirty="0" smtClean="0">
              <a:solidFill>
                <a:srgbClr val="000000"/>
              </a:solidFill>
            </a:endParaRPr>
          </a:p>
          <a:p>
            <a:pPr marL="342900" indent="-342900" algn="l">
              <a:buFontTx/>
              <a:buAutoNum type="arabicParenR"/>
            </a:pPr>
            <a:r>
              <a:rPr lang="en-US" sz="1200" dirty="0">
                <a:solidFill>
                  <a:srgbClr val="000000"/>
                </a:solidFill>
              </a:rPr>
              <a:t>Benkard, C. Lanier (2000) Learning and Forgetting: The Dynamics of Aircraft Production. </a:t>
            </a:r>
            <a:r>
              <a:rPr lang="en-US" sz="1200" i="1" dirty="0">
                <a:solidFill>
                  <a:srgbClr val="000000"/>
                </a:solidFill>
              </a:rPr>
              <a:t>The American Economic Review</a:t>
            </a:r>
            <a:r>
              <a:rPr lang="en-US" sz="1200" dirty="0">
                <a:solidFill>
                  <a:srgbClr val="000000"/>
                </a:solidFill>
              </a:rPr>
              <a:t>. Vol. 90 No. 4.</a:t>
            </a:r>
            <a:endParaRPr lang="en-US" sz="1200" dirty="0" smtClean="0">
              <a:solidFill>
                <a:srgbClr val="000000"/>
              </a:solidFill>
            </a:endParaRPr>
          </a:p>
          <a:p>
            <a:pPr marL="342900" indent="-342900" algn="l">
              <a:buFontTx/>
              <a:buAutoNum type="arabicParenR"/>
            </a:pPr>
            <a:r>
              <a:rPr lang="en-US" sz="1200" dirty="0" smtClean="0">
                <a:solidFill>
                  <a:srgbClr val="000000"/>
                </a:solidFill>
              </a:rPr>
              <a:t>Cooke, David L. (2003</a:t>
            </a:r>
            <a:r>
              <a:rPr lang="en-US" sz="1200" dirty="0">
                <a:solidFill>
                  <a:srgbClr val="000000"/>
                </a:solidFill>
              </a:rPr>
              <a:t>) A system dynamics analysis of the Westray mine disaster. </a:t>
            </a:r>
            <a:r>
              <a:rPr lang="en-US" sz="1200" i="1" dirty="0">
                <a:solidFill>
                  <a:srgbClr val="000000"/>
                </a:solidFill>
              </a:rPr>
              <a:t>System Dynamics Review</a:t>
            </a:r>
            <a:r>
              <a:rPr lang="en-US" sz="1200" dirty="0">
                <a:solidFill>
                  <a:srgbClr val="000000"/>
                </a:solidFill>
              </a:rPr>
              <a:t> Vol. 19, No. 2 (Summer 2003): 139-166 </a:t>
            </a:r>
          </a:p>
          <a:p>
            <a:pPr marL="342900" indent="-342900" algn="l">
              <a:buFontTx/>
              <a:buAutoNum type="arabicParenR"/>
            </a:pPr>
            <a:r>
              <a:rPr lang="en-US" sz="1200" dirty="0">
                <a:solidFill>
                  <a:srgbClr val="000000"/>
                </a:solidFill>
              </a:rPr>
              <a:t>Cooke, David L. (2004) The Dynamics and Control of Operational Risk. Ph.D. Dissertation. Haskayne School of Business, The University of Calgary, Calgary, Alberta, Canada</a:t>
            </a:r>
            <a:r>
              <a:rPr lang="en-US" sz="1200" dirty="0" smtClean="0">
                <a:solidFill>
                  <a:srgbClr val="000000"/>
                </a:solidFill>
              </a:rPr>
              <a:t>. (Cooke was Head of Safety for Nova Chemical. I believe he got his Ph.D. after retiring.)</a:t>
            </a:r>
            <a:endParaRPr lang="en-US" sz="1200" dirty="0">
              <a:solidFill>
                <a:srgbClr val="000000"/>
              </a:solidFill>
            </a:endParaRPr>
          </a:p>
          <a:p>
            <a:pPr marL="342900" indent="-342900" algn="l">
              <a:buFontTx/>
              <a:buAutoNum type="arabicParenR"/>
            </a:pPr>
            <a:r>
              <a:rPr lang="en-US" sz="1200" dirty="0">
                <a:solidFill>
                  <a:srgbClr val="000000"/>
                </a:solidFill>
              </a:rPr>
              <a:t>Cooke, David L. (2006) Learning from incidents: from normal accidents to high reliability. System Dynamics Review Vol.2, No. 3, (Fall 2006): 213-239</a:t>
            </a:r>
            <a:r>
              <a:rPr lang="en-US" sz="1200" dirty="0" smtClean="0">
                <a:solidFill>
                  <a:srgbClr val="000000"/>
                </a:solidFill>
              </a:rPr>
              <a:t>.</a:t>
            </a:r>
          </a:p>
          <a:p>
            <a:pPr marL="342900" lvl="0" indent="-342900" algn="l">
              <a:buAutoNum type="arabicParenR"/>
            </a:pPr>
            <a:r>
              <a:rPr lang="en-US" sz="1200" dirty="0" smtClean="0">
                <a:solidFill>
                  <a:srgbClr val="000000"/>
                </a:solidFill>
              </a:rPr>
              <a:t>Duhigg</a:t>
            </a:r>
            <a:r>
              <a:rPr lang="en-US" sz="1200" dirty="0">
                <a:solidFill>
                  <a:srgbClr val="000000"/>
                </a:solidFill>
              </a:rPr>
              <a:t>, Charles (2012) The Power of Habit: Why We Do What We Do In Life And Business. Random House, </a:t>
            </a:r>
            <a:r>
              <a:rPr lang="en-US" sz="1200" dirty="0" smtClean="0">
                <a:solidFill>
                  <a:srgbClr val="000000"/>
                </a:solidFill>
              </a:rPr>
              <a:t>New York, </a:t>
            </a:r>
            <a:r>
              <a:rPr lang="en-US" sz="1200" dirty="0">
                <a:solidFill>
                  <a:srgbClr val="000000"/>
                </a:solidFill>
              </a:rPr>
              <a:t>NY</a:t>
            </a:r>
            <a:r>
              <a:rPr lang="en-US" sz="1200" dirty="0" smtClean="0">
                <a:solidFill>
                  <a:srgbClr val="000000"/>
                </a:solidFill>
              </a:rPr>
              <a:t>.</a:t>
            </a:r>
            <a:endParaRPr lang="en-US" sz="1200" dirty="0">
              <a:solidFill>
                <a:srgbClr val="000000"/>
              </a:solidFill>
            </a:endParaRPr>
          </a:p>
        </p:txBody>
      </p:sp>
      <p:sp>
        <p:nvSpPr>
          <p:cNvPr id="2" name="Slide Number Placeholder 1"/>
          <p:cNvSpPr>
            <a:spLocks noGrp="1"/>
          </p:cNvSpPr>
          <p:nvPr>
            <p:ph type="sldNum" sz="quarter" idx="14"/>
          </p:nvPr>
        </p:nvSpPr>
        <p:spPr/>
        <p:txBody>
          <a:bodyPr/>
          <a:lstStyle/>
          <a:p>
            <a:fld id="{689318A1-174D-4DEE-8106-03A37B9BCF15}" type="slidenum">
              <a:rPr lang="en-US" sz="1000" smtClean="0"/>
              <a:pPr/>
              <a:t>15</a:t>
            </a:fld>
            <a:endParaRPr lang="en-US" sz="1000" dirty="0"/>
          </a:p>
        </p:txBody>
      </p:sp>
    </p:spTree>
    <p:extLst>
      <p:ext uri="{BB962C8B-B14F-4D97-AF65-F5344CB8AC3E}">
        <p14:creationId xmlns:p14="http://schemas.microsoft.com/office/powerpoint/2010/main" val="2678728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7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7"/>
                                        </p:tgtEl>
                                        <p:attrNameLst>
                                          <p:attrName>style.visibility</p:attrName>
                                        </p:attrNameLst>
                                      </p:cBhvr>
                                      <p:to>
                                        <p:strVal val="visible"/>
                                      </p:to>
                                    </p:set>
                                    <p:animEffect transition="in" filter="fade">
                                      <p:cBhvr>
                                        <p:cTn id="12" dur="500"/>
                                        <p:tgtEl>
                                          <p:spTgt spid="8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8"/>
                                        </p:tgtEl>
                                        <p:attrNameLst>
                                          <p:attrName>style.visibility</p:attrName>
                                        </p:attrNameLst>
                                      </p:cBhvr>
                                      <p:to>
                                        <p:strVal val="visible"/>
                                      </p:to>
                                    </p:set>
                                    <p:animEffect transition="in" filter="fade">
                                      <p:cBhvr>
                                        <p:cTn id="17" dur="500"/>
                                        <p:tgtEl>
                                          <p:spTgt spid="8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wipe(left)">
                                      <p:cBhvr>
                                        <p:cTn id="22" dur="5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0"/>
                                        </p:tgtEl>
                                        <p:attrNameLst>
                                          <p:attrName>style.visibility</p:attrName>
                                        </p:attrNameLst>
                                      </p:cBhvr>
                                      <p:to>
                                        <p:strVal val="visible"/>
                                      </p:to>
                                    </p:set>
                                    <p:animEffect transition="in" filter="wipe(left)">
                                      <p:cBhvr>
                                        <p:cTn id="2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b="1" dirty="0"/>
              <a:t>Our all-too-common Mental Model of the System</a:t>
            </a:r>
          </a:p>
        </p:txBody>
      </p:sp>
      <p:grpSp>
        <p:nvGrpSpPr>
          <p:cNvPr id="4" name="Group 3"/>
          <p:cNvGrpSpPr/>
          <p:nvPr/>
        </p:nvGrpSpPr>
        <p:grpSpPr>
          <a:xfrm>
            <a:off x="1179576" y="1143000"/>
            <a:ext cx="1199046" cy="453569"/>
            <a:chOff x="1179576" y="1143000"/>
            <a:chExt cx="1199046" cy="453569"/>
          </a:xfrm>
        </p:grpSpPr>
        <p:sp>
          <p:nvSpPr>
            <p:cNvPr id="5" name="Rectangle 197"/>
            <p:cNvSpPr>
              <a:spLocks noChangeArrowheads="1"/>
            </p:cNvSpPr>
            <p:nvPr/>
          </p:nvSpPr>
          <p:spPr bwMode="auto">
            <a:xfrm>
              <a:off x="1403223" y="1143000"/>
              <a:ext cx="68929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FF"/>
                  </a:solidFill>
                  <a:effectLst/>
                  <a:latin typeface="Comic Sans MS" pitchFamily="66" charset="0"/>
                  <a:cs typeface="Arial" pitchFamily="34" charset="0"/>
                </a:rPr>
                <a:t>goal for</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198"/>
            <p:cNvSpPr>
              <a:spLocks noChangeArrowheads="1"/>
            </p:cNvSpPr>
            <p:nvPr/>
          </p:nvSpPr>
          <p:spPr bwMode="auto">
            <a:xfrm>
              <a:off x="1179576" y="1381125"/>
              <a:ext cx="119904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400" b="1" dirty="0">
                  <a:solidFill>
                    <a:srgbClr val="0000FF"/>
                  </a:solidFill>
                  <a:latin typeface="Comic Sans MS" pitchFamily="66" charset="0"/>
                </a:rPr>
                <a:t>s</a:t>
              </a:r>
              <a:r>
                <a:rPr lang="en-US" altLang="en-US" sz="1400" b="1" dirty="0" smtClean="0">
                  <a:solidFill>
                    <a:srgbClr val="0000FF"/>
                  </a:solidFill>
                  <a:latin typeface="Comic Sans MS" pitchFamily="66" charset="0"/>
                </a:rPr>
                <a:t>afety ev</a:t>
              </a:r>
              <a:r>
                <a:rPr kumimoji="0" lang="en-US" altLang="en-US" sz="1400" b="1" i="0" u="none" strike="noStrike" cap="none" normalizeH="0" baseline="0" dirty="0" smtClean="0">
                  <a:ln>
                    <a:noFill/>
                  </a:ln>
                  <a:solidFill>
                    <a:srgbClr val="0000FF"/>
                  </a:solidFill>
                  <a:effectLst/>
                  <a:latin typeface="Comic Sans MS" pitchFamily="66" charset="0"/>
                  <a:cs typeface="Arial" pitchFamily="34" charset="0"/>
                </a:rPr>
                <a:t>ents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7" name="Group 6"/>
          <p:cNvGrpSpPr/>
          <p:nvPr/>
        </p:nvGrpSpPr>
        <p:grpSpPr>
          <a:xfrm>
            <a:off x="1447800" y="2400300"/>
            <a:ext cx="828675" cy="533400"/>
            <a:chOff x="1447800" y="2400300"/>
            <a:chExt cx="828675" cy="533400"/>
          </a:xfrm>
        </p:grpSpPr>
        <p:sp>
          <p:nvSpPr>
            <p:cNvPr id="8" name="Rectangle 199"/>
            <p:cNvSpPr>
              <a:spLocks noChangeArrowheads="1"/>
            </p:cNvSpPr>
            <p:nvPr/>
          </p:nvSpPr>
          <p:spPr bwMode="auto">
            <a:xfrm>
              <a:off x="1543050" y="2400300"/>
              <a:ext cx="6572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FF"/>
                  </a:solidFill>
                  <a:effectLst/>
                  <a:latin typeface="Comic Sans MS" pitchFamily="66" charset="0"/>
                  <a:cs typeface="Arial" pitchFamily="34" charset="0"/>
                </a:rPr>
                <a:t>safety</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200"/>
            <p:cNvSpPr>
              <a:spLocks noChangeArrowheads="1"/>
            </p:cNvSpPr>
            <p:nvPr/>
          </p:nvSpPr>
          <p:spPr bwMode="auto">
            <a:xfrm>
              <a:off x="1447800" y="2638425"/>
              <a:ext cx="8286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FF"/>
                  </a:solidFill>
                  <a:effectLst/>
                  <a:latin typeface="Comic Sans MS" pitchFamily="66" charset="0"/>
                  <a:cs typeface="Arial" pitchFamily="34" charset="0"/>
                </a:rPr>
                <a:t>pressure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10" name="Group 9"/>
          <p:cNvGrpSpPr/>
          <p:nvPr/>
        </p:nvGrpSpPr>
        <p:grpSpPr>
          <a:xfrm>
            <a:off x="4038600" y="1885950"/>
            <a:ext cx="657225" cy="453569"/>
            <a:chOff x="4038600" y="1885950"/>
            <a:chExt cx="657225" cy="453569"/>
          </a:xfrm>
        </p:grpSpPr>
        <p:sp>
          <p:nvSpPr>
            <p:cNvPr id="11" name="Rectangle 201"/>
            <p:cNvSpPr>
              <a:spLocks noChangeArrowheads="1"/>
            </p:cNvSpPr>
            <p:nvPr/>
          </p:nvSpPr>
          <p:spPr bwMode="auto">
            <a:xfrm>
              <a:off x="4038600" y="1885950"/>
              <a:ext cx="6572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FF"/>
                  </a:solidFill>
                  <a:effectLst/>
                  <a:latin typeface="Comic Sans MS" pitchFamily="66" charset="0"/>
                  <a:cs typeface="Arial" pitchFamily="34" charset="0"/>
                </a:rPr>
                <a:t>safety</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202"/>
            <p:cNvSpPr>
              <a:spLocks noChangeArrowheads="1"/>
            </p:cNvSpPr>
            <p:nvPr/>
          </p:nvSpPr>
          <p:spPr bwMode="auto">
            <a:xfrm>
              <a:off x="4039606" y="2124075"/>
              <a:ext cx="55624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400" b="1" dirty="0" smtClean="0">
                  <a:solidFill>
                    <a:srgbClr val="0000FF"/>
                  </a:solidFill>
                  <a:latin typeface="Comic Sans MS" pitchFamily="66" charset="0"/>
                </a:rPr>
                <a:t>ev</a:t>
              </a:r>
              <a:r>
                <a:rPr kumimoji="0" lang="en-US" altLang="en-US" sz="1400" b="1" i="0" u="none" strike="noStrike" cap="none" normalizeH="0" baseline="0" dirty="0" smtClean="0">
                  <a:ln>
                    <a:noFill/>
                  </a:ln>
                  <a:solidFill>
                    <a:srgbClr val="0000FF"/>
                  </a:solidFill>
                  <a:effectLst/>
                  <a:latin typeface="Comic Sans MS" pitchFamily="66" charset="0"/>
                  <a:cs typeface="Arial" pitchFamily="34" charset="0"/>
                </a:rPr>
                <a:t>ents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13" name="Rectangle 203"/>
          <p:cNvSpPr>
            <a:spLocks noChangeArrowheads="1"/>
          </p:cNvSpPr>
          <p:nvPr/>
        </p:nvSpPr>
        <p:spPr bwMode="auto">
          <a:xfrm>
            <a:off x="2495550" y="3924300"/>
            <a:ext cx="13430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FF"/>
                </a:solidFill>
                <a:effectLst/>
                <a:latin typeface="Comic Sans MS" pitchFamily="66" charset="0"/>
                <a:cs typeface="Arial" pitchFamily="34" charset="0"/>
              </a:rPr>
              <a:t>safety actions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14" name="Group 13"/>
          <p:cNvGrpSpPr/>
          <p:nvPr/>
        </p:nvGrpSpPr>
        <p:grpSpPr>
          <a:xfrm>
            <a:off x="2371725" y="2562225"/>
            <a:ext cx="1895475" cy="542925"/>
            <a:chOff x="2371725" y="2562225"/>
            <a:chExt cx="1895475" cy="542925"/>
          </a:xfrm>
        </p:grpSpPr>
        <p:sp>
          <p:nvSpPr>
            <p:cNvPr id="15" name="Rectangle 204"/>
            <p:cNvSpPr>
              <a:spLocks noChangeArrowheads="1"/>
            </p:cNvSpPr>
            <p:nvPr/>
          </p:nvSpPr>
          <p:spPr bwMode="auto">
            <a:xfrm>
              <a:off x="2619375" y="2562225"/>
              <a:ext cx="14097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FF"/>
                  </a:solidFill>
                  <a:effectLst/>
                  <a:latin typeface="Comic Sans MS" pitchFamily="66" charset="0"/>
                  <a:cs typeface="Arial" pitchFamily="34" charset="0"/>
                </a:rPr>
                <a:t>Safety System</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Rectangle 205"/>
            <p:cNvSpPr>
              <a:spLocks noChangeArrowheads="1"/>
            </p:cNvSpPr>
            <p:nvPr/>
          </p:nvSpPr>
          <p:spPr bwMode="auto">
            <a:xfrm>
              <a:off x="2371725" y="2809875"/>
              <a:ext cx="18954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FF"/>
                  </a:solidFill>
                  <a:effectLst/>
                  <a:latin typeface="Comic Sans MS" pitchFamily="66" charset="0"/>
                  <a:cs typeface="Arial" pitchFamily="34" charset="0"/>
                </a:rPr>
                <a:t>(a goal-seeking loop)</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17" name="Group 16"/>
          <p:cNvGrpSpPr/>
          <p:nvPr/>
        </p:nvGrpSpPr>
        <p:grpSpPr>
          <a:xfrm>
            <a:off x="3052763" y="2362200"/>
            <a:ext cx="1643062" cy="1552575"/>
            <a:chOff x="3052763" y="2362200"/>
            <a:chExt cx="1643062" cy="1552575"/>
          </a:xfrm>
        </p:grpSpPr>
        <p:sp>
          <p:nvSpPr>
            <p:cNvPr id="18" name="Arc 206"/>
            <p:cNvSpPr>
              <a:spLocks/>
            </p:cNvSpPr>
            <p:nvPr/>
          </p:nvSpPr>
          <p:spPr bwMode="auto">
            <a:xfrm>
              <a:off x="3052763" y="2533650"/>
              <a:ext cx="1357313" cy="1381125"/>
            </a:xfrm>
            <a:custGeom>
              <a:avLst/>
              <a:gdLst>
                <a:gd name="G0" fmla="+- 0 0 0"/>
                <a:gd name="G1" fmla="+- 2187 0 0"/>
                <a:gd name="G2" fmla="+- 21600 0 0"/>
                <a:gd name="T0" fmla="*/ 21489 w 21600"/>
                <a:gd name="T1" fmla="*/ 0 h 21978"/>
                <a:gd name="T2" fmla="*/ 8654 w 21600"/>
                <a:gd name="T3" fmla="*/ 21978 h 21978"/>
                <a:gd name="T4" fmla="*/ 0 w 21600"/>
                <a:gd name="T5" fmla="*/ 2187 h 21978"/>
              </a:gdLst>
              <a:ahLst/>
              <a:cxnLst>
                <a:cxn ang="0">
                  <a:pos x="T0" y="T1"/>
                </a:cxn>
                <a:cxn ang="0">
                  <a:pos x="T2" y="T3"/>
                </a:cxn>
                <a:cxn ang="0">
                  <a:pos x="T4" y="T5"/>
                </a:cxn>
              </a:cxnLst>
              <a:rect l="0" t="0" r="r" b="b"/>
              <a:pathLst>
                <a:path w="21600" h="21978" fill="none" extrusionOk="0">
                  <a:moveTo>
                    <a:pt x="21488" y="0"/>
                  </a:moveTo>
                  <a:cubicBezTo>
                    <a:pt x="21562" y="726"/>
                    <a:pt x="21600" y="1456"/>
                    <a:pt x="21600" y="2187"/>
                  </a:cubicBezTo>
                  <a:cubicBezTo>
                    <a:pt x="21600" y="10770"/>
                    <a:pt x="16518" y="18538"/>
                    <a:pt x="8653" y="21977"/>
                  </a:cubicBezTo>
                </a:path>
                <a:path w="21600" h="21978" stroke="0" extrusionOk="0">
                  <a:moveTo>
                    <a:pt x="21488" y="0"/>
                  </a:moveTo>
                  <a:cubicBezTo>
                    <a:pt x="21562" y="726"/>
                    <a:pt x="21600" y="1456"/>
                    <a:pt x="21600" y="2187"/>
                  </a:cubicBezTo>
                  <a:cubicBezTo>
                    <a:pt x="21600" y="10770"/>
                    <a:pt x="16518" y="18538"/>
                    <a:pt x="8653" y="21977"/>
                  </a:cubicBezTo>
                  <a:lnTo>
                    <a:pt x="0" y="2187"/>
                  </a:lnTo>
                  <a:close/>
                </a:path>
              </a:pathLst>
            </a:custGeom>
            <a:noFill/>
            <a:ln w="285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207"/>
            <p:cNvSpPr>
              <a:spLocks/>
            </p:cNvSpPr>
            <p:nvPr/>
          </p:nvSpPr>
          <p:spPr bwMode="auto">
            <a:xfrm>
              <a:off x="4352925" y="2362200"/>
              <a:ext cx="104775" cy="180975"/>
            </a:xfrm>
            <a:custGeom>
              <a:avLst/>
              <a:gdLst>
                <a:gd name="T0" fmla="*/ 18 w 66"/>
                <a:gd name="T1" fmla="*/ 0 h 114"/>
                <a:gd name="T2" fmla="*/ 0 w 66"/>
                <a:gd name="T3" fmla="*/ 114 h 114"/>
                <a:gd name="T4" fmla="*/ 66 w 66"/>
                <a:gd name="T5" fmla="*/ 102 h 114"/>
                <a:gd name="T6" fmla="*/ 18 w 66"/>
                <a:gd name="T7" fmla="*/ 0 h 114"/>
              </a:gdLst>
              <a:ahLst/>
              <a:cxnLst>
                <a:cxn ang="0">
                  <a:pos x="T0" y="T1"/>
                </a:cxn>
                <a:cxn ang="0">
                  <a:pos x="T2" y="T3"/>
                </a:cxn>
                <a:cxn ang="0">
                  <a:pos x="T4" y="T5"/>
                </a:cxn>
                <a:cxn ang="0">
                  <a:pos x="T6" y="T7"/>
                </a:cxn>
              </a:cxnLst>
              <a:rect l="0" t="0" r="r" b="b"/>
              <a:pathLst>
                <a:path w="66" h="114">
                  <a:moveTo>
                    <a:pt x="18" y="0"/>
                  </a:moveTo>
                  <a:lnTo>
                    <a:pt x="0" y="114"/>
                  </a:lnTo>
                  <a:lnTo>
                    <a:pt x="66" y="102"/>
                  </a:lnTo>
                  <a:lnTo>
                    <a:pt x="18" y="0"/>
                  </a:lnTo>
                  <a:close/>
                </a:path>
              </a:pathLst>
            </a:custGeom>
            <a:solidFill>
              <a:srgbClr val="0000FF"/>
            </a:solidFill>
            <a:ln w="952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Rectangle 208"/>
            <p:cNvSpPr>
              <a:spLocks noChangeArrowheads="1"/>
            </p:cNvSpPr>
            <p:nvPr/>
          </p:nvSpPr>
          <p:spPr bwMode="auto">
            <a:xfrm>
              <a:off x="4467225" y="2400300"/>
              <a:ext cx="2286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FF"/>
                  </a:solidFill>
                  <a:effectLst/>
                  <a:latin typeface="Comic Sans MS" pitchFamily="66" charset="0"/>
                  <a:cs typeface="Arial" pitchFamily="34" charset="0"/>
                </a:rPr>
                <a:t>O</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21" name="Group 20"/>
          <p:cNvGrpSpPr/>
          <p:nvPr/>
        </p:nvGrpSpPr>
        <p:grpSpPr>
          <a:xfrm>
            <a:off x="1981200" y="1771650"/>
            <a:ext cx="1943101" cy="1662113"/>
            <a:chOff x="1981200" y="1771650"/>
            <a:chExt cx="1943101" cy="1662113"/>
          </a:xfrm>
        </p:grpSpPr>
        <p:sp>
          <p:nvSpPr>
            <p:cNvPr id="22" name="Arc 209"/>
            <p:cNvSpPr>
              <a:spLocks/>
            </p:cNvSpPr>
            <p:nvPr/>
          </p:nvSpPr>
          <p:spPr bwMode="auto">
            <a:xfrm>
              <a:off x="2097088" y="1771650"/>
              <a:ext cx="1827213" cy="1662113"/>
            </a:xfrm>
            <a:custGeom>
              <a:avLst/>
              <a:gdLst>
                <a:gd name="G0" fmla="+- 15274 0 0"/>
                <a:gd name="G1" fmla="+- 21600 0 0"/>
                <a:gd name="G2" fmla="+- 21600 0 0"/>
                <a:gd name="T0" fmla="*/ 0 w 23753"/>
                <a:gd name="T1" fmla="*/ 6326 h 21600"/>
                <a:gd name="T2" fmla="*/ 23753 w 23753"/>
                <a:gd name="T3" fmla="*/ 1734 h 21600"/>
                <a:gd name="T4" fmla="*/ 15274 w 23753"/>
                <a:gd name="T5" fmla="*/ 21600 h 21600"/>
              </a:gdLst>
              <a:ahLst/>
              <a:cxnLst>
                <a:cxn ang="0">
                  <a:pos x="T0" y="T1"/>
                </a:cxn>
                <a:cxn ang="0">
                  <a:pos x="T2" y="T3"/>
                </a:cxn>
                <a:cxn ang="0">
                  <a:pos x="T4" y="T5"/>
                </a:cxn>
              </a:cxnLst>
              <a:rect l="0" t="0" r="r" b="b"/>
              <a:pathLst>
                <a:path w="23753" h="21600" fill="none" extrusionOk="0">
                  <a:moveTo>
                    <a:pt x="0" y="6326"/>
                  </a:moveTo>
                  <a:cubicBezTo>
                    <a:pt x="4051" y="2275"/>
                    <a:pt x="9545" y="-1"/>
                    <a:pt x="15274" y="0"/>
                  </a:cubicBezTo>
                  <a:cubicBezTo>
                    <a:pt x="18188" y="0"/>
                    <a:pt x="21072" y="589"/>
                    <a:pt x="23753" y="1733"/>
                  </a:cubicBezTo>
                </a:path>
                <a:path w="23753" h="21600" stroke="0" extrusionOk="0">
                  <a:moveTo>
                    <a:pt x="0" y="6326"/>
                  </a:moveTo>
                  <a:cubicBezTo>
                    <a:pt x="4051" y="2275"/>
                    <a:pt x="9545" y="-1"/>
                    <a:pt x="15274" y="0"/>
                  </a:cubicBezTo>
                  <a:cubicBezTo>
                    <a:pt x="18188" y="0"/>
                    <a:pt x="21072" y="589"/>
                    <a:pt x="23753" y="1733"/>
                  </a:cubicBezTo>
                  <a:lnTo>
                    <a:pt x="15274" y="21600"/>
                  </a:lnTo>
                  <a:close/>
                </a:path>
              </a:pathLst>
            </a:custGeom>
            <a:noFill/>
            <a:ln w="285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210"/>
            <p:cNvSpPr>
              <a:spLocks/>
            </p:cNvSpPr>
            <p:nvPr/>
          </p:nvSpPr>
          <p:spPr bwMode="auto">
            <a:xfrm>
              <a:off x="1981200" y="2219325"/>
              <a:ext cx="152400" cy="180975"/>
            </a:xfrm>
            <a:custGeom>
              <a:avLst/>
              <a:gdLst>
                <a:gd name="T0" fmla="*/ 0 w 96"/>
                <a:gd name="T1" fmla="*/ 114 h 114"/>
                <a:gd name="T2" fmla="*/ 96 w 96"/>
                <a:gd name="T3" fmla="*/ 42 h 114"/>
                <a:gd name="T4" fmla="*/ 42 w 96"/>
                <a:gd name="T5" fmla="*/ 0 h 114"/>
                <a:gd name="T6" fmla="*/ 0 w 96"/>
                <a:gd name="T7" fmla="*/ 114 h 114"/>
              </a:gdLst>
              <a:ahLst/>
              <a:cxnLst>
                <a:cxn ang="0">
                  <a:pos x="T0" y="T1"/>
                </a:cxn>
                <a:cxn ang="0">
                  <a:pos x="T2" y="T3"/>
                </a:cxn>
                <a:cxn ang="0">
                  <a:pos x="T4" y="T5"/>
                </a:cxn>
                <a:cxn ang="0">
                  <a:pos x="T6" y="T7"/>
                </a:cxn>
              </a:cxnLst>
              <a:rect l="0" t="0" r="r" b="b"/>
              <a:pathLst>
                <a:path w="96" h="114">
                  <a:moveTo>
                    <a:pt x="0" y="114"/>
                  </a:moveTo>
                  <a:lnTo>
                    <a:pt x="96" y="42"/>
                  </a:lnTo>
                  <a:lnTo>
                    <a:pt x="42" y="0"/>
                  </a:lnTo>
                  <a:lnTo>
                    <a:pt x="0" y="114"/>
                  </a:lnTo>
                  <a:close/>
                </a:path>
              </a:pathLst>
            </a:custGeom>
            <a:solidFill>
              <a:srgbClr val="0000FF"/>
            </a:solidFill>
            <a:ln w="952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4" name="Group 23"/>
          <p:cNvGrpSpPr/>
          <p:nvPr/>
        </p:nvGrpSpPr>
        <p:grpSpPr>
          <a:xfrm>
            <a:off x="1804988" y="2776538"/>
            <a:ext cx="1247775" cy="1147762"/>
            <a:chOff x="1804988" y="2776538"/>
            <a:chExt cx="1247775" cy="1147762"/>
          </a:xfrm>
        </p:grpSpPr>
        <p:sp>
          <p:nvSpPr>
            <p:cNvPr id="25" name="Arc 211"/>
            <p:cNvSpPr>
              <a:spLocks/>
            </p:cNvSpPr>
            <p:nvPr/>
          </p:nvSpPr>
          <p:spPr bwMode="auto">
            <a:xfrm>
              <a:off x="1804988" y="2776538"/>
              <a:ext cx="1247775" cy="1058863"/>
            </a:xfrm>
            <a:custGeom>
              <a:avLst/>
              <a:gdLst>
                <a:gd name="G0" fmla="+- 21530 0 0"/>
                <a:gd name="G1" fmla="+- 0 0 0"/>
                <a:gd name="G2" fmla="+- 21600 0 0"/>
                <a:gd name="T0" fmla="*/ 9987 w 21530"/>
                <a:gd name="T1" fmla="*/ 18257 h 18257"/>
                <a:gd name="T2" fmla="*/ 0 w 21530"/>
                <a:gd name="T3" fmla="*/ 1732 h 18257"/>
                <a:gd name="T4" fmla="*/ 21530 w 21530"/>
                <a:gd name="T5" fmla="*/ 0 h 18257"/>
              </a:gdLst>
              <a:ahLst/>
              <a:cxnLst>
                <a:cxn ang="0">
                  <a:pos x="T0" y="T1"/>
                </a:cxn>
                <a:cxn ang="0">
                  <a:pos x="T2" y="T3"/>
                </a:cxn>
                <a:cxn ang="0">
                  <a:pos x="T4" y="T5"/>
                </a:cxn>
              </a:cxnLst>
              <a:rect l="0" t="0" r="r" b="b"/>
              <a:pathLst>
                <a:path w="21530" h="18257" fill="none" extrusionOk="0">
                  <a:moveTo>
                    <a:pt x="9986" y="18257"/>
                  </a:moveTo>
                  <a:cubicBezTo>
                    <a:pt x="4244" y="14626"/>
                    <a:pt x="544" y="8504"/>
                    <a:pt x="-1" y="1732"/>
                  </a:cubicBezTo>
                </a:path>
                <a:path w="21530" h="18257" stroke="0" extrusionOk="0">
                  <a:moveTo>
                    <a:pt x="9986" y="18257"/>
                  </a:moveTo>
                  <a:cubicBezTo>
                    <a:pt x="4244" y="14626"/>
                    <a:pt x="544" y="8504"/>
                    <a:pt x="-1" y="1732"/>
                  </a:cubicBezTo>
                  <a:lnTo>
                    <a:pt x="21530" y="0"/>
                  </a:lnTo>
                  <a:close/>
                </a:path>
              </a:pathLst>
            </a:custGeom>
            <a:noFill/>
            <a:ln w="285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212"/>
            <p:cNvSpPr>
              <a:spLocks/>
            </p:cNvSpPr>
            <p:nvPr/>
          </p:nvSpPr>
          <p:spPr bwMode="auto">
            <a:xfrm>
              <a:off x="2352675" y="3790950"/>
              <a:ext cx="190500" cy="133350"/>
            </a:xfrm>
            <a:custGeom>
              <a:avLst/>
              <a:gdLst>
                <a:gd name="T0" fmla="*/ 120 w 120"/>
                <a:gd name="T1" fmla="*/ 84 h 84"/>
                <a:gd name="T2" fmla="*/ 30 w 120"/>
                <a:gd name="T3" fmla="*/ 0 h 84"/>
                <a:gd name="T4" fmla="*/ 0 w 120"/>
                <a:gd name="T5" fmla="*/ 60 h 84"/>
                <a:gd name="T6" fmla="*/ 120 w 120"/>
                <a:gd name="T7" fmla="*/ 84 h 84"/>
              </a:gdLst>
              <a:ahLst/>
              <a:cxnLst>
                <a:cxn ang="0">
                  <a:pos x="T0" y="T1"/>
                </a:cxn>
                <a:cxn ang="0">
                  <a:pos x="T2" y="T3"/>
                </a:cxn>
                <a:cxn ang="0">
                  <a:pos x="T4" y="T5"/>
                </a:cxn>
                <a:cxn ang="0">
                  <a:pos x="T6" y="T7"/>
                </a:cxn>
              </a:cxnLst>
              <a:rect l="0" t="0" r="r" b="b"/>
              <a:pathLst>
                <a:path w="120" h="84">
                  <a:moveTo>
                    <a:pt x="120" y="84"/>
                  </a:moveTo>
                  <a:lnTo>
                    <a:pt x="30" y="0"/>
                  </a:lnTo>
                  <a:lnTo>
                    <a:pt x="0" y="60"/>
                  </a:lnTo>
                  <a:lnTo>
                    <a:pt x="120" y="84"/>
                  </a:lnTo>
                  <a:close/>
                </a:path>
              </a:pathLst>
            </a:custGeom>
            <a:solidFill>
              <a:srgbClr val="0000FF"/>
            </a:solidFill>
            <a:ln w="952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7" name="Line 213"/>
          <p:cNvSpPr>
            <a:spLocks noChangeShapeType="1"/>
          </p:cNvSpPr>
          <p:nvPr/>
        </p:nvSpPr>
        <p:spPr bwMode="auto">
          <a:xfrm>
            <a:off x="1809750" y="1619250"/>
            <a:ext cx="0" cy="600075"/>
          </a:xfrm>
          <a:prstGeom prst="line">
            <a:avLst/>
          </a:prstGeom>
          <a:noFill/>
          <a:ln w="285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14"/>
          <p:cNvSpPr>
            <a:spLocks/>
          </p:cNvSpPr>
          <p:nvPr/>
        </p:nvSpPr>
        <p:spPr bwMode="auto">
          <a:xfrm>
            <a:off x="1752600" y="2219325"/>
            <a:ext cx="104775" cy="180975"/>
          </a:xfrm>
          <a:custGeom>
            <a:avLst/>
            <a:gdLst>
              <a:gd name="T0" fmla="*/ 36 w 66"/>
              <a:gd name="T1" fmla="*/ 114 h 114"/>
              <a:gd name="T2" fmla="*/ 66 w 66"/>
              <a:gd name="T3" fmla="*/ 0 h 114"/>
              <a:gd name="T4" fmla="*/ 0 w 66"/>
              <a:gd name="T5" fmla="*/ 0 h 114"/>
              <a:gd name="T6" fmla="*/ 36 w 66"/>
              <a:gd name="T7" fmla="*/ 114 h 114"/>
            </a:gdLst>
            <a:ahLst/>
            <a:cxnLst>
              <a:cxn ang="0">
                <a:pos x="T0" y="T1"/>
              </a:cxn>
              <a:cxn ang="0">
                <a:pos x="T2" y="T3"/>
              </a:cxn>
              <a:cxn ang="0">
                <a:pos x="T4" y="T5"/>
              </a:cxn>
              <a:cxn ang="0">
                <a:pos x="T6" y="T7"/>
              </a:cxn>
            </a:cxnLst>
            <a:rect l="0" t="0" r="r" b="b"/>
            <a:pathLst>
              <a:path w="66" h="114">
                <a:moveTo>
                  <a:pt x="36" y="114"/>
                </a:moveTo>
                <a:lnTo>
                  <a:pt x="66" y="0"/>
                </a:lnTo>
                <a:lnTo>
                  <a:pt x="0" y="0"/>
                </a:lnTo>
                <a:lnTo>
                  <a:pt x="36" y="114"/>
                </a:lnTo>
                <a:close/>
              </a:path>
            </a:pathLst>
          </a:custGeom>
          <a:solidFill>
            <a:srgbClr val="0000FF"/>
          </a:solidFill>
          <a:ln w="952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Rectangle 215"/>
          <p:cNvSpPr>
            <a:spLocks noChangeArrowheads="1"/>
          </p:cNvSpPr>
          <p:nvPr/>
        </p:nvSpPr>
        <p:spPr bwMode="auto">
          <a:xfrm>
            <a:off x="1609725" y="2105025"/>
            <a:ext cx="2286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FF"/>
                </a:solidFill>
                <a:effectLst/>
                <a:latin typeface="Comic Sans MS" pitchFamily="66" charset="0"/>
                <a:cs typeface="Arial" pitchFamily="34" charset="0"/>
              </a:rPr>
              <a:t>O</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 name="Rectangle 216"/>
          <p:cNvSpPr>
            <a:spLocks noChangeArrowheads="1"/>
          </p:cNvSpPr>
          <p:nvPr/>
        </p:nvSpPr>
        <p:spPr bwMode="auto">
          <a:xfrm>
            <a:off x="5419725" y="2000250"/>
            <a:ext cx="11239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Comic Sans MS" pitchFamily="66" charset="0"/>
                <a:cs typeface="Arial" pitchFamily="34" charset="0"/>
              </a:rPr>
              <a:t>productivity</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31" name="Group 30"/>
          <p:cNvGrpSpPr/>
          <p:nvPr/>
        </p:nvGrpSpPr>
        <p:grpSpPr>
          <a:xfrm>
            <a:off x="6696075" y="3800475"/>
            <a:ext cx="1123950" cy="533400"/>
            <a:chOff x="6696075" y="3800475"/>
            <a:chExt cx="1123950" cy="533400"/>
          </a:xfrm>
        </p:grpSpPr>
        <p:sp>
          <p:nvSpPr>
            <p:cNvPr id="32" name="Rectangle 217"/>
            <p:cNvSpPr>
              <a:spLocks noChangeArrowheads="1"/>
            </p:cNvSpPr>
            <p:nvPr/>
          </p:nvSpPr>
          <p:spPr bwMode="auto">
            <a:xfrm>
              <a:off x="6696075" y="3800475"/>
              <a:ext cx="11239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Comic Sans MS" pitchFamily="66" charset="0"/>
                  <a:cs typeface="Arial" pitchFamily="34" charset="0"/>
                </a:rPr>
                <a:t>productivity</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3" name="Rectangle 218"/>
            <p:cNvSpPr>
              <a:spLocks noChangeArrowheads="1"/>
            </p:cNvSpPr>
            <p:nvPr/>
          </p:nvSpPr>
          <p:spPr bwMode="auto">
            <a:xfrm>
              <a:off x="6896100" y="4038600"/>
              <a:ext cx="6953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Comic Sans MS" pitchFamily="66" charset="0"/>
                  <a:cs typeface="Arial" pitchFamily="34" charset="0"/>
                </a:rPr>
                <a:t>actions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34" name="Group 33"/>
          <p:cNvGrpSpPr/>
          <p:nvPr/>
        </p:nvGrpSpPr>
        <p:grpSpPr>
          <a:xfrm>
            <a:off x="7915275" y="2400300"/>
            <a:ext cx="1123950" cy="533400"/>
            <a:chOff x="7915275" y="2400300"/>
            <a:chExt cx="1123950" cy="533400"/>
          </a:xfrm>
        </p:grpSpPr>
        <p:sp>
          <p:nvSpPr>
            <p:cNvPr id="35" name="Rectangle 219"/>
            <p:cNvSpPr>
              <a:spLocks noChangeArrowheads="1"/>
            </p:cNvSpPr>
            <p:nvPr/>
          </p:nvSpPr>
          <p:spPr bwMode="auto">
            <a:xfrm>
              <a:off x="7915275" y="2400300"/>
              <a:ext cx="11239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Comic Sans MS" pitchFamily="66" charset="0"/>
                  <a:cs typeface="Arial" pitchFamily="34" charset="0"/>
                </a:rPr>
                <a:t>productivity</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6" name="Rectangle 220"/>
            <p:cNvSpPr>
              <a:spLocks noChangeArrowheads="1"/>
            </p:cNvSpPr>
            <p:nvPr/>
          </p:nvSpPr>
          <p:spPr bwMode="auto">
            <a:xfrm>
              <a:off x="8039100" y="2638425"/>
              <a:ext cx="8286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Comic Sans MS" pitchFamily="66" charset="0"/>
                  <a:cs typeface="Arial" pitchFamily="34" charset="0"/>
                </a:rPr>
                <a:t>pressure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37" name="Group 36"/>
          <p:cNvGrpSpPr/>
          <p:nvPr/>
        </p:nvGrpSpPr>
        <p:grpSpPr>
          <a:xfrm>
            <a:off x="7915275" y="1143000"/>
            <a:ext cx="1123950" cy="533400"/>
            <a:chOff x="7915275" y="1143000"/>
            <a:chExt cx="1123950" cy="533400"/>
          </a:xfrm>
        </p:grpSpPr>
        <p:sp>
          <p:nvSpPr>
            <p:cNvPr id="38" name="Rectangle 221"/>
            <p:cNvSpPr>
              <a:spLocks noChangeArrowheads="1"/>
            </p:cNvSpPr>
            <p:nvPr/>
          </p:nvSpPr>
          <p:spPr bwMode="auto">
            <a:xfrm>
              <a:off x="7915275" y="1143000"/>
              <a:ext cx="11239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Comic Sans MS" pitchFamily="66" charset="0"/>
                  <a:cs typeface="Arial" pitchFamily="34" charset="0"/>
                </a:rPr>
                <a:t>productivity</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 name="Rectangle 222"/>
            <p:cNvSpPr>
              <a:spLocks noChangeArrowheads="1"/>
            </p:cNvSpPr>
            <p:nvPr/>
          </p:nvSpPr>
          <p:spPr bwMode="auto">
            <a:xfrm>
              <a:off x="8239125" y="1381125"/>
              <a:ext cx="4286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Comic Sans MS" pitchFamily="66" charset="0"/>
                  <a:cs typeface="Arial" pitchFamily="34" charset="0"/>
                </a:rPr>
                <a:t>goal</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44" name="Group 43"/>
          <p:cNvGrpSpPr/>
          <p:nvPr/>
        </p:nvGrpSpPr>
        <p:grpSpPr>
          <a:xfrm>
            <a:off x="5762625" y="2257425"/>
            <a:ext cx="1385888" cy="1682750"/>
            <a:chOff x="5762625" y="2257425"/>
            <a:chExt cx="1385888" cy="1682750"/>
          </a:xfrm>
        </p:grpSpPr>
        <p:sp>
          <p:nvSpPr>
            <p:cNvPr id="45" name="Arc 226"/>
            <p:cNvSpPr>
              <a:spLocks/>
            </p:cNvSpPr>
            <p:nvPr/>
          </p:nvSpPr>
          <p:spPr bwMode="auto">
            <a:xfrm>
              <a:off x="5791200" y="2428875"/>
              <a:ext cx="1357313" cy="1511300"/>
            </a:xfrm>
            <a:custGeom>
              <a:avLst/>
              <a:gdLst>
                <a:gd name="G0" fmla="+- 21600 0 0"/>
                <a:gd name="G1" fmla="+- 3857 0 0"/>
                <a:gd name="G2" fmla="+- 21600 0 0"/>
                <a:gd name="T0" fmla="*/ 13958 w 21600"/>
                <a:gd name="T1" fmla="*/ 24060 h 24060"/>
                <a:gd name="T2" fmla="*/ 347 w 21600"/>
                <a:gd name="T3" fmla="*/ 0 h 24060"/>
                <a:gd name="T4" fmla="*/ 21600 w 21600"/>
                <a:gd name="T5" fmla="*/ 3857 h 24060"/>
              </a:gdLst>
              <a:ahLst/>
              <a:cxnLst>
                <a:cxn ang="0">
                  <a:pos x="T0" y="T1"/>
                </a:cxn>
                <a:cxn ang="0">
                  <a:pos x="T2" y="T3"/>
                </a:cxn>
                <a:cxn ang="0">
                  <a:pos x="T4" y="T5"/>
                </a:cxn>
              </a:cxnLst>
              <a:rect l="0" t="0" r="r" b="b"/>
              <a:pathLst>
                <a:path w="21600" h="24060" fill="none" extrusionOk="0">
                  <a:moveTo>
                    <a:pt x="13958" y="24059"/>
                  </a:moveTo>
                  <a:cubicBezTo>
                    <a:pt x="5557" y="20882"/>
                    <a:pt x="0" y="12838"/>
                    <a:pt x="0" y="3857"/>
                  </a:cubicBezTo>
                  <a:cubicBezTo>
                    <a:pt x="-1" y="2563"/>
                    <a:pt x="116" y="1272"/>
                    <a:pt x="347" y="0"/>
                  </a:cubicBezTo>
                </a:path>
                <a:path w="21600" h="24060" stroke="0" extrusionOk="0">
                  <a:moveTo>
                    <a:pt x="13958" y="24059"/>
                  </a:moveTo>
                  <a:cubicBezTo>
                    <a:pt x="5557" y="20882"/>
                    <a:pt x="0" y="12838"/>
                    <a:pt x="0" y="3857"/>
                  </a:cubicBezTo>
                  <a:cubicBezTo>
                    <a:pt x="-1" y="2563"/>
                    <a:pt x="116" y="1272"/>
                    <a:pt x="347" y="0"/>
                  </a:cubicBezTo>
                  <a:lnTo>
                    <a:pt x="21600" y="3857"/>
                  </a:lnTo>
                  <a:close/>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227"/>
            <p:cNvSpPr>
              <a:spLocks/>
            </p:cNvSpPr>
            <p:nvPr/>
          </p:nvSpPr>
          <p:spPr bwMode="auto">
            <a:xfrm>
              <a:off x="5762625" y="2257425"/>
              <a:ext cx="95250" cy="180975"/>
            </a:xfrm>
            <a:custGeom>
              <a:avLst/>
              <a:gdLst>
                <a:gd name="T0" fmla="*/ 60 w 60"/>
                <a:gd name="T1" fmla="*/ 0 h 114"/>
                <a:gd name="T2" fmla="*/ 0 w 60"/>
                <a:gd name="T3" fmla="*/ 102 h 114"/>
                <a:gd name="T4" fmla="*/ 60 w 60"/>
                <a:gd name="T5" fmla="*/ 114 h 114"/>
                <a:gd name="T6" fmla="*/ 60 w 60"/>
                <a:gd name="T7" fmla="*/ 0 h 114"/>
              </a:gdLst>
              <a:ahLst/>
              <a:cxnLst>
                <a:cxn ang="0">
                  <a:pos x="T0" y="T1"/>
                </a:cxn>
                <a:cxn ang="0">
                  <a:pos x="T2" y="T3"/>
                </a:cxn>
                <a:cxn ang="0">
                  <a:pos x="T4" y="T5"/>
                </a:cxn>
                <a:cxn ang="0">
                  <a:pos x="T6" y="T7"/>
                </a:cxn>
              </a:cxnLst>
              <a:rect l="0" t="0" r="r" b="b"/>
              <a:pathLst>
                <a:path w="60" h="114">
                  <a:moveTo>
                    <a:pt x="60" y="0"/>
                  </a:moveTo>
                  <a:lnTo>
                    <a:pt x="0" y="102"/>
                  </a:lnTo>
                  <a:lnTo>
                    <a:pt x="60" y="114"/>
                  </a:lnTo>
                  <a:lnTo>
                    <a:pt x="60" y="0"/>
                  </a:lnTo>
                  <a:close/>
                </a:path>
              </a:pathLst>
            </a:custGeom>
            <a:solidFill>
              <a:srgbClr val="000000"/>
            </a:solidFill>
            <a:ln w="95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7" name="Group 46"/>
          <p:cNvGrpSpPr/>
          <p:nvPr/>
        </p:nvGrpSpPr>
        <p:grpSpPr>
          <a:xfrm>
            <a:off x="6094413" y="1762125"/>
            <a:ext cx="2278062" cy="1662113"/>
            <a:chOff x="6094413" y="1762125"/>
            <a:chExt cx="2278062" cy="1662113"/>
          </a:xfrm>
        </p:grpSpPr>
        <p:sp>
          <p:nvSpPr>
            <p:cNvPr id="48" name="Arc 228"/>
            <p:cNvSpPr>
              <a:spLocks/>
            </p:cNvSpPr>
            <p:nvPr/>
          </p:nvSpPr>
          <p:spPr bwMode="auto">
            <a:xfrm>
              <a:off x="6094413" y="1762125"/>
              <a:ext cx="2020888" cy="1662113"/>
            </a:xfrm>
            <a:custGeom>
              <a:avLst/>
              <a:gdLst>
                <a:gd name="G0" fmla="+- 10857 0 0"/>
                <a:gd name="G1" fmla="+- 21600 0 0"/>
                <a:gd name="G2" fmla="+- 21600 0 0"/>
                <a:gd name="T0" fmla="*/ 0 w 26254"/>
                <a:gd name="T1" fmla="*/ 2927 h 21600"/>
                <a:gd name="T2" fmla="*/ 26254 w 26254"/>
                <a:gd name="T3" fmla="*/ 6451 h 21600"/>
                <a:gd name="T4" fmla="*/ 10857 w 26254"/>
                <a:gd name="T5" fmla="*/ 21600 h 21600"/>
              </a:gdLst>
              <a:ahLst/>
              <a:cxnLst>
                <a:cxn ang="0">
                  <a:pos x="T0" y="T1"/>
                </a:cxn>
                <a:cxn ang="0">
                  <a:pos x="T2" y="T3"/>
                </a:cxn>
                <a:cxn ang="0">
                  <a:pos x="T4" y="T5"/>
                </a:cxn>
              </a:cxnLst>
              <a:rect l="0" t="0" r="r" b="b"/>
              <a:pathLst>
                <a:path w="26254" h="21600" fill="none" extrusionOk="0">
                  <a:moveTo>
                    <a:pt x="-1" y="2926"/>
                  </a:moveTo>
                  <a:cubicBezTo>
                    <a:pt x="3297" y="1009"/>
                    <a:pt x="7043" y="-1"/>
                    <a:pt x="10857" y="0"/>
                  </a:cubicBezTo>
                  <a:cubicBezTo>
                    <a:pt x="16646" y="0"/>
                    <a:pt x="22193" y="2324"/>
                    <a:pt x="26254" y="6450"/>
                  </a:cubicBezTo>
                </a:path>
                <a:path w="26254" h="21600" stroke="0" extrusionOk="0">
                  <a:moveTo>
                    <a:pt x="-1" y="2926"/>
                  </a:moveTo>
                  <a:cubicBezTo>
                    <a:pt x="3297" y="1009"/>
                    <a:pt x="7043" y="-1"/>
                    <a:pt x="10857" y="0"/>
                  </a:cubicBezTo>
                  <a:cubicBezTo>
                    <a:pt x="16646" y="0"/>
                    <a:pt x="22193" y="2324"/>
                    <a:pt x="26254" y="6450"/>
                  </a:cubicBezTo>
                  <a:lnTo>
                    <a:pt x="10857" y="21600"/>
                  </a:lnTo>
                  <a:close/>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229"/>
            <p:cNvSpPr>
              <a:spLocks/>
            </p:cNvSpPr>
            <p:nvPr/>
          </p:nvSpPr>
          <p:spPr bwMode="auto">
            <a:xfrm>
              <a:off x="8077200" y="2219325"/>
              <a:ext cx="161925" cy="180975"/>
            </a:xfrm>
            <a:custGeom>
              <a:avLst/>
              <a:gdLst>
                <a:gd name="T0" fmla="*/ 102 w 102"/>
                <a:gd name="T1" fmla="*/ 114 h 114"/>
                <a:gd name="T2" fmla="*/ 54 w 102"/>
                <a:gd name="T3" fmla="*/ 0 h 114"/>
                <a:gd name="T4" fmla="*/ 0 w 102"/>
                <a:gd name="T5" fmla="*/ 42 h 114"/>
                <a:gd name="T6" fmla="*/ 102 w 102"/>
                <a:gd name="T7" fmla="*/ 114 h 114"/>
              </a:gdLst>
              <a:ahLst/>
              <a:cxnLst>
                <a:cxn ang="0">
                  <a:pos x="T0" y="T1"/>
                </a:cxn>
                <a:cxn ang="0">
                  <a:pos x="T2" y="T3"/>
                </a:cxn>
                <a:cxn ang="0">
                  <a:pos x="T4" y="T5"/>
                </a:cxn>
                <a:cxn ang="0">
                  <a:pos x="T6" y="T7"/>
                </a:cxn>
              </a:cxnLst>
              <a:rect l="0" t="0" r="r" b="b"/>
              <a:pathLst>
                <a:path w="102" h="114">
                  <a:moveTo>
                    <a:pt x="102" y="114"/>
                  </a:moveTo>
                  <a:lnTo>
                    <a:pt x="54" y="0"/>
                  </a:lnTo>
                  <a:lnTo>
                    <a:pt x="0" y="42"/>
                  </a:lnTo>
                  <a:lnTo>
                    <a:pt x="102" y="114"/>
                  </a:lnTo>
                  <a:close/>
                </a:path>
              </a:pathLst>
            </a:custGeom>
            <a:solidFill>
              <a:srgbClr val="000000"/>
            </a:solidFill>
            <a:ln w="95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Rectangle 230"/>
            <p:cNvSpPr>
              <a:spLocks noChangeArrowheads="1"/>
            </p:cNvSpPr>
            <p:nvPr/>
          </p:nvSpPr>
          <p:spPr bwMode="auto">
            <a:xfrm>
              <a:off x="8143875" y="2066925"/>
              <a:ext cx="2286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Comic Sans MS" pitchFamily="66" charset="0"/>
                  <a:cs typeface="Arial" pitchFamily="34" charset="0"/>
                </a:rPr>
                <a:t>O</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51" name="Group 50"/>
          <p:cNvGrpSpPr/>
          <p:nvPr/>
        </p:nvGrpSpPr>
        <p:grpSpPr>
          <a:xfrm>
            <a:off x="7062788" y="2709863"/>
            <a:ext cx="1317625" cy="1130995"/>
            <a:chOff x="7062788" y="2709863"/>
            <a:chExt cx="1317625" cy="1130995"/>
          </a:xfrm>
        </p:grpSpPr>
        <p:sp>
          <p:nvSpPr>
            <p:cNvPr id="52" name="Arc 231"/>
            <p:cNvSpPr>
              <a:spLocks/>
            </p:cNvSpPr>
            <p:nvPr/>
          </p:nvSpPr>
          <p:spPr bwMode="auto">
            <a:xfrm>
              <a:off x="7062788" y="2709863"/>
              <a:ext cx="1317625" cy="1074738"/>
            </a:xfrm>
            <a:custGeom>
              <a:avLst/>
              <a:gdLst>
                <a:gd name="G0" fmla="+- 0 0 0"/>
                <a:gd name="G1" fmla="+- 0 0 0"/>
                <a:gd name="G2" fmla="+- 21600 0 0"/>
                <a:gd name="T0" fmla="*/ 21430 w 21430"/>
                <a:gd name="T1" fmla="*/ 2708 h 17472"/>
                <a:gd name="T2" fmla="*/ 12700 w 21430"/>
                <a:gd name="T3" fmla="*/ 17472 h 17472"/>
                <a:gd name="T4" fmla="*/ 0 w 21430"/>
                <a:gd name="T5" fmla="*/ 0 h 17472"/>
              </a:gdLst>
              <a:ahLst/>
              <a:cxnLst>
                <a:cxn ang="0">
                  <a:pos x="T0" y="T1"/>
                </a:cxn>
                <a:cxn ang="0">
                  <a:pos x="T2" y="T3"/>
                </a:cxn>
                <a:cxn ang="0">
                  <a:pos x="T4" y="T5"/>
                </a:cxn>
              </a:cxnLst>
              <a:rect l="0" t="0" r="r" b="b"/>
              <a:pathLst>
                <a:path w="21430" h="17472" fill="none" extrusionOk="0">
                  <a:moveTo>
                    <a:pt x="21429" y="2707"/>
                  </a:moveTo>
                  <a:cubicBezTo>
                    <a:pt x="20682" y="8623"/>
                    <a:pt x="17522" y="13966"/>
                    <a:pt x="12699" y="17471"/>
                  </a:cubicBezTo>
                </a:path>
                <a:path w="21430" h="17472" stroke="0" extrusionOk="0">
                  <a:moveTo>
                    <a:pt x="21429" y="2707"/>
                  </a:moveTo>
                  <a:cubicBezTo>
                    <a:pt x="20682" y="8623"/>
                    <a:pt x="17522" y="13966"/>
                    <a:pt x="12699" y="17471"/>
                  </a:cubicBezTo>
                  <a:lnTo>
                    <a:pt x="0" y="0"/>
                  </a:lnTo>
                  <a:close/>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232"/>
            <p:cNvSpPr>
              <a:spLocks/>
            </p:cNvSpPr>
            <p:nvPr/>
          </p:nvSpPr>
          <p:spPr bwMode="auto">
            <a:xfrm>
              <a:off x="7749099" y="3697983"/>
              <a:ext cx="180975" cy="142875"/>
            </a:xfrm>
            <a:custGeom>
              <a:avLst/>
              <a:gdLst>
                <a:gd name="T0" fmla="*/ 0 w 114"/>
                <a:gd name="T1" fmla="*/ 90 h 90"/>
                <a:gd name="T2" fmla="*/ 114 w 114"/>
                <a:gd name="T3" fmla="*/ 54 h 90"/>
                <a:gd name="T4" fmla="*/ 78 w 114"/>
                <a:gd name="T5" fmla="*/ 0 h 90"/>
                <a:gd name="T6" fmla="*/ 0 w 114"/>
                <a:gd name="T7" fmla="*/ 90 h 90"/>
              </a:gdLst>
              <a:ahLst/>
              <a:cxnLst>
                <a:cxn ang="0">
                  <a:pos x="T0" y="T1"/>
                </a:cxn>
                <a:cxn ang="0">
                  <a:pos x="T2" y="T3"/>
                </a:cxn>
                <a:cxn ang="0">
                  <a:pos x="T4" y="T5"/>
                </a:cxn>
                <a:cxn ang="0">
                  <a:pos x="T6" y="T7"/>
                </a:cxn>
              </a:cxnLst>
              <a:rect l="0" t="0" r="r" b="b"/>
              <a:pathLst>
                <a:path w="114" h="90">
                  <a:moveTo>
                    <a:pt x="0" y="90"/>
                  </a:moveTo>
                  <a:lnTo>
                    <a:pt x="114" y="54"/>
                  </a:lnTo>
                  <a:lnTo>
                    <a:pt x="78" y="0"/>
                  </a:lnTo>
                  <a:lnTo>
                    <a:pt x="0" y="90"/>
                  </a:lnTo>
                  <a:close/>
                </a:path>
              </a:pathLst>
            </a:custGeom>
            <a:solidFill>
              <a:srgbClr val="000000"/>
            </a:solidFill>
            <a:ln w="95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4" name="Group 53"/>
          <p:cNvGrpSpPr/>
          <p:nvPr/>
        </p:nvGrpSpPr>
        <p:grpSpPr>
          <a:xfrm>
            <a:off x="8343900" y="1619250"/>
            <a:ext cx="104775" cy="781050"/>
            <a:chOff x="8343900" y="1619250"/>
            <a:chExt cx="104775" cy="781050"/>
          </a:xfrm>
        </p:grpSpPr>
        <p:sp>
          <p:nvSpPr>
            <p:cNvPr id="55" name="Line 234"/>
            <p:cNvSpPr>
              <a:spLocks noChangeShapeType="1"/>
            </p:cNvSpPr>
            <p:nvPr/>
          </p:nvSpPr>
          <p:spPr bwMode="auto">
            <a:xfrm>
              <a:off x="8401050" y="1619250"/>
              <a:ext cx="0" cy="600075"/>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235"/>
            <p:cNvSpPr>
              <a:spLocks/>
            </p:cNvSpPr>
            <p:nvPr/>
          </p:nvSpPr>
          <p:spPr bwMode="auto">
            <a:xfrm>
              <a:off x="8343900" y="2219325"/>
              <a:ext cx="104775" cy="180975"/>
            </a:xfrm>
            <a:custGeom>
              <a:avLst/>
              <a:gdLst>
                <a:gd name="T0" fmla="*/ 36 w 66"/>
                <a:gd name="T1" fmla="*/ 114 h 114"/>
                <a:gd name="T2" fmla="*/ 66 w 66"/>
                <a:gd name="T3" fmla="*/ 0 h 114"/>
                <a:gd name="T4" fmla="*/ 0 w 66"/>
                <a:gd name="T5" fmla="*/ 0 h 114"/>
                <a:gd name="T6" fmla="*/ 36 w 66"/>
                <a:gd name="T7" fmla="*/ 114 h 114"/>
              </a:gdLst>
              <a:ahLst/>
              <a:cxnLst>
                <a:cxn ang="0">
                  <a:pos x="T0" y="T1"/>
                </a:cxn>
                <a:cxn ang="0">
                  <a:pos x="T2" y="T3"/>
                </a:cxn>
                <a:cxn ang="0">
                  <a:pos x="T4" y="T5"/>
                </a:cxn>
                <a:cxn ang="0">
                  <a:pos x="T6" y="T7"/>
                </a:cxn>
              </a:cxnLst>
              <a:rect l="0" t="0" r="r" b="b"/>
              <a:pathLst>
                <a:path w="66" h="114">
                  <a:moveTo>
                    <a:pt x="36" y="114"/>
                  </a:moveTo>
                  <a:lnTo>
                    <a:pt x="66" y="0"/>
                  </a:lnTo>
                  <a:lnTo>
                    <a:pt x="0" y="0"/>
                  </a:lnTo>
                  <a:lnTo>
                    <a:pt x="36" y="114"/>
                  </a:lnTo>
                  <a:close/>
                </a:path>
              </a:pathLst>
            </a:custGeom>
            <a:solidFill>
              <a:srgbClr val="000000"/>
            </a:solidFill>
            <a:ln w="95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7" name="Group 56"/>
          <p:cNvGrpSpPr/>
          <p:nvPr/>
        </p:nvGrpSpPr>
        <p:grpSpPr>
          <a:xfrm>
            <a:off x="6096000" y="2552700"/>
            <a:ext cx="1895475" cy="552450"/>
            <a:chOff x="6096000" y="2552700"/>
            <a:chExt cx="1895475" cy="552450"/>
          </a:xfrm>
        </p:grpSpPr>
        <p:sp>
          <p:nvSpPr>
            <p:cNvPr id="58" name="Rectangle 233"/>
            <p:cNvSpPr>
              <a:spLocks noChangeArrowheads="1"/>
            </p:cNvSpPr>
            <p:nvPr/>
          </p:nvSpPr>
          <p:spPr bwMode="auto">
            <a:xfrm>
              <a:off x="6134100" y="2552700"/>
              <a:ext cx="18383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Comic Sans MS" pitchFamily="66" charset="0"/>
                  <a:cs typeface="Arial" pitchFamily="34" charset="0"/>
                </a:rPr>
                <a:t>Productivity System</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9" name="Rectangle 238"/>
            <p:cNvSpPr>
              <a:spLocks noChangeArrowheads="1"/>
            </p:cNvSpPr>
            <p:nvPr/>
          </p:nvSpPr>
          <p:spPr bwMode="auto">
            <a:xfrm>
              <a:off x="6096000" y="2809875"/>
              <a:ext cx="18954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Comic Sans MS" pitchFamily="66" charset="0"/>
                  <a:cs typeface="Arial" pitchFamily="34" charset="0"/>
                </a:rPr>
                <a:t>(a goal-seeking loop)</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65" name="Group 64"/>
          <p:cNvGrpSpPr/>
          <p:nvPr/>
        </p:nvGrpSpPr>
        <p:grpSpPr>
          <a:xfrm>
            <a:off x="2600325" y="5124450"/>
            <a:ext cx="1143000" cy="533400"/>
            <a:chOff x="2600325" y="5124450"/>
            <a:chExt cx="1143000" cy="533400"/>
          </a:xfrm>
        </p:grpSpPr>
        <p:sp>
          <p:nvSpPr>
            <p:cNvPr id="66" name="Rectangle 241"/>
            <p:cNvSpPr>
              <a:spLocks noChangeArrowheads="1"/>
            </p:cNvSpPr>
            <p:nvPr/>
          </p:nvSpPr>
          <p:spPr bwMode="auto">
            <a:xfrm>
              <a:off x="2600325" y="5124450"/>
              <a:ext cx="11430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FF"/>
                  </a:solidFill>
                  <a:effectLst/>
                  <a:latin typeface="Comic Sans MS" pitchFamily="66" charset="0"/>
                  <a:cs typeface="Arial" pitchFamily="34" charset="0"/>
                </a:rPr>
                <a:t>attention to</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7" name="Rectangle 242"/>
            <p:cNvSpPr>
              <a:spLocks noChangeArrowheads="1"/>
            </p:cNvSpPr>
            <p:nvPr/>
          </p:nvSpPr>
          <p:spPr bwMode="auto">
            <a:xfrm>
              <a:off x="2819400" y="5362575"/>
              <a:ext cx="6572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FF"/>
                  </a:solidFill>
                  <a:effectLst/>
                  <a:latin typeface="Comic Sans MS" pitchFamily="66" charset="0"/>
                  <a:cs typeface="Arial" pitchFamily="34" charset="0"/>
                </a:rPr>
                <a:t>safety</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68" name="Group 67"/>
          <p:cNvGrpSpPr/>
          <p:nvPr/>
        </p:nvGrpSpPr>
        <p:grpSpPr>
          <a:xfrm>
            <a:off x="276225" y="5010150"/>
            <a:ext cx="1981200" cy="752475"/>
            <a:chOff x="276225" y="5010150"/>
            <a:chExt cx="1981200" cy="752475"/>
          </a:xfrm>
        </p:grpSpPr>
        <p:sp>
          <p:nvSpPr>
            <p:cNvPr id="69" name="Rectangle 243"/>
            <p:cNvSpPr>
              <a:spLocks noChangeArrowheads="1"/>
            </p:cNvSpPr>
            <p:nvPr/>
          </p:nvSpPr>
          <p:spPr bwMode="auto">
            <a:xfrm>
              <a:off x="276225" y="5010150"/>
              <a:ext cx="19812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Comic Sans MS" pitchFamily="66" charset="0"/>
                  <a:cs typeface="Arial" pitchFamily="34" charset="0"/>
                </a:rPr>
                <a:t>degree of belief that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0" name="Rectangle 244"/>
            <p:cNvSpPr>
              <a:spLocks noChangeArrowheads="1"/>
            </p:cNvSpPr>
            <p:nvPr/>
          </p:nvSpPr>
          <p:spPr bwMode="auto">
            <a:xfrm>
              <a:off x="371475" y="5238750"/>
              <a:ext cx="17526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Comic Sans MS" pitchFamily="66" charset="0"/>
                  <a:cs typeface="Arial" pitchFamily="34" charset="0"/>
                </a:rPr>
                <a:t>safer work is more</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1" name="Rectangle 245"/>
            <p:cNvSpPr>
              <a:spLocks noChangeArrowheads="1"/>
            </p:cNvSpPr>
            <p:nvPr/>
          </p:nvSpPr>
          <p:spPr bwMode="auto">
            <a:xfrm>
              <a:off x="514350" y="5467350"/>
              <a:ext cx="14668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Comic Sans MS" pitchFamily="66" charset="0"/>
                  <a:cs typeface="Arial" pitchFamily="34" charset="0"/>
                </a:rPr>
                <a:t>productive work</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72" name="Group 71"/>
          <p:cNvGrpSpPr/>
          <p:nvPr/>
        </p:nvGrpSpPr>
        <p:grpSpPr>
          <a:xfrm>
            <a:off x="2114550" y="5305425"/>
            <a:ext cx="457200" cy="104775"/>
            <a:chOff x="2114550" y="5305425"/>
            <a:chExt cx="457200" cy="104775"/>
          </a:xfrm>
        </p:grpSpPr>
        <p:sp>
          <p:nvSpPr>
            <p:cNvPr id="73" name="Line 246"/>
            <p:cNvSpPr>
              <a:spLocks noChangeShapeType="1"/>
            </p:cNvSpPr>
            <p:nvPr/>
          </p:nvSpPr>
          <p:spPr bwMode="auto">
            <a:xfrm>
              <a:off x="2114550" y="5362575"/>
              <a:ext cx="276225" cy="0"/>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Freeform 247"/>
            <p:cNvSpPr>
              <a:spLocks/>
            </p:cNvSpPr>
            <p:nvPr/>
          </p:nvSpPr>
          <p:spPr bwMode="auto">
            <a:xfrm>
              <a:off x="2390775" y="5305425"/>
              <a:ext cx="180975" cy="104775"/>
            </a:xfrm>
            <a:custGeom>
              <a:avLst/>
              <a:gdLst>
                <a:gd name="T0" fmla="*/ 114 w 114"/>
                <a:gd name="T1" fmla="*/ 36 h 66"/>
                <a:gd name="T2" fmla="*/ 0 w 114"/>
                <a:gd name="T3" fmla="*/ 0 h 66"/>
                <a:gd name="T4" fmla="*/ 0 w 114"/>
                <a:gd name="T5" fmla="*/ 66 h 66"/>
                <a:gd name="T6" fmla="*/ 114 w 114"/>
                <a:gd name="T7" fmla="*/ 36 h 66"/>
              </a:gdLst>
              <a:ahLst/>
              <a:cxnLst>
                <a:cxn ang="0">
                  <a:pos x="T0" y="T1"/>
                </a:cxn>
                <a:cxn ang="0">
                  <a:pos x="T2" y="T3"/>
                </a:cxn>
                <a:cxn ang="0">
                  <a:pos x="T4" y="T5"/>
                </a:cxn>
                <a:cxn ang="0">
                  <a:pos x="T6" y="T7"/>
                </a:cxn>
              </a:cxnLst>
              <a:rect l="0" t="0" r="r" b="b"/>
              <a:pathLst>
                <a:path w="114" h="66">
                  <a:moveTo>
                    <a:pt x="114" y="36"/>
                  </a:moveTo>
                  <a:lnTo>
                    <a:pt x="0" y="0"/>
                  </a:lnTo>
                  <a:lnTo>
                    <a:pt x="0" y="66"/>
                  </a:lnTo>
                  <a:lnTo>
                    <a:pt x="114" y="36"/>
                  </a:lnTo>
                  <a:close/>
                </a:path>
              </a:pathLst>
            </a:custGeom>
            <a:solidFill>
              <a:srgbClr val="000000"/>
            </a:solidFill>
            <a:ln w="95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5" name="Group 74"/>
          <p:cNvGrpSpPr/>
          <p:nvPr/>
        </p:nvGrpSpPr>
        <p:grpSpPr>
          <a:xfrm>
            <a:off x="3028950" y="4152900"/>
            <a:ext cx="104775" cy="971550"/>
            <a:chOff x="3028950" y="4152900"/>
            <a:chExt cx="104775" cy="971550"/>
          </a:xfrm>
        </p:grpSpPr>
        <p:sp>
          <p:nvSpPr>
            <p:cNvPr id="76" name="Line 248"/>
            <p:cNvSpPr>
              <a:spLocks noChangeShapeType="1"/>
            </p:cNvSpPr>
            <p:nvPr/>
          </p:nvSpPr>
          <p:spPr bwMode="auto">
            <a:xfrm flipV="1">
              <a:off x="3086100" y="4333875"/>
              <a:ext cx="0" cy="790575"/>
            </a:xfrm>
            <a:prstGeom prst="line">
              <a:avLst/>
            </a:prstGeom>
            <a:noFill/>
            <a:ln w="285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249"/>
            <p:cNvSpPr>
              <a:spLocks/>
            </p:cNvSpPr>
            <p:nvPr/>
          </p:nvSpPr>
          <p:spPr bwMode="auto">
            <a:xfrm>
              <a:off x="3028950" y="4152900"/>
              <a:ext cx="104775" cy="180975"/>
            </a:xfrm>
            <a:custGeom>
              <a:avLst/>
              <a:gdLst>
                <a:gd name="T0" fmla="*/ 36 w 66"/>
                <a:gd name="T1" fmla="*/ 0 h 114"/>
                <a:gd name="T2" fmla="*/ 0 w 66"/>
                <a:gd name="T3" fmla="*/ 114 h 114"/>
                <a:gd name="T4" fmla="*/ 66 w 66"/>
                <a:gd name="T5" fmla="*/ 114 h 114"/>
                <a:gd name="T6" fmla="*/ 36 w 66"/>
                <a:gd name="T7" fmla="*/ 0 h 114"/>
              </a:gdLst>
              <a:ahLst/>
              <a:cxnLst>
                <a:cxn ang="0">
                  <a:pos x="T0" y="T1"/>
                </a:cxn>
                <a:cxn ang="0">
                  <a:pos x="T2" y="T3"/>
                </a:cxn>
                <a:cxn ang="0">
                  <a:pos x="T4" y="T5"/>
                </a:cxn>
                <a:cxn ang="0">
                  <a:pos x="T6" y="T7"/>
                </a:cxn>
              </a:cxnLst>
              <a:rect l="0" t="0" r="r" b="b"/>
              <a:pathLst>
                <a:path w="66" h="114">
                  <a:moveTo>
                    <a:pt x="36" y="0"/>
                  </a:moveTo>
                  <a:lnTo>
                    <a:pt x="0" y="114"/>
                  </a:lnTo>
                  <a:lnTo>
                    <a:pt x="66" y="114"/>
                  </a:lnTo>
                  <a:lnTo>
                    <a:pt x="36" y="0"/>
                  </a:lnTo>
                  <a:close/>
                </a:path>
              </a:pathLst>
            </a:custGeom>
            <a:solidFill>
              <a:srgbClr val="0000FF"/>
            </a:solidFill>
            <a:ln w="952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8" name="Group 77"/>
          <p:cNvGrpSpPr/>
          <p:nvPr/>
        </p:nvGrpSpPr>
        <p:grpSpPr>
          <a:xfrm>
            <a:off x="3400425" y="2876550"/>
            <a:ext cx="5000625" cy="3267075"/>
            <a:chOff x="3400425" y="2876550"/>
            <a:chExt cx="5000625" cy="3267075"/>
          </a:xfrm>
        </p:grpSpPr>
        <p:sp>
          <p:nvSpPr>
            <p:cNvPr id="79" name="Arc 250"/>
            <p:cNvSpPr>
              <a:spLocks/>
            </p:cNvSpPr>
            <p:nvPr/>
          </p:nvSpPr>
          <p:spPr bwMode="auto">
            <a:xfrm>
              <a:off x="3508375" y="2876550"/>
              <a:ext cx="4892675" cy="3267075"/>
            </a:xfrm>
            <a:custGeom>
              <a:avLst/>
              <a:gdLst>
                <a:gd name="G0" fmla="+- 11376 0 0"/>
                <a:gd name="G1" fmla="+- 417 0 0"/>
                <a:gd name="G2" fmla="+- 21600 0 0"/>
                <a:gd name="T0" fmla="*/ 32972 w 32976"/>
                <a:gd name="T1" fmla="*/ 0 h 22017"/>
                <a:gd name="T2" fmla="*/ 0 w 32976"/>
                <a:gd name="T3" fmla="*/ 18779 h 22017"/>
                <a:gd name="T4" fmla="*/ 11376 w 32976"/>
                <a:gd name="T5" fmla="*/ 417 h 22017"/>
              </a:gdLst>
              <a:ahLst/>
              <a:cxnLst>
                <a:cxn ang="0">
                  <a:pos x="T0" y="T1"/>
                </a:cxn>
                <a:cxn ang="0">
                  <a:pos x="T2" y="T3"/>
                </a:cxn>
                <a:cxn ang="0">
                  <a:pos x="T4" y="T5"/>
                </a:cxn>
              </a:cxnLst>
              <a:rect l="0" t="0" r="r" b="b"/>
              <a:pathLst>
                <a:path w="32976" h="22017" fill="none" extrusionOk="0">
                  <a:moveTo>
                    <a:pt x="32971" y="0"/>
                  </a:moveTo>
                  <a:cubicBezTo>
                    <a:pt x="32974" y="138"/>
                    <a:pt x="32976" y="277"/>
                    <a:pt x="32976" y="417"/>
                  </a:cubicBezTo>
                  <a:cubicBezTo>
                    <a:pt x="32976" y="12346"/>
                    <a:pt x="23305" y="22017"/>
                    <a:pt x="11376" y="22017"/>
                  </a:cubicBezTo>
                  <a:cubicBezTo>
                    <a:pt x="7356" y="22017"/>
                    <a:pt x="3416" y="20895"/>
                    <a:pt x="0" y="18778"/>
                  </a:cubicBezTo>
                </a:path>
                <a:path w="32976" h="22017" stroke="0" extrusionOk="0">
                  <a:moveTo>
                    <a:pt x="32971" y="0"/>
                  </a:moveTo>
                  <a:cubicBezTo>
                    <a:pt x="32974" y="138"/>
                    <a:pt x="32976" y="277"/>
                    <a:pt x="32976" y="417"/>
                  </a:cubicBezTo>
                  <a:cubicBezTo>
                    <a:pt x="32976" y="12346"/>
                    <a:pt x="23305" y="22017"/>
                    <a:pt x="11376" y="22017"/>
                  </a:cubicBezTo>
                  <a:cubicBezTo>
                    <a:pt x="7356" y="22017"/>
                    <a:pt x="3416" y="20895"/>
                    <a:pt x="0" y="18778"/>
                  </a:cubicBezTo>
                  <a:lnTo>
                    <a:pt x="11376" y="417"/>
                  </a:lnTo>
                  <a:close/>
                </a:path>
              </a:pathLst>
            </a:custGeom>
            <a:noFill/>
            <a:ln w="9525">
              <a:solidFill>
                <a:srgbClr val="0000FF"/>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251"/>
            <p:cNvSpPr>
              <a:spLocks/>
            </p:cNvSpPr>
            <p:nvPr/>
          </p:nvSpPr>
          <p:spPr bwMode="auto">
            <a:xfrm>
              <a:off x="3400425" y="5600700"/>
              <a:ext cx="123825" cy="95250"/>
            </a:xfrm>
            <a:custGeom>
              <a:avLst/>
              <a:gdLst>
                <a:gd name="T0" fmla="*/ 0 w 78"/>
                <a:gd name="T1" fmla="*/ 0 h 60"/>
                <a:gd name="T2" fmla="*/ 54 w 78"/>
                <a:gd name="T3" fmla="*/ 60 h 60"/>
                <a:gd name="T4" fmla="*/ 78 w 78"/>
                <a:gd name="T5" fmla="*/ 24 h 60"/>
                <a:gd name="T6" fmla="*/ 0 w 78"/>
                <a:gd name="T7" fmla="*/ 0 h 60"/>
              </a:gdLst>
              <a:ahLst/>
              <a:cxnLst>
                <a:cxn ang="0">
                  <a:pos x="T0" y="T1"/>
                </a:cxn>
                <a:cxn ang="0">
                  <a:pos x="T2" y="T3"/>
                </a:cxn>
                <a:cxn ang="0">
                  <a:pos x="T4" y="T5"/>
                </a:cxn>
                <a:cxn ang="0">
                  <a:pos x="T6" y="T7"/>
                </a:cxn>
              </a:cxnLst>
              <a:rect l="0" t="0" r="r" b="b"/>
              <a:pathLst>
                <a:path w="78" h="60">
                  <a:moveTo>
                    <a:pt x="0" y="0"/>
                  </a:moveTo>
                  <a:lnTo>
                    <a:pt x="54" y="60"/>
                  </a:lnTo>
                  <a:lnTo>
                    <a:pt x="78" y="24"/>
                  </a:lnTo>
                  <a:lnTo>
                    <a:pt x="0" y="0"/>
                  </a:lnTo>
                  <a:close/>
                </a:path>
              </a:pathLst>
            </a:custGeom>
            <a:solidFill>
              <a:srgbClr val="0000FF"/>
            </a:solidFill>
            <a:ln w="952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86" name="TextBox 85"/>
          <p:cNvSpPr txBox="1"/>
          <p:nvPr/>
        </p:nvSpPr>
        <p:spPr>
          <a:xfrm>
            <a:off x="76900" y="4347639"/>
            <a:ext cx="2852064" cy="646331"/>
          </a:xfrm>
          <a:prstGeom prst="rect">
            <a:avLst/>
          </a:prstGeom>
          <a:noFill/>
        </p:spPr>
        <p:txBody>
          <a:bodyPr wrap="none" rtlCol="0">
            <a:spAutoFit/>
          </a:bodyPr>
          <a:lstStyle/>
          <a:p>
            <a:r>
              <a:rPr lang="en-US" b="1" dirty="0" smtClean="0">
                <a:solidFill>
                  <a:srgbClr val="FF0000"/>
                </a:solidFill>
              </a:rPr>
              <a:t>small or zero…</a:t>
            </a:r>
          </a:p>
          <a:p>
            <a:pPr algn="ctr"/>
            <a:r>
              <a:rPr lang="en-US" b="1" dirty="0" smtClean="0">
                <a:solidFill>
                  <a:srgbClr val="FF0000"/>
                </a:solidFill>
              </a:rPr>
              <a:t>…at least in the moment</a:t>
            </a:r>
            <a:endParaRPr lang="en-US" b="1" dirty="0">
              <a:solidFill>
                <a:srgbClr val="FF0000"/>
              </a:solidFill>
            </a:endParaRPr>
          </a:p>
        </p:txBody>
      </p:sp>
      <p:grpSp>
        <p:nvGrpSpPr>
          <p:cNvPr id="82" name="Group 81"/>
          <p:cNvGrpSpPr/>
          <p:nvPr/>
        </p:nvGrpSpPr>
        <p:grpSpPr>
          <a:xfrm>
            <a:off x="4671761" y="1876425"/>
            <a:ext cx="704850" cy="295275"/>
            <a:chOff x="4686300" y="1876425"/>
            <a:chExt cx="714375" cy="295275"/>
          </a:xfrm>
        </p:grpSpPr>
        <p:sp>
          <p:nvSpPr>
            <p:cNvPr id="83" name="Line 223"/>
            <p:cNvSpPr>
              <a:spLocks noChangeShapeType="1"/>
            </p:cNvSpPr>
            <p:nvPr/>
          </p:nvSpPr>
          <p:spPr bwMode="auto">
            <a:xfrm>
              <a:off x="4686300" y="2124075"/>
              <a:ext cx="533400" cy="0"/>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Freeform 224"/>
            <p:cNvSpPr>
              <a:spLocks/>
            </p:cNvSpPr>
            <p:nvPr/>
          </p:nvSpPr>
          <p:spPr bwMode="auto">
            <a:xfrm>
              <a:off x="5219700" y="2066925"/>
              <a:ext cx="180975" cy="104775"/>
            </a:xfrm>
            <a:custGeom>
              <a:avLst/>
              <a:gdLst>
                <a:gd name="T0" fmla="*/ 114 w 114"/>
                <a:gd name="T1" fmla="*/ 36 h 66"/>
                <a:gd name="T2" fmla="*/ 0 w 114"/>
                <a:gd name="T3" fmla="*/ 0 h 66"/>
                <a:gd name="T4" fmla="*/ 0 w 114"/>
                <a:gd name="T5" fmla="*/ 66 h 66"/>
                <a:gd name="T6" fmla="*/ 114 w 114"/>
                <a:gd name="T7" fmla="*/ 36 h 66"/>
              </a:gdLst>
              <a:ahLst/>
              <a:cxnLst>
                <a:cxn ang="0">
                  <a:pos x="T0" y="T1"/>
                </a:cxn>
                <a:cxn ang="0">
                  <a:pos x="T2" y="T3"/>
                </a:cxn>
                <a:cxn ang="0">
                  <a:pos x="T4" y="T5"/>
                </a:cxn>
                <a:cxn ang="0">
                  <a:pos x="T6" y="T7"/>
                </a:cxn>
              </a:cxnLst>
              <a:rect l="0" t="0" r="r" b="b"/>
              <a:pathLst>
                <a:path w="114" h="66">
                  <a:moveTo>
                    <a:pt x="114" y="36"/>
                  </a:moveTo>
                  <a:lnTo>
                    <a:pt x="0" y="0"/>
                  </a:lnTo>
                  <a:lnTo>
                    <a:pt x="0" y="66"/>
                  </a:lnTo>
                  <a:lnTo>
                    <a:pt x="114" y="36"/>
                  </a:lnTo>
                  <a:close/>
                </a:path>
              </a:pathLst>
            </a:custGeom>
            <a:solidFill>
              <a:srgbClr val="000000"/>
            </a:solidFill>
            <a:ln w="95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Rectangle 225"/>
            <p:cNvSpPr>
              <a:spLocks noChangeArrowheads="1"/>
            </p:cNvSpPr>
            <p:nvPr/>
          </p:nvSpPr>
          <p:spPr bwMode="auto">
            <a:xfrm>
              <a:off x="5153025" y="1876425"/>
              <a:ext cx="2286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Comic Sans MS" pitchFamily="66" charset="0"/>
                  <a:cs typeface="Arial" pitchFamily="34" charset="0"/>
                </a:rPr>
                <a:t>O</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81" name="Rectangle 80"/>
          <p:cNvSpPr/>
          <p:nvPr/>
        </p:nvSpPr>
        <p:spPr>
          <a:xfrm>
            <a:off x="4648199" y="1688432"/>
            <a:ext cx="764507" cy="504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p:nvPr/>
        </p:nvGrpSpPr>
        <p:grpSpPr>
          <a:xfrm>
            <a:off x="3780795" y="3554163"/>
            <a:ext cx="2886705" cy="533400"/>
            <a:chOff x="3780795" y="3554163"/>
            <a:chExt cx="2886705" cy="533400"/>
          </a:xfrm>
        </p:grpSpPr>
        <p:sp>
          <p:nvSpPr>
            <p:cNvPr id="88" name="Line 236"/>
            <p:cNvSpPr>
              <a:spLocks noChangeShapeType="1"/>
            </p:cNvSpPr>
            <p:nvPr/>
          </p:nvSpPr>
          <p:spPr bwMode="auto">
            <a:xfrm>
              <a:off x="3780795" y="4038600"/>
              <a:ext cx="2781300" cy="0"/>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Freeform 237"/>
            <p:cNvSpPr>
              <a:spLocks/>
            </p:cNvSpPr>
            <p:nvPr/>
          </p:nvSpPr>
          <p:spPr bwMode="auto">
            <a:xfrm>
              <a:off x="6486525" y="3981450"/>
              <a:ext cx="180975" cy="104775"/>
            </a:xfrm>
            <a:custGeom>
              <a:avLst/>
              <a:gdLst>
                <a:gd name="T0" fmla="*/ 114 w 114"/>
                <a:gd name="T1" fmla="*/ 36 h 66"/>
                <a:gd name="T2" fmla="*/ 0 w 114"/>
                <a:gd name="T3" fmla="*/ 0 h 66"/>
                <a:gd name="T4" fmla="*/ 0 w 114"/>
                <a:gd name="T5" fmla="*/ 66 h 66"/>
                <a:gd name="T6" fmla="*/ 114 w 114"/>
                <a:gd name="T7" fmla="*/ 36 h 66"/>
              </a:gdLst>
              <a:ahLst/>
              <a:cxnLst>
                <a:cxn ang="0">
                  <a:pos x="T0" y="T1"/>
                </a:cxn>
                <a:cxn ang="0">
                  <a:pos x="T2" y="T3"/>
                </a:cxn>
                <a:cxn ang="0">
                  <a:pos x="T4" y="T5"/>
                </a:cxn>
                <a:cxn ang="0">
                  <a:pos x="T6" y="T7"/>
                </a:cxn>
              </a:cxnLst>
              <a:rect l="0" t="0" r="r" b="b"/>
              <a:pathLst>
                <a:path w="114" h="66">
                  <a:moveTo>
                    <a:pt x="114" y="36"/>
                  </a:moveTo>
                  <a:lnTo>
                    <a:pt x="0" y="0"/>
                  </a:lnTo>
                  <a:lnTo>
                    <a:pt x="0" y="66"/>
                  </a:lnTo>
                  <a:lnTo>
                    <a:pt x="114" y="36"/>
                  </a:lnTo>
                  <a:close/>
                </a:path>
              </a:pathLst>
            </a:custGeom>
            <a:solidFill>
              <a:srgbClr val="000000"/>
            </a:solidFill>
            <a:ln w="95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Rectangle 239"/>
            <p:cNvSpPr>
              <a:spLocks noChangeArrowheads="1"/>
            </p:cNvSpPr>
            <p:nvPr/>
          </p:nvSpPr>
          <p:spPr bwMode="auto">
            <a:xfrm>
              <a:off x="4524375" y="3554163"/>
              <a:ext cx="13430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Comic Sans MS" pitchFamily="66" charset="0"/>
                  <a:cs typeface="Arial" pitchFamily="34" charset="0"/>
                </a:rPr>
                <a:t>The "Power of</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1" name="Rectangle 240"/>
            <p:cNvSpPr>
              <a:spLocks noChangeArrowheads="1"/>
            </p:cNvSpPr>
            <p:nvPr/>
          </p:nvSpPr>
          <p:spPr bwMode="auto">
            <a:xfrm>
              <a:off x="4676775" y="3792288"/>
              <a:ext cx="10191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Comic Sans MS" pitchFamily="66" charset="0"/>
                  <a:cs typeface="Arial" pitchFamily="34" charset="0"/>
                </a:rPr>
                <a:t>Habit" link</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40" name="Group 39"/>
          <p:cNvGrpSpPr/>
          <p:nvPr/>
        </p:nvGrpSpPr>
        <p:grpSpPr>
          <a:xfrm>
            <a:off x="3743325" y="3554163"/>
            <a:ext cx="2952750" cy="598737"/>
            <a:chOff x="3743325" y="3554163"/>
            <a:chExt cx="2952750" cy="598737"/>
          </a:xfrm>
        </p:grpSpPr>
        <p:sp>
          <p:nvSpPr>
            <p:cNvPr id="92" name="Rectangle 91"/>
            <p:cNvSpPr/>
            <p:nvPr/>
          </p:nvSpPr>
          <p:spPr>
            <a:xfrm>
              <a:off x="3743325" y="3981450"/>
              <a:ext cx="2952750" cy="171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4525627" y="3554163"/>
              <a:ext cx="1265573" cy="4272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Slide Number Placeholder 1"/>
          <p:cNvSpPr>
            <a:spLocks noGrp="1"/>
          </p:cNvSpPr>
          <p:nvPr>
            <p:ph type="sldNum" sz="quarter" idx="14"/>
          </p:nvPr>
        </p:nvSpPr>
        <p:spPr/>
        <p:txBody>
          <a:bodyPr/>
          <a:lstStyle/>
          <a:p>
            <a:fld id="{689318A1-174D-4DEE-8106-03A37B9BCF15}" type="slidenum">
              <a:rPr lang="en-US" sz="1000" smtClean="0"/>
              <a:pPr/>
              <a:t>16</a:t>
            </a:fld>
            <a:endParaRPr lang="en-US" sz="1000" dirty="0"/>
          </a:p>
        </p:txBody>
      </p:sp>
    </p:spTree>
    <p:extLst>
      <p:ext uri="{BB962C8B-B14F-4D97-AF65-F5344CB8AC3E}">
        <p14:creationId xmlns:p14="http://schemas.microsoft.com/office/powerpoint/2010/main" val="1414445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right)">
                                      <p:cBhvr>
                                        <p:cTn id="12" dur="1000"/>
                                        <p:tgtEl>
                                          <p:spTgt spid="40"/>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81"/>
                                        </p:tgtEl>
                                        <p:attrNameLst>
                                          <p:attrName>style.visibility</p:attrName>
                                        </p:attrNameLst>
                                      </p:cBhvr>
                                      <p:to>
                                        <p:strVal val="visible"/>
                                      </p:to>
                                    </p:set>
                                    <p:animEffect transition="in" filter="wipe(right)">
                                      <p:cBhvr>
                                        <p:cTn id="15" dur="1000"/>
                                        <p:tgtEl>
                                          <p:spTgt spid="81"/>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wipe(left)">
                                      <p:cBhvr>
                                        <p:cTn id="19" dur="1000"/>
                                        <p:tgtEl>
                                          <p:spTgt spid="68"/>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86"/>
                                        </p:tgtEl>
                                        <p:attrNameLst>
                                          <p:attrName>style.visibility</p:attrName>
                                        </p:attrNameLst>
                                      </p:cBhvr>
                                      <p:to>
                                        <p:strVal val="visible"/>
                                      </p:to>
                                    </p:set>
                                    <p:animEffect transition="in" filter="wipe(left)">
                                      <p:cBhvr>
                                        <p:cTn id="23" dur="1000"/>
                                        <p:tgtEl>
                                          <p:spTgt spid="8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72"/>
                                        </p:tgtEl>
                                        <p:attrNameLst>
                                          <p:attrName>style.visibility</p:attrName>
                                        </p:attrNameLst>
                                      </p:cBhvr>
                                      <p:to>
                                        <p:strVal val="visible"/>
                                      </p:to>
                                    </p:set>
                                    <p:animEffect transition="in" filter="wipe(left)">
                                      <p:cBhvr>
                                        <p:cTn id="28" dur="500"/>
                                        <p:tgtEl>
                                          <p:spTgt spid="72"/>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65"/>
                                        </p:tgtEl>
                                        <p:attrNameLst>
                                          <p:attrName>style.visibility</p:attrName>
                                        </p:attrNameLst>
                                      </p:cBhvr>
                                      <p:to>
                                        <p:strVal val="visible"/>
                                      </p:to>
                                    </p:set>
                                    <p:animEffect transition="in" filter="wipe(left)">
                                      <p:cBhvr>
                                        <p:cTn id="32" dur="500"/>
                                        <p:tgtEl>
                                          <p:spTgt spid="65"/>
                                        </p:tgtEl>
                                      </p:cBhvr>
                                    </p:animEffect>
                                  </p:childTnLst>
                                </p:cTn>
                              </p:par>
                            </p:childTnLst>
                          </p:cTn>
                        </p:par>
                        <p:par>
                          <p:cTn id="33" fill="hold">
                            <p:stCondLst>
                              <p:cond delay="1000"/>
                            </p:stCondLst>
                            <p:childTnLst>
                              <p:par>
                                <p:cTn id="34" presetID="22" presetClass="entr" presetSubtype="4" fill="hold" nodeType="afterEffect">
                                  <p:stCondLst>
                                    <p:cond delay="0"/>
                                  </p:stCondLst>
                                  <p:childTnLst>
                                    <p:set>
                                      <p:cBhvr>
                                        <p:cTn id="35" dur="1" fill="hold">
                                          <p:stCondLst>
                                            <p:cond delay="0"/>
                                          </p:stCondLst>
                                        </p:cTn>
                                        <p:tgtEl>
                                          <p:spTgt spid="75"/>
                                        </p:tgtEl>
                                        <p:attrNameLst>
                                          <p:attrName>style.visibility</p:attrName>
                                        </p:attrNameLst>
                                      </p:cBhvr>
                                      <p:to>
                                        <p:strVal val="visible"/>
                                      </p:to>
                                    </p:set>
                                    <p:animEffect transition="in" filter="wipe(down)">
                                      <p:cBhvr>
                                        <p:cTn id="36" dur="500"/>
                                        <p:tgtEl>
                                          <p:spTgt spid="7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nodeType="clickEffect">
                                  <p:stCondLst>
                                    <p:cond delay="0"/>
                                  </p:stCondLst>
                                  <p:childTnLst>
                                    <p:set>
                                      <p:cBhvr>
                                        <p:cTn id="40" dur="1" fill="hold">
                                          <p:stCondLst>
                                            <p:cond delay="0"/>
                                          </p:stCondLst>
                                        </p:cTn>
                                        <p:tgtEl>
                                          <p:spTgt spid="78"/>
                                        </p:tgtEl>
                                        <p:attrNameLst>
                                          <p:attrName>style.visibility</p:attrName>
                                        </p:attrNameLst>
                                      </p:cBhvr>
                                      <p:to>
                                        <p:strVal val="visible"/>
                                      </p:to>
                                    </p:set>
                                    <p:animEffect transition="in" filter="wipe(right)">
                                      <p:cBhvr>
                                        <p:cTn id="41"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6" grpId="0"/>
      <p:bldP spid="8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Freeform 136"/>
          <p:cNvSpPr/>
          <p:nvPr/>
        </p:nvSpPr>
        <p:spPr bwMode="auto">
          <a:xfrm>
            <a:off x="6103606" y="1773762"/>
            <a:ext cx="1993922" cy="475483"/>
          </a:xfrm>
          <a:custGeom>
            <a:avLst/>
            <a:gdLst>
              <a:gd name="connsiteX0" fmla="*/ 0 w 1804737"/>
              <a:gd name="connsiteY0" fmla="*/ 151213 h 343718"/>
              <a:gd name="connsiteX1" fmla="*/ 541421 w 1804737"/>
              <a:gd name="connsiteY1" fmla="*/ 18866 h 343718"/>
              <a:gd name="connsiteX2" fmla="*/ 1106905 w 1804737"/>
              <a:gd name="connsiteY2" fmla="*/ 18866 h 343718"/>
              <a:gd name="connsiteX3" fmla="*/ 1479884 w 1804737"/>
              <a:gd name="connsiteY3" fmla="*/ 187308 h 343718"/>
              <a:gd name="connsiteX4" fmla="*/ 1804737 w 1804737"/>
              <a:gd name="connsiteY4" fmla="*/ 343718 h 343718"/>
              <a:gd name="connsiteX0" fmla="*/ 0 w 2162088"/>
              <a:gd name="connsiteY0" fmla="*/ 95778 h 340834"/>
              <a:gd name="connsiteX1" fmla="*/ 898772 w 2162088"/>
              <a:gd name="connsiteY1" fmla="*/ 15982 h 340834"/>
              <a:gd name="connsiteX2" fmla="*/ 1464256 w 2162088"/>
              <a:gd name="connsiteY2" fmla="*/ 15982 h 340834"/>
              <a:gd name="connsiteX3" fmla="*/ 1837235 w 2162088"/>
              <a:gd name="connsiteY3" fmla="*/ 184424 h 340834"/>
              <a:gd name="connsiteX4" fmla="*/ 2162088 w 2162088"/>
              <a:gd name="connsiteY4" fmla="*/ 340834 h 340834"/>
              <a:gd name="connsiteX0" fmla="*/ 0 w 2162088"/>
              <a:gd name="connsiteY0" fmla="*/ 95778 h 340834"/>
              <a:gd name="connsiteX1" fmla="*/ 898772 w 2162088"/>
              <a:gd name="connsiteY1" fmla="*/ 15982 h 340834"/>
              <a:gd name="connsiteX2" fmla="*/ 1464256 w 2162088"/>
              <a:gd name="connsiteY2" fmla="*/ 15982 h 340834"/>
              <a:gd name="connsiteX3" fmla="*/ 1837235 w 2162088"/>
              <a:gd name="connsiteY3" fmla="*/ 184424 h 340834"/>
              <a:gd name="connsiteX4" fmla="*/ 2162088 w 2162088"/>
              <a:gd name="connsiteY4" fmla="*/ 340834 h 340834"/>
              <a:gd name="connsiteX0" fmla="*/ 0 w 2162088"/>
              <a:gd name="connsiteY0" fmla="*/ 196856 h 441912"/>
              <a:gd name="connsiteX1" fmla="*/ 467848 w 2162088"/>
              <a:gd name="connsiteY1" fmla="*/ 1446 h 441912"/>
              <a:gd name="connsiteX2" fmla="*/ 1464256 w 2162088"/>
              <a:gd name="connsiteY2" fmla="*/ 117060 h 441912"/>
              <a:gd name="connsiteX3" fmla="*/ 1837235 w 2162088"/>
              <a:gd name="connsiteY3" fmla="*/ 285502 h 441912"/>
              <a:gd name="connsiteX4" fmla="*/ 2162088 w 2162088"/>
              <a:gd name="connsiteY4" fmla="*/ 441912 h 441912"/>
              <a:gd name="connsiteX0" fmla="*/ 0 w 2162088"/>
              <a:gd name="connsiteY0" fmla="*/ 221361 h 466417"/>
              <a:gd name="connsiteX1" fmla="*/ 467848 w 2162088"/>
              <a:gd name="connsiteY1" fmla="*/ 25951 h 466417"/>
              <a:gd name="connsiteX2" fmla="*/ 1464256 w 2162088"/>
              <a:gd name="connsiteY2" fmla="*/ 141565 h 466417"/>
              <a:gd name="connsiteX3" fmla="*/ 1837235 w 2162088"/>
              <a:gd name="connsiteY3" fmla="*/ 310007 h 466417"/>
              <a:gd name="connsiteX4" fmla="*/ 2162088 w 2162088"/>
              <a:gd name="connsiteY4" fmla="*/ 466417 h 466417"/>
              <a:gd name="connsiteX0" fmla="*/ 0 w 2162088"/>
              <a:gd name="connsiteY0" fmla="*/ 209392 h 454448"/>
              <a:gd name="connsiteX1" fmla="*/ 467848 w 2162088"/>
              <a:gd name="connsiteY1" fmla="*/ 13982 h 454448"/>
              <a:gd name="connsiteX2" fmla="*/ 1464256 w 2162088"/>
              <a:gd name="connsiteY2" fmla="*/ 129596 h 454448"/>
              <a:gd name="connsiteX3" fmla="*/ 1837235 w 2162088"/>
              <a:gd name="connsiteY3" fmla="*/ 298038 h 454448"/>
              <a:gd name="connsiteX4" fmla="*/ 2162088 w 2162088"/>
              <a:gd name="connsiteY4" fmla="*/ 454448 h 454448"/>
              <a:gd name="connsiteX0" fmla="*/ 0 w 2162088"/>
              <a:gd name="connsiteY0" fmla="*/ 209392 h 454448"/>
              <a:gd name="connsiteX1" fmla="*/ 467848 w 2162088"/>
              <a:gd name="connsiteY1" fmla="*/ 13982 h 454448"/>
              <a:gd name="connsiteX2" fmla="*/ 1464256 w 2162088"/>
              <a:gd name="connsiteY2" fmla="*/ 129596 h 454448"/>
              <a:gd name="connsiteX3" fmla="*/ 1837235 w 2162088"/>
              <a:gd name="connsiteY3" fmla="*/ 298038 h 454448"/>
              <a:gd name="connsiteX4" fmla="*/ 2162088 w 2162088"/>
              <a:gd name="connsiteY4" fmla="*/ 454448 h 454448"/>
              <a:gd name="connsiteX0" fmla="*/ 0 w 2162088"/>
              <a:gd name="connsiteY0" fmla="*/ 225628 h 470684"/>
              <a:gd name="connsiteX1" fmla="*/ 467848 w 2162088"/>
              <a:gd name="connsiteY1" fmla="*/ 30218 h 470684"/>
              <a:gd name="connsiteX2" fmla="*/ 1169967 w 2162088"/>
              <a:gd name="connsiteY2" fmla="*/ 30218 h 470684"/>
              <a:gd name="connsiteX3" fmla="*/ 1837235 w 2162088"/>
              <a:gd name="connsiteY3" fmla="*/ 314274 h 470684"/>
              <a:gd name="connsiteX4" fmla="*/ 2162088 w 2162088"/>
              <a:gd name="connsiteY4" fmla="*/ 470684 h 470684"/>
              <a:gd name="connsiteX0" fmla="*/ 0 w 2162088"/>
              <a:gd name="connsiteY0" fmla="*/ 223519 h 468575"/>
              <a:gd name="connsiteX1" fmla="*/ 467848 w 2162088"/>
              <a:gd name="connsiteY1" fmla="*/ 28109 h 468575"/>
              <a:gd name="connsiteX2" fmla="*/ 1169967 w 2162088"/>
              <a:gd name="connsiteY2" fmla="*/ 28109 h 468575"/>
              <a:gd name="connsiteX3" fmla="*/ 1742642 w 2162088"/>
              <a:gd name="connsiteY3" fmla="*/ 280634 h 468575"/>
              <a:gd name="connsiteX4" fmla="*/ 2162088 w 2162088"/>
              <a:gd name="connsiteY4" fmla="*/ 468575 h 468575"/>
              <a:gd name="connsiteX0" fmla="*/ 0 w 2162088"/>
              <a:gd name="connsiteY0" fmla="*/ 223519 h 468575"/>
              <a:gd name="connsiteX1" fmla="*/ 467848 w 2162088"/>
              <a:gd name="connsiteY1" fmla="*/ 28109 h 468575"/>
              <a:gd name="connsiteX2" fmla="*/ 1169967 w 2162088"/>
              <a:gd name="connsiteY2" fmla="*/ 28109 h 468575"/>
              <a:gd name="connsiteX3" fmla="*/ 1742642 w 2162088"/>
              <a:gd name="connsiteY3" fmla="*/ 280634 h 468575"/>
              <a:gd name="connsiteX4" fmla="*/ 2162088 w 2162088"/>
              <a:gd name="connsiteY4" fmla="*/ 468575 h 468575"/>
              <a:gd name="connsiteX0" fmla="*/ 0 w 2162088"/>
              <a:gd name="connsiteY0" fmla="*/ 223519 h 468575"/>
              <a:gd name="connsiteX1" fmla="*/ 467848 w 2162088"/>
              <a:gd name="connsiteY1" fmla="*/ 28109 h 468575"/>
              <a:gd name="connsiteX2" fmla="*/ 1169967 w 2162088"/>
              <a:gd name="connsiteY2" fmla="*/ 28109 h 468575"/>
              <a:gd name="connsiteX3" fmla="*/ 1742642 w 2162088"/>
              <a:gd name="connsiteY3" fmla="*/ 280634 h 468575"/>
              <a:gd name="connsiteX4" fmla="*/ 2162088 w 2162088"/>
              <a:gd name="connsiteY4" fmla="*/ 468575 h 468575"/>
              <a:gd name="connsiteX0" fmla="*/ 0 w 2141067"/>
              <a:gd name="connsiteY0" fmla="*/ 223519 h 626230"/>
              <a:gd name="connsiteX1" fmla="*/ 467848 w 2141067"/>
              <a:gd name="connsiteY1" fmla="*/ 28109 h 626230"/>
              <a:gd name="connsiteX2" fmla="*/ 1169967 w 2141067"/>
              <a:gd name="connsiteY2" fmla="*/ 28109 h 626230"/>
              <a:gd name="connsiteX3" fmla="*/ 1742642 w 2141067"/>
              <a:gd name="connsiteY3" fmla="*/ 280634 h 626230"/>
              <a:gd name="connsiteX4" fmla="*/ 2141067 w 2141067"/>
              <a:gd name="connsiteY4" fmla="*/ 626230 h 626230"/>
              <a:gd name="connsiteX0" fmla="*/ 0 w 2141067"/>
              <a:gd name="connsiteY0" fmla="*/ 223519 h 626230"/>
              <a:gd name="connsiteX1" fmla="*/ 467848 w 2141067"/>
              <a:gd name="connsiteY1" fmla="*/ 28109 h 626230"/>
              <a:gd name="connsiteX2" fmla="*/ 1169967 w 2141067"/>
              <a:gd name="connsiteY2" fmla="*/ 28109 h 626230"/>
              <a:gd name="connsiteX3" fmla="*/ 1742642 w 2141067"/>
              <a:gd name="connsiteY3" fmla="*/ 280634 h 626230"/>
              <a:gd name="connsiteX4" fmla="*/ 2141067 w 2141067"/>
              <a:gd name="connsiteY4" fmla="*/ 626230 h 626230"/>
              <a:gd name="connsiteX0" fmla="*/ 0 w 2141067"/>
              <a:gd name="connsiteY0" fmla="*/ 219466 h 622177"/>
              <a:gd name="connsiteX1" fmla="*/ 467848 w 2141067"/>
              <a:gd name="connsiteY1" fmla="*/ 24056 h 622177"/>
              <a:gd name="connsiteX2" fmla="*/ 1169967 w 2141067"/>
              <a:gd name="connsiteY2" fmla="*/ 24056 h 622177"/>
              <a:gd name="connsiteX3" fmla="*/ 1627028 w 2141067"/>
              <a:gd name="connsiteY3" fmla="*/ 213518 h 622177"/>
              <a:gd name="connsiteX4" fmla="*/ 2141067 w 2141067"/>
              <a:gd name="connsiteY4" fmla="*/ 622177 h 622177"/>
              <a:gd name="connsiteX0" fmla="*/ 0 w 2141067"/>
              <a:gd name="connsiteY0" fmla="*/ 225847 h 628558"/>
              <a:gd name="connsiteX1" fmla="*/ 467848 w 2141067"/>
              <a:gd name="connsiteY1" fmla="*/ 30437 h 628558"/>
              <a:gd name="connsiteX2" fmla="*/ 1054354 w 2141067"/>
              <a:gd name="connsiteY2" fmla="*/ 19927 h 628558"/>
              <a:gd name="connsiteX3" fmla="*/ 1627028 w 2141067"/>
              <a:gd name="connsiteY3" fmla="*/ 219899 h 628558"/>
              <a:gd name="connsiteX4" fmla="*/ 2141067 w 2141067"/>
              <a:gd name="connsiteY4" fmla="*/ 628558 h 628558"/>
              <a:gd name="connsiteX0" fmla="*/ 0 w 2141067"/>
              <a:gd name="connsiteY0" fmla="*/ 222242 h 624953"/>
              <a:gd name="connsiteX1" fmla="*/ 467848 w 2141067"/>
              <a:gd name="connsiteY1" fmla="*/ 26832 h 624953"/>
              <a:gd name="connsiteX2" fmla="*/ 1054354 w 2141067"/>
              <a:gd name="connsiteY2" fmla="*/ 16322 h 624953"/>
              <a:gd name="connsiteX3" fmla="*/ 1574476 w 2141067"/>
              <a:gd name="connsiteY3" fmla="*/ 163742 h 624953"/>
              <a:gd name="connsiteX4" fmla="*/ 2141067 w 2141067"/>
              <a:gd name="connsiteY4" fmla="*/ 624953 h 624953"/>
              <a:gd name="connsiteX0" fmla="*/ 0 w 2141067"/>
              <a:gd name="connsiteY0" fmla="*/ 222242 h 624953"/>
              <a:gd name="connsiteX1" fmla="*/ 467848 w 2141067"/>
              <a:gd name="connsiteY1" fmla="*/ 26832 h 624953"/>
              <a:gd name="connsiteX2" fmla="*/ 1054354 w 2141067"/>
              <a:gd name="connsiteY2" fmla="*/ 16322 h 624953"/>
              <a:gd name="connsiteX3" fmla="*/ 1574476 w 2141067"/>
              <a:gd name="connsiteY3" fmla="*/ 163742 h 624953"/>
              <a:gd name="connsiteX4" fmla="*/ 2141067 w 2141067"/>
              <a:gd name="connsiteY4" fmla="*/ 624953 h 624953"/>
              <a:gd name="connsiteX0" fmla="*/ 0 w 2141067"/>
              <a:gd name="connsiteY0" fmla="*/ 222242 h 624953"/>
              <a:gd name="connsiteX1" fmla="*/ 467848 w 2141067"/>
              <a:gd name="connsiteY1" fmla="*/ 26832 h 624953"/>
              <a:gd name="connsiteX2" fmla="*/ 1054354 w 2141067"/>
              <a:gd name="connsiteY2" fmla="*/ 16322 h 624953"/>
              <a:gd name="connsiteX3" fmla="*/ 1574476 w 2141067"/>
              <a:gd name="connsiteY3" fmla="*/ 163742 h 624953"/>
              <a:gd name="connsiteX4" fmla="*/ 2141067 w 2141067"/>
              <a:gd name="connsiteY4" fmla="*/ 624953 h 624953"/>
              <a:gd name="connsiteX0" fmla="*/ 0 w 1993922"/>
              <a:gd name="connsiteY0" fmla="*/ 222242 h 467297"/>
              <a:gd name="connsiteX1" fmla="*/ 467848 w 1993922"/>
              <a:gd name="connsiteY1" fmla="*/ 26832 h 467297"/>
              <a:gd name="connsiteX2" fmla="*/ 1054354 w 1993922"/>
              <a:gd name="connsiteY2" fmla="*/ 16322 h 467297"/>
              <a:gd name="connsiteX3" fmla="*/ 1574476 w 1993922"/>
              <a:gd name="connsiteY3" fmla="*/ 163742 h 467297"/>
              <a:gd name="connsiteX4" fmla="*/ 1993922 w 1993922"/>
              <a:gd name="connsiteY4" fmla="*/ 467297 h 467297"/>
              <a:gd name="connsiteX0" fmla="*/ 0 w 1993922"/>
              <a:gd name="connsiteY0" fmla="*/ 222242 h 467297"/>
              <a:gd name="connsiteX1" fmla="*/ 467848 w 1993922"/>
              <a:gd name="connsiteY1" fmla="*/ 26832 h 467297"/>
              <a:gd name="connsiteX2" fmla="*/ 1054354 w 1993922"/>
              <a:gd name="connsiteY2" fmla="*/ 16322 h 467297"/>
              <a:gd name="connsiteX3" fmla="*/ 1574476 w 1993922"/>
              <a:gd name="connsiteY3" fmla="*/ 163742 h 467297"/>
              <a:gd name="connsiteX4" fmla="*/ 1993922 w 1993922"/>
              <a:gd name="connsiteY4" fmla="*/ 467297 h 467297"/>
              <a:gd name="connsiteX0" fmla="*/ 0 w 1993922"/>
              <a:gd name="connsiteY0" fmla="*/ 230428 h 475483"/>
              <a:gd name="connsiteX1" fmla="*/ 467848 w 1993922"/>
              <a:gd name="connsiteY1" fmla="*/ 35018 h 475483"/>
              <a:gd name="connsiteX2" fmla="*/ 1054354 w 1993922"/>
              <a:gd name="connsiteY2" fmla="*/ 12477 h 475483"/>
              <a:gd name="connsiteX3" fmla="*/ 1574476 w 1993922"/>
              <a:gd name="connsiteY3" fmla="*/ 171928 h 475483"/>
              <a:gd name="connsiteX4" fmla="*/ 1993922 w 1993922"/>
              <a:gd name="connsiteY4" fmla="*/ 475483 h 475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3922" h="475483">
                <a:moveTo>
                  <a:pt x="0" y="230428"/>
                </a:moveTo>
                <a:cubicBezTo>
                  <a:pt x="167958" y="133241"/>
                  <a:pt x="292122" y="71343"/>
                  <a:pt x="467848" y="35018"/>
                </a:cubicBezTo>
                <a:cubicBezTo>
                  <a:pt x="643574" y="-1307"/>
                  <a:pt x="869916" y="-10341"/>
                  <a:pt x="1054354" y="12477"/>
                </a:cubicBezTo>
                <a:cubicBezTo>
                  <a:pt x="1238792" y="35295"/>
                  <a:pt x="1395109" y="96764"/>
                  <a:pt x="1574476" y="171928"/>
                </a:cubicBezTo>
                <a:cubicBezTo>
                  <a:pt x="1774863" y="257601"/>
                  <a:pt x="1742504" y="277204"/>
                  <a:pt x="1993922" y="475483"/>
                </a:cubicBezTo>
              </a:path>
            </a:pathLst>
          </a:custGeom>
          <a:noFill/>
          <a:ln w="76200" cap="rnd" cmpd="sng" algn="ctr">
            <a:solidFill>
              <a:srgbClr val="FFFF00"/>
            </a:solidFill>
            <a:prstDash val="solid"/>
            <a:round/>
            <a:headEnd type="none" w="med" len="med"/>
            <a:tailEnd type="none" w="med" len="med"/>
          </a:ln>
          <a:effectLst/>
        </p:spPr>
        <p:txBody>
          <a:bodyPr rtlCol="0" anchor="ctr"/>
          <a:lstStyle/>
          <a:p>
            <a:pPr algn="ctr"/>
            <a:endParaRPr lang="en-US"/>
          </a:p>
        </p:txBody>
      </p:sp>
      <p:sp>
        <p:nvSpPr>
          <p:cNvPr id="138" name="Freeform 137"/>
          <p:cNvSpPr/>
          <p:nvPr/>
        </p:nvSpPr>
        <p:spPr bwMode="auto">
          <a:xfrm flipV="1">
            <a:off x="3758744" y="4029178"/>
            <a:ext cx="2684399" cy="0"/>
          </a:xfrm>
          <a:custGeom>
            <a:avLst/>
            <a:gdLst>
              <a:gd name="connsiteX0" fmla="*/ 0 w 631804"/>
              <a:gd name="connsiteY0" fmla="*/ 1118937 h 1118937"/>
              <a:gd name="connsiteX1" fmla="*/ 409074 w 631804"/>
              <a:gd name="connsiteY1" fmla="*/ 902369 h 1118937"/>
              <a:gd name="connsiteX2" fmla="*/ 613611 w 631804"/>
              <a:gd name="connsiteY2" fmla="*/ 469232 h 1118937"/>
              <a:gd name="connsiteX3" fmla="*/ 613611 w 631804"/>
              <a:gd name="connsiteY3" fmla="*/ 156411 h 1118937"/>
              <a:gd name="connsiteX4" fmla="*/ 541421 w 631804"/>
              <a:gd name="connsiteY4" fmla="*/ 0 h 1118937"/>
              <a:gd name="connsiteX0" fmla="*/ 0 w 1199363"/>
              <a:gd name="connsiteY0" fmla="*/ 1434248 h 1434248"/>
              <a:gd name="connsiteX1" fmla="*/ 976633 w 1199363"/>
              <a:gd name="connsiteY1" fmla="*/ 902369 h 1434248"/>
              <a:gd name="connsiteX2" fmla="*/ 1181170 w 1199363"/>
              <a:gd name="connsiteY2" fmla="*/ 469232 h 1434248"/>
              <a:gd name="connsiteX3" fmla="*/ 1181170 w 1199363"/>
              <a:gd name="connsiteY3" fmla="*/ 156411 h 1434248"/>
              <a:gd name="connsiteX4" fmla="*/ 1108980 w 1199363"/>
              <a:gd name="connsiteY4" fmla="*/ 0 h 1434248"/>
              <a:gd name="connsiteX0" fmla="*/ 0 w 1240354"/>
              <a:gd name="connsiteY0" fmla="*/ 1434248 h 1434248"/>
              <a:gd name="connsiteX1" fmla="*/ 419585 w 1240354"/>
              <a:gd name="connsiteY1" fmla="*/ 1133596 h 1434248"/>
              <a:gd name="connsiteX2" fmla="*/ 1181170 w 1240354"/>
              <a:gd name="connsiteY2" fmla="*/ 469232 h 1434248"/>
              <a:gd name="connsiteX3" fmla="*/ 1181170 w 1240354"/>
              <a:gd name="connsiteY3" fmla="*/ 156411 h 1434248"/>
              <a:gd name="connsiteX4" fmla="*/ 1108980 w 1240354"/>
              <a:gd name="connsiteY4" fmla="*/ 0 h 1434248"/>
              <a:gd name="connsiteX0" fmla="*/ 0 w 1240354"/>
              <a:gd name="connsiteY0" fmla="*/ 1434248 h 1434248"/>
              <a:gd name="connsiteX1" fmla="*/ 419585 w 1240354"/>
              <a:gd name="connsiteY1" fmla="*/ 1133596 h 1434248"/>
              <a:gd name="connsiteX2" fmla="*/ 1181170 w 1240354"/>
              <a:gd name="connsiteY2" fmla="*/ 469232 h 1434248"/>
              <a:gd name="connsiteX3" fmla="*/ 1181170 w 1240354"/>
              <a:gd name="connsiteY3" fmla="*/ 156411 h 1434248"/>
              <a:gd name="connsiteX4" fmla="*/ 1108980 w 1240354"/>
              <a:gd name="connsiteY4" fmla="*/ 0 h 1434248"/>
              <a:gd name="connsiteX0" fmla="*/ 0 w 1181449"/>
              <a:gd name="connsiteY0" fmla="*/ 1434248 h 1434248"/>
              <a:gd name="connsiteX1" fmla="*/ 419585 w 1181449"/>
              <a:gd name="connsiteY1" fmla="*/ 1133596 h 1434248"/>
              <a:gd name="connsiteX2" fmla="*/ 687184 w 1181449"/>
              <a:gd name="connsiteY2" fmla="*/ 753011 h 1434248"/>
              <a:gd name="connsiteX3" fmla="*/ 1181170 w 1181449"/>
              <a:gd name="connsiteY3" fmla="*/ 156411 h 1434248"/>
              <a:gd name="connsiteX4" fmla="*/ 1108980 w 1181449"/>
              <a:gd name="connsiteY4" fmla="*/ 0 h 1434248"/>
              <a:gd name="connsiteX0" fmla="*/ 0 w 1181429"/>
              <a:gd name="connsiteY0" fmla="*/ 1434248 h 1434248"/>
              <a:gd name="connsiteX1" fmla="*/ 419585 w 1181429"/>
              <a:gd name="connsiteY1" fmla="*/ 1133596 h 1434248"/>
              <a:gd name="connsiteX2" fmla="*/ 687184 w 1181429"/>
              <a:gd name="connsiteY2" fmla="*/ 753011 h 1434248"/>
              <a:gd name="connsiteX3" fmla="*/ 1181170 w 1181429"/>
              <a:gd name="connsiteY3" fmla="*/ 156411 h 1434248"/>
              <a:gd name="connsiteX4" fmla="*/ 1108980 w 1181429"/>
              <a:gd name="connsiteY4" fmla="*/ 0 h 1434248"/>
              <a:gd name="connsiteX0" fmla="*/ 0 w 1110723"/>
              <a:gd name="connsiteY0" fmla="*/ 1434248 h 1434248"/>
              <a:gd name="connsiteX1" fmla="*/ 419585 w 1110723"/>
              <a:gd name="connsiteY1" fmla="*/ 1133596 h 1434248"/>
              <a:gd name="connsiteX2" fmla="*/ 687184 w 1110723"/>
              <a:gd name="connsiteY2" fmla="*/ 753011 h 1434248"/>
              <a:gd name="connsiteX3" fmla="*/ 781777 w 1110723"/>
              <a:gd name="connsiteY3" fmla="*/ 398149 h 1434248"/>
              <a:gd name="connsiteX4" fmla="*/ 1108980 w 1110723"/>
              <a:gd name="connsiteY4" fmla="*/ 0 h 1434248"/>
              <a:gd name="connsiteX0" fmla="*/ 0 w 1110723"/>
              <a:gd name="connsiteY0" fmla="*/ 1434248 h 1434248"/>
              <a:gd name="connsiteX1" fmla="*/ 419585 w 1110723"/>
              <a:gd name="connsiteY1" fmla="*/ 1133596 h 1434248"/>
              <a:gd name="connsiteX2" fmla="*/ 687184 w 1110723"/>
              <a:gd name="connsiteY2" fmla="*/ 753011 h 1434248"/>
              <a:gd name="connsiteX3" fmla="*/ 781777 w 1110723"/>
              <a:gd name="connsiteY3" fmla="*/ 398149 h 1434248"/>
              <a:gd name="connsiteX4" fmla="*/ 1108980 w 1110723"/>
              <a:gd name="connsiteY4" fmla="*/ 0 h 1434248"/>
              <a:gd name="connsiteX0" fmla="*/ 0 w 1110677"/>
              <a:gd name="connsiteY0" fmla="*/ 1434248 h 1434248"/>
              <a:gd name="connsiteX1" fmla="*/ 419585 w 1110677"/>
              <a:gd name="connsiteY1" fmla="*/ 1133596 h 1434248"/>
              <a:gd name="connsiteX2" fmla="*/ 687184 w 1110677"/>
              <a:gd name="connsiteY2" fmla="*/ 753011 h 1434248"/>
              <a:gd name="connsiteX3" fmla="*/ 771267 w 1110677"/>
              <a:gd name="connsiteY3" fmla="*/ 471721 h 1434248"/>
              <a:gd name="connsiteX4" fmla="*/ 1108980 w 1110677"/>
              <a:gd name="connsiteY4" fmla="*/ 0 h 1434248"/>
              <a:gd name="connsiteX0" fmla="*/ 0 w 1110820"/>
              <a:gd name="connsiteY0" fmla="*/ 1434248 h 1434248"/>
              <a:gd name="connsiteX1" fmla="*/ 419585 w 1110820"/>
              <a:gd name="connsiteY1" fmla="*/ 1133596 h 1434248"/>
              <a:gd name="connsiteX2" fmla="*/ 687184 w 1110820"/>
              <a:gd name="connsiteY2" fmla="*/ 753011 h 1434248"/>
              <a:gd name="connsiteX3" fmla="*/ 771267 w 1110820"/>
              <a:gd name="connsiteY3" fmla="*/ 471721 h 1434248"/>
              <a:gd name="connsiteX4" fmla="*/ 1108980 w 1110820"/>
              <a:gd name="connsiteY4" fmla="*/ 0 h 1434248"/>
              <a:gd name="connsiteX0" fmla="*/ 0 w 805795"/>
              <a:gd name="connsiteY0" fmla="*/ 1318634 h 1318634"/>
              <a:gd name="connsiteX1" fmla="*/ 419585 w 805795"/>
              <a:gd name="connsiteY1" fmla="*/ 1017982 h 1318634"/>
              <a:gd name="connsiteX2" fmla="*/ 687184 w 805795"/>
              <a:gd name="connsiteY2" fmla="*/ 637397 h 1318634"/>
              <a:gd name="connsiteX3" fmla="*/ 771267 w 805795"/>
              <a:gd name="connsiteY3" fmla="*/ 356107 h 1318634"/>
              <a:gd name="connsiteX4" fmla="*/ 793670 w 805795"/>
              <a:gd name="connsiteY4" fmla="*/ 0 h 1318634"/>
              <a:gd name="connsiteX0" fmla="*/ 0 w 793670"/>
              <a:gd name="connsiteY0" fmla="*/ 1318634 h 1318634"/>
              <a:gd name="connsiteX1" fmla="*/ 419585 w 793670"/>
              <a:gd name="connsiteY1" fmla="*/ 1017982 h 1318634"/>
              <a:gd name="connsiteX2" fmla="*/ 687184 w 793670"/>
              <a:gd name="connsiteY2" fmla="*/ 637397 h 1318634"/>
              <a:gd name="connsiteX3" fmla="*/ 771267 w 793670"/>
              <a:gd name="connsiteY3" fmla="*/ 356107 h 1318634"/>
              <a:gd name="connsiteX4" fmla="*/ 793670 w 793670"/>
              <a:gd name="connsiteY4" fmla="*/ 0 h 1318634"/>
              <a:gd name="connsiteX0" fmla="*/ 0 w 796748"/>
              <a:gd name="connsiteY0" fmla="*/ 1318634 h 1318634"/>
              <a:gd name="connsiteX1" fmla="*/ 419585 w 796748"/>
              <a:gd name="connsiteY1" fmla="*/ 1017982 h 1318634"/>
              <a:gd name="connsiteX2" fmla="*/ 687184 w 796748"/>
              <a:gd name="connsiteY2" fmla="*/ 637397 h 1318634"/>
              <a:gd name="connsiteX3" fmla="*/ 771267 w 796748"/>
              <a:gd name="connsiteY3" fmla="*/ 356107 h 1318634"/>
              <a:gd name="connsiteX4" fmla="*/ 793670 w 796748"/>
              <a:gd name="connsiteY4" fmla="*/ 0 h 1318634"/>
              <a:gd name="connsiteX0" fmla="*/ 0 w 793670"/>
              <a:gd name="connsiteY0" fmla="*/ 1318634 h 1318634"/>
              <a:gd name="connsiteX1" fmla="*/ 419585 w 793670"/>
              <a:gd name="connsiteY1" fmla="*/ 1017982 h 1318634"/>
              <a:gd name="connsiteX2" fmla="*/ 687184 w 793670"/>
              <a:gd name="connsiteY2" fmla="*/ 637397 h 1318634"/>
              <a:gd name="connsiteX3" fmla="*/ 793670 w 793670"/>
              <a:gd name="connsiteY3" fmla="*/ 0 h 1318634"/>
              <a:gd name="connsiteX0" fmla="*/ 0 w 793670"/>
              <a:gd name="connsiteY0" fmla="*/ 1318634 h 1318634"/>
              <a:gd name="connsiteX1" fmla="*/ 419585 w 793670"/>
              <a:gd name="connsiteY1" fmla="*/ 1017982 h 1318634"/>
              <a:gd name="connsiteX2" fmla="*/ 793670 w 793670"/>
              <a:gd name="connsiteY2" fmla="*/ 0 h 1318634"/>
              <a:gd name="connsiteX0" fmla="*/ 0 w 793670"/>
              <a:gd name="connsiteY0" fmla="*/ 1318634 h 1318634"/>
              <a:gd name="connsiteX1" fmla="*/ 793670 w 793670"/>
              <a:gd name="connsiteY1" fmla="*/ 0 h 1318634"/>
              <a:gd name="connsiteX0" fmla="*/ 0 w 520401"/>
              <a:gd name="connsiteY0" fmla="*/ 4841 h 4841"/>
              <a:gd name="connsiteX1" fmla="*/ 520401 w 520401"/>
              <a:gd name="connsiteY1" fmla="*/ 0 h 4841"/>
            </a:gdLst>
            <a:ahLst/>
            <a:cxnLst>
              <a:cxn ang="0">
                <a:pos x="connsiteX0" y="connsiteY0"/>
              </a:cxn>
              <a:cxn ang="0">
                <a:pos x="connsiteX1" y="connsiteY1"/>
              </a:cxn>
            </a:cxnLst>
            <a:rect l="l" t="t" r="r" b="b"/>
            <a:pathLst>
              <a:path w="520401" h="4841">
                <a:moveTo>
                  <a:pt x="0" y="4841"/>
                </a:moveTo>
                <a:lnTo>
                  <a:pt x="520401" y="0"/>
                </a:lnTo>
              </a:path>
            </a:pathLst>
          </a:custGeom>
          <a:noFill/>
          <a:ln w="76200" cap="rnd" cmpd="sng" algn="ctr">
            <a:solidFill>
              <a:srgbClr val="FFFF00"/>
            </a:solidFill>
            <a:prstDash val="solid"/>
            <a:round/>
            <a:headEnd type="none" w="med" len="med"/>
            <a:tailEnd type="none" w="med" len="med"/>
          </a:ln>
          <a:effectLst/>
        </p:spPr>
        <p:txBody>
          <a:bodyPr rtlCol="0" anchor="ctr"/>
          <a:lstStyle/>
          <a:p>
            <a:pPr algn="ctr"/>
            <a:endParaRPr lang="en-US"/>
          </a:p>
        </p:txBody>
      </p:sp>
      <p:sp>
        <p:nvSpPr>
          <p:cNvPr id="134" name="Freeform 133"/>
          <p:cNvSpPr/>
          <p:nvPr/>
        </p:nvSpPr>
        <p:spPr bwMode="auto">
          <a:xfrm>
            <a:off x="3094177" y="4354522"/>
            <a:ext cx="0" cy="738560"/>
          </a:xfrm>
          <a:custGeom>
            <a:avLst/>
            <a:gdLst>
              <a:gd name="connsiteX0" fmla="*/ 0 w 0"/>
              <a:gd name="connsiteY0" fmla="*/ 685800 h 685800"/>
              <a:gd name="connsiteX1" fmla="*/ 0 w 0"/>
              <a:gd name="connsiteY1" fmla="*/ 0 h 685800"/>
              <a:gd name="connsiteX2" fmla="*/ 0 w 0"/>
              <a:gd name="connsiteY2" fmla="*/ 0 h 685800"/>
            </a:gdLst>
            <a:ahLst/>
            <a:cxnLst>
              <a:cxn ang="0">
                <a:pos x="connsiteX0" y="connsiteY0"/>
              </a:cxn>
              <a:cxn ang="0">
                <a:pos x="connsiteX1" y="connsiteY1"/>
              </a:cxn>
              <a:cxn ang="0">
                <a:pos x="connsiteX2" y="connsiteY2"/>
              </a:cxn>
            </a:cxnLst>
            <a:rect l="l" t="t" r="r" b="b"/>
            <a:pathLst>
              <a:path h="685800">
                <a:moveTo>
                  <a:pt x="0" y="685800"/>
                </a:moveTo>
                <a:lnTo>
                  <a:pt x="0" y="0"/>
                </a:lnTo>
                <a:lnTo>
                  <a:pt x="0" y="0"/>
                </a:lnTo>
              </a:path>
            </a:pathLst>
          </a:custGeom>
          <a:noFill/>
          <a:ln w="76200" cap="rnd" cmpd="sng" algn="ctr">
            <a:solidFill>
              <a:srgbClr val="FFFF00"/>
            </a:solidFill>
            <a:prstDash val="solid"/>
            <a:round/>
            <a:headEnd type="none" w="med" len="med"/>
            <a:tailEnd type="none" w="med" len="med"/>
          </a:ln>
          <a:effectLst/>
        </p:spPr>
        <p:txBody>
          <a:bodyPr rtlCol="0" anchor="ctr"/>
          <a:lstStyle/>
          <a:p>
            <a:pPr algn="ctr"/>
            <a:endParaRPr lang="en-US"/>
          </a:p>
        </p:txBody>
      </p:sp>
      <p:sp>
        <p:nvSpPr>
          <p:cNvPr id="133" name="Freeform 132"/>
          <p:cNvSpPr/>
          <p:nvPr/>
        </p:nvSpPr>
        <p:spPr bwMode="auto">
          <a:xfrm>
            <a:off x="3547655" y="2862857"/>
            <a:ext cx="4850386" cy="3291465"/>
          </a:xfrm>
          <a:custGeom>
            <a:avLst/>
            <a:gdLst>
              <a:gd name="connsiteX0" fmla="*/ 4908884 w 4908884"/>
              <a:gd name="connsiteY0" fmla="*/ 0 h 2764255"/>
              <a:gd name="connsiteX1" fmla="*/ 4692316 w 4908884"/>
              <a:gd name="connsiteY1" fmla="*/ 842211 h 2764255"/>
              <a:gd name="connsiteX2" fmla="*/ 4030579 w 4908884"/>
              <a:gd name="connsiteY2" fmla="*/ 1804737 h 2764255"/>
              <a:gd name="connsiteX3" fmla="*/ 3140242 w 4908884"/>
              <a:gd name="connsiteY3" fmla="*/ 2454443 h 2764255"/>
              <a:gd name="connsiteX4" fmla="*/ 2346158 w 4908884"/>
              <a:gd name="connsiteY4" fmla="*/ 2731169 h 2764255"/>
              <a:gd name="connsiteX5" fmla="*/ 1311442 w 4908884"/>
              <a:gd name="connsiteY5" fmla="*/ 2743200 h 2764255"/>
              <a:gd name="connsiteX6" fmla="*/ 673769 w 4908884"/>
              <a:gd name="connsiteY6" fmla="*/ 2586790 h 2764255"/>
              <a:gd name="connsiteX7" fmla="*/ 0 w 4908884"/>
              <a:gd name="connsiteY7" fmla="*/ 2237874 h 2764255"/>
              <a:gd name="connsiteX0" fmla="*/ 4716379 w 4741563"/>
              <a:gd name="connsiteY0" fmla="*/ 0 h 2607844"/>
              <a:gd name="connsiteX1" fmla="*/ 4692316 w 4741563"/>
              <a:gd name="connsiteY1" fmla="*/ 685800 h 2607844"/>
              <a:gd name="connsiteX2" fmla="*/ 4030579 w 4741563"/>
              <a:gd name="connsiteY2" fmla="*/ 1648326 h 2607844"/>
              <a:gd name="connsiteX3" fmla="*/ 3140242 w 4741563"/>
              <a:gd name="connsiteY3" fmla="*/ 2298032 h 2607844"/>
              <a:gd name="connsiteX4" fmla="*/ 2346158 w 4741563"/>
              <a:gd name="connsiteY4" fmla="*/ 2574758 h 2607844"/>
              <a:gd name="connsiteX5" fmla="*/ 1311442 w 4741563"/>
              <a:gd name="connsiteY5" fmla="*/ 2586789 h 2607844"/>
              <a:gd name="connsiteX6" fmla="*/ 673769 w 4741563"/>
              <a:gd name="connsiteY6" fmla="*/ 2430379 h 2607844"/>
              <a:gd name="connsiteX7" fmla="*/ 0 w 4741563"/>
              <a:gd name="connsiteY7" fmla="*/ 2081463 h 2607844"/>
              <a:gd name="connsiteX0" fmla="*/ 4944979 w 4970163"/>
              <a:gd name="connsiteY0" fmla="*/ 0 h 2799463"/>
              <a:gd name="connsiteX1" fmla="*/ 4920916 w 4970163"/>
              <a:gd name="connsiteY1" fmla="*/ 685800 h 2799463"/>
              <a:gd name="connsiteX2" fmla="*/ 4259179 w 4970163"/>
              <a:gd name="connsiteY2" fmla="*/ 1648326 h 2799463"/>
              <a:gd name="connsiteX3" fmla="*/ 3368842 w 4970163"/>
              <a:gd name="connsiteY3" fmla="*/ 2298032 h 2799463"/>
              <a:gd name="connsiteX4" fmla="*/ 2574758 w 4970163"/>
              <a:gd name="connsiteY4" fmla="*/ 2574758 h 2799463"/>
              <a:gd name="connsiteX5" fmla="*/ 1540042 w 4970163"/>
              <a:gd name="connsiteY5" fmla="*/ 2586789 h 2799463"/>
              <a:gd name="connsiteX6" fmla="*/ 902369 w 4970163"/>
              <a:gd name="connsiteY6" fmla="*/ 2430379 h 2799463"/>
              <a:gd name="connsiteX7" fmla="*/ 0 w 4970163"/>
              <a:gd name="connsiteY7" fmla="*/ 2779294 h 2799463"/>
              <a:gd name="connsiteX0" fmla="*/ 4944979 w 4970163"/>
              <a:gd name="connsiteY0" fmla="*/ 0 h 3143475"/>
              <a:gd name="connsiteX1" fmla="*/ 4920916 w 4970163"/>
              <a:gd name="connsiteY1" fmla="*/ 685800 h 3143475"/>
              <a:gd name="connsiteX2" fmla="*/ 4259179 w 4970163"/>
              <a:gd name="connsiteY2" fmla="*/ 1648326 h 3143475"/>
              <a:gd name="connsiteX3" fmla="*/ 3368842 w 4970163"/>
              <a:gd name="connsiteY3" fmla="*/ 2298032 h 3143475"/>
              <a:gd name="connsiteX4" fmla="*/ 2574758 w 4970163"/>
              <a:gd name="connsiteY4" fmla="*/ 2574758 h 3143475"/>
              <a:gd name="connsiteX5" fmla="*/ 1540042 w 4970163"/>
              <a:gd name="connsiteY5" fmla="*/ 2586789 h 3143475"/>
              <a:gd name="connsiteX6" fmla="*/ 744714 w 4970163"/>
              <a:gd name="connsiteY6" fmla="*/ 3134573 h 3143475"/>
              <a:gd name="connsiteX7" fmla="*/ 0 w 4970163"/>
              <a:gd name="connsiteY7" fmla="*/ 2779294 h 3143475"/>
              <a:gd name="connsiteX0" fmla="*/ 4944979 w 4970163"/>
              <a:gd name="connsiteY0" fmla="*/ 0 h 3318674"/>
              <a:gd name="connsiteX1" fmla="*/ 4920916 w 4970163"/>
              <a:gd name="connsiteY1" fmla="*/ 685800 h 3318674"/>
              <a:gd name="connsiteX2" fmla="*/ 4259179 w 4970163"/>
              <a:gd name="connsiteY2" fmla="*/ 1648326 h 3318674"/>
              <a:gd name="connsiteX3" fmla="*/ 3368842 w 4970163"/>
              <a:gd name="connsiteY3" fmla="*/ 2298032 h 3318674"/>
              <a:gd name="connsiteX4" fmla="*/ 2574758 w 4970163"/>
              <a:gd name="connsiteY4" fmla="*/ 2574758 h 3318674"/>
              <a:gd name="connsiteX5" fmla="*/ 1781780 w 4970163"/>
              <a:gd name="connsiteY5" fmla="*/ 3290982 h 3318674"/>
              <a:gd name="connsiteX6" fmla="*/ 744714 w 4970163"/>
              <a:gd name="connsiteY6" fmla="*/ 3134573 h 3318674"/>
              <a:gd name="connsiteX7" fmla="*/ 0 w 4970163"/>
              <a:gd name="connsiteY7" fmla="*/ 2779294 h 3318674"/>
              <a:gd name="connsiteX0" fmla="*/ 4944979 w 4970163"/>
              <a:gd name="connsiteY0" fmla="*/ 0 h 3293685"/>
              <a:gd name="connsiteX1" fmla="*/ 4920916 w 4970163"/>
              <a:gd name="connsiteY1" fmla="*/ 685800 h 3293685"/>
              <a:gd name="connsiteX2" fmla="*/ 4259179 w 4970163"/>
              <a:gd name="connsiteY2" fmla="*/ 1648326 h 3293685"/>
              <a:gd name="connsiteX3" fmla="*/ 3368842 w 4970163"/>
              <a:gd name="connsiteY3" fmla="*/ 2298032 h 3293685"/>
              <a:gd name="connsiteX4" fmla="*/ 2574758 w 4970163"/>
              <a:gd name="connsiteY4" fmla="*/ 2574758 h 3293685"/>
              <a:gd name="connsiteX5" fmla="*/ 1781780 w 4970163"/>
              <a:gd name="connsiteY5" fmla="*/ 3290982 h 3293685"/>
              <a:gd name="connsiteX6" fmla="*/ 744714 w 4970163"/>
              <a:gd name="connsiteY6" fmla="*/ 3134573 h 3293685"/>
              <a:gd name="connsiteX7" fmla="*/ 0 w 4970163"/>
              <a:gd name="connsiteY7" fmla="*/ 2779294 h 3293685"/>
              <a:gd name="connsiteX0" fmla="*/ 4944979 w 4970163"/>
              <a:gd name="connsiteY0" fmla="*/ 0 h 3296835"/>
              <a:gd name="connsiteX1" fmla="*/ 4920916 w 4970163"/>
              <a:gd name="connsiteY1" fmla="*/ 685800 h 3296835"/>
              <a:gd name="connsiteX2" fmla="*/ 4259179 w 4970163"/>
              <a:gd name="connsiteY2" fmla="*/ 1648326 h 3296835"/>
              <a:gd name="connsiteX3" fmla="*/ 3368842 w 4970163"/>
              <a:gd name="connsiteY3" fmla="*/ 2298032 h 3296835"/>
              <a:gd name="connsiteX4" fmla="*/ 2700882 w 4970163"/>
              <a:gd name="connsiteY4" fmla="*/ 3163337 h 3296835"/>
              <a:gd name="connsiteX5" fmla="*/ 1781780 w 4970163"/>
              <a:gd name="connsiteY5" fmla="*/ 3290982 h 3296835"/>
              <a:gd name="connsiteX6" fmla="*/ 744714 w 4970163"/>
              <a:gd name="connsiteY6" fmla="*/ 3134573 h 3296835"/>
              <a:gd name="connsiteX7" fmla="*/ 0 w 4970163"/>
              <a:gd name="connsiteY7" fmla="*/ 2779294 h 3296835"/>
              <a:gd name="connsiteX0" fmla="*/ 4944979 w 4970163"/>
              <a:gd name="connsiteY0" fmla="*/ 0 h 3291244"/>
              <a:gd name="connsiteX1" fmla="*/ 4920916 w 4970163"/>
              <a:gd name="connsiteY1" fmla="*/ 685800 h 3291244"/>
              <a:gd name="connsiteX2" fmla="*/ 4259179 w 4970163"/>
              <a:gd name="connsiteY2" fmla="*/ 1648326 h 3291244"/>
              <a:gd name="connsiteX3" fmla="*/ 3368842 w 4970163"/>
              <a:gd name="connsiteY3" fmla="*/ 2298032 h 3291244"/>
              <a:gd name="connsiteX4" fmla="*/ 2700882 w 4970163"/>
              <a:gd name="connsiteY4" fmla="*/ 3163337 h 3291244"/>
              <a:gd name="connsiteX5" fmla="*/ 1781780 w 4970163"/>
              <a:gd name="connsiteY5" fmla="*/ 3290982 h 3291244"/>
              <a:gd name="connsiteX6" fmla="*/ 744714 w 4970163"/>
              <a:gd name="connsiteY6" fmla="*/ 3134573 h 3291244"/>
              <a:gd name="connsiteX7" fmla="*/ 0 w 4970163"/>
              <a:gd name="connsiteY7" fmla="*/ 2779294 h 3291244"/>
              <a:gd name="connsiteX0" fmla="*/ 4944979 w 4970163"/>
              <a:gd name="connsiteY0" fmla="*/ 0 h 3291465"/>
              <a:gd name="connsiteX1" fmla="*/ 4920916 w 4970163"/>
              <a:gd name="connsiteY1" fmla="*/ 685800 h 3291465"/>
              <a:gd name="connsiteX2" fmla="*/ 4259179 w 4970163"/>
              <a:gd name="connsiteY2" fmla="*/ 1648326 h 3291465"/>
              <a:gd name="connsiteX3" fmla="*/ 3642111 w 4970163"/>
              <a:gd name="connsiteY3" fmla="*/ 2676404 h 3291465"/>
              <a:gd name="connsiteX4" fmla="*/ 2700882 w 4970163"/>
              <a:gd name="connsiteY4" fmla="*/ 3163337 h 3291465"/>
              <a:gd name="connsiteX5" fmla="*/ 1781780 w 4970163"/>
              <a:gd name="connsiteY5" fmla="*/ 3290982 h 3291465"/>
              <a:gd name="connsiteX6" fmla="*/ 744714 w 4970163"/>
              <a:gd name="connsiteY6" fmla="*/ 3134573 h 3291465"/>
              <a:gd name="connsiteX7" fmla="*/ 0 w 4970163"/>
              <a:gd name="connsiteY7" fmla="*/ 2779294 h 3291465"/>
              <a:gd name="connsiteX0" fmla="*/ 4944979 w 4970163"/>
              <a:gd name="connsiteY0" fmla="*/ 0 h 3291465"/>
              <a:gd name="connsiteX1" fmla="*/ 4920916 w 4970163"/>
              <a:gd name="connsiteY1" fmla="*/ 685800 h 3291465"/>
              <a:gd name="connsiteX2" fmla="*/ 4259179 w 4970163"/>
              <a:gd name="connsiteY2" fmla="*/ 1648326 h 3291465"/>
              <a:gd name="connsiteX3" fmla="*/ 3642111 w 4970163"/>
              <a:gd name="connsiteY3" fmla="*/ 2676404 h 3291465"/>
              <a:gd name="connsiteX4" fmla="*/ 2700882 w 4970163"/>
              <a:gd name="connsiteY4" fmla="*/ 3163337 h 3291465"/>
              <a:gd name="connsiteX5" fmla="*/ 1781780 w 4970163"/>
              <a:gd name="connsiteY5" fmla="*/ 3290982 h 3291465"/>
              <a:gd name="connsiteX6" fmla="*/ 744714 w 4970163"/>
              <a:gd name="connsiteY6" fmla="*/ 3134573 h 3291465"/>
              <a:gd name="connsiteX7" fmla="*/ 0 w 4970163"/>
              <a:gd name="connsiteY7" fmla="*/ 2779294 h 3291465"/>
              <a:gd name="connsiteX0" fmla="*/ 4944979 w 4954596"/>
              <a:gd name="connsiteY0" fmla="*/ 0 h 3291465"/>
              <a:gd name="connsiteX1" fmla="*/ 4920916 w 4954596"/>
              <a:gd name="connsiteY1" fmla="*/ 685800 h 3291465"/>
              <a:gd name="connsiteX2" fmla="*/ 4469386 w 4954596"/>
              <a:gd name="connsiteY2" fmla="*/ 1763940 h 3291465"/>
              <a:gd name="connsiteX3" fmla="*/ 3642111 w 4954596"/>
              <a:gd name="connsiteY3" fmla="*/ 2676404 h 3291465"/>
              <a:gd name="connsiteX4" fmla="*/ 2700882 w 4954596"/>
              <a:gd name="connsiteY4" fmla="*/ 3163337 h 3291465"/>
              <a:gd name="connsiteX5" fmla="*/ 1781780 w 4954596"/>
              <a:gd name="connsiteY5" fmla="*/ 3290982 h 3291465"/>
              <a:gd name="connsiteX6" fmla="*/ 744714 w 4954596"/>
              <a:gd name="connsiteY6" fmla="*/ 3134573 h 3291465"/>
              <a:gd name="connsiteX7" fmla="*/ 0 w 4954596"/>
              <a:gd name="connsiteY7" fmla="*/ 2779294 h 3291465"/>
              <a:gd name="connsiteX0" fmla="*/ 4944979 w 4944979"/>
              <a:gd name="connsiteY0" fmla="*/ 0 h 3291465"/>
              <a:gd name="connsiteX1" fmla="*/ 4889385 w 4944979"/>
              <a:gd name="connsiteY1" fmla="*/ 832944 h 3291465"/>
              <a:gd name="connsiteX2" fmla="*/ 4469386 w 4944979"/>
              <a:gd name="connsiteY2" fmla="*/ 1763940 h 3291465"/>
              <a:gd name="connsiteX3" fmla="*/ 3642111 w 4944979"/>
              <a:gd name="connsiteY3" fmla="*/ 2676404 h 3291465"/>
              <a:gd name="connsiteX4" fmla="*/ 2700882 w 4944979"/>
              <a:gd name="connsiteY4" fmla="*/ 3163337 h 3291465"/>
              <a:gd name="connsiteX5" fmla="*/ 1781780 w 4944979"/>
              <a:gd name="connsiteY5" fmla="*/ 3290982 h 3291465"/>
              <a:gd name="connsiteX6" fmla="*/ 744714 w 4944979"/>
              <a:gd name="connsiteY6" fmla="*/ 3134573 h 3291465"/>
              <a:gd name="connsiteX7" fmla="*/ 0 w 4944979"/>
              <a:gd name="connsiteY7" fmla="*/ 2779294 h 3291465"/>
              <a:gd name="connsiteX0" fmla="*/ 4944979 w 4946725"/>
              <a:gd name="connsiteY0" fmla="*/ 0 h 3291465"/>
              <a:gd name="connsiteX1" fmla="*/ 4889385 w 4946725"/>
              <a:gd name="connsiteY1" fmla="*/ 832944 h 3291465"/>
              <a:gd name="connsiteX2" fmla="*/ 4469386 w 4946725"/>
              <a:gd name="connsiteY2" fmla="*/ 1763940 h 3291465"/>
              <a:gd name="connsiteX3" fmla="*/ 3642111 w 4946725"/>
              <a:gd name="connsiteY3" fmla="*/ 2676404 h 3291465"/>
              <a:gd name="connsiteX4" fmla="*/ 2700882 w 4946725"/>
              <a:gd name="connsiteY4" fmla="*/ 3163337 h 3291465"/>
              <a:gd name="connsiteX5" fmla="*/ 1781780 w 4946725"/>
              <a:gd name="connsiteY5" fmla="*/ 3290982 h 3291465"/>
              <a:gd name="connsiteX6" fmla="*/ 744714 w 4946725"/>
              <a:gd name="connsiteY6" fmla="*/ 3134573 h 3291465"/>
              <a:gd name="connsiteX7" fmla="*/ 0 w 4946725"/>
              <a:gd name="connsiteY7" fmla="*/ 2779294 h 3291465"/>
              <a:gd name="connsiteX0" fmla="*/ 4944979 w 4944979"/>
              <a:gd name="connsiteY0" fmla="*/ 0 h 3291465"/>
              <a:gd name="connsiteX1" fmla="*/ 4847343 w 4944979"/>
              <a:gd name="connsiteY1" fmla="*/ 927537 h 3291465"/>
              <a:gd name="connsiteX2" fmla="*/ 4469386 w 4944979"/>
              <a:gd name="connsiteY2" fmla="*/ 1763940 h 3291465"/>
              <a:gd name="connsiteX3" fmla="*/ 3642111 w 4944979"/>
              <a:gd name="connsiteY3" fmla="*/ 2676404 h 3291465"/>
              <a:gd name="connsiteX4" fmla="*/ 2700882 w 4944979"/>
              <a:gd name="connsiteY4" fmla="*/ 3163337 h 3291465"/>
              <a:gd name="connsiteX5" fmla="*/ 1781780 w 4944979"/>
              <a:gd name="connsiteY5" fmla="*/ 3290982 h 3291465"/>
              <a:gd name="connsiteX6" fmla="*/ 744714 w 4944979"/>
              <a:gd name="connsiteY6" fmla="*/ 3134573 h 3291465"/>
              <a:gd name="connsiteX7" fmla="*/ 0 w 4944979"/>
              <a:gd name="connsiteY7" fmla="*/ 2779294 h 3291465"/>
              <a:gd name="connsiteX0" fmla="*/ 4850386 w 4850386"/>
              <a:gd name="connsiteY0" fmla="*/ 0 h 3291465"/>
              <a:gd name="connsiteX1" fmla="*/ 4752750 w 4850386"/>
              <a:gd name="connsiteY1" fmla="*/ 927537 h 3291465"/>
              <a:gd name="connsiteX2" fmla="*/ 4374793 w 4850386"/>
              <a:gd name="connsiteY2" fmla="*/ 1763940 h 3291465"/>
              <a:gd name="connsiteX3" fmla="*/ 3547518 w 4850386"/>
              <a:gd name="connsiteY3" fmla="*/ 2676404 h 3291465"/>
              <a:gd name="connsiteX4" fmla="*/ 2606289 w 4850386"/>
              <a:gd name="connsiteY4" fmla="*/ 3163337 h 3291465"/>
              <a:gd name="connsiteX5" fmla="*/ 1687187 w 4850386"/>
              <a:gd name="connsiteY5" fmla="*/ 3290982 h 3291465"/>
              <a:gd name="connsiteX6" fmla="*/ 650121 w 4850386"/>
              <a:gd name="connsiteY6" fmla="*/ 3134573 h 3291465"/>
              <a:gd name="connsiteX7" fmla="*/ 0 w 4850386"/>
              <a:gd name="connsiteY7" fmla="*/ 2821336 h 3291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0386" h="3291465">
                <a:moveTo>
                  <a:pt x="4850386" y="0"/>
                </a:moveTo>
                <a:cubicBezTo>
                  <a:pt x="4846825" y="344284"/>
                  <a:pt x="4832016" y="633547"/>
                  <a:pt x="4752750" y="927537"/>
                </a:cubicBezTo>
                <a:cubicBezTo>
                  <a:pt x="4673485" y="1221527"/>
                  <a:pt x="4575665" y="1472462"/>
                  <a:pt x="4374793" y="1763940"/>
                </a:cubicBezTo>
                <a:cubicBezTo>
                  <a:pt x="4173921" y="2055418"/>
                  <a:pt x="3842269" y="2443171"/>
                  <a:pt x="3547518" y="2676404"/>
                </a:cubicBezTo>
                <a:cubicBezTo>
                  <a:pt x="3252767" y="2909637"/>
                  <a:pt x="2916344" y="3060907"/>
                  <a:pt x="2606289" y="3163337"/>
                </a:cubicBezTo>
                <a:cubicBezTo>
                  <a:pt x="2296234" y="3265767"/>
                  <a:pt x="2013215" y="3295776"/>
                  <a:pt x="1687187" y="3290982"/>
                </a:cubicBezTo>
                <a:cubicBezTo>
                  <a:pt x="1361159" y="3286188"/>
                  <a:pt x="868695" y="3218794"/>
                  <a:pt x="650121" y="3134573"/>
                </a:cubicBezTo>
                <a:cubicBezTo>
                  <a:pt x="431547" y="3050352"/>
                  <a:pt x="227597" y="2953683"/>
                  <a:pt x="0" y="2821336"/>
                </a:cubicBezTo>
              </a:path>
            </a:pathLst>
          </a:custGeom>
          <a:noFill/>
          <a:ln w="76200" cap="rnd" cmpd="sng" algn="ctr">
            <a:solidFill>
              <a:srgbClr val="FFFF00"/>
            </a:solidFill>
            <a:prstDash val="solid"/>
            <a:round/>
            <a:headEnd type="none" w="med" len="med"/>
            <a:tailEnd type="none" w="med" len="med"/>
          </a:ln>
          <a:effectLst/>
        </p:spPr>
        <p:txBody>
          <a:bodyPr rtlCol="0" anchor="ctr"/>
          <a:lstStyle/>
          <a:p>
            <a:pPr algn="ctr"/>
            <a:endParaRPr lang="en-US"/>
          </a:p>
        </p:txBody>
      </p:sp>
      <p:grpSp>
        <p:nvGrpSpPr>
          <p:cNvPr id="78" name="Group 77"/>
          <p:cNvGrpSpPr/>
          <p:nvPr/>
        </p:nvGrpSpPr>
        <p:grpSpPr>
          <a:xfrm>
            <a:off x="3400425" y="2876550"/>
            <a:ext cx="5000625" cy="3267075"/>
            <a:chOff x="3400425" y="2876550"/>
            <a:chExt cx="5000625" cy="3267075"/>
          </a:xfrm>
        </p:grpSpPr>
        <p:sp>
          <p:nvSpPr>
            <p:cNvPr id="79" name="Arc 250"/>
            <p:cNvSpPr>
              <a:spLocks/>
            </p:cNvSpPr>
            <p:nvPr/>
          </p:nvSpPr>
          <p:spPr bwMode="auto">
            <a:xfrm>
              <a:off x="3508375" y="2876550"/>
              <a:ext cx="4892675" cy="3267075"/>
            </a:xfrm>
            <a:custGeom>
              <a:avLst/>
              <a:gdLst>
                <a:gd name="G0" fmla="+- 11376 0 0"/>
                <a:gd name="G1" fmla="+- 417 0 0"/>
                <a:gd name="G2" fmla="+- 21600 0 0"/>
                <a:gd name="T0" fmla="*/ 32972 w 32976"/>
                <a:gd name="T1" fmla="*/ 0 h 22017"/>
                <a:gd name="T2" fmla="*/ 0 w 32976"/>
                <a:gd name="T3" fmla="*/ 18779 h 22017"/>
                <a:gd name="T4" fmla="*/ 11376 w 32976"/>
                <a:gd name="T5" fmla="*/ 417 h 22017"/>
              </a:gdLst>
              <a:ahLst/>
              <a:cxnLst>
                <a:cxn ang="0">
                  <a:pos x="T0" y="T1"/>
                </a:cxn>
                <a:cxn ang="0">
                  <a:pos x="T2" y="T3"/>
                </a:cxn>
                <a:cxn ang="0">
                  <a:pos x="T4" y="T5"/>
                </a:cxn>
              </a:cxnLst>
              <a:rect l="0" t="0" r="r" b="b"/>
              <a:pathLst>
                <a:path w="32976" h="22017" fill="none" extrusionOk="0">
                  <a:moveTo>
                    <a:pt x="32971" y="0"/>
                  </a:moveTo>
                  <a:cubicBezTo>
                    <a:pt x="32974" y="138"/>
                    <a:pt x="32976" y="277"/>
                    <a:pt x="32976" y="417"/>
                  </a:cubicBezTo>
                  <a:cubicBezTo>
                    <a:pt x="32976" y="12346"/>
                    <a:pt x="23305" y="22017"/>
                    <a:pt x="11376" y="22017"/>
                  </a:cubicBezTo>
                  <a:cubicBezTo>
                    <a:pt x="7356" y="22017"/>
                    <a:pt x="3416" y="20895"/>
                    <a:pt x="0" y="18778"/>
                  </a:cubicBezTo>
                </a:path>
                <a:path w="32976" h="22017" stroke="0" extrusionOk="0">
                  <a:moveTo>
                    <a:pt x="32971" y="0"/>
                  </a:moveTo>
                  <a:cubicBezTo>
                    <a:pt x="32974" y="138"/>
                    <a:pt x="32976" y="277"/>
                    <a:pt x="32976" y="417"/>
                  </a:cubicBezTo>
                  <a:cubicBezTo>
                    <a:pt x="32976" y="12346"/>
                    <a:pt x="23305" y="22017"/>
                    <a:pt x="11376" y="22017"/>
                  </a:cubicBezTo>
                  <a:cubicBezTo>
                    <a:pt x="7356" y="22017"/>
                    <a:pt x="3416" y="20895"/>
                    <a:pt x="0" y="18778"/>
                  </a:cubicBezTo>
                  <a:lnTo>
                    <a:pt x="11376" y="417"/>
                  </a:lnTo>
                  <a:close/>
                </a:path>
              </a:pathLst>
            </a:custGeom>
            <a:noFill/>
            <a:ln w="9525">
              <a:solidFill>
                <a:srgbClr val="0000FF"/>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251"/>
            <p:cNvSpPr>
              <a:spLocks/>
            </p:cNvSpPr>
            <p:nvPr/>
          </p:nvSpPr>
          <p:spPr bwMode="auto">
            <a:xfrm>
              <a:off x="3400425" y="5600700"/>
              <a:ext cx="123825" cy="95250"/>
            </a:xfrm>
            <a:custGeom>
              <a:avLst/>
              <a:gdLst>
                <a:gd name="T0" fmla="*/ 0 w 78"/>
                <a:gd name="T1" fmla="*/ 0 h 60"/>
                <a:gd name="T2" fmla="*/ 54 w 78"/>
                <a:gd name="T3" fmla="*/ 60 h 60"/>
                <a:gd name="T4" fmla="*/ 78 w 78"/>
                <a:gd name="T5" fmla="*/ 24 h 60"/>
                <a:gd name="T6" fmla="*/ 0 w 78"/>
                <a:gd name="T7" fmla="*/ 0 h 60"/>
              </a:gdLst>
              <a:ahLst/>
              <a:cxnLst>
                <a:cxn ang="0">
                  <a:pos x="T0" y="T1"/>
                </a:cxn>
                <a:cxn ang="0">
                  <a:pos x="T2" y="T3"/>
                </a:cxn>
                <a:cxn ang="0">
                  <a:pos x="T4" y="T5"/>
                </a:cxn>
                <a:cxn ang="0">
                  <a:pos x="T6" y="T7"/>
                </a:cxn>
              </a:cxnLst>
              <a:rect l="0" t="0" r="r" b="b"/>
              <a:pathLst>
                <a:path w="78" h="60">
                  <a:moveTo>
                    <a:pt x="0" y="0"/>
                  </a:moveTo>
                  <a:lnTo>
                    <a:pt x="54" y="60"/>
                  </a:lnTo>
                  <a:lnTo>
                    <a:pt x="78" y="24"/>
                  </a:lnTo>
                  <a:lnTo>
                    <a:pt x="0" y="0"/>
                  </a:lnTo>
                  <a:close/>
                </a:path>
              </a:pathLst>
            </a:custGeom>
            <a:solidFill>
              <a:srgbClr val="0000FF"/>
            </a:solidFill>
            <a:ln w="952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54" name="Freeform 153"/>
          <p:cNvSpPr/>
          <p:nvPr/>
        </p:nvSpPr>
        <p:spPr>
          <a:xfrm>
            <a:off x="5793712" y="2466475"/>
            <a:ext cx="871783" cy="1491914"/>
          </a:xfrm>
          <a:custGeom>
            <a:avLst/>
            <a:gdLst>
              <a:gd name="connsiteX0" fmla="*/ 880870 w 880870"/>
              <a:gd name="connsiteY0" fmla="*/ 1503947 h 1503947"/>
              <a:gd name="connsiteX1" fmla="*/ 303354 w 880870"/>
              <a:gd name="connsiteY1" fmla="*/ 1094874 h 1503947"/>
              <a:gd name="connsiteX2" fmla="*/ 26628 w 880870"/>
              <a:gd name="connsiteY2" fmla="*/ 409074 h 1503947"/>
              <a:gd name="connsiteX3" fmla="*/ 26628 w 880870"/>
              <a:gd name="connsiteY3" fmla="*/ 0 h 1503947"/>
              <a:gd name="connsiteX0" fmla="*/ 882571 w 882571"/>
              <a:gd name="connsiteY0" fmla="*/ 1503947 h 1503947"/>
              <a:gd name="connsiteX1" fmla="*/ 329118 w 882571"/>
              <a:gd name="connsiteY1" fmla="*/ 1070810 h 1503947"/>
              <a:gd name="connsiteX2" fmla="*/ 28329 w 882571"/>
              <a:gd name="connsiteY2" fmla="*/ 409074 h 1503947"/>
              <a:gd name="connsiteX3" fmla="*/ 28329 w 882571"/>
              <a:gd name="connsiteY3" fmla="*/ 0 h 1503947"/>
              <a:gd name="connsiteX0" fmla="*/ 863572 w 863572"/>
              <a:gd name="connsiteY0" fmla="*/ 1503947 h 1503947"/>
              <a:gd name="connsiteX1" fmla="*/ 310119 w 863572"/>
              <a:gd name="connsiteY1" fmla="*/ 1070810 h 1503947"/>
              <a:gd name="connsiteX2" fmla="*/ 57456 w 863572"/>
              <a:gd name="connsiteY2" fmla="*/ 409074 h 1503947"/>
              <a:gd name="connsiteX3" fmla="*/ 9330 w 863572"/>
              <a:gd name="connsiteY3" fmla="*/ 0 h 1503947"/>
              <a:gd name="connsiteX0" fmla="*/ 858943 w 858943"/>
              <a:gd name="connsiteY0" fmla="*/ 1503947 h 1503947"/>
              <a:gd name="connsiteX1" fmla="*/ 305490 w 858943"/>
              <a:gd name="connsiteY1" fmla="*/ 1070810 h 1503947"/>
              <a:gd name="connsiteX2" fmla="*/ 52827 w 858943"/>
              <a:gd name="connsiteY2" fmla="*/ 409074 h 1503947"/>
              <a:gd name="connsiteX3" fmla="*/ 4701 w 858943"/>
              <a:gd name="connsiteY3" fmla="*/ 0 h 1503947"/>
              <a:gd name="connsiteX0" fmla="*/ 814460 w 814460"/>
              <a:gd name="connsiteY0" fmla="*/ 1443789 h 1443789"/>
              <a:gd name="connsiteX1" fmla="*/ 261007 w 814460"/>
              <a:gd name="connsiteY1" fmla="*/ 1010652 h 1443789"/>
              <a:gd name="connsiteX2" fmla="*/ 8344 w 814460"/>
              <a:gd name="connsiteY2" fmla="*/ 348916 h 1443789"/>
              <a:gd name="connsiteX3" fmla="*/ 68502 w 814460"/>
              <a:gd name="connsiteY3" fmla="*/ 0 h 1443789"/>
              <a:gd name="connsiteX0" fmla="*/ 816920 w 816920"/>
              <a:gd name="connsiteY0" fmla="*/ 1443789 h 1443789"/>
              <a:gd name="connsiteX1" fmla="*/ 263467 w 816920"/>
              <a:gd name="connsiteY1" fmla="*/ 1010652 h 1443789"/>
              <a:gd name="connsiteX2" fmla="*/ 10804 w 816920"/>
              <a:gd name="connsiteY2" fmla="*/ 348916 h 1443789"/>
              <a:gd name="connsiteX3" fmla="*/ 70962 w 816920"/>
              <a:gd name="connsiteY3" fmla="*/ 0 h 1443789"/>
              <a:gd name="connsiteX0" fmla="*/ 806832 w 806832"/>
              <a:gd name="connsiteY0" fmla="*/ 1443789 h 1443789"/>
              <a:gd name="connsiteX1" fmla="*/ 253379 w 806832"/>
              <a:gd name="connsiteY1" fmla="*/ 1010652 h 1443789"/>
              <a:gd name="connsiteX2" fmla="*/ 12748 w 806832"/>
              <a:gd name="connsiteY2" fmla="*/ 469232 h 1443789"/>
              <a:gd name="connsiteX3" fmla="*/ 60874 w 806832"/>
              <a:gd name="connsiteY3" fmla="*/ 0 h 1443789"/>
              <a:gd name="connsiteX0" fmla="*/ 820276 w 820276"/>
              <a:gd name="connsiteY0" fmla="*/ 1443789 h 1443789"/>
              <a:gd name="connsiteX1" fmla="*/ 266823 w 820276"/>
              <a:gd name="connsiteY1" fmla="*/ 1010652 h 1443789"/>
              <a:gd name="connsiteX2" fmla="*/ 26192 w 820276"/>
              <a:gd name="connsiteY2" fmla="*/ 469232 h 1443789"/>
              <a:gd name="connsiteX3" fmla="*/ 38223 w 820276"/>
              <a:gd name="connsiteY3" fmla="*/ 0 h 1443789"/>
              <a:gd name="connsiteX0" fmla="*/ 842877 w 842877"/>
              <a:gd name="connsiteY0" fmla="*/ 1443789 h 1443789"/>
              <a:gd name="connsiteX1" fmla="*/ 289424 w 842877"/>
              <a:gd name="connsiteY1" fmla="*/ 1010652 h 1443789"/>
              <a:gd name="connsiteX2" fmla="*/ 48793 w 842877"/>
              <a:gd name="connsiteY2" fmla="*/ 469232 h 1443789"/>
              <a:gd name="connsiteX3" fmla="*/ 24730 w 842877"/>
              <a:gd name="connsiteY3" fmla="*/ 0 h 1443789"/>
              <a:gd name="connsiteX0" fmla="*/ 818813 w 818813"/>
              <a:gd name="connsiteY0" fmla="*/ 1455820 h 1455820"/>
              <a:gd name="connsiteX1" fmla="*/ 289424 w 818813"/>
              <a:gd name="connsiteY1" fmla="*/ 1010652 h 1455820"/>
              <a:gd name="connsiteX2" fmla="*/ 48793 w 818813"/>
              <a:gd name="connsiteY2" fmla="*/ 469232 h 1455820"/>
              <a:gd name="connsiteX3" fmla="*/ 24730 w 818813"/>
              <a:gd name="connsiteY3" fmla="*/ 0 h 1455820"/>
              <a:gd name="connsiteX0" fmla="*/ 818813 w 818813"/>
              <a:gd name="connsiteY0" fmla="*/ 1455820 h 1455820"/>
              <a:gd name="connsiteX1" fmla="*/ 289424 w 818813"/>
              <a:gd name="connsiteY1" fmla="*/ 1010652 h 1455820"/>
              <a:gd name="connsiteX2" fmla="*/ 48793 w 818813"/>
              <a:gd name="connsiteY2" fmla="*/ 517359 h 1455820"/>
              <a:gd name="connsiteX3" fmla="*/ 24730 w 818813"/>
              <a:gd name="connsiteY3" fmla="*/ 0 h 1455820"/>
              <a:gd name="connsiteX0" fmla="*/ 842876 w 842876"/>
              <a:gd name="connsiteY0" fmla="*/ 1467851 h 1467851"/>
              <a:gd name="connsiteX1" fmla="*/ 289424 w 842876"/>
              <a:gd name="connsiteY1" fmla="*/ 1010652 h 1467851"/>
              <a:gd name="connsiteX2" fmla="*/ 48793 w 842876"/>
              <a:gd name="connsiteY2" fmla="*/ 517359 h 1467851"/>
              <a:gd name="connsiteX3" fmla="*/ 24730 w 842876"/>
              <a:gd name="connsiteY3" fmla="*/ 0 h 1467851"/>
              <a:gd name="connsiteX0" fmla="*/ 845626 w 845626"/>
              <a:gd name="connsiteY0" fmla="*/ 1467851 h 1467851"/>
              <a:gd name="connsiteX1" fmla="*/ 352332 w 845626"/>
              <a:gd name="connsiteY1" fmla="*/ 1070810 h 1467851"/>
              <a:gd name="connsiteX2" fmla="*/ 51543 w 845626"/>
              <a:gd name="connsiteY2" fmla="*/ 517359 h 1467851"/>
              <a:gd name="connsiteX3" fmla="*/ 27480 w 845626"/>
              <a:gd name="connsiteY3" fmla="*/ 0 h 1467851"/>
              <a:gd name="connsiteX0" fmla="*/ 843403 w 843403"/>
              <a:gd name="connsiteY0" fmla="*/ 1467851 h 1467851"/>
              <a:gd name="connsiteX1" fmla="*/ 301983 w 843403"/>
              <a:gd name="connsiteY1" fmla="*/ 1022684 h 1467851"/>
              <a:gd name="connsiteX2" fmla="*/ 49320 w 843403"/>
              <a:gd name="connsiteY2" fmla="*/ 517359 h 1467851"/>
              <a:gd name="connsiteX3" fmla="*/ 25257 w 843403"/>
              <a:gd name="connsiteY3" fmla="*/ 0 h 1467851"/>
              <a:gd name="connsiteX0" fmla="*/ 867466 w 867466"/>
              <a:gd name="connsiteY0" fmla="*/ 1467851 h 1467851"/>
              <a:gd name="connsiteX1" fmla="*/ 301983 w 867466"/>
              <a:gd name="connsiteY1" fmla="*/ 1022684 h 1467851"/>
              <a:gd name="connsiteX2" fmla="*/ 49320 w 867466"/>
              <a:gd name="connsiteY2" fmla="*/ 517359 h 1467851"/>
              <a:gd name="connsiteX3" fmla="*/ 25257 w 867466"/>
              <a:gd name="connsiteY3" fmla="*/ 0 h 1467851"/>
              <a:gd name="connsiteX0" fmla="*/ 859117 w 859117"/>
              <a:gd name="connsiteY0" fmla="*/ 1491914 h 1491914"/>
              <a:gd name="connsiteX1" fmla="*/ 293634 w 859117"/>
              <a:gd name="connsiteY1" fmla="*/ 1046747 h 1491914"/>
              <a:gd name="connsiteX2" fmla="*/ 40971 w 859117"/>
              <a:gd name="connsiteY2" fmla="*/ 541422 h 1491914"/>
              <a:gd name="connsiteX3" fmla="*/ 28940 w 859117"/>
              <a:gd name="connsiteY3" fmla="*/ 0 h 1491914"/>
              <a:gd name="connsiteX0" fmla="*/ 867465 w 867465"/>
              <a:gd name="connsiteY0" fmla="*/ 1491914 h 1491914"/>
              <a:gd name="connsiteX1" fmla="*/ 301982 w 867465"/>
              <a:gd name="connsiteY1" fmla="*/ 1046747 h 1491914"/>
              <a:gd name="connsiteX2" fmla="*/ 49319 w 867465"/>
              <a:gd name="connsiteY2" fmla="*/ 541422 h 1491914"/>
              <a:gd name="connsiteX3" fmla="*/ 25256 w 867465"/>
              <a:gd name="connsiteY3" fmla="*/ 0 h 1491914"/>
              <a:gd name="connsiteX0" fmla="*/ 871783 w 871783"/>
              <a:gd name="connsiteY0" fmla="*/ 1491914 h 1491914"/>
              <a:gd name="connsiteX1" fmla="*/ 306300 w 871783"/>
              <a:gd name="connsiteY1" fmla="*/ 1046747 h 1491914"/>
              <a:gd name="connsiteX2" fmla="*/ 41606 w 871783"/>
              <a:gd name="connsiteY2" fmla="*/ 541422 h 1491914"/>
              <a:gd name="connsiteX3" fmla="*/ 29574 w 871783"/>
              <a:gd name="connsiteY3" fmla="*/ 0 h 1491914"/>
            </a:gdLst>
            <a:ahLst/>
            <a:cxnLst>
              <a:cxn ang="0">
                <a:pos x="connsiteX0" y="connsiteY0"/>
              </a:cxn>
              <a:cxn ang="0">
                <a:pos x="connsiteX1" y="connsiteY1"/>
              </a:cxn>
              <a:cxn ang="0">
                <a:pos x="connsiteX2" y="connsiteY2"/>
              </a:cxn>
              <a:cxn ang="0">
                <a:pos x="connsiteX3" y="connsiteY3"/>
              </a:cxn>
            </a:cxnLst>
            <a:rect l="l" t="t" r="r" b="b"/>
            <a:pathLst>
              <a:path w="871783" h="1491914">
                <a:moveTo>
                  <a:pt x="871783" y="1491914"/>
                </a:moveTo>
                <a:cubicBezTo>
                  <a:pt x="654212" y="1378617"/>
                  <a:pt x="444663" y="1205162"/>
                  <a:pt x="306300" y="1046747"/>
                </a:cubicBezTo>
                <a:cubicBezTo>
                  <a:pt x="167937" y="888332"/>
                  <a:pt x="87727" y="715880"/>
                  <a:pt x="41606" y="541422"/>
                </a:cubicBezTo>
                <a:cubicBezTo>
                  <a:pt x="-4515" y="366964"/>
                  <a:pt x="-17550" y="77202"/>
                  <a:pt x="29574" y="0"/>
                </a:cubicBezTo>
              </a:path>
            </a:pathLst>
          </a:cu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135"/>
          <p:cNvSpPr/>
          <p:nvPr/>
        </p:nvSpPr>
        <p:spPr bwMode="auto">
          <a:xfrm>
            <a:off x="4686069" y="2120914"/>
            <a:ext cx="487901" cy="0"/>
          </a:xfrm>
          <a:custGeom>
            <a:avLst/>
            <a:gdLst>
              <a:gd name="connsiteX0" fmla="*/ 557012 w 557012"/>
              <a:gd name="connsiteY0" fmla="*/ 1179095 h 1179095"/>
              <a:gd name="connsiteX1" fmla="*/ 147938 w 557012"/>
              <a:gd name="connsiteY1" fmla="*/ 926431 h 1179095"/>
              <a:gd name="connsiteX2" fmla="*/ 3559 w 557012"/>
              <a:gd name="connsiteY2" fmla="*/ 565484 h 1179095"/>
              <a:gd name="connsiteX3" fmla="*/ 51686 w 557012"/>
              <a:gd name="connsiteY3" fmla="*/ 192505 h 1179095"/>
              <a:gd name="connsiteX4" fmla="*/ 135907 w 557012"/>
              <a:gd name="connsiteY4" fmla="*/ 0 h 1179095"/>
              <a:gd name="connsiteX0" fmla="*/ 641095 w 641095"/>
              <a:gd name="connsiteY0" fmla="*/ 1610020 h 1610020"/>
              <a:gd name="connsiteX1" fmla="*/ 147938 w 641095"/>
              <a:gd name="connsiteY1" fmla="*/ 926431 h 1610020"/>
              <a:gd name="connsiteX2" fmla="*/ 3559 w 641095"/>
              <a:gd name="connsiteY2" fmla="*/ 565484 h 1610020"/>
              <a:gd name="connsiteX3" fmla="*/ 51686 w 641095"/>
              <a:gd name="connsiteY3" fmla="*/ 192505 h 1610020"/>
              <a:gd name="connsiteX4" fmla="*/ 135907 w 641095"/>
              <a:gd name="connsiteY4" fmla="*/ 0 h 1610020"/>
              <a:gd name="connsiteX0" fmla="*/ 642290 w 642290"/>
              <a:gd name="connsiteY0" fmla="*/ 1610020 h 1610020"/>
              <a:gd name="connsiteX1" fmla="*/ 170153 w 642290"/>
              <a:gd name="connsiteY1" fmla="*/ 1294293 h 1610020"/>
              <a:gd name="connsiteX2" fmla="*/ 4754 w 642290"/>
              <a:gd name="connsiteY2" fmla="*/ 565484 h 1610020"/>
              <a:gd name="connsiteX3" fmla="*/ 52881 w 642290"/>
              <a:gd name="connsiteY3" fmla="*/ 192505 h 1610020"/>
              <a:gd name="connsiteX4" fmla="*/ 137102 w 642290"/>
              <a:gd name="connsiteY4" fmla="*/ 0 h 1610020"/>
              <a:gd name="connsiteX0" fmla="*/ 642290 w 642290"/>
              <a:gd name="connsiteY0" fmla="*/ 1610020 h 1610020"/>
              <a:gd name="connsiteX1" fmla="*/ 170153 w 642290"/>
              <a:gd name="connsiteY1" fmla="*/ 1294293 h 1610020"/>
              <a:gd name="connsiteX2" fmla="*/ 4754 w 642290"/>
              <a:gd name="connsiteY2" fmla="*/ 565484 h 1610020"/>
              <a:gd name="connsiteX3" fmla="*/ 52881 w 642290"/>
              <a:gd name="connsiteY3" fmla="*/ 192505 h 1610020"/>
              <a:gd name="connsiteX4" fmla="*/ 137102 w 642290"/>
              <a:gd name="connsiteY4" fmla="*/ 0 h 1610020"/>
              <a:gd name="connsiteX0" fmla="*/ 642290 w 642290"/>
              <a:gd name="connsiteY0" fmla="*/ 1610020 h 1610020"/>
              <a:gd name="connsiteX1" fmla="*/ 170153 w 642290"/>
              <a:gd name="connsiteY1" fmla="*/ 1294293 h 1610020"/>
              <a:gd name="connsiteX2" fmla="*/ 4754 w 642290"/>
              <a:gd name="connsiteY2" fmla="*/ 565484 h 1610020"/>
              <a:gd name="connsiteX3" fmla="*/ 52881 w 642290"/>
              <a:gd name="connsiteY3" fmla="*/ 192505 h 1610020"/>
              <a:gd name="connsiteX4" fmla="*/ 137102 w 642290"/>
              <a:gd name="connsiteY4" fmla="*/ 0 h 1610020"/>
              <a:gd name="connsiteX0" fmla="*/ 733992 w 733992"/>
              <a:gd name="connsiteY0" fmla="*/ 1610020 h 1610020"/>
              <a:gd name="connsiteX1" fmla="*/ 261855 w 733992"/>
              <a:gd name="connsiteY1" fmla="*/ 1294293 h 1610020"/>
              <a:gd name="connsiteX2" fmla="*/ 1862 w 733992"/>
              <a:gd name="connsiteY2" fmla="*/ 880795 h 1610020"/>
              <a:gd name="connsiteX3" fmla="*/ 144583 w 733992"/>
              <a:gd name="connsiteY3" fmla="*/ 192505 h 1610020"/>
              <a:gd name="connsiteX4" fmla="*/ 228804 w 733992"/>
              <a:gd name="connsiteY4" fmla="*/ 0 h 1610020"/>
              <a:gd name="connsiteX0" fmla="*/ 744773 w 744773"/>
              <a:gd name="connsiteY0" fmla="*/ 1610020 h 1610020"/>
              <a:gd name="connsiteX1" fmla="*/ 272636 w 744773"/>
              <a:gd name="connsiteY1" fmla="*/ 1294293 h 1610020"/>
              <a:gd name="connsiteX2" fmla="*/ 12643 w 744773"/>
              <a:gd name="connsiteY2" fmla="*/ 880795 h 1610020"/>
              <a:gd name="connsiteX3" fmla="*/ 155364 w 744773"/>
              <a:gd name="connsiteY3" fmla="*/ 192505 h 1610020"/>
              <a:gd name="connsiteX4" fmla="*/ 239585 w 744773"/>
              <a:gd name="connsiteY4" fmla="*/ 0 h 1610020"/>
              <a:gd name="connsiteX0" fmla="*/ 748187 w 748187"/>
              <a:gd name="connsiteY0" fmla="*/ 1610020 h 1610020"/>
              <a:gd name="connsiteX1" fmla="*/ 276050 w 748187"/>
              <a:gd name="connsiteY1" fmla="*/ 1294293 h 1610020"/>
              <a:gd name="connsiteX2" fmla="*/ 16057 w 748187"/>
              <a:gd name="connsiteY2" fmla="*/ 880795 h 1610020"/>
              <a:gd name="connsiteX3" fmla="*/ 158778 w 748187"/>
              <a:gd name="connsiteY3" fmla="*/ 192505 h 1610020"/>
              <a:gd name="connsiteX4" fmla="*/ 242999 w 748187"/>
              <a:gd name="connsiteY4" fmla="*/ 0 h 1610020"/>
              <a:gd name="connsiteX0" fmla="*/ 835747 w 835747"/>
              <a:gd name="connsiteY0" fmla="*/ 1610020 h 1610020"/>
              <a:gd name="connsiteX1" fmla="*/ 363610 w 835747"/>
              <a:gd name="connsiteY1" fmla="*/ 1294293 h 1610020"/>
              <a:gd name="connsiteX2" fmla="*/ 103617 w 835747"/>
              <a:gd name="connsiteY2" fmla="*/ 880795 h 1610020"/>
              <a:gd name="connsiteX3" fmla="*/ 4600 w 835747"/>
              <a:gd name="connsiteY3" fmla="*/ 455264 h 1610020"/>
              <a:gd name="connsiteX4" fmla="*/ 330559 w 835747"/>
              <a:gd name="connsiteY4" fmla="*/ 0 h 1610020"/>
              <a:gd name="connsiteX0" fmla="*/ 835747 w 835747"/>
              <a:gd name="connsiteY0" fmla="*/ 1610020 h 1610020"/>
              <a:gd name="connsiteX1" fmla="*/ 363610 w 835747"/>
              <a:gd name="connsiteY1" fmla="*/ 1294293 h 1610020"/>
              <a:gd name="connsiteX2" fmla="*/ 103617 w 835747"/>
              <a:gd name="connsiteY2" fmla="*/ 880795 h 1610020"/>
              <a:gd name="connsiteX3" fmla="*/ 4600 w 835747"/>
              <a:gd name="connsiteY3" fmla="*/ 455264 h 1610020"/>
              <a:gd name="connsiteX4" fmla="*/ 330559 w 835747"/>
              <a:gd name="connsiteY4" fmla="*/ 0 h 1610020"/>
              <a:gd name="connsiteX0" fmla="*/ 831147 w 831147"/>
              <a:gd name="connsiteY0" fmla="*/ 1610020 h 1610020"/>
              <a:gd name="connsiteX1" fmla="*/ 359010 w 831147"/>
              <a:gd name="connsiteY1" fmla="*/ 1294293 h 1610020"/>
              <a:gd name="connsiteX2" fmla="*/ 99017 w 831147"/>
              <a:gd name="connsiteY2" fmla="*/ 880795 h 1610020"/>
              <a:gd name="connsiteX3" fmla="*/ 0 w 831147"/>
              <a:gd name="connsiteY3" fmla="*/ 455264 h 1610020"/>
              <a:gd name="connsiteX4" fmla="*/ 325959 w 831147"/>
              <a:gd name="connsiteY4" fmla="*/ 0 h 1610020"/>
              <a:gd name="connsiteX0" fmla="*/ 831147 w 831147"/>
              <a:gd name="connsiteY0" fmla="*/ 1610020 h 1610020"/>
              <a:gd name="connsiteX1" fmla="*/ 359010 w 831147"/>
              <a:gd name="connsiteY1" fmla="*/ 1294293 h 1610020"/>
              <a:gd name="connsiteX2" fmla="*/ 99017 w 831147"/>
              <a:gd name="connsiteY2" fmla="*/ 880795 h 1610020"/>
              <a:gd name="connsiteX3" fmla="*/ 0 w 831147"/>
              <a:gd name="connsiteY3" fmla="*/ 455264 h 1610020"/>
              <a:gd name="connsiteX4" fmla="*/ 325959 w 831147"/>
              <a:gd name="connsiteY4" fmla="*/ 0 h 1610020"/>
              <a:gd name="connsiteX0" fmla="*/ 831147 w 831147"/>
              <a:gd name="connsiteY0" fmla="*/ 1662572 h 1662572"/>
              <a:gd name="connsiteX1" fmla="*/ 359010 w 831147"/>
              <a:gd name="connsiteY1" fmla="*/ 1346845 h 1662572"/>
              <a:gd name="connsiteX2" fmla="*/ 99017 w 831147"/>
              <a:gd name="connsiteY2" fmla="*/ 933347 h 1662572"/>
              <a:gd name="connsiteX3" fmla="*/ 0 w 831147"/>
              <a:gd name="connsiteY3" fmla="*/ 507816 h 1662572"/>
              <a:gd name="connsiteX4" fmla="*/ 63200 w 831147"/>
              <a:gd name="connsiteY4" fmla="*/ 0 h 1662572"/>
              <a:gd name="connsiteX0" fmla="*/ 831147 w 831147"/>
              <a:gd name="connsiteY0" fmla="*/ 1662572 h 1662572"/>
              <a:gd name="connsiteX1" fmla="*/ 359010 w 831147"/>
              <a:gd name="connsiteY1" fmla="*/ 1346845 h 1662572"/>
              <a:gd name="connsiteX2" fmla="*/ 99017 w 831147"/>
              <a:gd name="connsiteY2" fmla="*/ 933347 h 1662572"/>
              <a:gd name="connsiteX3" fmla="*/ 0 w 831147"/>
              <a:gd name="connsiteY3" fmla="*/ 507816 h 1662572"/>
              <a:gd name="connsiteX4" fmla="*/ 63200 w 831147"/>
              <a:gd name="connsiteY4" fmla="*/ 0 h 1662572"/>
              <a:gd name="connsiteX0" fmla="*/ 838403 w 838403"/>
              <a:gd name="connsiteY0" fmla="*/ 1452365 h 1452365"/>
              <a:gd name="connsiteX1" fmla="*/ 366266 w 838403"/>
              <a:gd name="connsiteY1" fmla="*/ 1136638 h 1452365"/>
              <a:gd name="connsiteX2" fmla="*/ 106273 w 838403"/>
              <a:gd name="connsiteY2" fmla="*/ 723140 h 1452365"/>
              <a:gd name="connsiteX3" fmla="*/ 7256 w 838403"/>
              <a:gd name="connsiteY3" fmla="*/ 297609 h 1452365"/>
              <a:gd name="connsiteX4" fmla="*/ 38925 w 838403"/>
              <a:gd name="connsiteY4" fmla="*/ 0 h 1452365"/>
              <a:gd name="connsiteX0" fmla="*/ 831723 w 831723"/>
              <a:gd name="connsiteY0" fmla="*/ 1452365 h 1452365"/>
              <a:gd name="connsiteX1" fmla="*/ 359586 w 831723"/>
              <a:gd name="connsiteY1" fmla="*/ 1136638 h 1452365"/>
              <a:gd name="connsiteX2" fmla="*/ 99593 w 831723"/>
              <a:gd name="connsiteY2" fmla="*/ 723140 h 1452365"/>
              <a:gd name="connsiteX3" fmla="*/ 576 w 831723"/>
              <a:gd name="connsiteY3" fmla="*/ 297609 h 1452365"/>
              <a:gd name="connsiteX4" fmla="*/ 32245 w 831723"/>
              <a:gd name="connsiteY4" fmla="*/ 0 h 1452365"/>
              <a:gd name="connsiteX0" fmla="*/ 799478 w 799478"/>
              <a:gd name="connsiteY0" fmla="*/ 1452365 h 1452365"/>
              <a:gd name="connsiteX1" fmla="*/ 327341 w 799478"/>
              <a:gd name="connsiteY1" fmla="*/ 1136638 h 1452365"/>
              <a:gd name="connsiteX2" fmla="*/ 67348 w 799478"/>
              <a:gd name="connsiteY2" fmla="*/ 723140 h 1452365"/>
              <a:gd name="connsiteX3" fmla="*/ 0 w 799478"/>
              <a:gd name="connsiteY3" fmla="*/ 0 h 1452365"/>
              <a:gd name="connsiteX0" fmla="*/ 799478 w 799478"/>
              <a:gd name="connsiteY0" fmla="*/ 1452365 h 1452365"/>
              <a:gd name="connsiteX1" fmla="*/ 327341 w 799478"/>
              <a:gd name="connsiteY1" fmla="*/ 1136638 h 1452365"/>
              <a:gd name="connsiteX2" fmla="*/ 0 w 799478"/>
              <a:gd name="connsiteY2" fmla="*/ 0 h 1452365"/>
              <a:gd name="connsiteX0" fmla="*/ 799478 w 799478"/>
              <a:gd name="connsiteY0" fmla="*/ 1452365 h 1452365"/>
              <a:gd name="connsiteX1" fmla="*/ 0 w 799478"/>
              <a:gd name="connsiteY1" fmla="*/ 0 h 1452365"/>
              <a:gd name="connsiteX0" fmla="*/ 0 w 969164"/>
              <a:gd name="connsiteY0" fmla="*/ 0 h 328309"/>
              <a:gd name="connsiteX1" fmla="*/ 969164 w 969164"/>
              <a:gd name="connsiteY1" fmla="*/ 328309 h 328309"/>
              <a:gd name="connsiteX0" fmla="*/ 0 w 487901"/>
              <a:gd name="connsiteY0" fmla="*/ 20607 h 20607"/>
              <a:gd name="connsiteX1" fmla="*/ 487901 w 487901"/>
              <a:gd name="connsiteY1" fmla="*/ 0 h 20607"/>
            </a:gdLst>
            <a:ahLst/>
            <a:cxnLst>
              <a:cxn ang="0">
                <a:pos x="connsiteX0" y="connsiteY0"/>
              </a:cxn>
              <a:cxn ang="0">
                <a:pos x="connsiteX1" y="connsiteY1"/>
              </a:cxn>
            </a:cxnLst>
            <a:rect l="l" t="t" r="r" b="b"/>
            <a:pathLst>
              <a:path w="487901" h="20607">
                <a:moveTo>
                  <a:pt x="0" y="20607"/>
                </a:moveTo>
                <a:lnTo>
                  <a:pt x="487901" y="0"/>
                </a:lnTo>
              </a:path>
            </a:pathLst>
          </a:custGeom>
          <a:noFill/>
          <a:ln w="76200" cap="rnd" cmpd="sng" algn="ctr">
            <a:solidFill>
              <a:srgbClr val="FFFF00"/>
            </a:solidFill>
            <a:prstDash val="solid"/>
            <a:round/>
            <a:headEnd type="none" w="med" len="med"/>
            <a:tailEnd type="none" w="med" len="med"/>
          </a:ln>
          <a:effectLst/>
        </p:spPr>
        <p:txBody>
          <a:bodyPr rtlCol="0" anchor="ctr"/>
          <a:lstStyle/>
          <a:p>
            <a:pPr algn="ctr"/>
            <a:endParaRPr lang="en-US"/>
          </a:p>
        </p:txBody>
      </p:sp>
      <p:sp>
        <p:nvSpPr>
          <p:cNvPr id="152" name="Freeform 151"/>
          <p:cNvSpPr/>
          <p:nvPr/>
        </p:nvSpPr>
        <p:spPr>
          <a:xfrm>
            <a:off x="3597441" y="2538664"/>
            <a:ext cx="820939" cy="1383632"/>
          </a:xfrm>
          <a:custGeom>
            <a:avLst/>
            <a:gdLst>
              <a:gd name="connsiteX0" fmla="*/ 0 w 800905"/>
              <a:gd name="connsiteY0" fmla="*/ 1359569 h 1359569"/>
              <a:gd name="connsiteX1" fmla="*/ 469232 w 800905"/>
              <a:gd name="connsiteY1" fmla="*/ 1022684 h 1359569"/>
              <a:gd name="connsiteX2" fmla="*/ 757990 w 800905"/>
              <a:gd name="connsiteY2" fmla="*/ 553453 h 1359569"/>
              <a:gd name="connsiteX3" fmla="*/ 794084 w 800905"/>
              <a:gd name="connsiteY3" fmla="*/ 0 h 1359569"/>
              <a:gd name="connsiteX0" fmla="*/ 0 w 913911"/>
              <a:gd name="connsiteY0" fmla="*/ 1359569 h 1359569"/>
              <a:gd name="connsiteX1" fmla="*/ 469232 w 913911"/>
              <a:gd name="connsiteY1" fmla="*/ 1022684 h 1359569"/>
              <a:gd name="connsiteX2" fmla="*/ 902369 w 913911"/>
              <a:gd name="connsiteY2" fmla="*/ 625642 h 1359569"/>
              <a:gd name="connsiteX3" fmla="*/ 794084 w 913911"/>
              <a:gd name="connsiteY3" fmla="*/ 0 h 1359569"/>
              <a:gd name="connsiteX0" fmla="*/ 0 w 796530"/>
              <a:gd name="connsiteY0" fmla="*/ 1359569 h 1359569"/>
              <a:gd name="connsiteX1" fmla="*/ 469232 w 796530"/>
              <a:gd name="connsiteY1" fmla="*/ 1022684 h 1359569"/>
              <a:gd name="connsiteX2" fmla="*/ 733927 w 796530"/>
              <a:gd name="connsiteY2" fmla="*/ 541420 h 1359569"/>
              <a:gd name="connsiteX3" fmla="*/ 794084 w 796530"/>
              <a:gd name="connsiteY3" fmla="*/ 0 h 1359569"/>
              <a:gd name="connsiteX0" fmla="*/ 0 w 796875"/>
              <a:gd name="connsiteY0" fmla="*/ 1359569 h 1359569"/>
              <a:gd name="connsiteX1" fmla="*/ 445169 w 796875"/>
              <a:gd name="connsiteY1" fmla="*/ 1034715 h 1359569"/>
              <a:gd name="connsiteX2" fmla="*/ 733927 w 796875"/>
              <a:gd name="connsiteY2" fmla="*/ 541420 h 1359569"/>
              <a:gd name="connsiteX3" fmla="*/ 794084 w 796875"/>
              <a:gd name="connsiteY3" fmla="*/ 0 h 1359569"/>
              <a:gd name="connsiteX0" fmla="*/ 0 w 820939"/>
              <a:gd name="connsiteY0" fmla="*/ 1383632 h 1383632"/>
              <a:gd name="connsiteX1" fmla="*/ 469233 w 820939"/>
              <a:gd name="connsiteY1" fmla="*/ 1034715 h 1383632"/>
              <a:gd name="connsiteX2" fmla="*/ 757991 w 820939"/>
              <a:gd name="connsiteY2" fmla="*/ 541420 h 1383632"/>
              <a:gd name="connsiteX3" fmla="*/ 818148 w 820939"/>
              <a:gd name="connsiteY3" fmla="*/ 0 h 1383632"/>
            </a:gdLst>
            <a:ahLst/>
            <a:cxnLst>
              <a:cxn ang="0">
                <a:pos x="connsiteX0" y="connsiteY0"/>
              </a:cxn>
              <a:cxn ang="0">
                <a:pos x="connsiteX1" y="connsiteY1"/>
              </a:cxn>
              <a:cxn ang="0">
                <a:pos x="connsiteX2" y="connsiteY2"/>
              </a:cxn>
              <a:cxn ang="0">
                <a:pos x="connsiteX3" y="connsiteY3"/>
              </a:cxn>
            </a:cxnLst>
            <a:rect l="l" t="t" r="r" b="b"/>
            <a:pathLst>
              <a:path w="820939" h="1383632">
                <a:moveTo>
                  <a:pt x="0" y="1383632"/>
                </a:moveTo>
                <a:cubicBezTo>
                  <a:pt x="171450" y="1282366"/>
                  <a:pt x="342901" y="1175084"/>
                  <a:pt x="469233" y="1034715"/>
                </a:cubicBezTo>
                <a:cubicBezTo>
                  <a:pt x="595565" y="894346"/>
                  <a:pt x="699838" y="713873"/>
                  <a:pt x="757991" y="541420"/>
                </a:cubicBezTo>
                <a:cubicBezTo>
                  <a:pt x="816144" y="368967"/>
                  <a:pt x="827172" y="191503"/>
                  <a:pt x="818148" y="0"/>
                </a:cubicBezTo>
              </a:path>
            </a:pathLst>
          </a:cu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433388" y="356616"/>
            <a:ext cx="8710612" cy="710964"/>
          </a:xfrm>
        </p:spPr>
        <p:txBody>
          <a:bodyPr/>
          <a:lstStyle/>
          <a:p>
            <a:r>
              <a:rPr lang="en-US" sz="2400" b="1" dirty="0"/>
              <a:t>Our </a:t>
            </a:r>
            <a:r>
              <a:rPr lang="en-US" sz="2400" b="1" dirty="0" smtClean="0"/>
              <a:t>all-too-common Mental Model </a:t>
            </a:r>
            <a:r>
              <a:rPr lang="en-US" sz="2400" b="1" dirty="0"/>
              <a:t>creates two vicious </a:t>
            </a:r>
            <a:r>
              <a:rPr lang="en-US" sz="2400" b="1" dirty="0" smtClean="0"/>
              <a:t>cycles that </a:t>
            </a:r>
            <a:r>
              <a:rPr lang="en-US" sz="2400" b="1" dirty="0"/>
              <a:t>REDUCE BOTH PRODUCTIVITY &amp; SAFETY</a:t>
            </a:r>
          </a:p>
        </p:txBody>
      </p:sp>
      <p:grpSp>
        <p:nvGrpSpPr>
          <p:cNvPr id="4" name="Group 3"/>
          <p:cNvGrpSpPr/>
          <p:nvPr/>
        </p:nvGrpSpPr>
        <p:grpSpPr>
          <a:xfrm>
            <a:off x="1179576" y="1143000"/>
            <a:ext cx="1199046" cy="453569"/>
            <a:chOff x="1179576" y="1143000"/>
            <a:chExt cx="1199046" cy="453569"/>
          </a:xfrm>
        </p:grpSpPr>
        <p:sp>
          <p:nvSpPr>
            <p:cNvPr id="5" name="Rectangle 197"/>
            <p:cNvSpPr>
              <a:spLocks noChangeArrowheads="1"/>
            </p:cNvSpPr>
            <p:nvPr/>
          </p:nvSpPr>
          <p:spPr bwMode="auto">
            <a:xfrm>
              <a:off x="1403223" y="1143000"/>
              <a:ext cx="68929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FF"/>
                  </a:solidFill>
                  <a:effectLst/>
                  <a:latin typeface="Comic Sans MS" pitchFamily="66" charset="0"/>
                  <a:cs typeface="Arial" pitchFamily="34" charset="0"/>
                </a:rPr>
                <a:t>goal for</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198"/>
            <p:cNvSpPr>
              <a:spLocks noChangeArrowheads="1"/>
            </p:cNvSpPr>
            <p:nvPr/>
          </p:nvSpPr>
          <p:spPr bwMode="auto">
            <a:xfrm>
              <a:off x="1179576" y="1381125"/>
              <a:ext cx="119904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400" b="1" dirty="0">
                  <a:solidFill>
                    <a:srgbClr val="0000FF"/>
                  </a:solidFill>
                  <a:latin typeface="Comic Sans MS" pitchFamily="66" charset="0"/>
                </a:rPr>
                <a:t>s</a:t>
              </a:r>
              <a:r>
                <a:rPr lang="en-US" altLang="en-US" sz="1400" b="1" dirty="0" smtClean="0">
                  <a:solidFill>
                    <a:srgbClr val="0000FF"/>
                  </a:solidFill>
                  <a:latin typeface="Comic Sans MS" pitchFamily="66" charset="0"/>
                </a:rPr>
                <a:t>afety ev</a:t>
              </a:r>
              <a:r>
                <a:rPr kumimoji="0" lang="en-US" altLang="en-US" sz="1400" b="1" i="0" u="none" strike="noStrike" cap="none" normalizeH="0" baseline="0" dirty="0" smtClean="0">
                  <a:ln>
                    <a:noFill/>
                  </a:ln>
                  <a:solidFill>
                    <a:srgbClr val="0000FF"/>
                  </a:solidFill>
                  <a:effectLst/>
                  <a:latin typeface="Comic Sans MS" pitchFamily="66" charset="0"/>
                  <a:cs typeface="Arial" pitchFamily="34" charset="0"/>
                </a:rPr>
                <a:t>ents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7" name="Group 6"/>
          <p:cNvGrpSpPr/>
          <p:nvPr/>
        </p:nvGrpSpPr>
        <p:grpSpPr>
          <a:xfrm>
            <a:off x="1447800" y="2400300"/>
            <a:ext cx="828675" cy="533400"/>
            <a:chOff x="1447800" y="2400300"/>
            <a:chExt cx="828675" cy="533400"/>
          </a:xfrm>
        </p:grpSpPr>
        <p:sp>
          <p:nvSpPr>
            <p:cNvPr id="8" name="Rectangle 199"/>
            <p:cNvSpPr>
              <a:spLocks noChangeArrowheads="1"/>
            </p:cNvSpPr>
            <p:nvPr/>
          </p:nvSpPr>
          <p:spPr bwMode="auto">
            <a:xfrm>
              <a:off x="1543050" y="2400300"/>
              <a:ext cx="6572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FF"/>
                  </a:solidFill>
                  <a:effectLst/>
                  <a:latin typeface="Comic Sans MS" pitchFamily="66" charset="0"/>
                  <a:cs typeface="Arial" pitchFamily="34" charset="0"/>
                </a:rPr>
                <a:t>safety</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200"/>
            <p:cNvSpPr>
              <a:spLocks noChangeArrowheads="1"/>
            </p:cNvSpPr>
            <p:nvPr/>
          </p:nvSpPr>
          <p:spPr bwMode="auto">
            <a:xfrm>
              <a:off x="1447800" y="2638425"/>
              <a:ext cx="8286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FF"/>
                  </a:solidFill>
                  <a:effectLst/>
                  <a:latin typeface="Comic Sans MS" pitchFamily="66" charset="0"/>
                  <a:cs typeface="Arial" pitchFamily="34" charset="0"/>
                </a:rPr>
                <a:t>pressure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10" name="Group 9"/>
          <p:cNvGrpSpPr/>
          <p:nvPr/>
        </p:nvGrpSpPr>
        <p:grpSpPr>
          <a:xfrm>
            <a:off x="4038600" y="1885950"/>
            <a:ext cx="657225" cy="453569"/>
            <a:chOff x="4038600" y="1885950"/>
            <a:chExt cx="657225" cy="453569"/>
          </a:xfrm>
        </p:grpSpPr>
        <p:sp>
          <p:nvSpPr>
            <p:cNvPr id="11" name="Rectangle 201"/>
            <p:cNvSpPr>
              <a:spLocks noChangeArrowheads="1"/>
            </p:cNvSpPr>
            <p:nvPr/>
          </p:nvSpPr>
          <p:spPr bwMode="auto">
            <a:xfrm>
              <a:off x="4038600" y="1885950"/>
              <a:ext cx="6572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FF"/>
                  </a:solidFill>
                  <a:effectLst/>
                  <a:latin typeface="Comic Sans MS" pitchFamily="66" charset="0"/>
                  <a:cs typeface="Arial" pitchFamily="34" charset="0"/>
                </a:rPr>
                <a:t>safety</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202"/>
            <p:cNvSpPr>
              <a:spLocks noChangeArrowheads="1"/>
            </p:cNvSpPr>
            <p:nvPr/>
          </p:nvSpPr>
          <p:spPr bwMode="auto">
            <a:xfrm>
              <a:off x="4039606" y="2124075"/>
              <a:ext cx="55624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400" b="1" dirty="0" smtClean="0">
                  <a:solidFill>
                    <a:srgbClr val="0000FF"/>
                  </a:solidFill>
                  <a:latin typeface="Comic Sans MS" pitchFamily="66" charset="0"/>
                </a:rPr>
                <a:t>ev</a:t>
              </a:r>
              <a:r>
                <a:rPr kumimoji="0" lang="en-US" altLang="en-US" sz="1400" b="1" i="0" u="none" strike="noStrike" cap="none" normalizeH="0" baseline="0" dirty="0" smtClean="0">
                  <a:ln>
                    <a:noFill/>
                  </a:ln>
                  <a:solidFill>
                    <a:srgbClr val="0000FF"/>
                  </a:solidFill>
                  <a:effectLst/>
                  <a:latin typeface="Comic Sans MS" pitchFamily="66" charset="0"/>
                  <a:cs typeface="Arial" pitchFamily="34" charset="0"/>
                </a:rPr>
                <a:t>ents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13" name="Rectangle 203"/>
          <p:cNvSpPr>
            <a:spLocks noChangeArrowheads="1"/>
          </p:cNvSpPr>
          <p:nvPr/>
        </p:nvSpPr>
        <p:spPr bwMode="auto">
          <a:xfrm>
            <a:off x="2495550" y="3924300"/>
            <a:ext cx="13430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FF"/>
                </a:solidFill>
                <a:effectLst/>
                <a:latin typeface="Comic Sans MS" pitchFamily="66" charset="0"/>
                <a:cs typeface="Arial" pitchFamily="34" charset="0"/>
              </a:rPr>
              <a:t>safety actions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14" name="Group 13"/>
          <p:cNvGrpSpPr/>
          <p:nvPr/>
        </p:nvGrpSpPr>
        <p:grpSpPr>
          <a:xfrm>
            <a:off x="2371725" y="2562225"/>
            <a:ext cx="1895475" cy="542925"/>
            <a:chOff x="2371725" y="2562225"/>
            <a:chExt cx="1895475" cy="542925"/>
          </a:xfrm>
        </p:grpSpPr>
        <p:sp>
          <p:nvSpPr>
            <p:cNvPr id="15" name="Rectangle 204"/>
            <p:cNvSpPr>
              <a:spLocks noChangeArrowheads="1"/>
            </p:cNvSpPr>
            <p:nvPr/>
          </p:nvSpPr>
          <p:spPr bwMode="auto">
            <a:xfrm>
              <a:off x="2619375" y="2562225"/>
              <a:ext cx="14097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FF"/>
                  </a:solidFill>
                  <a:effectLst/>
                  <a:latin typeface="Comic Sans MS" pitchFamily="66" charset="0"/>
                  <a:cs typeface="Arial" pitchFamily="34" charset="0"/>
                </a:rPr>
                <a:t>Safety System</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Rectangle 205"/>
            <p:cNvSpPr>
              <a:spLocks noChangeArrowheads="1"/>
            </p:cNvSpPr>
            <p:nvPr/>
          </p:nvSpPr>
          <p:spPr bwMode="auto">
            <a:xfrm>
              <a:off x="2371725" y="2809875"/>
              <a:ext cx="18954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FF"/>
                  </a:solidFill>
                  <a:effectLst/>
                  <a:latin typeface="Comic Sans MS" pitchFamily="66" charset="0"/>
                  <a:cs typeface="Arial" pitchFamily="34" charset="0"/>
                </a:rPr>
                <a:t>(a goal-seeking loop)</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17" name="Group 16"/>
          <p:cNvGrpSpPr/>
          <p:nvPr/>
        </p:nvGrpSpPr>
        <p:grpSpPr>
          <a:xfrm>
            <a:off x="3052763" y="2362200"/>
            <a:ext cx="1643062" cy="1552575"/>
            <a:chOff x="3052763" y="2362200"/>
            <a:chExt cx="1643062" cy="1552575"/>
          </a:xfrm>
        </p:grpSpPr>
        <p:sp>
          <p:nvSpPr>
            <p:cNvPr id="18" name="Arc 206"/>
            <p:cNvSpPr>
              <a:spLocks/>
            </p:cNvSpPr>
            <p:nvPr/>
          </p:nvSpPr>
          <p:spPr bwMode="auto">
            <a:xfrm>
              <a:off x="3052763" y="2533650"/>
              <a:ext cx="1357313" cy="1381125"/>
            </a:xfrm>
            <a:custGeom>
              <a:avLst/>
              <a:gdLst>
                <a:gd name="G0" fmla="+- 0 0 0"/>
                <a:gd name="G1" fmla="+- 2187 0 0"/>
                <a:gd name="G2" fmla="+- 21600 0 0"/>
                <a:gd name="T0" fmla="*/ 21489 w 21600"/>
                <a:gd name="T1" fmla="*/ 0 h 21978"/>
                <a:gd name="T2" fmla="*/ 8654 w 21600"/>
                <a:gd name="T3" fmla="*/ 21978 h 21978"/>
                <a:gd name="T4" fmla="*/ 0 w 21600"/>
                <a:gd name="T5" fmla="*/ 2187 h 21978"/>
              </a:gdLst>
              <a:ahLst/>
              <a:cxnLst>
                <a:cxn ang="0">
                  <a:pos x="T0" y="T1"/>
                </a:cxn>
                <a:cxn ang="0">
                  <a:pos x="T2" y="T3"/>
                </a:cxn>
                <a:cxn ang="0">
                  <a:pos x="T4" y="T5"/>
                </a:cxn>
              </a:cxnLst>
              <a:rect l="0" t="0" r="r" b="b"/>
              <a:pathLst>
                <a:path w="21600" h="21978" fill="none" extrusionOk="0">
                  <a:moveTo>
                    <a:pt x="21488" y="0"/>
                  </a:moveTo>
                  <a:cubicBezTo>
                    <a:pt x="21562" y="726"/>
                    <a:pt x="21600" y="1456"/>
                    <a:pt x="21600" y="2187"/>
                  </a:cubicBezTo>
                  <a:cubicBezTo>
                    <a:pt x="21600" y="10770"/>
                    <a:pt x="16518" y="18538"/>
                    <a:pt x="8653" y="21977"/>
                  </a:cubicBezTo>
                </a:path>
                <a:path w="21600" h="21978" stroke="0" extrusionOk="0">
                  <a:moveTo>
                    <a:pt x="21488" y="0"/>
                  </a:moveTo>
                  <a:cubicBezTo>
                    <a:pt x="21562" y="726"/>
                    <a:pt x="21600" y="1456"/>
                    <a:pt x="21600" y="2187"/>
                  </a:cubicBezTo>
                  <a:cubicBezTo>
                    <a:pt x="21600" y="10770"/>
                    <a:pt x="16518" y="18538"/>
                    <a:pt x="8653" y="21977"/>
                  </a:cubicBezTo>
                  <a:lnTo>
                    <a:pt x="0" y="2187"/>
                  </a:lnTo>
                  <a:close/>
                </a:path>
              </a:pathLst>
            </a:custGeom>
            <a:noFill/>
            <a:ln w="285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207"/>
            <p:cNvSpPr>
              <a:spLocks/>
            </p:cNvSpPr>
            <p:nvPr/>
          </p:nvSpPr>
          <p:spPr bwMode="auto">
            <a:xfrm>
              <a:off x="4352925" y="2362200"/>
              <a:ext cx="104775" cy="180975"/>
            </a:xfrm>
            <a:custGeom>
              <a:avLst/>
              <a:gdLst>
                <a:gd name="T0" fmla="*/ 18 w 66"/>
                <a:gd name="T1" fmla="*/ 0 h 114"/>
                <a:gd name="T2" fmla="*/ 0 w 66"/>
                <a:gd name="T3" fmla="*/ 114 h 114"/>
                <a:gd name="T4" fmla="*/ 66 w 66"/>
                <a:gd name="T5" fmla="*/ 102 h 114"/>
                <a:gd name="T6" fmla="*/ 18 w 66"/>
                <a:gd name="T7" fmla="*/ 0 h 114"/>
              </a:gdLst>
              <a:ahLst/>
              <a:cxnLst>
                <a:cxn ang="0">
                  <a:pos x="T0" y="T1"/>
                </a:cxn>
                <a:cxn ang="0">
                  <a:pos x="T2" y="T3"/>
                </a:cxn>
                <a:cxn ang="0">
                  <a:pos x="T4" y="T5"/>
                </a:cxn>
                <a:cxn ang="0">
                  <a:pos x="T6" y="T7"/>
                </a:cxn>
              </a:cxnLst>
              <a:rect l="0" t="0" r="r" b="b"/>
              <a:pathLst>
                <a:path w="66" h="114">
                  <a:moveTo>
                    <a:pt x="18" y="0"/>
                  </a:moveTo>
                  <a:lnTo>
                    <a:pt x="0" y="114"/>
                  </a:lnTo>
                  <a:lnTo>
                    <a:pt x="66" y="102"/>
                  </a:lnTo>
                  <a:lnTo>
                    <a:pt x="18" y="0"/>
                  </a:lnTo>
                  <a:close/>
                </a:path>
              </a:pathLst>
            </a:custGeom>
            <a:solidFill>
              <a:srgbClr val="0000FF"/>
            </a:solidFill>
            <a:ln w="952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Rectangle 208"/>
            <p:cNvSpPr>
              <a:spLocks noChangeArrowheads="1"/>
            </p:cNvSpPr>
            <p:nvPr/>
          </p:nvSpPr>
          <p:spPr bwMode="auto">
            <a:xfrm>
              <a:off x="4467225" y="2400300"/>
              <a:ext cx="2286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FF"/>
                  </a:solidFill>
                  <a:effectLst/>
                  <a:latin typeface="Comic Sans MS" pitchFamily="66" charset="0"/>
                  <a:cs typeface="Arial" pitchFamily="34" charset="0"/>
                </a:rPr>
                <a:t>O</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21" name="Group 20"/>
          <p:cNvGrpSpPr/>
          <p:nvPr/>
        </p:nvGrpSpPr>
        <p:grpSpPr>
          <a:xfrm>
            <a:off x="1981200" y="1771650"/>
            <a:ext cx="1943101" cy="1662113"/>
            <a:chOff x="1981200" y="1771650"/>
            <a:chExt cx="1943101" cy="1662113"/>
          </a:xfrm>
        </p:grpSpPr>
        <p:sp>
          <p:nvSpPr>
            <p:cNvPr id="22" name="Arc 209"/>
            <p:cNvSpPr>
              <a:spLocks/>
            </p:cNvSpPr>
            <p:nvPr/>
          </p:nvSpPr>
          <p:spPr bwMode="auto">
            <a:xfrm>
              <a:off x="2097088" y="1771650"/>
              <a:ext cx="1827213" cy="1662113"/>
            </a:xfrm>
            <a:custGeom>
              <a:avLst/>
              <a:gdLst>
                <a:gd name="G0" fmla="+- 15274 0 0"/>
                <a:gd name="G1" fmla="+- 21600 0 0"/>
                <a:gd name="G2" fmla="+- 21600 0 0"/>
                <a:gd name="T0" fmla="*/ 0 w 23753"/>
                <a:gd name="T1" fmla="*/ 6326 h 21600"/>
                <a:gd name="T2" fmla="*/ 23753 w 23753"/>
                <a:gd name="T3" fmla="*/ 1734 h 21600"/>
                <a:gd name="T4" fmla="*/ 15274 w 23753"/>
                <a:gd name="T5" fmla="*/ 21600 h 21600"/>
              </a:gdLst>
              <a:ahLst/>
              <a:cxnLst>
                <a:cxn ang="0">
                  <a:pos x="T0" y="T1"/>
                </a:cxn>
                <a:cxn ang="0">
                  <a:pos x="T2" y="T3"/>
                </a:cxn>
                <a:cxn ang="0">
                  <a:pos x="T4" y="T5"/>
                </a:cxn>
              </a:cxnLst>
              <a:rect l="0" t="0" r="r" b="b"/>
              <a:pathLst>
                <a:path w="23753" h="21600" fill="none" extrusionOk="0">
                  <a:moveTo>
                    <a:pt x="0" y="6326"/>
                  </a:moveTo>
                  <a:cubicBezTo>
                    <a:pt x="4051" y="2275"/>
                    <a:pt x="9545" y="-1"/>
                    <a:pt x="15274" y="0"/>
                  </a:cubicBezTo>
                  <a:cubicBezTo>
                    <a:pt x="18188" y="0"/>
                    <a:pt x="21072" y="589"/>
                    <a:pt x="23753" y="1733"/>
                  </a:cubicBezTo>
                </a:path>
                <a:path w="23753" h="21600" stroke="0" extrusionOk="0">
                  <a:moveTo>
                    <a:pt x="0" y="6326"/>
                  </a:moveTo>
                  <a:cubicBezTo>
                    <a:pt x="4051" y="2275"/>
                    <a:pt x="9545" y="-1"/>
                    <a:pt x="15274" y="0"/>
                  </a:cubicBezTo>
                  <a:cubicBezTo>
                    <a:pt x="18188" y="0"/>
                    <a:pt x="21072" y="589"/>
                    <a:pt x="23753" y="1733"/>
                  </a:cubicBezTo>
                  <a:lnTo>
                    <a:pt x="15274" y="21600"/>
                  </a:lnTo>
                  <a:close/>
                </a:path>
              </a:pathLst>
            </a:custGeom>
            <a:noFill/>
            <a:ln w="285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210"/>
            <p:cNvSpPr>
              <a:spLocks/>
            </p:cNvSpPr>
            <p:nvPr/>
          </p:nvSpPr>
          <p:spPr bwMode="auto">
            <a:xfrm>
              <a:off x="1981200" y="2219325"/>
              <a:ext cx="152400" cy="180975"/>
            </a:xfrm>
            <a:custGeom>
              <a:avLst/>
              <a:gdLst>
                <a:gd name="T0" fmla="*/ 0 w 96"/>
                <a:gd name="T1" fmla="*/ 114 h 114"/>
                <a:gd name="T2" fmla="*/ 96 w 96"/>
                <a:gd name="T3" fmla="*/ 42 h 114"/>
                <a:gd name="T4" fmla="*/ 42 w 96"/>
                <a:gd name="T5" fmla="*/ 0 h 114"/>
                <a:gd name="T6" fmla="*/ 0 w 96"/>
                <a:gd name="T7" fmla="*/ 114 h 114"/>
              </a:gdLst>
              <a:ahLst/>
              <a:cxnLst>
                <a:cxn ang="0">
                  <a:pos x="T0" y="T1"/>
                </a:cxn>
                <a:cxn ang="0">
                  <a:pos x="T2" y="T3"/>
                </a:cxn>
                <a:cxn ang="0">
                  <a:pos x="T4" y="T5"/>
                </a:cxn>
                <a:cxn ang="0">
                  <a:pos x="T6" y="T7"/>
                </a:cxn>
              </a:cxnLst>
              <a:rect l="0" t="0" r="r" b="b"/>
              <a:pathLst>
                <a:path w="96" h="114">
                  <a:moveTo>
                    <a:pt x="0" y="114"/>
                  </a:moveTo>
                  <a:lnTo>
                    <a:pt x="96" y="42"/>
                  </a:lnTo>
                  <a:lnTo>
                    <a:pt x="42" y="0"/>
                  </a:lnTo>
                  <a:lnTo>
                    <a:pt x="0" y="114"/>
                  </a:lnTo>
                  <a:close/>
                </a:path>
              </a:pathLst>
            </a:custGeom>
            <a:solidFill>
              <a:srgbClr val="0000FF"/>
            </a:solidFill>
            <a:ln w="952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4" name="Group 23"/>
          <p:cNvGrpSpPr/>
          <p:nvPr/>
        </p:nvGrpSpPr>
        <p:grpSpPr>
          <a:xfrm>
            <a:off x="1804988" y="2776538"/>
            <a:ext cx="1247775" cy="1147762"/>
            <a:chOff x="1804988" y="2776538"/>
            <a:chExt cx="1247775" cy="1147762"/>
          </a:xfrm>
        </p:grpSpPr>
        <p:sp>
          <p:nvSpPr>
            <p:cNvPr id="25" name="Arc 211"/>
            <p:cNvSpPr>
              <a:spLocks/>
            </p:cNvSpPr>
            <p:nvPr/>
          </p:nvSpPr>
          <p:spPr bwMode="auto">
            <a:xfrm>
              <a:off x="1804988" y="2776538"/>
              <a:ext cx="1247775" cy="1058863"/>
            </a:xfrm>
            <a:custGeom>
              <a:avLst/>
              <a:gdLst>
                <a:gd name="G0" fmla="+- 21530 0 0"/>
                <a:gd name="G1" fmla="+- 0 0 0"/>
                <a:gd name="G2" fmla="+- 21600 0 0"/>
                <a:gd name="T0" fmla="*/ 9987 w 21530"/>
                <a:gd name="T1" fmla="*/ 18257 h 18257"/>
                <a:gd name="T2" fmla="*/ 0 w 21530"/>
                <a:gd name="T3" fmla="*/ 1732 h 18257"/>
                <a:gd name="T4" fmla="*/ 21530 w 21530"/>
                <a:gd name="T5" fmla="*/ 0 h 18257"/>
              </a:gdLst>
              <a:ahLst/>
              <a:cxnLst>
                <a:cxn ang="0">
                  <a:pos x="T0" y="T1"/>
                </a:cxn>
                <a:cxn ang="0">
                  <a:pos x="T2" y="T3"/>
                </a:cxn>
                <a:cxn ang="0">
                  <a:pos x="T4" y="T5"/>
                </a:cxn>
              </a:cxnLst>
              <a:rect l="0" t="0" r="r" b="b"/>
              <a:pathLst>
                <a:path w="21530" h="18257" fill="none" extrusionOk="0">
                  <a:moveTo>
                    <a:pt x="9986" y="18257"/>
                  </a:moveTo>
                  <a:cubicBezTo>
                    <a:pt x="4244" y="14626"/>
                    <a:pt x="544" y="8504"/>
                    <a:pt x="-1" y="1732"/>
                  </a:cubicBezTo>
                </a:path>
                <a:path w="21530" h="18257" stroke="0" extrusionOk="0">
                  <a:moveTo>
                    <a:pt x="9986" y="18257"/>
                  </a:moveTo>
                  <a:cubicBezTo>
                    <a:pt x="4244" y="14626"/>
                    <a:pt x="544" y="8504"/>
                    <a:pt x="-1" y="1732"/>
                  </a:cubicBezTo>
                  <a:lnTo>
                    <a:pt x="21530" y="0"/>
                  </a:lnTo>
                  <a:close/>
                </a:path>
              </a:pathLst>
            </a:custGeom>
            <a:noFill/>
            <a:ln w="285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212"/>
            <p:cNvSpPr>
              <a:spLocks/>
            </p:cNvSpPr>
            <p:nvPr/>
          </p:nvSpPr>
          <p:spPr bwMode="auto">
            <a:xfrm>
              <a:off x="2352675" y="3790950"/>
              <a:ext cx="190500" cy="133350"/>
            </a:xfrm>
            <a:custGeom>
              <a:avLst/>
              <a:gdLst>
                <a:gd name="T0" fmla="*/ 120 w 120"/>
                <a:gd name="T1" fmla="*/ 84 h 84"/>
                <a:gd name="T2" fmla="*/ 30 w 120"/>
                <a:gd name="T3" fmla="*/ 0 h 84"/>
                <a:gd name="T4" fmla="*/ 0 w 120"/>
                <a:gd name="T5" fmla="*/ 60 h 84"/>
                <a:gd name="T6" fmla="*/ 120 w 120"/>
                <a:gd name="T7" fmla="*/ 84 h 84"/>
              </a:gdLst>
              <a:ahLst/>
              <a:cxnLst>
                <a:cxn ang="0">
                  <a:pos x="T0" y="T1"/>
                </a:cxn>
                <a:cxn ang="0">
                  <a:pos x="T2" y="T3"/>
                </a:cxn>
                <a:cxn ang="0">
                  <a:pos x="T4" y="T5"/>
                </a:cxn>
                <a:cxn ang="0">
                  <a:pos x="T6" y="T7"/>
                </a:cxn>
              </a:cxnLst>
              <a:rect l="0" t="0" r="r" b="b"/>
              <a:pathLst>
                <a:path w="120" h="84">
                  <a:moveTo>
                    <a:pt x="120" y="84"/>
                  </a:moveTo>
                  <a:lnTo>
                    <a:pt x="30" y="0"/>
                  </a:lnTo>
                  <a:lnTo>
                    <a:pt x="0" y="60"/>
                  </a:lnTo>
                  <a:lnTo>
                    <a:pt x="120" y="84"/>
                  </a:lnTo>
                  <a:close/>
                </a:path>
              </a:pathLst>
            </a:custGeom>
            <a:solidFill>
              <a:srgbClr val="0000FF"/>
            </a:solidFill>
            <a:ln w="952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7" name="Line 213"/>
          <p:cNvSpPr>
            <a:spLocks noChangeShapeType="1"/>
          </p:cNvSpPr>
          <p:nvPr/>
        </p:nvSpPr>
        <p:spPr bwMode="auto">
          <a:xfrm>
            <a:off x="1809750" y="1619250"/>
            <a:ext cx="0" cy="600075"/>
          </a:xfrm>
          <a:prstGeom prst="line">
            <a:avLst/>
          </a:prstGeom>
          <a:noFill/>
          <a:ln w="285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14"/>
          <p:cNvSpPr>
            <a:spLocks/>
          </p:cNvSpPr>
          <p:nvPr/>
        </p:nvSpPr>
        <p:spPr bwMode="auto">
          <a:xfrm>
            <a:off x="1752600" y="2219325"/>
            <a:ext cx="104775" cy="180975"/>
          </a:xfrm>
          <a:custGeom>
            <a:avLst/>
            <a:gdLst>
              <a:gd name="T0" fmla="*/ 36 w 66"/>
              <a:gd name="T1" fmla="*/ 114 h 114"/>
              <a:gd name="T2" fmla="*/ 66 w 66"/>
              <a:gd name="T3" fmla="*/ 0 h 114"/>
              <a:gd name="T4" fmla="*/ 0 w 66"/>
              <a:gd name="T5" fmla="*/ 0 h 114"/>
              <a:gd name="T6" fmla="*/ 36 w 66"/>
              <a:gd name="T7" fmla="*/ 114 h 114"/>
            </a:gdLst>
            <a:ahLst/>
            <a:cxnLst>
              <a:cxn ang="0">
                <a:pos x="T0" y="T1"/>
              </a:cxn>
              <a:cxn ang="0">
                <a:pos x="T2" y="T3"/>
              </a:cxn>
              <a:cxn ang="0">
                <a:pos x="T4" y="T5"/>
              </a:cxn>
              <a:cxn ang="0">
                <a:pos x="T6" y="T7"/>
              </a:cxn>
            </a:cxnLst>
            <a:rect l="0" t="0" r="r" b="b"/>
            <a:pathLst>
              <a:path w="66" h="114">
                <a:moveTo>
                  <a:pt x="36" y="114"/>
                </a:moveTo>
                <a:lnTo>
                  <a:pt x="66" y="0"/>
                </a:lnTo>
                <a:lnTo>
                  <a:pt x="0" y="0"/>
                </a:lnTo>
                <a:lnTo>
                  <a:pt x="36" y="114"/>
                </a:lnTo>
                <a:close/>
              </a:path>
            </a:pathLst>
          </a:custGeom>
          <a:solidFill>
            <a:srgbClr val="0000FF"/>
          </a:solidFill>
          <a:ln w="952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Rectangle 215"/>
          <p:cNvSpPr>
            <a:spLocks noChangeArrowheads="1"/>
          </p:cNvSpPr>
          <p:nvPr/>
        </p:nvSpPr>
        <p:spPr bwMode="auto">
          <a:xfrm>
            <a:off x="1609725" y="2105025"/>
            <a:ext cx="2286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FF"/>
                </a:solidFill>
                <a:effectLst/>
                <a:latin typeface="Comic Sans MS" pitchFamily="66" charset="0"/>
                <a:cs typeface="Arial" pitchFamily="34" charset="0"/>
              </a:rPr>
              <a:t>O</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 name="Rectangle 216"/>
          <p:cNvSpPr>
            <a:spLocks noChangeArrowheads="1"/>
          </p:cNvSpPr>
          <p:nvPr/>
        </p:nvSpPr>
        <p:spPr bwMode="auto">
          <a:xfrm>
            <a:off x="5419725" y="2000250"/>
            <a:ext cx="11239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Comic Sans MS" pitchFamily="66" charset="0"/>
                <a:cs typeface="Arial" pitchFamily="34" charset="0"/>
              </a:rPr>
              <a:t>productivity</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31" name="Group 30"/>
          <p:cNvGrpSpPr/>
          <p:nvPr/>
        </p:nvGrpSpPr>
        <p:grpSpPr>
          <a:xfrm>
            <a:off x="6696075" y="3800475"/>
            <a:ext cx="1123950" cy="533400"/>
            <a:chOff x="6696075" y="3800475"/>
            <a:chExt cx="1123950" cy="533400"/>
          </a:xfrm>
        </p:grpSpPr>
        <p:sp>
          <p:nvSpPr>
            <p:cNvPr id="32" name="Rectangle 217"/>
            <p:cNvSpPr>
              <a:spLocks noChangeArrowheads="1"/>
            </p:cNvSpPr>
            <p:nvPr/>
          </p:nvSpPr>
          <p:spPr bwMode="auto">
            <a:xfrm>
              <a:off x="6696075" y="3800475"/>
              <a:ext cx="11239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Comic Sans MS" pitchFamily="66" charset="0"/>
                  <a:cs typeface="Arial" pitchFamily="34" charset="0"/>
                </a:rPr>
                <a:t>productivity</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3" name="Rectangle 218"/>
            <p:cNvSpPr>
              <a:spLocks noChangeArrowheads="1"/>
            </p:cNvSpPr>
            <p:nvPr/>
          </p:nvSpPr>
          <p:spPr bwMode="auto">
            <a:xfrm>
              <a:off x="6896100" y="4038600"/>
              <a:ext cx="6953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Comic Sans MS" pitchFamily="66" charset="0"/>
                  <a:cs typeface="Arial" pitchFamily="34" charset="0"/>
                </a:rPr>
                <a:t>actions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34" name="Group 33"/>
          <p:cNvGrpSpPr/>
          <p:nvPr/>
        </p:nvGrpSpPr>
        <p:grpSpPr>
          <a:xfrm>
            <a:off x="7915275" y="2400300"/>
            <a:ext cx="1123950" cy="533400"/>
            <a:chOff x="7915275" y="2400300"/>
            <a:chExt cx="1123950" cy="533400"/>
          </a:xfrm>
        </p:grpSpPr>
        <p:sp>
          <p:nvSpPr>
            <p:cNvPr id="35" name="Rectangle 219"/>
            <p:cNvSpPr>
              <a:spLocks noChangeArrowheads="1"/>
            </p:cNvSpPr>
            <p:nvPr/>
          </p:nvSpPr>
          <p:spPr bwMode="auto">
            <a:xfrm>
              <a:off x="7915275" y="2400300"/>
              <a:ext cx="11239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Comic Sans MS" pitchFamily="66" charset="0"/>
                  <a:cs typeface="Arial" pitchFamily="34" charset="0"/>
                </a:rPr>
                <a:t>productivity</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6" name="Rectangle 220"/>
            <p:cNvSpPr>
              <a:spLocks noChangeArrowheads="1"/>
            </p:cNvSpPr>
            <p:nvPr/>
          </p:nvSpPr>
          <p:spPr bwMode="auto">
            <a:xfrm>
              <a:off x="8039100" y="2638425"/>
              <a:ext cx="8286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Comic Sans MS" pitchFamily="66" charset="0"/>
                  <a:cs typeface="Arial" pitchFamily="34" charset="0"/>
                </a:rPr>
                <a:t>pressure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37" name="Group 36"/>
          <p:cNvGrpSpPr/>
          <p:nvPr/>
        </p:nvGrpSpPr>
        <p:grpSpPr>
          <a:xfrm>
            <a:off x="7915275" y="1143000"/>
            <a:ext cx="1123950" cy="533400"/>
            <a:chOff x="7915275" y="1143000"/>
            <a:chExt cx="1123950" cy="533400"/>
          </a:xfrm>
        </p:grpSpPr>
        <p:sp>
          <p:nvSpPr>
            <p:cNvPr id="38" name="Rectangle 221"/>
            <p:cNvSpPr>
              <a:spLocks noChangeArrowheads="1"/>
            </p:cNvSpPr>
            <p:nvPr/>
          </p:nvSpPr>
          <p:spPr bwMode="auto">
            <a:xfrm>
              <a:off x="7915275" y="1143000"/>
              <a:ext cx="11239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Comic Sans MS" pitchFamily="66" charset="0"/>
                  <a:cs typeface="Arial" pitchFamily="34" charset="0"/>
                </a:rPr>
                <a:t>productivity</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 name="Rectangle 222"/>
            <p:cNvSpPr>
              <a:spLocks noChangeArrowheads="1"/>
            </p:cNvSpPr>
            <p:nvPr/>
          </p:nvSpPr>
          <p:spPr bwMode="auto">
            <a:xfrm>
              <a:off x="8239125" y="1381125"/>
              <a:ext cx="4286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Comic Sans MS" pitchFamily="66" charset="0"/>
                  <a:cs typeface="Arial" pitchFamily="34" charset="0"/>
                </a:rPr>
                <a:t>goal</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40" name="Group 39"/>
          <p:cNvGrpSpPr/>
          <p:nvPr/>
        </p:nvGrpSpPr>
        <p:grpSpPr>
          <a:xfrm>
            <a:off x="4674268" y="1876425"/>
            <a:ext cx="714375" cy="295275"/>
            <a:chOff x="4686300" y="1876425"/>
            <a:chExt cx="714375" cy="295275"/>
          </a:xfrm>
        </p:grpSpPr>
        <p:sp>
          <p:nvSpPr>
            <p:cNvPr id="41" name="Line 223"/>
            <p:cNvSpPr>
              <a:spLocks noChangeShapeType="1"/>
            </p:cNvSpPr>
            <p:nvPr/>
          </p:nvSpPr>
          <p:spPr bwMode="auto">
            <a:xfrm>
              <a:off x="4686300" y="2124075"/>
              <a:ext cx="533400" cy="0"/>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224"/>
            <p:cNvSpPr>
              <a:spLocks/>
            </p:cNvSpPr>
            <p:nvPr/>
          </p:nvSpPr>
          <p:spPr bwMode="auto">
            <a:xfrm>
              <a:off x="5219700" y="2066925"/>
              <a:ext cx="180975" cy="104775"/>
            </a:xfrm>
            <a:custGeom>
              <a:avLst/>
              <a:gdLst>
                <a:gd name="T0" fmla="*/ 114 w 114"/>
                <a:gd name="T1" fmla="*/ 36 h 66"/>
                <a:gd name="T2" fmla="*/ 0 w 114"/>
                <a:gd name="T3" fmla="*/ 0 h 66"/>
                <a:gd name="T4" fmla="*/ 0 w 114"/>
                <a:gd name="T5" fmla="*/ 66 h 66"/>
                <a:gd name="T6" fmla="*/ 114 w 114"/>
                <a:gd name="T7" fmla="*/ 36 h 66"/>
              </a:gdLst>
              <a:ahLst/>
              <a:cxnLst>
                <a:cxn ang="0">
                  <a:pos x="T0" y="T1"/>
                </a:cxn>
                <a:cxn ang="0">
                  <a:pos x="T2" y="T3"/>
                </a:cxn>
                <a:cxn ang="0">
                  <a:pos x="T4" y="T5"/>
                </a:cxn>
                <a:cxn ang="0">
                  <a:pos x="T6" y="T7"/>
                </a:cxn>
              </a:cxnLst>
              <a:rect l="0" t="0" r="r" b="b"/>
              <a:pathLst>
                <a:path w="114" h="66">
                  <a:moveTo>
                    <a:pt x="114" y="36"/>
                  </a:moveTo>
                  <a:lnTo>
                    <a:pt x="0" y="0"/>
                  </a:lnTo>
                  <a:lnTo>
                    <a:pt x="0" y="66"/>
                  </a:lnTo>
                  <a:lnTo>
                    <a:pt x="114" y="36"/>
                  </a:lnTo>
                  <a:close/>
                </a:path>
              </a:pathLst>
            </a:custGeom>
            <a:solidFill>
              <a:srgbClr val="000000"/>
            </a:solidFill>
            <a:ln w="95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Rectangle 225"/>
            <p:cNvSpPr>
              <a:spLocks noChangeArrowheads="1"/>
            </p:cNvSpPr>
            <p:nvPr/>
          </p:nvSpPr>
          <p:spPr bwMode="auto">
            <a:xfrm>
              <a:off x="5153025" y="1876425"/>
              <a:ext cx="2286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Comic Sans MS" pitchFamily="66" charset="0"/>
                  <a:cs typeface="Arial" pitchFamily="34" charset="0"/>
                </a:rPr>
                <a:t>O</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44" name="Group 43"/>
          <p:cNvGrpSpPr/>
          <p:nvPr/>
        </p:nvGrpSpPr>
        <p:grpSpPr>
          <a:xfrm>
            <a:off x="5762625" y="2257425"/>
            <a:ext cx="1385888" cy="1682750"/>
            <a:chOff x="5762625" y="2257425"/>
            <a:chExt cx="1385888" cy="1682750"/>
          </a:xfrm>
        </p:grpSpPr>
        <p:sp>
          <p:nvSpPr>
            <p:cNvPr id="45" name="Arc 226"/>
            <p:cNvSpPr>
              <a:spLocks/>
            </p:cNvSpPr>
            <p:nvPr/>
          </p:nvSpPr>
          <p:spPr bwMode="auto">
            <a:xfrm>
              <a:off x="5791200" y="2428875"/>
              <a:ext cx="1357313" cy="1511300"/>
            </a:xfrm>
            <a:custGeom>
              <a:avLst/>
              <a:gdLst>
                <a:gd name="G0" fmla="+- 21600 0 0"/>
                <a:gd name="G1" fmla="+- 3857 0 0"/>
                <a:gd name="G2" fmla="+- 21600 0 0"/>
                <a:gd name="T0" fmla="*/ 13958 w 21600"/>
                <a:gd name="T1" fmla="*/ 24060 h 24060"/>
                <a:gd name="T2" fmla="*/ 347 w 21600"/>
                <a:gd name="T3" fmla="*/ 0 h 24060"/>
                <a:gd name="T4" fmla="*/ 21600 w 21600"/>
                <a:gd name="T5" fmla="*/ 3857 h 24060"/>
              </a:gdLst>
              <a:ahLst/>
              <a:cxnLst>
                <a:cxn ang="0">
                  <a:pos x="T0" y="T1"/>
                </a:cxn>
                <a:cxn ang="0">
                  <a:pos x="T2" y="T3"/>
                </a:cxn>
                <a:cxn ang="0">
                  <a:pos x="T4" y="T5"/>
                </a:cxn>
              </a:cxnLst>
              <a:rect l="0" t="0" r="r" b="b"/>
              <a:pathLst>
                <a:path w="21600" h="24060" fill="none" extrusionOk="0">
                  <a:moveTo>
                    <a:pt x="13958" y="24059"/>
                  </a:moveTo>
                  <a:cubicBezTo>
                    <a:pt x="5557" y="20882"/>
                    <a:pt x="0" y="12838"/>
                    <a:pt x="0" y="3857"/>
                  </a:cubicBezTo>
                  <a:cubicBezTo>
                    <a:pt x="-1" y="2563"/>
                    <a:pt x="116" y="1272"/>
                    <a:pt x="347" y="0"/>
                  </a:cubicBezTo>
                </a:path>
                <a:path w="21600" h="24060" stroke="0" extrusionOk="0">
                  <a:moveTo>
                    <a:pt x="13958" y="24059"/>
                  </a:moveTo>
                  <a:cubicBezTo>
                    <a:pt x="5557" y="20882"/>
                    <a:pt x="0" y="12838"/>
                    <a:pt x="0" y="3857"/>
                  </a:cubicBezTo>
                  <a:cubicBezTo>
                    <a:pt x="-1" y="2563"/>
                    <a:pt x="116" y="1272"/>
                    <a:pt x="347" y="0"/>
                  </a:cubicBezTo>
                  <a:lnTo>
                    <a:pt x="21600" y="3857"/>
                  </a:lnTo>
                  <a:close/>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227"/>
            <p:cNvSpPr>
              <a:spLocks/>
            </p:cNvSpPr>
            <p:nvPr/>
          </p:nvSpPr>
          <p:spPr bwMode="auto">
            <a:xfrm>
              <a:off x="5762625" y="2257425"/>
              <a:ext cx="95250" cy="180975"/>
            </a:xfrm>
            <a:custGeom>
              <a:avLst/>
              <a:gdLst>
                <a:gd name="T0" fmla="*/ 60 w 60"/>
                <a:gd name="T1" fmla="*/ 0 h 114"/>
                <a:gd name="T2" fmla="*/ 0 w 60"/>
                <a:gd name="T3" fmla="*/ 102 h 114"/>
                <a:gd name="T4" fmla="*/ 60 w 60"/>
                <a:gd name="T5" fmla="*/ 114 h 114"/>
                <a:gd name="T6" fmla="*/ 60 w 60"/>
                <a:gd name="T7" fmla="*/ 0 h 114"/>
              </a:gdLst>
              <a:ahLst/>
              <a:cxnLst>
                <a:cxn ang="0">
                  <a:pos x="T0" y="T1"/>
                </a:cxn>
                <a:cxn ang="0">
                  <a:pos x="T2" y="T3"/>
                </a:cxn>
                <a:cxn ang="0">
                  <a:pos x="T4" y="T5"/>
                </a:cxn>
                <a:cxn ang="0">
                  <a:pos x="T6" y="T7"/>
                </a:cxn>
              </a:cxnLst>
              <a:rect l="0" t="0" r="r" b="b"/>
              <a:pathLst>
                <a:path w="60" h="114">
                  <a:moveTo>
                    <a:pt x="60" y="0"/>
                  </a:moveTo>
                  <a:lnTo>
                    <a:pt x="0" y="102"/>
                  </a:lnTo>
                  <a:lnTo>
                    <a:pt x="60" y="114"/>
                  </a:lnTo>
                  <a:lnTo>
                    <a:pt x="60" y="0"/>
                  </a:lnTo>
                  <a:close/>
                </a:path>
              </a:pathLst>
            </a:custGeom>
            <a:solidFill>
              <a:srgbClr val="000000"/>
            </a:solidFill>
            <a:ln w="95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7" name="Group 46"/>
          <p:cNvGrpSpPr/>
          <p:nvPr/>
        </p:nvGrpSpPr>
        <p:grpSpPr>
          <a:xfrm>
            <a:off x="6094413" y="1762125"/>
            <a:ext cx="2278062" cy="1662113"/>
            <a:chOff x="6094413" y="1762125"/>
            <a:chExt cx="2278062" cy="1662113"/>
          </a:xfrm>
        </p:grpSpPr>
        <p:sp>
          <p:nvSpPr>
            <p:cNvPr id="48" name="Arc 228"/>
            <p:cNvSpPr>
              <a:spLocks/>
            </p:cNvSpPr>
            <p:nvPr/>
          </p:nvSpPr>
          <p:spPr bwMode="auto">
            <a:xfrm>
              <a:off x="6094413" y="1762125"/>
              <a:ext cx="2020888" cy="1662113"/>
            </a:xfrm>
            <a:custGeom>
              <a:avLst/>
              <a:gdLst>
                <a:gd name="G0" fmla="+- 10857 0 0"/>
                <a:gd name="G1" fmla="+- 21600 0 0"/>
                <a:gd name="G2" fmla="+- 21600 0 0"/>
                <a:gd name="T0" fmla="*/ 0 w 26254"/>
                <a:gd name="T1" fmla="*/ 2927 h 21600"/>
                <a:gd name="T2" fmla="*/ 26254 w 26254"/>
                <a:gd name="T3" fmla="*/ 6451 h 21600"/>
                <a:gd name="T4" fmla="*/ 10857 w 26254"/>
                <a:gd name="T5" fmla="*/ 21600 h 21600"/>
              </a:gdLst>
              <a:ahLst/>
              <a:cxnLst>
                <a:cxn ang="0">
                  <a:pos x="T0" y="T1"/>
                </a:cxn>
                <a:cxn ang="0">
                  <a:pos x="T2" y="T3"/>
                </a:cxn>
                <a:cxn ang="0">
                  <a:pos x="T4" y="T5"/>
                </a:cxn>
              </a:cxnLst>
              <a:rect l="0" t="0" r="r" b="b"/>
              <a:pathLst>
                <a:path w="26254" h="21600" fill="none" extrusionOk="0">
                  <a:moveTo>
                    <a:pt x="-1" y="2926"/>
                  </a:moveTo>
                  <a:cubicBezTo>
                    <a:pt x="3297" y="1009"/>
                    <a:pt x="7043" y="-1"/>
                    <a:pt x="10857" y="0"/>
                  </a:cubicBezTo>
                  <a:cubicBezTo>
                    <a:pt x="16646" y="0"/>
                    <a:pt x="22193" y="2324"/>
                    <a:pt x="26254" y="6450"/>
                  </a:cubicBezTo>
                </a:path>
                <a:path w="26254" h="21600" stroke="0" extrusionOk="0">
                  <a:moveTo>
                    <a:pt x="-1" y="2926"/>
                  </a:moveTo>
                  <a:cubicBezTo>
                    <a:pt x="3297" y="1009"/>
                    <a:pt x="7043" y="-1"/>
                    <a:pt x="10857" y="0"/>
                  </a:cubicBezTo>
                  <a:cubicBezTo>
                    <a:pt x="16646" y="0"/>
                    <a:pt x="22193" y="2324"/>
                    <a:pt x="26254" y="6450"/>
                  </a:cubicBezTo>
                  <a:lnTo>
                    <a:pt x="10857" y="21600"/>
                  </a:lnTo>
                  <a:close/>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229"/>
            <p:cNvSpPr>
              <a:spLocks/>
            </p:cNvSpPr>
            <p:nvPr/>
          </p:nvSpPr>
          <p:spPr bwMode="auto">
            <a:xfrm>
              <a:off x="8077200" y="2219325"/>
              <a:ext cx="161925" cy="180975"/>
            </a:xfrm>
            <a:custGeom>
              <a:avLst/>
              <a:gdLst>
                <a:gd name="T0" fmla="*/ 102 w 102"/>
                <a:gd name="T1" fmla="*/ 114 h 114"/>
                <a:gd name="T2" fmla="*/ 54 w 102"/>
                <a:gd name="T3" fmla="*/ 0 h 114"/>
                <a:gd name="T4" fmla="*/ 0 w 102"/>
                <a:gd name="T5" fmla="*/ 42 h 114"/>
                <a:gd name="T6" fmla="*/ 102 w 102"/>
                <a:gd name="T7" fmla="*/ 114 h 114"/>
              </a:gdLst>
              <a:ahLst/>
              <a:cxnLst>
                <a:cxn ang="0">
                  <a:pos x="T0" y="T1"/>
                </a:cxn>
                <a:cxn ang="0">
                  <a:pos x="T2" y="T3"/>
                </a:cxn>
                <a:cxn ang="0">
                  <a:pos x="T4" y="T5"/>
                </a:cxn>
                <a:cxn ang="0">
                  <a:pos x="T6" y="T7"/>
                </a:cxn>
              </a:cxnLst>
              <a:rect l="0" t="0" r="r" b="b"/>
              <a:pathLst>
                <a:path w="102" h="114">
                  <a:moveTo>
                    <a:pt x="102" y="114"/>
                  </a:moveTo>
                  <a:lnTo>
                    <a:pt x="54" y="0"/>
                  </a:lnTo>
                  <a:lnTo>
                    <a:pt x="0" y="42"/>
                  </a:lnTo>
                  <a:lnTo>
                    <a:pt x="102" y="114"/>
                  </a:lnTo>
                  <a:close/>
                </a:path>
              </a:pathLst>
            </a:custGeom>
            <a:solidFill>
              <a:srgbClr val="000000"/>
            </a:solidFill>
            <a:ln w="95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Rectangle 230"/>
            <p:cNvSpPr>
              <a:spLocks noChangeArrowheads="1"/>
            </p:cNvSpPr>
            <p:nvPr/>
          </p:nvSpPr>
          <p:spPr bwMode="auto">
            <a:xfrm>
              <a:off x="8143875" y="2066925"/>
              <a:ext cx="2286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Comic Sans MS" pitchFamily="66" charset="0"/>
                  <a:cs typeface="Arial" pitchFamily="34" charset="0"/>
                </a:rPr>
                <a:t>O</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51" name="Group 50"/>
          <p:cNvGrpSpPr/>
          <p:nvPr/>
        </p:nvGrpSpPr>
        <p:grpSpPr>
          <a:xfrm>
            <a:off x="7062788" y="2709863"/>
            <a:ext cx="1317625" cy="1130995"/>
            <a:chOff x="7062788" y="2709863"/>
            <a:chExt cx="1317625" cy="1130995"/>
          </a:xfrm>
        </p:grpSpPr>
        <p:sp>
          <p:nvSpPr>
            <p:cNvPr id="52" name="Arc 231"/>
            <p:cNvSpPr>
              <a:spLocks/>
            </p:cNvSpPr>
            <p:nvPr/>
          </p:nvSpPr>
          <p:spPr bwMode="auto">
            <a:xfrm>
              <a:off x="7062788" y="2709863"/>
              <a:ext cx="1317625" cy="1074738"/>
            </a:xfrm>
            <a:custGeom>
              <a:avLst/>
              <a:gdLst>
                <a:gd name="G0" fmla="+- 0 0 0"/>
                <a:gd name="G1" fmla="+- 0 0 0"/>
                <a:gd name="G2" fmla="+- 21600 0 0"/>
                <a:gd name="T0" fmla="*/ 21430 w 21430"/>
                <a:gd name="T1" fmla="*/ 2708 h 17472"/>
                <a:gd name="T2" fmla="*/ 12700 w 21430"/>
                <a:gd name="T3" fmla="*/ 17472 h 17472"/>
                <a:gd name="T4" fmla="*/ 0 w 21430"/>
                <a:gd name="T5" fmla="*/ 0 h 17472"/>
              </a:gdLst>
              <a:ahLst/>
              <a:cxnLst>
                <a:cxn ang="0">
                  <a:pos x="T0" y="T1"/>
                </a:cxn>
                <a:cxn ang="0">
                  <a:pos x="T2" y="T3"/>
                </a:cxn>
                <a:cxn ang="0">
                  <a:pos x="T4" y="T5"/>
                </a:cxn>
              </a:cxnLst>
              <a:rect l="0" t="0" r="r" b="b"/>
              <a:pathLst>
                <a:path w="21430" h="17472" fill="none" extrusionOk="0">
                  <a:moveTo>
                    <a:pt x="21429" y="2707"/>
                  </a:moveTo>
                  <a:cubicBezTo>
                    <a:pt x="20682" y="8623"/>
                    <a:pt x="17522" y="13966"/>
                    <a:pt x="12699" y="17471"/>
                  </a:cubicBezTo>
                </a:path>
                <a:path w="21430" h="17472" stroke="0" extrusionOk="0">
                  <a:moveTo>
                    <a:pt x="21429" y="2707"/>
                  </a:moveTo>
                  <a:cubicBezTo>
                    <a:pt x="20682" y="8623"/>
                    <a:pt x="17522" y="13966"/>
                    <a:pt x="12699" y="17471"/>
                  </a:cubicBezTo>
                  <a:lnTo>
                    <a:pt x="0" y="0"/>
                  </a:lnTo>
                  <a:close/>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232"/>
            <p:cNvSpPr>
              <a:spLocks/>
            </p:cNvSpPr>
            <p:nvPr/>
          </p:nvSpPr>
          <p:spPr bwMode="auto">
            <a:xfrm>
              <a:off x="7749099" y="3697983"/>
              <a:ext cx="180975" cy="142875"/>
            </a:xfrm>
            <a:custGeom>
              <a:avLst/>
              <a:gdLst>
                <a:gd name="T0" fmla="*/ 0 w 114"/>
                <a:gd name="T1" fmla="*/ 90 h 90"/>
                <a:gd name="T2" fmla="*/ 114 w 114"/>
                <a:gd name="T3" fmla="*/ 54 h 90"/>
                <a:gd name="T4" fmla="*/ 78 w 114"/>
                <a:gd name="T5" fmla="*/ 0 h 90"/>
                <a:gd name="T6" fmla="*/ 0 w 114"/>
                <a:gd name="T7" fmla="*/ 90 h 90"/>
              </a:gdLst>
              <a:ahLst/>
              <a:cxnLst>
                <a:cxn ang="0">
                  <a:pos x="T0" y="T1"/>
                </a:cxn>
                <a:cxn ang="0">
                  <a:pos x="T2" y="T3"/>
                </a:cxn>
                <a:cxn ang="0">
                  <a:pos x="T4" y="T5"/>
                </a:cxn>
                <a:cxn ang="0">
                  <a:pos x="T6" y="T7"/>
                </a:cxn>
              </a:cxnLst>
              <a:rect l="0" t="0" r="r" b="b"/>
              <a:pathLst>
                <a:path w="114" h="90">
                  <a:moveTo>
                    <a:pt x="0" y="90"/>
                  </a:moveTo>
                  <a:lnTo>
                    <a:pt x="114" y="54"/>
                  </a:lnTo>
                  <a:lnTo>
                    <a:pt x="78" y="0"/>
                  </a:lnTo>
                  <a:lnTo>
                    <a:pt x="0" y="90"/>
                  </a:lnTo>
                  <a:close/>
                </a:path>
              </a:pathLst>
            </a:custGeom>
            <a:solidFill>
              <a:srgbClr val="000000"/>
            </a:solidFill>
            <a:ln w="95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4" name="Group 53"/>
          <p:cNvGrpSpPr/>
          <p:nvPr/>
        </p:nvGrpSpPr>
        <p:grpSpPr>
          <a:xfrm>
            <a:off x="8343900" y="1619250"/>
            <a:ext cx="104775" cy="781050"/>
            <a:chOff x="8343900" y="1619250"/>
            <a:chExt cx="104775" cy="781050"/>
          </a:xfrm>
        </p:grpSpPr>
        <p:sp>
          <p:nvSpPr>
            <p:cNvPr id="55" name="Line 234"/>
            <p:cNvSpPr>
              <a:spLocks noChangeShapeType="1"/>
            </p:cNvSpPr>
            <p:nvPr/>
          </p:nvSpPr>
          <p:spPr bwMode="auto">
            <a:xfrm>
              <a:off x="8401050" y="1619250"/>
              <a:ext cx="0" cy="600075"/>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235"/>
            <p:cNvSpPr>
              <a:spLocks/>
            </p:cNvSpPr>
            <p:nvPr/>
          </p:nvSpPr>
          <p:spPr bwMode="auto">
            <a:xfrm>
              <a:off x="8343900" y="2219325"/>
              <a:ext cx="104775" cy="180975"/>
            </a:xfrm>
            <a:custGeom>
              <a:avLst/>
              <a:gdLst>
                <a:gd name="T0" fmla="*/ 36 w 66"/>
                <a:gd name="T1" fmla="*/ 114 h 114"/>
                <a:gd name="T2" fmla="*/ 66 w 66"/>
                <a:gd name="T3" fmla="*/ 0 h 114"/>
                <a:gd name="T4" fmla="*/ 0 w 66"/>
                <a:gd name="T5" fmla="*/ 0 h 114"/>
                <a:gd name="T6" fmla="*/ 36 w 66"/>
                <a:gd name="T7" fmla="*/ 114 h 114"/>
              </a:gdLst>
              <a:ahLst/>
              <a:cxnLst>
                <a:cxn ang="0">
                  <a:pos x="T0" y="T1"/>
                </a:cxn>
                <a:cxn ang="0">
                  <a:pos x="T2" y="T3"/>
                </a:cxn>
                <a:cxn ang="0">
                  <a:pos x="T4" y="T5"/>
                </a:cxn>
                <a:cxn ang="0">
                  <a:pos x="T6" y="T7"/>
                </a:cxn>
              </a:cxnLst>
              <a:rect l="0" t="0" r="r" b="b"/>
              <a:pathLst>
                <a:path w="66" h="114">
                  <a:moveTo>
                    <a:pt x="36" y="114"/>
                  </a:moveTo>
                  <a:lnTo>
                    <a:pt x="66" y="0"/>
                  </a:lnTo>
                  <a:lnTo>
                    <a:pt x="0" y="0"/>
                  </a:lnTo>
                  <a:lnTo>
                    <a:pt x="36" y="114"/>
                  </a:lnTo>
                  <a:close/>
                </a:path>
              </a:pathLst>
            </a:custGeom>
            <a:solidFill>
              <a:srgbClr val="000000"/>
            </a:solidFill>
            <a:ln w="95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7" name="Group 56"/>
          <p:cNvGrpSpPr/>
          <p:nvPr/>
        </p:nvGrpSpPr>
        <p:grpSpPr>
          <a:xfrm>
            <a:off x="6096000" y="2552700"/>
            <a:ext cx="1895475" cy="552450"/>
            <a:chOff x="6096000" y="2552700"/>
            <a:chExt cx="1895475" cy="552450"/>
          </a:xfrm>
        </p:grpSpPr>
        <p:sp>
          <p:nvSpPr>
            <p:cNvPr id="58" name="Rectangle 233"/>
            <p:cNvSpPr>
              <a:spLocks noChangeArrowheads="1"/>
            </p:cNvSpPr>
            <p:nvPr/>
          </p:nvSpPr>
          <p:spPr bwMode="auto">
            <a:xfrm>
              <a:off x="6134100" y="2552700"/>
              <a:ext cx="18383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Comic Sans MS" pitchFamily="66" charset="0"/>
                  <a:cs typeface="Arial" pitchFamily="34" charset="0"/>
                </a:rPr>
                <a:t>Productivity System</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9" name="Rectangle 238"/>
            <p:cNvSpPr>
              <a:spLocks noChangeArrowheads="1"/>
            </p:cNvSpPr>
            <p:nvPr/>
          </p:nvSpPr>
          <p:spPr bwMode="auto">
            <a:xfrm>
              <a:off x="6096000" y="2809875"/>
              <a:ext cx="18954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Comic Sans MS" pitchFamily="66" charset="0"/>
                  <a:cs typeface="Arial" pitchFamily="34" charset="0"/>
                </a:rPr>
                <a:t>(a goal-seeking loop)</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60" name="Group 59"/>
          <p:cNvGrpSpPr/>
          <p:nvPr/>
        </p:nvGrpSpPr>
        <p:grpSpPr>
          <a:xfrm>
            <a:off x="3780795" y="3554163"/>
            <a:ext cx="2886705" cy="533400"/>
            <a:chOff x="3780795" y="3554163"/>
            <a:chExt cx="2886705" cy="533400"/>
          </a:xfrm>
        </p:grpSpPr>
        <p:sp>
          <p:nvSpPr>
            <p:cNvPr id="61" name="Line 236"/>
            <p:cNvSpPr>
              <a:spLocks noChangeShapeType="1"/>
            </p:cNvSpPr>
            <p:nvPr/>
          </p:nvSpPr>
          <p:spPr bwMode="auto">
            <a:xfrm>
              <a:off x="3780795" y="4038600"/>
              <a:ext cx="2781300" cy="0"/>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Freeform 237"/>
            <p:cNvSpPr>
              <a:spLocks/>
            </p:cNvSpPr>
            <p:nvPr/>
          </p:nvSpPr>
          <p:spPr bwMode="auto">
            <a:xfrm>
              <a:off x="6486525" y="3981450"/>
              <a:ext cx="180975" cy="104775"/>
            </a:xfrm>
            <a:custGeom>
              <a:avLst/>
              <a:gdLst>
                <a:gd name="T0" fmla="*/ 114 w 114"/>
                <a:gd name="T1" fmla="*/ 36 h 66"/>
                <a:gd name="T2" fmla="*/ 0 w 114"/>
                <a:gd name="T3" fmla="*/ 0 h 66"/>
                <a:gd name="T4" fmla="*/ 0 w 114"/>
                <a:gd name="T5" fmla="*/ 66 h 66"/>
                <a:gd name="T6" fmla="*/ 114 w 114"/>
                <a:gd name="T7" fmla="*/ 36 h 66"/>
              </a:gdLst>
              <a:ahLst/>
              <a:cxnLst>
                <a:cxn ang="0">
                  <a:pos x="T0" y="T1"/>
                </a:cxn>
                <a:cxn ang="0">
                  <a:pos x="T2" y="T3"/>
                </a:cxn>
                <a:cxn ang="0">
                  <a:pos x="T4" y="T5"/>
                </a:cxn>
                <a:cxn ang="0">
                  <a:pos x="T6" y="T7"/>
                </a:cxn>
              </a:cxnLst>
              <a:rect l="0" t="0" r="r" b="b"/>
              <a:pathLst>
                <a:path w="114" h="66">
                  <a:moveTo>
                    <a:pt x="114" y="36"/>
                  </a:moveTo>
                  <a:lnTo>
                    <a:pt x="0" y="0"/>
                  </a:lnTo>
                  <a:lnTo>
                    <a:pt x="0" y="66"/>
                  </a:lnTo>
                  <a:lnTo>
                    <a:pt x="114" y="36"/>
                  </a:lnTo>
                  <a:close/>
                </a:path>
              </a:pathLst>
            </a:custGeom>
            <a:solidFill>
              <a:srgbClr val="000000"/>
            </a:solidFill>
            <a:ln w="95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Rectangle 239"/>
            <p:cNvSpPr>
              <a:spLocks noChangeArrowheads="1"/>
            </p:cNvSpPr>
            <p:nvPr/>
          </p:nvSpPr>
          <p:spPr bwMode="auto">
            <a:xfrm>
              <a:off x="4524375" y="3554163"/>
              <a:ext cx="13430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Comic Sans MS" pitchFamily="66" charset="0"/>
                  <a:cs typeface="Arial" pitchFamily="34" charset="0"/>
                </a:rPr>
                <a:t>The "Power of</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 name="Rectangle 240"/>
            <p:cNvSpPr>
              <a:spLocks noChangeArrowheads="1"/>
            </p:cNvSpPr>
            <p:nvPr/>
          </p:nvSpPr>
          <p:spPr bwMode="auto">
            <a:xfrm>
              <a:off x="4676775" y="3792288"/>
              <a:ext cx="10191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Comic Sans MS" pitchFamily="66" charset="0"/>
                  <a:cs typeface="Arial" pitchFamily="34" charset="0"/>
                </a:rPr>
                <a:t>Habit" link</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65" name="Group 64"/>
          <p:cNvGrpSpPr/>
          <p:nvPr/>
        </p:nvGrpSpPr>
        <p:grpSpPr>
          <a:xfrm>
            <a:off x="2600325" y="5124450"/>
            <a:ext cx="1143000" cy="533400"/>
            <a:chOff x="2600325" y="5124450"/>
            <a:chExt cx="1143000" cy="533400"/>
          </a:xfrm>
        </p:grpSpPr>
        <p:sp>
          <p:nvSpPr>
            <p:cNvPr id="66" name="Rectangle 241"/>
            <p:cNvSpPr>
              <a:spLocks noChangeArrowheads="1"/>
            </p:cNvSpPr>
            <p:nvPr/>
          </p:nvSpPr>
          <p:spPr bwMode="auto">
            <a:xfrm>
              <a:off x="2600325" y="5124450"/>
              <a:ext cx="11430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FF"/>
                  </a:solidFill>
                  <a:effectLst/>
                  <a:latin typeface="Comic Sans MS" pitchFamily="66" charset="0"/>
                  <a:cs typeface="Arial" pitchFamily="34" charset="0"/>
                </a:rPr>
                <a:t>attention to</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7" name="Rectangle 242"/>
            <p:cNvSpPr>
              <a:spLocks noChangeArrowheads="1"/>
            </p:cNvSpPr>
            <p:nvPr/>
          </p:nvSpPr>
          <p:spPr bwMode="auto">
            <a:xfrm>
              <a:off x="2819400" y="5362575"/>
              <a:ext cx="6572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FF"/>
                  </a:solidFill>
                  <a:effectLst/>
                  <a:latin typeface="Comic Sans MS" pitchFamily="66" charset="0"/>
                  <a:cs typeface="Arial" pitchFamily="34" charset="0"/>
                </a:rPr>
                <a:t>safety</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68" name="Group 67"/>
          <p:cNvGrpSpPr/>
          <p:nvPr/>
        </p:nvGrpSpPr>
        <p:grpSpPr>
          <a:xfrm>
            <a:off x="276225" y="5010150"/>
            <a:ext cx="1981200" cy="752475"/>
            <a:chOff x="276225" y="5010150"/>
            <a:chExt cx="1981200" cy="752475"/>
          </a:xfrm>
        </p:grpSpPr>
        <p:sp>
          <p:nvSpPr>
            <p:cNvPr id="69" name="Rectangle 243"/>
            <p:cNvSpPr>
              <a:spLocks noChangeArrowheads="1"/>
            </p:cNvSpPr>
            <p:nvPr/>
          </p:nvSpPr>
          <p:spPr bwMode="auto">
            <a:xfrm>
              <a:off x="276225" y="5010150"/>
              <a:ext cx="19812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Comic Sans MS" pitchFamily="66" charset="0"/>
                  <a:cs typeface="Arial" pitchFamily="34" charset="0"/>
                </a:rPr>
                <a:t>degree of belief that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0" name="Rectangle 244"/>
            <p:cNvSpPr>
              <a:spLocks noChangeArrowheads="1"/>
            </p:cNvSpPr>
            <p:nvPr/>
          </p:nvSpPr>
          <p:spPr bwMode="auto">
            <a:xfrm>
              <a:off x="371475" y="5238750"/>
              <a:ext cx="17526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Comic Sans MS" pitchFamily="66" charset="0"/>
                  <a:cs typeface="Arial" pitchFamily="34" charset="0"/>
                </a:rPr>
                <a:t>safer work is more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1" name="Rectangle 245"/>
            <p:cNvSpPr>
              <a:spLocks noChangeArrowheads="1"/>
            </p:cNvSpPr>
            <p:nvPr/>
          </p:nvSpPr>
          <p:spPr bwMode="auto">
            <a:xfrm>
              <a:off x="514350" y="5467350"/>
              <a:ext cx="14668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Comic Sans MS" pitchFamily="66" charset="0"/>
                  <a:cs typeface="Arial" pitchFamily="34" charset="0"/>
                </a:rPr>
                <a:t>productive work</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72" name="Group 71"/>
          <p:cNvGrpSpPr/>
          <p:nvPr/>
        </p:nvGrpSpPr>
        <p:grpSpPr>
          <a:xfrm>
            <a:off x="2114550" y="5305425"/>
            <a:ext cx="457200" cy="104775"/>
            <a:chOff x="2114550" y="5305425"/>
            <a:chExt cx="457200" cy="104775"/>
          </a:xfrm>
        </p:grpSpPr>
        <p:sp>
          <p:nvSpPr>
            <p:cNvPr id="73" name="Line 246"/>
            <p:cNvSpPr>
              <a:spLocks noChangeShapeType="1"/>
            </p:cNvSpPr>
            <p:nvPr/>
          </p:nvSpPr>
          <p:spPr bwMode="auto">
            <a:xfrm>
              <a:off x="2114550" y="5362575"/>
              <a:ext cx="276225" cy="0"/>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Freeform 247"/>
            <p:cNvSpPr>
              <a:spLocks/>
            </p:cNvSpPr>
            <p:nvPr/>
          </p:nvSpPr>
          <p:spPr bwMode="auto">
            <a:xfrm>
              <a:off x="2390775" y="5305425"/>
              <a:ext cx="180975" cy="104775"/>
            </a:xfrm>
            <a:custGeom>
              <a:avLst/>
              <a:gdLst>
                <a:gd name="T0" fmla="*/ 114 w 114"/>
                <a:gd name="T1" fmla="*/ 36 h 66"/>
                <a:gd name="T2" fmla="*/ 0 w 114"/>
                <a:gd name="T3" fmla="*/ 0 h 66"/>
                <a:gd name="T4" fmla="*/ 0 w 114"/>
                <a:gd name="T5" fmla="*/ 66 h 66"/>
                <a:gd name="T6" fmla="*/ 114 w 114"/>
                <a:gd name="T7" fmla="*/ 36 h 66"/>
              </a:gdLst>
              <a:ahLst/>
              <a:cxnLst>
                <a:cxn ang="0">
                  <a:pos x="T0" y="T1"/>
                </a:cxn>
                <a:cxn ang="0">
                  <a:pos x="T2" y="T3"/>
                </a:cxn>
                <a:cxn ang="0">
                  <a:pos x="T4" y="T5"/>
                </a:cxn>
                <a:cxn ang="0">
                  <a:pos x="T6" y="T7"/>
                </a:cxn>
              </a:cxnLst>
              <a:rect l="0" t="0" r="r" b="b"/>
              <a:pathLst>
                <a:path w="114" h="66">
                  <a:moveTo>
                    <a:pt x="114" y="36"/>
                  </a:moveTo>
                  <a:lnTo>
                    <a:pt x="0" y="0"/>
                  </a:lnTo>
                  <a:lnTo>
                    <a:pt x="0" y="66"/>
                  </a:lnTo>
                  <a:lnTo>
                    <a:pt x="114" y="36"/>
                  </a:lnTo>
                  <a:close/>
                </a:path>
              </a:pathLst>
            </a:custGeom>
            <a:solidFill>
              <a:srgbClr val="000000"/>
            </a:solidFill>
            <a:ln w="95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5" name="Group 74"/>
          <p:cNvGrpSpPr/>
          <p:nvPr/>
        </p:nvGrpSpPr>
        <p:grpSpPr>
          <a:xfrm>
            <a:off x="3028950" y="4152900"/>
            <a:ext cx="104775" cy="971550"/>
            <a:chOff x="3028950" y="4152900"/>
            <a:chExt cx="104775" cy="971550"/>
          </a:xfrm>
        </p:grpSpPr>
        <p:sp>
          <p:nvSpPr>
            <p:cNvPr id="76" name="Line 248"/>
            <p:cNvSpPr>
              <a:spLocks noChangeShapeType="1"/>
            </p:cNvSpPr>
            <p:nvPr/>
          </p:nvSpPr>
          <p:spPr bwMode="auto">
            <a:xfrm flipV="1">
              <a:off x="3086100" y="4333875"/>
              <a:ext cx="0" cy="790575"/>
            </a:xfrm>
            <a:prstGeom prst="line">
              <a:avLst/>
            </a:prstGeom>
            <a:noFill/>
            <a:ln w="285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249"/>
            <p:cNvSpPr>
              <a:spLocks/>
            </p:cNvSpPr>
            <p:nvPr/>
          </p:nvSpPr>
          <p:spPr bwMode="auto">
            <a:xfrm>
              <a:off x="3028950" y="4152900"/>
              <a:ext cx="104775" cy="180975"/>
            </a:xfrm>
            <a:custGeom>
              <a:avLst/>
              <a:gdLst>
                <a:gd name="T0" fmla="*/ 36 w 66"/>
                <a:gd name="T1" fmla="*/ 0 h 114"/>
                <a:gd name="T2" fmla="*/ 0 w 66"/>
                <a:gd name="T3" fmla="*/ 114 h 114"/>
                <a:gd name="T4" fmla="*/ 66 w 66"/>
                <a:gd name="T5" fmla="*/ 114 h 114"/>
                <a:gd name="T6" fmla="*/ 36 w 66"/>
                <a:gd name="T7" fmla="*/ 0 h 114"/>
              </a:gdLst>
              <a:ahLst/>
              <a:cxnLst>
                <a:cxn ang="0">
                  <a:pos x="T0" y="T1"/>
                </a:cxn>
                <a:cxn ang="0">
                  <a:pos x="T2" y="T3"/>
                </a:cxn>
                <a:cxn ang="0">
                  <a:pos x="T4" y="T5"/>
                </a:cxn>
                <a:cxn ang="0">
                  <a:pos x="T6" y="T7"/>
                </a:cxn>
              </a:cxnLst>
              <a:rect l="0" t="0" r="r" b="b"/>
              <a:pathLst>
                <a:path w="66" h="114">
                  <a:moveTo>
                    <a:pt x="36" y="0"/>
                  </a:moveTo>
                  <a:lnTo>
                    <a:pt x="0" y="114"/>
                  </a:lnTo>
                  <a:lnTo>
                    <a:pt x="66" y="114"/>
                  </a:lnTo>
                  <a:lnTo>
                    <a:pt x="36" y="0"/>
                  </a:lnTo>
                  <a:close/>
                </a:path>
              </a:pathLst>
            </a:custGeom>
            <a:solidFill>
              <a:srgbClr val="0000FF"/>
            </a:solidFill>
            <a:ln w="952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1" name="Group 80"/>
          <p:cNvGrpSpPr/>
          <p:nvPr/>
        </p:nvGrpSpPr>
        <p:grpSpPr>
          <a:xfrm>
            <a:off x="3981450" y="4499722"/>
            <a:ext cx="2495550" cy="1034933"/>
            <a:chOff x="3981450" y="4499722"/>
            <a:chExt cx="2495550" cy="1034933"/>
          </a:xfrm>
        </p:grpSpPr>
        <p:sp>
          <p:nvSpPr>
            <p:cNvPr id="82" name="Rectangle 252"/>
            <p:cNvSpPr>
              <a:spLocks noChangeArrowheads="1"/>
            </p:cNvSpPr>
            <p:nvPr/>
          </p:nvSpPr>
          <p:spPr bwMode="auto">
            <a:xfrm>
              <a:off x="4352925" y="4499722"/>
              <a:ext cx="17240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Comic Sans MS" pitchFamily="66" charset="0"/>
                  <a:cs typeface="Arial" pitchFamily="34" charset="0"/>
                </a:rPr>
                <a:t>Two Vicious Cycles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3" name="Rectangle 253"/>
            <p:cNvSpPr>
              <a:spLocks noChangeArrowheads="1"/>
            </p:cNvSpPr>
            <p:nvPr/>
          </p:nvSpPr>
          <p:spPr bwMode="auto">
            <a:xfrm>
              <a:off x="4381500" y="4738267"/>
              <a:ext cx="16573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Comic Sans MS" pitchFamily="66" charset="0"/>
                  <a:cs typeface="Arial" pitchFamily="34" charset="0"/>
                </a:rPr>
                <a:t>REDUCING BOTH</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 name="Rectangle 254"/>
            <p:cNvSpPr>
              <a:spLocks noChangeArrowheads="1"/>
            </p:cNvSpPr>
            <p:nvPr/>
          </p:nvSpPr>
          <p:spPr bwMode="auto">
            <a:xfrm>
              <a:off x="3981450" y="4976812"/>
              <a:ext cx="24955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Comic Sans MS" pitchFamily="66" charset="0"/>
                  <a:cs typeface="Arial" pitchFamily="34" charset="0"/>
                </a:rPr>
                <a:t>PRODUCTIVITY &amp; SAFETY</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5" name="Rectangle 255"/>
            <p:cNvSpPr>
              <a:spLocks noChangeArrowheads="1"/>
            </p:cNvSpPr>
            <p:nvPr/>
          </p:nvSpPr>
          <p:spPr bwMode="auto">
            <a:xfrm>
              <a:off x="4200525" y="5239380"/>
              <a:ext cx="20478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Comic Sans MS" pitchFamily="66" charset="0"/>
                  <a:cs typeface="Arial" pitchFamily="34" charset="0"/>
                </a:rPr>
                <a:t>(two reinforcing loops)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139" name="Up Arrow 138"/>
          <p:cNvSpPr/>
          <p:nvPr/>
        </p:nvSpPr>
        <p:spPr bwMode="auto">
          <a:xfrm>
            <a:off x="7721600" y="1203910"/>
            <a:ext cx="144379" cy="324852"/>
          </a:xfrm>
          <a:prstGeom prst="upArrow">
            <a:avLst/>
          </a:prstGeom>
          <a:solidFill>
            <a:srgbClr val="FF0000"/>
          </a:solidFill>
          <a:ln w="76200" cap="rnd" cmpd="sng" algn="ctr">
            <a:noFill/>
            <a:prstDash val="solid"/>
            <a:round/>
            <a:headEnd type="none" w="med" len="med"/>
            <a:tailEnd type="none" w="med" len="med"/>
          </a:ln>
          <a:effectLst/>
        </p:spPr>
        <p:txBody>
          <a:bodyPr rtlCol="0" anchor="ctr"/>
          <a:lstStyle/>
          <a:p>
            <a:pPr algn="ctr"/>
            <a:endParaRPr lang="en-US"/>
          </a:p>
        </p:txBody>
      </p:sp>
      <p:sp>
        <p:nvSpPr>
          <p:cNvPr id="140" name="Up Arrow 139"/>
          <p:cNvSpPr/>
          <p:nvPr/>
        </p:nvSpPr>
        <p:spPr bwMode="auto">
          <a:xfrm>
            <a:off x="8541211" y="2876222"/>
            <a:ext cx="144379" cy="324852"/>
          </a:xfrm>
          <a:prstGeom prst="upArrow">
            <a:avLst/>
          </a:prstGeom>
          <a:solidFill>
            <a:srgbClr val="FF0000"/>
          </a:solidFill>
          <a:ln w="76200" cap="rnd" cmpd="sng" algn="ctr">
            <a:noFill/>
            <a:prstDash val="solid"/>
            <a:round/>
            <a:headEnd type="none" w="med" len="med"/>
            <a:tailEnd type="none" w="med" len="med"/>
          </a:ln>
          <a:effectLst/>
        </p:spPr>
        <p:txBody>
          <a:bodyPr rtlCol="0" anchor="ctr"/>
          <a:lstStyle/>
          <a:p>
            <a:pPr algn="ctr"/>
            <a:endParaRPr lang="en-US"/>
          </a:p>
        </p:txBody>
      </p:sp>
      <p:sp>
        <p:nvSpPr>
          <p:cNvPr id="141" name="Up Arrow 140"/>
          <p:cNvSpPr/>
          <p:nvPr/>
        </p:nvSpPr>
        <p:spPr bwMode="auto">
          <a:xfrm flipV="1">
            <a:off x="3631136" y="5142999"/>
            <a:ext cx="144379" cy="324852"/>
          </a:xfrm>
          <a:prstGeom prst="upArrow">
            <a:avLst/>
          </a:prstGeom>
          <a:solidFill>
            <a:srgbClr val="FF0000"/>
          </a:solidFill>
          <a:ln w="76200" cap="rnd" cmpd="sng" algn="ctr">
            <a:noFill/>
            <a:prstDash val="solid"/>
            <a:round/>
            <a:headEnd type="none" w="med" len="med"/>
            <a:tailEnd type="none" w="med" len="med"/>
          </a:ln>
          <a:effectLst/>
        </p:spPr>
        <p:txBody>
          <a:bodyPr rtlCol="0" anchor="ctr"/>
          <a:lstStyle/>
          <a:p>
            <a:pPr algn="ctr"/>
            <a:endParaRPr lang="en-US"/>
          </a:p>
        </p:txBody>
      </p:sp>
      <p:sp>
        <p:nvSpPr>
          <p:cNvPr id="142" name="Up Arrow 141"/>
          <p:cNvSpPr/>
          <p:nvPr/>
        </p:nvSpPr>
        <p:spPr bwMode="auto">
          <a:xfrm flipV="1">
            <a:off x="3379871" y="4171076"/>
            <a:ext cx="144379" cy="324852"/>
          </a:xfrm>
          <a:prstGeom prst="upArrow">
            <a:avLst/>
          </a:prstGeom>
          <a:solidFill>
            <a:srgbClr val="FF0000"/>
          </a:solidFill>
          <a:ln w="76200" cap="rnd" cmpd="sng" algn="ctr">
            <a:noFill/>
            <a:prstDash val="solid"/>
            <a:round/>
            <a:headEnd type="none" w="med" len="med"/>
            <a:tailEnd type="none" w="med" len="med"/>
          </a:ln>
          <a:effectLst/>
        </p:spPr>
        <p:txBody>
          <a:bodyPr rtlCol="0" anchor="ctr"/>
          <a:lstStyle/>
          <a:p>
            <a:pPr algn="ctr"/>
            <a:endParaRPr lang="en-US"/>
          </a:p>
        </p:txBody>
      </p:sp>
      <p:sp>
        <p:nvSpPr>
          <p:cNvPr id="143" name="Up Arrow 142"/>
          <p:cNvSpPr/>
          <p:nvPr/>
        </p:nvSpPr>
        <p:spPr bwMode="auto">
          <a:xfrm>
            <a:off x="3766385" y="1950431"/>
            <a:ext cx="144379" cy="324852"/>
          </a:xfrm>
          <a:prstGeom prst="upArrow">
            <a:avLst/>
          </a:prstGeom>
          <a:solidFill>
            <a:srgbClr val="FF0000"/>
          </a:solidFill>
          <a:ln w="76200" cap="rnd" cmpd="sng" algn="ctr">
            <a:noFill/>
            <a:prstDash val="solid"/>
            <a:round/>
            <a:headEnd type="none" w="med" len="med"/>
            <a:tailEnd type="none" w="med" len="med"/>
          </a:ln>
          <a:effectLst/>
        </p:spPr>
        <p:txBody>
          <a:bodyPr rtlCol="0" anchor="ctr"/>
          <a:lstStyle/>
          <a:p>
            <a:pPr algn="ctr"/>
            <a:endParaRPr lang="en-US"/>
          </a:p>
        </p:txBody>
      </p:sp>
      <p:sp>
        <p:nvSpPr>
          <p:cNvPr id="144" name="Up Arrow 143"/>
          <p:cNvSpPr/>
          <p:nvPr/>
        </p:nvSpPr>
        <p:spPr bwMode="auto">
          <a:xfrm flipV="1">
            <a:off x="6443143" y="1970734"/>
            <a:ext cx="144379" cy="324852"/>
          </a:xfrm>
          <a:prstGeom prst="upArrow">
            <a:avLst/>
          </a:prstGeom>
          <a:solidFill>
            <a:srgbClr val="FF0000"/>
          </a:solidFill>
          <a:ln w="76200" cap="rnd" cmpd="sng" algn="ctr">
            <a:noFill/>
            <a:prstDash val="solid"/>
            <a:round/>
            <a:headEnd type="none" w="med" len="med"/>
            <a:tailEnd type="none" w="med" len="med"/>
          </a:ln>
          <a:effectLst/>
        </p:spPr>
        <p:txBody>
          <a:bodyPr rtlCol="0" anchor="ctr"/>
          <a:lstStyle/>
          <a:p>
            <a:pPr algn="ctr"/>
            <a:endParaRPr lang="en-US"/>
          </a:p>
        </p:txBody>
      </p:sp>
      <p:sp>
        <p:nvSpPr>
          <p:cNvPr id="145" name="Up Arrow 144"/>
          <p:cNvSpPr/>
          <p:nvPr/>
        </p:nvSpPr>
        <p:spPr bwMode="auto">
          <a:xfrm>
            <a:off x="8712886" y="2873367"/>
            <a:ext cx="144379" cy="324852"/>
          </a:xfrm>
          <a:prstGeom prst="upArrow">
            <a:avLst/>
          </a:prstGeom>
          <a:solidFill>
            <a:srgbClr val="FF0000"/>
          </a:solidFill>
          <a:ln w="76200" cap="rnd" cmpd="sng" algn="ctr">
            <a:noFill/>
            <a:prstDash val="solid"/>
            <a:round/>
            <a:headEnd type="none" w="med" len="med"/>
            <a:tailEnd type="none" w="med" len="med"/>
          </a:ln>
          <a:effectLst/>
        </p:spPr>
        <p:txBody>
          <a:bodyPr rtlCol="0" anchor="ctr"/>
          <a:lstStyle/>
          <a:p>
            <a:pPr algn="ctr"/>
            <a:endParaRPr lang="en-US"/>
          </a:p>
        </p:txBody>
      </p:sp>
      <p:sp>
        <p:nvSpPr>
          <p:cNvPr id="146" name="Up Arrow 145"/>
          <p:cNvSpPr/>
          <p:nvPr/>
        </p:nvSpPr>
        <p:spPr bwMode="auto">
          <a:xfrm flipV="1">
            <a:off x="6595310" y="4107280"/>
            <a:ext cx="144379" cy="324852"/>
          </a:xfrm>
          <a:prstGeom prst="upArrow">
            <a:avLst/>
          </a:prstGeom>
          <a:solidFill>
            <a:srgbClr val="FF0000"/>
          </a:solidFill>
          <a:ln w="76200" cap="rnd" cmpd="sng" algn="ctr">
            <a:noFill/>
            <a:prstDash val="solid"/>
            <a:round/>
            <a:headEnd type="none" w="med" len="med"/>
            <a:tailEnd type="none" w="med" len="med"/>
          </a:ln>
          <a:effectLst/>
        </p:spPr>
        <p:txBody>
          <a:bodyPr rtlCol="0" anchor="ctr"/>
          <a:lstStyle/>
          <a:p>
            <a:pPr algn="ctr"/>
            <a:endParaRPr lang="en-US"/>
          </a:p>
        </p:txBody>
      </p:sp>
      <p:sp>
        <p:nvSpPr>
          <p:cNvPr id="2" name="Slide Number Placeholder 1"/>
          <p:cNvSpPr>
            <a:spLocks noGrp="1"/>
          </p:cNvSpPr>
          <p:nvPr>
            <p:ph type="sldNum" sz="quarter" idx="14"/>
          </p:nvPr>
        </p:nvSpPr>
        <p:spPr/>
        <p:txBody>
          <a:bodyPr/>
          <a:lstStyle/>
          <a:p>
            <a:fld id="{689318A1-174D-4DEE-8106-03A37B9BCF15}" type="slidenum">
              <a:rPr lang="en-US" sz="1000" smtClean="0"/>
              <a:pPr/>
              <a:t>17</a:t>
            </a:fld>
            <a:endParaRPr lang="en-US" sz="1000" dirty="0"/>
          </a:p>
        </p:txBody>
      </p:sp>
    </p:spTree>
    <p:extLst>
      <p:ext uri="{BB962C8B-B14F-4D97-AF65-F5344CB8AC3E}">
        <p14:creationId xmlns:p14="http://schemas.microsoft.com/office/powerpoint/2010/main" val="27355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wipe(left)">
                                      <p:cBhvr>
                                        <p:cTn id="15" dur="500"/>
                                        <p:tgtEl>
                                          <p:spTgt spid="6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81"/>
                                        </p:tgtEl>
                                        <p:attrNameLst>
                                          <p:attrName>style.visibility</p:attrName>
                                        </p:attrNameLst>
                                      </p:cBhvr>
                                      <p:to>
                                        <p:strVal val="visible"/>
                                      </p:to>
                                    </p:set>
                                    <p:animEffect transition="in" filter="wipe(up)">
                                      <p:cBhvr>
                                        <p:cTn id="20" dur="500"/>
                                        <p:tgtEl>
                                          <p:spTgt spid="8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39"/>
                                        </p:tgtEl>
                                        <p:attrNameLst>
                                          <p:attrName>style.visibility</p:attrName>
                                        </p:attrNameLst>
                                      </p:cBhvr>
                                      <p:to>
                                        <p:strVal val="visible"/>
                                      </p:to>
                                    </p:set>
                                    <p:animEffect transition="in" filter="wipe(down)">
                                      <p:cBhvr>
                                        <p:cTn id="25" dur="500"/>
                                        <p:tgtEl>
                                          <p:spTgt spid="139"/>
                                        </p:tgtEl>
                                      </p:cBhvr>
                                    </p:animEffect>
                                  </p:childTnLst>
                                </p:cTn>
                              </p:par>
                            </p:childTnLst>
                          </p:cTn>
                        </p:par>
                        <p:par>
                          <p:cTn id="26" fill="hold">
                            <p:stCondLst>
                              <p:cond delay="500"/>
                            </p:stCondLst>
                            <p:childTnLst>
                              <p:par>
                                <p:cTn id="27" presetID="22" presetClass="entr" presetSubtype="4" fill="hold" grpId="0" nodeType="afterEffect">
                                  <p:stCondLst>
                                    <p:cond delay="0"/>
                                  </p:stCondLst>
                                  <p:childTnLst>
                                    <p:set>
                                      <p:cBhvr>
                                        <p:cTn id="28" dur="1" fill="hold">
                                          <p:stCondLst>
                                            <p:cond delay="0"/>
                                          </p:stCondLst>
                                        </p:cTn>
                                        <p:tgtEl>
                                          <p:spTgt spid="145"/>
                                        </p:tgtEl>
                                        <p:attrNameLst>
                                          <p:attrName>style.visibility</p:attrName>
                                        </p:attrNameLst>
                                      </p:cBhvr>
                                      <p:to>
                                        <p:strVal val="visible"/>
                                      </p:to>
                                    </p:set>
                                    <p:animEffect transition="in" filter="wipe(down)">
                                      <p:cBhvr>
                                        <p:cTn id="29" dur="500"/>
                                        <p:tgtEl>
                                          <p:spTgt spid="14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grpId="0" nodeType="clickEffect">
                                  <p:stCondLst>
                                    <p:cond delay="0"/>
                                  </p:stCondLst>
                                  <p:childTnLst>
                                    <p:set>
                                      <p:cBhvr>
                                        <p:cTn id="33" dur="1" fill="hold">
                                          <p:stCondLst>
                                            <p:cond delay="0"/>
                                          </p:stCondLst>
                                        </p:cTn>
                                        <p:tgtEl>
                                          <p:spTgt spid="133"/>
                                        </p:tgtEl>
                                        <p:attrNameLst>
                                          <p:attrName>style.visibility</p:attrName>
                                        </p:attrNameLst>
                                      </p:cBhvr>
                                      <p:to>
                                        <p:strVal val="visible"/>
                                      </p:to>
                                    </p:set>
                                    <p:animEffect transition="in" filter="wipe(right)">
                                      <p:cBhvr>
                                        <p:cTn id="34" dur="500"/>
                                        <p:tgtEl>
                                          <p:spTgt spid="133"/>
                                        </p:tgtEl>
                                      </p:cBhvr>
                                    </p:animEffect>
                                  </p:childTnLst>
                                </p:cTn>
                              </p:par>
                            </p:childTnLst>
                          </p:cTn>
                        </p:par>
                        <p:par>
                          <p:cTn id="35" fill="hold">
                            <p:stCondLst>
                              <p:cond delay="500"/>
                            </p:stCondLst>
                            <p:childTnLst>
                              <p:par>
                                <p:cTn id="36" presetID="22" presetClass="entr" presetSubtype="1" fill="hold" grpId="0" nodeType="afterEffect">
                                  <p:stCondLst>
                                    <p:cond delay="0"/>
                                  </p:stCondLst>
                                  <p:childTnLst>
                                    <p:set>
                                      <p:cBhvr>
                                        <p:cTn id="37" dur="1" fill="hold">
                                          <p:stCondLst>
                                            <p:cond delay="0"/>
                                          </p:stCondLst>
                                        </p:cTn>
                                        <p:tgtEl>
                                          <p:spTgt spid="141"/>
                                        </p:tgtEl>
                                        <p:attrNameLst>
                                          <p:attrName>style.visibility</p:attrName>
                                        </p:attrNameLst>
                                      </p:cBhvr>
                                      <p:to>
                                        <p:strVal val="visible"/>
                                      </p:to>
                                    </p:set>
                                    <p:animEffect transition="in" filter="wipe(up)">
                                      <p:cBhvr>
                                        <p:cTn id="38" dur="500"/>
                                        <p:tgtEl>
                                          <p:spTgt spid="14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34"/>
                                        </p:tgtEl>
                                        <p:attrNameLst>
                                          <p:attrName>style.visibility</p:attrName>
                                        </p:attrNameLst>
                                      </p:cBhvr>
                                      <p:to>
                                        <p:strVal val="visible"/>
                                      </p:to>
                                    </p:set>
                                    <p:animEffect transition="in" filter="wipe(down)">
                                      <p:cBhvr>
                                        <p:cTn id="43" dur="500"/>
                                        <p:tgtEl>
                                          <p:spTgt spid="134"/>
                                        </p:tgtEl>
                                      </p:cBhvr>
                                    </p:animEffect>
                                  </p:childTnLst>
                                </p:cTn>
                              </p:par>
                            </p:childTnLst>
                          </p:cTn>
                        </p:par>
                        <p:par>
                          <p:cTn id="44" fill="hold">
                            <p:stCondLst>
                              <p:cond delay="500"/>
                            </p:stCondLst>
                            <p:childTnLst>
                              <p:par>
                                <p:cTn id="45" presetID="22" presetClass="entr" presetSubtype="1" fill="hold" grpId="0" nodeType="afterEffect">
                                  <p:stCondLst>
                                    <p:cond delay="0"/>
                                  </p:stCondLst>
                                  <p:childTnLst>
                                    <p:set>
                                      <p:cBhvr>
                                        <p:cTn id="46" dur="1" fill="hold">
                                          <p:stCondLst>
                                            <p:cond delay="0"/>
                                          </p:stCondLst>
                                        </p:cTn>
                                        <p:tgtEl>
                                          <p:spTgt spid="142"/>
                                        </p:tgtEl>
                                        <p:attrNameLst>
                                          <p:attrName>style.visibility</p:attrName>
                                        </p:attrNameLst>
                                      </p:cBhvr>
                                      <p:to>
                                        <p:strVal val="visible"/>
                                      </p:to>
                                    </p:set>
                                    <p:animEffect transition="in" filter="wipe(up)">
                                      <p:cBhvr>
                                        <p:cTn id="47" dur="500"/>
                                        <p:tgtEl>
                                          <p:spTgt spid="14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52"/>
                                        </p:tgtEl>
                                        <p:attrNameLst>
                                          <p:attrName>style.visibility</p:attrName>
                                        </p:attrNameLst>
                                      </p:cBhvr>
                                      <p:to>
                                        <p:strVal val="visible"/>
                                      </p:to>
                                    </p:set>
                                    <p:animEffect transition="in" filter="wipe(down)">
                                      <p:cBhvr>
                                        <p:cTn id="52" dur="500"/>
                                        <p:tgtEl>
                                          <p:spTgt spid="152"/>
                                        </p:tgtEl>
                                      </p:cBhvr>
                                    </p:animEffect>
                                  </p:childTnLst>
                                </p:cTn>
                              </p:par>
                            </p:childTnLst>
                          </p:cTn>
                        </p:par>
                        <p:par>
                          <p:cTn id="53" fill="hold">
                            <p:stCondLst>
                              <p:cond delay="500"/>
                            </p:stCondLst>
                            <p:childTnLst>
                              <p:par>
                                <p:cTn id="54" presetID="22" presetClass="entr" presetSubtype="4" fill="hold" grpId="0" nodeType="afterEffect">
                                  <p:stCondLst>
                                    <p:cond delay="0"/>
                                  </p:stCondLst>
                                  <p:childTnLst>
                                    <p:set>
                                      <p:cBhvr>
                                        <p:cTn id="55" dur="1" fill="hold">
                                          <p:stCondLst>
                                            <p:cond delay="0"/>
                                          </p:stCondLst>
                                        </p:cTn>
                                        <p:tgtEl>
                                          <p:spTgt spid="143"/>
                                        </p:tgtEl>
                                        <p:attrNameLst>
                                          <p:attrName>style.visibility</p:attrName>
                                        </p:attrNameLst>
                                      </p:cBhvr>
                                      <p:to>
                                        <p:strVal val="visible"/>
                                      </p:to>
                                    </p:set>
                                    <p:animEffect transition="in" filter="wipe(down)">
                                      <p:cBhvr>
                                        <p:cTn id="56" dur="500"/>
                                        <p:tgtEl>
                                          <p:spTgt spid="143"/>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36"/>
                                        </p:tgtEl>
                                        <p:attrNameLst>
                                          <p:attrName>style.visibility</p:attrName>
                                        </p:attrNameLst>
                                      </p:cBhvr>
                                      <p:to>
                                        <p:strVal val="visible"/>
                                      </p:to>
                                    </p:set>
                                    <p:animEffect transition="in" filter="wipe(left)">
                                      <p:cBhvr>
                                        <p:cTn id="61" dur="500"/>
                                        <p:tgtEl>
                                          <p:spTgt spid="136"/>
                                        </p:tgtEl>
                                      </p:cBhvr>
                                    </p:animEffect>
                                  </p:childTnLst>
                                </p:cTn>
                              </p:par>
                            </p:childTnLst>
                          </p:cTn>
                        </p:par>
                        <p:par>
                          <p:cTn id="62" fill="hold">
                            <p:stCondLst>
                              <p:cond delay="500"/>
                            </p:stCondLst>
                            <p:childTnLst>
                              <p:par>
                                <p:cTn id="63" presetID="22" presetClass="entr" presetSubtype="1" fill="hold" grpId="0" nodeType="afterEffect">
                                  <p:stCondLst>
                                    <p:cond delay="0"/>
                                  </p:stCondLst>
                                  <p:childTnLst>
                                    <p:set>
                                      <p:cBhvr>
                                        <p:cTn id="64" dur="1" fill="hold">
                                          <p:stCondLst>
                                            <p:cond delay="0"/>
                                          </p:stCondLst>
                                        </p:cTn>
                                        <p:tgtEl>
                                          <p:spTgt spid="144"/>
                                        </p:tgtEl>
                                        <p:attrNameLst>
                                          <p:attrName>style.visibility</p:attrName>
                                        </p:attrNameLst>
                                      </p:cBhvr>
                                      <p:to>
                                        <p:strVal val="visible"/>
                                      </p:to>
                                    </p:set>
                                    <p:animEffect transition="in" filter="wipe(up)">
                                      <p:cBhvr>
                                        <p:cTn id="65" dur="500"/>
                                        <p:tgtEl>
                                          <p:spTgt spid="144"/>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137"/>
                                        </p:tgtEl>
                                        <p:attrNameLst>
                                          <p:attrName>style.visibility</p:attrName>
                                        </p:attrNameLst>
                                      </p:cBhvr>
                                      <p:to>
                                        <p:strVal val="visible"/>
                                      </p:to>
                                    </p:set>
                                    <p:animEffect transition="in" filter="wipe(left)">
                                      <p:cBhvr>
                                        <p:cTn id="70" dur="500"/>
                                        <p:tgtEl>
                                          <p:spTgt spid="137"/>
                                        </p:tgtEl>
                                      </p:cBhvr>
                                    </p:animEffect>
                                  </p:childTnLst>
                                </p:cTn>
                              </p:par>
                            </p:childTnLst>
                          </p:cTn>
                        </p:par>
                        <p:par>
                          <p:cTn id="71" fill="hold">
                            <p:stCondLst>
                              <p:cond delay="500"/>
                            </p:stCondLst>
                            <p:childTnLst>
                              <p:par>
                                <p:cTn id="72" presetID="22" presetClass="entr" presetSubtype="4" fill="hold" grpId="0" nodeType="afterEffect">
                                  <p:stCondLst>
                                    <p:cond delay="0"/>
                                  </p:stCondLst>
                                  <p:childTnLst>
                                    <p:set>
                                      <p:cBhvr>
                                        <p:cTn id="73" dur="1" fill="hold">
                                          <p:stCondLst>
                                            <p:cond delay="0"/>
                                          </p:stCondLst>
                                        </p:cTn>
                                        <p:tgtEl>
                                          <p:spTgt spid="140"/>
                                        </p:tgtEl>
                                        <p:attrNameLst>
                                          <p:attrName>style.visibility</p:attrName>
                                        </p:attrNameLst>
                                      </p:cBhvr>
                                      <p:to>
                                        <p:strVal val="visible"/>
                                      </p:to>
                                    </p:set>
                                    <p:animEffect transition="in" filter="wipe(down)">
                                      <p:cBhvr>
                                        <p:cTn id="74" dur="500"/>
                                        <p:tgtEl>
                                          <p:spTgt spid="140"/>
                                        </p:tgtEl>
                                      </p:cBhvr>
                                    </p:animEffec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grpId="2" nodeType="clickEffect">
                                  <p:stCondLst>
                                    <p:cond delay="0"/>
                                  </p:stCondLst>
                                  <p:childTnLst>
                                    <p:set>
                                      <p:cBhvr>
                                        <p:cTn id="78" dur="1" fill="hold">
                                          <p:stCondLst>
                                            <p:cond delay="0"/>
                                          </p:stCondLst>
                                        </p:cTn>
                                        <p:tgtEl>
                                          <p:spTgt spid="133"/>
                                        </p:tgtEl>
                                        <p:attrNameLst>
                                          <p:attrName>style.visibility</p:attrName>
                                        </p:attrNameLst>
                                      </p:cBhvr>
                                      <p:to>
                                        <p:strVal val="hidden"/>
                                      </p:to>
                                    </p:set>
                                  </p:childTnLst>
                                </p:cTn>
                              </p:par>
                            </p:childTnLst>
                          </p:cTn>
                        </p:par>
                        <p:par>
                          <p:cTn id="79" fill="hold">
                            <p:stCondLst>
                              <p:cond delay="0"/>
                            </p:stCondLst>
                            <p:childTnLst>
                              <p:par>
                                <p:cTn id="80" presetID="1" presetClass="exit" presetSubtype="0" fill="hold" grpId="1" nodeType="afterEffect">
                                  <p:stCondLst>
                                    <p:cond delay="0"/>
                                  </p:stCondLst>
                                  <p:childTnLst>
                                    <p:set>
                                      <p:cBhvr>
                                        <p:cTn id="81" dur="1" fill="hold">
                                          <p:stCondLst>
                                            <p:cond delay="0"/>
                                          </p:stCondLst>
                                        </p:cTn>
                                        <p:tgtEl>
                                          <p:spTgt spid="134"/>
                                        </p:tgtEl>
                                        <p:attrNameLst>
                                          <p:attrName>style.visibility</p:attrName>
                                        </p:attrNameLst>
                                      </p:cBhvr>
                                      <p:to>
                                        <p:strVal val="hidden"/>
                                      </p:to>
                                    </p:set>
                                  </p:childTnLst>
                                </p:cTn>
                              </p:par>
                              <p:par>
                                <p:cTn id="82" presetID="1" presetClass="exit" presetSubtype="0" fill="hold" grpId="1" nodeType="withEffect">
                                  <p:stCondLst>
                                    <p:cond delay="0"/>
                                  </p:stCondLst>
                                  <p:childTnLst>
                                    <p:set>
                                      <p:cBhvr>
                                        <p:cTn id="83" dur="1" fill="hold">
                                          <p:stCondLst>
                                            <p:cond delay="0"/>
                                          </p:stCondLst>
                                        </p:cTn>
                                        <p:tgtEl>
                                          <p:spTgt spid="152"/>
                                        </p:tgtEl>
                                        <p:attrNameLst>
                                          <p:attrName>style.visibility</p:attrName>
                                        </p:attrNameLst>
                                      </p:cBhvr>
                                      <p:to>
                                        <p:strVal val="hidden"/>
                                      </p:to>
                                    </p:set>
                                  </p:childTnLst>
                                </p:cTn>
                              </p:par>
                              <p:par>
                                <p:cTn id="84" presetID="1" presetClass="exit" presetSubtype="0" fill="hold" grpId="1" nodeType="withEffect">
                                  <p:stCondLst>
                                    <p:cond delay="0"/>
                                  </p:stCondLst>
                                  <p:childTnLst>
                                    <p:set>
                                      <p:cBhvr>
                                        <p:cTn id="85" dur="1" fill="hold">
                                          <p:stCondLst>
                                            <p:cond delay="0"/>
                                          </p:stCondLst>
                                        </p:cTn>
                                        <p:tgtEl>
                                          <p:spTgt spid="136"/>
                                        </p:tgtEl>
                                        <p:attrNameLst>
                                          <p:attrName>style.visibility</p:attrName>
                                        </p:attrNameLst>
                                      </p:cBhvr>
                                      <p:to>
                                        <p:strVal val="hidden"/>
                                      </p:to>
                                    </p:set>
                                  </p:childTnLst>
                                </p:cTn>
                              </p:par>
                              <p:par>
                                <p:cTn id="86" presetID="1" presetClass="exit" presetSubtype="0" fill="hold" grpId="1" nodeType="withEffect">
                                  <p:stCondLst>
                                    <p:cond delay="0"/>
                                  </p:stCondLst>
                                  <p:childTnLst>
                                    <p:set>
                                      <p:cBhvr>
                                        <p:cTn id="87" dur="1" fill="hold">
                                          <p:stCondLst>
                                            <p:cond delay="0"/>
                                          </p:stCondLst>
                                        </p:cTn>
                                        <p:tgtEl>
                                          <p:spTgt spid="137"/>
                                        </p:tgtEl>
                                        <p:attrNameLst>
                                          <p:attrName>style.visibility</p:attrName>
                                        </p:attrNameLst>
                                      </p:cBhvr>
                                      <p:to>
                                        <p:strVal val="hidden"/>
                                      </p:to>
                                    </p:set>
                                  </p:childTnLst>
                                </p:cTn>
                              </p:par>
                              <p:par>
                                <p:cTn id="88" presetID="1" presetClass="exit" presetSubtype="0" fill="hold" grpId="1" nodeType="withEffect">
                                  <p:stCondLst>
                                    <p:cond delay="0"/>
                                  </p:stCondLst>
                                  <p:childTnLst>
                                    <p:set>
                                      <p:cBhvr>
                                        <p:cTn id="89" dur="1" fill="hold">
                                          <p:stCondLst>
                                            <p:cond delay="0"/>
                                          </p:stCondLst>
                                        </p:cTn>
                                        <p:tgtEl>
                                          <p:spTgt spid="141"/>
                                        </p:tgtEl>
                                        <p:attrNameLst>
                                          <p:attrName>style.visibility</p:attrName>
                                        </p:attrNameLst>
                                      </p:cBhvr>
                                      <p:to>
                                        <p:strVal val="hidden"/>
                                      </p:to>
                                    </p:set>
                                  </p:childTnLst>
                                </p:cTn>
                              </p:par>
                              <p:par>
                                <p:cTn id="90" presetID="1" presetClass="exit" presetSubtype="0" fill="hold" grpId="1" nodeType="withEffect">
                                  <p:stCondLst>
                                    <p:cond delay="0"/>
                                  </p:stCondLst>
                                  <p:childTnLst>
                                    <p:set>
                                      <p:cBhvr>
                                        <p:cTn id="91" dur="1" fill="hold">
                                          <p:stCondLst>
                                            <p:cond delay="0"/>
                                          </p:stCondLst>
                                        </p:cTn>
                                        <p:tgtEl>
                                          <p:spTgt spid="142"/>
                                        </p:tgtEl>
                                        <p:attrNameLst>
                                          <p:attrName>style.visibility</p:attrName>
                                        </p:attrNameLst>
                                      </p:cBhvr>
                                      <p:to>
                                        <p:strVal val="hidden"/>
                                      </p:to>
                                    </p:set>
                                  </p:childTnLst>
                                </p:cTn>
                              </p:par>
                              <p:par>
                                <p:cTn id="92" presetID="1" presetClass="exit" presetSubtype="0" fill="hold" grpId="1" nodeType="withEffect">
                                  <p:stCondLst>
                                    <p:cond delay="0"/>
                                  </p:stCondLst>
                                  <p:childTnLst>
                                    <p:set>
                                      <p:cBhvr>
                                        <p:cTn id="93" dur="1" fill="hold">
                                          <p:stCondLst>
                                            <p:cond delay="0"/>
                                          </p:stCondLst>
                                        </p:cTn>
                                        <p:tgtEl>
                                          <p:spTgt spid="139"/>
                                        </p:tgtEl>
                                        <p:attrNameLst>
                                          <p:attrName>style.visibility</p:attrName>
                                        </p:attrNameLst>
                                      </p:cBhvr>
                                      <p:to>
                                        <p:strVal val="hidden"/>
                                      </p:to>
                                    </p:set>
                                  </p:childTnLst>
                                </p:cTn>
                              </p:par>
                              <p:par>
                                <p:cTn id="94" presetID="1" presetClass="exit" presetSubtype="0" fill="hold" grpId="1" nodeType="withEffect">
                                  <p:stCondLst>
                                    <p:cond delay="0"/>
                                  </p:stCondLst>
                                  <p:childTnLst>
                                    <p:set>
                                      <p:cBhvr>
                                        <p:cTn id="95" dur="1" fill="hold">
                                          <p:stCondLst>
                                            <p:cond delay="0"/>
                                          </p:stCondLst>
                                        </p:cTn>
                                        <p:tgtEl>
                                          <p:spTgt spid="145"/>
                                        </p:tgtEl>
                                        <p:attrNameLst>
                                          <p:attrName>style.visibility</p:attrName>
                                        </p:attrNameLst>
                                      </p:cBhvr>
                                      <p:to>
                                        <p:strVal val="hidden"/>
                                      </p:to>
                                    </p:set>
                                  </p:childTnLst>
                                </p:cTn>
                              </p:par>
                              <p:par>
                                <p:cTn id="96" presetID="1" presetClass="exit" presetSubtype="0" fill="hold" grpId="1" nodeType="withEffect">
                                  <p:stCondLst>
                                    <p:cond delay="0"/>
                                  </p:stCondLst>
                                  <p:childTnLst>
                                    <p:set>
                                      <p:cBhvr>
                                        <p:cTn id="97" dur="1" fill="hold">
                                          <p:stCondLst>
                                            <p:cond delay="0"/>
                                          </p:stCondLst>
                                        </p:cTn>
                                        <p:tgtEl>
                                          <p:spTgt spid="143"/>
                                        </p:tgtEl>
                                        <p:attrNameLst>
                                          <p:attrName>style.visibility</p:attrName>
                                        </p:attrNameLst>
                                      </p:cBhvr>
                                      <p:to>
                                        <p:strVal val="hidden"/>
                                      </p:to>
                                    </p:set>
                                  </p:childTnLst>
                                </p:cTn>
                              </p:par>
                              <p:par>
                                <p:cTn id="98" presetID="1" presetClass="exit" presetSubtype="0" fill="hold" grpId="1" nodeType="withEffect">
                                  <p:stCondLst>
                                    <p:cond delay="0"/>
                                  </p:stCondLst>
                                  <p:childTnLst>
                                    <p:set>
                                      <p:cBhvr>
                                        <p:cTn id="99" dur="1" fill="hold">
                                          <p:stCondLst>
                                            <p:cond delay="0"/>
                                          </p:stCondLst>
                                        </p:cTn>
                                        <p:tgtEl>
                                          <p:spTgt spid="144"/>
                                        </p:tgtEl>
                                        <p:attrNameLst>
                                          <p:attrName>style.visibility</p:attrName>
                                        </p:attrNameLst>
                                      </p:cBhvr>
                                      <p:to>
                                        <p:strVal val="hidden"/>
                                      </p:to>
                                    </p:set>
                                  </p:childTnLst>
                                </p:cTn>
                              </p:par>
                              <p:par>
                                <p:cTn id="100" presetID="1" presetClass="exit" presetSubtype="0" fill="hold" grpId="1" nodeType="withEffect">
                                  <p:stCondLst>
                                    <p:cond delay="0"/>
                                  </p:stCondLst>
                                  <p:childTnLst>
                                    <p:set>
                                      <p:cBhvr>
                                        <p:cTn id="101" dur="1" fill="hold">
                                          <p:stCondLst>
                                            <p:cond delay="0"/>
                                          </p:stCondLst>
                                        </p:cTn>
                                        <p:tgtEl>
                                          <p:spTgt spid="140"/>
                                        </p:tgtEl>
                                        <p:attrNameLst>
                                          <p:attrName>style.visibility</p:attrName>
                                        </p:attrNameLst>
                                      </p:cBhvr>
                                      <p:to>
                                        <p:strVal val="hidden"/>
                                      </p:to>
                                    </p:set>
                                  </p:childTnLst>
                                </p:cTn>
                              </p:par>
                            </p:childTnLst>
                          </p:cTn>
                        </p:par>
                        <p:par>
                          <p:cTn id="102" fill="hold">
                            <p:stCondLst>
                              <p:cond delay="0"/>
                            </p:stCondLst>
                            <p:childTnLst>
                              <p:par>
                                <p:cTn id="103" presetID="22" presetClass="entr" presetSubtype="4" fill="hold" grpId="2" nodeType="afterEffect">
                                  <p:stCondLst>
                                    <p:cond delay="0"/>
                                  </p:stCondLst>
                                  <p:childTnLst>
                                    <p:set>
                                      <p:cBhvr>
                                        <p:cTn id="104" dur="1" fill="hold">
                                          <p:stCondLst>
                                            <p:cond delay="0"/>
                                          </p:stCondLst>
                                        </p:cTn>
                                        <p:tgtEl>
                                          <p:spTgt spid="139"/>
                                        </p:tgtEl>
                                        <p:attrNameLst>
                                          <p:attrName>style.visibility</p:attrName>
                                        </p:attrNameLst>
                                      </p:cBhvr>
                                      <p:to>
                                        <p:strVal val="visible"/>
                                      </p:to>
                                    </p:set>
                                    <p:animEffect transition="in" filter="wipe(down)">
                                      <p:cBhvr>
                                        <p:cTn id="105" dur="500"/>
                                        <p:tgtEl>
                                          <p:spTgt spid="139"/>
                                        </p:tgtEl>
                                      </p:cBhvr>
                                    </p:animEffect>
                                  </p:childTnLst>
                                </p:cTn>
                              </p:par>
                            </p:childTnLst>
                          </p:cTn>
                        </p:par>
                        <p:par>
                          <p:cTn id="106" fill="hold">
                            <p:stCondLst>
                              <p:cond delay="500"/>
                            </p:stCondLst>
                            <p:childTnLst>
                              <p:par>
                                <p:cTn id="107" presetID="22" presetClass="entr" presetSubtype="4" fill="hold" grpId="2" nodeType="afterEffect">
                                  <p:stCondLst>
                                    <p:cond delay="0"/>
                                  </p:stCondLst>
                                  <p:childTnLst>
                                    <p:set>
                                      <p:cBhvr>
                                        <p:cTn id="108" dur="1" fill="hold">
                                          <p:stCondLst>
                                            <p:cond delay="0"/>
                                          </p:stCondLst>
                                        </p:cTn>
                                        <p:tgtEl>
                                          <p:spTgt spid="145"/>
                                        </p:tgtEl>
                                        <p:attrNameLst>
                                          <p:attrName>style.visibility</p:attrName>
                                        </p:attrNameLst>
                                      </p:cBhvr>
                                      <p:to>
                                        <p:strVal val="visible"/>
                                      </p:to>
                                    </p:set>
                                    <p:animEffect transition="in" filter="wipe(down)">
                                      <p:cBhvr>
                                        <p:cTn id="109" dur="500"/>
                                        <p:tgtEl>
                                          <p:spTgt spid="145"/>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2" fill="hold" grpId="1" nodeType="clickEffect">
                                  <p:stCondLst>
                                    <p:cond delay="0"/>
                                  </p:stCondLst>
                                  <p:childTnLst>
                                    <p:set>
                                      <p:cBhvr>
                                        <p:cTn id="113" dur="1" fill="hold">
                                          <p:stCondLst>
                                            <p:cond delay="0"/>
                                          </p:stCondLst>
                                        </p:cTn>
                                        <p:tgtEl>
                                          <p:spTgt spid="133"/>
                                        </p:tgtEl>
                                        <p:attrNameLst>
                                          <p:attrName>style.visibility</p:attrName>
                                        </p:attrNameLst>
                                      </p:cBhvr>
                                      <p:to>
                                        <p:strVal val="visible"/>
                                      </p:to>
                                    </p:set>
                                    <p:animEffect transition="in" filter="wipe(right)">
                                      <p:cBhvr>
                                        <p:cTn id="114" dur="400"/>
                                        <p:tgtEl>
                                          <p:spTgt spid="133"/>
                                        </p:tgtEl>
                                      </p:cBhvr>
                                    </p:animEffect>
                                  </p:childTnLst>
                                </p:cTn>
                              </p:par>
                            </p:childTnLst>
                          </p:cTn>
                        </p:par>
                        <p:par>
                          <p:cTn id="115" fill="hold">
                            <p:stCondLst>
                              <p:cond delay="400"/>
                            </p:stCondLst>
                            <p:childTnLst>
                              <p:par>
                                <p:cTn id="116" presetID="22" presetClass="entr" presetSubtype="1" fill="hold" grpId="2" nodeType="afterEffect">
                                  <p:stCondLst>
                                    <p:cond delay="0"/>
                                  </p:stCondLst>
                                  <p:childTnLst>
                                    <p:set>
                                      <p:cBhvr>
                                        <p:cTn id="117" dur="1" fill="hold">
                                          <p:stCondLst>
                                            <p:cond delay="0"/>
                                          </p:stCondLst>
                                        </p:cTn>
                                        <p:tgtEl>
                                          <p:spTgt spid="141"/>
                                        </p:tgtEl>
                                        <p:attrNameLst>
                                          <p:attrName>style.visibility</p:attrName>
                                        </p:attrNameLst>
                                      </p:cBhvr>
                                      <p:to>
                                        <p:strVal val="visible"/>
                                      </p:to>
                                    </p:set>
                                    <p:animEffect transition="in" filter="wipe(up)">
                                      <p:cBhvr>
                                        <p:cTn id="118" dur="400"/>
                                        <p:tgtEl>
                                          <p:spTgt spid="141"/>
                                        </p:tgtEl>
                                      </p:cBhvr>
                                    </p:animEffect>
                                  </p:childTnLst>
                                </p:cTn>
                              </p:par>
                            </p:childTnLst>
                          </p:cTn>
                        </p:par>
                        <p:par>
                          <p:cTn id="119" fill="hold">
                            <p:stCondLst>
                              <p:cond delay="800"/>
                            </p:stCondLst>
                            <p:childTnLst>
                              <p:par>
                                <p:cTn id="120" presetID="22" presetClass="entr" presetSubtype="4" fill="hold" grpId="2" nodeType="afterEffect">
                                  <p:stCondLst>
                                    <p:cond delay="0"/>
                                  </p:stCondLst>
                                  <p:childTnLst>
                                    <p:set>
                                      <p:cBhvr>
                                        <p:cTn id="121" dur="1" fill="hold">
                                          <p:stCondLst>
                                            <p:cond delay="0"/>
                                          </p:stCondLst>
                                        </p:cTn>
                                        <p:tgtEl>
                                          <p:spTgt spid="134"/>
                                        </p:tgtEl>
                                        <p:attrNameLst>
                                          <p:attrName>style.visibility</p:attrName>
                                        </p:attrNameLst>
                                      </p:cBhvr>
                                      <p:to>
                                        <p:strVal val="visible"/>
                                      </p:to>
                                    </p:set>
                                    <p:animEffect transition="in" filter="wipe(down)">
                                      <p:cBhvr>
                                        <p:cTn id="122" dur="400"/>
                                        <p:tgtEl>
                                          <p:spTgt spid="134"/>
                                        </p:tgtEl>
                                      </p:cBhvr>
                                    </p:animEffect>
                                  </p:childTnLst>
                                </p:cTn>
                              </p:par>
                            </p:childTnLst>
                          </p:cTn>
                        </p:par>
                        <p:par>
                          <p:cTn id="123" fill="hold">
                            <p:stCondLst>
                              <p:cond delay="1200"/>
                            </p:stCondLst>
                            <p:childTnLst>
                              <p:par>
                                <p:cTn id="124" presetID="22" presetClass="entr" presetSubtype="1" fill="hold" grpId="2" nodeType="afterEffect">
                                  <p:stCondLst>
                                    <p:cond delay="0"/>
                                  </p:stCondLst>
                                  <p:childTnLst>
                                    <p:set>
                                      <p:cBhvr>
                                        <p:cTn id="125" dur="1" fill="hold">
                                          <p:stCondLst>
                                            <p:cond delay="0"/>
                                          </p:stCondLst>
                                        </p:cTn>
                                        <p:tgtEl>
                                          <p:spTgt spid="142"/>
                                        </p:tgtEl>
                                        <p:attrNameLst>
                                          <p:attrName>style.visibility</p:attrName>
                                        </p:attrNameLst>
                                      </p:cBhvr>
                                      <p:to>
                                        <p:strVal val="visible"/>
                                      </p:to>
                                    </p:set>
                                    <p:animEffect transition="in" filter="wipe(up)">
                                      <p:cBhvr>
                                        <p:cTn id="126" dur="400"/>
                                        <p:tgtEl>
                                          <p:spTgt spid="142"/>
                                        </p:tgtEl>
                                      </p:cBhvr>
                                    </p:animEffect>
                                  </p:childTnLst>
                                </p:cTn>
                              </p:par>
                            </p:childTnLst>
                          </p:cTn>
                        </p:par>
                        <p:par>
                          <p:cTn id="127" fill="hold">
                            <p:stCondLst>
                              <p:cond delay="1600"/>
                            </p:stCondLst>
                            <p:childTnLst>
                              <p:par>
                                <p:cTn id="128" presetID="22" presetClass="entr" presetSubtype="4" fill="hold" grpId="0" nodeType="afterEffect">
                                  <p:stCondLst>
                                    <p:cond delay="0"/>
                                  </p:stCondLst>
                                  <p:childTnLst>
                                    <p:set>
                                      <p:cBhvr>
                                        <p:cTn id="129" dur="1" fill="hold">
                                          <p:stCondLst>
                                            <p:cond delay="0"/>
                                          </p:stCondLst>
                                        </p:cTn>
                                        <p:tgtEl>
                                          <p:spTgt spid="138"/>
                                        </p:tgtEl>
                                        <p:attrNameLst>
                                          <p:attrName>style.visibility</p:attrName>
                                        </p:attrNameLst>
                                      </p:cBhvr>
                                      <p:to>
                                        <p:strVal val="visible"/>
                                      </p:to>
                                    </p:set>
                                    <p:animEffect transition="in" filter="wipe(down)">
                                      <p:cBhvr>
                                        <p:cTn id="130" dur="400"/>
                                        <p:tgtEl>
                                          <p:spTgt spid="138"/>
                                        </p:tgtEl>
                                      </p:cBhvr>
                                    </p:animEffect>
                                  </p:childTnLst>
                                </p:cTn>
                              </p:par>
                            </p:childTnLst>
                          </p:cTn>
                        </p:par>
                        <p:par>
                          <p:cTn id="131" fill="hold">
                            <p:stCondLst>
                              <p:cond delay="2000"/>
                            </p:stCondLst>
                            <p:childTnLst>
                              <p:par>
                                <p:cTn id="132" presetID="22" presetClass="entr" presetSubtype="1" fill="hold" grpId="0" nodeType="after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wipe(up)">
                                      <p:cBhvr>
                                        <p:cTn id="134" dur="400"/>
                                        <p:tgtEl>
                                          <p:spTgt spid="146"/>
                                        </p:tgtEl>
                                      </p:cBhvr>
                                    </p:animEffect>
                                  </p:childTnLst>
                                </p:cTn>
                              </p:par>
                            </p:childTnLst>
                          </p:cTn>
                        </p:par>
                        <p:par>
                          <p:cTn id="135" fill="hold">
                            <p:stCondLst>
                              <p:cond delay="2400"/>
                            </p:stCondLst>
                            <p:childTnLst>
                              <p:par>
                                <p:cTn id="136" presetID="22" presetClass="entr" presetSubtype="4" fill="hold" grpId="0" nodeType="afterEffect">
                                  <p:stCondLst>
                                    <p:cond delay="0"/>
                                  </p:stCondLst>
                                  <p:childTnLst>
                                    <p:set>
                                      <p:cBhvr>
                                        <p:cTn id="137" dur="1" fill="hold">
                                          <p:stCondLst>
                                            <p:cond delay="0"/>
                                          </p:stCondLst>
                                        </p:cTn>
                                        <p:tgtEl>
                                          <p:spTgt spid="154"/>
                                        </p:tgtEl>
                                        <p:attrNameLst>
                                          <p:attrName>style.visibility</p:attrName>
                                        </p:attrNameLst>
                                      </p:cBhvr>
                                      <p:to>
                                        <p:strVal val="visible"/>
                                      </p:to>
                                    </p:set>
                                    <p:animEffect transition="in" filter="wipe(down)">
                                      <p:cBhvr>
                                        <p:cTn id="138" dur="400"/>
                                        <p:tgtEl>
                                          <p:spTgt spid="154"/>
                                        </p:tgtEl>
                                      </p:cBhvr>
                                    </p:animEffect>
                                  </p:childTnLst>
                                </p:cTn>
                              </p:par>
                            </p:childTnLst>
                          </p:cTn>
                        </p:par>
                        <p:par>
                          <p:cTn id="139" fill="hold">
                            <p:stCondLst>
                              <p:cond delay="2800"/>
                            </p:stCondLst>
                            <p:childTnLst>
                              <p:par>
                                <p:cTn id="140" presetID="22" presetClass="entr" presetSubtype="1" fill="hold" grpId="2" nodeType="afterEffect">
                                  <p:stCondLst>
                                    <p:cond delay="0"/>
                                  </p:stCondLst>
                                  <p:childTnLst>
                                    <p:set>
                                      <p:cBhvr>
                                        <p:cTn id="141" dur="1" fill="hold">
                                          <p:stCondLst>
                                            <p:cond delay="0"/>
                                          </p:stCondLst>
                                        </p:cTn>
                                        <p:tgtEl>
                                          <p:spTgt spid="144"/>
                                        </p:tgtEl>
                                        <p:attrNameLst>
                                          <p:attrName>style.visibility</p:attrName>
                                        </p:attrNameLst>
                                      </p:cBhvr>
                                      <p:to>
                                        <p:strVal val="visible"/>
                                      </p:to>
                                    </p:set>
                                    <p:animEffect transition="in" filter="wipe(up)">
                                      <p:cBhvr>
                                        <p:cTn id="142" dur="400"/>
                                        <p:tgtEl>
                                          <p:spTgt spid="144"/>
                                        </p:tgtEl>
                                      </p:cBhvr>
                                    </p:animEffect>
                                  </p:childTnLst>
                                </p:cTn>
                              </p:par>
                            </p:childTnLst>
                          </p:cTn>
                        </p:par>
                        <p:par>
                          <p:cTn id="143" fill="hold">
                            <p:stCondLst>
                              <p:cond delay="3200"/>
                            </p:stCondLst>
                            <p:childTnLst>
                              <p:par>
                                <p:cTn id="144" presetID="22" presetClass="entr" presetSubtype="8" fill="hold" grpId="2" nodeType="afterEffect">
                                  <p:stCondLst>
                                    <p:cond delay="0"/>
                                  </p:stCondLst>
                                  <p:childTnLst>
                                    <p:set>
                                      <p:cBhvr>
                                        <p:cTn id="145" dur="1" fill="hold">
                                          <p:stCondLst>
                                            <p:cond delay="0"/>
                                          </p:stCondLst>
                                        </p:cTn>
                                        <p:tgtEl>
                                          <p:spTgt spid="137"/>
                                        </p:tgtEl>
                                        <p:attrNameLst>
                                          <p:attrName>style.visibility</p:attrName>
                                        </p:attrNameLst>
                                      </p:cBhvr>
                                      <p:to>
                                        <p:strVal val="visible"/>
                                      </p:to>
                                    </p:set>
                                    <p:animEffect transition="in" filter="wipe(left)">
                                      <p:cBhvr>
                                        <p:cTn id="146" dur="400"/>
                                        <p:tgtEl>
                                          <p:spTgt spid="137"/>
                                        </p:tgtEl>
                                      </p:cBhvr>
                                    </p:animEffect>
                                  </p:childTnLst>
                                </p:cTn>
                              </p:par>
                            </p:childTnLst>
                          </p:cTn>
                        </p:par>
                        <p:par>
                          <p:cTn id="147" fill="hold">
                            <p:stCondLst>
                              <p:cond delay="3600"/>
                            </p:stCondLst>
                            <p:childTnLst>
                              <p:par>
                                <p:cTn id="148" presetID="22" presetClass="entr" presetSubtype="4" fill="hold" grpId="2" nodeType="afterEffect">
                                  <p:stCondLst>
                                    <p:cond delay="0"/>
                                  </p:stCondLst>
                                  <p:childTnLst>
                                    <p:set>
                                      <p:cBhvr>
                                        <p:cTn id="149" dur="1" fill="hold">
                                          <p:stCondLst>
                                            <p:cond delay="0"/>
                                          </p:stCondLst>
                                        </p:cTn>
                                        <p:tgtEl>
                                          <p:spTgt spid="140"/>
                                        </p:tgtEl>
                                        <p:attrNameLst>
                                          <p:attrName>style.visibility</p:attrName>
                                        </p:attrNameLst>
                                      </p:cBhvr>
                                      <p:to>
                                        <p:strVal val="visible"/>
                                      </p:to>
                                    </p:set>
                                    <p:animEffect transition="in" filter="wipe(down)">
                                      <p:cBhvr>
                                        <p:cTn id="150" dur="4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animBg="1"/>
      <p:bldP spid="137" grpId="1" animBg="1"/>
      <p:bldP spid="137" grpId="2" animBg="1"/>
      <p:bldP spid="138" grpId="0" animBg="1"/>
      <p:bldP spid="134" grpId="0" animBg="1"/>
      <p:bldP spid="134" grpId="1" animBg="1"/>
      <p:bldP spid="134" grpId="2" animBg="1"/>
      <p:bldP spid="133" grpId="0" animBg="1"/>
      <p:bldP spid="133" grpId="1" animBg="1"/>
      <p:bldP spid="133" grpId="2" animBg="1"/>
      <p:bldP spid="154" grpId="0" animBg="1"/>
      <p:bldP spid="136" grpId="0" animBg="1"/>
      <p:bldP spid="136" grpId="1" animBg="1"/>
      <p:bldP spid="152" grpId="0" animBg="1"/>
      <p:bldP spid="152" grpId="1" animBg="1"/>
      <p:bldP spid="3" grpId="0"/>
      <p:bldP spid="139" grpId="0" animBg="1"/>
      <p:bldP spid="139" grpId="1" animBg="1"/>
      <p:bldP spid="139" grpId="2" animBg="1"/>
      <p:bldP spid="140" grpId="0" animBg="1"/>
      <p:bldP spid="140" grpId="1" animBg="1"/>
      <p:bldP spid="140" grpId="2" animBg="1"/>
      <p:bldP spid="141" grpId="0" animBg="1"/>
      <p:bldP spid="141" grpId="1" animBg="1"/>
      <p:bldP spid="141" grpId="2" animBg="1"/>
      <p:bldP spid="142" grpId="0" animBg="1"/>
      <p:bldP spid="142" grpId="1" animBg="1"/>
      <p:bldP spid="142" grpId="2" animBg="1"/>
      <p:bldP spid="143" grpId="0" animBg="1"/>
      <p:bldP spid="143" grpId="1" animBg="1"/>
      <p:bldP spid="144" grpId="0" animBg="1"/>
      <p:bldP spid="144" grpId="1" animBg="1"/>
      <p:bldP spid="144" grpId="2" animBg="1"/>
      <p:bldP spid="145" grpId="0" animBg="1"/>
      <p:bldP spid="145" grpId="1" animBg="1"/>
      <p:bldP spid="145" grpId="2" animBg="1"/>
      <p:bldP spid="1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b="1" dirty="0"/>
              <a:t>A Better Mental Model that reflects “the Way It Is”</a:t>
            </a:r>
          </a:p>
        </p:txBody>
      </p:sp>
      <p:grpSp>
        <p:nvGrpSpPr>
          <p:cNvPr id="4" name="Group 3"/>
          <p:cNvGrpSpPr/>
          <p:nvPr/>
        </p:nvGrpSpPr>
        <p:grpSpPr>
          <a:xfrm>
            <a:off x="1179576" y="1143000"/>
            <a:ext cx="1199046" cy="453569"/>
            <a:chOff x="1179576" y="1143000"/>
            <a:chExt cx="1199046" cy="453569"/>
          </a:xfrm>
        </p:grpSpPr>
        <p:sp>
          <p:nvSpPr>
            <p:cNvPr id="5" name="Rectangle 197"/>
            <p:cNvSpPr>
              <a:spLocks noChangeArrowheads="1"/>
            </p:cNvSpPr>
            <p:nvPr/>
          </p:nvSpPr>
          <p:spPr bwMode="auto">
            <a:xfrm>
              <a:off x="1403223" y="1143000"/>
              <a:ext cx="68929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FF"/>
                  </a:solidFill>
                  <a:effectLst/>
                  <a:latin typeface="Comic Sans MS" pitchFamily="66" charset="0"/>
                  <a:cs typeface="Arial" pitchFamily="34" charset="0"/>
                </a:rPr>
                <a:t>goal for</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198"/>
            <p:cNvSpPr>
              <a:spLocks noChangeArrowheads="1"/>
            </p:cNvSpPr>
            <p:nvPr/>
          </p:nvSpPr>
          <p:spPr bwMode="auto">
            <a:xfrm>
              <a:off x="1179576" y="1381125"/>
              <a:ext cx="119904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400" b="1" dirty="0">
                  <a:solidFill>
                    <a:srgbClr val="0000FF"/>
                  </a:solidFill>
                  <a:latin typeface="Comic Sans MS" pitchFamily="66" charset="0"/>
                </a:rPr>
                <a:t>s</a:t>
              </a:r>
              <a:r>
                <a:rPr lang="en-US" altLang="en-US" sz="1400" b="1" dirty="0" smtClean="0">
                  <a:solidFill>
                    <a:srgbClr val="0000FF"/>
                  </a:solidFill>
                  <a:latin typeface="Comic Sans MS" pitchFamily="66" charset="0"/>
                </a:rPr>
                <a:t>afety ev</a:t>
              </a:r>
              <a:r>
                <a:rPr kumimoji="0" lang="en-US" altLang="en-US" sz="1400" b="1" i="0" u="none" strike="noStrike" cap="none" normalizeH="0" baseline="0" dirty="0" smtClean="0">
                  <a:ln>
                    <a:noFill/>
                  </a:ln>
                  <a:solidFill>
                    <a:srgbClr val="0000FF"/>
                  </a:solidFill>
                  <a:effectLst/>
                  <a:latin typeface="Comic Sans MS" pitchFamily="66" charset="0"/>
                  <a:cs typeface="Arial" pitchFamily="34" charset="0"/>
                </a:rPr>
                <a:t>ents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7" name="Group 6"/>
          <p:cNvGrpSpPr/>
          <p:nvPr/>
        </p:nvGrpSpPr>
        <p:grpSpPr>
          <a:xfrm>
            <a:off x="1447800" y="2400300"/>
            <a:ext cx="828675" cy="533400"/>
            <a:chOff x="1447800" y="2400300"/>
            <a:chExt cx="828675" cy="533400"/>
          </a:xfrm>
        </p:grpSpPr>
        <p:sp>
          <p:nvSpPr>
            <p:cNvPr id="8" name="Rectangle 199"/>
            <p:cNvSpPr>
              <a:spLocks noChangeArrowheads="1"/>
            </p:cNvSpPr>
            <p:nvPr/>
          </p:nvSpPr>
          <p:spPr bwMode="auto">
            <a:xfrm>
              <a:off x="1543050" y="2400300"/>
              <a:ext cx="6572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FF"/>
                  </a:solidFill>
                  <a:effectLst/>
                  <a:latin typeface="Comic Sans MS" pitchFamily="66" charset="0"/>
                  <a:cs typeface="Arial" pitchFamily="34" charset="0"/>
                </a:rPr>
                <a:t>safety</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200"/>
            <p:cNvSpPr>
              <a:spLocks noChangeArrowheads="1"/>
            </p:cNvSpPr>
            <p:nvPr/>
          </p:nvSpPr>
          <p:spPr bwMode="auto">
            <a:xfrm>
              <a:off x="1447800" y="2638425"/>
              <a:ext cx="8286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FF"/>
                  </a:solidFill>
                  <a:effectLst/>
                  <a:latin typeface="Comic Sans MS" pitchFamily="66" charset="0"/>
                  <a:cs typeface="Arial" pitchFamily="34" charset="0"/>
                </a:rPr>
                <a:t>pressure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10" name="Group 9"/>
          <p:cNvGrpSpPr/>
          <p:nvPr/>
        </p:nvGrpSpPr>
        <p:grpSpPr>
          <a:xfrm>
            <a:off x="4038600" y="1885950"/>
            <a:ext cx="657225" cy="453569"/>
            <a:chOff x="4038600" y="1885950"/>
            <a:chExt cx="657225" cy="453569"/>
          </a:xfrm>
        </p:grpSpPr>
        <p:sp>
          <p:nvSpPr>
            <p:cNvPr id="11" name="Rectangle 201"/>
            <p:cNvSpPr>
              <a:spLocks noChangeArrowheads="1"/>
            </p:cNvSpPr>
            <p:nvPr/>
          </p:nvSpPr>
          <p:spPr bwMode="auto">
            <a:xfrm>
              <a:off x="4038600" y="1885950"/>
              <a:ext cx="6572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FF"/>
                  </a:solidFill>
                  <a:effectLst/>
                  <a:latin typeface="Comic Sans MS" pitchFamily="66" charset="0"/>
                  <a:cs typeface="Arial" pitchFamily="34" charset="0"/>
                </a:rPr>
                <a:t>safety</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202"/>
            <p:cNvSpPr>
              <a:spLocks noChangeArrowheads="1"/>
            </p:cNvSpPr>
            <p:nvPr/>
          </p:nvSpPr>
          <p:spPr bwMode="auto">
            <a:xfrm>
              <a:off x="4039606" y="2124075"/>
              <a:ext cx="55624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400" b="1" dirty="0" smtClean="0">
                  <a:solidFill>
                    <a:srgbClr val="0000FF"/>
                  </a:solidFill>
                  <a:latin typeface="Comic Sans MS" pitchFamily="66" charset="0"/>
                </a:rPr>
                <a:t>ev</a:t>
              </a:r>
              <a:r>
                <a:rPr kumimoji="0" lang="en-US" altLang="en-US" sz="1400" b="1" i="0" u="none" strike="noStrike" cap="none" normalizeH="0" baseline="0" dirty="0" smtClean="0">
                  <a:ln>
                    <a:noFill/>
                  </a:ln>
                  <a:solidFill>
                    <a:srgbClr val="0000FF"/>
                  </a:solidFill>
                  <a:effectLst/>
                  <a:latin typeface="Comic Sans MS" pitchFamily="66" charset="0"/>
                  <a:cs typeface="Arial" pitchFamily="34" charset="0"/>
                </a:rPr>
                <a:t>ents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13" name="Rectangle 203"/>
          <p:cNvSpPr>
            <a:spLocks noChangeArrowheads="1"/>
          </p:cNvSpPr>
          <p:nvPr/>
        </p:nvSpPr>
        <p:spPr bwMode="auto">
          <a:xfrm>
            <a:off x="2495550" y="3924300"/>
            <a:ext cx="13430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FF"/>
                </a:solidFill>
                <a:effectLst/>
                <a:latin typeface="Comic Sans MS" pitchFamily="66" charset="0"/>
                <a:cs typeface="Arial" pitchFamily="34" charset="0"/>
              </a:rPr>
              <a:t>safety actions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14" name="Group 13"/>
          <p:cNvGrpSpPr/>
          <p:nvPr/>
        </p:nvGrpSpPr>
        <p:grpSpPr>
          <a:xfrm>
            <a:off x="2371725" y="2562225"/>
            <a:ext cx="1895475" cy="542925"/>
            <a:chOff x="2371725" y="2562225"/>
            <a:chExt cx="1895475" cy="542925"/>
          </a:xfrm>
        </p:grpSpPr>
        <p:sp>
          <p:nvSpPr>
            <p:cNvPr id="15" name="Rectangle 204"/>
            <p:cNvSpPr>
              <a:spLocks noChangeArrowheads="1"/>
            </p:cNvSpPr>
            <p:nvPr/>
          </p:nvSpPr>
          <p:spPr bwMode="auto">
            <a:xfrm>
              <a:off x="2619375" y="2562225"/>
              <a:ext cx="14097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FF"/>
                  </a:solidFill>
                  <a:effectLst/>
                  <a:latin typeface="Comic Sans MS" pitchFamily="66" charset="0"/>
                  <a:cs typeface="Arial" pitchFamily="34" charset="0"/>
                </a:rPr>
                <a:t>Safety System</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Rectangle 205"/>
            <p:cNvSpPr>
              <a:spLocks noChangeArrowheads="1"/>
            </p:cNvSpPr>
            <p:nvPr/>
          </p:nvSpPr>
          <p:spPr bwMode="auto">
            <a:xfrm>
              <a:off x="2371725" y="2809875"/>
              <a:ext cx="18954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FF"/>
                  </a:solidFill>
                  <a:effectLst/>
                  <a:latin typeface="Comic Sans MS" pitchFamily="66" charset="0"/>
                  <a:cs typeface="Arial" pitchFamily="34" charset="0"/>
                </a:rPr>
                <a:t>(a goal-seeking loop)</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17" name="Group 16"/>
          <p:cNvGrpSpPr/>
          <p:nvPr/>
        </p:nvGrpSpPr>
        <p:grpSpPr>
          <a:xfrm>
            <a:off x="3052763" y="2362200"/>
            <a:ext cx="1643062" cy="1552575"/>
            <a:chOff x="3052763" y="2362200"/>
            <a:chExt cx="1643062" cy="1552575"/>
          </a:xfrm>
        </p:grpSpPr>
        <p:sp>
          <p:nvSpPr>
            <p:cNvPr id="18" name="Arc 206"/>
            <p:cNvSpPr>
              <a:spLocks/>
            </p:cNvSpPr>
            <p:nvPr/>
          </p:nvSpPr>
          <p:spPr bwMode="auto">
            <a:xfrm>
              <a:off x="3052763" y="2533650"/>
              <a:ext cx="1357313" cy="1381125"/>
            </a:xfrm>
            <a:custGeom>
              <a:avLst/>
              <a:gdLst>
                <a:gd name="G0" fmla="+- 0 0 0"/>
                <a:gd name="G1" fmla="+- 2187 0 0"/>
                <a:gd name="G2" fmla="+- 21600 0 0"/>
                <a:gd name="T0" fmla="*/ 21489 w 21600"/>
                <a:gd name="T1" fmla="*/ 0 h 21978"/>
                <a:gd name="T2" fmla="*/ 8654 w 21600"/>
                <a:gd name="T3" fmla="*/ 21978 h 21978"/>
                <a:gd name="T4" fmla="*/ 0 w 21600"/>
                <a:gd name="T5" fmla="*/ 2187 h 21978"/>
              </a:gdLst>
              <a:ahLst/>
              <a:cxnLst>
                <a:cxn ang="0">
                  <a:pos x="T0" y="T1"/>
                </a:cxn>
                <a:cxn ang="0">
                  <a:pos x="T2" y="T3"/>
                </a:cxn>
                <a:cxn ang="0">
                  <a:pos x="T4" y="T5"/>
                </a:cxn>
              </a:cxnLst>
              <a:rect l="0" t="0" r="r" b="b"/>
              <a:pathLst>
                <a:path w="21600" h="21978" fill="none" extrusionOk="0">
                  <a:moveTo>
                    <a:pt x="21488" y="0"/>
                  </a:moveTo>
                  <a:cubicBezTo>
                    <a:pt x="21562" y="726"/>
                    <a:pt x="21600" y="1456"/>
                    <a:pt x="21600" y="2187"/>
                  </a:cubicBezTo>
                  <a:cubicBezTo>
                    <a:pt x="21600" y="10770"/>
                    <a:pt x="16518" y="18538"/>
                    <a:pt x="8653" y="21977"/>
                  </a:cubicBezTo>
                </a:path>
                <a:path w="21600" h="21978" stroke="0" extrusionOk="0">
                  <a:moveTo>
                    <a:pt x="21488" y="0"/>
                  </a:moveTo>
                  <a:cubicBezTo>
                    <a:pt x="21562" y="726"/>
                    <a:pt x="21600" y="1456"/>
                    <a:pt x="21600" y="2187"/>
                  </a:cubicBezTo>
                  <a:cubicBezTo>
                    <a:pt x="21600" y="10770"/>
                    <a:pt x="16518" y="18538"/>
                    <a:pt x="8653" y="21977"/>
                  </a:cubicBezTo>
                  <a:lnTo>
                    <a:pt x="0" y="2187"/>
                  </a:lnTo>
                  <a:close/>
                </a:path>
              </a:pathLst>
            </a:custGeom>
            <a:noFill/>
            <a:ln w="285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207"/>
            <p:cNvSpPr>
              <a:spLocks/>
            </p:cNvSpPr>
            <p:nvPr/>
          </p:nvSpPr>
          <p:spPr bwMode="auto">
            <a:xfrm>
              <a:off x="4352925" y="2362200"/>
              <a:ext cx="104775" cy="180975"/>
            </a:xfrm>
            <a:custGeom>
              <a:avLst/>
              <a:gdLst>
                <a:gd name="T0" fmla="*/ 18 w 66"/>
                <a:gd name="T1" fmla="*/ 0 h 114"/>
                <a:gd name="T2" fmla="*/ 0 w 66"/>
                <a:gd name="T3" fmla="*/ 114 h 114"/>
                <a:gd name="T4" fmla="*/ 66 w 66"/>
                <a:gd name="T5" fmla="*/ 102 h 114"/>
                <a:gd name="T6" fmla="*/ 18 w 66"/>
                <a:gd name="T7" fmla="*/ 0 h 114"/>
              </a:gdLst>
              <a:ahLst/>
              <a:cxnLst>
                <a:cxn ang="0">
                  <a:pos x="T0" y="T1"/>
                </a:cxn>
                <a:cxn ang="0">
                  <a:pos x="T2" y="T3"/>
                </a:cxn>
                <a:cxn ang="0">
                  <a:pos x="T4" y="T5"/>
                </a:cxn>
                <a:cxn ang="0">
                  <a:pos x="T6" y="T7"/>
                </a:cxn>
              </a:cxnLst>
              <a:rect l="0" t="0" r="r" b="b"/>
              <a:pathLst>
                <a:path w="66" h="114">
                  <a:moveTo>
                    <a:pt x="18" y="0"/>
                  </a:moveTo>
                  <a:lnTo>
                    <a:pt x="0" y="114"/>
                  </a:lnTo>
                  <a:lnTo>
                    <a:pt x="66" y="102"/>
                  </a:lnTo>
                  <a:lnTo>
                    <a:pt x="18" y="0"/>
                  </a:lnTo>
                  <a:close/>
                </a:path>
              </a:pathLst>
            </a:custGeom>
            <a:solidFill>
              <a:srgbClr val="0000FF"/>
            </a:solidFill>
            <a:ln w="952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Rectangle 208"/>
            <p:cNvSpPr>
              <a:spLocks noChangeArrowheads="1"/>
            </p:cNvSpPr>
            <p:nvPr/>
          </p:nvSpPr>
          <p:spPr bwMode="auto">
            <a:xfrm>
              <a:off x="4467225" y="2400300"/>
              <a:ext cx="2286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FF"/>
                  </a:solidFill>
                  <a:effectLst/>
                  <a:latin typeface="Comic Sans MS" pitchFamily="66" charset="0"/>
                  <a:cs typeface="Arial" pitchFamily="34" charset="0"/>
                </a:rPr>
                <a:t>O</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21" name="Group 20"/>
          <p:cNvGrpSpPr/>
          <p:nvPr/>
        </p:nvGrpSpPr>
        <p:grpSpPr>
          <a:xfrm>
            <a:off x="1981200" y="1771650"/>
            <a:ext cx="1943101" cy="1662113"/>
            <a:chOff x="1981200" y="1771650"/>
            <a:chExt cx="1943101" cy="1662113"/>
          </a:xfrm>
        </p:grpSpPr>
        <p:sp>
          <p:nvSpPr>
            <p:cNvPr id="22" name="Arc 209"/>
            <p:cNvSpPr>
              <a:spLocks/>
            </p:cNvSpPr>
            <p:nvPr/>
          </p:nvSpPr>
          <p:spPr bwMode="auto">
            <a:xfrm>
              <a:off x="2097088" y="1771650"/>
              <a:ext cx="1827213" cy="1662113"/>
            </a:xfrm>
            <a:custGeom>
              <a:avLst/>
              <a:gdLst>
                <a:gd name="G0" fmla="+- 15274 0 0"/>
                <a:gd name="G1" fmla="+- 21600 0 0"/>
                <a:gd name="G2" fmla="+- 21600 0 0"/>
                <a:gd name="T0" fmla="*/ 0 w 23753"/>
                <a:gd name="T1" fmla="*/ 6326 h 21600"/>
                <a:gd name="T2" fmla="*/ 23753 w 23753"/>
                <a:gd name="T3" fmla="*/ 1734 h 21600"/>
                <a:gd name="T4" fmla="*/ 15274 w 23753"/>
                <a:gd name="T5" fmla="*/ 21600 h 21600"/>
              </a:gdLst>
              <a:ahLst/>
              <a:cxnLst>
                <a:cxn ang="0">
                  <a:pos x="T0" y="T1"/>
                </a:cxn>
                <a:cxn ang="0">
                  <a:pos x="T2" y="T3"/>
                </a:cxn>
                <a:cxn ang="0">
                  <a:pos x="T4" y="T5"/>
                </a:cxn>
              </a:cxnLst>
              <a:rect l="0" t="0" r="r" b="b"/>
              <a:pathLst>
                <a:path w="23753" h="21600" fill="none" extrusionOk="0">
                  <a:moveTo>
                    <a:pt x="0" y="6326"/>
                  </a:moveTo>
                  <a:cubicBezTo>
                    <a:pt x="4051" y="2275"/>
                    <a:pt x="9545" y="-1"/>
                    <a:pt x="15274" y="0"/>
                  </a:cubicBezTo>
                  <a:cubicBezTo>
                    <a:pt x="18188" y="0"/>
                    <a:pt x="21072" y="589"/>
                    <a:pt x="23753" y="1733"/>
                  </a:cubicBezTo>
                </a:path>
                <a:path w="23753" h="21600" stroke="0" extrusionOk="0">
                  <a:moveTo>
                    <a:pt x="0" y="6326"/>
                  </a:moveTo>
                  <a:cubicBezTo>
                    <a:pt x="4051" y="2275"/>
                    <a:pt x="9545" y="-1"/>
                    <a:pt x="15274" y="0"/>
                  </a:cubicBezTo>
                  <a:cubicBezTo>
                    <a:pt x="18188" y="0"/>
                    <a:pt x="21072" y="589"/>
                    <a:pt x="23753" y="1733"/>
                  </a:cubicBezTo>
                  <a:lnTo>
                    <a:pt x="15274" y="21600"/>
                  </a:lnTo>
                  <a:close/>
                </a:path>
              </a:pathLst>
            </a:custGeom>
            <a:noFill/>
            <a:ln w="285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210"/>
            <p:cNvSpPr>
              <a:spLocks/>
            </p:cNvSpPr>
            <p:nvPr/>
          </p:nvSpPr>
          <p:spPr bwMode="auto">
            <a:xfrm>
              <a:off x="1981200" y="2219325"/>
              <a:ext cx="152400" cy="180975"/>
            </a:xfrm>
            <a:custGeom>
              <a:avLst/>
              <a:gdLst>
                <a:gd name="T0" fmla="*/ 0 w 96"/>
                <a:gd name="T1" fmla="*/ 114 h 114"/>
                <a:gd name="T2" fmla="*/ 96 w 96"/>
                <a:gd name="T3" fmla="*/ 42 h 114"/>
                <a:gd name="T4" fmla="*/ 42 w 96"/>
                <a:gd name="T5" fmla="*/ 0 h 114"/>
                <a:gd name="T6" fmla="*/ 0 w 96"/>
                <a:gd name="T7" fmla="*/ 114 h 114"/>
              </a:gdLst>
              <a:ahLst/>
              <a:cxnLst>
                <a:cxn ang="0">
                  <a:pos x="T0" y="T1"/>
                </a:cxn>
                <a:cxn ang="0">
                  <a:pos x="T2" y="T3"/>
                </a:cxn>
                <a:cxn ang="0">
                  <a:pos x="T4" y="T5"/>
                </a:cxn>
                <a:cxn ang="0">
                  <a:pos x="T6" y="T7"/>
                </a:cxn>
              </a:cxnLst>
              <a:rect l="0" t="0" r="r" b="b"/>
              <a:pathLst>
                <a:path w="96" h="114">
                  <a:moveTo>
                    <a:pt x="0" y="114"/>
                  </a:moveTo>
                  <a:lnTo>
                    <a:pt x="96" y="42"/>
                  </a:lnTo>
                  <a:lnTo>
                    <a:pt x="42" y="0"/>
                  </a:lnTo>
                  <a:lnTo>
                    <a:pt x="0" y="114"/>
                  </a:lnTo>
                  <a:close/>
                </a:path>
              </a:pathLst>
            </a:custGeom>
            <a:solidFill>
              <a:srgbClr val="0000FF"/>
            </a:solidFill>
            <a:ln w="952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4" name="Group 23"/>
          <p:cNvGrpSpPr/>
          <p:nvPr/>
        </p:nvGrpSpPr>
        <p:grpSpPr>
          <a:xfrm>
            <a:off x="1804988" y="2776538"/>
            <a:ext cx="1247775" cy="1147762"/>
            <a:chOff x="1804988" y="2776538"/>
            <a:chExt cx="1247775" cy="1147762"/>
          </a:xfrm>
        </p:grpSpPr>
        <p:sp>
          <p:nvSpPr>
            <p:cNvPr id="25" name="Arc 211"/>
            <p:cNvSpPr>
              <a:spLocks/>
            </p:cNvSpPr>
            <p:nvPr/>
          </p:nvSpPr>
          <p:spPr bwMode="auto">
            <a:xfrm>
              <a:off x="1804988" y="2776538"/>
              <a:ext cx="1247775" cy="1058863"/>
            </a:xfrm>
            <a:custGeom>
              <a:avLst/>
              <a:gdLst>
                <a:gd name="G0" fmla="+- 21530 0 0"/>
                <a:gd name="G1" fmla="+- 0 0 0"/>
                <a:gd name="G2" fmla="+- 21600 0 0"/>
                <a:gd name="T0" fmla="*/ 9987 w 21530"/>
                <a:gd name="T1" fmla="*/ 18257 h 18257"/>
                <a:gd name="T2" fmla="*/ 0 w 21530"/>
                <a:gd name="T3" fmla="*/ 1732 h 18257"/>
                <a:gd name="T4" fmla="*/ 21530 w 21530"/>
                <a:gd name="T5" fmla="*/ 0 h 18257"/>
              </a:gdLst>
              <a:ahLst/>
              <a:cxnLst>
                <a:cxn ang="0">
                  <a:pos x="T0" y="T1"/>
                </a:cxn>
                <a:cxn ang="0">
                  <a:pos x="T2" y="T3"/>
                </a:cxn>
                <a:cxn ang="0">
                  <a:pos x="T4" y="T5"/>
                </a:cxn>
              </a:cxnLst>
              <a:rect l="0" t="0" r="r" b="b"/>
              <a:pathLst>
                <a:path w="21530" h="18257" fill="none" extrusionOk="0">
                  <a:moveTo>
                    <a:pt x="9986" y="18257"/>
                  </a:moveTo>
                  <a:cubicBezTo>
                    <a:pt x="4244" y="14626"/>
                    <a:pt x="544" y="8504"/>
                    <a:pt x="-1" y="1732"/>
                  </a:cubicBezTo>
                </a:path>
                <a:path w="21530" h="18257" stroke="0" extrusionOk="0">
                  <a:moveTo>
                    <a:pt x="9986" y="18257"/>
                  </a:moveTo>
                  <a:cubicBezTo>
                    <a:pt x="4244" y="14626"/>
                    <a:pt x="544" y="8504"/>
                    <a:pt x="-1" y="1732"/>
                  </a:cubicBezTo>
                  <a:lnTo>
                    <a:pt x="21530" y="0"/>
                  </a:lnTo>
                  <a:close/>
                </a:path>
              </a:pathLst>
            </a:custGeom>
            <a:noFill/>
            <a:ln w="285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212"/>
            <p:cNvSpPr>
              <a:spLocks/>
            </p:cNvSpPr>
            <p:nvPr/>
          </p:nvSpPr>
          <p:spPr bwMode="auto">
            <a:xfrm>
              <a:off x="2352675" y="3790950"/>
              <a:ext cx="190500" cy="133350"/>
            </a:xfrm>
            <a:custGeom>
              <a:avLst/>
              <a:gdLst>
                <a:gd name="T0" fmla="*/ 120 w 120"/>
                <a:gd name="T1" fmla="*/ 84 h 84"/>
                <a:gd name="T2" fmla="*/ 30 w 120"/>
                <a:gd name="T3" fmla="*/ 0 h 84"/>
                <a:gd name="T4" fmla="*/ 0 w 120"/>
                <a:gd name="T5" fmla="*/ 60 h 84"/>
                <a:gd name="T6" fmla="*/ 120 w 120"/>
                <a:gd name="T7" fmla="*/ 84 h 84"/>
              </a:gdLst>
              <a:ahLst/>
              <a:cxnLst>
                <a:cxn ang="0">
                  <a:pos x="T0" y="T1"/>
                </a:cxn>
                <a:cxn ang="0">
                  <a:pos x="T2" y="T3"/>
                </a:cxn>
                <a:cxn ang="0">
                  <a:pos x="T4" y="T5"/>
                </a:cxn>
                <a:cxn ang="0">
                  <a:pos x="T6" y="T7"/>
                </a:cxn>
              </a:cxnLst>
              <a:rect l="0" t="0" r="r" b="b"/>
              <a:pathLst>
                <a:path w="120" h="84">
                  <a:moveTo>
                    <a:pt x="120" y="84"/>
                  </a:moveTo>
                  <a:lnTo>
                    <a:pt x="30" y="0"/>
                  </a:lnTo>
                  <a:lnTo>
                    <a:pt x="0" y="60"/>
                  </a:lnTo>
                  <a:lnTo>
                    <a:pt x="120" y="84"/>
                  </a:lnTo>
                  <a:close/>
                </a:path>
              </a:pathLst>
            </a:custGeom>
            <a:solidFill>
              <a:srgbClr val="0000FF"/>
            </a:solidFill>
            <a:ln w="952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7" name="Line 213"/>
          <p:cNvSpPr>
            <a:spLocks noChangeShapeType="1"/>
          </p:cNvSpPr>
          <p:nvPr/>
        </p:nvSpPr>
        <p:spPr bwMode="auto">
          <a:xfrm>
            <a:off x="1809750" y="1619250"/>
            <a:ext cx="0" cy="600075"/>
          </a:xfrm>
          <a:prstGeom prst="line">
            <a:avLst/>
          </a:prstGeom>
          <a:noFill/>
          <a:ln w="285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14"/>
          <p:cNvSpPr>
            <a:spLocks/>
          </p:cNvSpPr>
          <p:nvPr/>
        </p:nvSpPr>
        <p:spPr bwMode="auto">
          <a:xfrm>
            <a:off x="1752600" y="2219325"/>
            <a:ext cx="104775" cy="180975"/>
          </a:xfrm>
          <a:custGeom>
            <a:avLst/>
            <a:gdLst>
              <a:gd name="T0" fmla="*/ 36 w 66"/>
              <a:gd name="T1" fmla="*/ 114 h 114"/>
              <a:gd name="T2" fmla="*/ 66 w 66"/>
              <a:gd name="T3" fmla="*/ 0 h 114"/>
              <a:gd name="T4" fmla="*/ 0 w 66"/>
              <a:gd name="T5" fmla="*/ 0 h 114"/>
              <a:gd name="T6" fmla="*/ 36 w 66"/>
              <a:gd name="T7" fmla="*/ 114 h 114"/>
            </a:gdLst>
            <a:ahLst/>
            <a:cxnLst>
              <a:cxn ang="0">
                <a:pos x="T0" y="T1"/>
              </a:cxn>
              <a:cxn ang="0">
                <a:pos x="T2" y="T3"/>
              </a:cxn>
              <a:cxn ang="0">
                <a:pos x="T4" y="T5"/>
              </a:cxn>
              <a:cxn ang="0">
                <a:pos x="T6" y="T7"/>
              </a:cxn>
            </a:cxnLst>
            <a:rect l="0" t="0" r="r" b="b"/>
            <a:pathLst>
              <a:path w="66" h="114">
                <a:moveTo>
                  <a:pt x="36" y="114"/>
                </a:moveTo>
                <a:lnTo>
                  <a:pt x="66" y="0"/>
                </a:lnTo>
                <a:lnTo>
                  <a:pt x="0" y="0"/>
                </a:lnTo>
                <a:lnTo>
                  <a:pt x="36" y="114"/>
                </a:lnTo>
                <a:close/>
              </a:path>
            </a:pathLst>
          </a:custGeom>
          <a:solidFill>
            <a:srgbClr val="0000FF"/>
          </a:solidFill>
          <a:ln w="952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Rectangle 215"/>
          <p:cNvSpPr>
            <a:spLocks noChangeArrowheads="1"/>
          </p:cNvSpPr>
          <p:nvPr/>
        </p:nvSpPr>
        <p:spPr bwMode="auto">
          <a:xfrm>
            <a:off x="1609725" y="2105025"/>
            <a:ext cx="2286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FF"/>
                </a:solidFill>
                <a:effectLst/>
                <a:latin typeface="Comic Sans MS" pitchFamily="66" charset="0"/>
                <a:cs typeface="Arial" pitchFamily="34" charset="0"/>
              </a:rPr>
              <a:t>O</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 name="Rectangle 216"/>
          <p:cNvSpPr>
            <a:spLocks noChangeArrowheads="1"/>
          </p:cNvSpPr>
          <p:nvPr/>
        </p:nvSpPr>
        <p:spPr bwMode="auto">
          <a:xfrm>
            <a:off x="5419725" y="2000250"/>
            <a:ext cx="11239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Comic Sans MS" pitchFamily="66" charset="0"/>
                <a:cs typeface="Arial" pitchFamily="34" charset="0"/>
              </a:rPr>
              <a:t>productivity</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31" name="Group 30"/>
          <p:cNvGrpSpPr/>
          <p:nvPr/>
        </p:nvGrpSpPr>
        <p:grpSpPr>
          <a:xfrm>
            <a:off x="6696075" y="3800475"/>
            <a:ext cx="1123950" cy="533400"/>
            <a:chOff x="6696075" y="3800475"/>
            <a:chExt cx="1123950" cy="533400"/>
          </a:xfrm>
        </p:grpSpPr>
        <p:sp>
          <p:nvSpPr>
            <p:cNvPr id="32" name="Rectangle 217"/>
            <p:cNvSpPr>
              <a:spLocks noChangeArrowheads="1"/>
            </p:cNvSpPr>
            <p:nvPr/>
          </p:nvSpPr>
          <p:spPr bwMode="auto">
            <a:xfrm>
              <a:off x="6696075" y="3800475"/>
              <a:ext cx="11239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Comic Sans MS" pitchFamily="66" charset="0"/>
                  <a:cs typeface="Arial" pitchFamily="34" charset="0"/>
                </a:rPr>
                <a:t>productivity</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3" name="Rectangle 218"/>
            <p:cNvSpPr>
              <a:spLocks noChangeArrowheads="1"/>
            </p:cNvSpPr>
            <p:nvPr/>
          </p:nvSpPr>
          <p:spPr bwMode="auto">
            <a:xfrm>
              <a:off x="6896100" y="4038600"/>
              <a:ext cx="6953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Comic Sans MS" pitchFamily="66" charset="0"/>
                  <a:cs typeface="Arial" pitchFamily="34" charset="0"/>
                </a:rPr>
                <a:t>actions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34" name="Group 33"/>
          <p:cNvGrpSpPr/>
          <p:nvPr/>
        </p:nvGrpSpPr>
        <p:grpSpPr>
          <a:xfrm>
            <a:off x="7915275" y="2400300"/>
            <a:ext cx="1123950" cy="533400"/>
            <a:chOff x="7915275" y="2400300"/>
            <a:chExt cx="1123950" cy="533400"/>
          </a:xfrm>
        </p:grpSpPr>
        <p:sp>
          <p:nvSpPr>
            <p:cNvPr id="35" name="Rectangle 219"/>
            <p:cNvSpPr>
              <a:spLocks noChangeArrowheads="1"/>
            </p:cNvSpPr>
            <p:nvPr/>
          </p:nvSpPr>
          <p:spPr bwMode="auto">
            <a:xfrm>
              <a:off x="7915275" y="2400300"/>
              <a:ext cx="11239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Comic Sans MS" pitchFamily="66" charset="0"/>
                  <a:cs typeface="Arial" pitchFamily="34" charset="0"/>
                </a:rPr>
                <a:t>productivity</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6" name="Rectangle 220"/>
            <p:cNvSpPr>
              <a:spLocks noChangeArrowheads="1"/>
            </p:cNvSpPr>
            <p:nvPr/>
          </p:nvSpPr>
          <p:spPr bwMode="auto">
            <a:xfrm>
              <a:off x="8039100" y="2638425"/>
              <a:ext cx="8286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Comic Sans MS" pitchFamily="66" charset="0"/>
                  <a:cs typeface="Arial" pitchFamily="34" charset="0"/>
                </a:rPr>
                <a:t>pressure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37" name="Group 36"/>
          <p:cNvGrpSpPr/>
          <p:nvPr/>
        </p:nvGrpSpPr>
        <p:grpSpPr>
          <a:xfrm>
            <a:off x="7915275" y="1143000"/>
            <a:ext cx="1123950" cy="533400"/>
            <a:chOff x="7915275" y="1143000"/>
            <a:chExt cx="1123950" cy="533400"/>
          </a:xfrm>
        </p:grpSpPr>
        <p:sp>
          <p:nvSpPr>
            <p:cNvPr id="38" name="Rectangle 221"/>
            <p:cNvSpPr>
              <a:spLocks noChangeArrowheads="1"/>
            </p:cNvSpPr>
            <p:nvPr/>
          </p:nvSpPr>
          <p:spPr bwMode="auto">
            <a:xfrm>
              <a:off x="7915275" y="1143000"/>
              <a:ext cx="11239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Comic Sans MS" pitchFamily="66" charset="0"/>
                  <a:cs typeface="Arial" pitchFamily="34" charset="0"/>
                </a:rPr>
                <a:t>productivity</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 name="Rectangle 222"/>
            <p:cNvSpPr>
              <a:spLocks noChangeArrowheads="1"/>
            </p:cNvSpPr>
            <p:nvPr/>
          </p:nvSpPr>
          <p:spPr bwMode="auto">
            <a:xfrm>
              <a:off x="8239125" y="1381125"/>
              <a:ext cx="4286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Comic Sans MS" pitchFamily="66" charset="0"/>
                  <a:cs typeface="Arial" pitchFamily="34" charset="0"/>
                </a:rPr>
                <a:t>goal</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40" name="Group 39"/>
          <p:cNvGrpSpPr/>
          <p:nvPr/>
        </p:nvGrpSpPr>
        <p:grpSpPr>
          <a:xfrm>
            <a:off x="4674268" y="1876425"/>
            <a:ext cx="714375" cy="295275"/>
            <a:chOff x="4686300" y="1876425"/>
            <a:chExt cx="714375" cy="295275"/>
          </a:xfrm>
        </p:grpSpPr>
        <p:sp>
          <p:nvSpPr>
            <p:cNvPr id="41" name="Line 223"/>
            <p:cNvSpPr>
              <a:spLocks noChangeShapeType="1"/>
            </p:cNvSpPr>
            <p:nvPr/>
          </p:nvSpPr>
          <p:spPr bwMode="auto">
            <a:xfrm>
              <a:off x="4686300" y="2124075"/>
              <a:ext cx="533400" cy="0"/>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224"/>
            <p:cNvSpPr>
              <a:spLocks/>
            </p:cNvSpPr>
            <p:nvPr/>
          </p:nvSpPr>
          <p:spPr bwMode="auto">
            <a:xfrm>
              <a:off x="5219700" y="2066925"/>
              <a:ext cx="180975" cy="104775"/>
            </a:xfrm>
            <a:custGeom>
              <a:avLst/>
              <a:gdLst>
                <a:gd name="T0" fmla="*/ 114 w 114"/>
                <a:gd name="T1" fmla="*/ 36 h 66"/>
                <a:gd name="T2" fmla="*/ 0 w 114"/>
                <a:gd name="T3" fmla="*/ 0 h 66"/>
                <a:gd name="T4" fmla="*/ 0 w 114"/>
                <a:gd name="T5" fmla="*/ 66 h 66"/>
                <a:gd name="T6" fmla="*/ 114 w 114"/>
                <a:gd name="T7" fmla="*/ 36 h 66"/>
              </a:gdLst>
              <a:ahLst/>
              <a:cxnLst>
                <a:cxn ang="0">
                  <a:pos x="T0" y="T1"/>
                </a:cxn>
                <a:cxn ang="0">
                  <a:pos x="T2" y="T3"/>
                </a:cxn>
                <a:cxn ang="0">
                  <a:pos x="T4" y="T5"/>
                </a:cxn>
                <a:cxn ang="0">
                  <a:pos x="T6" y="T7"/>
                </a:cxn>
              </a:cxnLst>
              <a:rect l="0" t="0" r="r" b="b"/>
              <a:pathLst>
                <a:path w="114" h="66">
                  <a:moveTo>
                    <a:pt x="114" y="36"/>
                  </a:moveTo>
                  <a:lnTo>
                    <a:pt x="0" y="0"/>
                  </a:lnTo>
                  <a:lnTo>
                    <a:pt x="0" y="66"/>
                  </a:lnTo>
                  <a:lnTo>
                    <a:pt x="114" y="36"/>
                  </a:lnTo>
                  <a:close/>
                </a:path>
              </a:pathLst>
            </a:custGeom>
            <a:solidFill>
              <a:srgbClr val="000000"/>
            </a:solidFill>
            <a:ln w="95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Rectangle 225"/>
            <p:cNvSpPr>
              <a:spLocks noChangeArrowheads="1"/>
            </p:cNvSpPr>
            <p:nvPr/>
          </p:nvSpPr>
          <p:spPr bwMode="auto">
            <a:xfrm>
              <a:off x="5153025" y="1876425"/>
              <a:ext cx="2286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Comic Sans MS" pitchFamily="66" charset="0"/>
                  <a:cs typeface="Arial" pitchFamily="34" charset="0"/>
                </a:rPr>
                <a:t>O</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44" name="Group 43"/>
          <p:cNvGrpSpPr/>
          <p:nvPr/>
        </p:nvGrpSpPr>
        <p:grpSpPr>
          <a:xfrm>
            <a:off x="5762625" y="2257425"/>
            <a:ext cx="1385888" cy="1682750"/>
            <a:chOff x="5762625" y="2257425"/>
            <a:chExt cx="1385888" cy="1682750"/>
          </a:xfrm>
        </p:grpSpPr>
        <p:sp>
          <p:nvSpPr>
            <p:cNvPr id="45" name="Arc 226"/>
            <p:cNvSpPr>
              <a:spLocks/>
            </p:cNvSpPr>
            <p:nvPr/>
          </p:nvSpPr>
          <p:spPr bwMode="auto">
            <a:xfrm>
              <a:off x="5791200" y="2428875"/>
              <a:ext cx="1357313" cy="1511300"/>
            </a:xfrm>
            <a:custGeom>
              <a:avLst/>
              <a:gdLst>
                <a:gd name="G0" fmla="+- 21600 0 0"/>
                <a:gd name="G1" fmla="+- 3857 0 0"/>
                <a:gd name="G2" fmla="+- 21600 0 0"/>
                <a:gd name="T0" fmla="*/ 13958 w 21600"/>
                <a:gd name="T1" fmla="*/ 24060 h 24060"/>
                <a:gd name="T2" fmla="*/ 347 w 21600"/>
                <a:gd name="T3" fmla="*/ 0 h 24060"/>
                <a:gd name="T4" fmla="*/ 21600 w 21600"/>
                <a:gd name="T5" fmla="*/ 3857 h 24060"/>
              </a:gdLst>
              <a:ahLst/>
              <a:cxnLst>
                <a:cxn ang="0">
                  <a:pos x="T0" y="T1"/>
                </a:cxn>
                <a:cxn ang="0">
                  <a:pos x="T2" y="T3"/>
                </a:cxn>
                <a:cxn ang="0">
                  <a:pos x="T4" y="T5"/>
                </a:cxn>
              </a:cxnLst>
              <a:rect l="0" t="0" r="r" b="b"/>
              <a:pathLst>
                <a:path w="21600" h="24060" fill="none" extrusionOk="0">
                  <a:moveTo>
                    <a:pt x="13958" y="24059"/>
                  </a:moveTo>
                  <a:cubicBezTo>
                    <a:pt x="5557" y="20882"/>
                    <a:pt x="0" y="12838"/>
                    <a:pt x="0" y="3857"/>
                  </a:cubicBezTo>
                  <a:cubicBezTo>
                    <a:pt x="-1" y="2563"/>
                    <a:pt x="116" y="1272"/>
                    <a:pt x="347" y="0"/>
                  </a:cubicBezTo>
                </a:path>
                <a:path w="21600" h="24060" stroke="0" extrusionOk="0">
                  <a:moveTo>
                    <a:pt x="13958" y="24059"/>
                  </a:moveTo>
                  <a:cubicBezTo>
                    <a:pt x="5557" y="20882"/>
                    <a:pt x="0" y="12838"/>
                    <a:pt x="0" y="3857"/>
                  </a:cubicBezTo>
                  <a:cubicBezTo>
                    <a:pt x="-1" y="2563"/>
                    <a:pt x="116" y="1272"/>
                    <a:pt x="347" y="0"/>
                  </a:cubicBezTo>
                  <a:lnTo>
                    <a:pt x="21600" y="3857"/>
                  </a:lnTo>
                  <a:close/>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227"/>
            <p:cNvSpPr>
              <a:spLocks/>
            </p:cNvSpPr>
            <p:nvPr/>
          </p:nvSpPr>
          <p:spPr bwMode="auto">
            <a:xfrm>
              <a:off x="5762625" y="2257425"/>
              <a:ext cx="95250" cy="180975"/>
            </a:xfrm>
            <a:custGeom>
              <a:avLst/>
              <a:gdLst>
                <a:gd name="T0" fmla="*/ 60 w 60"/>
                <a:gd name="T1" fmla="*/ 0 h 114"/>
                <a:gd name="T2" fmla="*/ 0 w 60"/>
                <a:gd name="T3" fmla="*/ 102 h 114"/>
                <a:gd name="T4" fmla="*/ 60 w 60"/>
                <a:gd name="T5" fmla="*/ 114 h 114"/>
                <a:gd name="T6" fmla="*/ 60 w 60"/>
                <a:gd name="T7" fmla="*/ 0 h 114"/>
              </a:gdLst>
              <a:ahLst/>
              <a:cxnLst>
                <a:cxn ang="0">
                  <a:pos x="T0" y="T1"/>
                </a:cxn>
                <a:cxn ang="0">
                  <a:pos x="T2" y="T3"/>
                </a:cxn>
                <a:cxn ang="0">
                  <a:pos x="T4" y="T5"/>
                </a:cxn>
                <a:cxn ang="0">
                  <a:pos x="T6" y="T7"/>
                </a:cxn>
              </a:cxnLst>
              <a:rect l="0" t="0" r="r" b="b"/>
              <a:pathLst>
                <a:path w="60" h="114">
                  <a:moveTo>
                    <a:pt x="60" y="0"/>
                  </a:moveTo>
                  <a:lnTo>
                    <a:pt x="0" y="102"/>
                  </a:lnTo>
                  <a:lnTo>
                    <a:pt x="60" y="114"/>
                  </a:lnTo>
                  <a:lnTo>
                    <a:pt x="60" y="0"/>
                  </a:lnTo>
                  <a:close/>
                </a:path>
              </a:pathLst>
            </a:custGeom>
            <a:solidFill>
              <a:srgbClr val="000000"/>
            </a:solidFill>
            <a:ln w="95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7" name="Group 46"/>
          <p:cNvGrpSpPr/>
          <p:nvPr/>
        </p:nvGrpSpPr>
        <p:grpSpPr>
          <a:xfrm>
            <a:off x="6094413" y="1762125"/>
            <a:ext cx="2278062" cy="1662113"/>
            <a:chOff x="6094413" y="1762125"/>
            <a:chExt cx="2278062" cy="1662113"/>
          </a:xfrm>
        </p:grpSpPr>
        <p:sp>
          <p:nvSpPr>
            <p:cNvPr id="48" name="Arc 228"/>
            <p:cNvSpPr>
              <a:spLocks/>
            </p:cNvSpPr>
            <p:nvPr/>
          </p:nvSpPr>
          <p:spPr bwMode="auto">
            <a:xfrm>
              <a:off x="6094413" y="1762125"/>
              <a:ext cx="2020888" cy="1662113"/>
            </a:xfrm>
            <a:custGeom>
              <a:avLst/>
              <a:gdLst>
                <a:gd name="G0" fmla="+- 10857 0 0"/>
                <a:gd name="G1" fmla="+- 21600 0 0"/>
                <a:gd name="G2" fmla="+- 21600 0 0"/>
                <a:gd name="T0" fmla="*/ 0 w 26254"/>
                <a:gd name="T1" fmla="*/ 2927 h 21600"/>
                <a:gd name="T2" fmla="*/ 26254 w 26254"/>
                <a:gd name="T3" fmla="*/ 6451 h 21600"/>
                <a:gd name="T4" fmla="*/ 10857 w 26254"/>
                <a:gd name="T5" fmla="*/ 21600 h 21600"/>
              </a:gdLst>
              <a:ahLst/>
              <a:cxnLst>
                <a:cxn ang="0">
                  <a:pos x="T0" y="T1"/>
                </a:cxn>
                <a:cxn ang="0">
                  <a:pos x="T2" y="T3"/>
                </a:cxn>
                <a:cxn ang="0">
                  <a:pos x="T4" y="T5"/>
                </a:cxn>
              </a:cxnLst>
              <a:rect l="0" t="0" r="r" b="b"/>
              <a:pathLst>
                <a:path w="26254" h="21600" fill="none" extrusionOk="0">
                  <a:moveTo>
                    <a:pt x="-1" y="2926"/>
                  </a:moveTo>
                  <a:cubicBezTo>
                    <a:pt x="3297" y="1009"/>
                    <a:pt x="7043" y="-1"/>
                    <a:pt x="10857" y="0"/>
                  </a:cubicBezTo>
                  <a:cubicBezTo>
                    <a:pt x="16646" y="0"/>
                    <a:pt x="22193" y="2324"/>
                    <a:pt x="26254" y="6450"/>
                  </a:cubicBezTo>
                </a:path>
                <a:path w="26254" h="21600" stroke="0" extrusionOk="0">
                  <a:moveTo>
                    <a:pt x="-1" y="2926"/>
                  </a:moveTo>
                  <a:cubicBezTo>
                    <a:pt x="3297" y="1009"/>
                    <a:pt x="7043" y="-1"/>
                    <a:pt x="10857" y="0"/>
                  </a:cubicBezTo>
                  <a:cubicBezTo>
                    <a:pt x="16646" y="0"/>
                    <a:pt x="22193" y="2324"/>
                    <a:pt x="26254" y="6450"/>
                  </a:cubicBezTo>
                  <a:lnTo>
                    <a:pt x="10857" y="21600"/>
                  </a:lnTo>
                  <a:close/>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229"/>
            <p:cNvSpPr>
              <a:spLocks/>
            </p:cNvSpPr>
            <p:nvPr/>
          </p:nvSpPr>
          <p:spPr bwMode="auto">
            <a:xfrm>
              <a:off x="8077200" y="2219325"/>
              <a:ext cx="161925" cy="180975"/>
            </a:xfrm>
            <a:custGeom>
              <a:avLst/>
              <a:gdLst>
                <a:gd name="T0" fmla="*/ 102 w 102"/>
                <a:gd name="T1" fmla="*/ 114 h 114"/>
                <a:gd name="T2" fmla="*/ 54 w 102"/>
                <a:gd name="T3" fmla="*/ 0 h 114"/>
                <a:gd name="T4" fmla="*/ 0 w 102"/>
                <a:gd name="T5" fmla="*/ 42 h 114"/>
                <a:gd name="T6" fmla="*/ 102 w 102"/>
                <a:gd name="T7" fmla="*/ 114 h 114"/>
              </a:gdLst>
              <a:ahLst/>
              <a:cxnLst>
                <a:cxn ang="0">
                  <a:pos x="T0" y="T1"/>
                </a:cxn>
                <a:cxn ang="0">
                  <a:pos x="T2" y="T3"/>
                </a:cxn>
                <a:cxn ang="0">
                  <a:pos x="T4" y="T5"/>
                </a:cxn>
                <a:cxn ang="0">
                  <a:pos x="T6" y="T7"/>
                </a:cxn>
              </a:cxnLst>
              <a:rect l="0" t="0" r="r" b="b"/>
              <a:pathLst>
                <a:path w="102" h="114">
                  <a:moveTo>
                    <a:pt x="102" y="114"/>
                  </a:moveTo>
                  <a:lnTo>
                    <a:pt x="54" y="0"/>
                  </a:lnTo>
                  <a:lnTo>
                    <a:pt x="0" y="42"/>
                  </a:lnTo>
                  <a:lnTo>
                    <a:pt x="102" y="114"/>
                  </a:lnTo>
                  <a:close/>
                </a:path>
              </a:pathLst>
            </a:custGeom>
            <a:solidFill>
              <a:srgbClr val="000000"/>
            </a:solidFill>
            <a:ln w="95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Rectangle 230"/>
            <p:cNvSpPr>
              <a:spLocks noChangeArrowheads="1"/>
            </p:cNvSpPr>
            <p:nvPr/>
          </p:nvSpPr>
          <p:spPr bwMode="auto">
            <a:xfrm>
              <a:off x="8143875" y="2066925"/>
              <a:ext cx="2286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Comic Sans MS" pitchFamily="66" charset="0"/>
                  <a:cs typeface="Arial" pitchFamily="34" charset="0"/>
                </a:rPr>
                <a:t>O</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51" name="Group 50"/>
          <p:cNvGrpSpPr/>
          <p:nvPr/>
        </p:nvGrpSpPr>
        <p:grpSpPr>
          <a:xfrm>
            <a:off x="7062788" y="2709863"/>
            <a:ext cx="1317625" cy="1130995"/>
            <a:chOff x="7062788" y="2709863"/>
            <a:chExt cx="1317625" cy="1130995"/>
          </a:xfrm>
        </p:grpSpPr>
        <p:sp>
          <p:nvSpPr>
            <p:cNvPr id="52" name="Arc 231"/>
            <p:cNvSpPr>
              <a:spLocks/>
            </p:cNvSpPr>
            <p:nvPr/>
          </p:nvSpPr>
          <p:spPr bwMode="auto">
            <a:xfrm>
              <a:off x="7062788" y="2709863"/>
              <a:ext cx="1317625" cy="1074738"/>
            </a:xfrm>
            <a:custGeom>
              <a:avLst/>
              <a:gdLst>
                <a:gd name="G0" fmla="+- 0 0 0"/>
                <a:gd name="G1" fmla="+- 0 0 0"/>
                <a:gd name="G2" fmla="+- 21600 0 0"/>
                <a:gd name="T0" fmla="*/ 21430 w 21430"/>
                <a:gd name="T1" fmla="*/ 2708 h 17472"/>
                <a:gd name="T2" fmla="*/ 12700 w 21430"/>
                <a:gd name="T3" fmla="*/ 17472 h 17472"/>
                <a:gd name="T4" fmla="*/ 0 w 21430"/>
                <a:gd name="T5" fmla="*/ 0 h 17472"/>
              </a:gdLst>
              <a:ahLst/>
              <a:cxnLst>
                <a:cxn ang="0">
                  <a:pos x="T0" y="T1"/>
                </a:cxn>
                <a:cxn ang="0">
                  <a:pos x="T2" y="T3"/>
                </a:cxn>
                <a:cxn ang="0">
                  <a:pos x="T4" y="T5"/>
                </a:cxn>
              </a:cxnLst>
              <a:rect l="0" t="0" r="r" b="b"/>
              <a:pathLst>
                <a:path w="21430" h="17472" fill="none" extrusionOk="0">
                  <a:moveTo>
                    <a:pt x="21429" y="2707"/>
                  </a:moveTo>
                  <a:cubicBezTo>
                    <a:pt x="20682" y="8623"/>
                    <a:pt x="17522" y="13966"/>
                    <a:pt x="12699" y="17471"/>
                  </a:cubicBezTo>
                </a:path>
                <a:path w="21430" h="17472" stroke="0" extrusionOk="0">
                  <a:moveTo>
                    <a:pt x="21429" y="2707"/>
                  </a:moveTo>
                  <a:cubicBezTo>
                    <a:pt x="20682" y="8623"/>
                    <a:pt x="17522" y="13966"/>
                    <a:pt x="12699" y="17471"/>
                  </a:cubicBezTo>
                  <a:lnTo>
                    <a:pt x="0" y="0"/>
                  </a:lnTo>
                  <a:close/>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232"/>
            <p:cNvSpPr>
              <a:spLocks/>
            </p:cNvSpPr>
            <p:nvPr/>
          </p:nvSpPr>
          <p:spPr bwMode="auto">
            <a:xfrm>
              <a:off x="7749099" y="3697983"/>
              <a:ext cx="180975" cy="142875"/>
            </a:xfrm>
            <a:custGeom>
              <a:avLst/>
              <a:gdLst>
                <a:gd name="T0" fmla="*/ 0 w 114"/>
                <a:gd name="T1" fmla="*/ 90 h 90"/>
                <a:gd name="T2" fmla="*/ 114 w 114"/>
                <a:gd name="T3" fmla="*/ 54 h 90"/>
                <a:gd name="T4" fmla="*/ 78 w 114"/>
                <a:gd name="T5" fmla="*/ 0 h 90"/>
                <a:gd name="T6" fmla="*/ 0 w 114"/>
                <a:gd name="T7" fmla="*/ 90 h 90"/>
              </a:gdLst>
              <a:ahLst/>
              <a:cxnLst>
                <a:cxn ang="0">
                  <a:pos x="T0" y="T1"/>
                </a:cxn>
                <a:cxn ang="0">
                  <a:pos x="T2" y="T3"/>
                </a:cxn>
                <a:cxn ang="0">
                  <a:pos x="T4" y="T5"/>
                </a:cxn>
                <a:cxn ang="0">
                  <a:pos x="T6" y="T7"/>
                </a:cxn>
              </a:cxnLst>
              <a:rect l="0" t="0" r="r" b="b"/>
              <a:pathLst>
                <a:path w="114" h="90">
                  <a:moveTo>
                    <a:pt x="0" y="90"/>
                  </a:moveTo>
                  <a:lnTo>
                    <a:pt x="114" y="54"/>
                  </a:lnTo>
                  <a:lnTo>
                    <a:pt x="78" y="0"/>
                  </a:lnTo>
                  <a:lnTo>
                    <a:pt x="0" y="90"/>
                  </a:lnTo>
                  <a:close/>
                </a:path>
              </a:pathLst>
            </a:custGeom>
            <a:solidFill>
              <a:srgbClr val="000000"/>
            </a:solidFill>
            <a:ln w="95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4" name="Group 53"/>
          <p:cNvGrpSpPr/>
          <p:nvPr/>
        </p:nvGrpSpPr>
        <p:grpSpPr>
          <a:xfrm>
            <a:off x="8343900" y="1619250"/>
            <a:ext cx="104775" cy="781050"/>
            <a:chOff x="8343900" y="1619250"/>
            <a:chExt cx="104775" cy="781050"/>
          </a:xfrm>
        </p:grpSpPr>
        <p:sp>
          <p:nvSpPr>
            <p:cNvPr id="55" name="Line 234"/>
            <p:cNvSpPr>
              <a:spLocks noChangeShapeType="1"/>
            </p:cNvSpPr>
            <p:nvPr/>
          </p:nvSpPr>
          <p:spPr bwMode="auto">
            <a:xfrm>
              <a:off x="8401050" y="1619250"/>
              <a:ext cx="0" cy="600075"/>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235"/>
            <p:cNvSpPr>
              <a:spLocks/>
            </p:cNvSpPr>
            <p:nvPr/>
          </p:nvSpPr>
          <p:spPr bwMode="auto">
            <a:xfrm>
              <a:off x="8343900" y="2219325"/>
              <a:ext cx="104775" cy="180975"/>
            </a:xfrm>
            <a:custGeom>
              <a:avLst/>
              <a:gdLst>
                <a:gd name="T0" fmla="*/ 36 w 66"/>
                <a:gd name="T1" fmla="*/ 114 h 114"/>
                <a:gd name="T2" fmla="*/ 66 w 66"/>
                <a:gd name="T3" fmla="*/ 0 h 114"/>
                <a:gd name="T4" fmla="*/ 0 w 66"/>
                <a:gd name="T5" fmla="*/ 0 h 114"/>
                <a:gd name="T6" fmla="*/ 36 w 66"/>
                <a:gd name="T7" fmla="*/ 114 h 114"/>
              </a:gdLst>
              <a:ahLst/>
              <a:cxnLst>
                <a:cxn ang="0">
                  <a:pos x="T0" y="T1"/>
                </a:cxn>
                <a:cxn ang="0">
                  <a:pos x="T2" y="T3"/>
                </a:cxn>
                <a:cxn ang="0">
                  <a:pos x="T4" y="T5"/>
                </a:cxn>
                <a:cxn ang="0">
                  <a:pos x="T6" y="T7"/>
                </a:cxn>
              </a:cxnLst>
              <a:rect l="0" t="0" r="r" b="b"/>
              <a:pathLst>
                <a:path w="66" h="114">
                  <a:moveTo>
                    <a:pt x="36" y="114"/>
                  </a:moveTo>
                  <a:lnTo>
                    <a:pt x="66" y="0"/>
                  </a:lnTo>
                  <a:lnTo>
                    <a:pt x="0" y="0"/>
                  </a:lnTo>
                  <a:lnTo>
                    <a:pt x="36" y="114"/>
                  </a:lnTo>
                  <a:close/>
                </a:path>
              </a:pathLst>
            </a:custGeom>
            <a:solidFill>
              <a:srgbClr val="000000"/>
            </a:solidFill>
            <a:ln w="95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7" name="Group 56"/>
          <p:cNvGrpSpPr/>
          <p:nvPr/>
        </p:nvGrpSpPr>
        <p:grpSpPr>
          <a:xfrm>
            <a:off x="6096000" y="2552700"/>
            <a:ext cx="1895475" cy="552450"/>
            <a:chOff x="6096000" y="2552700"/>
            <a:chExt cx="1895475" cy="552450"/>
          </a:xfrm>
        </p:grpSpPr>
        <p:sp>
          <p:nvSpPr>
            <p:cNvPr id="58" name="Rectangle 233"/>
            <p:cNvSpPr>
              <a:spLocks noChangeArrowheads="1"/>
            </p:cNvSpPr>
            <p:nvPr/>
          </p:nvSpPr>
          <p:spPr bwMode="auto">
            <a:xfrm>
              <a:off x="6134100" y="2552700"/>
              <a:ext cx="18383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Comic Sans MS" pitchFamily="66" charset="0"/>
                  <a:cs typeface="Arial" pitchFamily="34" charset="0"/>
                </a:rPr>
                <a:t>Productivity System</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9" name="Rectangle 238"/>
            <p:cNvSpPr>
              <a:spLocks noChangeArrowheads="1"/>
            </p:cNvSpPr>
            <p:nvPr/>
          </p:nvSpPr>
          <p:spPr bwMode="auto">
            <a:xfrm>
              <a:off x="6096000" y="2809875"/>
              <a:ext cx="18954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Comic Sans MS" pitchFamily="66" charset="0"/>
                  <a:cs typeface="Arial" pitchFamily="34" charset="0"/>
                </a:rPr>
                <a:t>(a goal-seeking loop)</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60" name="Group 59"/>
          <p:cNvGrpSpPr/>
          <p:nvPr/>
        </p:nvGrpSpPr>
        <p:grpSpPr>
          <a:xfrm>
            <a:off x="3780795" y="3554163"/>
            <a:ext cx="2886705" cy="533400"/>
            <a:chOff x="3780795" y="3554163"/>
            <a:chExt cx="2886705" cy="533400"/>
          </a:xfrm>
        </p:grpSpPr>
        <p:sp>
          <p:nvSpPr>
            <p:cNvPr id="61" name="Line 236"/>
            <p:cNvSpPr>
              <a:spLocks noChangeShapeType="1"/>
            </p:cNvSpPr>
            <p:nvPr/>
          </p:nvSpPr>
          <p:spPr bwMode="auto">
            <a:xfrm>
              <a:off x="3780795" y="4038600"/>
              <a:ext cx="2781300" cy="0"/>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Freeform 237"/>
            <p:cNvSpPr>
              <a:spLocks/>
            </p:cNvSpPr>
            <p:nvPr/>
          </p:nvSpPr>
          <p:spPr bwMode="auto">
            <a:xfrm>
              <a:off x="6486525" y="3981450"/>
              <a:ext cx="180975" cy="104775"/>
            </a:xfrm>
            <a:custGeom>
              <a:avLst/>
              <a:gdLst>
                <a:gd name="T0" fmla="*/ 114 w 114"/>
                <a:gd name="T1" fmla="*/ 36 h 66"/>
                <a:gd name="T2" fmla="*/ 0 w 114"/>
                <a:gd name="T3" fmla="*/ 0 h 66"/>
                <a:gd name="T4" fmla="*/ 0 w 114"/>
                <a:gd name="T5" fmla="*/ 66 h 66"/>
                <a:gd name="T6" fmla="*/ 114 w 114"/>
                <a:gd name="T7" fmla="*/ 36 h 66"/>
              </a:gdLst>
              <a:ahLst/>
              <a:cxnLst>
                <a:cxn ang="0">
                  <a:pos x="T0" y="T1"/>
                </a:cxn>
                <a:cxn ang="0">
                  <a:pos x="T2" y="T3"/>
                </a:cxn>
                <a:cxn ang="0">
                  <a:pos x="T4" y="T5"/>
                </a:cxn>
                <a:cxn ang="0">
                  <a:pos x="T6" y="T7"/>
                </a:cxn>
              </a:cxnLst>
              <a:rect l="0" t="0" r="r" b="b"/>
              <a:pathLst>
                <a:path w="114" h="66">
                  <a:moveTo>
                    <a:pt x="114" y="36"/>
                  </a:moveTo>
                  <a:lnTo>
                    <a:pt x="0" y="0"/>
                  </a:lnTo>
                  <a:lnTo>
                    <a:pt x="0" y="66"/>
                  </a:lnTo>
                  <a:lnTo>
                    <a:pt x="114" y="36"/>
                  </a:lnTo>
                  <a:close/>
                </a:path>
              </a:pathLst>
            </a:custGeom>
            <a:solidFill>
              <a:srgbClr val="000000"/>
            </a:solidFill>
            <a:ln w="95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Rectangle 239"/>
            <p:cNvSpPr>
              <a:spLocks noChangeArrowheads="1"/>
            </p:cNvSpPr>
            <p:nvPr/>
          </p:nvSpPr>
          <p:spPr bwMode="auto">
            <a:xfrm>
              <a:off x="4524375" y="3554163"/>
              <a:ext cx="13430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Comic Sans MS" pitchFamily="66" charset="0"/>
                  <a:cs typeface="Arial" pitchFamily="34" charset="0"/>
                </a:rPr>
                <a:t>The "Power of</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 name="Rectangle 240"/>
            <p:cNvSpPr>
              <a:spLocks noChangeArrowheads="1"/>
            </p:cNvSpPr>
            <p:nvPr/>
          </p:nvSpPr>
          <p:spPr bwMode="auto">
            <a:xfrm>
              <a:off x="4676775" y="3792288"/>
              <a:ext cx="10191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Comic Sans MS" pitchFamily="66" charset="0"/>
                  <a:cs typeface="Arial" pitchFamily="34" charset="0"/>
                </a:rPr>
                <a:t>Habit" link</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65" name="Group 64"/>
          <p:cNvGrpSpPr/>
          <p:nvPr/>
        </p:nvGrpSpPr>
        <p:grpSpPr>
          <a:xfrm>
            <a:off x="2600325" y="5124450"/>
            <a:ext cx="1143000" cy="533400"/>
            <a:chOff x="2600325" y="5124450"/>
            <a:chExt cx="1143000" cy="533400"/>
          </a:xfrm>
        </p:grpSpPr>
        <p:sp>
          <p:nvSpPr>
            <p:cNvPr id="66" name="Rectangle 241"/>
            <p:cNvSpPr>
              <a:spLocks noChangeArrowheads="1"/>
            </p:cNvSpPr>
            <p:nvPr/>
          </p:nvSpPr>
          <p:spPr bwMode="auto">
            <a:xfrm>
              <a:off x="2600325" y="5124450"/>
              <a:ext cx="11430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FF"/>
                  </a:solidFill>
                  <a:effectLst/>
                  <a:latin typeface="Comic Sans MS" pitchFamily="66" charset="0"/>
                  <a:cs typeface="Arial" pitchFamily="34" charset="0"/>
                </a:rPr>
                <a:t>attention to</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7" name="Rectangle 242"/>
            <p:cNvSpPr>
              <a:spLocks noChangeArrowheads="1"/>
            </p:cNvSpPr>
            <p:nvPr/>
          </p:nvSpPr>
          <p:spPr bwMode="auto">
            <a:xfrm>
              <a:off x="2819400" y="5362575"/>
              <a:ext cx="6572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FF"/>
                  </a:solidFill>
                  <a:effectLst/>
                  <a:latin typeface="Comic Sans MS" pitchFamily="66" charset="0"/>
                  <a:cs typeface="Arial" pitchFamily="34" charset="0"/>
                </a:rPr>
                <a:t>safety</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68" name="Group 67"/>
          <p:cNvGrpSpPr/>
          <p:nvPr/>
        </p:nvGrpSpPr>
        <p:grpSpPr>
          <a:xfrm>
            <a:off x="276225" y="5010150"/>
            <a:ext cx="1981200" cy="752475"/>
            <a:chOff x="276225" y="5010150"/>
            <a:chExt cx="1981200" cy="752475"/>
          </a:xfrm>
        </p:grpSpPr>
        <p:sp>
          <p:nvSpPr>
            <p:cNvPr id="69" name="Rectangle 243"/>
            <p:cNvSpPr>
              <a:spLocks noChangeArrowheads="1"/>
            </p:cNvSpPr>
            <p:nvPr/>
          </p:nvSpPr>
          <p:spPr bwMode="auto">
            <a:xfrm>
              <a:off x="276225" y="5010150"/>
              <a:ext cx="19812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Comic Sans MS" pitchFamily="66" charset="0"/>
                  <a:cs typeface="Arial" pitchFamily="34" charset="0"/>
                </a:rPr>
                <a:t>degree of belief that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0" name="Rectangle 244"/>
            <p:cNvSpPr>
              <a:spLocks noChangeArrowheads="1"/>
            </p:cNvSpPr>
            <p:nvPr/>
          </p:nvSpPr>
          <p:spPr bwMode="auto">
            <a:xfrm>
              <a:off x="371475" y="5238750"/>
              <a:ext cx="17526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Comic Sans MS" pitchFamily="66" charset="0"/>
                  <a:cs typeface="Arial" pitchFamily="34" charset="0"/>
                </a:rPr>
                <a:t>safer work is more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1" name="Rectangle 245"/>
            <p:cNvSpPr>
              <a:spLocks noChangeArrowheads="1"/>
            </p:cNvSpPr>
            <p:nvPr/>
          </p:nvSpPr>
          <p:spPr bwMode="auto">
            <a:xfrm>
              <a:off x="514350" y="5467350"/>
              <a:ext cx="14668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Comic Sans MS" pitchFamily="66" charset="0"/>
                  <a:cs typeface="Arial" pitchFamily="34" charset="0"/>
                </a:rPr>
                <a:t>productive work</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72" name="Group 71"/>
          <p:cNvGrpSpPr/>
          <p:nvPr/>
        </p:nvGrpSpPr>
        <p:grpSpPr>
          <a:xfrm>
            <a:off x="2114550" y="5305425"/>
            <a:ext cx="457200" cy="104775"/>
            <a:chOff x="2114550" y="5305425"/>
            <a:chExt cx="457200" cy="104775"/>
          </a:xfrm>
        </p:grpSpPr>
        <p:sp>
          <p:nvSpPr>
            <p:cNvPr id="73" name="Line 246"/>
            <p:cNvSpPr>
              <a:spLocks noChangeShapeType="1"/>
            </p:cNvSpPr>
            <p:nvPr/>
          </p:nvSpPr>
          <p:spPr bwMode="auto">
            <a:xfrm>
              <a:off x="2114550" y="5362575"/>
              <a:ext cx="276225" cy="0"/>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Freeform 247"/>
            <p:cNvSpPr>
              <a:spLocks/>
            </p:cNvSpPr>
            <p:nvPr/>
          </p:nvSpPr>
          <p:spPr bwMode="auto">
            <a:xfrm>
              <a:off x="2390775" y="5305425"/>
              <a:ext cx="180975" cy="104775"/>
            </a:xfrm>
            <a:custGeom>
              <a:avLst/>
              <a:gdLst>
                <a:gd name="T0" fmla="*/ 114 w 114"/>
                <a:gd name="T1" fmla="*/ 36 h 66"/>
                <a:gd name="T2" fmla="*/ 0 w 114"/>
                <a:gd name="T3" fmla="*/ 0 h 66"/>
                <a:gd name="T4" fmla="*/ 0 w 114"/>
                <a:gd name="T5" fmla="*/ 66 h 66"/>
                <a:gd name="T6" fmla="*/ 114 w 114"/>
                <a:gd name="T7" fmla="*/ 36 h 66"/>
              </a:gdLst>
              <a:ahLst/>
              <a:cxnLst>
                <a:cxn ang="0">
                  <a:pos x="T0" y="T1"/>
                </a:cxn>
                <a:cxn ang="0">
                  <a:pos x="T2" y="T3"/>
                </a:cxn>
                <a:cxn ang="0">
                  <a:pos x="T4" y="T5"/>
                </a:cxn>
                <a:cxn ang="0">
                  <a:pos x="T6" y="T7"/>
                </a:cxn>
              </a:cxnLst>
              <a:rect l="0" t="0" r="r" b="b"/>
              <a:pathLst>
                <a:path w="114" h="66">
                  <a:moveTo>
                    <a:pt x="114" y="36"/>
                  </a:moveTo>
                  <a:lnTo>
                    <a:pt x="0" y="0"/>
                  </a:lnTo>
                  <a:lnTo>
                    <a:pt x="0" y="66"/>
                  </a:lnTo>
                  <a:lnTo>
                    <a:pt x="114" y="36"/>
                  </a:lnTo>
                  <a:close/>
                </a:path>
              </a:pathLst>
            </a:custGeom>
            <a:solidFill>
              <a:srgbClr val="000000"/>
            </a:solidFill>
            <a:ln w="95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5" name="Group 74"/>
          <p:cNvGrpSpPr/>
          <p:nvPr/>
        </p:nvGrpSpPr>
        <p:grpSpPr>
          <a:xfrm>
            <a:off x="3028950" y="4152900"/>
            <a:ext cx="104775" cy="971550"/>
            <a:chOff x="3028950" y="4152900"/>
            <a:chExt cx="104775" cy="971550"/>
          </a:xfrm>
        </p:grpSpPr>
        <p:sp>
          <p:nvSpPr>
            <p:cNvPr id="76" name="Line 248"/>
            <p:cNvSpPr>
              <a:spLocks noChangeShapeType="1"/>
            </p:cNvSpPr>
            <p:nvPr/>
          </p:nvSpPr>
          <p:spPr bwMode="auto">
            <a:xfrm flipV="1">
              <a:off x="3086100" y="4333875"/>
              <a:ext cx="0" cy="790575"/>
            </a:xfrm>
            <a:prstGeom prst="line">
              <a:avLst/>
            </a:prstGeom>
            <a:noFill/>
            <a:ln w="285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249"/>
            <p:cNvSpPr>
              <a:spLocks/>
            </p:cNvSpPr>
            <p:nvPr/>
          </p:nvSpPr>
          <p:spPr bwMode="auto">
            <a:xfrm>
              <a:off x="3028950" y="4152900"/>
              <a:ext cx="104775" cy="180975"/>
            </a:xfrm>
            <a:custGeom>
              <a:avLst/>
              <a:gdLst>
                <a:gd name="T0" fmla="*/ 36 w 66"/>
                <a:gd name="T1" fmla="*/ 0 h 114"/>
                <a:gd name="T2" fmla="*/ 0 w 66"/>
                <a:gd name="T3" fmla="*/ 114 h 114"/>
                <a:gd name="T4" fmla="*/ 66 w 66"/>
                <a:gd name="T5" fmla="*/ 114 h 114"/>
                <a:gd name="T6" fmla="*/ 36 w 66"/>
                <a:gd name="T7" fmla="*/ 0 h 114"/>
              </a:gdLst>
              <a:ahLst/>
              <a:cxnLst>
                <a:cxn ang="0">
                  <a:pos x="T0" y="T1"/>
                </a:cxn>
                <a:cxn ang="0">
                  <a:pos x="T2" y="T3"/>
                </a:cxn>
                <a:cxn ang="0">
                  <a:pos x="T4" y="T5"/>
                </a:cxn>
                <a:cxn ang="0">
                  <a:pos x="T6" y="T7"/>
                </a:cxn>
              </a:cxnLst>
              <a:rect l="0" t="0" r="r" b="b"/>
              <a:pathLst>
                <a:path w="66" h="114">
                  <a:moveTo>
                    <a:pt x="36" y="0"/>
                  </a:moveTo>
                  <a:lnTo>
                    <a:pt x="0" y="114"/>
                  </a:lnTo>
                  <a:lnTo>
                    <a:pt x="66" y="114"/>
                  </a:lnTo>
                  <a:lnTo>
                    <a:pt x="36" y="0"/>
                  </a:lnTo>
                  <a:close/>
                </a:path>
              </a:pathLst>
            </a:custGeom>
            <a:solidFill>
              <a:srgbClr val="0000FF"/>
            </a:solidFill>
            <a:ln w="952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8" name="Group 77"/>
          <p:cNvGrpSpPr/>
          <p:nvPr/>
        </p:nvGrpSpPr>
        <p:grpSpPr>
          <a:xfrm>
            <a:off x="3400425" y="2876550"/>
            <a:ext cx="5000625" cy="3267075"/>
            <a:chOff x="3400425" y="2876550"/>
            <a:chExt cx="5000625" cy="3267075"/>
          </a:xfrm>
        </p:grpSpPr>
        <p:sp>
          <p:nvSpPr>
            <p:cNvPr id="79" name="Arc 250"/>
            <p:cNvSpPr>
              <a:spLocks/>
            </p:cNvSpPr>
            <p:nvPr/>
          </p:nvSpPr>
          <p:spPr bwMode="auto">
            <a:xfrm>
              <a:off x="3508375" y="2876550"/>
              <a:ext cx="4892675" cy="3267075"/>
            </a:xfrm>
            <a:custGeom>
              <a:avLst/>
              <a:gdLst>
                <a:gd name="G0" fmla="+- 11376 0 0"/>
                <a:gd name="G1" fmla="+- 417 0 0"/>
                <a:gd name="G2" fmla="+- 21600 0 0"/>
                <a:gd name="T0" fmla="*/ 32972 w 32976"/>
                <a:gd name="T1" fmla="*/ 0 h 22017"/>
                <a:gd name="T2" fmla="*/ 0 w 32976"/>
                <a:gd name="T3" fmla="*/ 18779 h 22017"/>
                <a:gd name="T4" fmla="*/ 11376 w 32976"/>
                <a:gd name="T5" fmla="*/ 417 h 22017"/>
              </a:gdLst>
              <a:ahLst/>
              <a:cxnLst>
                <a:cxn ang="0">
                  <a:pos x="T0" y="T1"/>
                </a:cxn>
                <a:cxn ang="0">
                  <a:pos x="T2" y="T3"/>
                </a:cxn>
                <a:cxn ang="0">
                  <a:pos x="T4" y="T5"/>
                </a:cxn>
              </a:cxnLst>
              <a:rect l="0" t="0" r="r" b="b"/>
              <a:pathLst>
                <a:path w="32976" h="22017" fill="none" extrusionOk="0">
                  <a:moveTo>
                    <a:pt x="32971" y="0"/>
                  </a:moveTo>
                  <a:cubicBezTo>
                    <a:pt x="32974" y="138"/>
                    <a:pt x="32976" y="277"/>
                    <a:pt x="32976" y="417"/>
                  </a:cubicBezTo>
                  <a:cubicBezTo>
                    <a:pt x="32976" y="12346"/>
                    <a:pt x="23305" y="22017"/>
                    <a:pt x="11376" y="22017"/>
                  </a:cubicBezTo>
                  <a:cubicBezTo>
                    <a:pt x="7356" y="22017"/>
                    <a:pt x="3416" y="20895"/>
                    <a:pt x="0" y="18778"/>
                  </a:cubicBezTo>
                </a:path>
                <a:path w="32976" h="22017" stroke="0" extrusionOk="0">
                  <a:moveTo>
                    <a:pt x="32971" y="0"/>
                  </a:moveTo>
                  <a:cubicBezTo>
                    <a:pt x="32974" y="138"/>
                    <a:pt x="32976" y="277"/>
                    <a:pt x="32976" y="417"/>
                  </a:cubicBezTo>
                  <a:cubicBezTo>
                    <a:pt x="32976" y="12346"/>
                    <a:pt x="23305" y="22017"/>
                    <a:pt x="11376" y="22017"/>
                  </a:cubicBezTo>
                  <a:cubicBezTo>
                    <a:pt x="7356" y="22017"/>
                    <a:pt x="3416" y="20895"/>
                    <a:pt x="0" y="18778"/>
                  </a:cubicBezTo>
                  <a:lnTo>
                    <a:pt x="11376" y="417"/>
                  </a:lnTo>
                  <a:close/>
                </a:path>
              </a:pathLst>
            </a:custGeom>
            <a:noFill/>
            <a:ln w="9525">
              <a:solidFill>
                <a:srgbClr val="0000FF"/>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251"/>
            <p:cNvSpPr>
              <a:spLocks/>
            </p:cNvSpPr>
            <p:nvPr/>
          </p:nvSpPr>
          <p:spPr bwMode="auto">
            <a:xfrm>
              <a:off x="3400425" y="5600700"/>
              <a:ext cx="123825" cy="95250"/>
            </a:xfrm>
            <a:custGeom>
              <a:avLst/>
              <a:gdLst>
                <a:gd name="T0" fmla="*/ 0 w 78"/>
                <a:gd name="T1" fmla="*/ 0 h 60"/>
                <a:gd name="T2" fmla="*/ 54 w 78"/>
                <a:gd name="T3" fmla="*/ 60 h 60"/>
                <a:gd name="T4" fmla="*/ 78 w 78"/>
                <a:gd name="T5" fmla="*/ 24 h 60"/>
                <a:gd name="T6" fmla="*/ 0 w 78"/>
                <a:gd name="T7" fmla="*/ 0 h 60"/>
              </a:gdLst>
              <a:ahLst/>
              <a:cxnLst>
                <a:cxn ang="0">
                  <a:pos x="T0" y="T1"/>
                </a:cxn>
                <a:cxn ang="0">
                  <a:pos x="T2" y="T3"/>
                </a:cxn>
                <a:cxn ang="0">
                  <a:pos x="T4" y="T5"/>
                </a:cxn>
                <a:cxn ang="0">
                  <a:pos x="T6" y="T7"/>
                </a:cxn>
              </a:cxnLst>
              <a:rect l="0" t="0" r="r" b="b"/>
              <a:pathLst>
                <a:path w="78" h="60">
                  <a:moveTo>
                    <a:pt x="0" y="0"/>
                  </a:moveTo>
                  <a:lnTo>
                    <a:pt x="54" y="60"/>
                  </a:lnTo>
                  <a:lnTo>
                    <a:pt x="78" y="24"/>
                  </a:lnTo>
                  <a:lnTo>
                    <a:pt x="0" y="0"/>
                  </a:lnTo>
                  <a:close/>
                </a:path>
              </a:pathLst>
            </a:custGeom>
            <a:solidFill>
              <a:srgbClr val="0000FF"/>
            </a:solidFill>
            <a:ln w="952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1" name="Group 80"/>
          <p:cNvGrpSpPr/>
          <p:nvPr/>
        </p:nvGrpSpPr>
        <p:grpSpPr>
          <a:xfrm>
            <a:off x="3981450" y="4499722"/>
            <a:ext cx="2495550" cy="1034933"/>
            <a:chOff x="3981450" y="4499722"/>
            <a:chExt cx="2495550" cy="1034933"/>
          </a:xfrm>
        </p:grpSpPr>
        <p:sp>
          <p:nvSpPr>
            <p:cNvPr id="82" name="Rectangle 252"/>
            <p:cNvSpPr>
              <a:spLocks noChangeArrowheads="1"/>
            </p:cNvSpPr>
            <p:nvPr/>
          </p:nvSpPr>
          <p:spPr bwMode="auto">
            <a:xfrm>
              <a:off x="4352925" y="4499722"/>
              <a:ext cx="17240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Comic Sans MS" pitchFamily="66" charset="0"/>
                  <a:cs typeface="Arial" pitchFamily="34" charset="0"/>
                </a:rPr>
                <a:t>Two Vicious Cycles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3" name="Rectangle 253"/>
            <p:cNvSpPr>
              <a:spLocks noChangeArrowheads="1"/>
            </p:cNvSpPr>
            <p:nvPr/>
          </p:nvSpPr>
          <p:spPr bwMode="auto">
            <a:xfrm>
              <a:off x="4381500" y="4738267"/>
              <a:ext cx="16573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Comic Sans MS" pitchFamily="66" charset="0"/>
                  <a:cs typeface="Arial" pitchFamily="34" charset="0"/>
                </a:rPr>
                <a:t>REDUCING BOTH</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 name="Rectangle 254"/>
            <p:cNvSpPr>
              <a:spLocks noChangeArrowheads="1"/>
            </p:cNvSpPr>
            <p:nvPr/>
          </p:nvSpPr>
          <p:spPr bwMode="auto">
            <a:xfrm>
              <a:off x="3981450" y="4976812"/>
              <a:ext cx="24955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Comic Sans MS" pitchFamily="66" charset="0"/>
                  <a:cs typeface="Arial" pitchFamily="34" charset="0"/>
                </a:rPr>
                <a:t>PRODUCTIVITY &amp; SAFETY</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 name="Rectangle 255"/>
            <p:cNvSpPr>
              <a:spLocks noChangeArrowheads="1"/>
            </p:cNvSpPr>
            <p:nvPr/>
          </p:nvSpPr>
          <p:spPr bwMode="auto">
            <a:xfrm>
              <a:off x="4200525" y="5239380"/>
              <a:ext cx="20478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Comic Sans MS" pitchFamily="66" charset="0"/>
                  <a:cs typeface="Arial" pitchFamily="34" charset="0"/>
                </a:rPr>
                <a:t>(two reinforcing loops)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86" name="TextBox 85"/>
          <p:cNvSpPr txBox="1"/>
          <p:nvPr/>
        </p:nvSpPr>
        <p:spPr>
          <a:xfrm>
            <a:off x="11529" y="4644670"/>
            <a:ext cx="2848857" cy="430887"/>
          </a:xfrm>
          <a:prstGeom prst="rect">
            <a:avLst/>
          </a:prstGeom>
          <a:noFill/>
        </p:spPr>
        <p:txBody>
          <a:bodyPr wrap="none" rtlCol="0">
            <a:spAutoFit/>
          </a:bodyPr>
          <a:lstStyle/>
          <a:p>
            <a:r>
              <a:rPr lang="en-US" b="1" dirty="0" smtClean="0">
                <a:solidFill>
                  <a:srgbClr val="FF0000"/>
                </a:solidFill>
              </a:rPr>
              <a:t>large (1, or close to 1)</a:t>
            </a:r>
            <a:endParaRPr lang="en-US" b="1" dirty="0">
              <a:solidFill>
                <a:srgbClr val="FF0000"/>
              </a:solidFill>
            </a:endParaRPr>
          </a:p>
        </p:txBody>
      </p:sp>
      <p:sp>
        <p:nvSpPr>
          <p:cNvPr id="90" name="Freeform 89"/>
          <p:cNvSpPr/>
          <p:nvPr/>
        </p:nvSpPr>
        <p:spPr>
          <a:xfrm>
            <a:off x="3402680" y="2851484"/>
            <a:ext cx="5019424" cy="3306685"/>
          </a:xfrm>
          <a:custGeom>
            <a:avLst/>
            <a:gdLst>
              <a:gd name="connsiteX0" fmla="*/ 4908884 w 4908884"/>
              <a:gd name="connsiteY0" fmla="*/ 0 h 3305808"/>
              <a:gd name="connsiteX1" fmla="*/ 4836695 w 4908884"/>
              <a:gd name="connsiteY1" fmla="*/ 661737 h 3305808"/>
              <a:gd name="connsiteX2" fmla="*/ 4608095 w 4908884"/>
              <a:gd name="connsiteY2" fmla="*/ 1431758 h 3305808"/>
              <a:gd name="connsiteX3" fmla="*/ 4174958 w 4908884"/>
              <a:gd name="connsiteY3" fmla="*/ 2141621 h 3305808"/>
              <a:gd name="connsiteX4" fmla="*/ 3465095 w 4908884"/>
              <a:gd name="connsiteY4" fmla="*/ 2779295 h 3305808"/>
              <a:gd name="connsiteX5" fmla="*/ 2779295 w 4908884"/>
              <a:gd name="connsiteY5" fmla="*/ 3128211 h 3305808"/>
              <a:gd name="connsiteX6" fmla="*/ 1864895 w 4908884"/>
              <a:gd name="connsiteY6" fmla="*/ 3296653 h 3305808"/>
              <a:gd name="connsiteX7" fmla="*/ 1058779 w 4908884"/>
              <a:gd name="connsiteY7" fmla="*/ 3260558 h 3305808"/>
              <a:gd name="connsiteX8" fmla="*/ 469232 w 4908884"/>
              <a:gd name="connsiteY8" fmla="*/ 3068053 h 3305808"/>
              <a:gd name="connsiteX9" fmla="*/ 0 w 4908884"/>
              <a:gd name="connsiteY9" fmla="*/ 2827421 h 3305808"/>
              <a:gd name="connsiteX0" fmla="*/ 4993105 w 4993105"/>
              <a:gd name="connsiteY0" fmla="*/ 0 h 3305808"/>
              <a:gd name="connsiteX1" fmla="*/ 4920916 w 4993105"/>
              <a:gd name="connsiteY1" fmla="*/ 661737 h 3305808"/>
              <a:gd name="connsiteX2" fmla="*/ 4692316 w 4993105"/>
              <a:gd name="connsiteY2" fmla="*/ 1431758 h 3305808"/>
              <a:gd name="connsiteX3" fmla="*/ 4259179 w 4993105"/>
              <a:gd name="connsiteY3" fmla="*/ 2141621 h 3305808"/>
              <a:gd name="connsiteX4" fmla="*/ 3549316 w 4993105"/>
              <a:gd name="connsiteY4" fmla="*/ 2779295 h 3305808"/>
              <a:gd name="connsiteX5" fmla="*/ 2863516 w 4993105"/>
              <a:gd name="connsiteY5" fmla="*/ 3128211 h 3305808"/>
              <a:gd name="connsiteX6" fmla="*/ 1949116 w 4993105"/>
              <a:gd name="connsiteY6" fmla="*/ 3296653 h 3305808"/>
              <a:gd name="connsiteX7" fmla="*/ 1143000 w 4993105"/>
              <a:gd name="connsiteY7" fmla="*/ 3260558 h 3305808"/>
              <a:gd name="connsiteX8" fmla="*/ 553453 w 4993105"/>
              <a:gd name="connsiteY8" fmla="*/ 3068053 h 3305808"/>
              <a:gd name="connsiteX9" fmla="*/ 0 w 4993105"/>
              <a:gd name="connsiteY9" fmla="*/ 2791326 h 3305808"/>
              <a:gd name="connsiteX0" fmla="*/ 4993105 w 4993105"/>
              <a:gd name="connsiteY0" fmla="*/ 0 h 3305808"/>
              <a:gd name="connsiteX1" fmla="*/ 4920916 w 4993105"/>
              <a:gd name="connsiteY1" fmla="*/ 661737 h 3305808"/>
              <a:gd name="connsiteX2" fmla="*/ 4692316 w 4993105"/>
              <a:gd name="connsiteY2" fmla="*/ 1431758 h 3305808"/>
              <a:gd name="connsiteX3" fmla="*/ 4259179 w 4993105"/>
              <a:gd name="connsiteY3" fmla="*/ 2141621 h 3305808"/>
              <a:gd name="connsiteX4" fmla="*/ 3549316 w 4993105"/>
              <a:gd name="connsiteY4" fmla="*/ 2779295 h 3305808"/>
              <a:gd name="connsiteX5" fmla="*/ 2863516 w 4993105"/>
              <a:gd name="connsiteY5" fmla="*/ 3128211 h 3305808"/>
              <a:gd name="connsiteX6" fmla="*/ 1949116 w 4993105"/>
              <a:gd name="connsiteY6" fmla="*/ 3296653 h 3305808"/>
              <a:gd name="connsiteX7" fmla="*/ 1143000 w 4993105"/>
              <a:gd name="connsiteY7" fmla="*/ 3260558 h 3305808"/>
              <a:gd name="connsiteX8" fmla="*/ 553453 w 4993105"/>
              <a:gd name="connsiteY8" fmla="*/ 3068053 h 3305808"/>
              <a:gd name="connsiteX9" fmla="*/ 0 w 4993105"/>
              <a:gd name="connsiteY9" fmla="*/ 2791326 h 3305808"/>
              <a:gd name="connsiteX0" fmla="*/ 4993105 w 4993105"/>
              <a:gd name="connsiteY0" fmla="*/ 0 h 3305808"/>
              <a:gd name="connsiteX1" fmla="*/ 4920916 w 4993105"/>
              <a:gd name="connsiteY1" fmla="*/ 661737 h 3305808"/>
              <a:gd name="connsiteX2" fmla="*/ 4692316 w 4993105"/>
              <a:gd name="connsiteY2" fmla="*/ 1431758 h 3305808"/>
              <a:gd name="connsiteX3" fmla="*/ 4259179 w 4993105"/>
              <a:gd name="connsiteY3" fmla="*/ 2141621 h 3305808"/>
              <a:gd name="connsiteX4" fmla="*/ 3549316 w 4993105"/>
              <a:gd name="connsiteY4" fmla="*/ 2779295 h 3305808"/>
              <a:gd name="connsiteX5" fmla="*/ 2863516 w 4993105"/>
              <a:gd name="connsiteY5" fmla="*/ 3128211 h 3305808"/>
              <a:gd name="connsiteX6" fmla="*/ 1949116 w 4993105"/>
              <a:gd name="connsiteY6" fmla="*/ 3296653 h 3305808"/>
              <a:gd name="connsiteX7" fmla="*/ 1143000 w 4993105"/>
              <a:gd name="connsiteY7" fmla="*/ 3260558 h 3305808"/>
              <a:gd name="connsiteX8" fmla="*/ 553453 w 4993105"/>
              <a:gd name="connsiteY8" fmla="*/ 3068053 h 3305808"/>
              <a:gd name="connsiteX9" fmla="*/ 0 w 4993105"/>
              <a:gd name="connsiteY9" fmla="*/ 2791326 h 3305808"/>
              <a:gd name="connsiteX0" fmla="*/ 5029200 w 5029200"/>
              <a:gd name="connsiteY0" fmla="*/ 0 h 3305808"/>
              <a:gd name="connsiteX1" fmla="*/ 4957011 w 5029200"/>
              <a:gd name="connsiteY1" fmla="*/ 661737 h 3305808"/>
              <a:gd name="connsiteX2" fmla="*/ 4728411 w 5029200"/>
              <a:gd name="connsiteY2" fmla="*/ 1431758 h 3305808"/>
              <a:gd name="connsiteX3" fmla="*/ 4295274 w 5029200"/>
              <a:gd name="connsiteY3" fmla="*/ 2141621 h 3305808"/>
              <a:gd name="connsiteX4" fmla="*/ 3585411 w 5029200"/>
              <a:gd name="connsiteY4" fmla="*/ 2779295 h 3305808"/>
              <a:gd name="connsiteX5" fmla="*/ 2899611 w 5029200"/>
              <a:gd name="connsiteY5" fmla="*/ 3128211 h 3305808"/>
              <a:gd name="connsiteX6" fmla="*/ 1985211 w 5029200"/>
              <a:gd name="connsiteY6" fmla="*/ 3296653 h 3305808"/>
              <a:gd name="connsiteX7" fmla="*/ 1179095 w 5029200"/>
              <a:gd name="connsiteY7" fmla="*/ 3260558 h 3305808"/>
              <a:gd name="connsiteX8" fmla="*/ 589548 w 5029200"/>
              <a:gd name="connsiteY8" fmla="*/ 3068053 h 3305808"/>
              <a:gd name="connsiteX9" fmla="*/ 0 w 5029200"/>
              <a:gd name="connsiteY9" fmla="*/ 2755232 h 3305808"/>
              <a:gd name="connsiteX0" fmla="*/ 5005137 w 5005137"/>
              <a:gd name="connsiteY0" fmla="*/ 0 h 3305808"/>
              <a:gd name="connsiteX1" fmla="*/ 4932948 w 5005137"/>
              <a:gd name="connsiteY1" fmla="*/ 661737 h 3305808"/>
              <a:gd name="connsiteX2" fmla="*/ 4704348 w 5005137"/>
              <a:gd name="connsiteY2" fmla="*/ 1431758 h 3305808"/>
              <a:gd name="connsiteX3" fmla="*/ 4271211 w 5005137"/>
              <a:gd name="connsiteY3" fmla="*/ 2141621 h 3305808"/>
              <a:gd name="connsiteX4" fmla="*/ 3561348 w 5005137"/>
              <a:gd name="connsiteY4" fmla="*/ 2779295 h 3305808"/>
              <a:gd name="connsiteX5" fmla="*/ 2875548 w 5005137"/>
              <a:gd name="connsiteY5" fmla="*/ 3128211 h 3305808"/>
              <a:gd name="connsiteX6" fmla="*/ 1961148 w 5005137"/>
              <a:gd name="connsiteY6" fmla="*/ 3296653 h 3305808"/>
              <a:gd name="connsiteX7" fmla="*/ 1155032 w 5005137"/>
              <a:gd name="connsiteY7" fmla="*/ 3260558 h 3305808"/>
              <a:gd name="connsiteX8" fmla="*/ 565485 w 5005137"/>
              <a:gd name="connsiteY8" fmla="*/ 3068053 h 3305808"/>
              <a:gd name="connsiteX9" fmla="*/ 0 w 5005137"/>
              <a:gd name="connsiteY9" fmla="*/ 2755232 h 3305808"/>
              <a:gd name="connsiteX0" fmla="*/ 5005137 w 5005137"/>
              <a:gd name="connsiteY0" fmla="*/ 0 h 3306685"/>
              <a:gd name="connsiteX1" fmla="*/ 4932948 w 5005137"/>
              <a:gd name="connsiteY1" fmla="*/ 661737 h 3306685"/>
              <a:gd name="connsiteX2" fmla="*/ 4704348 w 5005137"/>
              <a:gd name="connsiteY2" fmla="*/ 1431758 h 3306685"/>
              <a:gd name="connsiteX3" fmla="*/ 4271211 w 5005137"/>
              <a:gd name="connsiteY3" fmla="*/ 2141621 h 3306685"/>
              <a:gd name="connsiteX4" fmla="*/ 3561348 w 5005137"/>
              <a:gd name="connsiteY4" fmla="*/ 2779295 h 3306685"/>
              <a:gd name="connsiteX5" fmla="*/ 2839453 w 5005137"/>
              <a:gd name="connsiteY5" fmla="*/ 3116180 h 3306685"/>
              <a:gd name="connsiteX6" fmla="*/ 1961148 w 5005137"/>
              <a:gd name="connsiteY6" fmla="*/ 3296653 h 3306685"/>
              <a:gd name="connsiteX7" fmla="*/ 1155032 w 5005137"/>
              <a:gd name="connsiteY7" fmla="*/ 3260558 h 3306685"/>
              <a:gd name="connsiteX8" fmla="*/ 565485 w 5005137"/>
              <a:gd name="connsiteY8" fmla="*/ 3068053 h 3306685"/>
              <a:gd name="connsiteX9" fmla="*/ 0 w 5005137"/>
              <a:gd name="connsiteY9" fmla="*/ 2755232 h 3306685"/>
              <a:gd name="connsiteX0" fmla="*/ 5005137 w 5005137"/>
              <a:gd name="connsiteY0" fmla="*/ 0 h 3306685"/>
              <a:gd name="connsiteX1" fmla="*/ 4932948 w 5005137"/>
              <a:gd name="connsiteY1" fmla="*/ 661737 h 3306685"/>
              <a:gd name="connsiteX2" fmla="*/ 4704348 w 5005137"/>
              <a:gd name="connsiteY2" fmla="*/ 1431758 h 3306685"/>
              <a:gd name="connsiteX3" fmla="*/ 4271211 w 5005137"/>
              <a:gd name="connsiteY3" fmla="*/ 2141621 h 3306685"/>
              <a:gd name="connsiteX4" fmla="*/ 3561348 w 5005137"/>
              <a:gd name="connsiteY4" fmla="*/ 2779295 h 3306685"/>
              <a:gd name="connsiteX5" fmla="*/ 2839453 w 5005137"/>
              <a:gd name="connsiteY5" fmla="*/ 3116180 h 3306685"/>
              <a:gd name="connsiteX6" fmla="*/ 1961148 w 5005137"/>
              <a:gd name="connsiteY6" fmla="*/ 3296653 h 3306685"/>
              <a:gd name="connsiteX7" fmla="*/ 1155032 w 5005137"/>
              <a:gd name="connsiteY7" fmla="*/ 3260558 h 3306685"/>
              <a:gd name="connsiteX8" fmla="*/ 565485 w 5005137"/>
              <a:gd name="connsiteY8" fmla="*/ 3068053 h 3306685"/>
              <a:gd name="connsiteX9" fmla="*/ 0 w 5005137"/>
              <a:gd name="connsiteY9" fmla="*/ 2743200 h 3306685"/>
              <a:gd name="connsiteX0" fmla="*/ 5005137 w 5005137"/>
              <a:gd name="connsiteY0" fmla="*/ 0 h 3306685"/>
              <a:gd name="connsiteX1" fmla="*/ 4932948 w 5005137"/>
              <a:gd name="connsiteY1" fmla="*/ 661737 h 3306685"/>
              <a:gd name="connsiteX2" fmla="*/ 4704348 w 5005137"/>
              <a:gd name="connsiteY2" fmla="*/ 1431758 h 3306685"/>
              <a:gd name="connsiteX3" fmla="*/ 4271211 w 5005137"/>
              <a:gd name="connsiteY3" fmla="*/ 2141621 h 3306685"/>
              <a:gd name="connsiteX4" fmla="*/ 3561348 w 5005137"/>
              <a:gd name="connsiteY4" fmla="*/ 2779295 h 3306685"/>
              <a:gd name="connsiteX5" fmla="*/ 2839453 w 5005137"/>
              <a:gd name="connsiteY5" fmla="*/ 3116180 h 3306685"/>
              <a:gd name="connsiteX6" fmla="*/ 1961148 w 5005137"/>
              <a:gd name="connsiteY6" fmla="*/ 3296653 h 3306685"/>
              <a:gd name="connsiteX7" fmla="*/ 1212182 w 5005137"/>
              <a:gd name="connsiteY7" fmla="*/ 3260558 h 3306685"/>
              <a:gd name="connsiteX8" fmla="*/ 565485 w 5005137"/>
              <a:gd name="connsiteY8" fmla="*/ 3068053 h 3306685"/>
              <a:gd name="connsiteX9" fmla="*/ 0 w 5005137"/>
              <a:gd name="connsiteY9" fmla="*/ 2743200 h 3306685"/>
              <a:gd name="connsiteX0" fmla="*/ 5019424 w 5019424"/>
              <a:gd name="connsiteY0" fmla="*/ 0 h 3306685"/>
              <a:gd name="connsiteX1" fmla="*/ 4947235 w 5019424"/>
              <a:gd name="connsiteY1" fmla="*/ 661737 h 3306685"/>
              <a:gd name="connsiteX2" fmla="*/ 4718635 w 5019424"/>
              <a:gd name="connsiteY2" fmla="*/ 1431758 h 3306685"/>
              <a:gd name="connsiteX3" fmla="*/ 4285498 w 5019424"/>
              <a:gd name="connsiteY3" fmla="*/ 2141621 h 3306685"/>
              <a:gd name="connsiteX4" fmla="*/ 3575635 w 5019424"/>
              <a:gd name="connsiteY4" fmla="*/ 2779295 h 3306685"/>
              <a:gd name="connsiteX5" fmla="*/ 2853740 w 5019424"/>
              <a:gd name="connsiteY5" fmla="*/ 3116180 h 3306685"/>
              <a:gd name="connsiteX6" fmla="*/ 1975435 w 5019424"/>
              <a:gd name="connsiteY6" fmla="*/ 3296653 h 3306685"/>
              <a:gd name="connsiteX7" fmla="*/ 1226469 w 5019424"/>
              <a:gd name="connsiteY7" fmla="*/ 3260558 h 3306685"/>
              <a:gd name="connsiteX8" fmla="*/ 579772 w 5019424"/>
              <a:gd name="connsiteY8" fmla="*/ 3068053 h 3306685"/>
              <a:gd name="connsiteX9" fmla="*/ 0 w 5019424"/>
              <a:gd name="connsiteY9" fmla="*/ 2752725 h 3306685"/>
              <a:gd name="connsiteX0" fmla="*/ 5019424 w 5019424"/>
              <a:gd name="connsiteY0" fmla="*/ 0 h 3306685"/>
              <a:gd name="connsiteX1" fmla="*/ 4947235 w 5019424"/>
              <a:gd name="connsiteY1" fmla="*/ 661737 h 3306685"/>
              <a:gd name="connsiteX2" fmla="*/ 4718635 w 5019424"/>
              <a:gd name="connsiteY2" fmla="*/ 1431758 h 3306685"/>
              <a:gd name="connsiteX3" fmla="*/ 4285498 w 5019424"/>
              <a:gd name="connsiteY3" fmla="*/ 2141621 h 3306685"/>
              <a:gd name="connsiteX4" fmla="*/ 3575635 w 5019424"/>
              <a:gd name="connsiteY4" fmla="*/ 2779295 h 3306685"/>
              <a:gd name="connsiteX5" fmla="*/ 2853740 w 5019424"/>
              <a:gd name="connsiteY5" fmla="*/ 3116180 h 3306685"/>
              <a:gd name="connsiteX6" fmla="*/ 1975435 w 5019424"/>
              <a:gd name="connsiteY6" fmla="*/ 3296653 h 3306685"/>
              <a:gd name="connsiteX7" fmla="*/ 1226469 w 5019424"/>
              <a:gd name="connsiteY7" fmla="*/ 3260558 h 3306685"/>
              <a:gd name="connsiteX8" fmla="*/ 579772 w 5019424"/>
              <a:gd name="connsiteY8" fmla="*/ 3068053 h 3306685"/>
              <a:gd name="connsiteX9" fmla="*/ 0 w 5019424"/>
              <a:gd name="connsiteY9" fmla="*/ 2743200 h 3306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19424" h="3306685">
                <a:moveTo>
                  <a:pt x="5019424" y="0"/>
                </a:moveTo>
                <a:cubicBezTo>
                  <a:pt x="5008395" y="211555"/>
                  <a:pt x="4997366" y="423111"/>
                  <a:pt x="4947235" y="661737"/>
                </a:cubicBezTo>
                <a:cubicBezTo>
                  <a:pt x="4897104" y="900363"/>
                  <a:pt x="4828924" y="1185111"/>
                  <a:pt x="4718635" y="1431758"/>
                </a:cubicBezTo>
                <a:cubicBezTo>
                  <a:pt x="4608346" y="1678405"/>
                  <a:pt x="4475998" y="1917032"/>
                  <a:pt x="4285498" y="2141621"/>
                </a:cubicBezTo>
                <a:cubicBezTo>
                  <a:pt x="4094998" y="2366211"/>
                  <a:pt x="3814261" y="2616869"/>
                  <a:pt x="3575635" y="2779295"/>
                </a:cubicBezTo>
                <a:cubicBezTo>
                  <a:pt x="3337009" y="2941722"/>
                  <a:pt x="3120440" y="3029954"/>
                  <a:pt x="2853740" y="3116180"/>
                </a:cubicBezTo>
                <a:cubicBezTo>
                  <a:pt x="2587040" y="3202406"/>
                  <a:pt x="2246647" y="3272590"/>
                  <a:pt x="1975435" y="3296653"/>
                </a:cubicBezTo>
                <a:cubicBezTo>
                  <a:pt x="1704223" y="3320716"/>
                  <a:pt x="1459079" y="3298658"/>
                  <a:pt x="1226469" y="3260558"/>
                </a:cubicBezTo>
                <a:cubicBezTo>
                  <a:pt x="993858" y="3222458"/>
                  <a:pt x="784184" y="3154279"/>
                  <a:pt x="579772" y="3068053"/>
                </a:cubicBezTo>
                <a:cubicBezTo>
                  <a:pt x="375361" y="2981827"/>
                  <a:pt x="146384" y="2827421"/>
                  <a:pt x="0" y="2743200"/>
                </a:cubicBezTo>
              </a:path>
            </a:pathLst>
          </a:cu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3924301" y="4499722"/>
            <a:ext cx="2440404" cy="10343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4"/>
          </p:nvPr>
        </p:nvSpPr>
        <p:spPr/>
        <p:txBody>
          <a:bodyPr/>
          <a:lstStyle/>
          <a:p>
            <a:fld id="{689318A1-174D-4DEE-8106-03A37B9BCF15}" type="slidenum">
              <a:rPr lang="en-US" sz="1000" smtClean="0"/>
              <a:pPr/>
              <a:t>18</a:t>
            </a:fld>
            <a:endParaRPr lang="en-US" sz="1000" dirty="0"/>
          </a:p>
        </p:txBody>
      </p:sp>
    </p:spTree>
    <p:extLst>
      <p:ext uri="{BB962C8B-B14F-4D97-AF65-F5344CB8AC3E}">
        <p14:creationId xmlns:p14="http://schemas.microsoft.com/office/powerpoint/2010/main" val="2140288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grpId="0" nodeType="afterEffect">
                                  <p:stCondLst>
                                    <p:cond delay="750"/>
                                  </p:stCondLst>
                                  <p:childTnLst>
                                    <p:set>
                                      <p:cBhvr>
                                        <p:cTn id="10" dur="1" fill="hold">
                                          <p:stCondLst>
                                            <p:cond delay="0"/>
                                          </p:stCondLst>
                                        </p:cTn>
                                        <p:tgtEl>
                                          <p:spTgt spid="86"/>
                                        </p:tgtEl>
                                        <p:attrNameLst>
                                          <p:attrName>style.visibility</p:attrName>
                                        </p:attrNameLst>
                                      </p:cBhvr>
                                      <p:to>
                                        <p:strVal val="visible"/>
                                      </p:to>
                                    </p:set>
                                    <p:animEffect transition="in" filter="wipe(left)">
                                      <p:cBhvr>
                                        <p:cTn id="11" dur="1000"/>
                                        <p:tgtEl>
                                          <p:spTgt spid="8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0"/>
                                        </p:tgtEl>
                                        <p:attrNameLst>
                                          <p:attrName>style.visibility</p:attrName>
                                        </p:attrNameLst>
                                      </p:cBhvr>
                                      <p:to>
                                        <p:strVal val="visible"/>
                                      </p:to>
                                    </p:set>
                                    <p:animEffect transition="in" filter="wipe(left)">
                                      <p:cBhvr>
                                        <p:cTn id="16" dur="1500"/>
                                        <p:tgtEl>
                                          <p:spTgt spid="9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91"/>
                                        </p:tgtEl>
                                        <p:attrNameLst>
                                          <p:attrName>style.visibility</p:attrName>
                                        </p:attrNameLst>
                                      </p:cBhvr>
                                      <p:to>
                                        <p:strVal val="visible"/>
                                      </p:to>
                                    </p:set>
                                    <p:animEffect transition="in" filter="wipe(down)">
                                      <p:cBhvr>
                                        <p:cTn id="21" dur="10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6" grpId="0"/>
      <p:bldP spid="90" grpId="0" animBg="1"/>
      <p:bldP spid="9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3388" y="356616"/>
            <a:ext cx="8256587" cy="710964"/>
          </a:xfrm>
        </p:spPr>
        <p:txBody>
          <a:bodyPr/>
          <a:lstStyle/>
          <a:p>
            <a:r>
              <a:rPr lang="en-US" sz="2400" b="1" dirty="0" smtClean="0"/>
              <a:t>Mental models at the bottom of the systems thinking iceberg</a:t>
            </a:r>
            <a:endParaRPr lang="en-US" sz="2400" b="1" dirty="0"/>
          </a:p>
        </p:txBody>
      </p:sp>
      <p:sp>
        <p:nvSpPr>
          <p:cNvPr id="4" name="Content Placeholder 1"/>
          <p:cNvSpPr txBox="1">
            <a:spLocks/>
          </p:cNvSpPr>
          <p:nvPr/>
        </p:nvSpPr>
        <p:spPr>
          <a:xfrm>
            <a:off x="431798" y="2615493"/>
            <a:ext cx="8712201" cy="3082939"/>
          </a:xfrm>
          <a:prstGeom prst="rect">
            <a:avLst/>
          </a:prstGeom>
        </p:spPr>
        <p:txBody>
          <a:bodyPr/>
          <a:lstStyle>
            <a:lvl1pPr marL="0" indent="0" algn="l" defTabSz="820738" rtl="0" eaLnBrk="1" fontAlgn="base" hangingPunct="1">
              <a:lnSpc>
                <a:spcPct val="90000"/>
              </a:lnSpc>
              <a:spcBef>
                <a:spcPct val="30000"/>
              </a:spcBef>
              <a:spcAft>
                <a:spcPct val="0"/>
              </a:spcAft>
              <a:buClr>
                <a:schemeClr val="tx2"/>
              </a:buClr>
              <a:buFont typeface="Symbol" panose="05050102010706020507" pitchFamily="18" charset="2"/>
              <a:buChar char=""/>
              <a:defRPr sz="2000" b="1">
                <a:solidFill>
                  <a:schemeClr val="tx1">
                    <a:lumMod val="75000"/>
                    <a:lumOff val="25000"/>
                  </a:schemeClr>
                </a:solidFill>
                <a:latin typeface="+mn-lt"/>
                <a:ea typeface="+mn-ea"/>
                <a:cs typeface="+mn-cs"/>
              </a:defRPr>
            </a:lvl1pPr>
            <a:lvl2pPr marL="288925" indent="-173038" algn="l" defTabSz="820738" rtl="0" eaLnBrk="1" fontAlgn="base" hangingPunct="1">
              <a:lnSpc>
                <a:spcPct val="90000"/>
              </a:lnSpc>
              <a:spcBef>
                <a:spcPct val="30000"/>
              </a:spcBef>
              <a:spcAft>
                <a:spcPct val="0"/>
              </a:spcAft>
              <a:buClr>
                <a:schemeClr val="tx2"/>
              </a:buClr>
              <a:buFont typeface="Arial" panose="020B0604020202020204" pitchFamily="34" charset="0"/>
              <a:buChar char="▪"/>
              <a:defRPr sz="2000">
                <a:solidFill>
                  <a:schemeClr val="tx1">
                    <a:lumMod val="75000"/>
                    <a:lumOff val="25000"/>
                  </a:schemeClr>
                </a:solidFill>
                <a:latin typeface="+mn-lt"/>
              </a:defRPr>
            </a:lvl2pPr>
            <a:lvl3pPr marL="508000" indent="-184150" algn="l" defTabSz="820738" rtl="0" eaLnBrk="1" fontAlgn="base" hangingPunct="1">
              <a:lnSpc>
                <a:spcPct val="90000"/>
              </a:lnSpc>
              <a:spcBef>
                <a:spcPct val="30000"/>
              </a:spcBef>
              <a:spcAft>
                <a:spcPct val="0"/>
              </a:spcAft>
              <a:buClr>
                <a:schemeClr val="tx2"/>
              </a:buClr>
              <a:buFont typeface="Arial" panose="020B0604020202020204" pitchFamily="34" charset="0"/>
              <a:buChar char="▪"/>
              <a:defRPr>
                <a:solidFill>
                  <a:schemeClr val="tx1">
                    <a:lumMod val="75000"/>
                    <a:lumOff val="25000"/>
                  </a:schemeClr>
                </a:solidFill>
                <a:latin typeface="+mn-lt"/>
              </a:defRPr>
            </a:lvl3pPr>
            <a:lvl4pPr marL="803275" indent="-225425" algn="l" defTabSz="820738" rtl="0" eaLnBrk="1" fontAlgn="base" hangingPunct="1">
              <a:lnSpc>
                <a:spcPct val="90000"/>
              </a:lnSpc>
              <a:spcBef>
                <a:spcPct val="30000"/>
              </a:spcBef>
              <a:spcAft>
                <a:spcPct val="0"/>
              </a:spcAft>
              <a:buClr>
                <a:schemeClr val="tx2"/>
              </a:buClr>
              <a:buFont typeface="Arial" charset="0"/>
              <a:buChar char="–"/>
              <a:defRPr>
                <a:solidFill>
                  <a:schemeClr val="tx1">
                    <a:lumMod val="75000"/>
                    <a:lumOff val="25000"/>
                  </a:schemeClr>
                </a:solidFill>
                <a:latin typeface="+mn-lt"/>
              </a:defRPr>
            </a:lvl4pPr>
            <a:lvl5pPr marL="9572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lumMod val="75000"/>
                    <a:lumOff val="25000"/>
                  </a:schemeClr>
                </a:solidFill>
                <a:latin typeface="+mn-lt"/>
              </a:defRPr>
            </a:lvl5pPr>
            <a:lvl6pPr marL="14144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6pPr>
            <a:lvl7pPr marL="18716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7pPr>
            <a:lvl8pPr marL="23288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8pPr>
            <a:lvl9pPr marL="27860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9pPr>
          </a:lstStyle>
          <a:p>
            <a:pPr marL="285750" indent="-285750">
              <a:buFont typeface="Wingdings" panose="05000000000000000000" pitchFamily="2" charset="2"/>
              <a:buChar char="§"/>
            </a:pPr>
            <a:endParaRPr lang="en-US" sz="1600" kern="0" dirty="0" smtClean="0">
              <a:solidFill>
                <a:prstClr val="black"/>
              </a:solidFill>
            </a:endParaRPr>
          </a:p>
          <a:p>
            <a:pPr marL="285750" indent="-285750">
              <a:buFont typeface="Wingdings" panose="05000000000000000000" pitchFamily="2" charset="2"/>
              <a:buChar char="§"/>
            </a:pPr>
            <a:r>
              <a:rPr lang="en-US" sz="1600" kern="0" dirty="0" smtClean="0">
                <a:solidFill>
                  <a:prstClr val="black"/>
                </a:solidFill>
              </a:rPr>
              <a:t>Attributes of mental models:</a:t>
            </a:r>
          </a:p>
          <a:p>
            <a:pPr marL="574675" lvl="1" indent="-285750">
              <a:buFont typeface="Arial" panose="020B0604020202020204" pitchFamily="34" charset="0"/>
              <a:buChar char="•"/>
            </a:pPr>
            <a:r>
              <a:rPr lang="en-US" sz="1600" kern="0" dirty="0" smtClean="0">
                <a:solidFill>
                  <a:prstClr val="black"/>
                </a:solidFill>
              </a:rPr>
              <a:t>“Very often, we are not consciously aware of our mental models or the effects they have on our [decisions and] behavior.”</a:t>
            </a:r>
            <a:r>
              <a:rPr lang="en-US" sz="1600" kern="0" baseline="30000" dirty="0" smtClean="0">
                <a:solidFill>
                  <a:prstClr val="black"/>
                </a:solidFill>
              </a:rPr>
              <a:t>2, page 8</a:t>
            </a:r>
            <a:endParaRPr lang="en-US" sz="1600" kern="0" dirty="0" smtClean="0">
              <a:solidFill>
                <a:prstClr val="black"/>
              </a:solidFill>
            </a:endParaRPr>
          </a:p>
          <a:p>
            <a:pPr marL="574675" lvl="1" indent="-285750">
              <a:buFont typeface="Arial" panose="020B0604020202020204" pitchFamily="34" charset="0"/>
              <a:buChar char="•"/>
            </a:pPr>
            <a:r>
              <a:rPr lang="en-US" sz="1600" kern="0" dirty="0" smtClean="0">
                <a:solidFill>
                  <a:prstClr val="black"/>
                </a:solidFill>
              </a:rPr>
              <a:t>There are often “fundamental mismatches between our mental models and actual reality…</a:t>
            </a:r>
            <a:r>
              <a:rPr lang="en-US" sz="1600" i="1" kern="0" dirty="0" smtClean="0">
                <a:solidFill>
                  <a:prstClr val="black"/>
                </a:solidFill>
              </a:rPr>
              <a:t> </a:t>
            </a:r>
            <a:r>
              <a:rPr lang="en-US" sz="1600" kern="0" dirty="0" smtClean="0">
                <a:solidFill>
                  <a:prstClr val="black"/>
                </a:solidFill>
              </a:rPr>
              <a:t>structures of which we are unaware hold us prisoner.”</a:t>
            </a:r>
            <a:r>
              <a:rPr lang="en-US" sz="1600" kern="0" baseline="30000" dirty="0" smtClean="0">
                <a:solidFill>
                  <a:prstClr val="black"/>
                </a:solidFill>
              </a:rPr>
              <a:t>2, pages 48 &amp; 93</a:t>
            </a:r>
            <a:endParaRPr lang="en-US" sz="1600" kern="0" dirty="0" smtClean="0">
              <a:solidFill>
                <a:prstClr val="black"/>
              </a:solidFill>
            </a:endParaRPr>
          </a:p>
          <a:p>
            <a:pPr marL="574675" lvl="1" indent="-285750">
              <a:buFont typeface="Arial" panose="020B0604020202020204" pitchFamily="34" charset="0"/>
              <a:buChar char="•"/>
            </a:pPr>
            <a:r>
              <a:rPr lang="en-US" sz="1600" kern="0" dirty="0" smtClean="0">
                <a:solidFill>
                  <a:prstClr val="black"/>
                </a:solidFill>
              </a:rPr>
              <a:t>“Structure in human systems includes the ‘operating policies’ of the decision makers in the system.”</a:t>
            </a:r>
            <a:r>
              <a:rPr lang="en-US" sz="1600" kern="0" baseline="30000" dirty="0" smtClean="0">
                <a:solidFill>
                  <a:prstClr val="black"/>
                </a:solidFill>
              </a:rPr>
              <a:t>2, page 53</a:t>
            </a:r>
            <a:endParaRPr lang="en-US" sz="1600" kern="0" dirty="0" smtClean="0">
              <a:solidFill>
                <a:prstClr val="black"/>
              </a:solidFill>
            </a:endParaRPr>
          </a:p>
          <a:p>
            <a:pPr marL="574675" lvl="1" indent="-285750">
              <a:buFont typeface="Arial" panose="020B0604020202020204" pitchFamily="34" charset="0"/>
              <a:buChar char="•"/>
            </a:pPr>
            <a:r>
              <a:rPr lang="en-US" sz="1600" kern="0" dirty="0" smtClean="0">
                <a:solidFill>
                  <a:prstClr val="black"/>
                </a:solidFill>
              </a:rPr>
              <a:t>We need to “shift from mental models dominated by events to mental models that recognize longer-term patterns of change and the underlying structures producing those patterns.”</a:t>
            </a:r>
            <a:r>
              <a:rPr lang="en-US" sz="1600" kern="0" baseline="30000" dirty="0" smtClean="0">
                <a:solidFill>
                  <a:prstClr val="black"/>
                </a:solidFill>
              </a:rPr>
              <a:t>2, page</a:t>
            </a:r>
            <a:r>
              <a:rPr lang="en-US" sz="1600" kern="0" dirty="0" smtClean="0">
                <a:solidFill>
                  <a:prstClr val="black"/>
                </a:solidFill>
              </a:rPr>
              <a:t> </a:t>
            </a:r>
            <a:r>
              <a:rPr lang="en-US" sz="1600" kern="0" baseline="30000" dirty="0" smtClean="0">
                <a:solidFill>
                  <a:prstClr val="black"/>
                </a:solidFill>
              </a:rPr>
              <a:t>190</a:t>
            </a:r>
          </a:p>
          <a:p>
            <a:pPr lvl="1"/>
            <a:endParaRPr lang="en-US" sz="1600" kern="0" dirty="0"/>
          </a:p>
        </p:txBody>
      </p:sp>
      <p:sp>
        <p:nvSpPr>
          <p:cNvPr id="5" name="TextBox 4"/>
          <p:cNvSpPr txBox="1"/>
          <p:nvPr/>
        </p:nvSpPr>
        <p:spPr>
          <a:xfrm>
            <a:off x="345604" y="5773450"/>
            <a:ext cx="4199890" cy="523220"/>
          </a:xfrm>
          <a:prstGeom prst="rect">
            <a:avLst/>
          </a:prstGeom>
          <a:noFill/>
        </p:spPr>
        <p:txBody>
          <a:bodyPr wrap="square" rtlCol="0">
            <a:spAutoFit/>
          </a:bodyPr>
          <a:lstStyle/>
          <a:p>
            <a:pPr eaLnBrk="1" fontAlgn="auto" hangingPunct="1">
              <a:spcBef>
                <a:spcPts val="0"/>
              </a:spcBef>
              <a:spcAft>
                <a:spcPts val="0"/>
              </a:spcAft>
            </a:pPr>
            <a:r>
              <a:rPr lang="en-US" sz="1400" baseline="30000" dirty="0" smtClean="0">
                <a:solidFill>
                  <a:prstClr val="black"/>
                </a:solidFill>
                <a:latin typeface="Calibri"/>
              </a:rPr>
              <a:t>1 </a:t>
            </a:r>
            <a:r>
              <a:rPr lang="en-US" sz="1400" dirty="0" smtClean="0">
                <a:solidFill>
                  <a:prstClr val="black"/>
                </a:solidFill>
                <a:latin typeface="Calibri"/>
              </a:rPr>
              <a:t>Sterman </a:t>
            </a:r>
            <a:r>
              <a:rPr lang="en-US" sz="1400" dirty="0">
                <a:solidFill>
                  <a:prstClr val="black"/>
                </a:solidFill>
                <a:latin typeface="Calibri"/>
              </a:rPr>
              <a:t>(2000), </a:t>
            </a:r>
            <a:r>
              <a:rPr lang="en-US" sz="1400" i="1" dirty="0">
                <a:solidFill>
                  <a:prstClr val="black"/>
                </a:solidFill>
                <a:latin typeface="Calibri"/>
              </a:rPr>
              <a:t>Business Dynamics: Systems Thinking and Modeling for a Complex World</a:t>
            </a:r>
            <a:r>
              <a:rPr lang="en-US" sz="1400" dirty="0">
                <a:solidFill>
                  <a:prstClr val="black"/>
                </a:solidFill>
                <a:latin typeface="Calibri"/>
              </a:rPr>
              <a:t>. Irwin McGraw-Hill</a:t>
            </a:r>
            <a:r>
              <a:rPr lang="en-US" sz="1400" dirty="0" smtClean="0">
                <a:solidFill>
                  <a:prstClr val="black"/>
                </a:solidFill>
                <a:latin typeface="Calibri"/>
              </a:rPr>
              <a:t>.</a:t>
            </a:r>
            <a:endParaRPr lang="en-US" sz="1400" dirty="0">
              <a:solidFill>
                <a:prstClr val="black"/>
              </a:solidFill>
              <a:latin typeface="Calibri"/>
            </a:endParaRPr>
          </a:p>
        </p:txBody>
      </p:sp>
      <p:sp>
        <p:nvSpPr>
          <p:cNvPr id="6" name="TextBox 5"/>
          <p:cNvSpPr txBox="1"/>
          <p:nvPr/>
        </p:nvSpPr>
        <p:spPr>
          <a:xfrm>
            <a:off x="4929636" y="5784560"/>
            <a:ext cx="3975823" cy="523220"/>
          </a:xfrm>
          <a:prstGeom prst="rect">
            <a:avLst/>
          </a:prstGeom>
          <a:noFill/>
        </p:spPr>
        <p:txBody>
          <a:bodyPr wrap="square" rtlCol="0">
            <a:spAutoFit/>
          </a:bodyPr>
          <a:lstStyle/>
          <a:p>
            <a:pPr eaLnBrk="1" fontAlgn="auto" hangingPunct="1">
              <a:spcBef>
                <a:spcPts val="0"/>
              </a:spcBef>
              <a:spcAft>
                <a:spcPts val="0"/>
              </a:spcAft>
            </a:pPr>
            <a:r>
              <a:rPr lang="en-US" sz="1400" baseline="30000" dirty="0" smtClean="0">
                <a:solidFill>
                  <a:prstClr val="black"/>
                </a:solidFill>
                <a:latin typeface="Calibri"/>
              </a:rPr>
              <a:t>2</a:t>
            </a:r>
            <a:r>
              <a:rPr lang="en-US" sz="1400" dirty="0">
                <a:solidFill>
                  <a:prstClr val="black"/>
                </a:solidFill>
                <a:latin typeface="Calibri"/>
              </a:rPr>
              <a:t> </a:t>
            </a:r>
            <a:r>
              <a:rPr lang="en-US" sz="1400" dirty="0" smtClean="0">
                <a:solidFill>
                  <a:prstClr val="black"/>
                </a:solidFill>
                <a:latin typeface="Calibri"/>
              </a:rPr>
              <a:t>Senge, Peter (2006), </a:t>
            </a:r>
            <a:r>
              <a:rPr lang="en-US" sz="1400" i="1" dirty="0" smtClean="0">
                <a:solidFill>
                  <a:prstClr val="black"/>
                </a:solidFill>
                <a:latin typeface="Calibri"/>
              </a:rPr>
              <a:t>The Fifth Discipline: The Art &amp; Practice of the Learning Organization. </a:t>
            </a:r>
            <a:r>
              <a:rPr lang="en-US" sz="1400" dirty="0" smtClean="0">
                <a:solidFill>
                  <a:prstClr val="black"/>
                </a:solidFill>
                <a:latin typeface="Calibri"/>
              </a:rPr>
              <a:t>Doubleday.</a:t>
            </a:r>
            <a:endParaRPr lang="en-US" sz="1400" dirty="0">
              <a:solidFill>
                <a:prstClr val="black"/>
              </a:solidFill>
              <a:latin typeface="Calibri"/>
            </a:endParaRPr>
          </a:p>
        </p:txBody>
      </p:sp>
      <p:sp>
        <p:nvSpPr>
          <p:cNvPr id="7" name="Content Placeholder 1"/>
          <p:cNvSpPr txBox="1">
            <a:spLocks/>
          </p:cNvSpPr>
          <p:nvPr/>
        </p:nvSpPr>
        <p:spPr>
          <a:xfrm>
            <a:off x="438426" y="1177654"/>
            <a:ext cx="8705573" cy="1517351"/>
          </a:xfrm>
          <a:prstGeom prst="rect">
            <a:avLst/>
          </a:prstGeom>
        </p:spPr>
        <p:txBody>
          <a:bodyPr/>
          <a:lstStyle>
            <a:lvl1pPr marL="0" indent="0" algn="l" defTabSz="820738" rtl="0" eaLnBrk="1" fontAlgn="base" hangingPunct="1">
              <a:lnSpc>
                <a:spcPct val="90000"/>
              </a:lnSpc>
              <a:spcBef>
                <a:spcPct val="30000"/>
              </a:spcBef>
              <a:spcAft>
                <a:spcPct val="0"/>
              </a:spcAft>
              <a:buClr>
                <a:schemeClr val="tx2"/>
              </a:buClr>
              <a:buFont typeface="Symbol" panose="05050102010706020507" pitchFamily="18" charset="2"/>
              <a:buChar char=""/>
              <a:defRPr sz="2000" b="1">
                <a:solidFill>
                  <a:schemeClr val="tx1">
                    <a:lumMod val="75000"/>
                    <a:lumOff val="25000"/>
                  </a:schemeClr>
                </a:solidFill>
                <a:latin typeface="+mn-lt"/>
                <a:ea typeface="+mn-ea"/>
                <a:cs typeface="+mn-cs"/>
              </a:defRPr>
            </a:lvl1pPr>
            <a:lvl2pPr marL="288925" indent="-173038" algn="l" defTabSz="820738" rtl="0" eaLnBrk="1" fontAlgn="base" hangingPunct="1">
              <a:lnSpc>
                <a:spcPct val="90000"/>
              </a:lnSpc>
              <a:spcBef>
                <a:spcPct val="30000"/>
              </a:spcBef>
              <a:spcAft>
                <a:spcPct val="0"/>
              </a:spcAft>
              <a:buClr>
                <a:schemeClr val="tx2"/>
              </a:buClr>
              <a:buFont typeface="Arial" panose="020B0604020202020204" pitchFamily="34" charset="0"/>
              <a:buChar char="▪"/>
              <a:defRPr sz="2000">
                <a:solidFill>
                  <a:schemeClr val="tx1">
                    <a:lumMod val="75000"/>
                    <a:lumOff val="25000"/>
                  </a:schemeClr>
                </a:solidFill>
                <a:latin typeface="+mn-lt"/>
              </a:defRPr>
            </a:lvl2pPr>
            <a:lvl3pPr marL="508000" indent="-184150" algn="l" defTabSz="820738" rtl="0" eaLnBrk="1" fontAlgn="base" hangingPunct="1">
              <a:lnSpc>
                <a:spcPct val="90000"/>
              </a:lnSpc>
              <a:spcBef>
                <a:spcPct val="30000"/>
              </a:spcBef>
              <a:spcAft>
                <a:spcPct val="0"/>
              </a:spcAft>
              <a:buClr>
                <a:schemeClr val="tx2"/>
              </a:buClr>
              <a:buFont typeface="Arial" panose="020B0604020202020204" pitchFamily="34" charset="0"/>
              <a:buChar char="▪"/>
              <a:defRPr>
                <a:solidFill>
                  <a:schemeClr val="tx1">
                    <a:lumMod val="75000"/>
                    <a:lumOff val="25000"/>
                  </a:schemeClr>
                </a:solidFill>
                <a:latin typeface="+mn-lt"/>
              </a:defRPr>
            </a:lvl3pPr>
            <a:lvl4pPr marL="803275" indent="-225425" algn="l" defTabSz="820738" rtl="0" eaLnBrk="1" fontAlgn="base" hangingPunct="1">
              <a:lnSpc>
                <a:spcPct val="90000"/>
              </a:lnSpc>
              <a:spcBef>
                <a:spcPct val="30000"/>
              </a:spcBef>
              <a:spcAft>
                <a:spcPct val="0"/>
              </a:spcAft>
              <a:buClr>
                <a:schemeClr val="tx2"/>
              </a:buClr>
              <a:buFont typeface="Arial" charset="0"/>
              <a:buChar char="–"/>
              <a:defRPr>
                <a:solidFill>
                  <a:schemeClr val="tx1">
                    <a:lumMod val="75000"/>
                    <a:lumOff val="25000"/>
                  </a:schemeClr>
                </a:solidFill>
                <a:latin typeface="+mn-lt"/>
              </a:defRPr>
            </a:lvl4pPr>
            <a:lvl5pPr marL="9572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lumMod val="75000"/>
                    <a:lumOff val="25000"/>
                  </a:schemeClr>
                </a:solidFill>
                <a:latin typeface="+mn-lt"/>
              </a:defRPr>
            </a:lvl5pPr>
            <a:lvl6pPr marL="14144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6pPr>
            <a:lvl7pPr marL="18716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7pPr>
            <a:lvl8pPr marL="23288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8pPr>
            <a:lvl9pPr marL="27860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9pPr>
          </a:lstStyle>
          <a:p>
            <a:pPr marL="285750" indent="-285750">
              <a:buFont typeface="Wingdings" panose="05000000000000000000" pitchFamily="2" charset="2"/>
              <a:buChar char="§"/>
            </a:pPr>
            <a:r>
              <a:rPr lang="en-US" sz="1600" kern="0" dirty="0" smtClean="0">
                <a:solidFill>
                  <a:prstClr val="black"/>
                </a:solidFill>
              </a:rPr>
              <a:t>Definition: To systems thinkers. the term “mental model” includes:</a:t>
            </a:r>
            <a:r>
              <a:rPr lang="en-US" sz="1600" kern="0" baseline="30000" dirty="0" smtClean="0">
                <a:solidFill>
                  <a:prstClr val="black"/>
                </a:solidFill>
              </a:rPr>
              <a:t> </a:t>
            </a:r>
          </a:p>
          <a:p>
            <a:pPr marL="574675" lvl="1" indent="-285750">
              <a:buFont typeface="Arial" panose="020B0604020202020204" pitchFamily="34" charset="0"/>
              <a:buChar char="•"/>
            </a:pPr>
            <a:r>
              <a:rPr lang="en-US" sz="1600" kern="0" dirty="0" smtClean="0">
                <a:solidFill>
                  <a:prstClr val="black"/>
                </a:solidFill>
              </a:rPr>
              <a:t>our beliefs about the networks of causes and effects that describe how a system operates, along with</a:t>
            </a:r>
          </a:p>
          <a:p>
            <a:pPr marL="574675" lvl="1" indent="-285750">
              <a:buFont typeface="Arial" panose="020B0604020202020204" pitchFamily="34" charset="0"/>
              <a:buChar char="•"/>
            </a:pPr>
            <a:r>
              <a:rPr lang="en-US" sz="1600" kern="0" dirty="0" smtClean="0">
                <a:solidFill>
                  <a:prstClr val="black"/>
                </a:solidFill>
              </a:rPr>
              <a:t>the boundary of the system (which variables are included and which are excluded) and</a:t>
            </a:r>
          </a:p>
          <a:p>
            <a:pPr marL="574675" lvl="1" indent="-285750">
              <a:buFont typeface="Arial" panose="020B0604020202020204" pitchFamily="34" charset="0"/>
              <a:buChar char="•"/>
            </a:pPr>
            <a:r>
              <a:rPr lang="en-US" sz="1600" kern="0" dirty="0" smtClean="0">
                <a:solidFill>
                  <a:prstClr val="black"/>
                </a:solidFill>
              </a:rPr>
              <a:t>the time horizon we consider relevant – our framing or articulation of a problem.”</a:t>
            </a:r>
            <a:r>
              <a:rPr lang="en-US" sz="1600" kern="0" baseline="30000" dirty="0" smtClean="0">
                <a:solidFill>
                  <a:prstClr val="black"/>
                </a:solidFill>
              </a:rPr>
              <a:t> 1,</a:t>
            </a:r>
            <a:r>
              <a:rPr lang="en-US" sz="1600" kern="0" dirty="0" smtClean="0">
                <a:solidFill>
                  <a:prstClr val="black"/>
                </a:solidFill>
              </a:rPr>
              <a:t> </a:t>
            </a:r>
            <a:r>
              <a:rPr lang="en-US" sz="1600" kern="0" baseline="30000" dirty="0" smtClean="0">
                <a:solidFill>
                  <a:prstClr val="black"/>
                </a:solidFill>
              </a:rPr>
              <a:t>page 16</a:t>
            </a:r>
            <a:r>
              <a:rPr lang="en-US" sz="1600" kern="0" dirty="0" smtClean="0">
                <a:solidFill>
                  <a:prstClr val="black"/>
                </a:solidFill>
              </a:rPr>
              <a:t> </a:t>
            </a:r>
          </a:p>
          <a:p>
            <a:pPr marL="285750" indent="-285750">
              <a:buFont typeface="Wingdings" panose="05000000000000000000" pitchFamily="2" charset="2"/>
              <a:buChar char="§"/>
            </a:pPr>
            <a:endParaRPr lang="en-US" sz="1600" kern="0" dirty="0" smtClean="0">
              <a:solidFill>
                <a:prstClr val="black"/>
              </a:solidFill>
            </a:endParaRPr>
          </a:p>
          <a:p>
            <a:pPr lvl="1"/>
            <a:endParaRPr lang="en-US" sz="1600" kern="0" dirty="0"/>
          </a:p>
        </p:txBody>
      </p:sp>
      <p:sp>
        <p:nvSpPr>
          <p:cNvPr id="8" name="Right Arrow 7"/>
          <p:cNvSpPr/>
          <p:nvPr/>
        </p:nvSpPr>
        <p:spPr>
          <a:xfrm>
            <a:off x="291515" y="3734620"/>
            <a:ext cx="472804" cy="23060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291515" y="3227970"/>
            <a:ext cx="472804" cy="23060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291515" y="4251292"/>
            <a:ext cx="472804" cy="23060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4"/>
          </p:nvPr>
        </p:nvSpPr>
        <p:spPr/>
        <p:txBody>
          <a:bodyPr/>
          <a:lstStyle/>
          <a:p>
            <a:fld id="{689318A1-174D-4DEE-8106-03A37B9BCF15}" type="slidenum">
              <a:rPr lang="en-US" sz="1000" smtClean="0"/>
              <a:pPr/>
              <a:t>19</a:t>
            </a:fld>
            <a:endParaRPr lang="en-US" sz="1000" dirty="0"/>
          </a:p>
        </p:txBody>
      </p:sp>
    </p:spTree>
    <p:extLst>
      <p:ext uri="{BB962C8B-B14F-4D97-AF65-F5344CB8AC3E}">
        <p14:creationId xmlns:p14="http://schemas.microsoft.com/office/powerpoint/2010/main" val="3412715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smtClean="0"/>
              <a:t>Agenda</a:t>
            </a:r>
            <a:endParaRPr lang="en-US" b="1" dirty="0"/>
          </a:p>
        </p:txBody>
      </p:sp>
      <p:sp>
        <p:nvSpPr>
          <p:cNvPr id="7" name="Content Placeholder 6"/>
          <p:cNvSpPr>
            <a:spLocks noGrp="1"/>
          </p:cNvSpPr>
          <p:nvPr>
            <p:ph idx="1"/>
          </p:nvPr>
        </p:nvSpPr>
        <p:spPr>
          <a:xfrm>
            <a:off x="455613" y="1692275"/>
            <a:ext cx="8235626" cy="4542782"/>
          </a:xfrm>
        </p:spPr>
        <p:txBody>
          <a:bodyPr/>
          <a:lstStyle/>
          <a:p>
            <a:r>
              <a:rPr lang="en-US" sz="2400" b="1" dirty="0" smtClean="0"/>
              <a:t>Introduction to the two projects.</a:t>
            </a:r>
          </a:p>
          <a:p>
            <a:r>
              <a:rPr lang="en-US" sz="2400" b="1" dirty="0" smtClean="0"/>
              <a:t>Why more interest in one of the models?</a:t>
            </a:r>
          </a:p>
          <a:p>
            <a:r>
              <a:rPr lang="en-US" sz="2400" b="1" dirty="0" smtClean="0"/>
              <a:t>Can modeling approach influence operator confidence? (an open research question)</a:t>
            </a:r>
          </a:p>
          <a:p>
            <a:r>
              <a:rPr lang="en-US" sz="2400" b="1" dirty="0" smtClean="0"/>
              <a:t>The atypical modeling approach we used on one of the two projects.</a:t>
            </a:r>
          </a:p>
          <a:p>
            <a:r>
              <a:rPr lang="en-US" sz="2400" b="1" dirty="0" smtClean="0"/>
              <a:t>Can models influence organizational culture?</a:t>
            </a:r>
          </a:p>
          <a:p>
            <a:endParaRPr lang="en-US" sz="2400" b="1" dirty="0" smtClean="0"/>
          </a:p>
          <a:p>
            <a:endParaRPr lang="en-US" sz="2400" b="1" dirty="0" smtClean="0"/>
          </a:p>
          <a:p>
            <a:endParaRPr lang="en-US" sz="2400" b="1" dirty="0" smtClean="0"/>
          </a:p>
          <a:p>
            <a:endParaRPr lang="en-US" sz="2400" dirty="0"/>
          </a:p>
        </p:txBody>
      </p:sp>
      <p:sp>
        <p:nvSpPr>
          <p:cNvPr id="2" name="Slide Number Placeholder 1"/>
          <p:cNvSpPr>
            <a:spLocks noGrp="1"/>
          </p:cNvSpPr>
          <p:nvPr>
            <p:ph type="sldNum" sz="quarter" idx="4"/>
          </p:nvPr>
        </p:nvSpPr>
        <p:spPr/>
        <p:txBody>
          <a:bodyPr/>
          <a:lstStyle/>
          <a:p>
            <a:r>
              <a:rPr lang="en-US" sz="1000" dirty="0"/>
              <a:t> </a:t>
            </a:r>
            <a:fld id="{689318A1-174D-4DEE-8106-03A37B9BCF15}" type="slidenum">
              <a:rPr lang="en-US" sz="1000" smtClean="0"/>
              <a:pPr/>
              <a:t>2</a:t>
            </a:fld>
            <a:endParaRPr lang="en-US" sz="1000" dirty="0"/>
          </a:p>
        </p:txBody>
      </p:sp>
    </p:spTree>
    <p:extLst>
      <p:ext uri="{BB962C8B-B14F-4D97-AF65-F5344CB8AC3E}">
        <p14:creationId xmlns:p14="http://schemas.microsoft.com/office/powerpoint/2010/main" val="958539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 y="1664208"/>
            <a:ext cx="4261104" cy="1982535"/>
          </a:xfrm>
          <a:prstGeom prst="rect">
            <a:avLst/>
          </a:prstGeom>
          <a:noFill/>
          <a:ln w="381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pic>
        <p:nvPicPr>
          <p:cNvPr id="9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08" y="4288536"/>
            <a:ext cx="4264428" cy="1728216"/>
          </a:xfrm>
          <a:prstGeom prst="rect">
            <a:avLst/>
          </a:prstGeom>
          <a:noFill/>
          <a:ln w="38100">
            <a:solidFill>
              <a:srgbClr val="0000CC"/>
            </a:solidFill>
            <a:miter lim="800000"/>
            <a:headEnd/>
            <a:tailEnd/>
          </a:ln>
          <a:extLst>
            <a:ext uri="{909E8E84-426E-40DD-AFC4-6F175D3DCCD1}">
              <a14:hiddenFill xmlns:a14="http://schemas.microsoft.com/office/drawing/2010/main">
                <a:solidFill>
                  <a:schemeClr val="accent1"/>
                </a:solidFill>
              </a14:hiddenFill>
            </a:ext>
          </a:extLst>
        </p:spPr>
      </p:pic>
      <p:sp>
        <p:nvSpPr>
          <p:cNvPr id="3" name="Title 2"/>
          <p:cNvSpPr>
            <a:spLocks noGrp="1"/>
          </p:cNvSpPr>
          <p:nvPr>
            <p:ph type="title"/>
          </p:nvPr>
        </p:nvSpPr>
        <p:spPr>
          <a:xfrm>
            <a:off x="433388" y="356616"/>
            <a:ext cx="8256587" cy="710964"/>
          </a:xfrm>
        </p:spPr>
        <p:txBody>
          <a:bodyPr/>
          <a:lstStyle/>
          <a:p>
            <a:r>
              <a:rPr lang="en-US" sz="2400" b="1" dirty="0"/>
              <a:t>Mental models of </a:t>
            </a:r>
            <a:r>
              <a:rPr lang="en-US" sz="2400" b="1" dirty="0" smtClean="0"/>
              <a:t>system structure </a:t>
            </a:r>
            <a:r>
              <a:rPr lang="en-US" sz="2400" b="1" dirty="0"/>
              <a:t>significantly influence safety &amp; productivity patterns over time</a:t>
            </a:r>
          </a:p>
        </p:txBody>
      </p:sp>
      <p:sp>
        <p:nvSpPr>
          <p:cNvPr id="5" name="TextBox 4"/>
          <p:cNvSpPr txBox="1"/>
          <p:nvPr/>
        </p:nvSpPr>
        <p:spPr>
          <a:xfrm>
            <a:off x="123501" y="1040755"/>
            <a:ext cx="4352474" cy="646331"/>
          </a:xfrm>
          <a:prstGeom prst="rect">
            <a:avLst/>
          </a:prstGeom>
          <a:noFill/>
        </p:spPr>
        <p:txBody>
          <a:bodyPr wrap="none" rtlCol="0">
            <a:spAutoFit/>
          </a:bodyPr>
          <a:lstStyle/>
          <a:p>
            <a:pPr algn="ctr"/>
            <a:r>
              <a:rPr lang="en-US" sz="1800" b="1" dirty="0" smtClean="0">
                <a:solidFill>
                  <a:srgbClr val="FF0000"/>
                </a:solidFill>
              </a:rPr>
              <a:t>A mental model </a:t>
            </a:r>
          </a:p>
          <a:p>
            <a:pPr algn="ctr"/>
            <a:r>
              <a:rPr lang="en-US" sz="1800" b="1" dirty="0" smtClean="0">
                <a:solidFill>
                  <a:srgbClr val="FF0000"/>
                </a:solidFill>
              </a:rPr>
              <a:t>that can explain our current decisions</a:t>
            </a:r>
            <a:endParaRPr lang="en-US" sz="1800" b="1" dirty="0">
              <a:solidFill>
                <a:srgbClr val="FF0000"/>
              </a:solidFill>
            </a:endParaRPr>
          </a:p>
        </p:txBody>
      </p:sp>
      <p:sp>
        <p:nvSpPr>
          <p:cNvPr id="6" name="TextBox 5"/>
          <p:cNvSpPr txBox="1"/>
          <p:nvPr/>
        </p:nvSpPr>
        <p:spPr>
          <a:xfrm>
            <a:off x="25767" y="3638639"/>
            <a:ext cx="4547938" cy="646331"/>
          </a:xfrm>
          <a:prstGeom prst="rect">
            <a:avLst/>
          </a:prstGeom>
          <a:noFill/>
        </p:spPr>
        <p:txBody>
          <a:bodyPr wrap="square" rtlCol="0">
            <a:spAutoFit/>
          </a:bodyPr>
          <a:lstStyle/>
          <a:p>
            <a:pPr algn="ctr"/>
            <a:r>
              <a:rPr lang="en-US" sz="1800" b="1" dirty="0">
                <a:solidFill>
                  <a:schemeClr val="accent1"/>
                </a:solidFill>
              </a:rPr>
              <a:t>A more realistic mental model </a:t>
            </a:r>
            <a:endParaRPr lang="en-US" sz="1800" b="1" dirty="0" smtClean="0">
              <a:solidFill>
                <a:schemeClr val="accent1"/>
              </a:solidFill>
            </a:endParaRPr>
          </a:p>
          <a:p>
            <a:pPr algn="ctr"/>
            <a:r>
              <a:rPr lang="en-US" sz="1800" b="1" dirty="0" smtClean="0">
                <a:solidFill>
                  <a:schemeClr val="accent1"/>
                </a:solidFill>
              </a:rPr>
              <a:t>that </a:t>
            </a:r>
            <a:r>
              <a:rPr lang="en-US" sz="1800" b="1" dirty="0">
                <a:solidFill>
                  <a:schemeClr val="accent1"/>
                </a:solidFill>
              </a:rPr>
              <a:t>can improve our decisions</a:t>
            </a:r>
          </a:p>
        </p:txBody>
      </p:sp>
      <p:sp>
        <p:nvSpPr>
          <p:cNvPr id="9" name="Rectangle 48"/>
          <p:cNvSpPr>
            <a:spLocks noChangeArrowheads="1"/>
          </p:cNvSpPr>
          <p:nvPr/>
        </p:nvSpPr>
        <p:spPr bwMode="auto">
          <a:xfrm>
            <a:off x="5553076" y="1258959"/>
            <a:ext cx="3341688" cy="1909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53"/>
          <p:cNvSpPr>
            <a:spLocks noChangeArrowheads="1"/>
          </p:cNvSpPr>
          <p:nvPr/>
        </p:nvSpPr>
        <p:spPr bwMode="auto">
          <a:xfrm>
            <a:off x="8891588" y="1258959"/>
            <a:ext cx="7938" cy="1909763"/>
          </a:xfrm>
          <a:prstGeom prst="rect">
            <a:avLst/>
          </a:prstGeom>
          <a:solidFill>
            <a:srgbClr val="868686"/>
          </a:solidFill>
          <a:ln w="158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55"/>
          <p:cNvSpPr>
            <a:spLocks noChangeArrowheads="1"/>
          </p:cNvSpPr>
          <p:nvPr/>
        </p:nvSpPr>
        <p:spPr bwMode="auto">
          <a:xfrm>
            <a:off x="5686426" y="1462159"/>
            <a:ext cx="290513" cy="185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57"/>
          <p:cNvSpPr>
            <a:spLocks noChangeArrowheads="1"/>
          </p:cNvSpPr>
          <p:nvPr/>
        </p:nvSpPr>
        <p:spPr bwMode="auto">
          <a:xfrm>
            <a:off x="6521451" y="1422471"/>
            <a:ext cx="290513" cy="185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59"/>
          <p:cNvSpPr>
            <a:spLocks noChangeArrowheads="1"/>
          </p:cNvSpPr>
          <p:nvPr/>
        </p:nvSpPr>
        <p:spPr bwMode="auto">
          <a:xfrm>
            <a:off x="7358063" y="1270071"/>
            <a:ext cx="288925" cy="185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Rectangle 61"/>
          <p:cNvSpPr>
            <a:spLocks noChangeArrowheads="1"/>
          </p:cNvSpPr>
          <p:nvPr/>
        </p:nvSpPr>
        <p:spPr bwMode="auto">
          <a:xfrm>
            <a:off x="8193088" y="1120846"/>
            <a:ext cx="290513" cy="1873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Rectangle 63"/>
          <p:cNvSpPr>
            <a:spLocks noChangeArrowheads="1"/>
          </p:cNvSpPr>
          <p:nvPr/>
        </p:nvSpPr>
        <p:spPr bwMode="auto">
          <a:xfrm>
            <a:off x="5964238" y="1889196"/>
            <a:ext cx="292100" cy="1841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65"/>
          <p:cNvSpPr>
            <a:spLocks noChangeArrowheads="1"/>
          </p:cNvSpPr>
          <p:nvPr/>
        </p:nvSpPr>
        <p:spPr bwMode="auto">
          <a:xfrm>
            <a:off x="6799263" y="2092396"/>
            <a:ext cx="292100" cy="185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Rectangle 67"/>
          <p:cNvSpPr>
            <a:spLocks noChangeArrowheads="1"/>
          </p:cNvSpPr>
          <p:nvPr/>
        </p:nvSpPr>
        <p:spPr bwMode="auto">
          <a:xfrm>
            <a:off x="7635876" y="2290834"/>
            <a:ext cx="292100" cy="185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69"/>
          <p:cNvSpPr>
            <a:spLocks noChangeArrowheads="1"/>
          </p:cNvSpPr>
          <p:nvPr/>
        </p:nvSpPr>
        <p:spPr bwMode="auto">
          <a:xfrm>
            <a:off x="8470901" y="2478159"/>
            <a:ext cx="292100" cy="185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79"/>
          <p:cNvSpPr>
            <a:spLocks noChangeArrowheads="1"/>
          </p:cNvSpPr>
          <p:nvPr/>
        </p:nvSpPr>
        <p:spPr bwMode="auto">
          <a:xfrm>
            <a:off x="4892676" y="3006796"/>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 name="Rectangle 80"/>
          <p:cNvSpPr>
            <a:spLocks noChangeArrowheads="1"/>
          </p:cNvSpPr>
          <p:nvPr/>
        </p:nvSpPr>
        <p:spPr bwMode="auto">
          <a:xfrm>
            <a:off x="5103813" y="2927421"/>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22" name="Group 21"/>
          <p:cNvGrpSpPr/>
          <p:nvPr/>
        </p:nvGrpSpPr>
        <p:grpSpPr>
          <a:xfrm>
            <a:off x="4707944" y="1120846"/>
            <a:ext cx="4419600" cy="2651125"/>
            <a:chOff x="4611688" y="1493838"/>
            <a:chExt cx="4419600" cy="2651125"/>
          </a:xfrm>
        </p:grpSpPr>
        <p:sp>
          <p:nvSpPr>
            <p:cNvPr id="24" name="Rectangle 47"/>
            <p:cNvSpPr>
              <a:spLocks noChangeArrowheads="1"/>
            </p:cNvSpPr>
            <p:nvPr/>
          </p:nvSpPr>
          <p:spPr bwMode="auto">
            <a:xfrm>
              <a:off x="4611688" y="1493838"/>
              <a:ext cx="4419600" cy="2651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5" name="Group 24"/>
            <p:cNvGrpSpPr/>
            <p:nvPr/>
          </p:nvGrpSpPr>
          <p:grpSpPr>
            <a:xfrm>
              <a:off x="5222876" y="1549401"/>
              <a:ext cx="3676650" cy="2259012"/>
              <a:chOff x="5222876" y="1549401"/>
              <a:chExt cx="3676650" cy="2259012"/>
            </a:xfrm>
          </p:grpSpPr>
          <p:sp>
            <p:nvSpPr>
              <p:cNvPr id="27" name="Rectangle 54"/>
              <p:cNvSpPr>
                <a:spLocks noChangeArrowheads="1"/>
              </p:cNvSpPr>
              <p:nvPr/>
            </p:nvSpPr>
            <p:spPr bwMode="auto">
              <a:xfrm>
                <a:off x="5553076" y="3538538"/>
                <a:ext cx="3341688" cy="7938"/>
              </a:xfrm>
              <a:prstGeom prst="rect">
                <a:avLst/>
              </a:prstGeom>
              <a:solidFill>
                <a:srgbClr val="868686"/>
              </a:solidFill>
              <a:ln w="158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5222876" y="1549401"/>
                <a:ext cx="3676650" cy="2259012"/>
                <a:chOff x="5222876" y="1549401"/>
                <a:chExt cx="3676650" cy="2259012"/>
              </a:xfrm>
            </p:grpSpPr>
            <p:sp>
              <p:nvSpPr>
                <p:cNvPr id="29" name="Freeform 49"/>
                <p:cNvSpPr>
                  <a:spLocks noEditPoints="1"/>
                </p:cNvSpPr>
                <p:nvPr/>
              </p:nvSpPr>
              <p:spPr bwMode="auto">
                <a:xfrm>
                  <a:off x="5553076" y="1627188"/>
                  <a:ext cx="3341688" cy="1282700"/>
                </a:xfrm>
                <a:custGeom>
                  <a:avLst/>
                  <a:gdLst>
                    <a:gd name="T0" fmla="*/ 0 w 2105"/>
                    <a:gd name="T1" fmla="*/ 802 h 808"/>
                    <a:gd name="T2" fmla="*/ 2105 w 2105"/>
                    <a:gd name="T3" fmla="*/ 802 h 808"/>
                    <a:gd name="T4" fmla="*/ 2105 w 2105"/>
                    <a:gd name="T5" fmla="*/ 808 h 808"/>
                    <a:gd name="T6" fmla="*/ 0 w 2105"/>
                    <a:gd name="T7" fmla="*/ 808 h 808"/>
                    <a:gd name="T8" fmla="*/ 0 w 2105"/>
                    <a:gd name="T9" fmla="*/ 802 h 808"/>
                    <a:gd name="T10" fmla="*/ 0 w 2105"/>
                    <a:gd name="T11" fmla="*/ 400 h 808"/>
                    <a:gd name="T12" fmla="*/ 2105 w 2105"/>
                    <a:gd name="T13" fmla="*/ 400 h 808"/>
                    <a:gd name="T14" fmla="*/ 2105 w 2105"/>
                    <a:gd name="T15" fmla="*/ 406 h 808"/>
                    <a:gd name="T16" fmla="*/ 0 w 2105"/>
                    <a:gd name="T17" fmla="*/ 406 h 808"/>
                    <a:gd name="T18" fmla="*/ 0 w 2105"/>
                    <a:gd name="T19" fmla="*/ 400 h 808"/>
                    <a:gd name="T20" fmla="*/ 0 w 2105"/>
                    <a:gd name="T21" fmla="*/ 0 h 808"/>
                    <a:gd name="T22" fmla="*/ 2105 w 2105"/>
                    <a:gd name="T23" fmla="*/ 0 h 808"/>
                    <a:gd name="T24" fmla="*/ 2105 w 2105"/>
                    <a:gd name="T25" fmla="*/ 5 h 808"/>
                    <a:gd name="T26" fmla="*/ 0 w 2105"/>
                    <a:gd name="T27" fmla="*/ 5 h 808"/>
                    <a:gd name="T28" fmla="*/ 0 w 2105"/>
                    <a:gd name="T29" fmla="*/ 0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05" h="808">
                      <a:moveTo>
                        <a:pt x="0" y="802"/>
                      </a:moveTo>
                      <a:lnTo>
                        <a:pt x="2105" y="802"/>
                      </a:lnTo>
                      <a:lnTo>
                        <a:pt x="2105" y="808"/>
                      </a:lnTo>
                      <a:lnTo>
                        <a:pt x="0" y="808"/>
                      </a:lnTo>
                      <a:lnTo>
                        <a:pt x="0" y="802"/>
                      </a:lnTo>
                      <a:close/>
                      <a:moveTo>
                        <a:pt x="0" y="400"/>
                      </a:moveTo>
                      <a:lnTo>
                        <a:pt x="2105" y="400"/>
                      </a:lnTo>
                      <a:lnTo>
                        <a:pt x="2105" y="406"/>
                      </a:lnTo>
                      <a:lnTo>
                        <a:pt x="0" y="406"/>
                      </a:lnTo>
                      <a:lnTo>
                        <a:pt x="0" y="400"/>
                      </a:lnTo>
                      <a:close/>
                      <a:moveTo>
                        <a:pt x="0" y="0"/>
                      </a:moveTo>
                      <a:lnTo>
                        <a:pt x="2105" y="0"/>
                      </a:lnTo>
                      <a:lnTo>
                        <a:pt x="2105" y="5"/>
                      </a:lnTo>
                      <a:lnTo>
                        <a:pt x="0" y="5"/>
                      </a:lnTo>
                      <a:lnTo>
                        <a:pt x="0" y="0"/>
                      </a:lnTo>
                      <a:close/>
                    </a:path>
                  </a:pathLst>
                </a:custGeom>
                <a:solidFill>
                  <a:srgbClr val="868686"/>
                </a:solidFill>
                <a:ln w="158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5222876" y="1549401"/>
                  <a:ext cx="3676650" cy="2259012"/>
                  <a:chOff x="5222876" y="1549401"/>
                  <a:chExt cx="3676650" cy="2259012"/>
                </a:xfrm>
              </p:grpSpPr>
              <p:sp>
                <p:nvSpPr>
                  <p:cNvPr id="31" name="Freeform 50"/>
                  <p:cNvSpPr>
                    <a:spLocks noEditPoints="1"/>
                  </p:cNvSpPr>
                  <p:nvPr/>
                </p:nvSpPr>
                <p:spPr bwMode="auto">
                  <a:xfrm>
                    <a:off x="5548313" y="1631951"/>
                    <a:ext cx="3351213" cy="1909763"/>
                  </a:xfrm>
                  <a:custGeom>
                    <a:avLst/>
                    <a:gdLst>
                      <a:gd name="T0" fmla="*/ 6 w 2111"/>
                      <a:gd name="T1" fmla="*/ 0 h 1203"/>
                      <a:gd name="T2" fmla="*/ 6 w 2111"/>
                      <a:gd name="T3" fmla="*/ 1203 h 1203"/>
                      <a:gd name="T4" fmla="*/ 0 w 2111"/>
                      <a:gd name="T5" fmla="*/ 1203 h 1203"/>
                      <a:gd name="T6" fmla="*/ 0 w 2111"/>
                      <a:gd name="T7" fmla="*/ 0 h 1203"/>
                      <a:gd name="T8" fmla="*/ 6 w 2111"/>
                      <a:gd name="T9" fmla="*/ 0 h 1203"/>
                      <a:gd name="T10" fmla="*/ 532 w 2111"/>
                      <a:gd name="T11" fmla="*/ 0 h 1203"/>
                      <a:gd name="T12" fmla="*/ 532 w 2111"/>
                      <a:gd name="T13" fmla="*/ 1203 h 1203"/>
                      <a:gd name="T14" fmla="*/ 526 w 2111"/>
                      <a:gd name="T15" fmla="*/ 1203 h 1203"/>
                      <a:gd name="T16" fmla="*/ 526 w 2111"/>
                      <a:gd name="T17" fmla="*/ 0 h 1203"/>
                      <a:gd name="T18" fmla="*/ 532 w 2111"/>
                      <a:gd name="T19" fmla="*/ 0 h 1203"/>
                      <a:gd name="T20" fmla="*/ 1059 w 2111"/>
                      <a:gd name="T21" fmla="*/ 0 h 1203"/>
                      <a:gd name="T22" fmla="*/ 1059 w 2111"/>
                      <a:gd name="T23" fmla="*/ 1203 h 1203"/>
                      <a:gd name="T24" fmla="*/ 1053 w 2111"/>
                      <a:gd name="T25" fmla="*/ 1203 h 1203"/>
                      <a:gd name="T26" fmla="*/ 1053 w 2111"/>
                      <a:gd name="T27" fmla="*/ 0 h 1203"/>
                      <a:gd name="T28" fmla="*/ 1059 w 2111"/>
                      <a:gd name="T29" fmla="*/ 0 h 1203"/>
                      <a:gd name="T30" fmla="*/ 1585 w 2111"/>
                      <a:gd name="T31" fmla="*/ 0 h 1203"/>
                      <a:gd name="T32" fmla="*/ 1585 w 2111"/>
                      <a:gd name="T33" fmla="*/ 1203 h 1203"/>
                      <a:gd name="T34" fmla="*/ 1579 w 2111"/>
                      <a:gd name="T35" fmla="*/ 1203 h 1203"/>
                      <a:gd name="T36" fmla="*/ 1579 w 2111"/>
                      <a:gd name="T37" fmla="*/ 0 h 1203"/>
                      <a:gd name="T38" fmla="*/ 1585 w 2111"/>
                      <a:gd name="T39" fmla="*/ 0 h 1203"/>
                      <a:gd name="T40" fmla="*/ 2111 w 2111"/>
                      <a:gd name="T41" fmla="*/ 0 h 1203"/>
                      <a:gd name="T42" fmla="*/ 2111 w 2111"/>
                      <a:gd name="T43" fmla="*/ 1203 h 1203"/>
                      <a:gd name="T44" fmla="*/ 2106 w 2111"/>
                      <a:gd name="T45" fmla="*/ 1203 h 1203"/>
                      <a:gd name="T46" fmla="*/ 2106 w 2111"/>
                      <a:gd name="T47" fmla="*/ 0 h 1203"/>
                      <a:gd name="T48" fmla="*/ 2111 w 2111"/>
                      <a:gd name="T49" fmla="*/ 0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11" h="1203">
                        <a:moveTo>
                          <a:pt x="6" y="0"/>
                        </a:moveTo>
                        <a:lnTo>
                          <a:pt x="6" y="1203"/>
                        </a:lnTo>
                        <a:lnTo>
                          <a:pt x="0" y="1203"/>
                        </a:lnTo>
                        <a:lnTo>
                          <a:pt x="0" y="0"/>
                        </a:lnTo>
                        <a:lnTo>
                          <a:pt x="6" y="0"/>
                        </a:lnTo>
                        <a:close/>
                        <a:moveTo>
                          <a:pt x="532" y="0"/>
                        </a:moveTo>
                        <a:lnTo>
                          <a:pt x="532" y="1203"/>
                        </a:lnTo>
                        <a:lnTo>
                          <a:pt x="526" y="1203"/>
                        </a:lnTo>
                        <a:lnTo>
                          <a:pt x="526" y="0"/>
                        </a:lnTo>
                        <a:lnTo>
                          <a:pt x="532" y="0"/>
                        </a:lnTo>
                        <a:close/>
                        <a:moveTo>
                          <a:pt x="1059" y="0"/>
                        </a:moveTo>
                        <a:lnTo>
                          <a:pt x="1059" y="1203"/>
                        </a:lnTo>
                        <a:lnTo>
                          <a:pt x="1053" y="1203"/>
                        </a:lnTo>
                        <a:lnTo>
                          <a:pt x="1053" y="0"/>
                        </a:lnTo>
                        <a:lnTo>
                          <a:pt x="1059" y="0"/>
                        </a:lnTo>
                        <a:close/>
                        <a:moveTo>
                          <a:pt x="1585" y="0"/>
                        </a:moveTo>
                        <a:lnTo>
                          <a:pt x="1585" y="1203"/>
                        </a:lnTo>
                        <a:lnTo>
                          <a:pt x="1579" y="1203"/>
                        </a:lnTo>
                        <a:lnTo>
                          <a:pt x="1579" y="0"/>
                        </a:lnTo>
                        <a:lnTo>
                          <a:pt x="1585" y="0"/>
                        </a:lnTo>
                        <a:close/>
                        <a:moveTo>
                          <a:pt x="2111" y="0"/>
                        </a:moveTo>
                        <a:lnTo>
                          <a:pt x="2111" y="1203"/>
                        </a:lnTo>
                        <a:lnTo>
                          <a:pt x="2106" y="1203"/>
                        </a:lnTo>
                        <a:lnTo>
                          <a:pt x="2106" y="0"/>
                        </a:lnTo>
                        <a:lnTo>
                          <a:pt x="2111" y="0"/>
                        </a:lnTo>
                        <a:close/>
                      </a:path>
                    </a:pathLst>
                  </a:custGeom>
                  <a:solidFill>
                    <a:srgbClr val="868686"/>
                  </a:solidFill>
                  <a:ln w="1588" cap="flat">
                    <a:solidFill>
                      <a:schemeClr val="tx1"/>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32" name="Rectangle 71"/>
                  <p:cNvSpPr>
                    <a:spLocks noChangeArrowheads="1"/>
                  </p:cNvSpPr>
                  <p:nvPr/>
                </p:nvSpPr>
                <p:spPr bwMode="auto">
                  <a:xfrm>
                    <a:off x="5222876" y="3460751"/>
                    <a:ext cx="28892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Calibri" pitchFamily="34" charset="0"/>
                        <a:cs typeface="Arial" pitchFamily="34" charset="0"/>
                      </a:rPr>
                      <a:t>1.00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 name="Rectangle 72"/>
                  <p:cNvSpPr>
                    <a:spLocks noChangeArrowheads="1"/>
                  </p:cNvSpPr>
                  <p:nvPr/>
                </p:nvSpPr>
                <p:spPr bwMode="auto">
                  <a:xfrm>
                    <a:off x="5222876" y="2824163"/>
                    <a:ext cx="28892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Calibri" pitchFamily="34" charset="0"/>
                        <a:cs typeface="Arial" pitchFamily="34" charset="0"/>
                      </a:rPr>
                      <a:t>1.10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4" name="Rectangle 73"/>
                  <p:cNvSpPr>
                    <a:spLocks noChangeArrowheads="1"/>
                  </p:cNvSpPr>
                  <p:nvPr/>
                </p:nvSpPr>
                <p:spPr bwMode="auto">
                  <a:xfrm>
                    <a:off x="5222876" y="2187576"/>
                    <a:ext cx="28892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Calibri" pitchFamily="34" charset="0"/>
                        <a:cs typeface="Arial" pitchFamily="34" charset="0"/>
                      </a:rPr>
                      <a:t>1.20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 name="Rectangle 74"/>
                  <p:cNvSpPr>
                    <a:spLocks noChangeArrowheads="1"/>
                  </p:cNvSpPr>
                  <p:nvPr/>
                </p:nvSpPr>
                <p:spPr bwMode="auto">
                  <a:xfrm>
                    <a:off x="5222876" y="1549401"/>
                    <a:ext cx="28892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Calibri" pitchFamily="34" charset="0"/>
                        <a:cs typeface="Arial" pitchFamily="34" charset="0"/>
                      </a:rPr>
                      <a:t>1.30</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6" name="Rectangle 75"/>
                  <p:cNvSpPr>
                    <a:spLocks noChangeArrowheads="1"/>
                  </p:cNvSpPr>
                  <p:nvPr/>
                </p:nvSpPr>
                <p:spPr bwMode="auto">
                  <a:xfrm>
                    <a:off x="5846763" y="3621088"/>
                    <a:ext cx="32067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Calibri" pitchFamily="34" charset="0"/>
                        <a:cs typeface="Arial" pitchFamily="34" charset="0"/>
                      </a:rPr>
                      <a:t>2015</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7" name="Rectangle 76"/>
                  <p:cNvSpPr>
                    <a:spLocks noChangeArrowheads="1"/>
                  </p:cNvSpPr>
                  <p:nvPr/>
                </p:nvSpPr>
                <p:spPr bwMode="auto">
                  <a:xfrm>
                    <a:off x="6683376" y="3621088"/>
                    <a:ext cx="319088"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Calibri" pitchFamily="34" charset="0"/>
                        <a:cs typeface="Arial" pitchFamily="34" charset="0"/>
                      </a:rPr>
                      <a:t>2016</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8" name="Rectangle 77"/>
                  <p:cNvSpPr>
                    <a:spLocks noChangeArrowheads="1"/>
                  </p:cNvSpPr>
                  <p:nvPr/>
                </p:nvSpPr>
                <p:spPr bwMode="auto">
                  <a:xfrm>
                    <a:off x="7518401" y="3621088"/>
                    <a:ext cx="319088"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Calibri" pitchFamily="34" charset="0"/>
                        <a:cs typeface="Arial" pitchFamily="34" charset="0"/>
                      </a:rPr>
                      <a:t>2017</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9" name="Rectangle 78"/>
                  <p:cNvSpPr>
                    <a:spLocks noChangeArrowheads="1"/>
                  </p:cNvSpPr>
                  <p:nvPr/>
                </p:nvSpPr>
                <p:spPr bwMode="auto">
                  <a:xfrm>
                    <a:off x="8353426" y="3621088"/>
                    <a:ext cx="32067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Calibri" pitchFamily="34" charset="0"/>
                        <a:cs typeface="Arial" pitchFamily="34" charset="0"/>
                      </a:rPr>
                      <a:t>2018</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grpSp>
        </p:grpSp>
        <p:sp>
          <p:nvSpPr>
            <p:cNvPr id="26" name="TextBox 25"/>
            <p:cNvSpPr txBox="1"/>
            <p:nvPr/>
          </p:nvSpPr>
          <p:spPr>
            <a:xfrm rot="16200000">
              <a:off x="3904265" y="2368296"/>
              <a:ext cx="1976823" cy="523220"/>
            </a:xfrm>
            <a:prstGeom prst="rect">
              <a:avLst/>
            </a:prstGeom>
            <a:noFill/>
          </p:spPr>
          <p:txBody>
            <a:bodyPr wrap="none" rtlCol="0">
              <a:spAutoFit/>
            </a:bodyPr>
            <a:lstStyle/>
            <a:p>
              <a:r>
                <a:rPr lang="en-US" sz="1400" b="1" dirty="0" smtClean="0">
                  <a:solidFill>
                    <a:srgbClr val="000000"/>
                  </a:solidFill>
                </a:rPr>
                <a:t>LWDC injuries per</a:t>
              </a:r>
            </a:p>
            <a:p>
              <a:r>
                <a:rPr lang="en-US" sz="1400" b="1" dirty="0" smtClean="0">
                  <a:solidFill>
                    <a:srgbClr val="000000"/>
                  </a:solidFill>
                </a:rPr>
                <a:t>100 employees per year</a:t>
              </a:r>
              <a:endParaRPr lang="en-US" sz="1400" b="1" dirty="0">
                <a:solidFill>
                  <a:srgbClr val="000000"/>
                </a:solidFill>
              </a:endParaRPr>
            </a:p>
          </p:txBody>
        </p:sp>
      </p:grpSp>
      <p:grpSp>
        <p:nvGrpSpPr>
          <p:cNvPr id="40" name="Group 39"/>
          <p:cNvGrpSpPr/>
          <p:nvPr/>
        </p:nvGrpSpPr>
        <p:grpSpPr>
          <a:xfrm>
            <a:off x="5817607" y="1141484"/>
            <a:ext cx="2797175" cy="2027238"/>
            <a:chOff x="5721351" y="1514476"/>
            <a:chExt cx="2797175" cy="2027238"/>
          </a:xfrm>
        </p:grpSpPr>
        <p:sp>
          <p:nvSpPr>
            <p:cNvPr id="41" name="Freeform 51"/>
            <p:cNvSpPr>
              <a:spLocks noEditPoints="1"/>
            </p:cNvSpPr>
            <p:nvPr/>
          </p:nvSpPr>
          <p:spPr bwMode="auto">
            <a:xfrm>
              <a:off x="5721351" y="1682751"/>
              <a:ext cx="2728913" cy="1858963"/>
            </a:xfrm>
            <a:custGeom>
              <a:avLst/>
              <a:gdLst>
                <a:gd name="T0" fmla="*/ 0 w 1719"/>
                <a:gd name="T1" fmla="*/ 237 h 1171"/>
                <a:gd name="T2" fmla="*/ 140 w 1719"/>
                <a:gd name="T3" fmla="*/ 237 h 1171"/>
                <a:gd name="T4" fmla="*/ 140 w 1719"/>
                <a:gd name="T5" fmla="*/ 1171 h 1171"/>
                <a:gd name="T6" fmla="*/ 0 w 1719"/>
                <a:gd name="T7" fmla="*/ 1171 h 1171"/>
                <a:gd name="T8" fmla="*/ 0 w 1719"/>
                <a:gd name="T9" fmla="*/ 237 h 1171"/>
                <a:gd name="T10" fmla="*/ 526 w 1719"/>
                <a:gd name="T11" fmla="*/ 211 h 1171"/>
                <a:gd name="T12" fmla="*/ 666 w 1719"/>
                <a:gd name="T13" fmla="*/ 211 h 1171"/>
                <a:gd name="T14" fmla="*/ 666 w 1719"/>
                <a:gd name="T15" fmla="*/ 1171 h 1171"/>
                <a:gd name="T16" fmla="*/ 526 w 1719"/>
                <a:gd name="T17" fmla="*/ 1171 h 1171"/>
                <a:gd name="T18" fmla="*/ 526 w 1719"/>
                <a:gd name="T19" fmla="*/ 211 h 1171"/>
                <a:gd name="T20" fmla="*/ 1052 w 1719"/>
                <a:gd name="T21" fmla="*/ 115 h 1171"/>
                <a:gd name="T22" fmla="*/ 1192 w 1719"/>
                <a:gd name="T23" fmla="*/ 115 h 1171"/>
                <a:gd name="T24" fmla="*/ 1192 w 1719"/>
                <a:gd name="T25" fmla="*/ 1171 h 1171"/>
                <a:gd name="T26" fmla="*/ 1052 w 1719"/>
                <a:gd name="T27" fmla="*/ 1171 h 1171"/>
                <a:gd name="T28" fmla="*/ 1052 w 1719"/>
                <a:gd name="T29" fmla="*/ 115 h 1171"/>
                <a:gd name="T30" fmla="*/ 1578 w 1719"/>
                <a:gd name="T31" fmla="*/ 0 h 1171"/>
                <a:gd name="T32" fmla="*/ 1719 w 1719"/>
                <a:gd name="T33" fmla="*/ 0 h 1171"/>
                <a:gd name="T34" fmla="*/ 1719 w 1719"/>
                <a:gd name="T35" fmla="*/ 1171 h 1171"/>
                <a:gd name="T36" fmla="*/ 1578 w 1719"/>
                <a:gd name="T37" fmla="*/ 1171 h 1171"/>
                <a:gd name="T38" fmla="*/ 1578 w 1719"/>
                <a:gd name="T39" fmla="*/ 0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19" h="1171">
                  <a:moveTo>
                    <a:pt x="0" y="237"/>
                  </a:moveTo>
                  <a:lnTo>
                    <a:pt x="140" y="237"/>
                  </a:lnTo>
                  <a:lnTo>
                    <a:pt x="140" y="1171"/>
                  </a:lnTo>
                  <a:lnTo>
                    <a:pt x="0" y="1171"/>
                  </a:lnTo>
                  <a:lnTo>
                    <a:pt x="0" y="237"/>
                  </a:lnTo>
                  <a:close/>
                  <a:moveTo>
                    <a:pt x="526" y="211"/>
                  </a:moveTo>
                  <a:lnTo>
                    <a:pt x="666" y="211"/>
                  </a:lnTo>
                  <a:lnTo>
                    <a:pt x="666" y="1171"/>
                  </a:lnTo>
                  <a:lnTo>
                    <a:pt x="526" y="1171"/>
                  </a:lnTo>
                  <a:lnTo>
                    <a:pt x="526" y="211"/>
                  </a:lnTo>
                  <a:close/>
                  <a:moveTo>
                    <a:pt x="1052" y="115"/>
                  </a:moveTo>
                  <a:lnTo>
                    <a:pt x="1192" y="115"/>
                  </a:lnTo>
                  <a:lnTo>
                    <a:pt x="1192" y="1171"/>
                  </a:lnTo>
                  <a:lnTo>
                    <a:pt x="1052" y="1171"/>
                  </a:lnTo>
                  <a:lnTo>
                    <a:pt x="1052" y="115"/>
                  </a:lnTo>
                  <a:close/>
                  <a:moveTo>
                    <a:pt x="1578" y="0"/>
                  </a:moveTo>
                  <a:lnTo>
                    <a:pt x="1719" y="0"/>
                  </a:lnTo>
                  <a:lnTo>
                    <a:pt x="1719" y="1171"/>
                  </a:lnTo>
                  <a:lnTo>
                    <a:pt x="1578" y="1171"/>
                  </a:lnTo>
                  <a:lnTo>
                    <a:pt x="1578"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Rectangle 56"/>
            <p:cNvSpPr>
              <a:spLocks noChangeArrowheads="1"/>
            </p:cNvSpPr>
            <p:nvPr/>
          </p:nvSpPr>
          <p:spPr bwMode="auto">
            <a:xfrm>
              <a:off x="5722938" y="1854201"/>
              <a:ext cx="28892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Calibri" pitchFamily="34" charset="0"/>
                  <a:cs typeface="Arial" pitchFamily="34" charset="0"/>
                </a:rPr>
                <a:t>1.23</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3" name="Rectangle 58"/>
            <p:cNvSpPr>
              <a:spLocks noChangeArrowheads="1"/>
            </p:cNvSpPr>
            <p:nvPr/>
          </p:nvSpPr>
          <p:spPr bwMode="auto">
            <a:xfrm>
              <a:off x="6559551" y="1814513"/>
              <a:ext cx="28892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Calibri" pitchFamily="34" charset="0"/>
                  <a:cs typeface="Arial" pitchFamily="34" charset="0"/>
                </a:rPr>
                <a:t>1.24</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4" name="Rectangle 60"/>
            <p:cNvSpPr>
              <a:spLocks noChangeArrowheads="1"/>
            </p:cNvSpPr>
            <p:nvPr/>
          </p:nvSpPr>
          <p:spPr bwMode="auto">
            <a:xfrm>
              <a:off x="7394576" y="1662113"/>
              <a:ext cx="287338"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Calibri" pitchFamily="34" charset="0"/>
                  <a:cs typeface="Arial" pitchFamily="34" charset="0"/>
                </a:rPr>
                <a:t>1.26</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5" name="Rectangle 62"/>
            <p:cNvSpPr>
              <a:spLocks noChangeArrowheads="1"/>
            </p:cNvSpPr>
            <p:nvPr/>
          </p:nvSpPr>
          <p:spPr bwMode="auto">
            <a:xfrm>
              <a:off x="8229601" y="1514476"/>
              <a:ext cx="28892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Calibri" pitchFamily="34" charset="0"/>
                  <a:cs typeface="Arial" pitchFamily="34" charset="0"/>
                </a:rPr>
                <a:t>1.29</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46" name="Group 45"/>
          <p:cNvGrpSpPr/>
          <p:nvPr/>
        </p:nvGrpSpPr>
        <p:grpSpPr>
          <a:xfrm>
            <a:off x="5719182" y="3506859"/>
            <a:ext cx="1263840" cy="153888"/>
            <a:chOff x="5719182" y="3879851"/>
            <a:chExt cx="1263840" cy="153888"/>
          </a:xfrm>
        </p:grpSpPr>
        <p:sp>
          <p:nvSpPr>
            <p:cNvPr id="47" name="Rectangle 81"/>
            <p:cNvSpPr>
              <a:spLocks noChangeArrowheads="1"/>
            </p:cNvSpPr>
            <p:nvPr/>
          </p:nvSpPr>
          <p:spPr bwMode="auto">
            <a:xfrm>
              <a:off x="5719182" y="3925888"/>
              <a:ext cx="66675" cy="6826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Rectangle 82"/>
            <p:cNvSpPr>
              <a:spLocks noChangeArrowheads="1"/>
            </p:cNvSpPr>
            <p:nvPr/>
          </p:nvSpPr>
          <p:spPr bwMode="auto">
            <a:xfrm>
              <a:off x="5814432" y="3879851"/>
              <a:ext cx="116859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Calibri" pitchFamily="34" charset="0"/>
                  <a:cs typeface="Arial" pitchFamily="34" charset="0"/>
                </a:rPr>
                <a:t>Current Mental Model</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49" name="Group 48"/>
          <p:cNvGrpSpPr/>
          <p:nvPr/>
        </p:nvGrpSpPr>
        <p:grpSpPr>
          <a:xfrm>
            <a:off x="6095419" y="1906659"/>
            <a:ext cx="2798763" cy="1262062"/>
            <a:chOff x="6095419" y="2279651"/>
            <a:chExt cx="2798763" cy="1262062"/>
          </a:xfrm>
        </p:grpSpPr>
        <p:sp>
          <p:nvSpPr>
            <p:cNvPr id="50" name="Freeform 52"/>
            <p:cNvSpPr>
              <a:spLocks noEditPoints="1"/>
            </p:cNvSpPr>
            <p:nvPr/>
          </p:nvSpPr>
          <p:spPr bwMode="auto">
            <a:xfrm>
              <a:off x="6095419" y="2484438"/>
              <a:ext cx="2728913" cy="1057275"/>
            </a:xfrm>
            <a:custGeom>
              <a:avLst/>
              <a:gdLst>
                <a:gd name="T0" fmla="*/ 0 w 1719"/>
                <a:gd name="T1" fmla="*/ 0 h 666"/>
                <a:gd name="T2" fmla="*/ 140 w 1719"/>
                <a:gd name="T3" fmla="*/ 0 h 666"/>
                <a:gd name="T4" fmla="*/ 140 w 1719"/>
                <a:gd name="T5" fmla="*/ 666 h 666"/>
                <a:gd name="T6" fmla="*/ 0 w 1719"/>
                <a:gd name="T7" fmla="*/ 666 h 666"/>
                <a:gd name="T8" fmla="*/ 0 w 1719"/>
                <a:gd name="T9" fmla="*/ 0 h 666"/>
                <a:gd name="T10" fmla="*/ 526 w 1719"/>
                <a:gd name="T11" fmla="*/ 128 h 666"/>
                <a:gd name="T12" fmla="*/ 666 w 1719"/>
                <a:gd name="T13" fmla="*/ 128 h 666"/>
                <a:gd name="T14" fmla="*/ 666 w 1719"/>
                <a:gd name="T15" fmla="*/ 666 h 666"/>
                <a:gd name="T16" fmla="*/ 526 w 1719"/>
                <a:gd name="T17" fmla="*/ 666 h 666"/>
                <a:gd name="T18" fmla="*/ 526 w 1719"/>
                <a:gd name="T19" fmla="*/ 128 h 666"/>
                <a:gd name="T20" fmla="*/ 1052 w 1719"/>
                <a:gd name="T21" fmla="*/ 253 h 666"/>
                <a:gd name="T22" fmla="*/ 1193 w 1719"/>
                <a:gd name="T23" fmla="*/ 253 h 666"/>
                <a:gd name="T24" fmla="*/ 1193 w 1719"/>
                <a:gd name="T25" fmla="*/ 666 h 666"/>
                <a:gd name="T26" fmla="*/ 1052 w 1719"/>
                <a:gd name="T27" fmla="*/ 666 h 666"/>
                <a:gd name="T28" fmla="*/ 1052 w 1719"/>
                <a:gd name="T29" fmla="*/ 253 h 666"/>
                <a:gd name="T30" fmla="*/ 1579 w 1719"/>
                <a:gd name="T31" fmla="*/ 371 h 666"/>
                <a:gd name="T32" fmla="*/ 1719 w 1719"/>
                <a:gd name="T33" fmla="*/ 371 h 666"/>
                <a:gd name="T34" fmla="*/ 1719 w 1719"/>
                <a:gd name="T35" fmla="*/ 666 h 666"/>
                <a:gd name="T36" fmla="*/ 1579 w 1719"/>
                <a:gd name="T37" fmla="*/ 666 h 666"/>
                <a:gd name="T38" fmla="*/ 1579 w 1719"/>
                <a:gd name="T39" fmla="*/ 371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19" h="666">
                  <a:moveTo>
                    <a:pt x="0" y="0"/>
                  </a:moveTo>
                  <a:lnTo>
                    <a:pt x="140" y="0"/>
                  </a:lnTo>
                  <a:lnTo>
                    <a:pt x="140" y="666"/>
                  </a:lnTo>
                  <a:lnTo>
                    <a:pt x="0" y="666"/>
                  </a:lnTo>
                  <a:lnTo>
                    <a:pt x="0" y="0"/>
                  </a:lnTo>
                  <a:close/>
                  <a:moveTo>
                    <a:pt x="526" y="128"/>
                  </a:moveTo>
                  <a:lnTo>
                    <a:pt x="666" y="128"/>
                  </a:lnTo>
                  <a:lnTo>
                    <a:pt x="666" y="666"/>
                  </a:lnTo>
                  <a:lnTo>
                    <a:pt x="526" y="666"/>
                  </a:lnTo>
                  <a:lnTo>
                    <a:pt x="526" y="128"/>
                  </a:lnTo>
                  <a:close/>
                  <a:moveTo>
                    <a:pt x="1052" y="253"/>
                  </a:moveTo>
                  <a:lnTo>
                    <a:pt x="1193" y="253"/>
                  </a:lnTo>
                  <a:lnTo>
                    <a:pt x="1193" y="666"/>
                  </a:lnTo>
                  <a:lnTo>
                    <a:pt x="1052" y="666"/>
                  </a:lnTo>
                  <a:lnTo>
                    <a:pt x="1052" y="253"/>
                  </a:lnTo>
                  <a:close/>
                  <a:moveTo>
                    <a:pt x="1579" y="371"/>
                  </a:moveTo>
                  <a:lnTo>
                    <a:pt x="1719" y="371"/>
                  </a:lnTo>
                  <a:lnTo>
                    <a:pt x="1719" y="666"/>
                  </a:lnTo>
                  <a:lnTo>
                    <a:pt x="1579" y="666"/>
                  </a:lnTo>
                  <a:lnTo>
                    <a:pt x="1579" y="371"/>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Rectangle 64"/>
            <p:cNvSpPr>
              <a:spLocks noChangeArrowheads="1"/>
            </p:cNvSpPr>
            <p:nvPr/>
          </p:nvSpPr>
          <p:spPr bwMode="auto">
            <a:xfrm>
              <a:off x="6098594" y="2279651"/>
              <a:ext cx="28892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Calibri" pitchFamily="34" charset="0"/>
                  <a:cs typeface="Arial" pitchFamily="34" charset="0"/>
                </a:rPr>
                <a:t>1.17</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2" name="Rectangle 66"/>
            <p:cNvSpPr>
              <a:spLocks noChangeArrowheads="1"/>
            </p:cNvSpPr>
            <p:nvPr/>
          </p:nvSpPr>
          <p:spPr bwMode="auto">
            <a:xfrm>
              <a:off x="6933619" y="2484438"/>
              <a:ext cx="287338"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Calibri" pitchFamily="34" charset="0"/>
                  <a:cs typeface="Arial" pitchFamily="34" charset="0"/>
                </a:rPr>
                <a:t>1.13</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 name="Rectangle 68"/>
            <p:cNvSpPr>
              <a:spLocks noChangeArrowheads="1"/>
            </p:cNvSpPr>
            <p:nvPr/>
          </p:nvSpPr>
          <p:spPr bwMode="auto">
            <a:xfrm>
              <a:off x="7768644" y="2681288"/>
              <a:ext cx="28892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Calibri" pitchFamily="34" charset="0"/>
                  <a:cs typeface="Arial" pitchFamily="34" charset="0"/>
                </a:rPr>
                <a:t>1.10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 name="Rectangle 70"/>
            <p:cNvSpPr>
              <a:spLocks noChangeArrowheads="1"/>
            </p:cNvSpPr>
            <p:nvPr/>
          </p:nvSpPr>
          <p:spPr bwMode="auto">
            <a:xfrm>
              <a:off x="8605257" y="2870201"/>
              <a:ext cx="28892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Calibri" pitchFamily="34" charset="0"/>
                  <a:cs typeface="Arial" pitchFamily="34" charset="0"/>
                </a:rPr>
                <a:t>1.07</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55" name="Group 54"/>
          <p:cNvGrpSpPr/>
          <p:nvPr/>
        </p:nvGrpSpPr>
        <p:grpSpPr>
          <a:xfrm>
            <a:off x="7071732" y="3506859"/>
            <a:ext cx="1196483" cy="153888"/>
            <a:chOff x="7071732" y="3879851"/>
            <a:chExt cx="1196483" cy="153888"/>
          </a:xfrm>
        </p:grpSpPr>
        <p:sp>
          <p:nvSpPr>
            <p:cNvPr id="56" name="Rectangle 83"/>
            <p:cNvSpPr>
              <a:spLocks noChangeArrowheads="1"/>
            </p:cNvSpPr>
            <p:nvPr/>
          </p:nvSpPr>
          <p:spPr bwMode="auto">
            <a:xfrm>
              <a:off x="7071732" y="3925888"/>
              <a:ext cx="68263" cy="68263"/>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Rectangle 84"/>
            <p:cNvSpPr>
              <a:spLocks noChangeArrowheads="1"/>
            </p:cNvSpPr>
            <p:nvPr/>
          </p:nvSpPr>
          <p:spPr bwMode="auto">
            <a:xfrm>
              <a:off x="7170157" y="3879851"/>
              <a:ext cx="109805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Calibri" pitchFamily="34" charset="0"/>
                  <a:cs typeface="Arial" pitchFamily="34" charset="0"/>
                </a:rPr>
                <a:t>Better Mental Model</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58" name="TextBox 57"/>
          <p:cNvSpPr txBox="1"/>
          <p:nvPr/>
        </p:nvSpPr>
        <p:spPr>
          <a:xfrm>
            <a:off x="5697808" y="2794165"/>
            <a:ext cx="3201718" cy="307777"/>
          </a:xfrm>
          <a:prstGeom prst="rect">
            <a:avLst/>
          </a:prstGeom>
          <a:solidFill>
            <a:srgbClr val="FFFF00"/>
          </a:solidFill>
          <a:ln>
            <a:solidFill>
              <a:schemeClr val="tx2"/>
            </a:solidFill>
          </a:ln>
        </p:spPr>
        <p:txBody>
          <a:bodyPr wrap="square" rtlCol="0">
            <a:spAutoFit/>
          </a:bodyPr>
          <a:lstStyle/>
          <a:p>
            <a:r>
              <a:rPr lang="en-US" sz="1400" b="1" dirty="0" smtClean="0">
                <a:solidFill>
                  <a:schemeClr val="tx2"/>
                </a:solidFill>
              </a:rPr>
              <a:t>Simulated safety patterns over time</a:t>
            </a:r>
            <a:endParaRPr lang="en-US" sz="1400" b="1" dirty="0">
              <a:solidFill>
                <a:schemeClr val="tx2"/>
              </a:solidFill>
            </a:endParaRPr>
          </a:p>
        </p:txBody>
      </p:sp>
      <p:sp>
        <p:nvSpPr>
          <p:cNvPr id="59" name="Rectangle 89"/>
          <p:cNvSpPr>
            <a:spLocks noChangeArrowheads="1"/>
          </p:cNvSpPr>
          <p:nvPr/>
        </p:nvSpPr>
        <p:spPr bwMode="auto">
          <a:xfrm>
            <a:off x="5541963" y="3862458"/>
            <a:ext cx="3340100" cy="1936750"/>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4" name="Group 3"/>
          <p:cNvGrpSpPr/>
          <p:nvPr/>
        </p:nvGrpSpPr>
        <p:grpSpPr>
          <a:xfrm>
            <a:off x="5318125" y="3800539"/>
            <a:ext cx="3570288" cy="2223678"/>
            <a:chOff x="5318125" y="3800539"/>
            <a:chExt cx="3570288" cy="2223678"/>
          </a:xfrm>
        </p:grpSpPr>
        <p:sp>
          <p:nvSpPr>
            <p:cNvPr id="62" name="Rectangle 90"/>
            <p:cNvSpPr>
              <a:spLocks noChangeArrowheads="1"/>
            </p:cNvSpPr>
            <p:nvPr/>
          </p:nvSpPr>
          <p:spPr bwMode="auto">
            <a:xfrm>
              <a:off x="5541963" y="3862458"/>
              <a:ext cx="3346450" cy="1943100"/>
            </a:xfrm>
            <a:prstGeom prst="rect">
              <a:avLst/>
            </a:prstGeom>
            <a:noFill/>
            <a:ln w="1428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Line 91"/>
            <p:cNvSpPr>
              <a:spLocks noChangeShapeType="1"/>
            </p:cNvSpPr>
            <p:nvPr/>
          </p:nvSpPr>
          <p:spPr bwMode="auto">
            <a:xfrm>
              <a:off x="5541963" y="4345058"/>
              <a:ext cx="3346450" cy="0"/>
            </a:xfrm>
            <a:prstGeom prst="line">
              <a:avLst/>
            </a:prstGeom>
            <a:noFill/>
            <a:ln w="0">
              <a:solidFill>
                <a:srgbClr val="C0C0C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Line 92"/>
            <p:cNvSpPr>
              <a:spLocks noChangeShapeType="1"/>
            </p:cNvSpPr>
            <p:nvPr/>
          </p:nvSpPr>
          <p:spPr bwMode="auto">
            <a:xfrm>
              <a:off x="5541963" y="4834008"/>
              <a:ext cx="3346450" cy="0"/>
            </a:xfrm>
            <a:prstGeom prst="line">
              <a:avLst/>
            </a:prstGeom>
            <a:noFill/>
            <a:ln w="0">
              <a:solidFill>
                <a:srgbClr val="C0C0C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Line 93"/>
            <p:cNvSpPr>
              <a:spLocks noChangeShapeType="1"/>
            </p:cNvSpPr>
            <p:nvPr/>
          </p:nvSpPr>
          <p:spPr bwMode="auto">
            <a:xfrm>
              <a:off x="5541963" y="5316608"/>
              <a:ext cx="3346450" cy="0"/>
            </a:xfrm>
            <a:prstGeom prst="line">
              <a:avLst/>
            </a:prstGeom>
            <a:noFill/>
            <a:ln w="0">
              <a:solidFill>
                <a:srgbClr val="C0C0C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Rectangle 94"/>
            <p:cNvSpPr>
              <a:spLocks noChangeArrowheads="1"/>
            </p:cNvSpPr>
            <p:nvPr/>
          </p:nvSpPr>
          <p:spPr bwMode="auto">
            <a:xfrm>
              <a:off x="5318125" y="3800539"/>
              <a:ext cx="180975"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Times New Roman" pitchFamily="18" charset="0"/>
                  <a:cs typeface="Arial" pitchFamily="34" charset="0"/>
                </a:rPr>
                <a:t>1.8</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7" name="Rectangle 95"/>
            <p:cNvSpPr>
              <a:spLocks noChangeArrowheads="1"/>
            </p:cNvSpPr>
            <p:nvPr/>
          </p:nvSpPr>
          <p:spPr bwMode="auto">
            <a:xfrm>
              <a:off x="5318125" y="4276792"/>
              <a:ext cx="180975"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Times New Roman" pitchFamily="18" charset="0"/>
                  <a:cs typeface="Arial" pitchFamily="34" charset="0"/>
                </a:rPr>
                <a:t>1.6</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8" name="Rectangle 96"/>
            <p:cNvSpPr>
              <a:spLocks noChangeArrowheads="1"/>
            </p:cNvSpPr>
            <p:nvPr/>
          </p:nvSpPr>
          <p:spPr bwMode="auto">
            <a:xfrm>
              <a:off x="5318125" y="4764158"/>
              <a:ext cx="180975"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Times New Roman" pitchFamily="18" charset="0"/>
                  <a:cs typeface="Arial" pitchFamily="34" charset="0"/>
                </a:rPr>
                <a:t>1.4</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9" name="Rectangle 97"/>
            <p:cNvSpPr>
              <a:spLocks noChangeArrowheads="1"/>
            </p:cNvSpPr>
            <p:nvPr/>
          </p:nvSpPr>
          <p:spPr bwMode="auto">
            <a:xfrm>
              <a:off x="5318125" y="5246761"/>
              <a:ext cx="180975"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Times New Roman" pitchFamily="18" charset="0"/>
                  <a:cs typeface="Arial" pitchFamily="34" charset="0"/>
                </a:rPr>
                <a:t>1.2</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0" name="Rectangle 98"/>
            <p:cNvSpPr>
              <a:spLocks noChangeArrowheads="1"/>
            </p:cNvSpPr>
            <p:nvPr/>
          </p:nvSpPr>
          <p:spPr bwMode="auto">
            <a:xfrm>
              <a:off x="5364371" y="5738090"/>
              <a:ext cx="86562"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Times New Roman" pitchFamily="18" charset="0"/>
                  <a:cs typeface="Arial" pitchFamily="34" charset="0"/>
                </a:rPr>
                <a:t>1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1" name="Line 99"/>
            <p:cNvSpPr>
              <a:spLocks noChangeShapeType="1"/>
            </p:cNvSpPr>
            <p:nvPr/>
          </p:nvSpPr>
          <p:spPr bwMode="auto">
            <a:xfrm>
              <a:off x="6373813" y="3862458"/>
              <a:ext cx="0" cy="1943100"/>
            </a:xfrm>
            <a:prstGeom prst="line">
              <a:avLst/>
            </a:prstGeom>
            <a:noFill/>
            <a:ln w="0">
              <a:solidFill>
                <a:srgbClr val="C0C0C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Line 100"/>
            <p:cNvSpPr>
              <a:spLocks noChangeShapeType="1"/>
            </p:cNvSpPr>
            <p:nvPr/>
          </p:nvSpPr>
          <p:spPr bwMode="auto">
            <a:xfrm>
              <a:off x="7212013" y="3862458"/>
              <a:ext cx="0" cy="1943100"/>
            </a:xfrm>
            <a:prstGeom prst="line">
              <a:avLst/>
            </a:prstGeom>
            <a:noFill/>
            <a:ln w="0">
              <a:solidFill>
                <a:srgbClr val="C0C0C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Line 101"/>
            <p:cNvSpPr>
              <a:spLocks noChangeShapeType="1"/>
            </p:cNvSpPr>
            <p:nvPr/>
          </p:nvSpPr>
          <p:spPr bwMode="auto">
            <a:xfrm>
              <a:off x="8050213" y="3862458"/>
              <a:ext cx="0" cy="1943100"/>
            </a:xfrm>
            <a:prstGeom prst="line">
              <a:avLst/>
            </a:prstGeom>
            <a:noFill/>
            <a:ln w="0">
              <a:solidFill>
                <a:srgbClr val="C0C0C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Rectangle 108"/>
            <p:cNvSpPr>
              <a:spLocks noChangeArrowheads="1"/>
            </p:cNvSpPr>
            <p:nvPr/>
          </p:nvSpPr>
          <p:spPr bwMode="auto">
            <a:xfrm>
              <a:off x="5861863" y="5870229"/>
              <a:ext cx="265113"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Times New Roman" pitchFamily="18" charset="0"/>
                  <a:cs typeface="Arial" pitchFamily="34" charset="0"/>
                </a:rPr>
                <a:t>2015</a:t>
              </a:r>
              <a:endParaRPr kumimoji="0" lang="en-US" altLang="en-US" sz="1000" b="0" i="0" u="none" strike="noStrike" cap="none" normalizeH="0" baseline="0" dirty="0" smtClean="0">
                <a:ln>
                  <a:noFill/>
                </a:ln>
                <a:solidFill>
                  <a:schemeClr val="tx1"/>
                </a:solidFill>
                <a:effectLst/>
                <a:cs typeface="Arial" pitchFamily="34" charset="0"/>
              </a:endParaRPr>
            </a:p>
          </p:txBody>
        </p:sp>
        <p:sp>
          <p:nvSpPr>
            <p:cNvPr id="75" name="Rectangle 109"/>
            <p:cNvSpPr>
              <a:spLocks noChangeArrowheads="1"/>
            </p:cNvSpPr>
            <p:nvPr/>
          </p:nvSpPr>
          <p:spPr bwMode="auto">
            <a:xfrm>
              <a:off x="6659744" y="5870229"/>
              <a:ext cx="265113"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Times New Roman" pitchFamily="18" charset="0"/>
                  <a:cs typeface="Arial" pitchFamily="34" charset="0"/>
                </a:rPr>
                <a:t>2016</a:t>
              </a:r>
              <a:endParaRPr kumimoji="0" lang="en-US" altLang="en-US" sz="1000" b="0" i="0" u="none" strike="noStrike" cap="none" normalizeH="0" baseline="0" dirty="0" smtClean="0">
                <a:ln>
                  <a:noFill/>
                </a:ln>
                <a:solidFill>
                  <a:schemeClr val="tx1"/>
                </a:solidFill>
                <a:effectLst/>
                <a:cs typeface="Arial" pitchFamily="34" charset="0"/>
              </a:endParaRPr>
            </a:p>
          </p:txBody>
        </p:sp>
        <p:sp>
          <p:nvSpPr>
            <p:cNvPr id="76" name="Rectangle 110"/>
            <p:cNvSpPr>
              <a:spLocks noChangeArrowheads="1"/>
            </p:cNvSpPr>
            <p:nvPr/>
          </p:nvSpPr>
          <p:spPr bwMode="auto">
            <a:xfrm>
              <a:off x="7522008" y="5870229"/>
              <a:ext cx="265113"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Times New Roman" pitchFamily="18" charset="0"/>
                  <a:cs typeface="Arial" pitchFamily="34" charset="0"/>
                </a:rPr>
                <a:t>2017</a:t>
              </a:r>
              <a:endParaRPr kumimoji="0" lang="en-US" altLang="en-US" sz="1000" b="0" i="0" u="none" strike="noStrike" cap="none" normalizeH="0" baseline="0" dirty="0" smtClean="0">
                <a:ln>
                  <a:noFill/>
                </a:ln>
                <a:solidFill>
                  <a:schemeClr val="tx1"/>
                </a:solidFill>
                <a:effectLst/>
                <a:cs typeface="Arial" pitchFamily="34" charset="0"/>
              </a:endParaRPr>
            </a:p>
          </p:txBody>
        </p:sp>
        <p:sp>
          <p:nvSpPr>
            <p:cNvPr id="77" name="Rectangle 111"/>
            <p:cNvSpPr>
              <a:spLocks noChangeArrowheads="1"/>
            </p:cNvSpPr>
            <p:nvPr/>
          </p:nvSpPr>
          <p:spPr bwMode="auto">
            <a:xfrm>
              <a:off x="8348176" y="5870229"/>
              <a:ext cx="265113"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Times New Roman" pitchFamily="18" charset="0"/>
                  <a:cs typeface="Arial" pitchFamily="34" charset="0"/>
                </a:rPr>
                <a:t>2018</a:t>
              </a:r>
              <a:endParaRPr kumimoji="0" lang="en-US" altLang="en-US" sz="1000" b="0" i="0" u="none" strike="noStrike" cap="none" normalizeH="0" baseline="0" dirty="0" smtClean="0">
                <a:ln>
                  <a:noFill/>
                </a:ln>
                <a:solidFill>
                  <a:schemeClr val="tx1"/>
                </a:solidFill>
                <a:effectLst/>
                <a:cs typeface="Arial" pitchFamily="34" charset="0"/>
              </a:endParaRPr>
            </a:p>
          </p:txBody>
        </p:sp>
      </p:grpSp>
      <p:sp>
        <p:nvSpPr>
          <p:cNvPr id="78" name="Rectangle 114"/>
          <p:cNvSpPr>
            <a:spLocks noChangeArrowheads="1"/>
          </p:cNvSpPr>
          <p:nvPr/>
        </p:nvSpPr>
        <p:spPr bwMode="auto">
          <a:xfrm rot="16200000">
            <a:off x="4450381" y="4706442"/>
            <a:ext cx="123424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Times New Roman" pitchFamily="18" charset="0"/>
                <a:cs typeface="Arial" pitchFamily="34" charset="0"/>
              </a:rPr>
              <a:t>Planes per week</a:t>
            </a:r>
            <a:endParaRPr kumimoji="0" lang="en-US" altLang="en-US" sz="1400" b="1" i="0" u="none" strike="noStrike" cap="none" normalizeH="0" baseline="0" dirty="0" smtClean="0">
              <a:ln>
                <a:noFill/>
              </a:ln>
              <a:solidFill>
                <a:schemeClr val="tx1"/>
              </a:solidFill>
              <a:effectLst/>
              <a:cs typeface="Arial" pitchFamily="34" charset="0"/>
            </a:endParaRPr>
          </a:p>
        </p:txBody>
      </p:sp>
      <p:grpSp>
        <p:nvGrpSpPr>
          <p:cNvPr id="79" name="Group 78"/>
          <p:cNvGrpSpPr/>
          <p:nvPr/>
        </p:nvGrpSpPr>
        <p:grpSpPr>
          <a:xfrm>
            <a:off x="5270500" y="6104425"/>
            <a:ext cx="3611563" cy="138499"/>
            <a:chOff x="5270500" y="6477417"/>
            <a:chExt cx="3611563" cy="138499"/>
          </a:xfrm>
        </p:grpSpPr>
        <p:sp>
          <p:nvSpPr>
            <p:cNvPr id="80" name="Rectangle 115"/>
            <p:cNvSpPr>
              <a:spLocks noChangeArrowheads="1"/>
            </p:cNvSpPr>
            <p:nvPr/>
          </p:nvSpPr>
          <p:spPr bwMode="auto">
            <a:xfrm>
              <a:off x="5270500" y="6477417"/>
              <a:ext cx="1628651"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Times New Roman" pitchFamily="18" charset="0"/>
                  <a:cs typeface="Arial" pitchFamily="34" charset="0"/>
                </a:rPr>
                <a:t>Productivity : Better Mental Model</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81" name="Straight Connector 80"/>
            <p:cNvCxnSpPr/>
            <p:nvPr/>
          </p:nvCxnSpPr>
          <p:spPr>
            <a:xfrm>
              <a:off x="6939176" y="6546666"/>
              <a:ext cx="1942887" cy="0"/>
            </a:xfrm>
            <a:prstGeom prst="line">
              <a:avLst/>
            </a:prstGeom>
            <a:ln w="28575">
              <a:solidFill>
                <a:srgbClr val="0000CC"/>
              </a:solidFill>
              <a:headEnd type="none" w="med" len="med"/>
              <a:tailEnd type="none" w="lg" len="lg"/>
            </a:ln>
          </p:spPr>
          <p:style>
            <a:lnRef idx="1">
              <a:schemeClr val="dk1"/>
            </a:lnRef>
            <a:fillRef idx="0">
              <a:schemeClr val="dk1"/>
            </a:fillRef>
            <a:effectRef idx="0">
              <a:schemeClr val="dk1"/>
            </a:effectRef>
            <a:fontRef idx="minor">
              <a:schemeClr val="tx1"/>
            </a:fontRef>
          </p:style>
        </p:cxnSp>
      </p:grpSp>
      <p:grpSp>
        <p:nvGrpSpPr>
          <p:cNvPr id="82" name="Group 81"/>
          <p:cNvGrpSpPr/>
          <p:nvPr/>
        </p:nvGrpSpPr>
        <p:grpSpPr>
          <a:xfrm>
            <a:off x="5270500" y="6273871"/>
            <a:ext cx="3611563" cy="138499"/>
            <a:chOff x="5270500" y="6646863"/>
            <a:chExt cx="3611563" cy="138499"/>
          </a:xfrm>
        </p:grpSpPr>
        <p:sp>
          <p:nvSpPr>
            <p:cNvPr id="83" name="Rectangle 119"/>
            <p:cNvSpPr>
              <a:spLocks noChangeArrowheads="1"/>
            </p:cNvSpPr>
            <p:nvPr/>
          </p:nvSpPr>
          <p:spPr bwMode="auto">
            <a:xfrm>
              <a:off x="5270500" y="6646863"/>
              <a:ext cx="1699183"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Times New Roman" pitchFamily="18" charset="0"/>
                  <a:cs typeface="Arial" pitchFamily="34" charset="0"/>
                </a:rPr>
                <a:t>Productivity : Current Mental Model</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84" name="Straight Connector 83"/>
            <p:cNvCxnSpPr/>
            <p:nvPr/>
          </p:nvCxnSpPr>
          <p:spPr>
            <a:xfrm>
              <a:off x="7001079" y="6699066"/>
              <a:ext cx="1880984" cy="0"/>
            </a:xfrm>
            <a:prstGeom prst="line">
              <a:avLst/>
            </a:prstGeom>
            <a:ln w="28575">
              <a:solidFill>
                <a:srgbClr val="FF0000"/>
              </a:solidFill>
              <a:headEnd type="none" w="med" len="med"/>
              <a:tailEnd type="none" w="lg" len="lg"/>
            </a:ln>
          </p:spPr>
          <p:style>
            <a:lnRef idx="1">
              <a:schemeClr val="dk1"/>
            </a:lnRef>
            <a:fillRef idx="0">
              <a:schemeClr val="dk1"/>
            </a:fillRef>
            <a:effectRef idx="0">
              <a:schemeClr val="dk1"/>
            </a:effectRef>
            <a:fontRef idx="minor">
              <a:schemeClr val="tx1"/>
            </a:fontRef>
          </p:style>
        </p:cxnSp>
      </p:grpSp>
      <p:sp>
        <p:nvSpPr>
          <p:cNvPr id="85" name="TextBox 84"/>
          <p:cNvSpPr txBox="1"/>
          <p:nvPr/>
        </p:nvSpPr>
        <p:spPr>
          <a:xfrm>
            <a:off x="5608473" y="4224197"/>
            <a:ext cx="2160345" cy="523220"/>
          </a:xfrm>
          <a:prstGeom prst="rect">
            <a:avLst/>
          </a:prstGeom>
          <a:solidFill>
            <a:srgbClr val="FFFF00"/>
          </a:solidFill>
          <a:ln>
            <a:solidFill>
              <a:schemeClr val="tx2"/>
            </a:solidFill>
          </a:ln>
        </p:spPr>
        <p:txBody>
          <a:bodyPr wrap="square" rtlCol="0">
            <a:spAutoFit/>
          </a:bodyPr>
          <a:lstStyle/>
          <a:p>
            <a:r>
              <a:rPr lang="en-US" sz="1400" b="1" dirty="0" smtClean="0">
                <a:solidFill>
                  <a:schemeClr val="tx2"/>
                </a:solidFill>
              </a:rPr>
              <a:t>Simulated productivity patterns over time</a:t>
            </a:r>
            <a:endParaRPr lang="en-US" sz="1400" b="1" dirty="0">
              <a:solidFill>
                <a:schemeClr val="tx2"/>
              </a:solidFill>
            </a:endParaRPr>
          </a:p>
        </p:txBody>
      </p:sp>
      <p:sp>
        <p:nvSpPr>
          <p:cNvPr id="86" name="Freeform 105"/>
          <p:cNvSpPr>
            <a:spLocks/>
          </p:cNvSpPr>
          <p:nvPr/>
        </p:nvSpPr>
        <p:spPr bwMode="auto">
          <a:xfrm>
            <a:off x="5541963" y="4275208"/>
            <a:ext cx="3346450" cy="1524000"/>
          </a:xfrm>
          <a:custGeom>
            <a:avLst/>
            <a:gdLst>
              <a:gd name="T0" fmla="*/ 18 w 2108"/>
              <a:gd name="T1" fmla="*/ 933 h 960"/>
              <a:gd name="T2" fmla="*/ 49 w 2108"/>
              <a:gd name="T3" fmla="*/ 902 h 960"/>
              <a:gd name="T4" fmla="*/ 75 w 2108"/>
              <a:gd name="T5" fmla="*/ 876 h 960"/>
              <a:gd name="T6" fmla="*/ 101 w 2108"/>
              <a:gd name="T7" fmla="*/ 854 h 960"/>
              <a:gd name="T8" fmla="*/ 124 w 2108"/>
              <a:gd name="T9" fmla="*/ 836 h 960"/>
              <a:gd name="T10" fmla="*/ 154 w 2108"/>
              <a:gd name="T11" fmla="*/ 819 h 960"/>
              <a:gd name="T12" fmla="*/ 194 w 2108"/>
              <a:gd name="T13" fmla="*/ 801 h 960"/>
              <a:gd name="T14" fmla="*/ 229 w 2108"/>
              <a:gd name="T15" fmla="*/ 783 h 960"/>
              <a:gd name="T16" fmla="*/ 269 w 2108"/>
              <a:gd name="T17" fmla="*/ 770 h 960"/>
              <a:gd name="T18" fmla="*/ 304 w 2108"/>
              <a:gd name="T19" fmla="*/ 757 h 960"/>
              <a:gd name="T20" fmla="*/ 344 w 2108"/>
              <a:gd name="T21" fmla="*/ 744 h 960"/>
              <a:gd name="T22" fmla="*/ 379 w 2108"/>
              <a:gd name="T23" fmla="*/ 731 h 960"/>
              <a:gd name="T24" fmla="*/ 414 w 2108"/>
              <a:gd name="T25" fmla="*/ 717 h 960"/>
              <a:gd name="T26" fmla="*/ 445 w 2108"/>
              <a:gd name="T27" fmla="*/ 709 h 960"/>
              <a:gd name="T28" fmla="*/ 480 w 2108"/>
              <a:gd name="T29" fmla="*/ 695 h 960"/>
              <a:gd name="T30" fmla="*/ 520 w 2108"/>
              <a:gd name="T31" fmla="*/ 682 h 960"/>
              <a:gd name="T32" fmla="*/ 555 w 2108"/>
              <a:gd name="T33" fmla="*/ 669 h 960"/>
              <a:gd name="T34" fmla="*/ 586 w 2108"/>
              <a:gd name="T35" fmla="*/ 656 h 960"/>
              <a:gd name="T36" fmla="*/ 621 w 2108"/>
              <a:gd name="T37" fmla="*/ 643 h 960"/>
              <a:gd name="T38" fmla="*/ 652 w 2108"/>
              <a:gd name="T39" fmla="*/ 629 h 960"/>
              <a:gd name="T40" fmla="*/ 691 w 2108"/>
              <a:gd name="T41" fmla="*/ 616 h 960"/>
              <a:gd name="T42" fmla="*/ 722 w 2108"/>
              <a:gd name="T43" fmla="*/ 599 h 960"/>
              <a:gd name="T44" fmla="*/ 757 w 2108"/>
              <a:gd name="T45" fmla="*/ 585 h 960"/>
              <a:gd name="T46" fmla="*/ 788 w 2108"/>
              <a:gd name="T47" fmla="*/ 572 h 960"/>
              <a:gd name="T48" fmla="*/ 823 w 2108"/>
              <a:gd name="T49" fmla="*/ 559 h 960"/>
              <a:gd name="T50" fmla="*/ 854 w 2108"/>
              <a:gd name="T51" fmla="*/ 546 h 960"/>
              <a:gd name="T52" fmla="*/ 894 w 2108"/>
              <a:gd name="T53" fmla="*/ 533 h 960"/>
              <a:gd name="T54" fmla="*/ 920 w 2108"/>
              <a:gd name="T55" fmla="*/ 519 h 960"/>
              <a:gd name="T56" fmla="*/ 960 w 2108"/>
              <a:gd name="T57" fmla="*/ 506 h 960"/>
              <a:gd name="T58" fmla="*/ 991 w 2108"/>
              <a:gd name="T59" fmla="*/ 493 h 960"/>
              <a:gd name="T60" fmla="*/ 1026 w 2108"/>
              <a:gd name="T61" fmla="*/ 480 h 960"/>
              <a:gd name="T62" fmla="*/ 1057 w 2108"/>
              <a:gd name="T63" fmla="*/ 467 h 960"/>
              <a:gd name="T64" fmla="*/ 1092 w 2108"/>
              <a:gd name="T65" fmla="*/ 453 h 960"/>
              <a:gd name="T66" fmla="*/ 1127 w 2108"/>
              <a:gd name="T67" fmla="*/ 436 h 960"/>
              <a:gd name="T68" fmla="*/ 1162 w 2108"/>
              <a:gd name="T69" fmla="*/ 423 h 960"/>
              <a:gd name="T70" fmla="*/ 1197 w 2108"/>
              <a:gd name="T71" fmla="*/ 409 h 960"/>
              <a:gd name="T72" fmla="*/ 1233 w 2108"/>
              <a:gd name="T73" fmla="*/ 392 h 960"/>
              <a:gd name="T74" fmla="*/ 1263 w 2108"/>
              <a:gd name="T75" fmla="*/ 379 h 960"/>
              <a:gd name="T76" fmla="*/ 1299 w 2108"/>
              <a:gd name="T77" fmla="*/ 365 h 960"/>
              <a:gd name="T78" fmla="*/ 1334 w 2108"/>
              <a:gd name="T79" fmla="*/ 352 h 960"/>
              <a:gd name="T80" fmla="*/ 1365 w 2108"/>
              <a:gd name="T81" fmla="*/ 335 h 960"/>
              <a:gd name="T82" fmla="*/ 1400 w 2108"/>
              <a:gd name="T83" fmla="*/ 321 h 960"/>
              <a:gd name="T84" fmla="*/ 1435 w 2108"/>
              <a:gd name="T85" fmla="*/ 308 h 960"/>
              <a:gd name="T86" fmla="*/ 1466 w 2108"/>
              <a:gd name="T87" fmla="*/ 295 h 960"/>
              <a:gd name="T88" fmla="*/ 1497 w 2108"/>
              <a:gd name="T89" fmla="*/ 277 h 960"/>
              <a:gd name="T90" fmla="*/ 1532 w 2108"/>
              <a:gd name="T91" fmla="*/ 264 h 960"/>
              <a:gd name="T92" fmla="*/ 1567 w 2108"/>
              <a:gd name="T93" fmla="*/ 251 h 960"/>
              <a:gd name="T94" fmla="*/ 1598 w 2108"/>
              <a:gd name="T95" fmla="*/ 233 h 960"/>
              <a:gd name="T96" fmla="*/ 1633 w 2108"/>
              <a:gd name="T97" fmla="*/ 220 h 960"/>
              <a:gd name="T98" fmla="*/ 1668 w 2108"/>
              <a:gd name="T99" fmla="*/ 203 h 960"/>
              <a:gd name="T100" fmla="*/ 1699 w 2108"/>
              <a:gd name="T101" fmla="*/ 189 h 960"/>
              <a:gd name="T102" fmla="*/ 1734 w 2108"/>
              <a:gd name="T103" fmla="*/ 176 h 960"/>
              <a:gd name="T104" fmla="*/ 1765 w 2108"/>
              <a:gd name="T105" fmla="*/ 159 h 960"/>
              <a:gd name="T106" fmla="*/ 1800 w 2108"/>
              <a:gd name="T107" fmla="*/ 145 h 960"/>
              <a:gd name="T108" fmla="*/ 1836 w 2108"/>
              <a:gd name="T109" fmla="*/ 128 h 960"/>
              <a:gd name="T110" fmla="*/ 1871 w 2108"/>
              <a:gd name="T111" fmla="*/ 115 h 960"/>
              <a:gd name="T112" fmla="*/ 1910 w 2108"/>
              <a:gd name="T113" fmla="*/ 97 h 960"/>
              <a:gd name="T114" fmla="*/ 1937 w 2108"/>
              <a:gd name="T115" fmla="*/ 84 h 960"/>
              <a:gd name="T116" fmla="*/ 1972 w 2108"/>
              <a:gd name="T117" fmla="*/ 66 h 960"/>
              <a:gd name="T118" fmla="*/ 1998 w 2108"/>
              <a:gd name="T119" fmla="*/ 53 h 960"/>
              <a:gd name="T120" fmla="*/ 2034 w 2108"/>
              <a:gd name="T121" fmla="*/ 35 h 960"/>
              <a:gd name="T122" fmla="*/ 2064 w 2108"/>
              <a:gd name="T123" fmla="*/ 22 h 960"/>
              <a:gd name="T124" fmla="*/ 2095 w 2108"/>
              <a:gd name="T125" fmla="*/ 9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08" h="960">
                <a:moveTo>
                  <a:pt x="0" y="960"/>
                </a:moveTo>
                <a:lnTo>
                  <a:pt x="0" y="955"/>
                </a:lnTo>
                <a:lnTo>
                  <a:pt x="5" y="951"/>
                </a:lnTo>
                <a:lnTo>
                  <a:pt x="5" y="946"/>
                </a:lnTo>
                <a:lnTo>
                  <a:pt x="9" y="946"/>
                </a:lnTo>
                <a:lnTo>
                  <a:pt x="9" y="942"/>
                </a:lnTo>
                <a:lnTo>
                  <a:pt x="13" y="937"/>
                </a:lnTo>
                <a:lnTo>
                  <a:pt x="18" y="937"/>
                </a:lnTo>
                <a:lnTo>
                  <a:pt x="18" y="933"/>
                </a:lnTo>
                <a:lnTo>
                  <a:pt x="22" y="929"/>
                </a:lnTo>
                <a:lnTo>
                  <a:pt x="27" y="924"/>
                </a:lnTo>
                <a:lnTo>
                  <a:pt x="31" y="920"/>
                </a:lnTo>
                <a:lnTo>
                  <a:pt x="35" y="915"/>
                </a:lnTo>
                <a:lnTo>
                  <a:pt x="40" y="911"/>
                </a:lnTo>
                <a:lnTo>
                  <a:pt x="40" y="907"/>
                </a:lnTo>
                <a:lnTo>
                  <a:pt x="44" y="907"/>
                </a:lnTo>
                <a:lnTo>
                  <a:pt x="44" y="902"/>
                </a:lnTo>
                <a:lnTo>
                  <a:pt x="49" y="902"/>
                </a:lnTo>
                <a:lnTo>
                  <a:pt x="53" y="898"/>
                </a:lnTo>
                <a:lnTo>
                  <a:pt x="53" y="893"/>
                </a:lnTo>
                <a:lnTo>
                  <a:pt x="57" y="893"/>
                </a:lnTo>
                <a:lnTo>
                  <a:pt x="57" y="889"/>
                </a:lnTo>
                <a:lnTo>
                  <a:pt x="62" y="889"/>
                </a:lnTo>
                <a:lnTo>
                  <a:pt x="62" y="885"/>
                </a:lnTo>
                <a:lnTo>
                  <a:pt x="66" y="885"/>
                </a:lnTo>
                <a:lnTo>
                  <a:pt x="71" y="880"/>
                </a:lnTo>
                <a:lnTo>
                  <a:pt x="75" y="876"/>
                </a:lnTo>
                <a:lnTo>
                  <a:pt x="79" y="871"/>
                </a:lnTo>
                <a:lnTo>
                  <a:pt x="84" y="867"/>
                </a:lnTo>
                <a:lnTo>
                  <a:pt x="88" y="867"/>
                </a:lnTo>
                <a:lnTo>
                  <a:pt x="88" y="863"/>
                </a:lnTo>
                <a:lnTo>
                  <a:pt x="93" y="863"/>
                </a:lnTo>
                <a:lnTo>
                  <a:pt x="93" y="858"/>
                </a:lnTo>
                <a:lnTo>
                  <a:pt x="97" y="858"/>
                </a:lnTo>
                <a:lnTo>
                  <a:pt x="97" y="854"/>
                </a:lnTo>
                <a:lnTo>
                  <a:pt x="101" y="854"/>
                </a:lnTo>
                <a:lnTo>
                  <a:pt x="106" y="854"/>
                </a:lnTo>
                <a:lnTo>
                  <a:pt x="106" y="849"/>
                </a:lnTo>
                <a:lnTo>
                  <a:pt x="110" y="849"/>
                </a:lnTo>
                <a:lnTo>
                  <a:pt x="110" y="845"/>
                </a:lnTo>
                <a:lnTo>
                  <a:pt x="115" y="845"/>
                </a:lnTo>
                <a:lnTo>
                  <a:pt x="119" y="845"/>
                </a:lnTo>
                <a:lnTo>
                  <a:pt x="119" y="841"/>
                </a:lnTo>
                <a:lnTo>
                  <a:pt x="124" y="841"/>
                </a:lnTo>
                <a:lnTo>
                  <a:pt x="124" y="836"/>
                </a:lnTo>
                <a:lnTo>
                  <a:pt x="128" y="836"/>
                </a:lnTo>
                <a:lnTo>
                  <a:pt x="132" y="832"/>
                </a:lnTo>
                <a:lnTo>
                  <a:pt x="137" y="832"/>
                </a:lnTo>
                <a:lnTo>
                  <a:pt x="141" y="827"/>
                </a:lnTo>
                <a:lnTo>
                  <a:pt x="146" y="827"/>
                </a:lnTo>
                <a:lnTo>
                  <a:pt x="146" y="823"/>
                </a:lnTo>
                <a:lnTo>
                  <a:pt x="150" y="823"/>
                </a:lnTo>
                <a:lnTo>
                  <a:pt x="154" y="823"/>
                </a:lnTo>
                <a:lnTo>
                  <a:pt x="154" y="819"/>
                </a:lnTo>
                <a:lnTo>
                  <a:pt x="159" y="819"/>
                </a:lnTo>
                <a:lnTo>
                  <a:pt x="163" y="814"/>
                </a:lnTo>
                <a:lnTo>
                  <a:pt x="168" y="814"/>
                </a:lnTo>
                <a:lnTo>
                  <a:pt x="172" y="810"/>
                </a:lnTo>
                <a:lnTo>
                  <a:pt x="176" y="810"/>
                </a:lnTo>
                <a:lnTo>
                  <a:pt x="181" y="805"/>
                </a:lnTo>
                <a:lnTo>
                  <a:pt x="185" y="805"/>
                </a:lnTo>
                <a:lnTo>
                  <a:pt x="190" y="801"/>
                </a:lnTo>
                <a:lnTo>
                  <a:pt x="194" y="801"/>
                </a:lnTo>
                <a:lnTo>
                  <a:pt x="198" y="797"/>
                </a:lnTo>
                <a:lnTo>
                  <a:pt x="203" y="797"/>
                </a:lnTo>
                <a:lnTo>
                  <a:pt x="207" y="797"/>
                </a:lnTo>
                <a:lnTo>
                  <a:pt x="207" y="792"/>
                </a:lnTo>
                <a:lnTo>
                  <a:pt x="212" y="792"/>
                </a:lnTo>
                <a:lnTo>
                  <a:pt x="216" y="792"/>
                </a:lnTo>
                <a:lnTo>
                  <a:pt x="220" y="788"/>
                </a:lnTo>
                <a:lnTo>
                  <a:pt x="225" y="788"/>
                </a:lnTo>
                <a:lnTo>
                  <a:pt x="229" y="783"/>
                </a:lnTo>
                <a:lnTo>
                  <a:pt x="234" y="783"/>
                </a:lnTo>
                <a:lnTo>
                  <a:pt x="238" y="783"/>
                </a:lnTo>
                <a:lnTo>
                  <a:pt x="242" y="779"/>
                </a:lnTo>
                <a:lnTo>
                  <a:pt x="247" y="779"/>
                </a:lnTo>
                <a:lnTo>
                  <a:pt x="251" y="775"/>
                </a:lnTo>
                <a:lnTo>
                  <a:pt x="256" y="775"/>
                </a:lnTo>
                <a:lnTo>
                  <a:pt x="260" y="775"/>
                </a:lnTo>
                <a:lnTo>
                  <a:pt x="264" y="770"/>
                </a:lnTo>
                <a:lnTo>
                  <a:pt x="269" y="770"/>
                </a:lnTo>
                <a:lnTo>
                  <a:pt x="273" y="770"/>
                </a:lnTo>
                <a:lnTo>
                  <a:pt x="278" y="766"/>
                </a:lnTo>
                <a:lnTo>
                  <a:pt x="282" y="766"/>
                </a:lnTo>
                <a:lnTo>
                  <a:pt x="286" y="766"/>
                </a:lnTo>
                <a:lnTo>
                  <a:pt x="286" y="761"/>
                </a:lnTo>
                <a:lnTo>
                  <a:pt x="291" y="761"/>
                </a:lnTo>
                <a:lnTo>
                  <a:pt x="295" y="761"/>
                </a:lnTo>
                <a:lnTo>
                  <a:pt x="300" y="757"/>
                </a:lnTo>
                <a:lnTo>
                  <a:pt x="304" y="757"/>
                </a:lnTo>
                <a:lnTo>
                  <a:pt x="308" y="757"/>
                </a:lnTo>
                <a:lnTo>
                  <a:pt x="313" y="753"/>
                </a:lnTo>
                <a:lnTo>
                  <a:pt x="317" y="753"/>
                </a:lnTo>
                <a:lnTo>
                  <a:pt x="322" y="753"/>
                </a:lnTo>
                <a:lnTo>
                  <a:pt x="326" y="748"/>
                </a:lnTo>
                <a:lnTo>
                  <a:pt x="330" y="748"/>
                </a:lnTo>
                <a:lnTo>
                  <a:pt x="335" y="748"/>
                </a:lnTo>
                <a:lnTo>
                  <a:pt x="339" y="744"/>
                </a:lnTo>
                <a:lnTo>
                  <a:pt x="344" y="744"/>
                </a:lnTo>
                <a:lnTo>
                  <a:pt x="348" y="744"/>
                </a:lnTo>
                <a:lnTo>
                  <a:pt x="348" y="739"/>
                </a:lnTo>
                <a:lnTo>
                  <a:pt x="352" y="739"/>
                </a:lnTo>
                <a:lnTo>
                  <a:pt x="357" y="739"/>
                </a:lnTo>
                <a:lnTo>
                  <a:pt x="361" y="739"/>
                </a:lnTo>
                <a:lnTo>
                  <a:pt x="366" y="735"/>
                </a:lnTo>
                <a:lnTo>
                  <a:pt x="370" y="735"/>
                </a:lnTo>
                <a:lnTo>
                  <a:pt x="374" y="735"/>
                </a:lnTo>
                <a:lnTo>
                  <a:pt x="379" y="731"/>
                </a:lnTo>
                <a:lnTo>
                  <a:pt x="383" y="731"/>
                </a:lnTo>
                <a:lnTo>
                  <a:pt x="388" y="731"/>
                </a:lnTo>
                <a:lnTo>
                  <a:pt x="392" y="726"/>
                </a:lnTo>
                <a:lnTo>
                  <a:pt x="396" y="726"/>
                </a:lnTo>
                <a:lnTo>
                  <a:pt x="401" y="726"/>
                </a:lnTo>
                <a:lnTo>
                  <a:pt x="405" y="722"/>
                </a:lnTo>
                <a:lnTo>
                  <a:pt x="410" y="722"/>
                </a:lnTo>
                <a:lnTo>
                  <a:pt x="414" y="722"/>
                </a:lnTo>
                <a:lnTo>
                  <a:pt x="414" y="717"/>
                </a:lnTo>
                <a:lnTo>
                  <a:pt x="418" y="717"/>
                </a:lnTo>
                <a:lnTo>
                  <a:pt x="423" y="717"/>
                </a:lnTo>
                <a:lnTo>
                  <a:pt x="427" y="717"/>
                </a:lnTo>
                <a:lnTo>
                  <a:pt x="427" y="713"/>
                </a:lnTo>
                <a:lnTo>
                  <a:pt x="432" y="713"/>
                </a:lnTo>
                <a:lnTo>
                  <a:pt x="436" y="713"/>
                </a:lnTo>
                <a:lnTo>
                  <a:pt x="440" y="713"/>
                </a:lnTo>
                <a:lnTo>
                  <a:pt x="440" y="709"/>
                </a:lnTo>
                <a:lnTo>
                  <a:pt x="445" y="709"/>
                </a:lnTo>
                <a:lnTo>
                  <a:pt x="449" y="709"/>
                </a:lnTo>
                <a:lnTo>
                  <a:pt x="454" y="709"/>
                </a:lnTo>
                <a:lnTo>
                  <a:pt x="454" y="704"/>
                </a:lnTo>
                <a:lnTo>
                  <a:pt x="458" y="704"/>
                </a:lnTo>
                <a:lnTo>
                  <a:pt x="462" y="704"/>
                </a:lnTo>
                <a:lnTo>
                  <a:pt x="467" y="700"/>
                </a:lnTo>
                <a:lnTo>
                  <a:pt x="471" y="700"/>
                </a:lnTo>
                <a:lnTo>
                  <a:pt x="476" y="700"/>
                </a:lnTo>
                <a:lnTo>
                  <a:pt x="480" y="695"/>
                </a:lnTo>
                <a:lnTo>
                  <a:pt x="484" y="695"/>
                </a:lnTo>
                <a:lnTo>
                  <a:pt x="489" y="695"/>
                </a:lnTo>
                <a:lnTo>
                  <a:pt x="493" y="691"/>
                </a:lnTo>
                <a:lnTo>
                  <a:pt x="498" y="691"/>
                </a:lnTo>
                <a:lnTo>
                  <a:pt x="502" y="691"/>
                </a:lnTo>
                <a:lnTo>
                  <a:pt x="506" y="687"/>
                </a:lnTo>
                <a:lnTo>
                  <a:pt x="511" y="687"/>
                </a:lnTo>
                <a:lnTo>
                  <a:pt x="515" y="682"/>
                </a:lnTo>
                <a:lnTo>
                  <a:pt x="520" y="682"/>
                </a:lnTo>
                <a:lnTo>
                  <a:pt x="524" y="682"/>
                </a:lnTo>
                <a:lnTo>
                  <a:pt x="528" y="678"/>
                </a:lnTo>
                <a:lnTo>
                  <a:pt x="533" y="678"/>
                </a:lnTo>
                <a:lnTo>
                  <a:pt x="537" y="678"/>
                </a:lnTo>
                <a:lnTo>
                  <a:pt x="537" y="673"/>
                </a:lnTo>
                <a:lnTo>
                  <a:pt x="542" y="673"/>
                </a:lnTo>
                <a:lnTo>
                  <a:pt x="546" y="673"/>
                </a:lnTo>
                <a:lnTo>
                  <a:pt x="550" y="669"/>
                </a:lnTo>
                <a:lnTo>
                  <a:pt x="555" y="669"/>
                </a:lnTo>
                <a:lnTo>
                  <a:pt x="559" y="669"/>
                </a:lnTo>
                <a:lnTo>
                  <a:pt x="564" y="665"/>
                </a:lnTo>
                <a:lnTo>
                  <a:pt x="568" y="665"/>
                </a:lnTo>
                <a:lnTo>
                  <a:pt x="572" y="665"/>
                </a:lnTo>
                <a:lnTo>
                  <a:pt x="572" y="660"/>
                </a:lnTo>
                <a:lnTo>
                  <a:pt x="577" y="660"/>
                </a:lnTo>
                <a:lnTo>
                  <a:pt x="581" y="660"/>
                </a:lnTo>
                <a:lnTo>
                  <a:pt x="581" y="656"/>
                </a:lnTo>
                <a:lnTo>
                  <a:pt x="586" y="656"/>
                </a:lnTo>
                <a:lnTo>
                  <a:pt x="590" y="656"/>
                </a:lnTo>
                <a:lnTo>
                  <a:pt x="594" y="656"/>
                </a:lnTo>
                <a:lnTo>
                  <a:pt x="594" y="651"/>
                </a:lnTo>
                <a:lnTo>
                  <a:pt x="599" y="651"/>
                </a:lnTo>
                <a:lnTo>
                  <a:pt x="603" y="651"/>
                </a:lnTo>
                <a:lnTo>
                  <a:pt x="608" y="647"/>
                </a:lnTo>
                <a:lnTo>
                  <a:pt x="612" y="647"/>
                </a:lnTo>
                <a:lnTo>
                  <a:pt x="616" y="643"/>
                </a:lnTo>
                <a:lnTo>
                  <a:pt x="621" y="643"/>
                </a:lnTo>
                <a:lnTo>
                  <a:pt x="625" y="643"/>
                </a:lnTo>
                <a:lnTo>
                  <a:pt x="630" y="638"/>
                </a:lnTo>
                <a:lnTo>
                  <a:pt x="634" y="638"/>
                </a:lnTo>
                <a:lnTo>
                  <a:pt x="638" y="638"/>
                </a:lnTo>
                <a:lnTo>
                  <a:pt x="638" y="634"/>
                </a:lnTo>
                <a:lnTo>
                  <a:pt x="643" y="634"/>
                </a:lnTo>
                <a:lnTo>
                  <a:pt x="647" y="634"/>
                </a:lnTo>
                <a:lnTo>
                  <a:pt x="647" y="629"/>
                </a:lnTo>
                <a:lnTo>
                  <a:pt x="652" y="629"/>
                </a:lnTo>
                <a:lnTo>
                  <a:pt x="656" y="629"/>
                </a:lnTo>
                <a:lnTo>
                  <a:pt x="660" y="625"/>
                </a:lnTo>
                <a:lnTo>
                  <a:pt x="665" y="625"/>
                </a:lnTo>
                <a:lnTo>
                  <a:pt x="669" y="621"/>
                </a:lnTo>
                <a:lnTo>
                  <a:pt x="674" y="621"/>
                </a:lnTo>
                <a:lnTo>
                  <a:pt x="678" y="621"/>
                </a:lnTo>
                <a:lnTo>
                  <a:pt x="682" y="616"/>
                </a:lnTo>
                <a:lnTo>
                  <a:pt x="687" y="616"/>
                </a:lnTo>
                <a:lnTo>
                  <a:pt x="691" y="616"/>
                </a:lnTo>
                <a:lnTo>
                  <a:pt x="691" y="612"/>
                </a:lnTo>
                <a:lnTo>
                  <a:pt x="696" y="612"/>
                </a:lnTo>
                <a:lnTo>
                  <a:pt x="700" y="612"/>
                </a:lnTo>
                <a:lnTo>
                  <a:pt x="704" y="607"/>
                </a:lnTo>
                <a:lnTo>
                  <a:pt x="709" y="607"/>
                </a:lnTo>
                <a:lnTo>
                  <a:pt x="713" y="603"/>
                </a:lnTo>
                <a:lnTo>
                  <a:pt x="718" y="603"/>
                </a:lnTo>
                <a:lnTo>
                  <a:pt x="722" y="603"/>
                </a:lnTo>
                <a:lnTo>
                  <a:pt x="722" y="599"/>
                </a:lnTo>
                <a:lnTo>
                  <a:pt x="726" y="599"/>
                </a:lnTo>
                <a:lnTo>
                  <a:pt x="731" y="599"/>
                </a:lnTo>
                <a:lnTo>
                  <a:pt x="735" y="594"/>
                </a:lnTo>
                <a:lnTo>
                  <a:pt x="740" y="594"/>
                </a:lnTo>
                <a:lnTo>
                  <a:pt x="744" y="594"/>
                </a:lnTo>
                <a:lnTo>
                  <a:pt x="744" y="590"/>
                </a:lnTo>
                <a:lnTo>
                  <a:pt x="748" y="590"/>
                </a:lnTo>
                <a:lnTo>
                  <a:pt x="753" y="590"/>
                </a:lnTo>
                <a:lnTo>
                  <a:pt x="757" y="585"/>
                </a:lnTo>
                <a:lnTo>
                  <a:pt x="762" y="585"/>
                </a:lnTo>
                <a:lnTo>
                  <a:pt x="766" y="581"/>
                </a:lnTo>
                <a:lnTo>
                  <a:pt x="770" y="581"/>
                </a:lnTo>
                <a:lnTo>
                  <a:pt x="775" y="581"/>
                </a:lnTo>
                <a:lnTo>
                  <a:pt x="775" y="577"/>
                </a:lnTo>
                <a:lnTo>
                  <a:pt x="779" y="577"/>
                </a:lnTo>
                <a:lnTo>
                  <a:pt x="784" y="577"/>
                </a:lnTo>
                <a:lnTo>
                  <a:pt x="788" y="577"/>
                </a:lnTo>
                <a:lnTo>
                  <a:pt x="788" y="572"/>
                </a:lnTo>
                <a:lnTo>
                  <a:pt x="792" y="572"/>
                </a:lnTo>
                <a:lnTo>
                  <a:pt x="797" y="572"/>
                </a:lnTo>
                <a:lnTo>
                  <a:pt x="797" y="568"/>
                </a:lnTo>
                <a:lnTo>
                  <a:pt x="801" y="568"/>
                </a:lnTo>
                <a:lnTo>
                  <a:pt x="806" y="568"/>
                </a:lnTo>
                <a:lnTo>
                  <a:pt x="810" y="563"/>
                </a:lnTo>
                <a:lnTo>
                  <a:pt x="814" y="563"/>
                </a:lnTo>
                <a:lnTo>
                  <a:pt x="819" y="559"/>
                </a:lnTo>
                <a:lnTo>
                  <a:pt x="823" y="559"/>
                </a:lnTo>
                <a:lnTo>
                  <a:pt x="828" y="559"/>
                </a:lnTo>
                <a:lnTo>
                  <a:pt x="832" y="555"/>
                </a:lnTo>
                <a:lnTo>
                  <a:pt x="836" y="555"/>
                </a:lnTo>
                <a:lnTo>
                  <a:pt x="841" y="555"/>
                </a:lnTo>
                <a:lnTo>
                  <a:pt x="841" y="550"/>
                </a:lnTo>
                <a:lnTo>
                  <a:pt x="845" y="550"/>
                </a:lnTo>
                <a:lnTo>
                  <a:pt x="850" y="550"/>
                </a:lnTo>
                <a:lnTo>
                  <a:pt x="850" y="546"/>
                </a:lnTo>
                <a:lnTo>
                  <a:pt x="854" y="546"/>
                </a:lnTo>
                <a:lnTo>
                  <a:pt x="858" y="546"/>
                </a:lnTo>
                <a:lnTo>
                  <a:pt x="863" y="541"/>
                </a:lnTo>
                <a:lnTo>
                  <a:pt x="867" y="541"/>
                </a:lnTo>
                <a:lnTo>
                  <a:pt x="872" y="541"/>
                </a:lnTo>
                <a:lnTo>
                  <a:pt x="876" y="537"/>
                </a:lnTo>
                <a:lnTo>
                  <a:pt x="880" y="537"/>
                </a:lnTo>
                <a:lnTo>
                  <a:pt x="885" y="533"/>
                </a:lnTo>
                <a:lnTo>
                  <a:pt x="889" y="533"/>
                </a:lnTo>
                <a:lnTo>
                  <a:pt x="894" y="533"/>
                </a:lnTo>
                <a:lnTo>
                  <a:pt x="894" y="528"/>
                </a:lnTo>
                <a:lnTo>
                  <a:pt x="898" y="528"/>
                </a:lnTo>
                <a:lnTo>
                  <a:pt x="903" y="528"/>
                </a:lnTo>
                <a:lnTo>
                  <a:pt x="907" y="528"/>
                </a:lnTo>
                <a:lnTo>
                  <a:pt x="907" y="524"/>
                </a:lnTo>
                <a:lnTo>
                  <a:pt x="911" y="524"/>
                </a:lnTo>
                <a:lnTo>
                  <a:pt x="916" y="524"/>
                </a:lnTo>
                <a:lnTo>
                  <a:pt x="916" y="519"/>
                </a:lnTo>
                <a:lnTo>
                  <a:pt x="920" y="519"/>
                </a:lnTo>
                <a:lnTo>
                  <a:pt x="925" y="519"/>
                </a:lnTo>
                <a:lnTo>
                  <a:pt x="929" y="515"/>
                </a:lnTo>
                <a:lnTo>
                  <a:pt x="933" y="515"/>
                </a:lnTo>
                <a:lnTo>
                  <a:pt x="938" y="515"/>
                </a:lnTo>
                <a:lnTo>
                  <a:pt x="942" y="511"/>
                </a:lnTo>
                <a:lnTo>
                  <a:pt x="947" y="511"/>
                </a:lnTo>
                <a:lnTo>
                  <a:pt x="951" y="506"/>
                </a:lnTo>
                <a:lnTo>
                  <a:pt x="955" y="506"/>
                </a:lnTo>
                <a:lnTo>
                  <a:pt x="960" y="506"/>
                </a:lnTo>
                <a:lnTo>
                  <a:pt x="964" y="502"/>
                </a:lnTo>
                <a:lnTo>
                  <a:pt x="969" y="502"/>
                </a:lnTo>
                <a:lnTo>
                  <a:pt x="973" y="502"/>
                </a:lnTo>
                <a:lnTo>
                  <a:pt x="973" y="497"/>
                </a:lnTo>
                <a:lnTo>
                  <a:pt x="977" y="497"/>
                </a:lnTo>
                <a:lnTo>
                  <a:pt x="982" y="497"/>
                </a:lnTo>
                <a:lnTo>
                  <a:pt x="982" y="493"/>
                </a:lnTo>
                <a:lnTo>
                  <a:pt x="986" y="493"/>
                </a:lnTo>
                <a:lnTo>
                  <a:pt x="991" y="493"/>
                </a:lnTo>
                <a:lnTo>
                  <a:pt x="995" y="493"/>
                </a:lnTo>
                <a:lnTo>
                  <a:pt x="995" y="489"/>
                </a:lnTo>
                <a:lnTo>
                  <a:pt x="999" y="489"/>
                </a:lnTo>
                <a:lnTo>
                  <a:pt x="1004" y="489"/>
                </a:lnTo>
                <a:lnTo>
                  <a:pt x="1008" y="484"/>
                </a:lnTo>
                <a:lnTo>
                  <a:pt x="1013" y="484"/>
                </a:lnTo>
                <a:lnTo>
                  <a:pt x="1017" y="480"/>
                </a:lnTo>
                <a:lnTo>
                  <a:pt x="1021" y="480"/>
                </a:lnTo>
                <a:lnTo>
                  <a:pt x="1026" y="480"/>
                </a:lnTo>
                <a:lnTo>
                  <a:pt x="1030" y="475"/>
                </a:lnTo>
                <a:lnTo>
                  <a:pt x="1035" y="475"/>
                </a:lnTo>
                <a:lnTo>
                  <a:pt x="1039" y="475"/>
                </a:lnTo>
                <a:lnTo>
                  <a:pt x="1039" y="471"/>
                </a:lnTo>
                <a:lnTo>
                  <a:pt x="1043" y="471"/>
                </a:lnTo>
                <a:lnTo>
                  <a:pt x="1048" y="471"/>
                </a:lnTo>
                <a:lnTo>
                  <a:pt x="1048" y="467"/>
                </a:lnTo>
                <a:lnTo>
                  <a:pt x="1052" y="467"/>
                </a:lnTo>
                <a:lnTo>
                  <a:pt x="1057" y="467"/>
                </a:lnTo>
                <a:lnTo>
                  <a:pt x="1061" y="467"/>
                </a:lnTo>
                <a:lnTo>
                  <a:pt x="1061" y="462"/>
                </a:lnTo>
                <a:lnTo>
                  <a:pt x="1065" y="462"/>
                </a:lnTo>
                <a:lnTo>
                  <a:pt x="1070" y="462"/>
                </a:lnTo>
                <a:lnTo>
                  <a:pt x="1074" y="458"/>
                </a:lnTo>
                <a:lnTo>
                  <a:pt x="1079" y="458"/>
                </a:lnTo>
                <a:lnTo>
                  <a:pt x="1083" y="453"/>
                </a:lnTo>
                <a:lnTo>
                  <a:pt x="1087" y="453"/>
                </a:lnTo>
                <a:lnTo>
                  <a:pt x="1092" y="453"/>
                </a:lnTo>
                <a:lnTo>
                  <a:pt x="1096" y="449"/>
                </a:lnTo>
                <a:lnTo>
                  <a:pt x="1101" y="449"/>
                </a:lnTo>
                <a:lnTo>
                  <a:pt x="1105" y="445"/>
                </a:lnTo>
                <a:lnTo>
                  <a:pt x="1109" y="445"/>
                </a:lnTo>
                <a:lnTo>
                  <a:pt x="1114" y="445"/>
                </a:lnTo>
                <a:lnTo>
                  <a:pt x="1114" y="440"/>
                </a:lnTo>
                <a:lnTo>
                  <a:pt x="1118" y="440"/>
                </a:lnTo>
                <a:lnTo>
                  <a:pt x="1123" y="440"/>
                </a:lnTo>
                <a:lnTo>
                  <a:pt x="1127" y="436"/>
                </a:lnTo>
                <a:lnTo>
                  <a:pt x="1131" y="436"/>
                </a:lnTo>
                <a:lnTo>
                  <a:pt x="1136" y="436"/>
                </a:lnTo>
                <a:lnTo>
                  <a:pt x="1140" y="431"/>
                </a:lnTo>
                <a:lnTo>
                  <a:pt x="1145" y="431"/>
                </a:lnTo>
                <a:lnTo>
                  <a:pt x="1149" y="427"/>
                </a:lnTo>
                <a:lnTo>
                  <a:pt x="1153" y="427"/>
                </a:lnTo>
                <a:lnTo>
                  <a:pt x="1158" y="427"/>
                </a:lnTo>
                <a:lnTo>
                  <a:pt x="1158" y="423"/>
                </a:lnTo>
                <a:lnTo>
                  <a:pt x="1162" y="423"/>
                </a:lnTo>
                <a:lnTo>
                  <a:pt x="1167" y="423"/>
                </a:lnTo>
                <a:lnTo>
                  <a:pt x="1167" y="418"/>
                </a:lnTo>
                <a:lnTo>
                  <a:pt x="1171" y="418"/>
                </a:lnTo>
                <a:lnTo>
                  <a:pt x="1175" y="418"/>
                </a:lnTo>
                <a:lnTo>
                  <a:pt x="1180" y="414"/>
                </a:lnTo>
                <a:lnTo>
                  <a:pt x="1184" y="414"/>
                </a:lnTo>
                <a:lnTo>
                  <a:pt x="1189" y="409"/>
                </a:lnTo>
                <a:lnTo>
                  <a:pt x="1193" y="409"/>
                </a:lnTo>
                <a:lnTo>
                  <a:pt x="1197" y="409"/>
                </a:lnTo>
                <a:lnTo>
                  <a:pt x="1202" y="405"/>
                </a:lnTo>
                <a:lnTo>
                  <a:pt x="1206" y="405"/>
                </a:lnTo>
                <a:lnTo>
                  <a:pt x="1211" y="405"/>
                </a:lnTo>
                <a:lnTo>
                  <a:pt x="1211" y="401"/>
                </a:lnTo>
                <a:lnTo>
                  <a:pt x="1215" y="401"/>
                </a:lnTo>
                <a:lnTo>
                  <a:pt x="1219" y="401"/>
                </a:lnTo>
                <a:lnTo>
                  <a:pt x="1224" y="396"/>
                </a:lnTo>
                <a:lnTo>
                  <a:pt x="1228" y="396"/>
                </a:lnTo>
                <a:lnTo>
                  <a:pt x="1233" y="392"/>
                </a:lnTo>
                <a:lnTo>
                  <a:pt x="1237" y="392"/>
                </a:lnTo>
                <a:lnTo>
                  <a:pt x="1241" y="392"/>
                </a:lnTo>
                <a:lnTo>
                  <a:pt x="1241" y="387"/>
                </a:lnTo>
                <a:lnTo>
                  <a:pt x="1246" y="387"/>
                </a:lnTo>
                <a:lnTo>
                  <a:pt x="1250" y="387"/>
                </a:lnTo>
                <a:lnTo>
                  <a:pt x="1250" y="383"/>
                </a:lnTo>
                <a:lnTo>
                  <a:pt x="1255" y="383"/>
                </a:lnTo>
                <a:lnTo>
                  <a:pt x="1259" y="383"/>
                </a:lnTo>
                <a:lnTo>
                  <a:pt x="1263" y="379"/>
                </a:lnTo>
                <a:lnTo>
                  <a:pt x="1268" y="379"/>
                </a:lnTo>
                <a:lnTo>
                  <a:pt x="1272" y="374"/>
                </a:lnTo>
                <a:lnTo>
                  <a:pt x="1277" y="374"/>
                </a:lnTo>
                <a:lnTo>
                  <a:pt x="1281" y="374"/>
                </a:lnTo>
                <a:lnTo>
                  <a:pt x="1281" y="370"/>
                </a:lnTo>
                <a:lnTo>
                  <a:pt x="1285" y="370"/>
                </a:lnTo>
                <a:lnTo>
                  <a:pt x="1290" y="370"/>
                </a:lnTo>
                <a:lnTo>
                  <a:pt x="1294" y="365"/>
                </a:lnTo>
                <a:lnTo>
                  <a:pt x="1299" y="365"/>
                </a:lnTo>
                <a:lnTo>
                  <a:pt x="1303" y="365"/>
                </a:lnTo>
                <a:lnTo>
                  <a:pt x="1307" y="361"/>
                </a:lnTo>
                <a:lnTo>
                  <a:pt x="1312" y="361"/>
                </a:lnTo>
                <a:lnTo>
                  <a:pt x="1316" y="357"/>
                </a:lnTo>
                <a:lnTo>
                  <a:pt x="1321" y="357"/>
                </a:lnTo>
                <a:lnTo>
                  <a:pt x="1325" y="357"/>
                </a:lnTo>
                <a:lnTo>
                  <a:pt x="1325" y="352"/>
                </a:lnTo>
                <a:lnTo>
                  <a:pt x="1329" y="352"/>
                </a:lnTo>
                <a:lnTo>
                  <a:pt x="1334" y="352"/>
                </a:lnTo>
                <a:lnTo>
                  <a:pt x="1334" y="348"/>
                </a:lnTo>
                <a:lnTo>
                  <a:pt x="1338" y="348"/>
                </a:lnTo>
                <a:lnTo>
                  <a:pt x="1343" y="348"/>
                </a:lnTo>
                <a:lnTo>
                  <a:pt x="1347" y="343"/>
                </a:lnTo>
                <a:lnTo>
                  <a:pt x="1351" y="343"/>
                </a:lnTo>
                <a:lnTo>
                  <a:pt x="1356" y="339"/>
                </a:lnTo>
                <a:lnTo>
                  <a:pt x="1360" y="339"/>
                </a:lnTo>
                <a:lnTo>
                  <a:pt x="1365" y="339"/>
                </a:lnTo>
                <a:lnTo>
                  <a:pt x="1365" y="335"/>
                </a:lnTo>
                <a:lnTo>
                  <a:pt x="1369" y="335"/>
                </a:lnTo>
                <a:lnTo>
                  <a:pt x="1373" y="335"/>
                </a:lnTo>
                <a:lnTo>
                  <a:pt x="1378" y="330"/>
                </a:lnTo>
                <a:lnTo>
                  <a:pt x="1382" y="330"/>
                </a:lnTo>
                <a:lnTo>
                  <a:pt x="1387" y="326"/>
                </a:lnTo>
                <a:lnTo>
                  <a:pt x="1391" y="326"/>
                </a:lnTo>
                <a:lnTo>
                  <a:pt x="1395" y="326"/>
                </a:lnTo>
                <a:lnTo>
                  <a:pt x="1395" y="321"/>
                </a:lnTo>
                <a:lnTo>
                  <a:pt x="1400" y="321"/>
                </a:lnTo>
                <a:lnTo>
                  <a:pt x="1404" y="321"/>
                </a:lnTo>
                <a:lnTo>
                  <a:pt x="1409" y="317"/>
                </a:lnTo>
                <a:lnTo>
                  <a:pt x="1413" y="317"/>
                </a:lnTo>
                <a:lnTo>
                  <a:pt x="1417" y="313"/>
                </a:lnTo>
                <a:lnTo>
                  <a:pt x="1422" y="313"/>
                </a:lnTo>
                <a:lnTo>
                  <a:pt x="1426" y="313"/>
                </a:lnTo>
                <a:lnTo>
                  <a:pt x="1426" y="308"/>
                </a:lnTo>
                <a:lnTo>
                  <a:pt x="1431" y="308"/>
                </a:lnTo>
                <a:lnTo>
                  <a:pt x="1435" y="308"/>
                </a:lnTo>
                <a:lnTo>
                  <a:pt x="1435" y="304"/>
                </a:lnTo>
                <a:lnTo>
                  <a:pt x="1439" y="304"/>
                </a:lnTo>
                <a:lnTo>
                  <a:pt x="1444" y="304"/>
                </a:lnTo>
                <a:lnTo>
                  <a:pt x="1448" y="299"/>
                </a:lnTo>
                <a:lnTo>
                  <a:pt x="1453" y="299"/>
                </a:lnTo>
                <a:lnTo>
                  <a:pt x="1457" y="299"/>
                </a:lnTo>
                <a:lnTo>
                  <a:pt x="1457" y="295"/>
                </a:lnTo>
                <a:lnTo>
                  <a:pt x="1461" y="295"/>
                </a:lnTo>
                <a:lnTo>
                  <a:pt x="1466" y="295"/>
                </a:lnTo>
                <a:lnTo>
                  <a:pt x="1466" y="291"/>
                </a:lnTo>
                <a:lnTo>
                  <a:pt x="1470" y="291"/>
                </a:lnTo>
                <a:lnTo>
                  <a:pt x="1475" y="291"/>
                </a:lnTo>
                <a:lnTo>
                  <a:pt x="1479" y="286"/>
                </a:lnTo>
                <a:lnTo>
                  <a:pt x="1483" y="286"/>
                </a:lnTo>
                <a:lnTo>
                  <a:pt x="1488" y="282"/>
                </a:lnTo>
                <a:lnTo>
                  <a:pt x="1492" y="282"/>
                </a:lnTo>
                <a:lnTo>
                  <a:pt x="1497" y="282"/>
                </a:lnTo>
                <a:lnTo>
                  <a:pt x="1497" y="277"/>
                </a:lnTo>
                <a:lnTo>
                  <a:pt x="1501" y="277"/>
                </a:lnTo>
                <a:lnTo>
                  <a:pt x="1505" y="277"/>
                </a:lnTo>
                <a:lnTo>
                  <a:pt x="1510" y="273"/>
                </a:lnTo>
                <a:lnTo>
                  <a:pt x="1514" y="273"/>
                </a:lnTo>
                <a:lnTo>
                  <a:pt x="1519" y="269"/>
                </a:lnTo>
                <a:lnTo>
                  <a:pt x="1523" y="269"/>
                </a:lnTo>
                <a:lnTo>
                  <a:pt x="1527" y="269"/>
                </a:lnTo>
                <a:lnTo>
                  <a:pt x="1527" y="264"/>
                </a:lnTo>
                <a:lnTo>
                  <a:pt x="1532" y="264"/>
                </a:lnTo>
                <a:lnTo>
                  <a:pt x="1536" y="264"/>
                </a:lnTo>
                <a:lnTo>
                  <a:pt x="1541" y="260"/>
                </a:lnTo>
                <a:lnTo>
                  <a:pt x="1545" y="260"/>
                </a:lnTo>
                <a:lnTo>
                  <a:pt x="1549" y="255"/>
                </a:lnTo>
                <a:lnTo>
                  <a:pt x="1554" y="255"/>
                </a:lnTo>
                <a:lnTo>
                  <a:pt x="1558" y="255"/>
                </a:lnTo>
                <a:lnTo>
                  <a:pt x="1558" y="251"/>
                </a:lnTo>
                <a:lnTo>
                  <a:pt x="1563" y="251"/>
                </a:lnTo>
                <a:lnTo>
                  <a:pt x="1567" y="251"/>
                </a:lnTo>
                <a:lnTo>
                  <a:pt x="1567" y="247"/>
                </a:lnTo>
                <a:lnTo>
                  <a:pt x="1571" y="247"/>
                </a:lnTo>
                <a:lnTo>
                  <a:pt x="1576" y="247"/>
                </a:lnTo>
                <a:lnTo>
                  <a:pt x="1580" y="242"/>
                </a:lnTo>
                <a:lnTo>
                  <a:pt x="1585" y="242"/>
                </a:lnTo>
                <a:lnTo>
                  <a:pt x="1589" y="238"/>
                </a:lnTo>
                <a:lnTo>
                  <a:pt x="1593" y="238"/>
                </a:lnTo>
                <a:lnTo>
                  <a:pt x="1598" y="238"/>
                </a:lnTo>
                <a:lnTo>
                  <a:pt x="1598" y="233"/>
                </a:lnTo>
                <a:lnTo>
                  <a:pt x="1602" y="233"/>
                </a:lnTo>
                <a:lnTo>
                  <a:pt x="1607" y="229"/>
                </a:lnTo>
                <a:lnTo>
                  <a:pt x="1611" y="229"/>
                </a:lnTo>
                <a:lnTo>
                  <a:pt x="1615" y="229"/>
                </a:lnTo>
                <a:lnTo>
                  <a:pt x="1615" y="225"/>
                </a:lnTo>
                <a:lnTo>
                  <a:pt x="1620" y="225"/>
                </a:lnTo>
                <a:lnTo>
                  <a:pt x="1624" y="225"/>
                </a:lnTo>
                <a:lnTo>
                  <a:pt x="1629" y="220"/>
                </a:lnTo>
                <a:lnTo>
                  <a:pt x="1633" y="220"/>
                </a:lnTo>
                <a:lnTo>
                  <a:pt x="1637" y="216"/>
                </a:lnTo>
                <a:lnTo>
                  <a:pt x="1642" y="216"/>
                </a:lnTo>
                <a:lnTo>
                  <a:pt x="1646" y="216"/>
                </a:lnTo>
                <a:lnTo>
                  <a:pt x="1646" y="211"/>
                </a:lnTo>
                <a:lnTo>
                  <a:pt x="1651" y="211"/>
                </a:lnTo>
                <a:lnTo>
                  <a:pt x="1655" y="211"/>
                </a:lnTo>
                <a:lnTo>
                  <a:pt x="1660" y="207"/>
                </a:lnTo>
                <a:lnTo>
                  <a:pt x="1664" y="207"/>
                </a:lnTo>
                <a:lnTo>
                  <a:pt x="1668" y="203"/>
                </a:lnTo>
                <a:lnTo>
                  <a:pt x="1673" y="203"/>
                </a:lnTo>
                <a:lnTo>
                  <a:pt x="1677" y="203"/>
                </a:lnTo>
                <a:lnTo>
                  <a:pt x="1677" y="198"/>
                </a:lnTo>
                <a:lnTo>
                  <a:pt x="1682" y="198"/>
                </a:lnTo>
                <a:lnTo>
                  <a:pt x="1686" y="198"/>
                </a:lnTo>
                <a:lnTo>
                  <a:pt x="1686" y="194"/>
                </a:lnTo>
                <a:lnTo>
                  <a:pt x="1690" y="194"/>
                </a:lnTo>
                <a:lnTo>
                  <a:pt x="1695" y="194"/>
                </a:lnTo>
                <a:lnTo>
                  <a:pt x="1699" y="189"/>
                </a:lnTo>
                <a:lnTo>
                  <a:pt x="1704" y="189"/>
                </a:lnTo>
                <a:lnTo>
                  <a:pt x="1708" y="185"/>
                </a:lnTo>
                <a:lnTo>
                  <a:pt x="1712" y="185"/>
                </a:lnTo>
                <a:lnTo>
                  <a:pt x="1717" y="181"/>
                </a:lnTo>
                <a:lnTo>
                  <a:pt x="1721" y="181"/>
                </a:lnTo>
                <a:lnTo>
                  <a:pt x="1726" y="181"/>
                </a:lnTo>
                <a:lnTo>
                  <a:pt x="1726" y="176"/>
                </a:lnTo>
                <a:lnTo>
                  <a:pt x="1730" y="176"/>
                </a:lnTo>
                <a:lnTo>
                  <a:pt x="1734" y="176"/>
                </a:lnTo>
                <a:lnTo>
                  <a:pt x="1734" y="172"/>
                </a:lnTo>
                <a:lnTo>
                  <a:pt x="1739" y="172"/>
                </a:lnTo>
                <a:lnTo>
                  <a:pt x="1743" y="172"/>
                </a:lnTo>
                <a:lnTo>
                  <a:pt x="1748" y="167"/>
                </a:lnTo>
                <a:lnTo>
                  <a:pt x="1752" y="167"/>
                </a:lnTo>
                <a:lnTo>
                  <a:pt x="1756" y="163"/>
                </a:lnTo>
                <a:lnTo>
                  <a:pt x="1761" y="163"/>
                </a:lnTo>
                <a:lnTo>
                  <a:pt x="1765" y="163"/>
                </a:lnTo>
                <a:lnTo>
                  <a:pt x="1765" y="159"/>
                </a:lnTo>
                <a:lnTo>
                  <a:pt x="1770" y="159"/>
                </a:lnTo>
                <a:lnTo>
                  <a:pt x="1774" y="159"/>
                </a:lnTo>
                <a:lnTo>
                  <a:pt x="1778" y="154"/>
                </a:lnTo>
                <a:lnTo>
                  <a:pt x="1783" y="154"/>
                </a:lnTo>
                <a:lnTo>
                  <a:pt x="1783" y="150"/>
                </a:lnTo>
                <a:lnTo>
                  <a:pt x="1787" y="150"/>
                </a:lnTo>
                <a:lnTo>
                  <a:pt x="1792" y="150"/>
                </a:lnTo>
                <a:lnTo>
                  <a:pt x="1796" y="145"/>
                </a:lnTo>
                <a:lnTo>
                  <a:pt x="1800" y="145"/>
                </a:lnTo>
                <a:lnTo>
                  <a:pt x="1805" y="141"/>
                </a:lnTo>
                <a:lnTo>
                  <a:pt x="1809" y="141"/>
                </a:lnTo>
                <a:lnTo>
                  <a:pt x="1814" y="141"/>
                </a:lnTo>
                <a:lnTo>
                  <a:pt x="1814" y="137"/>
                </a:lnTo>
                <a:lnTo>
                  <a:pt x="1818" y="137"/>
                </a:lnTo>
                <a:lnTo>
                  <a:pt x="1822" y="137"/>
                </a:lnTo>
                <a:lnTo>
                  <a:pt x="1827" y="132"/>
                </a:lnTo>
                <a:lnTo>
                  <a:pt x="1831" y="132"/>
                </a:lnTo>
                <a:lnTo>
                  <a:pt x="1836" y="128"/>
                </a:lnTo>
                <a:lnTo>
                  <a:pt x="1840" y="128"/>
                </a:lnTo>
                <a:lnTo>
                  <a:pt x="1844" y="123"/>
                </a:lnTo>
                <a:lnTo>
                  <a:pt x="1849" y="123"/>
                </a:lnTo>
                <a:lnTo>
                  <a:pt x="1853" y="119"/>
                </a:lnTo>
                <a:lnTo>
                  <a:pt x="1858" y="119"/>
                </a:lnTo>
                <a:lnTo>
                  <a:pt x="1862" y="119"/>
                </a:lnTo>
                <a:lnTo>
                  <a:pt x="1862" y="115"/>
                </a:lnTo>
                <a:lnTo>
                  <a:pt x="1866" y="115"/>
                </a:lnTo>
                <a:lnTo>
                  <a:pt x="1871" y="115"/>
                </a:lnTo>
                <a:lnTo>
                  <a:pt x="1875" y="110"/>
                </a:lnTo>
                <a:lnTo>
                  <a:pt x="1880" y="110"/>
                </a:lnTo>
                <a:lnTo>
                  <a:pt x="1884" y="106"/>
                </a:lnTo>
                <a:lnTo>
                  <a:pt x="1888" y="106"/>
                </a:lnTo>
                <a:lnTo>
                  <a:pt x="1893" y="101"/>
                </a:lnTo>
                <a:lnTo>
                  <a:pt x="1897" y="101"/>
                </a:lnTo>
                <a:lnTo>
                  <a:pt x="1902" y="97"/>
                </a:lnTo>
                <a:lnTo>
                  <a:pt x="1906" y="97"/>
                </a:lnTo>
                <a:lnTo>
                  <a:pt x="1910" y="97"/>
                </a:lnTo>
                <a:lnTo>
                  <a:pt x="1910" y="92"/>
                </a:lnTo>
                <a:lnTo>
                  <a:pt x="1915" y="92"/>
                </a:lnTo>
                <a:lnTo>
                  <a:pt x="1919" y="92"/>
                </a:lnTo>
                <a:lnTo>
                  <a:pt x="1919" y="88"/>
                </a:lnTo>
                <a:lnTo>
                  <a:pt x="1924" y="88"/>
                </a:lnTo>
                <a:lnTo>
                  <a:pt x="1928" y="88"/>
                </a:lnTo>
                <a:lnTo>
                  <a:pt x="1928" y="84"/>
                </a:lnTo>
                <a:lnTo>
                  <a:pt x="1932" y="84"/>
                </a:lnTo>
                <a:lnTo>
                  <a:pt x="1937" y="84"/>
                </a:lnTo>
                <a:lnTo>
                  <a:pt x="1937" y="79"/>
                </a:lnTo>
                <a:lnTo>
                  <a:pt x="1941" y="79"/>
                </a:lnTo>
                <a:lnTo>
                  <a:pt x="1946" y="79"/>
                </a:lnTo>
                <a:lnTo>
                  <a:pt x="1950" y="75"/>
                </a:lnTo>
                <a:lnTo>
                  <a:pt x="1954" y="75"/>
                </a:lnTo>
                <a:lnTo>
                  <a:pt x="1959" y="70"/>
                </a:lnTo>
                <a:lnTo>
                  <a:pt x="1963" y="70"/>
                </a:lnTo>
                <a:lnTo>
                  <a:pt x="1968" y="66"/>
                </a:lnTo>
                <a:lnTo>
                  <a:pt x="1972" y="66"/>
                </a:lnTo>
                <a:lnTo>
                  <a:pt x="1976" y="66"/>
                </a:lnTo>
                <a:lnTo>
                  <a:pt x="1976" y="62"/>
                </a:lnTo>
                <a:lnTo>
                  <a:pt x="1981" y="62"/>
                </a:lnTo>
                <a:lnTo>
                  <a:pt x="1985" y="62"/>
                </a:lnTo>
                <a:lnTo>
                  <a:pt x="1985" y="57"/>
                </a:lnTo>
                <a:lnTo>
                  <a:pt x="1990" y="57"/>
                </a:lnTo>
                <a:lnTo>
                  <a:pt x="1994" y="57"/>
                </a:lnTo>
                <a:lnTo>
                  <a:pt x="1994" y="53"/>
                </a:lnTo>
                <a:lnTo>
                  <a:pt x="1998" y="53"/>
                </a:lnTo>
                <a:lnTo>
                  <a:pt x="2003" y="53"/>
                </a:lnTo>
                <a:lnTo>
                  <a:pt x="2003" y="48"/>
                </a:lnTo>
                <a:lnTo>
                  <a:pt x="2007" y="48"/>
                </a:lnTo>
                <a:lnTo>
                  <a:pt x="2012" y="48"/>
                </a:lnTo>
                <a:lnTo>
                  <a:pt x="2016" y="44"/>
                </a:lnTo>
                <a:lnTo>
                  <a:pt x="2020" y="44"/>
                </a:lnTo>
                <a:lnTo>
                  <a:pt x="2025" y="40"/>
                </a:lnTo>
                <a:lnTo>
                  <a:pt x="2029" y="40"/>
                </a:lnTo>
                <a:lnTo>
                  <a:pt x="2034" y="35"/>
                </a:lnTo>
                <a:lnTo>
                  <a:pt x="2038" y="35"/>
                </a:lnTo>
                <a:lnTo>
                  <a:pt x="2042" y="35"/>
                </a:lnTo>
                <a:lnTo>
                  <a:pt x="2042" y="31"/>
                </a:lnTo>
                <a:lnTo>
                  <a:pt x="2047" y="31"/>
                </a:lnTo>
                <a:lnTo>
                  <a:pt x="2051" y="26"/>
                </a:lnTo>
                <a:lnTo>
                  <a:pt x="2056" y="26"/>
                </a:lnTo>
                <a:lnTo>
                  <a:pt x="2060" y="26"/>
                </a:lnTo>
                <a:lnTo>
                  <a:pt x="2060" y="22"/>
                </a:lnTo>
                <a:lnTo>
                  <a:pt x="2064" y="22"/>
                </a:lnTo>
                <a:lnTo>
                  <a:pt x="2069" y="22"/>
                </a:lnTo>
                <a:lnTo>
                  <a:pt x="2069" y="18"/>
                </a:lnTo>
                <a:lnTo>
                  <a:pt x="2073" y="18"/>
                </a:lnTo>
                <a:lnTo>
                  <a:pt x="2078" y="18"/>
                </a:lnTo>
                <a:lnTo>
                  <a:pt x="2082" y="13"/>
                </a:lnTo>
                <a:lnTo>
                  <a:pt x="2086" y="13"/>
                </a:lnTo>
                <a:lnTo>
                  <a:pt x="2086" y="9"/>
                </a:lnTo>
                <a:lnTo>
                  <a:pt x="2091" y="9"/>
                </a:lnTo>
                <a:lnTo>
                  <a:pt x="2095" y="9"/>
                </a:lnTo>
                <a:lnTo>
                  <a:pt x="2100" y="4"/>
                </a:lnTo>
                <a:lnTo>
                  <a:pt x="2104" y="4"/>
                </a:lnTo>
                <a:lnTo>
                  <a:pt x="2108" y="0"/>
                </a:lnTo>
              </a:path>
            </a:pathLst>
          </a:custGeom>
          <a:noFill/>
          <a:ln w="285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Freeform 102"/>
          <p:cNvSpPr>
            <a:spLocks/>
          </p:cNvSpPr>
          <p:nvPr/>
        </p:nvSpPr>
        <p:spPr bwMode="auto">
          <a:xfrm>
            <a:off x="5541963" y="4638746"/>
            <a:ext cx="3346450" cy="1160463"/>
          </a:xfrm>
          <a:custGeom>
            <a:avLst/>
            <a:gdLst>
              <a:gd name="T0" fmla="*/ 18 w 2108"/>
              <a:gd name="T1" fmla="*/ 704 h 731"/>
              <a:gd name="T2" fmla="*/ 49 w 2108"/>
              <a:gd name="T3" fmla="*/ 678 h 731"/>
              <a:gd name="T4" fmla="*/ 79 w 2108"/>
              <a:gd name="T5" fmla="*/ 660 h 731"/>
              <a:gd name="T6" fmla="*/ 119 w 2108"/>
              <a:gd name="T7" fmla="*/ 642 h 731"/>
              <a:gd name="T8" fmla="*/ 154 w 2108"/>
              <a:gd name="T9" fmla="*/ 629 h 731"/>
              <a:gd name="T10" fmla="*/ 185 w 2108"/>
              <a:gd name="T11" fmla="*/ 620 h 731"/>
              <a:gd name="T12" fmla="*/ 216 w 2108"/>
              <a:gd name="T13" fmla="*/ 607 h 731"/>
              <a:gd name="T14" fmla="*/ 247 w 2108"/>
              <a:gd name="T15" fmla="*/ 598 h 731"/>
              <a:gd name="T16" fmla="*/ 278 w 2108"/>
              <a:gd name="T17" fmla="*/ 585 h 731"/>
              <a:gd name="T18" fmla="*/ 313 w 2108"/>
              <a:gd name="T19" fmla="*/ 568 h 731"/>
              <a:gd name="T20" fmla="*/ 348 w 2108"/>
              <a:gd name="T21" fmla="*/ 550 h 731"/>
              <a:gd name="T22" fmla="*/ 383 w 2108"/>
              <a:gd name="T23" fmla="*/ 537 h 731"/>
              <a:gd name="T24" fmla="*/ 423 w 2108"/>
              <a:gd name="T25" fmla="*/ 519 h 731"/>
              <a:gd name="T26" fmla="*/ 454 w 2108"/>
              <a:gd name="T27" fmla="*/ 506 h 731"/>
              <a:gd name="T28" fmla="*/ 493 w 2108"/>
              <a:gd name="T29" fmla="*/ 497 h 731"/>
              <a:gd name="T30" fmla="*/ 524 w 2108"/>
              <a:gd name="T31" fmla="*/ 484 h 731"/>
              <a:gd name="T32" fmla="*/ 559 w 2108"/>
              <a:gd name="T33" fmla="*/ 480 h 731"/>
              <a:gd name="T34" fmla="*/ 590 w 2108"/>
              <a:gd name="T35" fmla="*/ 471 h 731"/>
              <a:gd name="T36" fmla="*/ 630 w 2108"/>
              <a:gd name="T37" fmla="*/ 462 h 731"/>
              <a:gd name="T38" fmla="*/ 665 w 2108"/>
              <a:gd name="T39" fmla="*/ 453 h 731"/>
              <a:gd name="T40" fmla="*/ 700 w 2108"/>
              <a:gd name="T41" fmla="*/ 444 h 731"/>
              <a:gd name="T42" fmla="*/ 740 w 2108"/>
              <a:gd name="T43" fmla="*/ 436 h 731"/>
              <a:gd name="T44" fmla="*/ 779 w 2108"/>
              <a:gd name="T45" fmla="*/ 427 h 731"/>
              <a:gd name="T46" fmla="*/ 814 w 2108"/>
              <a:gd name="T47" fmla="*/ 414 h 731"/>
              <a:gd name="T48" fmla="*/ 850 w 2108"/>
              <a:gd name="T49" fmla="*/ 405 h 731"/>
              <a:gd name="T50" fmla="*/ 885 w 2108"/>
              <a:gd name="T51" fmla="*/ 396 h 731"/>
              <a:gd name="T52" fmla="*/ 916 w 2108"/>
              <a:gd name="T53" fmla="*/ 383 h 731"/>
              <a:gd name="T54" fmla="*/ 947 w 2108"/>
              <a:gd name="T55" fmla="*/ 374 h 731"/>
              <a:gd name="T56" fmla="*/ 986 w 2108"/>
              <a:gd name="T57" fmla="*/ 361 h 731"/>
              <a:gd name="T58" fmla="*/ 1017 w 2108"/>
              <a:gd name="T59" fmla="*/ 348 h 731"/>
              <a:gd name="T60" fmla="*/ 1048 w 2108"/>
              <a:gd name="T61" fmla="*/ 339 h 731"/>
              <a:gd name="T62" fmla="*/ 1087 w 2108"/>
              <a:gd name="T63" fmla="*/ 326 h 731"/>
              <a:gd name="T64" fmla="*/ 1123 w 2108"/>
              <a:gd name="T65" fmla="*/ 312 h 731"/>
              <a:gd name="T66" fmla="*/ 1153 w 2108"/>
              <a:gd name="T67" fmla="*/ 304 h 731"/>
              <a:gd name="T68" fmla="*/ 1193 w 2108"/>
              <a:gd name="T69" fmla="*/ 290 h 731"/>
              <a:gd name="T70" fmla="*/ 1233 w 2108"/>
              <a:gd name="T71" fmla="*/ 282 h 731"/>
              <a:gd name="T72" fmla="*/ 1263 w 2108"/>
              <a:gd name="T73" fmla="*/ 268 h 731"/>
              <a:gd name="T74" fmla="*/ 1299 w 2108"/>
              <a:gd name="T75" fmla="*/ 260 h 731"/>
              <a:gd name="T76" fmla="*/ 1334 w 2108"/>
              <a:gd name="T77" fmla="*/ 251 h 731"/>
              <a:gd name="T78" fmla="*/ 1373 w 2108"/>
              <a:gd name="T79" fmla="*/ 238 h 731"/>
              <a:gd name="T80" fmla="*/ 1409 w 2108"/>
              <a:gd name="T81" fmla="*/ 229 h 731"/>
              <a:gd name="T82" fmla="*/ 1444 w 2108"/>
              <a:gd name="T83" fmla="*/ 220 h 731"/>
              <a:gd name="T84" fmla="*/ 1479 w 2108"/>
              <a:gd name="T85" fmla="*/ 207 h 731"/>
              <a:gd name="T86" fmla="*/ 1514 w 2108"/>
              <a:gd name="T87" fmla="*/ 198 h 731"/>
              <a:gd name="T88" fmla="*/ 1549 w 2108"/>
              <a:gd name="T89" fmla="*/ 185 h 731"/>
              <a:gd name="T90" fmla="*/ 1589 w 2108"/>
              <a:gd name="T91" fmla="*/ 172 h 731"/>
              <a:gd name="T92" fmla="*/ 1624 w 2108"/>
              <a:gd name="T93" fmla="*/ 163 h 731"/>
              <a:gd name="T94" fmla="*/ 1660 w 2108"/>
              <a:gd name="T95" fmla="*/ 150 h 731"/>
              <a:gd name="T96" fmla="*/ 1695 w 2108"/>
              <a:gd name="T97" fmla="*/ 136 h 731"/>
              <a:gd name="T98" fmla="*/ 1734 w 2108"/>
              <a:gd name="T99" fmla="*/ 123 h 731"/>
              <a:gd name="T100" fmla="*/ 1770 w 2108"/>
              <a:gd name="T101" fmla="*/ 110 h 731"/>
              <a:gd name="T102" fmla="*/ 1809 w 2108"/>
              <a:gd name="T103" fmla="*/ 101 h 731"/>
              <a:gd name="T104" fmla="*/ 1844 w 2108"/>
              <a:gd name="T105" fmla="*/ 88 h 731"/>
              <a:gd name="T106" fmla="*/ 1875 w 2108"/>
              <a:gd name="T107" fmla="*/ 79 h 731"/>
              <a:gd name="T108" fmla="*/ 1906 w 2108"/>
              <a:gd name="T109" fmla="*/ 66 h 731"/>
              <a:gd name="T110" fmla="*/ 1946 w 2108"/>
              <a:gd name="T111" fmla="*/ 53 h 731"/>
              <a:gd name="T112" fmla="*/ 1985 w 2108"/>
              <a:gd name="T113" fmla="*/ 44 h 731"/>
              <a:gd name="T114" fmla="*/ 2012 w 2108"/>
              <a:gd name="T115" fmla="*/ 31 h 731"/>
              <a:gd name="T116" fmla="*/ 2051 w 2108"/>
              <a:gd name="T117" fmla="*/ 22 h 731"/>
              <a:gd name="T118" fmla="*/ 2082 w 2108"/>
              <a:gd name="T119" fmla="*/ 9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08" h="731">
                <a:moveTo>
                  <a:pt x="0" y="731"/>
                </a:moveTo>
                <a:lnTo>
                  <a:pt x="0" y="726"/>
                </a:lnTo>
                <a:lnTo>
                  <a:pt x="5" y="722"/>
                </a:lnTo>
                <a:lnTo>
                  <a:pt x="5" y="717"/>
                </a:lnTo>
                <a:lnTo>
                  <a:pt x="9" y="717"/>
                </a:lnTo>
                <a:lnTo>
                  <a:pt x="9" y="713"/>
                </a:lnTo>
                <a:lnTo>
                  <a:pt x="13" y="713"/>
                </a:lnTo>
                <a:lnTo>
                  <a:pt x="18" y="708"/>
                </a:lnTo>
                <a:lnTo>
                  <a:pt x="18" y="704"/>
                </a:lnTo>
                <a:lnTo>
                  <a:pt x="22" y="704"/>
                </a:lnTo>
                <a:lnTo>
                  <a:pt x="22" y="700"/>
                </a:lnTo>
                <a:lnTo>
                  <a:pt x="27" y="700"/>
                </a:lnTo>
                <a:lnTo>
                  <a:pt x="27" y="695"/>
                </a:lnTo>
                <a:lnTo>
                  <a:pt x="31" y="695"/>
                </a:lnTo>
                <a:lnTo>
                  <a:pt x="35" y="691"/>
                </a:lnTo>
                <a:lnTo>
                  <a:pt x="40" y="686"/>
                </a:lnTo>
                <a:lnTo>
                  <a:pt x="44" y="682"/>
                </a:lnTo>
                <a:lnTo>
                  <a:pt x="49" y="678"/>
                </a:lnTo>
                <a:lnTo>
                  <a:pt x="53" y="678"/>
                </a:lnTo>
                <a:lnTo>
                  <a:pt x="53" y="673"/>
                </a:lnTo>
                <a:lnTo>
                  <a:pt x="57" y="673"/>
                </a:lnTo>
                <a:lnTo>
                  <a:pt x="62" y="669"/>
                </a:lnTo>
                <a:lnTo>
                  <a:pt x="66" y="669"/>
                </a:lnTo>
                <a:lnTo>
                  <a:pt x="71" y="664"/>
                </a:lnTo>
                <a:lnTo>
                  <a:pt x="75" y="664"/>
                </a:lnTo>
                <a:lnTo>
                  <a:pt x="75" y="660"/>
                </a:lnTo>
                <a:lnTo>
                  <a:pt x="79" y="660"/>
                </a:lnTo>
                <a:lnTo>
                  <a:pt x="84" y="656"/>
                </a:lnTo>
                <a:lnTo>
                  <a:pt x="88" y="656"/>
                </a:lnTo>
                <a:lnTo>
                  <a:pt x="93" y="651"/>
                </a:lnTo>
                <a:lnTo>
                  <a:pt x="97" y="651"/>
                </a:lnTo>
                <a:lnTo>
                  <a:pt x="101" y="647"/>
                </a:lnTo>
                <a:lnTo>
                  <a:pt x="106" y="647"/>
                </a:lnTo>
                <a:lnTo>
                  <a:pt x="110" y="647"/>
                </a:lnTo>
                <a:lnTo>
                  <a:pt x="115" y="642"/>
                </a:lnTo>
                <a:lnTo>
                  <a:pt x="119" y="642"/>
                </a:lnTo>
                <a:lnTo>
                  <a:pt x="124" y="642"/>
                </a:lnTo>
                <a:lnTo>
                  <a:pt x="124" y="638"/>
                </a:lnTo>
                <a:lnTo>
                  <a:pt x="128" y="638"/>
                </a:lnTo>
                <a:lnTo>
                  <a:pt x="132" y="638"/>
                </a:lnTo>
                <a:lnTo>
                  <a:pt x="137" y="638"/>
                </a:lnTo>
                <a:lnTo>
                  <a:pt x="141" y="634"/>
                </a:lnTo>
                <a:lnTo>
                  <a:pt x="146" y="634"/>
                </a:lnTo>
                <a:lnTo>
                  <a:pt x="150" y="634"/>
                </a:lnTo>
                <a:lnTo>
                  <a:pt x="154" y="629"/>
                </a:lnTo>
                <a:lnTo>
                  <a:pt x="159" y="629"/>
                </a:lnTo>
                <a:lnTo>
                  <a:pt x="163" y="629"/>
                </a:lnTo>
                <a:lnTo>
                  <a:pt x="163" y="625"/>
                </a:lnTo>
                <a:lnTo>
                  <a:pt x="168" y="625"/>
                </a:lnTo>
                <a:lnTo>
                  <a:pt x="172" y="625"/>
                </a:lnTo>
                <a:lnTo>
                  <a:pt x="176" y="625"/>
                </a:lnTo>
                <a:lnTo>
                  <a:pt x="176" y="620"/>
                </a:lnTo>
                <a:lnTo>
                  <a:pt x="181" y="620"/>
                </a:lnTo>
                <a:lnTo>
                  <a:pt x="185" y="620"/>
                </a:lnTo>
                <a:lnTo>
                  <a:pt x="190" y="620"/>
                </a:lnTo>
                <a:lnTo>
                  <a:pt x="190" y="616"/>
                </a:lnTo>
                <a:lnTo>
                  <a:pt x="194" y="616"/>
                </a:lnTo>
                <a:lnTo>
                  <a:pt x="198" y="616"/>
                </a:lnTo>
                <a:lnTo>
                  <a:pt x="203" y="616"/>
                </a:lnTo>
                <a:lnTo>
                  <a:pt x="203" y="612"/>
                </a:lnTo>
                <a:lnTo>
                  <a:pt x="207" y="612"/>
                </a:lnTo>
                <a:lnTo>
                  <a:pt x="212" y="612"/>
                </a:lnTo>
                <a:lnTo>
                  <a:pt x="216" y="607"/>
                </a:lnTo>
                <a:lnTo>
                  <a:pt x="220" y="607"/>
                </a:lnTo>
                <a:lnTo>
                  <a:pt x="225" y="607"/>
                </a:lnTo>
                <a:lnTo>
                  <a:pt x="225" y="603"/>
                </a:lnTo>
                <a:lnTo>
                  <a:pt x="229" y="603"/>
                </a:lnTo>
                <a:lnTo>
                  <a:pt x="234" y="603"/>
                </a:lnTo>
                <a:lnTo>
                  <a:pt x="238" y="603"/>
                </a:lnTo>
                <a:lnTo>
                  <a:pt x="238" y="598"/>
                </a:lnTo>
                <a:lnTo>
                  <a:pt x="242" y="598"/>
                </a:lnTo>
                <a:lnTo>
                  <a:pt x="247" y="598"/>
                </a:lnTo>
                <a:lnTo>
                  <a:pt x="247" y="594"/>
                </a:lnTo>
                <a:lnTo>
                  <a:pt x="251" y="594"/>
                </a:lnTo>
                <a:lnTo>
                  <a:pt x="256" y="594"/>
                </a:lnTo>
                <a:lnTo>
                  <a:pt x="260" y="590"/>
                </a:lnTo>
                <a:lnTo>
                  <a:pt x="264" y="590"/>
                </a:lnTo>
                <a:lnTo>
                  <a:pt x="269" y="590"/>
                </a:lnTo>
                <a:lnTo>
                  <a:pt x="269" y="585"/>
                </a:lnTo>
                <a:lnTo>
                  <a:pt x="273" y="585"/>
                </a:lnTo>
                <a:lnTo>
                  <a:pt x="278" y="585"/>
                </a:lnTo>
                <a:lnTo>
                  <a:pt x="278" y="581"/>
                </a:lnTo>
                <a:lnTo>
                  <a:pt x="282" y="581"/>
                </a:lnTo>
                <a:lnTo>
                  <a:pt x="286" y="581"/>
                </a:lnTo>
                <a:lnTo>
                  <a:pt x="291" y="576"/>
                </a:lnTo>
                <a:lnTo>
                  <a:pt x="295" y="576"/>
                </a:lnTo>
                <a:lnTo>
                  <a:pt x="300" y="572"/>
                </a:lnTo>
                <a:lnTo>
                  <a:pt x="304" y="572"/>
                </a:lnTo>
                <a:lnTo>
                  <a:pt x="308" y="568"/>
                </a:lnTo>
                <a:lnTo>
                  <a:pt x="313" y="568"/>
                </a:lnTo>
                <a:lnTo>
                  <a:pt x="317" y="563"/>
                </a:lnTo>
                <a:lnTo>
                  <a:pt x="322" y="563"/>
                </a:lnTo>
                <a:lnTo>
                  <a:pt x="326" y="563"/>
                </a:lnTo>
                <a:lnTo>
                  <a:pt x="326" y="559"/>
                </a:lnTo>
                <a:lnTo>
                  <a:pt x="330" y="559"/>
                </a:lnTo>
                <a:lnTo>
                  <a:pt x="335" y="559"/>
                </a:lnTo>
                <a:lnTo>
                  <a:pt x="339" y="554"/>
                </a:lnTo>
                <a:lnTo>
                  <a:pt x="344" y="554"/>
                </a:lnTo>
                <a:lnTo>
                  <a:pt x="348" y="550"/>
                </a:lnTo>
                <a:lnTo>
                  <a:pt x="352" y="550"/>
                </a:lnTo>
                <a:lnTo>
                  <a:pt x="357" y="546"/>
                </a:lnTo>
                <a:lnTo>
                  <a:pt x="361" y="546"/>
                </a:lnTo>
                <a:lnTo>
                  <a:pt x="366" y="541"/>
                </a:lnTo>
                <a:lnTo>
                  <a:pt x="370" y="541"/>
                </a:lnTo>
                <a:lnTo>
                  <a:pt x="374" y="541"/>
                </a:lnTo>
                <a:lnTo>
                  <a:pt x="374" y="537"/>
                </a:lnTo>
                <a:lnTo>
                  <a:pt x="379" y="537"/>
                </a:lnTo>
                <a:lnTo>
                  <a:pt x="383" y="537"/>
                </a:lnTo>
                <a:lnTo>
                  <a:pt x="388" y="532"/>
                </a:lnTo>
                <a:lnTo>
                  <a:pt x="392" y="532"/>
                </a:lnTo>
                <a:lnTo>
                  <a:pt x="396" y="528"/>
                </a:lnTo>
                <a:lnTo>
                  <a:pt x="401" y="528"/>
                </a:lnTo>
                <a:lnTo>
                  <a:pt x="405" y="528"/>
                </a:lnTo>
                <a:lnTo>
                  <a:pt x="410" y="524"/>
                </a:lnTo>
                <a:lnTo>
                  <a:pt x="414" y="524"/>
                </a:lnTo>
                <a:lnTo>
                  <a:pt x="418" y="519"/>
                </a:lnTo>
                <a:lnTo>
                  <a:pt x="423" y="519"/>
                </a:lnTo>
                <a:lnTo>
                  <a:pt x="427" y="519"/>
                </a:lnTo>
                <a:lnTo>
                  <a:pt x="432" y="515"/>
                </a:lnTo>
                <a:lnTo>
                  <a:pt x="436" y="515"/>
                </a:lnTo>
                <a:lnTo>
                  <a:pt x="440" y="515"/>
                </a:lnTo>
                <a:lnTo>
                  <a:pt x="440" y="510"/>
                </a:lnTo>
                <a:lnTo>
                  <a:pt x="445" y="510"/>
                </a:lnTo>
                <a:lnTo>
                  <a:pt x="449" y="510"/>
                </a:lnTo>
                <a:lnTo>
                  <a:pt x="454" y="510"/>
                </a:lnTo>
                <a:lnTo>
                  <a:pt x="454" y="506"/>
                </a:lnTo>
                <a:lnTo>
                  <a:pt x="458" y="506"/>
                </a:lnTo>
                <a:lnTo>
                  <a:pt x="462" y="506"/>
                </a:lnTo>
                <a:lnTo>
                  <a:pt x="467" y="502"/>
                </a:lnTo>
                <a:lnTo>
                  <a:pt x="471" y="502"/>
                </a:lnTo>
                <a:lnTo>
                  <a:pt x="476" y="502"/>
                </a:lnTo>
                <a:lnTo>
                  <a:pt x="480" y="497"/>
                </a:lnTo>
                <a:lnTo>
                  <a:pt x="484" y="497"/>
                </a:lnTo>
                <a:lnTo>
                  <a:pt x="489" y="497"/>
                </a:lnTo>
                <a:lnTo>
                  <a:pt x="493" y="497"/>
                </a:lnTo>
                <a:lnTo>
                  <a:pt x="493" y="493"/>
                </a:lnTo>
                <a:lnTo>
                  <a:pt x="498" y="493"/>
                </a:lnTo>
                <a:lnTo>
                  <a:pt x="502" y="493"/>
                </a:lnTo>
                <a:lnTo>
                  <a:pt x="506" y="493"/>
                </a:lnTo>
                <a:lnTo>
                  <a:pt x="511" y="488"/>
                </a:lnTo>
                <a:lnTo>
                  <a:pt x="515" y="488"/>
                </a:lnTo>
                <a:lnTo>
                  <a:pt x="520" y="488"/>
                </a:lnTo>
                <a:lnTo>
                  <a:pt x="524" y="488"/>
                </a:lnTo>
                <a:lnTo>
                  <a:pt x="524" y="484"/>
                </a:lnTo>
                <a:lnTo>
                  <a:pt x="528" y="484"/>
                </a:lnTo>
                <a:lnTo>
                  <a:pt x="533" y="484"/>
                </a:lnTo>
                <a:lnTo>
                  <a:pt x="537" y="484"/>
                </a:lnTo>
                <a:lnTo>
                  <a:pt x="542" y="484"/>
                </a:lnTo>
                <a:lnTo>
                  <a:pt x="542" y="480"/>
                </a:lnTo>
                <a:lnTo>
                  <a:pt x="546" y="480"/>
                </a:lnTo>
                <a:lnTo>
                  <a:pt x="550" y="480"/>
                </a:lnTo>
                <a:lnTo>
                  <a:pt x="555" y="480"/>
                </a:lnTo>
                <a:lnTo>
                  <a:pt x="559" y="480"/>
                </a:lnTo>
                <a:lnTo>
                  <a:pt x="559" y="475"/>
                </a:lnTo>
                <a:lnTo>
                  <a:pt x="564" y="475"/>
                </a:lnTo>
                <a:lnTo>
                  <a:pt x="568" y="475"/>
                </a:lnTo>
                <a:lnTo>
                  <a:pt x="572" y="475"/>
                </a:lnTo>
                <a:lnTo>
                  <a:pt x="577" y="475"/>
                </a:lnTo>
                <a:lnTo>
                  <a:pt x="577" y="471"/>
                </a:lnTo>
                <a:lnTo>
                  <a:pt x="581" y="471"/>
                </a:lnTo>
                <a:lnTo>
                  <a:pt x="586" y="471"/>
                </a:lnTo>
                <a:lnTo>
                  <a:pt x="590" y="471"/>
                </a:lnTo>
                <a:lnTo>
                  <a:pt x="594" y="471"/>
                </a:lnTo>
                <a:lnTo>
                  <a:pt x="599" y="466"/>
                </a:lnTo>
                <a:lnTo>
                  <a:pt x="603" y="466"/>
                </a:lnTo>
                <a:lnTo>
                  <a:pt x="608" y="466"/>
                </a:lnTo>
                <a:lnTo>
                  <a:pt x="612" y="466"/>
                </a:lnTo>
                <a:lnTo>
                  <a:pt x="616" y="466"/>
                </a:lnTo>
                <a:lnTo>
                  <a:pt x="621" y="462"/>
                </a:lnTo>
                <a:lnTo>
                  <a:pt x="625" y="462"/>
                </a:lnTo>
                <a:lnTo>
                  <a:pt x="630" y="462"/>
                </a:lnTo>
                <a:lnTo>
                  <a:pt x="634" y="462"/>
                </a:lnTo>
                <a:lnTo>
                  <a:pt x="638" y="462"/>
                </a:lnTo>
                <a:lnTo>
                  <a:pt x="638" y="458"/>
                </a:lnTo>
                <a:lnTo>
                  <a:pt x="643" y="458"/>
                </a:lnTo>
                <a:lnTo>
                  <a:pt x="647" y="458"/>
                </a:lnTo>
                <a:lnTo>
                  <a:pt x="652" y="458"/>
                </a:lnTo>
                <a:lnTo>
                  <a:pt x="656" y="458"/>
                </a:lnTo>
                <a:lnTo>
                  <a:pt x="660" y="453"/>
                </a:lnTo>
                <a:lnTo>
                  <a:pt x="665" y="453"/>
                </a:lnTo>
                <a:lnTo>
                  <a:pt x="669" y="453"/>
                </a:lnTo>
                <a:lnTo>
                  <a:pt x="674" y="453"/>
                </a:lnTo>
                <a:lnTo>
                  <a:pt x="678" y="453"/>
                </a:lnTo>
                <a:lnTo>
                  <a:pt x="678" y="449"/>
                </a:lnTo>
                <a:lnTo>
                  <a:pt x="682" y="449"/>
                </a:lnTo>
                <a:lnTo>
                  <a:pt x="687" y="449"/>
                </a:lnTo>
                <a:lnTo>
                  <a:pt x="691" y="449"/>
                </a:lnTo>
                <a:lnTo>
                  <a:pt x="696" y="449"/>
                </a:lnTo>
                <a:lnTo>
                  <a:pt x="700" y="444"/>
                </a:lnTo>
                <a:lnTo>
                  <a:pt x="704" y="444"/>
                </a:lnTo>
                <a:lnTo>
                  <a:pt x="709" y="444"/>
                </a:lnTo>
                <a:lnTo>
                  <a:pt x="713" y="444"/>
                </a:lnTo>
                <a:lnTo>
                  <a:pt x="718" y="440"/>
                </a:lnTo>
                <a:lnTo>
                  <a:pt x="722" y="440"/>
                </a:lnTo>
                <a:lnTo>
                  <a:pt x="726" y="440"/>
                </a:lnTo>
                <a:lnTo>
                  <a:pt x="731" y="440"/>
                </a:lnTo>
                <a:lnTo>
                  <a:pt x="735" y="436"/>
                </a:lnTo>
                <a:lnTo>
                  <a:pt x="740" y="436"/>
                </a:lnTo>
                <a:lnTo>
                  <a:pt x="744" y="436"/>
                </a:lnTo>
                <a:lnTo>
                  <a:pt x="748" y="436"/>
                </a:lnTo>
                <a:lnTo>
                  <a:pt x="753" y="431"/>
                </a:lnTo>
                <a:lnTo>
                  <a:pt x="757" y="431"/>
                </a:lnTo>
                <a:lnTo>
                  <a:pt x="762" y="431"/>
                </a:lnTo>
                <a:lnTo>
                  <a:pt x="766" y="431"/>
                </a:lnTo>
                <a:lnTo>
                  <a:pt x="770" y="427"/>
                </a:lnTo>
                <a:lnTo>
                  <a:pt x="775" y="427"/>
                </a:lnTo>
                <a:lnTo>
                  <a:pt x="779" y="427"/>
                </a:lnTo>
                <a:lnTo>
                  <a:pt x="784" y="427"/>
                </a:lnTo>
                <a:lnTo>
                  <a:pt x="788" y="422"/>
                </a:lnTo>
                <a:lnTo>
                  <a:pt x="792" y="422"/>
                </a:lnTo>
                <a:lnTo>
                  <a:pt x="797" y="422"/>
                </a:lnTo>
                <a:lnTo>
                  <a:pt x="801" y="418"/>
                </a:lnTo>
                <a:lnTo>
                  <a:pt x="806" y="418"/>
                </a:lnTo>
                <a:lnTo>
                  <a:pt x="810" y="418"/>
                </a:lnTo>
                <a:lnTo>
                  <a:pt x="814" y="418"/>
                </a:lnTo>
                <a:lnTo>
                  <a:pt x="814" y="414"/>
                </a:lnTo>
                <a:lnTo>
                  <a:pt x="819" y="414"/>
                </a:lnTo>
                <a:lnTo>
                  <a:pt x="823" y="414"/>
                </a:lnTo>
                <a:lnTo>
                  <a:pt x="828" y="414"/>
                </a:lnTo>
                <a:lnTo>
                  <a:pt x="832" y="409"/>
                </a:lnTo>
                <a:lnTo>
                  <a:pt x="836" y="409"/>
                </a:lnTo>
                <a:lnTo>
                  <a:pt x="841" y="409"/>
                </a:lnTo>
                <a:lnTo>
                  <a:pt x="845" y="409"/>
                </a:lnTo>
                <a:lnTo>
                  <a:pt x="845" y="405"/>
                </a:lnTo>
                <a:lnTo>
                  <a:pt x="850" y="405"/>
                </a:lnTo>
                <a:lnTo>
                  <a:pt x="854" y="405"/>
                </a:lnTo>
                <a:lnTo>
                  <a:pt x="858" y="405"/>
                </a:lnTo>
                <a:lnTo>
                  <a:pt x="858" y="400"/>
                </a:lnTo>
                <a:lnTo>
                  <a:pt x="863" y="400"/>
                </a:lnTo>
                <a:lnTo>
                  <a:pt x="867" y="400"/>
                </a:lnTo>
                <a:lnTo>
                  <a:pt x="872" y="400"/>
                </a:lnTo>
                <a:lnTo>
                  <a:pt x="876" y="396"/>
                </a:lnTo>
                <a:lnTo>
                  <a:pt x="880" y="396"/>
                </a:lnTo>
                <a:lnTo>
                  <a:pt x="885" y="396"/>
                </a:lnTo>
                <a:lnTo>
                  <a:pt x="889" y="392"/>
                </a:lnTo>
                <a:lnTo>
                  <a:pt x="894" y="392"/>
                </a:lnTo>
                <a:lnTo>
                  <a:pt x="898" y="392"/>
                </a:lnTo>
                <a:lnTo>
                  <a:pt x="898" y="387"/>
                </a:lnTo>
                <a:lnTo>
                  <a:pt x="903" y="387"/>
                </a:lnTo>
                <a:lnTo>
                  <a:pt x="907" y="387"/>
                </a:lnTo>
                <a:lnTo>
                  <a:pt x="911" y="387"/>
                </a:lnTo>
                <a:lnTo>
                  <a:pt x="911" y="383"/>
                </a:lnTo>
                <a:lnTo>
                  <a:pt x="916" y="383"/>
                </a:lnTo>
                <a:lnTo>
                  <a:pt x="920" y="383"/>
                </a:lnTo>
                <a:lnTo>
                  <a:pt x="925" y="383"/>
                </a:lnTo>
                <a:lnTo>
                  <a:pt x="925" y="378"/>
                </a:lnTo>
                <a:lnTo>
                  <a:pt x="929" y="378"/>
                </a:lnTo>
                <a:lnTo>
                  <a:pt x="933" y="378"/>
                </a:lnTo>
                <a:lnTo>
                  <a:pt x="938" y="378"/>
                </a:lnTo>
                <a:lnTo>
                  <a:pt x="938" y="374"/>
                </a:lnTo>
                <a:lnTo>
                  <a:pt x="942" y="374"/>
                </a:lnTo>
                <a:lnTo>
                  <a:pt x="947" y="374"/>
                </a:lnTo>
                <a:lnTo>
                  <a:pt x="951" y="370"/>
                </a:lnTo>
                <a:lnTo>
                  <a:pt x="955" y="370"/>
                </a:lnTo>
                <a:lnTo>
                  <a:pt x="960" y="370"/>
                </a:lnTo>
                <a:lnTo>
                  <a:pt x="964" y="365"/>
                </a:lnTo>
                <a:lnTo>
                  <a:pt x="969" y="365"/>
                </a:lnTo>
                <a:lnTo>
                  <a:pt x="973" y="365"/>
                </a:lnTo>
                <a:lnTo>
                  <a:pt x="977" y="361"/>
                </a:lnTo>
                <a:lnTo>
                  <a:pt x="982" y="361"/>
                </a:lnTo>
                <a:lnTo>
                  <a:pt x="986" y="361"/>
                </a:lnTo>
                <a:lnTo>
                  <a:pt x="991" y="356"/>
                </a:lnTo>
                <a:lnTo>
                  <a:pt x="995" y="356"/>
                </a:lnTo>
                <a:lnTo>
                  <a:pt x="999" y="356"/>
                </a:lnTo>
                <a:lnTo>
                  <a:pt x="999" y="352"/>
                </a:lnTo>
                <a:lnTo>
                  <a:pt x="1004" y="352"/>
                </a:lnTo>
                <a:lnTo>
                  <a:pt x="1008" y="352"/>
                </a:lnTo>
                <a:lnTo>
                  <a:pt x="1013" y="352"/>
                </a:lnTo>
                <a:lnTo>
                  <a:pt x="1013" y="348"/>
                </a:lnTo>
                <a:lnTo>
                  <a:pt x="1017" y="348"/>
                </a:lnTo>
                <a:lnTo>
                  <a:pt x="1021" y="348"/>
                </a:lnTo>
                <a:lnTo>
                  <a:pt x="1026" y="348"/>
                </a:lnTo>
                <a:lnTo>
                  <a:pt x="1026" y="343"/>
                </a:lnTo>
                <a:lnTo>
                  <a:pt x="1030" y="343"/>
                </a:lnTo>
                <a:lnTo>
                  <a:pt x="1035" y="343"/>
                </a:lnTo>
                <a:lnTo>
                  <a:pt x="1039" y="343"/>
                </a:lnTo>
                <a:lnTo>
                  <a:pt x="1039" y="339"/>
                </a:lnTo>
                <a:lnTo>
                  <a:pt x="1043" y="339"/>
                </a:lnTo>
                <a:lnTo>
                  <a:pt x="1048" y="339"/>
                </a:lnTo>
                <a:lnTo>
                  <a:pt x="1052" y="334"/>
                </a:lnTo>
                <a:lnTo>
                  <a:pt x="1057" y="334"/>
                </a:lnTo>
                <a:lnTo>
                  <a:pt x="1061" y="334"/>
                </a:lnTo>
                <a:lnTo>
                  <a:pt x="1065" y="330"/>
                </a:lnTo>
                <a:lnTo>
                  <a:pt x="1070" y="330"/>
                </a:lnTo>
                <a:lnTo>
                  <a:pt x="1074" y="330"/>
                </a:lnTo>
                <a:lnTo>
                  <a:pt x="1079" y="326"/>
                </a:lnTo>
                <a:lnTo>
                  <a:pt x="1083" y="326"/>
                </a:lnTo>
                <a:lnTo>
                  <a:pt x="1087" y="326"/>
                </a:lnTo>
                <a:lnTo>
                  <a:pt x="1092" y="326"/>
                </a:lnTo>
                <a:lnTo>
                  <a:pt x="1092" y="321"/>
                </a:lnTo>
                <a:lnTo>
                  <a:pt x="1096" y="321"/>
                </a:lnTo>
                <a:lnTo>
                  <a:pt x="1101" y="321"/>
                </a:lnTo>
                <a:lnTo>
                  <a:pt x="1105" y="317"/>
                </a:lnTo>
                <a:lnTo>
                  <a:pt x="1109" y="317"/>
                </a:lnTo>
                <a:lnTo>
                  <a:pt x="1114" y="317"/>
                </a:lnTo>
                <a:lnTo>
                  <a:pt x="1118" y="312"/>
                </a:lnTo>
                <a:lnTo>
                  <a:pt x="1123" y="312"/>
                </a:lnTo>
                <a:lnTo>
                  <a:pt x="1127" y="312"/>
                </a:lnTo>
                <a:lnTo>
                  <a:pt x="1131" y="312"/>
                </a:lnTo>
                <a:lnTo>
                  <a:pt x="1131" y="308"/>
                </a:lnTo>
                <a:lnTo>
                  <a:pt x="1136" y="308"/>
                </a:lnTo>
                <a:lnTo>
                  <a:pt x="1140" y="308"/>
                </a:lnTo>
                <a:lnTo>
                  <a:pt x="1145" y="308"/>
                </a:lnTo>
                <a:lnTo>
                  <a:pt x="1145" y="304"/>
                </a:lnTo>
                <a:lnTo>
                  <a:pt x="1149" y="304"/>
                </a:lnTo>
                <a:lnTo>
                  <a:pt x="1153" y="304"/>
                </a:lnTo>
                <a:lnTo>
                  <a:pt x="1158" y="304"/>
                </a:lnTo>
                <a:lnTo>
                  <a:pt x="1162" y="299"/>
                </a:lnTo>
                <a:lnTo>
                  <a:pt x="1167" y="299"/>
                </a:lnTo>
                <a:lnTo>
                  <a:pt x="1171" y="299"/>
                </a:lnTo>
                <a:lnTo>
                  <a:pt x="1175" y="295"/>
                </a:lnTo>
                <a:lnTo>
                  <a:pt x="1180" y="295"/>
                </a:lnTo>
                <a:lnTo>
                  <a:pt x="1184" y="295"/>
                </a:lnTo>
                <a:lnTo>
                  <a:pt x="1189" y="290"/>
                </a:lnTo>
                <a:lnTo>
                  <a:pt x="1193" y="290"/>
                </a:lnTo>
                <a:lnTo>
                  <a:pt x="1197" y="290"/>
                </a:lnTo>
                <a:lnTo>
                  <a:pt x="1202" y="290"/>
                </a:lnTo>
                <a:lnTo>
                  <a:pt x="1206" y="286"/>
                </a:lnTo>
                <a:lnTo>
                  <a:pt x="1211" y="286"/>
                </a:lnTo>
                <a:lnTo>
                  <a:pt x="1215" y="286"/>
                </a:lnTo>
                <a:lnTo>
                  <a:pt x="1219" y="282"/>
                </a:lnTo>
                <a:lnTo>
                  <a:pt x="1224" y="282"/>
                </a:lnTo>
                <a:lnTo>
                  <a:pt x="1228" y="282"/>
                </a:lnTo>
                <a:lnTo>
                  <a:pt x="1233" y="282"/>
                </a:lnTo>
                <a:lnTo>
                  <a:pt x="1233" y="277"/>
                </a:lnTo>
                <a:lnTo>
                  <a:pt x="1237" y="277"/>
                </a:lnTo>
                <a:lnTo>
                  <a:pt x="1241" y="277"/>
                </a:lnTo>
                <a:lnTo>
                  <a:pt x="1246" y="277"/>
                </a:lnTo>
                <a:lnTo>
                  <a:pt x="1250" y="273"/>
                </a:lnTo>
                <a:lnTo>
                  <a:pt x="1255" y="273"/>
                </a:lnTo>
                <a:lnTo>
                  <a:pt x="1259" y="273"/>
                </a:lnTo>
                <a:lnTo>
                  <a:pt x="1263" y="273"/>
                </a:lnTo>
                <a:lnTo>
                  <a:pt x="1263" y="268"/>
                </a:lnTo>
                <a:lnTo>
                  <a:pt x="1268" y="268"/>
                </a:lnTo>
                <a:lnTo>
                  <a:pt x="1272" y="268"/>
                </a:lnTo>
                <a:lnTo>
                  <a:pt x="1277" y="268"/>
                </a:lnTo>
                <a:lnTo>
                  <a:pt x="1281" y="264"/>
                </a:lnTo>
                <a:lnTo>
                  <a:pt x="1285" y="264"/>
                </a:lnTo>
                <a:lnTo>
                  <a:pt x="1290" y="264"/>
                </a:lnTo>
                <a:lnTo>
                  <a:pt x="1294" y="264"/>
                </a:lnTo>
                <a:lnTo>
                  <a:pt x="1294" y="260"/>
                </a:lnTo>
                <a:lnTo>
                  <a:pt x="1299" y="260"/>
                </a:lnTo>
                <a:lnTo>
                  <a:pt x="1303" y="260"/>
                </a:lnTo>
                <a:lnTo>
                  <a:pt x="1307" y="260"/>
                </a:lnTo>
                <a:lnTo>
                  <a:pt x="1312" y="255"/>
                </a:lnTo>
                <a:lnTo>
                  <a:pt x="1316" y="255"/>
                </a:lnTo>
                <a:lnTo>
                  <a:pt x="1321" y="255"/>
                </a:lnTo>
                <a:lnTo>
                  <a:pt x="1325" y="255"/>
                </a:lnTo>
                <a:lnTo>
                  <a:pt x="1325" y="251"/>
                </a:lnTo>
                <a:lnTo>
                  <a:pt x="1329" y="251"/>
                </a:lnTo>
                <a:lnTo>
                  <a:pt x="1334" y="251"/>
                </a:lnTo>
                <a:lnTo>
                  <a:pt x="1338" y="251"/>
                </a:lnTo>
                <a:lnTo>
                  <a:pt x="1343" y="246"/>
                </a:lnTo>
                <a:lnTo>
                  <a:pt x="1347" y="246"/>
                </a:lnTo>
                <a:lnTo>
                  <a:pt x="1351" y="246"/>
                </a:lnTo>
                <a:lnTo>
                  <a:pt x="1356" y="242"/>
                </a:lnTo>
                <a:lnTo>
                  <a:pt x="1360" y="242"/>
                </a:lnTo>
                <a:lnTo>
                  <a:pt x="1365" y="242"/>
                </a:lnTo>
                <a:lnTo>
                  <a:pt x="1369" y="242"/>
                </a:lnTo>
                <a:lnTo>
                  <a:pt x="1373" y="238"/>
                </a:lnTo>
                <a:lnTo>
                  <a:pt x="1378" y="238"/>
                </a:lnTo>
                <a:lnTo>
                  <a:pt x="1382" y="238"/>
                </a:lnTo>
                <a:lnTo>
                  <a:pt x="1387" y="233"/>
                </a:lnTo>
                <a:lnTo>
                  <a:pt x="1391" y="233"/>
                </a:lnTo>
                <a:lnTo>
                  <a:pt x="1395" y="233"/>
                </a:lnTo>
                <a:lnTo>
                  <a:pt x="1400" y="233"/>
                </a:lnTo>
                <a:lnTo>
                  <a:pt x="1400" y="229"/>
                </a:lnTo>
                <a:lnTo>
                  <a:pt x="1404" y="229"/>
                </a:lnTo>
                <a:lnTo>
                  <a:pt x="1409" y="229"/>
                </a:lnTo>
                <a:lnTo>
                  <a:pt x="1413" y="229"/>
                </a:lnTo>
                <a:lnTo>
                  <a:pt x="1417" y="224"/>
                </a:lnTo>
                <a:lnTo>
                  <a:pt x="1422" y="224"/>
                </a:lnTo>
                <a:lnTo>
                  <a:pt x="1426" y="224"/>
                </a:lnTo>
                <a:lnTo>
                  <a:pt x="1431" y="224"/>
                </a:lnTo>
                <a:lnTo>
                  <a:pt x="1431" y="220"/>
                </a:lnTo>
                <a:lnTo>
                  <a:pt x="1435" y="220"/>
                </a:lnTo>
                <a:lnTo>
                  <a:pt x="1439" y="220"/>
                </a:lnTo>
                <a:lnTo>
                  <a:pt x="1444" y="220"/>
                </a:lnTo>
                <a:lnTo>
                  <a:pt x="1448" y="216"/>
                </a:lnTo>
                <a:lnTo>
                  <a:pt x="1453" y="216"/>
                </a:lnTo>
                <a:lnTo>
                  <a:pt x="1457" y="216"/>
                </a:lnTo>
                <a:lnTo>
                  <a:pt x="1461" y="211"/>
                </a:lnTo>
                <a:lnTo>
                  <a:pt x="1466" y="211"/>
                </a:lnTo>
                <a:lnTo>
                  <a:pt x="1470" y="211"/>
                </a:lnTo>
                <a:lnTo>
                  <a:pt x="1475" y="211"/>
                </a:lnTo>
                <a:lnTo>
                  <a:pt x="1475" y="207"/>
                </a:lnTo>
                <a:lnTo>
                  <a:pt x="1479" y="207"/>
                </a:lnTo>
                <a:lnTo>
                  <a:pt x="1483" y="207"/>
                </a:lnTo>
                <a:lnTo>
                  <a:pt x="1488" y="202"/>
                </a:lnTo>
                <a:lnTo>
                  <a:pt x="1492" y="202"/>
                </a:lnTo>
                <a:lnTo>
                  <a:pt x="1497" y="202"/>
                </a:lnTo>
                <a:lnTo>
                  <a:pt x="1501" y="202"/>
                </a:lnTo>
                <a:lnTo>
                  <a:pt x="1501" y="198"/>
                </a:lnTo>
                <a:lnTo>
                  <a:pt x="1505" y="198"/>
                </a:lnTo>
                <a:lnTo>
                  <a:pt x="1510" y="198"/>
                </a:lnTo>
                <a:lnTo>
                  <a:pt x="1514" y="198"/>
                </a:lnTo>
                <a:lnTo>
                  <a:pt x="1514" y="194"/>
                </a:lnTo>
                <a:lnTo>
                  <a:pt x="1519" y="194"/>
                </a:lnTo>
                <a:lnTo>
                  <a:pt x="1523" y="194"/>
                </a:lnTo>
                <a:lnTo>
                  <a:pt x="1527" y="194"/>
                </a:lnTo>
                <a:lnTo>
                  <a:pt x="1532" y="189"/>
                </a:lnTo>
                <a:lnTo>
                  <a:pt x="1536" y="189"/>
                </a:lnTo>
                <a:lnTo>
                  <a:pt x="1541" y="189"/>
                </a:lnTo>
                <a:lnTo>
                  <a:pt x="1545" y="185"/>
                </a:lnTo>
                <a:lnTo>
                  <a:pt x="1549" y="185"/>
                </a:lnTo>
                <a:lnTo>
                  <a:pt x="1554" y="185"/>
                </a:lnTo>
                <a:lnTo>
                  <a:pt x="1558" y="180"/>
                </a:lnTo>
                <a:lnTo>
                  <a:pt x="1563" y="180"/>
                </a:lnTo>
                <a:lnTo>
                  <a:pt x="1567" y="180"/>
                </a:lnTo>
                <a:lnTo>
                  <a:pt x="1571" y="176"/>
                </a:lnTo>
                <a:lnTo>
                  <a:pt x="1576" y="176"/>
                </a:lnTo>
                <a:lnTo>
                  <a:pt x="1580" y="176"/>
                </a:lnTo>
                <a:lnTo>
                  <a:pt x="1585" y="172"/>
                </a:lnTo>
                <a:lnTo>
                  <a:pt x="1589" y="172"/>
                </a:lnTo>
                <a:lnTo>
                  <a:pt x="1593" y="172"/>
                </a:lnTo>
                <a:lnTo>
                  <a:pt x="1598" y="167"/>
                </a:lnTo>
                <a:lnTo>
                  <a:pt x="1602" y="167"/>
                </a:lnTo>
                <a:lnTo>
                  <a:pt x="1607" y="167"/>
                </a:lnTo>
                <a:lnTo>
                  <a:pt x="1611" y="167"/>
                </a:lnTo>
                <a:lnTo>
                  <a:pt x="1611" y="163"/>
                </a:lnTo>
                <a:lnTo>
                  <a:pt x="1615" y="163"/>
                </a:lnTo>
                <a:lnTo>
                  <a:pt x="1620" y="163"/>
                </a:lnTo>
                <a:lnTo>
                  <a:pt x="1624" y="163"/>
                </a:lnTo>
                <a:lnTo>
                  <a:pt x="1624" y="158"/>
                </a:lnTo>
                <a:lnTo>
                  <a:pt x="1629" y="158"/>
                </a:lnTo>
                <a:lnTo>
                  <a:pt x="1633" y="158"/>
                </a:lnTo>
                <a:lnTo>
                  <a:pt x="1637" y="154"/>
                </a:lnTo>
                <a:lnTo>
                  <a:pt x="1642" y="154"/>
                </a:lnTo>
                <a:lnTo>
                  <a:pt x="1646" y="154"/>
                </a:lnTo>
                <a:lnTo>
                  <a:pt x="1651" y="150"/>
                </a:lnTo>
                <a:lnTo>
                  <a:pt x="1655" y="150"/>
                </a:lnTo>
                <a:lnTo>
                  <a:pt x="1660" y="150"/>
                </a:lnTo>
                <a:lnTo>
                  <a:pt x="1664" y="145"/>
                </a:lnTo>
                <a:lnTo>
                  <a:pt x="1668" y="145"/>
                </a:lnTo>
                <a:lnTo>
                  <a:pt x="1673" y="145"/>
                </a:lnTo>
                <a:lnTo>
                  <a:pt x="1677" y="145"/>
                </a:lnTo>
                <a:lnTo>
                  <a:pt x="1677" y="141"/>
                </a:lnTo>
                <a:lnTo>
                  <a:pt x="1682" y="141"/>
                </a:lnTo>
                <a:lnTo>
                  <a:pt x="1686" y="141"/>
                </a:lnTo>
                <a:lnTo>
                  <a:pt x="1690" y="136"/>
                </a:lnTo>
                <a:lnTo>
                  <a:pt x="1695" y="136"/>
                </a:lnTo>
                <a:lnTo>
                  <a:pt x="1699" y="136"/>
                </a:lnTo>
                <a:lnTo>
                  <a:pt x="1704" y="132"/>
                </a:lnTo>
                <a:lnTo>
                  <a:pt x="1708" y="132"/>
                </a:lnTo>
                <a:lnTo>
                  <a:pt x="1712" y="132"/>
                </a:lnTo>
                <a:lnTo>
                  <a:pt x="1717" y="128"/>
                </a:lnTo>
                <a:lnTo>
                  <a:pt x="1721" y="128"/>
                </a:lnTo>
                <a:lnTo>
                  <a:pt x="1726" y="128"/>
                </a:lnTo>
                <a:lnTo>
                  <a:pt x="1730" y="123"/>
                </a:lnTo>
                <a:lnTo>
                  <a:pt x="1734" y="123"/>
                </a:lnTo>
                <a:lnTo>
                  <a:pt x="1739" y="123"/>
                </a:lnTo>
                <a:lnTo>
                  <a:pt x="1743" y="123"/>
                </a:lnTo>
                <a:lnTo>
                  <a:pt x="1743" y="119"/>
                </a:lnTo>
                <a:lnTo>
                  <a:pt x="1748" y="119"/>
                </a:lnTo>
                <a:lnTo>
                  <a:pt x="1752" y="119"/>
                </a:lnTo>
                <a:lnTo>
                  <a:pt x="1756" y="114"/>
                </a:lnTo>
                <a:lnTo>
                  <a:pt x="1761" y="114"/>
                </a:lnTo>
                <a:lnTo>
                  <a:pt x="1765" y="114"/>
                </a:lnTo>
                <a:lnTo>
                  <a:pt x="1770" y="110"/>
                </a:lnTo>
                <a:lnTo>
                  <a:pt x="1774" y="110"/>
                </a:lnTo>
                <a:lnTo>
                  <a:pt x="1778" y="110"/>
                </a:lnTo>
                <a:lnTo>
                  <a:pt x="1783" y="106"/>
                </a:lnTo>
                <a:lnTo>
                  <a:pt x="1787" y="106"/>
                </a:lnTo>
                <a:lnTo>
                  <a:pt x="1792" y="106"/>
                </a:lnTo>
                <a:lnTo>
                  <a:pt x="1796" y="101"/>
                </a:lnTo>
                <a:lnTo>
                  <a:pt x="1800" y="101"/>
                </a:lnTo>
                <a:lnTo>
                  <a:pt x="1805" y="101"/>
                </a:lnTo>
                <a:lnTo>
                  <a:pt x="1809" y="101"/>
                </a:lnTo>
                <a:lnTo>
                  <a:pt x="1809" y="97"/>
                </a:lnTo>
                <a:lnTo>
                  <a:pt x="1814" y="97"/>
                </a:lnTo>
                <a:lnTo>
                  <a:pt x="1818" y="97"/>
                </a:lnTo>
                <a:lnTo>
                  <a:pt x="1822" y="92"/>
                </a:lnTo>
                <a:lnTo>
                  <a:pt x="1827" y="92"/>
                </a:lnTo>
                <a:lnTo>
                  <a:pt x="1831" y="92"/>
                </a:lnTo>
                <a:lnTo>
                  <a:pt x="1836" y="88"/>
                </a:lnTo>
                <a:lnTo>
                  <a:pt x="1840" y="88"/>
                </a:lnTo>
                <a:lnTo>
                  <a:pt x="1844" y="88"/>
                </a:lnTo>
                <a:lnTo>
                  <a:pt x="1849" y="88"/>
                </a:lnTo>
                <a:lnTo>
                  <a:pt x="1849" y="84"/>
                </a:lnTo>
                <a:lnTo>
                  <a:pt x="1853" y="84"/>
                </a:lnTo>
                <a:lnTo>
                  <a:pt x="1858" y="84"/>
                </a:lnTo>
                <a:lnTo>
                  <a:pt x="1862" y="84"/>
                </a:lnTo>
                <a:lnTo>
                  <a:pt x="1862" y="79"/>
                </a:lnTo>
                <a:lnTo>
                  <a:pt x="1866" y="79"/>
                </a:lnTo>
                <a:lnTo>
                  <a:pt x="1871" y="79"/>
                </a:lnTo>
                <a:lnTo>
                  <a:pt x="1875" y="79"/>
                </a:lnTo>
                <a:lnTo>
                  <a:pt x="1875" y="75"/>
                </a:lnTo>
                <a:lnTo>
                  <a:pt x="1880" y="75"/>
                </a:lnTo>
                <a:lnTo>
                  <a:pt x="1884" y="75"/>
                </a:lnTo>
                <a:lnTo>
                  <a:pt x="1888" y="75"/>
                </a:lnTo>
                <a:lnTo>
                  <a:pt x="1893" y="70"/>
                </a:lnTo>
                <a:lnTo>
                  <a:pt x="1897" y="70"/>
                </a:lnTo>
                <a:lnTo>
                  <a:pt x="1902" y="70"/>
                </a:lnTo>
                <a:lnTo>
                  <a:pt x="1902" y="66"/>
                </a:lnTo>
                <a:lnTo>
                  <a:pt x="1906" y="66"/>
                </a:lnTo>
                <a:lnTo>
                  <a:pt x="1910" y="66"/>
                </a:lnTo>
                <a:lnTo>
                  <a:pt x="1915" y="66"/>
                </a:lnTo>
                <a:lnTo>
                  <a:pt x="1919" y="62"/>
                </a:lnTo>
                <a:lnTo>
                  <a:pt x="1924" y="62"/>
                </a:lnTo>
                <a:lnTo>
                  <a:pt x="1928" y="62"/>
                </a:lnTo>
                <a:lnTo>
                  <a:pt x="1932" y="57"/>
                </a:lnTo>
                <a:lnTo>
                  <a:pt x="1937" y="57"/>
                </a:lnTo>
                <a:lnTo>
                  <a:pt x="1941" y="57"/>
                </a:lnTo>
                <a:lnTo>
                  <a:pt x="1946" y="53"/>
                </a:lnTo>
                <a:lnTo>
                  <a:pt x="1950" y="53"/>
                </a:lnTo>
                <a:lnTo>
                  <a:pt x="1954" y="53"/>
                </a:lnTo>
                <a:lnTo>
                  <a:pt x="1959" y="48"/>
                </a:lnTo>
                <a:lnTo>
                  <a:pt x="1963" y="48"/>
                </a:lnTo>
                <a:lnTo>
                  <a:pt x="1968" y="48"/>
                </a:lnTo>
                <a:lnTo>
                  <a:pt x="1972" y="44"/>
                </a:lnTo>
                <a:lnTo>
                  <a:pt x="1976" y="44"/>
                </a:lnTo>
                <a:lnTo>
                  <a:pt x="1981" y="44"/>
                </a:lnTo>
                <a:lnTo>
                  <a:pt x="1985" y="44"/>
                </a:lnTo>
                <a:lnTo>
                  <a:pt x="1985" y="40"/>
                </a:lnTo>
                <a:lnTo>
                  <a:pt x="1990" y="40"/>
                </a:lnTo>
                <a:lnTo>
                  <a:pt x="1994" y="40"/>
                </a:lnTo>
                <a:lnTo>
                  <a:pt x="1998" y="40"/>
                </a:lnTo>
                <a:lnTo>
                  <a:pt x="1998" y="35"/>
                </a:lnTo>
                <a:lnTo>
                  <a:pt x="2003" y="35"/>
                </a:lnTo>
                <a:lnTo>
                  <a:pt x="2007" y="35"/>
                </a:lnTo>
                <a:lnTo>
                  <a:pt x="2012" y="35"/>
                </a:lnTo>
                <a:lnTo>
                  <a:pt x="2012" y="31"/>
                </a:lnTo>
                <a:lnTo>
                  <a:pt x="2016" y="31"/>
                </a:lnTo>
                <a:lnTo>
                  <a:pt x="2020" y="31"/>
                </a:lnTo>
                <a:lnTo>
                  <a:pt x="2025" y="31"/>
                </a:lnTo>
                <a:lnTo>
                  <a:pt x="2029" y="26"/>
                </a:lnTo>
                <a:lnTo>
                  <a:pt x="2034" y="26"/>
                </a:lnTo>
                <a:lnTo>
                  <a:pt x="2038" y="26"/>
                </a:lnTo>
                <a:lnTo>
                  <a:pt x="2042" y="22"/>
                </a:lnTo>
                <a:lnTo>
                  <a:pt x="2047" y="22"/>
                </a:lnTo>
                <a:lnTo>
                  <a:pt x="2051" y="22"/>
                </a:lnTo>
                <a:lnTo>
                  <a:pt x="2051" y="18"/>
                </a:lnTo>
                <a:lnTo>
                  <a:pt x="2056" y="18"/>
                </a:lnTo>
                <a:lnTo>
                  <a:pt x="2060" y="18"/>
                </a:lnTo>
                <a:lnTo>
                  <a:pt x="2064" y="18"/>
                </a:lnTo>
                <a:lnTo>
                  <a:pt x="2064" y="13"/>
                </a:lnTo>
                <a:lnTo>
                  <a:pt x="2069" y="13"/>
                </a:lnTo>
                <a:lnTo>
                  <a:pt x="2073" y="13"/>
                </a:lnTo>
                <a:lnTo>
                  <a:pt x="2078" y="13"/>
                </a:lnTo>
                <a:lnTo>
                  <a:pt x="2082" y="9"/>
                </a:lnTo>
                <a:lnTo>
                  <a:pt x="2086" y="9"/>
                </a:lnTo>
                <a:lnTo>
                  <a:pt x="2091" y="9"/>
                </a:lnTo>
                <a:lnTo>
                  <a:pt x="2095" y="4"/>
                </a:lnTo>
                <a:lnTo>
                  <a:pt x="2100" y="4"/>
                </a:lnTo>
                <a:lnTo>
                  <a:pt x="2104" y="4"/>
                </a:lnTo>
                <a:lnTo>
                  <a:pt x="2108" y="0"/>
                </a:lnTo>
              </a:path>
            </a:pathLst>
          </a:custGeom>
          <a:noFill/>
          <a:ln w="285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Rectangle 87"/>
          <p:cNvSpPr/>
          <p:nvPr/>
        </p:nvSpPr>
        <p:spPr>
          <a:xfrm>
            <a:off x="-19" y="6113827"/>
            <a:ext cx="5431246" cy="738664"/>
          </a:xfrm>
          <a:prstGeom prst="rect">
            <a:avLst/>
          </a:prstGeom>
          <a:solidFill>
            <a:srgbClr val="0000CC"/>
          </a:solidFill>
          <a:ln>
            <a:solidFill>
              <a:srgbClr val="002060"/>
            </a:solidFill>
          </a:ln>
        </p:spPr>
        <p:txBody>
          <a:bodyPr wrap="square">
            <a:spAutoFit/>
          </a:bodyPr>
          <a:lstStyle/>
          <a:p>
            <a:pPr algn="ctr"/>
            <a:r>
              <a:rPr lang="en-US" sz="1400" b="1" kern="0" dirty="0">
                <a:solidFill>
                  <a:schemeClr val="bg1"/>
                </a:solidFill>
              </a:rPr>
              <a:t>We need to “shift from mental models dominated by events to mental models that recognize longer-term patterns of change and the underlying structures producing those </a:t>
            </a:r>
            <a:r>
              <a:rPr lang="en-US" sz="1400" b="1" kern="0" dirty="0" smtClean="0">
                <a:solidFill>
                  <a:schemeClr val="bg1"/>
                </a:solidFill>
              </a:rPr>
              <a:t>patterns.”</a:t>
            </a:r>
            <a:endParaRPr lang="en-US" sz="1400" b="1" dirty="0">
              <a:solidFill>
                <a:schemeClr val="bg1"/>
              </a:solidFill>
            </a:endParaRPr>
          </a:p>
        </p:txBody>
      </p:sp>
      <p:sp>
        <p:nvSpPr>
          <p:cNvPr id="92" name="TextBox 91"/>
          <p:cNvSpPr txBox="1"/>
          <p:nvPr/>
        </p:nvSpPr>
        <p:spPr>
          <a:xfrm>
            <a:off x="6120235" y="3688162"/>
            <a:ext cx="2875547" cy="523220"/>
          </a:xfrm>
          <a:prstGeom prst="rect">
            <a:avLst/>
          </a:prstGeom>
          <a:solidFill>
            <a:schemeClr val="bg1"/>
          </a:solidFill>
        </p:spPr>
        <p:txBody>
          <a:bodyPr wrap="square" rtlCol="0">
            <a:spAutoFit/>
          </a:bodyPr>
          <a:lstStyle/>
          <a:p>
            <a:r>
              <a:rPr lang="en-US" sz="1400" dirty="0" smtClean="0"/>
              <a:t>Note: numerical values produced by simulations are fictitious. </a:t>
            </a:r>
            <a:endParaRPr lang="en-US" sz="1400" dirty="0"/>
          </a:p>
        </p:txBody>
      </p:sp>
      <p:sp>
        <p:nvSpPr>
          <p:cNvPr id="2" name="Slide Number Placeholder 1"/>
          <p:cNvSpPr>
            <a:spLocks noGrp="1"/>
          </p:cNvSpPr>
          <p:nvPr>
            <p:ph type="sldNum" sz="quarter" idx="14"/>
          </p:nvPr>
        </p:nvSpPr>
        <p:spPr/>
        <p:txBody>
          <a:bodyPr/>
          <a:lstStyle/>
          <a:p>
            <a:fld id="{689318A1-174D-4DEE-8106-03A37B9BCF15}" type="slidenum">
              <a:rPr lang="en-US" sz="1000" smtClean="0"/>
              <a:pPr/>
              <a:t>20</a:t>
            </a:fld>
            <a:endParaRPr lang="en-US" sz="1000" dirty="0"/>
          </a:p>
        </p:txBody>
      </p:sp>
    </p:spTree>
    <p:extLst>
      <p:ext uri="{BB962C8B-B14F-4D97-AF65-F5344CB8AC3E}">
        <p14:creationId xmlns:p14="http://schemas.microsoft.com/office/powerpoint/2010/main" val="4093356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500"/>
                                        <p:tgtEl>
                                          <p:spTgt spid="9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wipe(left)">
                                      <p:cBhvr>
                                        <p:cTn id="15" dur="500"/>
                                        <p:tgtEl>
                                          <p:spTgt spid="4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0"/>
                                        </p:tgtEl>
                                        <p:attrNameLst>
                                          <p:attrName>style.visibility</p:attrName>
                                        </p:attrNameLst>
                                      </p:cBhvr>
                                      <p:to>
                                        <p:strVal val="visible"/>
                                      </p:to>
                                    </p:set>
                                    <p:animEffect transition="in" filter="fade">
                                      <p:cBhvr>
                                        <p:cTn id="19" dur="500"/>
                                        <p:tgtEl>
                                          <p:spTgt spid="90"/>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left)">
                                      <p:cBhvr>
                                        <p:cTn id="23" dur="500"/>
                                        <p:tgtEl>
                                          <p:spTgt spid="49"/>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wipe(left)">
                                      <p:cBhvr>
                                        <p:cTn id="27" dur="500"/>
                                        <p:tgtEl>
                                          <p:spTgt spid="5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87"/>
                                        </p:tgtEl>
                                        <p:attrNameLst>
                                          <p:attrName>style.visibility</p:attrName>
                                        </p:attrNameLst>
                                      </p:cBhvr>
                                      <p:to>
                                        <p:strVal val="visible"/>
                                      </p:to>
                                    </p:set>
                                    <p:animEffect transition="in" filter="wipe(left)">
                                      <p:cBhvr>
                                        <p:cTn id="31" dur="500"/>
                                        <p:tgtEl>
                                          <p:spTgt spid="87"/>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82"/>
                                        </p:tgtEl>
                                        <p:attrNameLst>
                                          <p:attrName>style.visibility</p:attrName>
                                        </p:attrNameLst>
                                      </p:cBhvr>
                                      <p:to>
                                        <p:strVal val="visible"/>
                                      </p:to>
                                    </p:set>
                                    <p:animEffect transition="in" filter="wipe(left)">
                                      <p:cBhvr>
                                        <p:cTn id="35" dur="500"/>
                                        <p:tgtEl>
                                          <p:spTgt spid="82"/>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79"/>
                                        </p:tgtEl>
                                        <p:attrNameLst>
                                          <p:attrName>style.visibility</p:attrName>
                                        </p:attrNameLst>
                                      </p:cBhvr>
                                      <p:to>
                                        <p:strVal val="visible"/>
                                      </p:to>
                                    </p:set>
                                    <p:animEffect transition="in" filter="wipe(left)">
                                      <p:cBhvr>
                                        <p:cTn id="43" dur="500"/>
                                        <p:tgtEl>
                                          <p:spTgt spid="7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88"/>
                                        </p:tgtEl>
                                        <p:attrNameLst>
                                          <p:attrName>style.visibility</p:attrName>
                                        </p:attrNameLst>
                                      </p:cBhvr>
                                      <p:to>
                                        <p:strVal val="visible"/>
                                      </p:to>
                                    </p:set>
                                    <p:animEffect transition="in" filter="wipe(left)">
                                      <p:cBhvr>
                                        <p:cTn id="48" dur="1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3388" y="356616"/>
            <a:ext cx="8256587" cy="710964"/>
          </a:xfrm>
        </p:spPr>
        <p:txBody>
          <a:bodyPr/>
          <a:lstStyle/>
          <a:p>
            <a:r>
              <a:rPr lang="en-US" sz="2400" b="1" dirty="0" smtClean="0"/>
              <a:t>Mental models at the bottom of the systems thinking iceberg</a:t>
            </a:r>
            <a:endParaRPr lang="en-US" sz="2400" b="1" dirty="0"/>
          </a:p>
        </p:txBody>
      </p:sp>
      <p:sp>
        <p:nvSpPr>
          <p:cNvPr id="4" name="Content Placeholder 1"/>
          <p:cNvSpPr txBox="1">
            <a:spLocks/>
          </p:cNvSpPr>
          <p:nvPr/>
        </p:nvSpPr>
        <p:spPr>
          <a:xfrm>
            <a:off x="431798" y="2615493"/>
            <a:ext cx="8712201" cy="3082939"/>
          </a:xfrm>
          <a:prstGeom prst="rect">
            <a:avLst/>
          </a:prstGeom>
        </p:spPr>
        <p:txBody>
          <a:bodyPr/>
          <a:lstStyle>
            <a:lvl1pPr marL="0" indent="0" algn="l" defTabSz="820738" rtl="0" eaLnBrk="1" fontAlgn="base" hangingPunct="1">
              <a:lnSpc>
                <a:spcPct val="90000"/>
              </a:lnSpc>
              <a:spcBef>
                <a:spcPct val="30000"/>
              </a:spcBef>
              <a:spcAft>
                <a:spcPct val="0"/>
              </a:spcAft>
              <a:buClr>
                <a:schemeClr val="tx2"/>
              </a:buClr>
              <a:buFont typeface="Symbol" panose="05050102010706020507" pitchFamily="18" charset="2"/>
              <a:buChar char=""/>
              <a:defRPr sz="2000" b="1">
                <a:solidFill>
                  <a:schemeClr val="tx1">
                    <a:lumMod val="75000"/>
                    <a:lumOff val="25000"/>
                  </a:schemeClr>
                </a:solidFill>
                <a:latin typeface="+mn-lt"/>
                <a:ea typeface="+mn-ea"/>
                <a:cs typeface="+mn-cs"/>
              </a:defRPr>
            </a:lvl1pPr>
            <a:lvl2pPr marL="288925" indent="-173038" algn="l" defTabSz="820738" rtl="0" eaLnBrk="1" fontAlgn="base" hangingPunct="1">
              <a:lnSpc>
                <a:spcPct val="90000"/>
              </a:lnSpc>
              <a:spcBef>
                <a:spcPct val="30000"/>
              </a:spcBef>
              <a:spcAft>
                <a:spcPct val="0"/>
              </a:spcAft>
              <a:buClr>
                <a:schemeClr val="tx2"/>
              </a:buClr>
              <a:buFont typeface="Arial" panose="020B0604020202020204" pitchFamily="34" charset="0"/>
              <a:buChar char="▪"/>
              <a:defRPr sz="2000">
                <a:solidFill>
                  <a:schemeClr val="tx1">
                    <a:lumMod val="75000"/>
                    <a:lumOff val="25000"/>
                  </a:schemeClr>
                </a:solidFill>
                <a:latin typeface="+mn-lt"/>
              </a:defRPr>
            </a:lvl2pPr>
            <a:lvl3pPr marL="508000" indent="-184150" algn="l" defTabSz="820738" rtl="0" eaLnBrk="1" fontAlgn="base" hangingPunct="1">
              <a:lnSpc>
                <a:spcPct val="90000"/>
              </a:lnSpc>
              <a:spcBef>
                <a:spcPct val="30000"/>
              </a:spcBef>
              <a:spcAft>
                <a:spcPct val="0"/>
              </a:spcAft>
              <a:buClr>
                <a:schemeClr val="tx2"/>
              </a:buClr>
              <a:buFont typeface="Arial" panose="020B0604020202020204" pitchFamily="34" charset="0"/>
              <a:buChar char="▪"/>
              <a:defRPr>
                <a:solidFill>
                  <a:schemeClr val="tx1">
                    <a:lumMod val="75000"/>
                    <a:lumOff val="25000"/>
                  </a:schemeClr>
                </a:solidFill>
                <a:latin typeface="+mn-lt"/>
              </a:defRPr>
            </a:lvl3pPr>
            <a:lvl4pPr marL="803275" indent="-225425" algn="l" defTabSz="820738" rtl="0" eaLnBrk="1" fontAlgn="base" hangingPunct="1">
              <a:lnSpc>
                <a:spcPct val="90000"/>
              </a:lnSpc>
              <a:spcBef>
                <a:spcPct val="30000"/>
              </a:spcBef>
              <a:spcAft>
                <a:spcPct val="0"/>
              </a:spcAft>
              <a:buClr>
                <a:schemeClr val="tx2"/>
              </a:buClr>
              <a:buFont typeface="Arial" charset="0"/>
              <a:buChar char="–"/>
              <a:defRPr>
                <a:solidFill>
                  <a:schemeClr val="tx1">
                    <a:lumMod val="75000"/>
                    <a:lumOff val="25000"/>
                  </a:schemeClr>
                </a:solidFill>
                <a:latin typeface="+mn-lt"/>
              </a:defRPr>
            </a:lvl4pPr>
            <a:lvl5pPr marL="9572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lumMod val="75000"/>
                    <a:lumOff val="25000"/>
                  </a:schemeClr>
                </a:solidFill>
                <a:latin typeface="+mn-lt"/>
              </a:defRPr>
            </a:lvl5pPr>
            <a:lvl6pPr marL="14144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6pPr>
            <a:lvl7pPr marL="18716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7pPr>
            <a:lvl8pPr marL="23288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8pPr>
            <a:lvl9pPr marL="27860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9pPr>
          </a:lstStyle>
          <a:p>
            <a:pPr marL="285750" indent="-285750">
              <a:buFont typeface="Wingdings" panose="05000000000000000000" pitchFamily="2" charset="2"/>
              <a:buChar char="§"/>
            </a:pPr>
            <a:endParaRPr lang="en-US" sz="1600" kern="0" dirty="0" smtClean="0">
              <a:solidFill>
                <a:prstClr val="black"/>
              </a:solidFill>
            </a:endParaRPr>
          </a:p>
          <a:p>
            <a:pPr marL="285750" indent="-285750">
              <a:buFont typeface="Wingdings" panose="05000000000000000000" pitchFamily="2" charset="2"/>
              <a:buChar char="§"/>
            </a:pPr>
            <a:r>
              <a:rPr lang="en-US" sz="1600" kern="0" dirty="0" smtClean="0">
                <a:solidFill>
                  <a:prstClr val="black"/>
                </a:solidFill>
              </a:rPr>
              <a:t>Attributes of mental models:</a:t>
            </a:r>
          </a:p>
          <a:p>
            <a:pPr marL="574675" lvl="1" indent="-285750">
              <a:buFont typeface="Arial" panose="020B0604020202020204" pitchFamily="34" charset="0"/>
              <a:buChar char="•"/>
            </a:pPr>
            <a:r>
              <a:rPr lang="en-US" sz="1600" kern="0" dirty="0" smtClean="0">
                <a:solidFill>
                  <a:prstClr val="black"/>
                </a:solidFill>
              </a:rPr>
              <a:t>“Very often, we are not consciously aware of our mental models or the effects they have on our [decisions and] behavior.”</a:t>
            </a:r>
            <a:r>
              <a:rPr lang="en-US" sz="1600" kern="0" baseline="30000" dirty="0" smtClean="0">
                <a:solidFill>
                  <a:prstClr val="black"/>
                </a:solidFill>
              </a:rPr>
              <a:t>2, page 8</a:t>
            </a:r>
            <a:endParaRPr lang="en-US" sz="1600" kern="0" dirty="0" smtClean="0">
              <a:solidFill>
                <a:prstClr val="black"/>
              </a:solidFill>
            </a:endParaRPr>
          </a:p>
          <a:p>
            <a:pPr marL="574675" lvl="1" indent="-285750">
              <a:buFont typeface="Arial" panose="020B0604020202020204" pitchFamily="34" charset="0"/>
              <a:buChar char="•"/>
            </a:pPr>
            <a:r>
              <a:rPr lang="en-US" sz="1600" kern="0" dirty="0" smtClean="0">
                <a:solidFill>
                  <a:prstClr val="black"/>
                </a:solidFill>
              </a:rPr>
              <a:t>There are often “fundamental mismatches between our mental models and actual reality…</a:t>
            </a:r>
            <a:r>
              <a:rPr lang="en-US" sz="1600" i="1" kern="0" dirty="0" smtClean="0">
                <a:solidFill>
                  <a:prstClr val="black"/>
                </a:solidFill>
              </a:rPr>
              <a:t> </a:t>
            </a:r>
            <a:r>
              <a:rPr lang="en-US" sz="1600" kern="0" dirty="0" smtClean="0">
                <a:solidFill>
                  <a:prstClr val="black"/>
                </a:solidFill>
              </a:rPr>
              <a:t>structures of which we are unaware hold us prisoner.”</a:t>
            </a:r>
            <a:r>
              <a:rPr lang="en-US" sz="1600" kern="0" baseline="30000" dirty="0" smtClean="0">
                <a:solidFill>
                  <a:prstClr val="black"/>
                </a:solidFill>
              </a:rPr>
              <a:t>2, pages 48 &amp; 93</a:t>
            </a:r>
            <a:endParaRPr lang="en-US" sz="1600" kern="0" dirty="0" smtClean="0">
              <a:solidFill>
                <a:prstClr val="black"/>
              </a:solidFill>
            </a:endParaRPr>
          </a:p>
          <a:p>
            <a:pPr marL="574675" lvl="1" indent="-285750">
              <a:buFont typeface="Arial" panose="020B0604020202020204" pitchFamily="34" charset="0"/>
              <a:buChar char="•"/>
            </a:pPr>
            <a:r>
              <a:rPr lang="en-US" sz="1600" kern="0" dirty="0" smtClean="0">
                <a:solidFill>
                  <a:prstClr val="black"/>
                </a:solidFill>
              </a:rPr>
              <a:t>“Structure in human systems includes the ‘operating policies’ of the decision makers in the system.”</a:t>
            </a:r>
            <a:r>
              <a:rPr lang="en-US" sz="1600" kern="0" baseline="30000" dirty="0" smtClean="0">
                <a:solidFill>
                  <a:prstClr val="black"/>
                </a:solidFill>
              </a:rPr>
              <a:t>2, page 53</a:t>
            </a:r>
            <a:endParaRPr lang="en-US" sz="1600" kern="0" dirty="0" smtClean="0">
              <a:solidFill>
                <a:prstClr val="black"/>
              </a:solidFill>
            </a:endParaRPr>
          </a:p>
          <a:p>
            <a:pPr marL="574675" lvl="1" indent="-285750">
              <a:buFont typeface="Arial" panose="020B0604020202020204" pitchFamily="34" charset="0"/>
              <a:buChar char="•"/>
            </a:pPr>
            <a:r>
              <a:rPr lang="en-US" sz="1600" kern="0" dirty="0" smtClean="0">
                <a:solidFill>
                  <a:prstClr val="black"/>
                </a:solidFill>
              </a:rPr>
              <a:t>We need to “shift from mental models dominated by events to mental models that recognize longer-term patterns of change and the underlying structures producing those patterns.”</a:t>
            </a:r>
            <a:r>
              <a:rPr lang="en-US" sz="1600" kern="0" baseline="30000" dirty="0" smtClean="0">
                <a:solidFill>
                  <a:prstClr val="black"/>
                </a:solidFill>
              </a:rPr>
              <a:t>2, page</a:t>
            </a:r>
            <a:r>
              <a:rPr lang="en-US" sz="1600" kern="0" dirty="0" smtClean="0">
                <a:solidFill>
                  <a:prstClr val="black"/>
                </a:solidFill>
              </a:rPr>
              <a:t> </a:t>
            </a:r>
            <a:r>
              <a:rPr lang="en-US" sz="1600" kern="0" baseline="30000" dirty="0" smtClean="0">
                <a:solidFill>
                  <a:prstClr val="black"/>
                </a:solidFill>
              </a:rPr>
              <a:t>190</a:t>
            </a:r>
          </a:p>
          <a:p>
            <a:pPr lvl="1"/>
            <a:endParaRPr lang="en-US" sz="1600" kern="0" dirty="0"/>
          </a:p>
        </p:txBody>
      </p:sp>
      <p:sp>
        <p:nvSpPr>
          <p:cNvPr id="5" name="TextBox 4"/>
          <p:cNvSpPr txBox="1"/>
          <p:nvPr/>
        </p:nvSpPr>
        <p:spPr>
          <a:xfrm>
            <a:off x="345604" y="5773450"/>
            <a:ext cx="4199890" cy="523220"/>
          </a:xfrm>
          <a:prstGeom prst="rect">
            <a:avLst/>
          </a:prstGeom>
          <a:noFill/>
        </p:spPr>
        <p:txBody>
          <a:bodyPr wrap="square" rtlCol="0">
            <a:spAutoFit/>
          </a:bodyPr>
          <a:lstStyle/>
          <a:p>
            <a:pPr eaLnBrk="1" fontAlgn="auto" hangingPunct="1">
              <a:spcBef>
                <a:spcPts val="0"/>
              </a:spcBef>
              <a:spcAft>
                <a:spcPts val="0"/>
              </a:spcAft>
            </a:pPr>
            <a:r>
              <a:rPr lang="en-US" sz="1400" baseline="30000" dirty="0" smtClean="0">
                <a:solidFill>
                  <a:prstClr val="black"/>
                </a:solidFill>
                <a:latin typeface="Calibri"/>
              </a:rPr>
              <a:t>1 </a:t>
            </a:r>
            <a:r>
              <a:rPr lang="en-US" sz="1400" dirty="0" smtClean="0">
                <a:solidFill>
                  <a:prstClr val="black"/>
                </a:solidFill>
                <a:latin typeface="Calibri"/>
              </a:rPr>
              <a:t>Sterman </a:t>
            </a:r>
            <a:r>
              <a:rPr lang="en-US" sz="1400" dirty="0">
                <a:solidFill>
                  <a:prstClr val="black"/>
                </a:solidFill>
                <a:latin typeface="Calibri"/>
              </a:rPr>
              <a:t>(2000), </a:t>
            </a:r>
            <a:r>
              <a:rPr lang="en-US" sz="1400" i="1" dirty="0">
                <a:solidFill>
                  <a:prstClr val="black"/>
                </a:solidFill>
                <a:latin typeface="Calibri"/>
              </a:rPr>
              <a:t>Business Dynamics: Systems Thinking and Modeling for a Complex World</a:t>
            </a:r>
            <a:r>
              <a:rPr lang="en-US" sz="1400" dirty="0">
                <a:solidFill>
                  <a:prstClr val="black"/>
                </a:solidFill>
                <a:latin typeface="Calibri"/>
              </a:rPr>
              <a:t>. Irwin McGraw-Hill</a:t>
            </a:r>
            <a:r>
              <a:rPr lang="en-US" sz="1400" dirty="0" smtClean="0">
                <a:solidFill>
                  <a:prstClr val="black"/>
                </a:solidFill>
                <a:latin typeface="Calibri"/>
              </a:rPr>
              <a:t>.</a:t>
            </a:r>
            <a:endParaRPr lang="en-US" sz="1400" dirty="0">
              <a:solidFill>
                <a:prstClr val="black"/>
              </a:solidFill>
              <a:latin typeface="Calibri"/>
            </a:endParaRPr>
          </a:p>
        </p:txBody>
      </p:sp>
      <p:sp>
        <p:nvSpPr>
          <p:cNvPr id="6" name="TextBox 5"/>
          <p:cNvSpPr txBox="1"/>
          <p:nvPr/>
        </p:nvSpPr>
        <p:spPr>
          <a:xfrm>
            <a:off x="4929636" y="5784560"/>
            <a:ext cx="3975823" cy="523220"/>
          </a:xfrm>
          <a:prstGeom prst="rect">
            <a:avLst/>
          </a:prstGeom>
          <a:noFill/>
        </p:spPr>
        <p:txBody>
          <a:bodyPr wrap="square" rtlCol="0">
            <a:spAutoFit/>
          </a:bodyPr>
          <a:lstStyle/>
          <a:p>
            <a:pPr eaLnBrk="1" fontAlgn="auto" hangingPunct="1">
              <a:spcBef>
                <a:spcPts val="0"/>
              </a:spcBef>
              <a:spcAft>
                <a:spcPts val="0"/>
              </a:spcAft>
            </a:pPr>
            <a:r>
              <a:rPr lang="en-US" sz="1400" baseline="30000" dirty="0" smtClean="0">
                <a:solidFill>
                  <a:prstClr val="black"/>
                </a:solidFill>
                <a:latin typeface="Calibri"/>
              </a:rPr>
              <a:t>2</a:t>
            </a:r>
            <a:r>
              <a:rPr lang="en-US" sz="1400" dirty="0">
                <a:solidFill>
                  <a:prstClr val="black"/>
                </a:solidFill>
                <a:latin typeface="Calibri"/>
              </a:rPr>
              <a:t> </a:t>
            </a:r>
            <a:r>
              <a:rPr lang="en-US" sz="1400" dirty="0" smtClean="0">
                <a:solidFill>
                  <a:prstClr val="black"/>
                </a:solidFill>
                <a:latin typeface="Calibri"/>
              </a:rPr>
              <a:t>Senge, Peter (2006), </a:t>
            </a:r>
            <a:r>
              <a:rPr lang="en-US" sz="1400" i="1" dirty="0" smtClean="0">
                <a:solidFill>
                  <a:prstClr val="black"/>
                </a:solidFill>
                <a:latin typeface="Calibri"/>
              </a:rPr>
              <a:t>The Fifth Discipline: The Art &amp; Practice of the Learning Organization. </a:t>
            </a:r>
            <a:r>
              <a:rPr lang="en-US" sz="1400" dirty="0" smtClean="0">
                <a:solidFill>
                  <a:prstClr val="black"/>
                </a:solidFill>
                <a:latin typeface="Calibri"/>
              </a:rPr>
              <a:t>Doubleday.</a:t>
            </a:r>
            <a:endParaRPr lang="en-US" sz="1400" dirty="0">
              <a:solidFill>
                <a:prstClr val="black"/>
              </a:solidFill>
              <a:latin typeface="Calibri"/>
            </a:endParaRPr>
          </a:p>
        </p:txBody>
      </p:sp>
      <p:sp>
        <p:nvSpPr>
          <p:cNvPr id="7" name="Content Placeholder 1"/>
          <p:cNvSpPr txBox="1">
            <a:spLocks/>
          </p:cNvSpPr>
          <p:nvPr/>
        </p:nvSpPr>
        <p:spPr>
          <a:xfrm>
            <a:off x="438426" y="1177654"/>
            <a:ext cx="8705573" cy="1517351"/>
          </a:xfrm>
          <a:prstGeom prst="rect">
            <a:avLst/>
          </a:prstGeom>
        </p:spPr>
        <p:txBody>
          <a:bodyPr/>
          <a:lstStyle>
            <a:lvl1pPr marL="0" indent="0" algn="l" defTabSz="820738" rtl="0" eaLnBrk="1" fontAlgn="base" hangingPunct="1">
              <a:lnSpc>
                <a:spcPct val="90000"/>
              </a:lnSpc>
              <a:spcBef>
                <a:spcPct val="30000"/>
              </a:spcBef>
              <a:spcAft>
                <a:spcPct val="0"/>
              </a:spcAft>
              <a:buClr>
                <a:schemeClr val="tx2"/>
              </a:buClr>
              <a:buFont typeface="Symbol" panose="05050102010706020507" pitchFamily="18" charset="2"/>
              <a:buChar char=""/>
              <a:defRPr sz="2000" b="1">
                <a:solidFill>
                  <a:schemeClr val="tx1">
                    <a:lumMod val="75000"/>
                    <a:lumOff val="25000"/>
                  </a:schemeClr>
                </a:solidFill>
                <a:latin typeface="+mn-lt"/>
                <a:ea typeface="+mn-ea"/>
                <a:cs typeface="+mn-cs"/>
              </a:defRPr>
            </a:lvl1pPr>
            <a:lvl2pPr marL="288925" indent="-173038" algn="l" defTabSz="820738" rtl="0" eaLnBrk="1" fontAlgn="base" hangingPunct="1">
              <a:lnSpc>
                <a:spcPct val="90000"/>
              </a:lnSpc>
              <a:spcBef>
                <a:spcPct val="30000"/>
              </a:spcBef>
              <a:spcAft>
                <a:spcPct val="0"/>
              </a:spcAft>
              <a:buClr>
                <a:schemeClr val="tx2"/>
              </a:buClr>
              <a:buFont typeface="Arial" panose="020B0604020202020204" pitchFamily="34" charset="0"/>
              <a:buChar char="▪"/>
              <a:defRPr sz="2000">
                <a:solidFill>
                  <a:schemeClr val="tx1">
                    <a:lumMod val="75000"/>
                    <a:lumOff val="25000"/>
                  </a:schemeClr>
                </a:solidFill>
                <a:latin typeface="+mn-lt"/>
              </a:defRPr>
            </a:lvl2pPr>
            <a:lvl3pPr marL="508000" indent="-184150" algn="l" defTabSz="820738" rtl="0" eaLnBrk="1" fontAlgn="base" hangingPunct="1">
              <a:lnSpc>
                <a:spcPct val="90000"/>
              </a:lnSpc>
              <a:spcBef>
                <a:spcPct val="30000"/>
              </a:spcBef>
              <a:spcAft>
                <a:spcPct val="0"/>
              </a:spcAft>
              <a:buClr>
                <a:schemeClr val="tx2"/>
              </a:buClr>
              <a:buFont typeface="Arial" panose="020B0604020202020204" pitchFamily="34" charset="0"/>
              <a:buChar char="▪"/>
              <a:defRPr>
                <a:solidFill>
                  <a:schemeClr val="tx1">
                    <a:lumMod val="75000"/>
                    <a:lumOff val="25000"/>
                  </a:schemeClr>
                </a:solidFill>
                <a:latin typeface="+mn-lt"/>
              </a:defRPr>
            </a:lvl3pPr>
            <a:lvl4pPr marL="803275" indent="-225425" algn="l" defTabSz="820738" rtl="0" eaLnBrk="1" fontAlgn="base" hangingPunct="1">
              <a:lnSpc>
                <a:spcPct val="90000"/>
              </a:lnSpc>
              <a:spcBef>
                <a:spcPct val="30000"/>
              </a:spcBef>
              <a:spcAft>
                <a:spcPct val="0"/>
              </a:spcAft>
              <a:buClr>
                <a:schemeClr val="tx2"/>
              </a:buClr>
              <a:buFont typeface="Arial" charset="0"/>
              <a:buChar char="–"/>
              <a:defRPr>
                <a:solidFill>
                  <a:schemeClr val="tx1">
                    <a:lumMod val="75000"/>
                    <a:lumOff val="25000"/>
                  </a:schemeClr>
                </a:solidFill>
                <a:latin typeface="+mn-lt"/>
              </a:defRPr>
            </a:lvl4pPr>
            <a:lvl5pPr marL="9572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lumMod val="75000"/>
                    <a:lumOff val="25000"/>
                  </a:schemeClr>
                </a:solidFill>
                <a:latin typeface="+mn-lt"/>
              </a:defRPr>
            </a:lvl5pPr>
            <a:lvl6pPr marL="14144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6pPr>
            <a:lvl7pPr marL="18716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7pPr>
            <a:lvl8pPr marL="23288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8pPr>
            <a:lvl9pPr marL="27860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9pPr>
          </a:lstStyle>
          <a:p>
            <a:pPr marL="285750" indent="-285750">
              <a:buFont typeface="Wingdings" panose="05000000000000000000" pitchFamily="2" charset="2"/>
              <a:buChar char="§"/>
            </a:pPr>
            <a:r>
              <a:rPr lang="en-US" sz="1600" kern="0" dirty="0" smtClean="0">
                <a:solidFill>
                  <a:prstClr val="black"/>
                </a:solidFill>
              </a:rPr>
              <a:t>Definition: To systems thinkers. the term “mental model” includes:</a:t>
            </a:r>
            <a:r>
              <a:rPr lang="en-US" sz="1600" kern="0" baseline="30000" dirty="0" smtClean="0">
                <a:solidFill>
                  <a:prstClr val="black"/>
                </a:solidFill>
              </a:rPr>
              <a:t> </a:t>
            </a:r>
          </a:p>
          <a:p>
            <a:pPr marL="574675" lvl="1" indent="-285750">
              <a:buFont typeface="Arial" panose="020B0604020202020204" pitchFamily="34" charset="0"/>
              <a:buChar char="•"/>
            </a:pPr>
            <a:r>
              <a:rPr lang="en-US" sz="1600" kern="0" dirty="0" smtClean="0">
                <a:solidFill>
                  <a:prstClr val="black"/>
                </a:solidFill>
              </a:rPr>
              <a:t>our beliefs about the networks of causes and effects that describe how a system operates, along with</a:t>
            </a:r>
          </a:p>
          <a:p>
            <a:pPr marL="574675" lvl="1" indent="-285750">
              <a:buFont typeface="Arial" panose="020B0604020202020204" pitchFamily="34" charset="0"/>
              <a:buChar char="•"/>
            </a:pPr>
            <a:r>
              <a:rPr lang="en-US" sz="1600" kern="0" dirty="0" smtClean="0">
                <a:solidFill>
                  <a:prstClr val="black"/>
                </a:solidFill>
              </a:rPr>
              <a:t>the boundary of the system (which variables are included and which are excluded) and</a:t>
            </a:r>
          </a:p>
          <a:p>
            <a:pPr marL="574675" lvl="1" indent="-285750">
              <a:buFont typeface="Arial" panose="020B0604020202020204" pitchFamily="34" charset="0"/>
              <a:buChar char="•"/>
            </a:pPr>
            <a:r>
              <a:rPr lang="en-US" sz="1600" kern="0" dirty="0" smtClean="0">
                <a:solidFill>
                  <a:prstClr val="black"/>
                </a:solidFill>
              </a:rPr>
              <a:t>the time horizon we consider relevant – our framing or articulation of a problem.”</a:t>
            </a:r>
            <a:r>
              <a:rPr lang="en-US" sz="1600" kern="0" baseline="30000" dirty="0" smtClean="0">
                <a:solidFill>
                  <a:prstClr val="black"/>
                </a:solidFill>
              </a:rPr>
              <a:t> 1,</a:t>
            </a:r>
            <a:r>
              <a:rPr lang="en-US" sz="1600" kern="0" dirty="0" smtClean="0">
                <a:solidFill>
                  <a:prstClr val="black"/>
                </a:solidFill>
              </a:rPr>
              <a:t> </a:t>
            </a:r>
            <a:r>
              <a:rPr lang="en-US" sz="1600" kern="0" baseline="30000" dirty="0" smtClean="0">
                <a:solidFill>
                  <a:prstClr val="black"/>
                </a:solidFill>
              </a:rPr>
              <a:t>page 16</a:t>
            </a:r>
            <a:r>
              <a:rPr lang="en-US" sz="1600" kern="0" dirty="0" smtClean="0">
                <a:solidFill>
                  <a:prstClr val="black"/>
                </a:solidFill>
              </a:rPr>
              <a:t> </a:t>
            </a:r>
          </a:p>
          <a:p>
            <a:pPr marL="285750" indent="-285750">
              <a:buFont typeface="Wingdings" panose="05000000000000000000" pitchFamily="2" charset="2"/>
              <a:buChar char="§"/>
            </a:pPr>
            <a:endParaRPr lang="en-US" sz="1600" kern="0" dirty="0" smtClean="0">
              <a:solidFill>
                <a:prstClr val="black"/>
              </a:solidFill>
            </a:endParaRPr>
          </a:p>
          <a:p>
            <a:pPr lvl="1"/>
            <a:endParaRPr lang="en-US" sz="1600" kern="0" dirty="0"/>
          </a:p>
        </p:txBody>
      </p:sp>
      <p:sp>
        <p:nvSpPr>
          <p:cNvPr id="8" name="Right Arrow 7"/>
          <p:cNvSpPr/>
          <p:nvPr/>
        </p:nvSpPr>
        <p:spPr>
          <a:xfrm>
            <a:off x="291515" y="4768276"/>
            <a:ext cx="472804" cy="23060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4"/>
          </p:nvPr>
        </p:nvSpPr>
        <p:spPr/>
        <p:txBody>
          <a:bodyPr/>
          <a:lstStyle/>
          <a:p>
            <a:fld id="{689318A1-174D-4DEE-8106-03A37B9BCF15}" type="slidenum">
              <a:rPr lang="en-US" sz="1000" smtClean="0"/>
              <a:pPr/>
              <a:t>21</a:t>
            </a:fld>
            <a:endParaRPr lang="en-US" sz="1000" dirty="0"/>
          </a:p>
        </p:txBody>
      </p:sp>
    </p:spTree>
    <p:extLst>
      <p:ext uri="{BB962C8B-B14F-4D97-AF65-F5344CB8AC3E}">
        <p14:creationId xmlns:p14="http://schemas.microsoft.com/office/powerpoint/2010/main" val="2515165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32086" y="5261980"/>
            <a:ext cx="2743200" cy="1111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433388" y="356616"/>
            <a:ext cx="8256587" cy="378565"/>
          </a:xfrm>
        </p:spPr>
        <p:txBody>
          <a:bodyPr/>
          <a:lstStyle/>
          <a:p>
            <a:r>
              <a:rPr lang="en-US" sz="2400" b="1" dirty="0" smtClean="0"/>
              <a:t>Summary: Safety thru the systems </a:t>
            </a:r>
            <a:r>
              <a:rPr lang="en-US" sz="2400" b="1" dirty="0"/>
              <a:t>t</a:t>
            </a:r>
            <a:r>
              <a:rPr lang="en-US" sz="2400" b="1" dirty="0" smtClean="0"/>
              <a:t>hinking </a:t>
            </a:r>
            <a:r>
              <a:rPr lang="en-US" sz="2400" b="1" dirty="0"/>
              <a:t>i</a:t>
            </a:r>
            <a:r>
              <a:rPr lang="en-US" sz="2400" b="1" dirty="0" smtClean="0"/>
              <a:t>ceberg </a:t>
            </a:r>
            <a:r>
              <a:rPr lang="en-US" sz="2400" b="1" dirty="0"/>
              <a:t>l</a:t>
            </a:r>
            <a:r>
              <a:rPr lang="en-US" sz="2400" b="1" dirty="0" smtClean="0"/>
              <a:t>ens</a:t>
            </a:r>
            <a:endParaRPr lang="en-US" sz="2400" b="1" dirty="0"/>
          </a:p>
        </p:txBody>
      </p:sp>
      <p:sp>
        <p:nvSpPr>
          <p:cNvPr id="6" name="TextBox 5"/>
          <p:cNvSpPr txBox="1"/>
          <p:nvPr/>
        </p:nvSpPr>
        <p:spPr>
          <a:xfrm>
            <a:off x="3064193" y="846388"/>
            <a:ext cx="6061446" cy="369332"/>
          </a:xfrm>
          <a:prstGeom prst="rect">
            <a:avLst/>
          </a:prstGeom>
          <a:noFill/>
        </p:spPr>
        <p:txBody>
          <a:bodyPr wrap="square" rtlCol="0">
            <a:spAutoFit/>
          </a:bodyPr>
          <a:lstStyle/>
          <a:p>
            <a:pPr algn="ctr"/>
            <a:r>
              <a:rPr lang="en-US" b="1" dirty="0" smtClean="0">
                <a:solidFill>
                  <a:srgbClr val="000000"/>
                </a:solidFill>
              </a:rPr>
              <a:t>Each accident, incident, near-miss, etc. is an event</a:t>
            </a:r>
          </a:p>
        </p:txBody>
      </p:sp>
      <p:sp>
        <p:nvSpPr>
          <p:cNvPr id="7" name="AutoShape 3"/>
          <p:cNvSpPr>
            <a:spLocks noChangeAspect="1" noChangeArrowheads="1" noTextEdit="1"/>
          </p:cNvSpPr>
          <p:nvPr/>
        </p:nvSpPr>
        <p:spPr bwMode="auto">
          <a:xfrm>
            <a:off x="0" y="1046175"/>
            <a:ext cx="3048000"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8" name="Group 7"/>
          <p:cNvGrpSpPr/>
          <p:nvPr/>
        </p:nvGrpSpPr>
        <p:grpSpPr>
          <a:xfrm>
            <a:off x="0" y="1046175"/>
            <a:ext cx="3049588" cy="5037138"/>
            <a:chOff x="0" y="1641475"/>
            <a:chExt cx="3049588" cy="5037138"/>
          </a:xfrm>
        </p:grpSpPr>
        <p:pic>
          <p:nvPicPr>
            <p:cNvPr id="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641475"/>
              <a:ext cx="3049588" cy="503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8"/>
            <p:cNvSpPr>
              <a:spLocks noChangeArrowheads="1"/>
            </p:cNvSpPr>
            <p:nvPr/>
          </p:nvSpPr>
          <p:spPr bwMode="auto">
            <a:xfrm>
              <a:off x="995435" y="2106361"/>
              <a:ext cx="10033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2400" b="1" dirty="0" smtClean="0">
                  <a:solidFill>
                    <a:srgbClr val="FF9900"/>
                  </a:solidFill>
                  <a:latin typeface="Calibri" pitchFamily="34" charset="0"/>
                </a:rPr>
                <a:t>Events</a:t>
              </a:r>
              <a:endParaRPr lang="en-US" altLang="en-US" dirty="0" smtClean="0">
                <a:solidFill>
                  <a:srgbClr val="000000"/>
                </a:solidFill>
              </a:endParaRPr>
            </a:p>
          </p:txBody>
        </p:sp>
        <p:sp>
          <p:nvSpPr>
            <p:cNvPr id="11" name="Rectangle 10"/>
            <p:cNvSpPr>
              <a:spLocks noChangeArrowheads="1"/>
            </p:cNvSpPr>
            <p:nvPr/>
          </p:nvSpPr>
          <p:spPr bwMode="auto">
            <a:xfrm>
              <a:off x="269954" y="3178175"/>
              <a:ext cx="24542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2400" b="1" dirty="0" smtClean="0">
                  <a:solidFill>
                    <a:srgbClr val="FF9900"/>
                  </a:solidFill>
                  <a:latin typeface="Calibri" pitchFamily="34" charset="0"/>
                </a:rPr>
                <a:t>Patterns Over Time</a:t>
              </a:r>
              <a:endParaRPr lang="en-US" altLang="en-US" dirty="0" smtClean="0">
                <a:solidFill>
                  <a:srgbClr val="000000"/>
                </a:solidFill>
              </a:endParaRPr>
            </a:p>
          </p:txBody>
        </p:sp>
        <p:sp>
          <p:nvSpPr>
            <p:cNvPr id="12" name="Rectangle 14"/>
            <p:cNvSpPr>
              <a:spLocks noChangeArrowheads="1"/>
            </p:cNvSpPr>
            <p:nvPr/>
          </p:nvSpPr>
          <p:spPr bwMode="auto">
            <a:xfrm>
              <a:off x="395360" y="4224338"/>
              <a:ext cx="22034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2400" b="1" dirty="0" smtClean="0">
                  <a:solidFill>
                    <a:srgbClr val="FF9900"/>
                  </a:solidFill>
                  <a:latin typeface="Calibri" pitchFamily="34" charset="0"/>
                </a:rPr>
                <a:t>System Structure</a:t>
              </a:r>
              <a:endParaRPr lang="en-US" altLang="en-US" dirty="0" smtClean="0">
                <a:solidFill>
                  <a:srgbClr val="000000"/>
                </a:solidFill>
              </a:endParaRPr>
            </a:p>
          </p:txBody>
        </p:sp>
        <p:sp>
          <p:nvSpPr>
            <p:cNvPr id="13" name="Rectangle 17"/>
            <p:cNvSpPr>
              <a:spLocks noChangeArrowheads="1"/>
            </p:cNvSpPr>
            <p:nvPr/>
          </p:nvSpPr>
          <p:spPr bwMode="auto">
            <a:xfrm>
              <a:off x="399140" y="5210340"/>
              <a:ext cx="219589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2400" b="1" dirty="0" smtClean="0">
                  <a:solidFill>
                    <a:srgbClr val="FF9900"/>
                  </a:solidFill>
                  <a:latin typeface="Calibri" pitchFamily="34" charset="0"/>
                </a:rPr>
                <a:t>Mental Model of System Structure</a:t>
              </a:r>
              <a:endParaRPr lang="en-US" altLang="en-US" dirty="0" smtClean="0">
                <a:solidFill>
                  <a:srgbClr val="000000"/>
                </a:solidFill>
              </a:endParaRPr>
            </a:p>
          </p:txBody>
        </p:sp>
      </p:grpSp>
      <p:cxnSp>
        <p:nvCxnSpPr>
          <p:cNvPr id="20" name="Straight Connector 19"/>
          <p:cNvCxnSpPr/>
          <p:nvPr/>
        </p:nvCxnSpPr>
        <p:spPr>
          <a:xfrm flipH="1" flipV="1">
            <a:off x="-12032" y="3238517"/>
            <a:ext cx="9156033" cy="1380"/>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sp>
        <p:nvSpPr>
          <p:cNvPr id="22" name="Rectangle 83"/>
          <p:cNvSpPr>
            <a:spLocks noChangeArrowheads="1"/>
          </p:cNvSpPr>
          <p:nvPr/>
        </p:nvSpPr>
        <p:spPr bwMode="auto">
          <a:xfrm>
            <a:off x="4919663" y="5073663"/>
            <a:ext cx="77788"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smtClean="0">
                <a:solidFill>
                  <a:srgbClr val="000000"/>
                </a:solidFill>
                <a:latin typeface="Times New Roman" pitchFamily="18" charset="0"/>
              </a:rPr>
              <a:t> </a:t>
            </a:r>
            <a:endParaRPr lang="en-US" altLang="en-US" smtClean="0">
              <a:solidFill>
                <a:srgbClr val="000000"/>
              </a:solidFill>
            </a:endParaRPr>
          </a:p>
        </p:txBody>
      </p:sp>
      <p:sp>
        <p:nvSpPr>
          <p:cNvPr id="25" name="TextBox 24"/>
          <p:cNvSpPr txBox="1"/>
          <p:nvPr/>
        </p:nvSpPr>
        <p:spPr>
          <a:xfrm>
            <a:off x="6586327" y="4399808"/>
            <a:ext cx="2072606" cy="923330"/>
          </a:xfrm>
          <a:prstGeom prst="rect">
            <a:avLst/>
          </a:prstGeom>
          <a:noFill/>
        </p:spPr>
        <p:txBody>
          <a:bodyPr wrap="square" rtlCol="0">
            <a:spAutoFit/>
          </a:bodyPr>
          <a:lstStyle/>
          <a:p>
            <a:pPr algn="ctr"/>
            <a:r>
              <a:rPr lang="en-US" b="1" dirty="0" smtClean="0">
                <a:solidFill>
                  <a:srgbClr val="0000CC"/>
                </a:solidFill>
              </a:rPr>
              <a:t>A mental </a:t>
            </a:r>
            <a:r>
              <a:rPr lang="en-US" b="1" dirty="0">
                <a:solidFill>
                  <a:srgbClr val="0000CC"/>
                </a:solidFill>
              </a:rPr>
              <a:t>model </a:t>
            </a:r>
            <a:endParaRPr lang="en-US" b="1" dirty="0" smtClean="0">
              <a:solidFill>
                <a:srgbClr val="0000CC"/>
              </a:solidFill>
            </a:endParaRPr>
          </a:p>
          <a:p>
            <a:pPr algn="ctr"/>
            <a:r>
              <a:rPr lang="en-US" b="1" dirty="0" smtClean="0">
                <a:solidFill>
                  <a:srgbClr val="0000CC"/>
                </a:solidFill>
              </a:rPr>
              <a:t>that </a:t>
            </a:r>
            <a:r>
              <a:rPr lang="en-US" b="1" dirty="0">
                <a:solidFill>
                  <a:srgbClr val="0000CC"/>
                </a:solidFill>
              </a:rPr>
              <a:t>can improve </a:t>
            </a:r>
            <a:endParaRPr lang="en-US" b="1" dirty="0" smtClean="0">
              <a:solidFill>
                <a:srgbClr val="0000CC"/>
              </a:solidFill>
            </a:endParaRPr>
          </a:p>
          <a:p>
            <a:pPr algn="ctr"/>
            <a:r>
              <a:rPr lang="en-US" b="1" dirty="0" smtClean="0">
                <a:solidFill>
                  <a:srgbClr val="0000CC"/>
                </a:solidFill>
              </a:rPr>
              <a:t>our </a:t>
            </a:r>
            <a:r>
              <a:rPr lang="en-US" b="1" dirty="0">
                <a:solidFill>
                  <a:srgbClr val="0000CC"/>
                </a:solidFill>
              </a:rPr>
              <a:t>decisions</a:t>
            </a:r>
          </a:p>
        </p:txBody>
      </p:sp>
      <p:pic>
        <p:nvPicPr>
          <p:cNvPr id="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28451" y="5261980"/>
            <a:ext cx="2741612" cy="1275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TextBox 23"/>
          <p:cNvSpPr txBox="1"/>
          <p:nvPr/>
        </p:nvSpPr>
        <p:spPr>
          <a:xfrm>
            <a:off x="3446058" y="4407770"/>
            <a:ext cx="2544287" cy="923330"/>
          </a:xfrm>
          <a:prstGeom prst="rect">
            <a:avLst/>
          </a:prstGeom>
          <a:noFill/>
        </p:spPr>
        <p:txBody>
          <a:bodyPr wrap="none" rtlCol="0">
            <a:spAutoFit/>
          </a:bodyPr>
          <a:lstStyle/>
          <a:p>
            <a:pPr algn="ctr"/>
            <a:r>
              <a:rPr lang="en-US" b="1" dirty="0" smtClean="0">
                <a:solidFill>
                  <a:srgbClr val="FF0000"/>
                </a:solidFill>
              </a:rPr>
              <a:t>A mental model </a:t>
            </a:r>
          </a:p>
          <a:p>
            <a:pPr algn="ctr"/>
            <a:r>
              <a:rPr lang="en-US" b="1" dirty="0" smtClean="0">
                <a:solidFill>
                  <a:srgbClr val="FF0000"/>
                </a:solidFill>
              </a:rPr>
              <a:t>that can explain </a:t>
            </a:r>
          </a:p>
          <a:p>
            <a:pPr algn="ctr"/>
            <a:r>
              <a:rPr lang="en-US" b="1" dirty="0" smtClean="0">
                <a:solidFill>
                  <a:srgbClr val="FF0000"/>
                </a:solidFill>
              </a:rPr>
              <a:t>our current decisions</a:t>
            </a:r>
            <a:endParaRPr lang="en-US" b="1" dirty="0">
              <a:solidFill>
                <a:srgbClr val="FF0000"/>
              </a:solidFill>
            </a:endParaRPr>
          </a:p>
        </p:txBody>
      </p:sp>
      <p:cxnSp>
        <p:nvCxnSpPr>
          <p:cNvPr id="29" name="Straight Connector 28"/>
          <p:cNvCxnSpPr/>
          <p:nvPr/>
        </p:nvCxnSpPr>
        <p:spPr>
          <a:xfrm flipH="1" flipV="1">
            <a:off x="0" y="4410884"/>
            <a:ext cx="9156033" cy="1380"/>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sp>
        <p:nvSpPr>
          <p:cNvPr id="4" name="TextBox 3"/>
          <p:cNvSpPr txBox="1"/>
          <p:nvPr/>
        </p:nvSpPr>
        <p:spPr>
          <a:xfrm>
            <a:off x="5149018" y="3270385"/>
            <a:ext cx="3995928" cy="1077218"/>
          </a:xfrm>
          <a:prstGeom prst="rect">
            <a:avLst/>
          </a:prstGeom>
          <a:noFill/>
        </p:spPr>
        <p:txBody>
          <a:bodyPr wrap="square" rtlCol="0">
            <a:spAutoFit/>
          </a:bodyPr>
          <a:lstStyle/>
          <a:p>
            <a:pPr algn="ctr"/>
            <a:r>
              <a:rPr lang="en-US" sz="1600" b="1" dirty="0" smtClean="0">
                <a:solidFill>
                  <a:srgbClr val="000000"/>
                </a:solidFill>
              </a:rPr>
              <a:t>Our </a:t>
            </a:r>
            <a:r>
              <a:rPr lang="en-US" sz="1600" b="1" u="sng" dirty="0" smtClean="0">
                <a:solidFill>
                  <a:srgbClr val="000000"/>
                </a:solidFill>
              </a:rPr>
              <a:t>Mental Models of System Structure </a:t>
            </a:r>
            <a:r>
              <a:rPr lang="en-US" sz="1600" b="1" dirty="0" smtClean="0">
                <a:solidFill>
                  <a:srgbClr val="000000"/>
                </a:solidFill>
              </a:rPr>
              <a:t>are part of the real </a:t>
            </a:r>
            <a:r>
              <a:rPr lang="en-US" sz="1600" b="1" u="sng" dirty="0" smtClean="0">
                <a:solidFill>
                  <a:srgbClr val="000000"/>
                </a:solidFill>
              </a:rPr>
              <a:t>System Structure</a:t>
            </a:r>
            <a:r>
              <a:rPr lang="en-US" sz="1600" b="1" dirty="0" smtClean="0">
                <a:solidFill>
                  <a:srgbClr val="000000"/>
                </a:solidFill>
              </a:rPr>
              <a:t> &amp; act thru that real structure to create the </a:t>
            </a:r>
            <a:r>
              <a:rPr lang="en-US" sz="1600" b="1" u="sng" dirty="0" smtClean="0">
                <a:solidFill>
                  <a:srgbClr val="000000"/>
                </a:solidFill>
              </a:rPr>
              <a:t>Patterns Over Time</a:t>
            </a:r>
            <a:r>
              <a:rPr lang="en-US" sz="1600" b="1" dirty="0" smtClean="0">
                <a:solidFill>
                  <a:srgbClr val="000000"/>
                </a:solidFill>
              </a:rPr>
              <a:t> that we observe.</a:t>
            </a:r>
          </a:p>
        </p:txBody>
      </p:sp>
      <p:pic>
        <p:nvPicPr>
          <p:cNvPr id="3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70229" y="1310184"/>
            <a:ext cx="2971800" cy="1832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32085" y="1262059"/>
            <a:ext cx="2884229" cy="1961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Freeform 31"/>
          <p:cNvSpPr/>
          <p:nvPr/>
        </p:nvSpPr>
        <p:spPr bwMode="auto">
          <a:xfrm>
            <a:off x="-3642" y="1215720"/>
            <a:ext cx="9135612" cy="828670"/>
          </a:xfrm>
          <a:custGeom>
            <a:avLst/>
            <a:gdLst>
              <a:gd name="connsiteX0" fmla="*/ 0 w 8855243"/>
              <a:gd name="connsiteY0" fmla="*/ 721894 h 745957"/>
              <a:gd name="connsiteX1" fmla="*/ 3043990 w 8855243"/>
              <a:gd name="connsiteY1" fmla="*/ 745957 h 745957"/>
              <a:gd name="connsiteX2" fmla="*/ 3453064 w 8855243"/>
              <a:gd name="connsiteY2" fmla="*/ 673768 h 745957"/>
              <a:gd name="connsiteX3" fmla="*/ 3826043 w 8855243"/>
              <a:gd name="connsiteY3" fmla="*/ 372979 h 745957"/>
              <a:gd name="connsiteX4" fmla="*/ 4006516 w 8855243"/>
              <a:gd name="connsiteY4" fmla="*/ 84221 h 745957"/>
              <a:gd name="connsiteX5" fmla="*/ 4523874 w 8855243"/>
              <a:gd name="connsiteY5" fmla="*/ 24063 h 745957"/>
              <a:gd name="connsiteX6" fmla="*/ 5979695 w 8855243"/>
              <a:gd name="connsiteY6" fmla="*/ 12031 h 745957"/>
              <a:gd name="connsiteX7" fmla="*/ 7435516 w 8855243"/>
              <a:gd name="connsiteY7" fmla="*/ 12031 h 745957"/>
              <a:gd name="connsiteX8" fmla="*/ 8855243 w 8855243"/>
              <a:gd name="connsiteY8" fmla="*/ 0 h 745957"/>
              <a:gd name="connsiteX0" fmla="*/ 0 w 8855243"/>
              <a:gd name="connsiteY0" fmla="*/ 721894 h 745957"/>
              <a:gd name="connsiteX1" fmla="*/ 3043990 w 8855243"/>
              <a:gd name="connsiteY1" fmla="*/ 745957 h 745957"/>
              <a:gd name="connsiteX2" fmla="*/ 3441032 w 8855243"/>
              <a:gd name="connsiteY2" fmla="*/ 649705 h 745957"/>
              <a:gd name="connsiteX3" fmla="*/ 3826043 w 8855243"/>
              <a:gd name="connsiteY3" fmla="*/ 372979 h 745957"/>
              <a:gd name="connsiteX4" fmla="*/ 4006516 w 8855243"/>
              <a:gd name="connsiteY4" fmla="*/ 84221 h 745957"/>
              <a:gd name="connsiteX5" fmla="*/ 4523874 w 8855243"/>
              <a:gd name="connsiteY5" fmla="*/ 24063 h 745957"/>
              <a:gd name="connsiteX6" fmla="*/ 5979695 w 8855243"/>
              <a:gd name="connsiteY6" fmla="*/ 12031 h 745957"/>
              <a:gd name="connsiteX7" fmla="*/ 7435516 w 8855243"/>
              <a:gd name="connsiteY7" fmla="*/ 12031 h 745957"/>
              <a:gd name="connsiteX8" fmla="*/ 8855243 w 8855243"/>
              <a:gd name="connsiteY8" fmla="*/ 0 h 745957"/>
              <a:gd name="connsiteX0" fmla="*/ 0 w 8855243"/>
              <a:gd name="connsiteY0" fmla="*/ 721894 h 745957"/>
              <a:gd name="connsiteX1" fmla="*/ 3043990 w 8855243"/>
              <a:gd name="connsiteY1" fmla="*/ 745957 h 745957"/>
              <a:gd name="connsiteX2" fmla="*/ 3549316 w 8855243"/>
              <a:gd name="connsiteY2" fmla="*/ 625642 h 745957"/>
              <a:gd name="connsiteX3" fmla="*/ 3826043 w 8855243"/>
              <a:gd name="connsiteY3" fmla="*/ 372979 h 745957"/>
              <a:gd name="connsiteX4" fmla="*/ 4006516 w 8855243"/>
              <a:gd name="connsiteY4" fmla="*/ 84221 h 745957"/>
              <a:gd name="connsiteX5" fmla="*/ 4523874 w 8855243"/>
              <a:gd name="connsiteY5" fmla="*/ 24063 h 745957"/>
              <a:gd name="connsiteX6" fmla="*/ 5979695 w 8855243"/>
              <a:gd name="connsiteY6" fmla="*/ 12031 h 745957"/>
              <a:gd name="connsiteX7" fmla="*/ 7435516 w 8855243"/>
              <a:gd name="connsiteY7" fmla="*/ 12031 h 745957"/>
              <a:gd name="connsiteX8" fmla="*/ 8855243 w 8855243"/>
              <a:gd name="connsiteY8" fmla="*/ 0 h 745957"/>
              <a:gd name="connsiteX0" fmla="*/ 0 w 8855243"/>
              <a:gd name="connsiteY0" fmla="*/ 721894 h 745957"/>
              <a:gd name="connsiteX1" fmla="*/ 3043990 w 8855243"/>
              <a:gd name="connsiteY1" fmla="*/ 745957 h 745957"/>
              <a:gd name="connsiteX2" fmla="*/ 3549316 w 8855243"/>
              <a:gd name="connsiteY2" fmla="*/ 625642 h 745957"/>
              <a:gd name="connsiteX3" fmla="*/ 3826043 w 8855243"/>
              <a:gd name="connsiteY3" fmla="*/ 324852 h 745957"/>
              <a:gd name="connsiteX4" fmla="*/ 4006516 w 8855243"/>
              <a:gd name="connsiteY4" fmla="*/ 84221 h 745957"/>
              <a:gd name="connsiteX5" fmla="*/ 4523874 w 8855243"/>
              <a:gd name="connsiteY5" fmla="*/ 24063 h 745957"/>
              <a:gd name="connsiteX6" fmla="*/ 5979695 w 8855243"/>
              <a:gd name="connsiteY6" fmla="*/ 12031 h 745957"/>
              <a:gd name="connsiteX7" fmla="*/ 7435516 w 8855243"/>
              <a:gd name="connsiteY7" fmla="*/ 12031 h 745957"/>
              <a:gd name="connsiteX8" fmla="*/ 8855243 w 8855243"/>
              <a:gd name="connsiteY8" fmla="*/ 0 h 745957"/>
              <a:gd name="connsiteX0" fmla="*/ 0 w 8855243"/>
              <a:gd name="connsiteY0" fmla="*/ 721894 h 745957"/>
              <a:gd name="connsiteX1" fmla="*/ 3043990 w 8855243"/>
              <a:gd name="connsiteY1" fmla="*/ 745957 h 745957"/>
              <a:gd name="connsiteX2" fmla="*/ 3344779 w 8855243"/>
              <a:gd name="connsiteY2" fmla="*/ 721894 h 745957"/>
              <a:gd name="connsiteX3" fmla="*/ 3549316 w 8855243"/>
              <a:gd name="connsiteY3" fmla="*/ 625642 h 745957"/>
              <a:gd name="connsiteX4" fmla="*/ 3826043 w 8855243"/>
              <a:gd name="connsiteY4" fmla="*/ 324852 h 745957"/>
              <a:gd name="connsiteX5" fmla="*/ 4006516 w 8855243"/>
              <a:gd name="connsiteY5" fmla="*/ 84221 h 745957"/>
              <a:gd name="connsiteX6" fmla="*/ 4523874 w 8855243"/>
              <a:gd name="connsiteY6" fmla="*/ 24063 h 745957"/>
              <a:gd name="connsiteX7" fmla="*/ 5979695 w 8855243"/>
              <a:gd name="connsiteY7" fmla="*/ 12031 h 745957"/>
              <a:gd name="connsiteX8" fmla="*/ 7435516 w 8855243"/>
              <a:gd name="connsiteY8" fmla="*/ 12031 h 745957"/>
              <a:gd name="connsiteX9" fmla="*/ 8855243 w 8855243"/>
              <a:gd name="connsiteY9" fmla="*/ 0 h 745957"/>
              <a:gd name="connsiteX0" fmla="*/ 0 w 8855243"/>
              <a:gd name="connsiteY0" fmla="*/ 721894 h 745957"/>
              <a:gd name="connsiteX1" fmla="*/ 3043990 w 8855243"/>
              <a:gd name="connsiteY1" fmla="*/ 745957 h 745957"/>
              <a:gd name="connsiteX2" fmla="*/ 3344779 w 8855243"/>
              <a:gd name="connsiteY2" fmla="*/ 721894 h 745957"/>
              <a:gd name="connsiteX3" fmla="*/ 3609474 w 8855243"/>
              <a:gd name="connsiteY3" fmla="*/ 553452 h 745957"/>
              <a:gd name="connsiteX4" fmla="*/ 3826043 w 8855243"/>
              <a:gd name="connsiteY4" fmla="*/ 324852 h 745957"/>
              <a:gd name="connsiteX5" fmla="*/ 4006516 w 8855243"/>
              <a:gd name="connsiteY5" fmla="*/ 84221 h 745957"/>
              <a:gd name="connsiteX6" fmla="*/ 4523874 w 8855243"/>
              <a:gd name="connsiteY6" fmla="*/ 24063 h 745957"/>
              <a:gd name="connsiteX7" fmla="*/ 5979695 w 8855243"/>
              <a:gd name="connsiteY7" fmla="*/ 12031 h 745957"/>
              <a:gd name="connsiteX8" fmla="*/ 7435516 w 8855243"/>
              <a:gd name="connsiteY8" fmla="*/ 12031 h 745957"/>
              <a:gd name="connsiteX9" fmla="*/ 8855243 w 8855243"/>
              <a:gd name="connsiteY9" fmla="*/ 0 h 745957"/>
              <a:gd name="connsiteX0" fmla="*/ 0 w 8855243"/>
              <a:gd name="connsiteY0" fmla="*/ 721894 h 735509"/>
              <a:gd name="connsiteX1" fmla="*/ 2755232 w 8855243"/>
              <a:gd name="connsiteY1" fmla="*/ 733925 h 735509"/>
              <a:gd name="connsiteX2" fmla="*/ 3344779 w 8855243"/>
              <a:gd name="connsiteY2" fmla="*/ 721894 h 735509"/>
              <a:gd name="connsiteX3" fmla="*/ 3609474 w 8855243"/>
              <a:gd name="connsiteY3" fmla="*/ 553452 h 735509"/>
              <a:gd name="connsiteX4" fmla="*/ 3826043 w 8855243"/>
              <a:gd name="connsiteY4" fmla="*/ 324852 h 735509"/>
              <a:gd name="connsiteX5" fmla="*/ 4006516 w 8855243"/>
              <a:gd name="connsiteY5" fmla="*/ 84221 h 735509"/>
              <a:gd name="connsiteX6" fmla="*/ 4523874 w 8855243"/>
              <a:gd name="connsiteY6" fmla="*/ 24063 h 735509"/>
              <a:gd name="connsiteX7" fmla="*/ 5979695 w 8855243"/>
              <a:gd name="connsiteY7" fmla="*/ 12031 h 735509"/>
              <a:gd name="connsiteX8" fmla="*/ 7435516 w 8855243"/>
              <a:gd name="connsiteY8" fmla="*/ 12031 h 735509"/>
              <a:gd name="connsiteX9" fmla="*/ 8855243 w 8855243"/>
              <a:gd name="connsiteY9" fmla="*/ 0 h 735509"/>
              <a:gd name="connsiteX0" fmla="*/ 0 w 9168064"/>
              <a:gd name="connsiteY0" fmla="*/ 721894 h 735509"/>
              <a:gd name="connsiteX1" fmla="*/ 2755232 w 9168064"/>
              <a:gd name="connsiteY1" fmla="*/ 733925 h 735509"/>
              <a:gd name="connsiteX2" fmla="*/ 3344779 w 9168064"/>
              <a:gd name="connsiteY2" fmla="*/ 721894 h 735509"/>
              <a:gd name="connsiteX3" fmla="*/ 3609474 w 9168064"/>
              <a:gd name="connsiteY3" fmla="*/ 553452 h 735509"/>
              <a:gd name="connsiteX4" fmla="*/ 3826043 w 9168064"/>
              <a:gd name="connsiteY4" fmla="*/ 324852 h 735509"/>
              <a:gd name="connsiteX5" fmla="*/ 4006516 w 9168064"/>
              <a:gd name="connsiteY5" fmla="*/ 84221 h 735509"/>
              <a:gd name="connsiteX6" fmla="*/ 4523874 w 9168064"/>
              <a:gd name="connsiteY6" fmla="*/ 24063 h 735509"/>
              <a:gd name="connsiteX7" fmla="*/ 5979695 w 9168064"/>
              <a:gd name="connsiteY7" fmla="*/ 12031 h 735509"/>
              <a:gd name="connsiteX8" fmla="*/ 7435516 w 9168064"/>
              <a:gd name="connsiteY8" fmla="*/ 12031 h 735509"/>
              <a:gd name="connsiteX9" fmla="*/ 9168064 w 9168064"/>
              <a:gd name="connsiteY9" fmla="*/ 0 h 735509"/>
              <a:gd name="connsiteX0" fmla="*/ 0 w 9168064"/>
              <a:gd name="connsiteY0" fmla="*/ 721895 h 735510"/>
              <a:gd name="connsiteX1" fmla="*/ 2755232 w 9168064"/>
              <a:gd name="connsiteY1" fmla="*/ 733926 h 735510"/>
              <a:gd name="connsiteX2" fmla="*/ 3344779 w 9168064"/>
              <a:gd name="connsiteY2" fmla="*/ 721895 h 735510"/>
              <a:gd name="connsiteX3" fmla="*/ 3609474 w 9168064"/>
              <a:gd name="connsiteY3" fmla="*/ 553453 h 735510"/>
              <a:gd name="connsiteX4" fmla="*/ 3826043 w 9168064"/>
              <a:gd name="connsiteY4" fmla="*/ 324853 h 735510"/>
              <a:gd name="connsiteX5" fmla="*/ 4006516 w 9168064"/>
              <a:gd name="connsiteY5" fmla="*/ 84222 h 735510"/>
              <a:gd name="connsiteX6" fmla="*/ 4523874 w 9168064"/>
              <a:gd name="connsiteY6" fmla="*/ 24064 h 735510"/>
              <a:gd name="connsiteX7" fmla="*/ 5979695 w 9168064"/>
              <a:gd name="connsiteY7" fmla="*/ 12032 h 735510"/>
              <a:gd name="connsiteX8" fmla="*/ 7507705 w 9168064"/>
              <a:gd name="connsiteY8" fmla="*/ 0 h 735510"/>
              <a:gd name="connsiteX9" fmla="*/ 9168064 w 9168064"/>
              <a:gd name="connsiteY9" fmla="*/ 1 h 735510"/>
              <a:gd name="connsiteX0" fmla="*/ 0 w 9168064"/>
              <a:gd name="connsiteY0" fmla="*/ 725263 h 738878"/>
              <a:gd name="connsiteX1" fmla="*/ 2755232 w 9168064"/>
              <a:gd name="connsiteY1" fmla="*/ 737294 h 738878"/>
              <a:gd name="connsiteX2" fmla="*/ 3344779 w 9168064"/>
              <a:gd name="connsiteY2" fmla="*/ 725263 h 738878"/>
              <a:gd name="connsiteX3" fmla="*/ 3609474 w 9168064"/>
              <a:gd name="connsiteY3" fmla="*/ 556821 h 738878"/>
              <a:gd name="connsiteX4" fmla="*/ 3826043 w 9168064"/>
              <a:gd name="connsiteY4" fmla="*/ 328221 h 738878"/>
              <a:gd name="connsiteX5" fmla="*/ 4006516 w 9168064"/>
              <a:gd name="connsiteY5" fmla="*/ 87590 h 738878"/>
              <a:gd name="connsiteX6" fmla="*/ 4499810 w 9168064"/>
              <a:gd name="connsiteY6" fmla="*/ 3369 h 738878"/>
              <a:gd name="connsiteX7" fmla="*/ 5979695 w 9168064"/>
              <a:gd name="connsiteY7" fmla="*/ 15400 h 738878"/>
              <a:gd name="connsiteX8" fmla="*/ 7507705 w 9168064"/>
              <a:gd name="connsiteY8" fmla="*/ 3368 h 738878"/>
              <a:gd name="connsiteX9" fmla="*/ 9168064 w 9168064"/>
              <a:gd name="connsiteY9" fmla="*/ 3369 h 738878"/>
              <a:gd name="connsiteX0" fmla="*/ 0 w 9168064"/>
              <a:gd name="connsiteY0" fmla="*/ 728132 h 741747"/>
              <a:gd name="connsiteX1" fmla="*/ 2755232 w 9168064"/>
              <a:gd name="connsiteY1" fmla="*/ 740163 h 741747"/>
              <a:gd name="connsiteX2" fmla="*/ 3344779 w 9168064"/>
              <a:gd name="connsiteY2" fmla="*/ 728132 h 741747"/>
              <a:gd name="connsiteX3" fmla="*/ 3609474 w 9168064"/>
              <a:gd name="connsiteY3" fmla="*/ 559690 h 741747"/>
              <a:gd name="connsiteX4" fmla="*/ 3826043 w 9168064"/>
              <a:gd name="connsiteY4" fmla="*/ 331090 h 741747"/>
              <a:gd name="connsiteX5" fmla="*/ 4006516 w 9168064"/>
              <a:gd name="connsiteY5" fmla="*/ 90459 h 741747"/>
              <a:gd name="connsiteX6" fmla="*/ 4499810 w 9168064"/>
              <a:gd name="connsiteY6" fmla="*/ 6238 h 741747"/>
              <a:gd name="connsiteX7" fmla="*/ 5991727 w 9168064"/>
              <a:gd name="connsiteY7" fmla="*/ 6237 h 741747"/>
              <a:gd name="connsiteX8" fmla="*/ 7507705 w 9168064"/>
              <a:gd name="connsiteY8" fmla="*/ 6237 h 741747"/>
              <a:gd name="connsiteX9" fmla="*/ 9168064 w 9168064"/>
              <a:gd name="connsiteY9" fmla="*/ 6238 h 741747"/>
              <a:gd name="connsiteX0" fmla="*/ 0 w 9168064"/>
              <a:gd name="connsiteY0" fmla="*/ 728132 h 741747"/>
              <a:gd name="connsiteX1" fmla="*/ 2755232 w 9168064"/>
              <a:gd name="connsiteY1" fmla="*/ 740163 h 741747"/>
              <a:gd name="connsiteX2" fmla="*/ 3344779 w 9168064"/>
              <a:gd name="connsiteY2" fmla="*/ 728132 h 741747"/>
              <a:gd name="connsiteX3" fmla="*/ 3609474 w 9168064"/>
              <a:gd name="connsiteY3" fmla="*/ 559690 h 741747"/>
              <a:gd name="connsiteX4" fmla="*/ 3826043 w 9168064"/>
              <a:gd name="connsiteY4" fmla="*/ 331090 h 741747"/>
              <a:gd name="connsiteX5" fmla="*/ 4006516 w 9168064"/>
              <a:gd name="connsiteY5" fmla="*/ 90459 h 741747"/>
              <a:gd name="connsiteX6" fmla="*/ 4499810 w 9168064"/>
              <a:gd name="connsiteY6" fmla="*/ 6238 h 741747"/>
              <a:gd name="connsiteX7" fmla="*/ 5991727 w 9168064"/>
              <a:gd name="connsiteY7" fmla="*/ 6237 h 741747"/>
              <a:gd name="connsiteX8" fmla="*/ 7507705 w 9168064"/>
              <a:gd name="connsiteY8" fmla="*/ 6237 h 741747"/>
              <a:gd name="connsiteX9" fmla="*/ 9168064 w 9168064"/>
              <a:gd name="connsiteY9" fmla="*/ 6238 h 741747"/>
              <a:gd name="connsiteX0" fmla="*/ 0 w 9168064"/>
              <a:gd name="connsiteY0" fmla="*/ 728132 h 741747"/>
              <a:gd name="connsiteX1" fmla="*/ 2755232 w 9168064"/>
              <a:gd name="connsiteY1" fmla="*/ 740163 h 741747"/>
              <a:gd name="connsiteX2" fmla="*/ 3344779 w 9168064"/>
              <a:gd name="connsiteY2" fmla="*/ 728132 h 741747"/>
              <a:gd name="connsiteX3" fmla="*/ 3597442 w 9168064"/>
              <a:gd name="connsiteY3" fmla="*/ 583753 h 741747"/>
              <a:gd name="connsiteX4" fmla="*/ 3826043 w 9168064"/>
              <a:gd name="connsiteY4" fmla="*/ 331090 h 741747"/>
              <a:gd name="connsiteX5" fmla="*/ 4006516 w 9168064"/>
              <a:gd name="connsiteY5" fmla="*/ 90459 h 741747"/>
              <a:gd name="connsiteX6" fmla="*/ 4499810 w 9168064"/>
              <a:gd name="connsiteY6" fmla="*/ 6238 h 741747"/>
              <a:gd name="connsiteX7" fmla="*/ 5991727 w 9168064"/>
              <a:gd name="connsiteY7" fmla="*/ 6237 h 741747"/>
              <a:gd name="connsiteX8" fmla="*/ 7507705 w 9168064"/>
              <a:gd name="connsiteY8" fmla="*/ 6237 h 741747"/>
              <a:gd name="connsiteX9" fmla="*/ 9168064 w 9168064"/>
              <a:gd name="connsiteY9" fmla="*/ 6238 h 741747"/>
              <a:gd name="connsiteX0" fmla="*/ 0 w 9168064"/>
              <a:gd name="connsiteY0" fmla="*/ 728132 h 741747"/>
              <a:gd name="connsiteX1" fmla="*/ 2755232 w 9168064"/>
              <a:gd name="connsiteY1" fmla="*/ 740163 h 741747"/>
              <a:gd name="connsiteX2" fmla="*/ 3344779 w 9168064"/>
              <a:gd name="connsiteY2" fmla="*/ 728132 h 741747"/>
              <a:gd name="connsiteX3" fmla="*/ 3597442 w 9168064"/>
              <a:gd name="connsiteY3" fmla="*/ 583753 h 741747"/>
              <a:gd name="connsiteX4" fmla="*/ 3826043 w 9168064"/>
              <a:gd name="connsiteY4" fmla="*/ 331090 h 741747"/>
              <a:gd name="connsiteX5" fmla="*/ 4006516 w 9168064"/>
              <a:gd name="connsiteY5" fmla="*/ 90459 h 741747"/>
              <a:gd name="connsiteX6" fmla="*/ 4499810 w 9168064"/>
              <a:gd name="connsiteY6" fmla="*/ 6238 h 741747"/>
              <a:gd name="connsiteX7" fmla="*/ 5991727 w 9168064"/>
              <a:gd name="connsiteY7" fmla="*/ 6237 h 741747"/>
              <a:gd name="connsiteX8" fmla="*/ 7507705 w 9168064"/>
              <a:gd name="connsiteY8" fmla="*/ 6237 h 741747"/>
              <a:gd name="connsiteX9" fmla="*/ 8988252 w 9168064"/>
              <a:gd name="connsiteY9" fmla="*/ 4266 h 741747"/>
              <a:gd name="connsiteX10" fmla="*/ 9168064 w 9168064"/>
              <a:gd name="connsiteY10" fmla="*/ 6238 h 741747"/>
              <a:gd name="connsiteX0" fmla="*/ 0 w 10183132"/>
              <a:gd name="connsiteY0" fmla="*/ 728132 h 741747"/>
              <a:gd name="connsiteX1" fmla="*/ 2755232 w 10183132"/>
              <a:gd name="connsiteY1" fmla="*/ 740163 h 741747"/>
              <a:gd name="connsiteX2" fmla="*/ 3344779 w 10183132"/>
              <a:gd name="connsiteY2" fmla="*/ 728132 h 741747"/>
              <a:gd name="connsiteX3" fmla="*/ 3597442 w 10183132"/>
              <a:gd name="connsiteY3" fmla="*/ 583753 h 741747"/>
              <a:gd name="connsiteX4" fmla="*/ 3826043 w 10183132"/>
              <a:gd name="connsiteY4" fmla="*/ 331090 h 741747"/>
              <a:gd name="connsiteX5" fmla="*/ 4006516 w 10183132"/>
              <a:gd name="connsiteY5" fmla="*/ 90459 h 741747"/>
              <a:gd name="connsiteX6" fmla="*/ 4499810 w 10183132"/>
              <a:gd name="connsiteY6" fmla="*/ 6238 h 741747"/>
              <a:gd name="connsiteX7" fmla="*/ 5991727 w 10183132"/>
              <a:gd name="connsiteY7" fmla="*/ 6237 h 741747"/>
              <a:gd name="connsiteX8" fmla="*/ 7507705 w 10183132"/>
              <a:gd name="connsiteY8" fmla="*/ 6237 h 741747"/>
              <a:gd name="connsiteX9" fmla="*/ 8988252 w 10183132"/>
              <a:gd name="connsiteY9" fmla="*/ 4266 h 741747"/>
              <a:gd name="connsiteX10" fmla="*/ 10183132 w 10183132"/>
              <a:gd name="connsiteY10" fmla="*/ 6238 h 741747"/>
              <a:gd name="connsiteX0" fmla="*/ 0 w 9157251"/>
              <a:gd name="connsiteY0" fmla="*/ 744910 h 744910"/>
              <a:gd name="connsiteX1" fmla="*/ 1729351 w 9157251"/>
              <a:gd name="connsiteY1" fmla="*/ 740163 h 744910"/>
              <a:gd name="connsiteX2" fmla="*/ 2318898 w 9157251"/>
              <a:gd name="connsiteY2" fmla="*/ 728132 h 744910"/>
              <a:gd name="connsiteX3" fmla="*/ 2571561 w 9157251"/>
              <a:gd name="connsiteY3" fmla="*/ 583753 h 744910"/>
              <a:gd name="connsiteX4" fmla="*/ 2800162 w 9157251"/>
              <a:gd name="connsiteY4" fmla="*/ 331090 h 744910"/>
              <a:gd name="connsiteX5" fmla="*/ 2980635 w 9157251"/>
              <a:gd name="connsiteY5" fmla="*/ 90459 h 744910"/>
              <a:gd name="connsiteX6" fmla="*/ 3473929 w 9157251"/>
              <a:gd name="connsiteY6" fmla="*/ 6238 h 744910"/>
              <a:gd name="connsiteX7" fmla="*/ 4965846 w 9157251"/>
              <a:gd name="connsiteY7" fmla="*/ 6237 h 744910"/>
              <a:gd name="connsiteX8" fmla="*/ 6481824 w 9157251"/>
              <a:gd name="connsiteY8" fmla="*/ 6237 h 744910"/>
              <a:gd name="connsiteX9" fmla="*/ 7962371 w 9157251"/>
              <a:gd name="connsiteY9" fmla="*/ 4266 h 744910"/>
              <a:gd name="connsiteX10" fmla="*/ 9157251 w 9157251"/>
              <a:gd name="connsiteY10" fmla="*/ 6238 h 744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57251" h="744910">
                <a:moveTo>
                  <a:pt x="0" y="744910"/>
                </a:moveTo>
                <a:lnTo>
                  <a:pt x="1729351" y="740163"/>
                </a:lnTo>
                <a:cubicBezTo>
                  <a:pt x="2286814" y="740163"/>
                  <a:pt x="2234677" y="748184"/>
                  <a:pt x="2318898" y="728132"/>
                </a:cubicBezTo>
                <a:cubicBezTo>
                  <a:pt x="2403119" y="708080"/>
                  <a:pt x="2491350" y="649927"/>
                  <a:pt x="2571561" y="583753"/>
                </a:cubicBezTo>
                <a:cubicBezTo>
                  <a:pt x="2651772" y="517579"/>
                  <a:pt x="2731983" y="413306"/>
                  <a:pt x="2800162" y="331090"/>
                </a:cubicBezTo>
                <a:cubicBezTo>
                  <a:pt x="2868341" y="248874"/>
                  <a:pt x="2904434" y="156633"/>
                  <a:pt x="2980635" y="90459"/>
                </a:cubicBezTo>
                <a:cubicBezTo>
                  <a:pt x="3056836" y="24285"/>
                  <a:pt x="3143061" y="20275"/>
                  <a:pt x="3473929" y="6238"/>
                </a:cubicBezTo>
                <a:cubicBezTo>
                  <a:pt x="3804797" y="-7799"/>
                  <a:pt x="4464530" y="6237"/>
                  <a:pt x="4965846" y="6237"/>
                </a:cubicBezTo>
                <a:lnTo>
                  <a:pt x="6481824" y="6237"/>
                </a:lnTo>
                <a:lnTo>
                  <a:pt x="7962371" y="4266"/>
                </a:lnTo>
                <a:lnTo>
                  <a:pt x="9157251" y="6238"/>
                </a:lnTo>
              </a:path>
            </a:pathLst>
          </a:custGeom>
          <a:noFill/>
          <a:ln w="28575" cap="rnd" cmpd="sng" algn="ctr">
            <a:solidFill>
              <a:srgbClr val="FF0000"/>
            </a:solidFill>
            <a:prstDash val="solid"/>
            <a:round/>
            <a:headEnd type="none" w="med" len="med"/>
            <a:tailEnd type="none" w="med" len="med"/>
          </a:ln>
          <a:effectLst/>
        </p:spPr>
        <p:txBody>
          <a:bodyPr rtlCol="0" anchor="ctr"/>
          <a:lstStyle/>
          <a:p>
            <a:pPr algn="ctr"/>
            <a:endParaRPr lang="en-US">
              <a:solidFill>
                <a:srgbClr val="000000"/>
              </a:solidFill>
            </a:endParaRPr>
          </a:p>
        </p:txBody>
      </p:sp>
      <p:pic>
        <p:nvPicPr>
          <p:cNvPr id="34"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64343" y="3264408"/>
            <a:ext cx="163623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4"/>
          </p:nvPr>
        </p:nvSpPr>
        <p:spPr/>
        <p:txBody>
          <a:bodyPr/>
          <a:lstStyle/>
          <a:p>
            <a:fld id="{689318A1-174D-4DEE-8106-03A37B9BCF15}" type="slidenum">
              <a:rPr lang="en-US" sz="1000" smtClean="0"/>
              <a:pPr/>
              <a:t>22</a:t>
            </a:fld>
            <a:endParaRPr lang="en-US" sz="1000" dirty="0"/>
          </a:p>
        </p:txBody>
      </p:sp>
    </p:spTree>
    <p:extLst>
      <p:ext uri="{BB962C8B-B14F-4D97-AF65-F5344CB8AC3E}">
        <p14:creationId xmlns:p14="http://schemas.microsoft.com/office/powerpoint/2010/main" val="203346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500"/>
                                        <p:tgtEl>
                                          <p:spTgt spid="2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up)">
                                      <p:cBhvr>
                                        <p:cTn id="15" dur="500"/>
                                        <p:tgtEl>
                                          <p:spTgt spid="2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childTnLst>
                          </p:cTn>
                        </p:par>
                        <p:par>
                          <p:cTn id="25" fill="hold">
                            <p:stCondLst>
                              <p:cond delay="500"/>
                            </p:stCondLst>
                            <p:childTnLst>
                              <p:par>
                                <p:cTn id="26" presetID="22" presetClass="entr" presetSubtype="1"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up)">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wipe(left)">
                                      <p:cBhvr>
                                        <p:cTn id="33" dur="500"/>
                                        <p:tgtEl>
                                          <p:spTgt spid="30"/>
                                        </p:tgtEl>
                                      </p:cBhvr>
                                    </p:animEffect>
                                  </p:childTnLst>
                                </p:cTn>
                              </p:par>
                            </p:childTnLst>
                          </p:cTn>
                        </p:par>
                        <p:par>
                          <p:cTn id="34" fill="hold">
                            <p:stCondLst>
                              <p:cond delay="500"/>
                            </p:stCondLst>
                            <p:childTnLst>
                              <p:par>
                                <p:cTn id="35" presetID="22" presetClass="entr" presetSubtype="8" fill="hold" nodeType="after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left)">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5" grpId="0"/>
      <p:bldP spid="24"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32086" y="5261980"/>
            <a:ext cx="2743200" cy="1111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433388" y="356616"/>
            <a:ext cx="8256587" cy="378565"/>
          </a:xfrm>
        </p:spPr>
        <p:txBody>
          <a:bodyPr/>
          <a:lstStyle/>
          <a:p>
            <a:r>
              <a:rPr lang="en-US" sz="2400" b="1" dirty="0" smtClean="0"/>
              <a:t>Summary: Safety thru the systems </a:t>
            </a:r>
            <a:r>
              <a:rPr lang="en-US" sz="2400" b="1" dirty="0"/>
              <a:t>t</a:t>
            </a:r>
            <a:r>
              <a:rPr lang="en-US" sz="2400" b="1" dirty="0" smtClean="0"/>
              <a:t>hinking </a:t>
            </a:r>
            <a:r>
              <a:rPr lang="en-US" sz="2400" b="1" dirty="0"/>
              <a:t>i</a:t>
            </a:r>
            <a:r>
              <a:rPr lang="en-US" sz="2400" b="1" dirty="0" smtClean="0"/>
              <a:t>ceberg </a:t>
            </a:r>
            <a:r>
              <a:rPr lang="en-US" sz="2400" b="1" dirty="0"/>
              <a:t>l</a:t>
            </a:r>
            <a:r>
              <a:rPr lang="en-US" sz="2400" b="1" dirty="0" smtClean="0"/>
              <a:t>ens</a:t>
            </a:r>
            <a:endParaRPr lang="en-US" sz="2400" b="1" dirty="0"/>
          </a:p>
        </p:txBody>
      </p:sp>
      <p:sp>
        <p:nvSpPr>
          <p:cNvPr id="6" name="TextBox 5"/>
          <p:cNvSpPr txBox="1"/>
          <p:nvPr/>
        </p:nvSpPr>
        <p:spPr>
          <a:xfrm>
            <a:off x="3064193" y="846388"/>
            <a:ext cx="6061446" cy="369332"/>
          </a:xfrm>
          <a:prstGeom prst="rect">
            <a:avLst/>
          </a:prstGeom>
          <a:noFill/>
        </p:spPr>
        <p:txBody>
          <a:bodyPr wrap="square" rtlCol="0">
            <a:spAutoFit/>
          </a:bodyPr>
          <a:lstStyle/>
          <a:p>
            <a:pPr algn="ctr"/>
            <a:r>
              <a:rPr lang="en-US" b="1" dirty="0" smtClean="0">
                <a:solidFill>
                  <a:srgbClr val="000000"/>
                </a:solidFill>
              </a:rPr>
              <a:t>Each accident, incident, near-miss, etc. is an event</a:t>
            </a:r>
          </a:p>
        </p:txBody>
      </p:sp>
      <p:sp>
        <p:nvSpPr>
          <p:cNvPr id="7" name="AutoShape 3"/>
          <p:cNvSpPr>
            <a:spLocks noChangeAspect="1" noChangeArrowheads="1" noTextEdit="1"/>
          </p:cNvSpPr>
          <p:nvPr/>
        </p:nvSpPr>
        <p:spPr bwMode="auto">
          <a:xfrm>
            <a:off x="0" y="1046175"/>
            <a:ext cx="3048000"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8" name="Group 7"/>
          <p:cNvGrpSpPr/>
          <p:nvPr/>
        </p:nvGrpSpPr>
        <p:grpSpPr>
          <a:xfrm>
            <a:off x="0" y="1046175"/>
            <a:ext cx="3049588" cy="5037138"/>
            <a:chOff x="0" y="1641475"/>
            <a:chExt cx="3049588" cy="5037138"/>
          </a:xfrm>
        </p:grpSpPr>
        <p:pic>
          <p:nvPicPr>
            <p:cNvPr id="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641475"/>
              <a:ext cx="3049588" cy="503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8"/>
            <p:cNvSpPr>
              <a:spLocks noChangeArrowheads="1"/>
            </p:cNvSpPr>
            <p:nvPr/>
          </p:nvSpPr>
          <p:spPr bwMode="auto">
            <a:xfrm>
              <a:off x="995435" y="2106361"/>
              <a:ext cx="10033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2400" b="1" dirty="0" smtClean="0">
                  <a:solidFill>
                    <a:srgbClr val="FF9900"/>
                  </a:solidFill>
                  <a:latin typeface="Calibri" pitchFamily="34" charset="0"/>
                </a:rPr>
                <a:t>Events</a:t>
              </a:r>
              <a:endParaRPr lang="en-US" altLang="en-US" dirty="0" smtClean="0">
                <a:solidFill>
                  <a:srgbClr val="000000"/>
                </a:solidFill>
              </a:endParaRPr>
            </a:p>
          </p:txBody>
        </p:sp>
        <p:sp>
          <p:nvSpPr>
            <p:cNvPr id="11" name="Rectangle 10"/>
            <p:cNvSpPr>
              <a:spLocks noChangeArrowheads="1"/>
            </p:cNvSpPr>
            <p:nvPr/>
          </p:nvSpPr>
          <p:spPr bwMode="auto">
            <a:xfrm>
              <a:off x="269954" y="3178175"/>
              <a:ext cx="24542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2400" b="1" dirty="0" smtClean="0">
                  <a:solidFill>
                    <a:srgbClr val="FF9900"/>
                  </a:solidFill>
                  <a:latin typeface="Calibri" pitchFamily="34" charset="0"/>
                </a:rPr>
                <a:t>Patterns Over Time</a:t>
              </a:r>
              <a:endParaRPr lang="en-US" altLang="en-US" dirty="0" smtClean="0">
                <a:solidFill>
                  <a:srgbClr val="000000"/>
                </a:solidFill>
              </a:endParaRPr>
            </a:p>
          </p:txBody>
        </p:sp>
        <p:sp>
          <p:nvSpPr>
            <p:cNvPr id="12" name="Rectangle 14"/>
            <p:cNvSpPr>
              <a:spLocks noChangeArrowheads="1"/>
            </p:cNvSpPr>
            <p:nvPr/>
          </p:nvSpPr>
          <p:spPr bwMode="auto">
            <a:xfrm>
              <a:off x="395360" y="4224338"/>
              <a:ext cx="22034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2400" b="1" dirty="0" smtClean="0">
                  <a:solidFill>
                    <a:srgbClr val="FF9900"/>
                  </a:solidFill>
                  <a:latin typeface="Calibri" pitchFamily="34" charset="0"/>
                </a:rPr>
                <a:t>System Structure</a:t>
              </a:r>
              <a:endParaRPr lang="en-US" altLang="en-US" dirty="0" smtClean="0">
                <a:solidFill>
                  <a:srgbClr val="000000"/>
                </a:solidFill>
              </a:endParaRPr>
            </a:p>
          </p:txBody>
        </p:sp>
        <p:sp>
          <p:nvSpPr>
            <p:cNvPr id="13" name="Rectangle 17"/>
            <p:cNvSpPr>
              <a:spLocks noChangeArrowheads="1"/>
            </p:cNvSpPr>
            <p:nvPr/>
          </p:nvSpPr>
          <p:spPr bwMode="auto">
            <a:xfrm>
              <a:off x="399140" y="5210340"/>
              <a:ext cx="219589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2400" b="1" dirty="0" smtClean="0">
                  <a:solidFill>
                    <a:srgbClr val="FF9900"/>
                  </a:solidFill>
                  <a:latin typeface="Calibri" pitchFamily="34" charset="0"/>
                </a:rPr>
                <a:t>Mental Model of System Structure</a:t>
              </a:r>
              <a:endParaRPr lang="en-US" altLang="en-US" dirty="0" smtClean="0">
                <a:solidFill>
                  <a:srgbClr val="000000"/>
                </a:solidFill>
              </a:endParaRPr>
            </a:p>
          </p:txBody>
        </p:sp>
      </p:grpSp>
      <p:cxnSp>
        <p:nvCxnSpPr>
          <p:cNvPr id="20" name="Straight Connector 19"/>
          <p:cNvCxnSpPr/>
          <p:nvPr/>
        </p:nvCxnSpPr>
        <p:spPr>
          <a:xfrm flipH="1" flipV="1">
            <a:off x="-12032" y="3238517"/>
            <a:ext cx="9156033" cy="1380"/>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sp>
        <p:nvSpPr>
          <p:cNvPr id="22" name="Rectangle 83"/>
          <p:cNvSpPr>
            <a:spLocks noChangeArrowheads="1"/>
          </p:cNvSpPr>
          <p:nvPr/>
        </p:nvSpPr>
        <p:spPr bwMode="auto">
          <a:xfrm>
            <a:off x="4919663" y="5073663"/>
            <a:ext cx="77788"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smtClean="0">
                <a:solidFill>
                  <a:srgbClr val="000000"/>
                </a:solidFill>
                <a:latin typeface="Times New Roman" pitchFamily="18" charset="0"/>
              </a:rPr>
              <a:t> </a:t>
            </a:r>
            <a:endParaRPr lang="en-US" altLang="en-US" smtClean="0">
              <a:solidFill>
                <a:srgbClr val="000000"/>
              </a:solidFill>
            </a:endParaRPr>
          </a:p>
        </p:txBody>
      </p:sp>
      <p:sp>
        <p:nvSpPr>
          <p:cNvPr id="25" name="TextBox 24"/>
          <p:cNvSpPr txBox="1"/>
          <p:nvPr/>
        </p:nvSpPr>
        <p:spPr>
          <a:xfrm>
            <a:off x="6586327" y="4399808"/>
            <a:ext cx="2072606" cy="923330"/>
          </a:xfrm>
          <a:prstGeom prst="rect">
            <a:avLst/>
          </a:prstGeom>
          <a:noFill/>
        </p:spPr>
        <p:txBody>
          <a:bodyPr wrap="square" rtlCol="0">
            <a:spAutoFit/>
          </a:bodyPr>
          <a:lstStyle/>
          <a:p>
            <a:pPr algn="ctr"/>
            <a:r>
              <a:rPr lang="en-US" b="1" dirty="0" smtClean="0">
                <a:solidFill>
                  <a:srgbClr val="0000CC"/>
                </a:solidFill>
              </a:rPr>
              <a:t>A mental </a:t>
            </a:r>
            <a:r>
              <a:rPr lang="en-US" b="1" dirty="0">
                <a:solidFill>
                  <a:srgbClr val="0000CC"/>
                </a:solidFill>
              </a:rPr>
              <a:t>model </a:t>
            </a:r>
            <a:endParaRPr lang="en-US" b="1" dirty="0" smtClean="0">
              <a:solidFill>
                <a:srgbClr val="0000CC"/>
              </a:solidFill>
            </a:endParaRPr>
          </a:p>
          <a:p>
            <a:pPr algn="ctr"/>
            <a:r>
              <a:rPr lang="en-US" b="1" dirty="0" smtClean="0">
                <a:solidFill>
                  <a:srgbClr val="0000CC"/>
                </a:solidFill>
              </a:rPr>
              <a:t>that </a:t>
            </a:r>
            <a:r>
              <a:rPr lang="en-US" b="1" dirty="0">
                <a:solidFill>
                  <a:srgbClr val="0000CC"/>
                </a:solidFill>
              </a:rPr>
              <a:t>can improve </a:t>
            </a:r>
            <a:endParaRPr lang="en-US" b="1" dirty="0" smtClean="0">
              <a:solidFill>
                <a:srgbClr val="0000CC"/>
              </a:solidFill>
            </a:endParaRPr>
          </a:p>
          <a:p>
            <a:pPr algn="ctr"/>
            <a:r>
              <a:rPr lang="en-US" b="1" dirty="0" smtClean="0">
                <a:solidFill>
                  <a:srgbClr val="0000CC"/>
                </a:solidFill>
              </a:rPr>
              <a:t>our </a:t>
            </a:r>
            <a:r>
              <a:rPr lang="en-US" b="1" dirty="0">
                <a:solidFill>
                  <a:srgbClr val="0000CC"/>
                </a:solidFill>
              </a:rPr>
              <a:t>decisions</a:t>
            </a:r>
          </a:p>
        </p:txBody>
      </p:sp>
      <p:pic>
        <p:nvPicPr>
          <p:cNvPr id="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28451" y="5261980"/>
            <a:ext cx="2741612" cy="1275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TextBox 23"/>
          <p:cNvSpPr txBox="1"/>
          <p:nvPr/>
        </p:nvSpPr>
        <p:spPr>
          <a:xfrm>
            <a:off x="3446058" y="4407770"/>
            <a:ext cx="2544287" cy="923330"/>
          </a:xfrm>
          <a:prstGeom prst="rect">
            <a:avLst/>
          </a:prstGeom>
          <a:noFill/>
        </p:spPr>
        <p:txBody>
          <a:bodyPr wrap="none" rtlCol="0">
            <a:spAutoFit/>
          </a:bodyPr>
          <a:lstStyle/>
          <a:p>
            <a:pPr algn="ctr"/>
            <a:r>
              <a:rPr lang="en-US" b="1" dirty="0" smtClean="0">
                <a:solidFill>
                  <a:srgbClr val="FF0000"/>
                </a:solidFill>
              </a:rPr>
              <a:t>A mental model </a:t>
            </a:r>
          </a:p>
          <a:p>
            <a:pPr algn="ctr"/>
            <a:r>
              <a:rPr lang="en-US" b="1" dirty="0" smtClean="0">
                <a:solidFill>
                  <a:srgbClr val="FF0000"/>
                </a:solidFill>
              </a:rPr>
              <a:t>that can explain </a:t>
            </a:r>
          </a:p>
          <a:p>
            <a:pPr algn="ctr"/>
            <a:r>
              <a:rPr lang="en-US" b="1" dirty="0" smtClean="0">
                <a:solidFill>
                  <a:srgbClr val="FF0000"/>
                </a:solidFill>
              </a:rPr>
              <a:t>our current decisions</a:t>
            </a:r>
            <a:endParaRPr lang="en-US" b="1" dirty="0">
              <a:solidFill>
                <a:srgbClr val="FF0000"/>
              </a:solidFill>
            </a:endParaRPr>
          </a:p>
        </p:txBody>
      </p:sp>
      <p:cxnSp>
        <p:nvCxnSpPr>
          <p:cNvPr id="29" name="Straight Connector 28"/>
          <p:cNvCxnSpPr/>
          <p:nvPr/>
        </p:nvCxnSpPr>
        <p:spPr>
          <a:xfrm flipH="1" flipV="1">
            <a:off x="0" y="4410884"/>
            <a:ext cx="9156033" cy="1380"/>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sp>
        <p:nvSpPr>
          <p:cNvPr id="4" name="TextBox 3"/>
          <p:cNvSpPr txBox="1"/>
          <p:nvPr/>
        </p:nvSpPr>
        <p:spPr>
          <a:xfrm>
            <a:off x="5149018" y="3273552"/>
            <a:ext cx="3995928" cy="1077218"/>
          </a:xfrm>
          <a:prstGeom prst="rect">
            <a:avLst/>
          </a:prstGeom>
          <a:noFill/>
        </p:spPr>
        <p:txBody>
          <a:bodyPr wrap="square" rtlCol="0">
            <a:spAutoFit/>
          </a:bodyPr>
          <a:lstStyle/>
          <a:p>
            <a:pPr algn="ctr"/>
            <a:r>
              <a:rPr lang="en-US" sz="1600" b="1" dirty="0" smtClean="0">
                <a:solidFill>
                  <a:srgbClr val="000000"/>
                </a:solidFill>
              </a:rPr>
              <a:t>Our </a:t>
            </a:r>
            <a:r>
              <a:rPr lang="en-US" sz="1600" b="1" u="sng" dirty="0" smtClean="0">
                <a:solidFill>
                  <a:srgbClr val="000000"/>
                </a:solidFill>
              </a:rPr>
              <a:t>Mental Models of System Structure </a:t>
            </a:r>
            <a:r>
              <a:rPr lang="en-US" sz="1600" b="1" dirty="0" smtClean="0">
                <a:solidFill>
                  <a:srgbClr val="000000"/>
                </a:solidFill>
              </a:rPr>
              <a:t>are part of the real </a:t>
            </a:r>
            <a:r>
              <a:rPr lang="en-US" sz="1600" b="1" u="sng" dirty="0" smtClean="0">
                <a:solidFill>
                  <a:srgbClr val="000000"/>
                </a:solidFill>
              </a:rPr>
              <a:t>System Structure</a:t>
            </a:r>
            <a:r>
              <a:rPr lang="en-US" sz="1600" b="1" dirty="0" smtClean="0">
                <a:solidFill>
                  <a:srgbClr val="000000"/>
                </a:solidFill>
              </a:rPr>
              <a:t> &amp; act thru that real structure to create the </a:t>
            </a:r>
            <a:r>
              <a:rPr lang="en-US" sz="1600" b="1" u="sng" dirty="0" smtClean="0">
                <a:solidFill>
                  <a:srgbClr val="000000"/>
                </a:solidFill>
              </a:rPr>
              <a:t>Patterns Over Time</a:t>
            </a:r>
            <a:r>
              <a:rPr lang="en-US" sz="1600" b="1" dirty="0" smtClean="0">
                <a:solidFill>
                  <a:srgbClr val="000000"/>
                </a:solidFill>
              </a:rPr>
              <a:t> that we observe.</a:t>
            </a:r>
          </a:p>
        </p:txBody>
      </p:sp>
      <p:pic>
        <p:nvPicPr>
          <p:cNvPr id="3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70229" y="1310184"/>
            <a:ext cx="2971800" cy="1832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32085" y="1262059"/>
            <a:ext cx="2884229" cy="1961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Freeform 31"/>
          <p:cNvSpPr/>
          <p:nvPr/>
        </p:nvSpPr>
        <p:spPr bwMode="auto">
          <a:xfrm>
            <a:off x="-3642" y="1215720"/>
            <a:ext cx="9135612" cy="828670"/>
          </a:xfrm>
          <a:custGeom>
            <a:avLst/>
            <a:gdLst>
              <a:gd name="connsiteX0" fmla="*/ 0 w 8855243"/>
              <a:gd name="connsiteY0" fmla="*/ 721894 h 745957"/>
              <a:gd name="connsiteX1" fmla="*/ 3043990 w 8855243"/>
              <a:gd name="connsiteY1" fmla="*/ 745957 h 745957"/>
              <a:gd name="connsiteX2" fmla="*/ 3453064 w 8855243"/>
              <a:gd name="connsiteY2" fmla="*/ 673768 h 745957"/>
              <a:gd name="connsiteX3" fmla="*/ 3826043 w 8855243"/>
              <a:gd name="connsiteY3" fmla="*/ 372979 h 745957"/>
              <a:gd name="connsiteX4" fmla="*/ 4006516 w 8855243"/>
              <a:gd name="connsiteY4" fmla="*/ 84221 h 745957"/>
              <a:gd name="connsiteX5" fmla="*/ 4523874 w 8855243"/>
              <a:gd name="connsiteY5" fmla="*/ 24063 h 745957"/>
              <a:gd name="connsiteX6" fmla="*/ 5979695 w 8855243"/>
              <a:gd name="connsiteY6" fmla="*/ 12031 h 745957"/>
              <a:gd name="connsiteX7" fmla="*/ 7435516 w 8855243"/>
              <a:gd name="connsiteY7" fmla="*/ 12031 h 745957"/>
              <a:gd name="connsiteX8" fmla="*/ 8855243 w 8855243"/>
              <a:gd name="connsiteY8" fmla="*/ 0 h 745957"/>
              <a:gd name="connsiteX0" fmla="*/ 0 w 8855243"/>
              <a:gd name="connsiteY0" fmla="*/ 721894 h 745957"/>
              <a:gd name="connsiteX1" fmla="*/ 3043990 w 8855243"/>
              <a:gd name="connsiteY1" fmla="*/ 745957 h 745957"/>
              <a:gd name="connsiteX2" fmla="*/ 3441032 w 8855243"/>
              <a:gd name="connsiteY2" fmla="*/ 649705 h 745957"/>
              <a:gd name="connsiteX3" fmla="*/ 3826043 w 8855243"/>
              <a:gd name="connsiteY3" fmla="*/ 372979 h 745957"/>
              <a:gd name="connsiteX4" fmla="*/ 4006516 w 8855243"/>
              <a:gd name="connsiteY4" fmla="*/ 84221 h 745957"/>
              <a:gd name="connsiteX5" fmla="*/ 4523874 w 8855243"/>
              <a:gd name="connsiteY5" fmla="*/ 24063 h 745957"/>
              <a:gd name="connsiteX6" fmla="*/ 5979695 w 8855243"/>
              <a:gd name="connsiteY6" fmla="*/ 12031 h 745957"/>
              <a:gd name="connsiteX7" fmla="*/ 7435516 w 8855243"/>
              <a:gd name="connsiteY7" fmla="*/ 12031 h 745957"/>
              <a:gd name="connsiteX8" fmla="*/ 8855243 w 8855243"/>
              <a:gd name="connsiteY8" fmla="*/ 0 h 745957"/>
              <a:gd name="connsiteX0" fmla="*/ 0 w 8855243"/>
              <a:gd name="connsiteY0" fmla="*/ 721894 h 745957"/>
              <a:gd name="connsiteX1" fmla="*/ 3043990 w 8855243"/>
              <a:gd name="connsiteY1" fmla="*/ 745957 h 745957"/>
              <a:gd name="connsiteX2" fmla="*/ 3549316 w 8855243"/>
              <a:gd name="connsiteY2" fmla="*/ 625642 h 745957"/>
              <a:gd name="connsiteX3" fmla="*/ 3826043 w 8855243"/>
              <a:gd name="connsiteY3" fmla="*/ 372979 h 745957"/>
              <a:gd name="connsiteX4" fmla="*/ 4006516 w 8855243"/>
              <a:gd name="connsiteY4" fmla="*/ 84221 h 745957"/>
              <a:gd name="connsiteX5" fmla="*/ 4523874 w 8855243"/>
              <a:gd name="connsiteY5" fmla="*/ 24063 h 745957"/>
              <a:gd name="connsiteX6" fmla="*/ 5979695 w 8855243"/>
              <a:gd name="connsiteY6" fmla="*/ 12031 h 745957"/>
              <a:gd name="connsiteX7" fmla="*/ 7435516 w 8855243"/>
              <a:gd name="connsiteY7" fmla="*/ 12031 h 745957"/>
              <a:gd name="connsiteX8" fmla="*/ 8855243 w 8855243"/>
              <a:gd name="connsiteY8" fmla="*/ 0 h 745957"/>
              <a:gd name="connsiteX0" fmla="*/ 0 w 8855243"/>
              <a:gd name="connsiteY0" fmla="*/ 721894 h 745957"/>
              <a:gd name="connsiteX1" fmla="*/ 3043990 w 8855243"/>
              <a:gd name="connsiteY1" fmla="*/ 745957 h 745957"/>
              <a:gd name="connsiteX2" fmla="*/ 3549316 w 8855243"/>
              <a:gd name="connsiteY2" fmla="*/ 625642 h 745957"/>
              <a:gd name="connsiteX3" fmla="*/ 3826043 w 8855243"/>
              <a:gd name="connsiteY3" fmla="*/ 324852 h 745957"/>
              <a:gd name="connsiteX4" fmla="*/ 4006516 w 8855243"/>
              <a:gd name="connsiteY4" fmla="*/ 84221 h 745957"/>
              <a:gd name="connsiteX5" fmla="*/ 4523874 w 8855243"/>
              <a:gd name="connsiteY5" fmla="*/ 24063 h 745957"/>
              <a:gd name="connsiteX6" fmla="*/ 5979695 w 8855243"/>
              <a:gd name="connsiteY6" fmla="*/ 12031 h 745957"/>
              <a:gd name="connsiteX7" fmla="*/ 7435516 w 8855243"/>
              <a:gd name="connsiteY7" fmla="*/ 12031 h 745957"/>
              <a:gd name="connsiteX8" fmla="*/ 8855243 w 8855243"/>
              <a:gd name="connsiteY8" fmla="*/ 0 h 745957"/>
              <a:gd name="connsiteX0" fmla="*/ 0 w 8855243"/>
              <a:gd name="connsiteY0" fmla="*/ 721894 h 745957"/>
              <a:gd name="connsiteX1" fmla="*/ 3043990 w 8855243"/>
              <a:gd name="connsiteY1" fmla="*/ 745957 h 745957"/>
              <a:gd name="connsiteX2" fmla="*/ 3344779 w 8855243"/>
              <a:gd name="connsiteY2" fmla="*/ 721894 h 745957"/>
              <a:gd name="connsiteX3" fmla="*/ 3549316 w 8855243"/>
              <a:gd name="connsiteY3" fmla="*/ 625642 h 745957"/>
              <a:gd name="connsiteX4" fmla="*/ 3826043 w 8855243"/>
              <a:gd name="connsiteY4" fmla="*/ 324852 h 745957"/>
              <a:gd name="connsiteX5" fmla="*/ 4006516 w 8855243"/>
              <a:gd name="connsiteY5" fmla="*/ 84221 h 745957"/>
              <a:gd name="connsiteX6" fmla="*/ 4523874 w 8855243"/>
              <a:gd name="connsiteY6" fmla="*/ 24063 h 745957"/>
              <a:gd name="connsiteX7" fmla="*/ 5979695 w 8855243"/>
              <a:gd name="connsiteY7" fmla="*/ 12031 h 745957"/>
              <a:gd name="connsiteX8" fmla="*/ 7435516 w 8855243"/>
              <a:gd name="connsiteY8" fmla="*/ 12031 h 745957"/>
              <a:gd name="connsiteX9" fmla="*/ 8855243 w 8855243"/>
              <a:gd name="connsiteY9" fmla="*/ 0 h 745957"/>
              <a:gd name="connsiteX0" fmla="*/ 0 w 8855243"/>
              <a:gd name="connsiteY0" fmla="*/ 721894 h 745957"/>
              <a:gd name="connsiteX1" fmla="*/ 3043990 w 8855243"/>
              <a:gd name="connsiteY1" fmla="*/ 745957 h 745957"/>
              <a:gd name="connsiteX2" fmla="*/ 3344779 w 8855243"/>
              <a:gd name="connsiteY2" fmla="*/ 721894 h 745957"/>
              <a:gd name="connsiteX3" fmla="*/ 3609474 w 8855243"/>
              <a:gd name="connsiteY3" fmla="*/ 553452 h 745957"/>
              <a:gd name="connsiteX4" fmla="*/ 3826043 w 8855243"/>
              <a:gd name="connsiteY4" fmla="*/ 324852 h 745957"/>
              <a:gd name="connsiteX5" fmla="*/ 4006516 w 8855243"/>
              <a:gd name="connsiteY5" fmla="*/ 84221 h 745957"/>
              <a:gd name="connsiteX6" fmla="*/ 4523874 w 8855243"/>
              <a:gd name="connsiteY6" fmla="*/ 24063 h 745957"/>
              <a:gd name="connsiteX7" fmla="*/ 5979695 w 8855243"/>
              <a:gd name="connsiteY7" fmla="*/ 12031 h 745957"/>
              <a:gd name="connsiteX8" fmla="*/ 7435516 w 8855243"/>
              <a:gd name="connsiteY8" fmla="*/ 12031 h 745957"/>
              <a:gd name="connsiteX9" fmla="*/ 8855243 w 8855243"/>
              <a:gd name="connsiteY9" fmla="*/ 0 h 745957"/>
              <a:gd name="connsiteX0" fmla="*/ 0 w 8855243"/>
              <a:gd name="connsiteY0" fmla="*/ 721894 h 735509"/>
              <a:gd name="connsiteX1" fmla="*/ 2755232 w 8855243"/>
              <a:gd name="connsiteY1" fmla="*/ 733925 h 735509"/>
              <a:gd name="connsiteX2" fmla="*/ 3344779 w 8855243"/>
              <a:gd name="connsiteY2" fmla="*/ 721894 h 735509"/>
              <a:gd name="connsiteX3" fmla="*/ 3609474 w 8855243"/>
              <a:gd name="connsiteY3" fmla="*/ 553452 h 735509"/>
              <a:gd name="connsiteX4" fmla="*/ 3826043 w 8855243"/>
              <a:gd name="connsiteY4" fmla="*/ 324852 h 735509"/>
              <a:gd name="connsiteX5" fmla="*/ 4006516 w 8855243"/>
              <a:gd name="connsiteY5" fmla="*/ 84221 h 735509"/>
              <a:gd name="connsiteX6" fmla="*/ 4523874 w 8855243"/>
              <a:gd name="connsiteY6" fmla="*/ 24063 h 735509"/>
              <a:gd name="connsiteX7" fmla="*/ 5979695 w 8855243"/>
              <a:gd name="connsiteY7" fmla="*/ 12031 h 735509"/>
              <a:gd name="connsiteX8" fmla="*/ 7435516 w 8855243"/>
              <a:gd name="connsiteY8" fmla="*/ 12031 h 735509"/>
              <a:gd name="connsiteX9" fmla="*/ 8855243 w 8855243"/>
              <a:gd name="connsiteY9" fmla="*/ 0 h 735509"/>
              <a:gd name="connsiteX0" fmla="*/ 0 w 9168064"/>
              <a:gd name="connsiteY0" fmla="*/ 721894 h 735509"/>
              <a:gd name="connsiteX1" fmla="*/ 2755232 w 9168064"/>
              <a:gd name="connsiteY1" fmla="*/ 733925 h 735509"/>
              <a:gd name="connsiteX2" fmla="*/ 3344779 w 9168064"/>
              <a:gd name="connsiteY2" fmla="*/ 721894 h 735509"/>
              <a:gd name="connsiteX3" fmla="*/ 3609474 w 9168064"/>
              <a:gd name="connsiteY3" fmla="*/ 553452 h 735509"/>
              <a:gd name="connsiteX4" fmla="*/ 3826043 w 9168064"/>
              <a:gd name="connsiteY4" fmla="*/ 324852 h 735509"/>
              <a:gd name="connsiteX5" fmla="*/ 4006516 w 9168064"/>
              <a:gd name="connsiteY5" fmla="*/ 84221 h 735509"/>
              <a:gd name="connsiteX6" fmla="*/ 4523874 w 9168064"/>
              <a:gd name="connsiteY6" fmla="*/ 24063 h 735509"/>
              <a:gd name="connsiteX7" fmla="*/ 5979695 w 9168064"/>
              <a:gd name="connsiteY7" fmla="*/ 12031 h 735509"/>
              <a:gd name="connsiteX8" fmla="*/ 7435516 w 9168064"/>
              <a:gd name="connsiteY8" fmla="*/ 12031 h 735509"/>
              <a:gd name="connsiteX9" fmla="*/ 9168064 w 9168064"/>
              <a:gd name="connsiteY9" fmla="*/ 0 h 735509"/>
              <a:gd name="connsiteX0" fmla="*/ 0 w 9168064"/>
              <a:gd name="connsiteY0" fmla="*/ 721895 h 735510"/>
              <a:gd name="connsiteX1" fmla="*/ 2755232 w 9168064"/>
              <a:gd name="connsiteY1" fmla="*/ 733926 h 735510"/>
              <a:gd name="connsiteX2" fmla="*/ 3344779 w 9168064"/>
              <a:gd name="connsiteY2" fmla="*/ 721895 h 735510"/>
              <a:gd name="connsiteX3" fmla="*/ 3609474 w 9168064"/>
              <a:gd name="connsiteY3" fmla="*/ 553453 h 735510"/>
              <a:gd name="connsiteX4" fmla="*/ 3826043 w 9168064"/>
              <a:gd name="connsiteY4" fmla="*/ 324853 h 735510"/>
              <a:gd name="connsiteX5" fmla="*/ 4006516 w 9168064"/>
              <a:gd name="connsiteY5" fmla="*/ 84222 h 735510"/>
              <a:gd name="connsiteX6" fmla="*/ 4523874 w 9168064"/>
              <a:gd name="connsiteY6" fmla="*/ 24064 h 735510"/>
              <a:gd name="connsiteX7" fmla="*/ 5979695 w 9168064"/>
              <a:gd name="connsiteY7" fmla="*/ 12032 h 735510"/>
              <a:gd name="connsiteX8" fmla="*/ 7507705 w 9168064"/>
              <a:gd name="connsiteY8" fmla="*/ 0 h 735510"/>
              <a:gd name="connsiteX9" fmla="*/ 9168064 w 9168064"/>
              <a:gd name="connsiteY9" fmla="*/ 1 h 735510"/>
              <a:gd name="connsiteX0" fmla="*/ 0 w 9168064"/>
              <a:gd name="connsiteY0" fmla="*/ 725263 h 738878"/>
              <a:gd name="connsiteX1" fmla="*/ 2755232 w 9168064"/>
              <a:gd name="connsiteY1" fmla="*/ 737294 h 738878"/>
              <a:gd name="connsiteX2" fmla="*/ 3344779 w 9168064"/>
              <a:gd name="connsiteY2" fmla="*/ 725263 h 738878"/>
              <a:gd name="connsiteX3" fmla="*/ 3609474 w 9168064"/>
              <a:gd name="connsiteY3" fmla="*/ 556821 h 738878"/>
              <a:gd name="connsiteX4" fmla="*/ 3826043 w 9168064"/>
              <a:gd name="connsiteY4" fmla="*/ 328221 h 738878"/>
              <a:gd name="connsiteX5" fmla="*/ 4006516 w 9168064"/>
              <a:gd name="connsiteY5" fmla="*/ 87590 h 738878"/>
              <a:gd name="connsiteX6" fmla="*/ 4499810 w 9168064"/>
              <a:gd name="connsiteY6" fmla="*/ 3369 h 738878"/>
              <a:gd name="connsiteX7" fmla="*/ 5979695 w 9168064"/>
              <a:gd name="connsiteY7" fmla="*/ 15400 h 738878"/>
              <a:gd name="connsiteX8" fmla="*/ 7507705 w 9168064"/>
              <a:gd name="connsiteY8" fmla="*/ 3368 h 738878"/>
              <a:gd name="connsiteX9" fmla="*/ 9168064 w 9168064"/>
              <a:gd name="connsiteY9" fmla="*/ 3369 h 738878"/>
              <a:gd name="connsiteX0" fmla="*/ 0 w 9168064"/>
              <a:gd name="connsiteY0" fmla="*/ 728132 h 741747"/>
              <a:gd name="connsiteX1" fmla="*/ 2755232 w 9168064"/>
              <a:gd name="connsiteY1" fmla="*/ 740163 h 741747"/>
              <a:gd name="connsiteX2" fmla="*/ 3344779 w 9168064"/>
              <a:gd name="connsiteY2" fmla="*/ 728132 h 741747"/>
              <a:gd name="connsiteX3" fmla="*/ 3609474 w 9168064"/>
              <a:gd name="connsiteY3" fmla="*/ 559690 h 741747"/>
              <a:gd name="connsiteX4" fmla="*/ 3826043 w 9168064"/>
              <a:gd name="connsiteY4" fmla="*/ 331090 h 741747"/>
              <a:gd name="connsiteX5" fmla="*/ 4006516 w 9168064"/>
              <a:gd name="connsiteY5" fmla="*/ 90459 h 741747"/>
              <a:gd name="connsiteX6" fmla="*/ 4499810 w 9168064"/>
              <a:gd name="connsiteY6" fmla="*/ 6238 h 741747"/>
              <a:gd name="connsiteX7" fmla="*/ 5991727 w 9168064"/>
              <a:gd name="connsiteY7" fmla="*/ 6237 h 741747"/>
              <a:gd name="connsiteX8" fmla="*/ 7507705 w 9168064"/>
              <a:gd name="connsiteY8" fmla="*/ 6237 h 741747"/>
              <a:gd name="connsiteX9" fmla="*/ 9168064 w 9168064"/>
              <a:gd name="connsiteY9" fmla="*/ 6238 h 741747"/>
              <a:gd name="connsiteX0" fmla="*/ 0 w 9168064"/>
              <a:gd name="connsiteY0" fmla="*/ 728132 h 741747"/>
              <a:gd name="connsiteX1" fmla="*/ 2755232 w 9168064"/>
              <a:gd name="connsiteY1" fmla="*/ 740163 h 741747"/>
              <a:gd name="connsiteX2" fmla="*/ 3344779 w 9168064"/>
              <a:gd name="connsiteY2" fmla="*/ 728132 h 741747"/>
              <a:gd name="connsiteX3" fmla="*/ 3609474 w 9168064"/>
              <a:gd name="connsiteY3" fmla="*/ 559690 h 741747"/>
              <a:gd name="connsiteX4" fmla="*/ 3826043 w 9168064"/>
              <a:gd name="connsiteY4" fmla="*/ 331090 h 741747"/>
              <a:gd name="connsiteX5" fmla="*/ 4006516 w 9168064"/>
              <a:gd name="connsiteY5" fmla="*/ 90459 h 741747"/>
              <a:gd name="connsiteX6" fmla="*/ 4499810 w 9168064"/>
              <a:gd name="connsiteY6" fmla="*/ 6238 h 741747"/>
              <a:gd name="connsiteX7" fmla="*/ 5991727 w 9168064"/>
              <a:gd name="connsiteY7" fmla="*/ 6237 h 741747"/>
              <a:gd name="connsiteX8" fmla="*/ 7507705 w 9168064"/>
              <a:gd name="connsiteY8" fmla="*/ 6237 h 741747"/>
              <a:gd name="connsiteX9" fmla="*/ 9168064 w 9168064"/>
              <a:gd name="connsiteY9" fmla="*/ 6238 h 741747"/>
              <a:gd name="connsiteX0" fmla="*/ 0 w 9168064"/>
              <a:gd name="connsiteY0" fmla="*/ 728132 h 741747"/>
              <a:gd name="connsiteX1" fmla="*/ 2755232 w 9168064"/>
              <a:gd name="connsiteY1" fmla="*/ 740163 h 741747"/>
              <a:gd name="connsiteX2" fmla="*/ 3344779 w 9168064"/>
              <a:gd name="connsiteY2" fmla="*/ 728132 h 741747"/>
              <a:gd name="connsiteX3" fmla="*/ 3597442 w 9168064"/>
              <a:gd name="connsiteY3" fmla="*/ 583753 h 741747"/>
              <a:gd name="connsiteX4" fmla="*/ 3826043 w 9168064"/>
              <a:gd name="connsiteY4" fmla="*/ 331090 h 741747"/>
              <a:gd name="connsiteX5" fmla="*/ 4006516 w 9168064"/>
              <a:gd name="connsiteY5" fmla="*/ 90459 h 741747"/>
              <a:gd name="connsiteX6" fmla="*/ 4499810 w 9168064"/>
              <a:gd name="connsiteY6" fmla="*/ 6238 h 741747"/>
              <a:gd name="connsiteX7" fmla="*/ 5991727 w 9168064"/>
              <a:gd name="connsiteY7" fmla="*/ 6237 h 741747"/>
              <a:gd name="connsiteX8" fmla="*/ 7507705 w 9168064"/>
              <a:gd name="connsiteY8" fmla="*/ 6237 h 741747"/>
              <a:gd name="connsiteX9" fmla="*/ 9168064 w 9168064"/>
              <a:gd name="connsiteY9" fmla="*/ 6238 h 741747"/>
              <a:gd name="connsiteX0" fmla="*/ 0 w 9168064"/>
              <a:gd name="connsiteY0" fmla="*/ 728132 h 741747"/>
              <a:gd name="connsiteX1" fmla="*/ 2755232 w 9168064"/>
              <a:gd name="connsiteY1" fmla="*/ 740163 h 741747"/>
              <a:gd name="connsiteX2" fmla="*/ 3344779 w 9168064"/>
              <a:gd name="connsiteY2" fmla="*/ 728132 h 741747"/>
              <a:gd name="connsiteX3" fmla="*/ 3597442 w 9168064"/>
              <a:gd name="connsiteY3" fmla="*/ 583753 h 741747"/>
              <a:gd name="connsiteX4" fmla="*/ 3826043 w 9168064"/>
              <a:gd name="connsiteY4" fmla="*/ 331090 h 741747"/>
              <a:gd name="connsiteX5" fmla="*/ 4006516 w 9168064"/>
              <a:gd name="connsiteY5" fmla="*/ 90459 h 741747"/>
              <a:gd name="connsiteX6" fmla="*/ 4499810 w 9168064"/>
              <a:gd name="connsiteY6" fmla="*/ 6238 h 741747"/>
              <a:gd name="connsiteX7" fmla="*/ 5991727 w 9168064"/>
              <a:gd name="connsiteY7" fmla="*/ 6237 h 741747"/>
              <a:gd name="connsiteX8" fmla="*/ 7507705 w 9168064"/>
              <a:gd name="connsiteY8" fmla="*/ 6237 h 741747"/>
              <a:gd name="connsiteX9" fmla="*/ 8988252 w 9168064"/>
              <a:gd name="connsiteY9" fmla="*/ 4266 h 741747"/>
              <a:gd name="connsiteX10" fmla="*/ 9168064 w 9168064"/>
              <a:gd name="connsiteY10" fmla="*/ 6238 h 741747"/>
              <a:gd name="connsiteX0" fmla="*/ 0 w 10183132"/>
              <a:gd name="connsiteY0" fmla="*/ 728132 h 741747"/>
              <a:gd name="connsiteX1" fmla="*/ 2755232 w 10183132"/>
              <a:gd name="connsiteY1" fmla="*/ 740163 h 741747"/>
              <a:gd name="connsiteX2" fmla="*/ 3344779 w 10183132"/>
              <a:gd name="connsiteY2" fmla="*/ 728132 h 741747"/>
              <a:gd name="connsiteX3" fmla="*/ 3597442 w 10183132"/>
              <a:gd name="connsiteY3" fmla="*/ 583753 h 741747"/>
              <a:gd name="connsiteX4" fmla="*/ 3826043 w 10183132"/>
              <a:gd name="connsiteY4" fmla="*/ 331090 h 741747"/>
              <a:gd name="connsiteX5" fmla="*/ 4006516 w 10183132"/>
              <a:gd name="connsiteY5" fmla="*/ 90459 h 741747"/>
              <a:gd name="connsiteX6" fmla="*/ 4499810 w 10183132"/>
              <a:gd name="connsiteY6" fmla="*/ 6238 h 741747"/>
              <a:gd name="connsiteX7" fmla="*/ 5991727 w 10183132"/>
              <a:gd name="connsiteY7" fmla="*/ 6237 h 741747"/>
              <a:gd name="connsiteX8" fmla="*/ 7507705 w 10183132"/>
              <a:gd name="connsiteY8" fmla="*/ 6237 h 741747"/>
              <a:gd name="connsiteX9" fmla="*/ 8988252 w 10183132"/>
              <a:gd name="connsiteY9" fmla="*/ 4266 h 741747"/>
              <a:gd name="connsiteX10" fmla="*/ 10183132 w 10183132"/>
              <a:gd name="connsiteY10" fmla="*/ 6238 h 741747"/>
              <a:gd name="connsiteX0" fmla="*/ 0 w 9157251"/>
              <a:gd name="connsiteY0" fmla="*/ 744910 h 744910"/>
              <a:gd name="connsiteX1" fmla="*/ 1729351 w 9157251"/>
              <a:gd name="connsiteY1" fmla="*/ 740163 h 744910"/>
              <a:gd name="connsiteX2" fmla="*/ 2318898 w 9157251"/>
              <a:gd name="connsiteY2" fmla="*/ 728132 h 744910"/>
              <a:gd name="connsiteX3" fmla="*/ 2571561 w 9157251"/>
              <a:gd name="connsiteY3" fmla="*/ 583753 h 744910"/>
              <a:gd name="connsiteX4" fmla="*/ 2800162 w 9157251"/>
              <a:gd name="connsiteY4" fmla="*/ 331090 h 744910"/>
              <a:gd name="connsiteX5" fmla="*/ 2980635 w 9157251"/>
              <a:gd name="connsiteY5" fmla="*/ 90459 h 744910"/>
              <a:gd name="connsiteX6" fmla="*/ 3473929 w 9157251"/>
              <a:gd name="connsiteY6" fmla="*/ 6238 h 744910"/>
              <a:gd name="connsiteX7" fmla="*/ 4965846 w 9157251"/>
              <a:gd name="connsiteY7" fmla="*/ 6237 h 744910"/>
              <a:gd name="connsiteX8" fmla="*/ 6481824 w 9157251"/>
              <a:gd name="connsiteY8" fmla="*/ 6237 h 744910"/>
              <a:gd name="connsiteX9" fmla="*/ 7962371 w 9157251"/>
              <a:gd name="connsiteY9" fmla="*/ 4266 h 744910"/>
              <a:gd name="connsiteX10" fmla="*/ 9157251 w 9157251"/>
              <a:gd name="connsiteY10" fmla="*/ 6238 h 744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57251" h="744910">
                <a:moveTo>
                  <a:pt x="0" y="744910"/>
                </a:moveTo>
                <a:lnTo>
                  <a:pt x="1729351" y="740163"/>
                </a:lnTo>
                <a:cubicBezTo>
                  <a:pt x="2286814" y="740163"/>
                  <a:pt x="2234677" y="748184"/>
                  <a:pt x="2318898" y="728132"/>
                </a:cubicBezTo>
                <a:cubicBezTo>
                  <a:pt x="2403119" y="708080"/>
                  <a:pt x="2491350" y="649927"/>
                  <a:pt x="2571561" y="583753"/>
                </a:cubicBezTo>
                <a:cubicBezTo>
                  <a:pt x="2651772" y="517579"/>
                  <a:pt x="2731983" y="413306"/>
                  <a:pt x="2800162" y="331090"/>
                </a:cubicBezTo>
                <a:cubicBezTo>
                  <a:pt x="2868341" y="248874"/>
                  <a:pt x="2904434" y="156633"/>
                  <a:pt x="2980635" y="90459"/>
                </a:cubicBezTo>
                <a:cubicBezTo>
                  <a:pt x="3056836" y="24285"/>
                  <a:pt x="3143061" y="20275"/>
                  <a:pt x="3473929" y="6238"/>
                </a:cubicBezTo>
                <a:cubicBezTo>
                  <a:pt x="3804797" y="-7799"/>
                  <a:pt x="4464530" y="6237"/>
                  <a:pt x="4965846" y="6237"/>
                </a:cubicBezTo>
                <a:lnTo>
                  <a:pt x="6481824" y="6237"/>
                </a:lnTo>
                <a:lnTo>
                  <a:pt x="7962371" y="4266"/>
                </a:lnTo>
                <a:lnTo>
                  <a:pt x="9157251" y="6238"/>
                </a:lnTo>
              </a:path>
            </a:pathLst>
          </a:custGeom>
          <a:noFill/>
          <a:ln w="28575" cap="rnd" cmpd="sng" algn="ctr">
            <a:solidFill>
              <a:srgbClr val="FF0000"/>
            </a:solidFill>
            <a:prstDash val="solid"/>
            <a:round/>
            <a:headEnd type="none" w="med" len="med"/>
            <a:tailEnd type="none" w="med" len="med"/>
          </a:ln>
          <a:effectLst/>
        </p:spPr>
        <p:txBody>
          <a:bodyPr rtlCol="0" anchor="ctr"/>
          <a:lstStyle/>
          <a:p>
            <a:pPr algn="ctr"/>
            <a:endParaRPr lang="en-US">
              <a:solidFill>
                <a:srgbClr val="000000"/>
              </a:solidFill>
            </a:endParaRPr>
          </a:p>
        </p:txBody>
      </p:sp>
      <p:sp>
        <p:nvSpPr>
          <p:cNvPr id="41" name="TextBox 40"/>
          <p:cNvSpPr txBox="1"/>
          <p:nvPr/>
        </p:nvSpPr>
        <p:spPr>
          <a:xfrm rot="5153975">
            <a:off x="-1221836" y="3549722"/>
            <a:ext cx="3058119" cy="408607"/>
          </a:xfrm>
          <a:prstGeom prst="rect">
            <a:avLst/>
          </a:prstGeom>
          <a:noFill/>
        </p:spPr>
        <p:txBody>
          <a:bodyPr spcFirstLastPara="1">
            <a:prstTxWarp prst="textArchDown">
              <a:avLst>
                <a:gd name="adj" fmla="val 356945"/>
              </a:avLst>
            </a:prstTxWarp>
            <a:spAutoFit/>
          </a:bodyPr>
          <a:lstStyle/>
          <a:p>
            <a:pPr fontAlgn="auto">
              <a:spcBef>
                <a:spcPts val="0"/>
              </a:spcBef>
              <a:spcAft>
                <a:spcPts val="0"/>
              </a:spcAft>
              <a:tabLst>
                <a:tab pos="8518525" algn="r"/>
              </a:tabLst>
              <a:defRPr/>
            </a:pPr>
            <a:r>
              <a:rPr lang="en-US" sz="1200" b="1" dirty="0" smtClean="0">
                <a:solidFill>
                  <a:srgbClr val="FFFF00"/>
                </a:solidFill>
                <a:latin typeface="Arial" pitchFamily="34" charset="0"/>
                <a:cs typeface="Arial" pitchFamily="34" charset="0"/>
              </a:rPr>
              <a:t>DEEPENING UNDERSTANDING</a:t>
            </a:r>
            <a:endParaRPr lang="en-US" sz="1200" b="1" dirty="0">
              <a:solidFill>
                <a:srgbClr val="FFFF00"/>
              </a:solidFill>
              <a:latin typeface="Arial" pitchFamily="34" charset="0"/>
              <a:cs typeface="Arial" pitchFamily="34" charset="0"/>
            </a:endParaRPr>
          </a:p>
        </p:txBody>
      </p:sp>
      <p:sp>
        <p:nvSpPr>
          <p:cNvPr id="42" name="TextBox 41"/>
          <p:cNvSpPr txBox="1"/>
          <p:nvPr/>
        </p:nvSpPr>
        <p:spPr>
          <a:xfrm rot="16585298">
            <a:off x="1353265" y="3923329"/>
            <a:ext cx="2749794" cy="374089"/>
          </a:xfrm>
          <a:prstGeom prst="rect">
            <a:avLst/>
          </a:prstGeom>
          <a:noFill/>
        </p:spPr>
        <p:txBody>
          <a:bodyPr spcFirstLastPara="1">
            <a:prstTxWarp prst="textArchDown">
              <a:avLst>
                <a:gd name="adj" fmla="val 308071"/>
              </a:avLst>
            </a:prstTxWarp>
            <a:spAutoFit/>
          </a:bodyPr>
          <a:lstStyle/>
          <a:p>
            <a:pPr fontAlgn="auto">
              <a:spcBef>
                <a:spcPts val="0"/>
              </a:spcBef>
              <a:spcAft>
                <a:spcPts val="0"/>
              </a:spcAft>
              <a:tabLst>
                <a:tab pos="8518525" algn="r"/>
              </a:tabLst>
              <a:defRPr/>
            </a:pPr>
            <a:r>
              <a:rPr lang="en-US" sz="1200" b="1" dirty="0" smtClean="0">
                <a:solidFill>
                  <a:srgbClr val="FFFF00"/>
                </a:solidFill>
                <a:latin typeface="Arial" pitchFamily="34" charset="0"/>
                <a:cs typeface="Arial" pitchFamily="34" charset="0"/>
              </a:rPr>
              <a:t>CREATING NEW POSSIBILITIES</a:t>
            </a:r>
            <a:endParaRPr lang="en-US" sz="1200" b="1" dirty="0">
              <a:solidFill>
                <a:srgbClr val="FFFF00"/>
              </a:solidFill>
              <a:latin typeface="Arial" pitchFamily="34" charset="0"/>
              <a:cs typeface="Arial" pitchFamily="34" charset="0"/>
            </a:endParaRPr>
          </a:p>
        </p:txBody>
      </p:sp>
      <p:sp>
        <p:nvSpPr>
          <p:cNvPr id="43" name="TextBox 42"/>
          <p:cNvSpPr txBox="1">
            <a:spLocks noChangeAspect="1"/>
          </p:cNvSpPr>
          <p:nvPr/>
        </p:nvSpPr>
        <p:spPr>
          <a:xfrm>
            <a:off x="1080677" y="5453743"/>
            <a:ext cx="888234" cy="553998"/>
          </a:xfrm>
          <a:prstGeom prst="rect">
            <a:avLst/>
          </a:prstGeom>
          <a:noFill/>
        </p:spPr>
        <p:txBody>
          <a:bodyPr wrap="square" rtlCol="0">
            <a:spAutoFit/>
          </a:bodyPr>
          <a:lstStyle/>
          <a:p>
            <a:pPr algn="ctr"/>
            <a:r>
              <a:rPr lang="en-US" sz="1000" b="1" dirty="0" smtClean="0">
                <a:solidFill>
                  <a:srgbClr val="FFFF00"/>
                </a:solidFill>
                <a:latin typeface="Arial" pitchFamily="34" charset="0"/>
                <a:cs typeface="Arial" pitchFamily="34" charset="0"/>
              </a:rPr>
              <a:t>HIGHEST-LEVERAGE CHANGE</a:t>
            </a:r>
            <a:endParaRPr lang="en-US" sz="1000" b="1" dirty="0">
              <a:solidFill>
                <a:srgbClr val="FFFF00"/>
              </a:solidFill>
              <a:latin typeface="Arial" pitchFamily="34" charset="0"/>
              <a:cs typeface="Arial" pitchFamily="34" charset="0"/>
            </a:endParaRPr>
          </a:p>
        </p:txBody>
      </p:sp>
      <p:sp>
        <p:nvSpPr>
          <p:cNvPr id="5" name="Freeform 4"/>
          <p:cNvSpPr/>
          <p:nvPr/>
        </p:nvSpPr>
        <p:spPr>
          <a:xfrm>
            <a:off x="209006" y="1715589"/>
            <a:ext cx="653143" cy="478971"/>
          </a:xfrm>
          <a:custGeom>
            <a:avLst/>
            <a:gdLst>
              <a:gd name="connsiteX0" fmla="*/ 653143 w 653143"/>
              <a:gd name="connsiteY0" fmla="*/ 0 h 478971"/>
              <a:gd name="connsiteX1" fmla="*/ 409303 w 653143"/>
              <a:gd name="connsiteY1" fmla="*/ 87085 h 478971"/>
              <a:gd name="connsiteX2" fmla="*/ 148045 w 653143"/>
              <a:gd name="connsiteY2" fmla="*/ 269965 h 478971"/>
              <a:gd name="connsiteX3" fmla="*/ 0 w 653143"/>
              <a:gd name="connsiteY3" fmla="*/ 478971 h 478971"/>
            </a:gdLst>
            <a:ahLst/>
            <a:cxnLst>
              <a:cxn ang="0">
                <a:pos x="connsiteX0" y="connsiteY0"/>
              </a:cxn>
              <a:cxn ang="0">
                <a:pos x="connsiteX1" y="connsiteY1"/>
              </a:cxn>
              <a:cxn ang="0">
                <a:pos x="connsiteX2" y="connsiteY2"/>
              </a:cxn>
              <a:cxn ang="0">
                <a:pos x="connsiteX3" y="connsiteY3"/>
              </a:cxn>
            </a:cxnLst>
            <a:rect l="l" t="t" r="r" b="b"/>
            <a:pathLst>
              <a:path w="653143" h="478971">
                <a:moveTo>
                  <a:pt x="653143" y="0"/>
                </a:moveTo>
                <a:cubicBezTo>
                  <a:pt x="573314" y="21045"/>
                  <a:pt x="493486" y="42091"/>
                  <a:pt x="409303" y="87085"/>
                </a:cubicBezTo>
                <a:cubicBezTo>
                  <a:pt x="325120" y="132079"/>
                  <a:pt x="216262" y="204651"/>
                  <a:pt x="148045" y="269965"/>
                </a:cubicBezTo>
                <a:cubicBezTo>
                  <a:pt x="79828" y="335279"/>
                  <a:pt x="0" y="478971"/>
                  <a:pt x="0" y="478971"/>
                </a:cubicBezTo>
              </a:path>
            </a:pathLst>
          </a:custGeom>
          <a:noFill/>
          <a:ln w="1016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17714" y="4563291"/>
            <a:ext cx="914400" cy="1156235"/>
          </a:xfrm>
          <a:custGeom>
            <a:avLst/>
            <a:gdLst>
              <a:gd name="connsiteX0" fmla="*/ 0 w 914400"/>
              <a:gd name="connsiteY0" fmla="*/ 0 h 1156235"/>
              <a:gd name="connsiteX1" fmla="*/ 78377 w 914400"/>
              <a:gd name="connsiteY1" fmla="*/ 409303 h 1156235"/>
              <a:gd name="connsiteX2" fmla="*/ 182880 w 914400"/>
              <a:gd name="connsiteY2" fmla="*/ 827315 h 1156235"/>
              <a:gd name="connsiteX3" fmla="*/ 409303 w 914400"/>
              <a:gd name="connsiteY3" fmla="*/ 1079863 h 1156235"/>
              <a:gd name="connsiteX4" fmla="*/ 705395 w 914400"/>
              <a:gd name="connsiteY4" fmla="*/ 1149532 h 1156235"/>
              <a:gd name="connsiteX5" fmla="*/ 914400 w 914400"/>
              <a:gd name="connsiteY5" fmla="*/ 1149532 h 1156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 h="1156235">
                <a:moveTo>
                  <a:pt x="0" y="0"/>
                </a:moveTo>
                <a:cubicBezTo>
                  <a:pt x="23948" y="135708"/>
                  <a:pt x="47897" y="271417"/>
                  <a:pt x="78377" y="409303"/>
                </a:cubicBezTo>
                <a:cubicBezTo>
                  <a:pt x="108857" y="547189"/>
                  <a:pt x="127726" y="715555"/>
                  <a:pt x="182880" y="827315"/>
                </a:cubicBezTo>
                <a:cubicBezTo>
                  <a:pt x="238034" y="939075"/>
                  <a:pt x="322217" y="1026160"/>
                  <a:pt x="409303" y="1079863"/>
                </a:cubicBezTo>
                <a:cubicBezTo>
                  <a:pt x="496389" y="1133566"/>
                  <a:pt x="621212" y="1137921"/>
                  <a:pt x="705395" y="1149532"/>
                </a:cubicBezTo>
                <a:cubicBezTo>
                  <a:pt x="789578" y="1161143"/>
                  <a:pt x="851989" y="1155337"/>
                  <a:pt x="914400" y="1149532"/>
                </a:cubicBezTo>
              </a:path>
            </a:pathLst>
          </a:custGeom>
          <a:noFill/>
          <a:ln w="101600">
            <a:solidFill>
              <a:srgbClr val="FFFF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1915886" y="5495109"/>
            <a:ext cx="644434" cy="235131"/>
          </a:xfrm>
          <a:custGeom>
            <a:avLst/>
            <a:gdLst>
              <a:gd name="connsiteX0" fmla="*/ 0 w 644434"/>
              <a:gd name="connsiteY0" fmla="*/ 235131 h 235131"/>
              <a:gd name="connsiteX1" fmla="*/ 252548 w 644434"/>
              <a:gd name="connsiteY1" fmla="*/ 217714 h 235131"/>
              <a:gd name="connsiteX2" fmla="*/ 435428 w 644434"/>
              <a:gd name="connsiteY2" fmla="*/ 174171 h 235131"/>
              <a:gd name="connsiteX3" fmla="*/ 557348 w 644434"/>
              <a:gd name="connsiteY3" fmla="*/ 104502 h 235131"/>
              <a:gd name="connsiteX4" fmla="*/ 644434 w 644434"/>
              <a:gd name="connsiteY4" fmla="*/ 0 h 235131"/>
              <a:gd name="connsiteX5" fmla="*/ 644434 w 644434"/>
              <a:gd name="connsiteY5" fmla="*/ 0 h 235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4434" h="235131">
                <a:moveTo>
                  <a:pt x="0" y="235131"/>
                </a:moveTo>
                <a:cubicBezTo>
                  <a:pt x="89988" y="231502"/>
                  <a:pt x="179977" y="227874"/>
                  <a:pt x="252548" y="217714"/>
                </a:cubicBezTo>
                <a:cubicBezTo>
                  <a:pt x="325119" y="207554"/>
                  <a:pt x="384628" y="193040"/>
                  <a:pt x="435428" y="174171"/>
                </a:cubicBezTo>
                <a:cubicBezTo>
                  <a:pt x="486228" y="155302"/>
                  <a:pt x="522514" y="133530"/>
                  <a:pt x="557348" y="104502"/>
                </a:cubicBezTo>
                <a:cubicBezTo>
                  <a:pt x="592182" y="75474"/>
                  <a:pt x="644434" y="0"/>
                  <a:pt x="644434" y="0"/>
                </a:cubicBezTo>
                <a:lnTo>
                  <a:pt x="644434" y="0"/>
                </a:lnTo>
              </a:path>
            </a:pathLst>
          </a:custGeom>
          <a:noFill/>
          <a:ln w="1016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1933303" y="1741714"/>
            <a:ext cx="1012136" cy="1393372"/>
          </a:xfrm>
          <a:custGeom>
            <a:avLst/>
            <a:gdLst>
              <a:gd name="connsiteX0" fmla="*/ 1010195 w 1014201"/>
              <a:gd name="connsiteY0" fmla="*/ 1393372 h 1393372"/>
              <a:gd name="connsiteX1" fmla="*/ 992777 w 1014201"/>
              <a:gd name="connsiteY1" fmla="*/ 1062446 h 1393372"/>
              <a:gd name="connsiteX2" fmla="*/ 844732 w 1014201"/>
              <a:gd name="connsiteY2" fmla="*/ 592183 h 1393372"/>
              <a:gd name="connsiteX3" fmla="*/ 600892 w 1014201"/>
              <a:gd name="connsiteY3" fmla="*/ 252549 h 1393372"/>
              <a:gd name="connsiteX4" fmla="*/ 313509 w 1014201"/>
              <a:gd name="connsiteY4" fmla="*/ 78377 h 1393372"/>
              <a:gd name="connsiteX5" fmla="*/ 0 w 1014201"/>
              <a:gd name="connsiteY5" fmla="*/ 0 h 1393372"/>
              <a:gd name="connsiteX0" fmla="*/ 1010195 w 1012136"/>
              <a:gd name="connsiteY0" fmla="*/ 1393372 h 1393372"/>
              <a:gd name="connsiteX1" fmla="*/ 984068 w 1012136"/>
              <a:gd name="connsiteY1" fmla="*/ 975360 h 1393372"/>
              <a:gd name="connsiteX2" fmla="*/ 844732 w 1012136"/>
              <a:gd name="connsiteY2" fmla="*/ 592183 h 1393372"/>
              <a:gd name="connsiteX3" fmla="*/ 600892 w 1012136"/>
              <a:gd name="connsiteY3" fmla="*/ 252549 h 1393372"/>
              <a:gd name="connsiteX4" fmla="*/ 313509 w 1012136"/>
              <a:gd name="connsiteY4" fmla="*/ 78377 h 1393372"/>
              <a:gd name="connsiteX5" fmla="*/ 0 w 1012136"/>
              <a:gd name="connsiteY5" fmla="*/ 0 h 1393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2136" h="1393372">
                <a:moveTo>
                  <a:pt x="1010195" y="1393372"/>
                </a:moveTo>
                <a:cubicBezTo>
                  <a:pt x="1015274" y="1294674"/>
                  <a:pt x="1011645" y="1108891"/>
                  <a:pt x="984068" y="975360"/>
                </a:cubicBezTo>
                <a:cubicBezTo>
                  <a:pt x="956491" y="841828"/>
                  <a:pt x="908595" y="712651"/>
                  <a:pt x="844732" y="592183"/>
                </a:cubicBezTo>
                <a:cubicBezTo>
                  <a:pt x="780869" y="471715"/>
                  <a:pt x="689429" y="338183"/>
                  <a:pt x="600892" y="252549"/>
                </a:cubicBezTo>
                <a:cubicBezTo>
                  <a:pt x="512355" y="166915"/>
                  <a:pt x="413658" y="120468"/>
                  <a:pt x="313509" y="78377"/>
                </a:cubicBezTo>
                <a:cubicBezTo>
                  <a:pt x="213360" y="36286"/>
                  <a:pt x="53703" y="14514"/>
                  <a:pt x="0" y="0"/>
                </a:cubicBezTo>
              </a:path>
            </a:pathLst>
          </a:custGeom>
          <a:noFill/>
          <a:ln w="101600">
            <a:solidFill>
              <a:srgbClr val="FFFF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64343" y="3264408"/>
            <a:ext cx="163623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TextBox 44"/>
          <p:cNvSpPr txBox="1"/>
          <p:nvPr/>
        </p:nvSpPr>
        <p:spPr>
          <a:xfrm>
            <a:off x="3436536" y="1523353"/>
            <a:ext cx="5653007" cy="1477328"/>
          </a:xfrm>
          <a:prstGeom prst="rect">
            <a:avLst/>
          </a:prstGeom>
          <a:solidFill>
            <a:srgbClr val="FFFF00"/>
          </a:solidFill>
        </p:spPr>
        <p:txBody>
          <a:bodyPr wrap="square" rtlCol="0">
            <a:spAutoFit/>
          </a:bodyPr>
          <a:lstStyle/>
          <a:p>
            <a:pPr algn="ctr"/>
            <a:r>
              <a:rPr lang="en-US" b="1" dirty="0" smtClean="0"/>
              <a:t>Proprietary graph omitted.</a:t>
            </a:r>
          </a:p>
          <a:p>
            <a:pPr algn="ctr"/>
            <a:endParaRPr lang="en-US" b="1" dirty="0" smtClean="0"/>
          </a:p>
          <a:p>
            <a:pPr algn="ctr"/>
            <a:r>
              <a:rPr lang="en-US" b="1" dirty="0" smtClean="0"/>
              <a:t>Graph shows </a:t>
            </a:r>
          </a:p>
          <a:p>
            <a:pPr algn="ctr"/>
            <a:r>
              <a:rPr lang="en-US" b="1" dirty="0" smtClean="0"/>
              <a:t>actual company safety performance 2008 - 2013, and desired safety performance 2014 - 2018.</a:t>
            </a:r>
            <a:endParaRPr lang="en-US" b="1" dirty="0"/>
          </a:p>
        </p:txBody>
      </p:sp>
      <p:sp>
        <p:nvSpPr>
          <p:cNvPr id="2" name="Slide Number Placeholder 1"/>
          <p:cNvSpPr>
            <a:spLocks noGrp="1"/>
          </p:cNvSpPr>
          <p:nvPr>
            <p:ph type="sldNum" sz="quarter" idx="14"/>
          </p:nvPr>
        </p:nvSpPr>
        <p:spPr/>
        <p:txBody>
          <a:bodyPr/>
          <a:lstStyle/>
          <a:p>
            <a:fld id="{689318A1-174D-4DEE-8106-03A37B9BCF15}" type="slidenum">
              <a:rPr lang="en-US" sz="1000" smtClean="0"/>
              <a:pPr/>
              <a:t>23</a:t>
            </a:fld>
            <a:endParaRPr lang="en-US" sz="1000" dirty="0"/>
          </a:p>
        </p:txBody>
      </p:sp>
    </p:spTree>
    <p:extLst>
      <p:ext uri="{BB962C8B-B14F-4D97-AF65-F5344CB8AC3E}">
        <p14:creationId xmlns:p14="http://schemas.microsoft.com/office/powerpoint/2010/main" val="1532046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up)">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right)">
                                      <p:cBhvr>
                                        <p:cTn id="12" dur="500"/>
                                        <p:tgtEl>
                                          <p:spTgt spid="5"/>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wipe(up)">
                                      <p:cBhvr>
                                        <p:cTn id="16" dur="500"/>
                                        <p:tgtEl>
                                          <p:spTgt spid="41"/>
                                        </p:tgtEl>
                                      </p:cBhvr>
                                    </p:animEffect>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up)">
                                      <p:cBhvr>
                                        <p:cTn id="20" dur="500"/>
                                        <p:tgtEl>
                                          <p:spTgt spid="15"/>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wipe(up)">
                                      <p:cBhvr>
                                        <p:cTn id="24" dur="500"/>
                                        <p:tgtEl>
                                          <p:spTgt spid="4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500"/>
                            </p:stCondLst>
                            <p:childTnLst>
                              <p:par>
                                <p:cTn id="31" presetID="22" presetClass="entr" presetSubtype="4"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down)">
                                      <p:cBhvr>
                                        <p:cTn id="33" dur="500"/>
                                        <p:tgtEl>
                                          <p:spTgt spid="42"/>
                                        </p:tgtEl>
                                      </p:cBhvr>
                                    </p:animEffect>
                                  </p:childTnLst>
                                </p:cTn>
                              </p:par>
                            </p:childTnLst>
                          </p:cTn>
                        </p:par>
                        <p:par>
                          <p:cTn id="34" fill="hold">
                            <p:stCondLst>
                              <p:cond delay="1000"/>
                            </p:stCondLst>
                            <p:childTnLst>
                              <p:par>
                                <p:cTn id="35" presetID="22" presetClass="entr" presetSubtype="4"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down)">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5" grpId="0" animBg="1"/>
      <p:bldP spid="15" grpId="0" animBg="1"/>
      <p:bldP spid="16" grpId="0" animBg="1"/>
      <p:bldP spid="17" grpId="0" animBg="1"/>
      <p:bldP spid="4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r>
              <a:rPr lang="en-US" sz="1000" dirty="0" smtClean="0"/>
              <a:t> </a:t>
            </a:r>
            <a:fld id="{689318A1-174D-4DEE-8106-03A37B9BCF15}" type="slidenum">
              <a:rPr lang="en-US" sz="1000" smtClean="0"/>
              <a:pPr/>
              <a:t>24</a:t>
            </a:fld>
            <a:endParaRPr lang="en-US" sz="1000" dirty="0"/>
          </a:p>
        </p:txBody>
      </p:sp>
      <p:sp>
        <p:nvSpPr>
          <p:cNvPr id="3" name="Title 2"/>
          <p:cNvSpPr>
            <a:spLocks noGrp="1"/>
          </p:cNvSpPr>
          <p:nvPr>
            <p:ph type="title"/>
          </p:nvPr>
        </p:nvSpPr>
        <p:spPr/>
        <p:txBody>
          <a:bodyPr/>
          <a:lstStyle/>
          <a:p>
            <a:r>
              <a:rPr lang="en-US" sz="2400" b="1" dirty="0" smtClean="0"/>
              <a:t>Developing LTD Online Course</a:t>
            </a:r>
            <a:endParaRPr lang="en-US" sz="2400" b="1" dirty="0"/>
          </a:p>
        </p:txBody>
      </p:sp>
      <p:sp>
        <p:nvSpPr>
          <p:cNvPr id="4" name="Content Placeholder 1"/>
          <p:cNvSpPr txBox="1">
            <a:spLocks/>
          </p:cNvSpPr>
          <p:nvPr/>
        </p:nvSpPr>
        <p:spPr>
          <a:xfrm>
            <a:off x="431800" y="805508"/>
            <a:ext cx="8712200" cy="4090989"/>
          </a:xfrm>
          <a:prstGeom prst="rect">
            <a:avLst/>
          </a:prstGeom>
        </p:spPr>
        <p:txBody>
          <a:bodyPr/>
          <a:lstStyle>
            <a:lvl1pPr marL="0" indent="0" algn="l" defTabSz="820738" rtl="0" eaLnBrk="1" fontAlgn="base" hangingPunct="1">
              <a:lnSpc>
                <a:spcPct val="90000"/>
              </a:lnSpc>
              <a:spcBef>
                <a:spcPct val="30000"/>
              </a:spcBef>
              <a:spcAft>
                <a:spcPct val="0"/>
              </a:spcAft>
              <a:buClr>
                <a:schemeClr val="tx2"/>
              </a:buClr>
              <a:buFont typeface="Symbol" panose="05050102010706020507" pitchFamily="18" charset="2"/>
              <a:buChar char=""/>
              <a:defRPr sz="2000" b="1">
                <a:solidFill>
                  <a:schemeClr val="tx1">
                    <a:lumMod val="75000"/>
                    <a:lumOff val="25000"/>
                  </a:schemeClr>
                </a:solidFill>
                <a:latin typeface="+mn-lt"/>
                <a:ea typeface="+mn-ea"/>
                <a:cs typeface="+mn-cs"/>
              </a:defRPr>
            </a:lvl1pPr>
            <a:lvl2pPr marL="288925" indent="-173038" algn="l" defTabSz="820738" rtl="0" eaLnBrk="1" fontAlgn="base" hangingPunct="1">
              <a:lnSpc>
                <a:spcPct val="90000"/>
              </a:lnSpc>
              <a:spcBef>
                <a:spcPct val="30000"/>
              </a:spcBef>
              <a:spcAft>
                <a:spcPct val="0"/>
              </a:spcAft>
              <a:buClr>
                <a:schemeClr val="tx2"/>
              </a:buClr>
              <a:buFont typeface="Arial" panose="020B0604020202020204" pitchFamily="34" charset="0"/>
              <a:buChar char="▪"/>
              <a:defRPr sz="2000">
                <a:solidFill>
                  <a:schemeClr val="tx1">
                    <a:lumMod val="75000"/>
                    <a:lumOff val="25000"/>
                  </a:schemeClr>
                </a:solidFill>
                <a:latin typeface="+mn-lt"/>
              </a:defRPr>
            </a:lvl2pPr>
            <a:lvl3pPr marL="508000" indent="-184150" algn="l" defTabSz="820738" rtl="0" eaLnBrk="1" fontAlgn="base" hangingPunct="1">
              <a:lnSpc>
                <a:spcPct val="90000"/>
              </a:lnSpc>
              <a:spcBef>
                <a:spcPct val="30000"/>
              </a:spcBef>
              <a:spcAft>
                <a:spcPct val="0"/>
              </a:spcAft>
              <a:buClr>
                <a:schemeClr val="tx2"/>
              </a:buClr>
              <a:buFont typeface="Arial" panose="020B0604020202020204" pitchFamily="34" charset="0"/>
              <a:buChar char="▪"/>
              <a:defRPr>
                <a:solidFill>
                  <a:schemeClr val="tx1">
                    <a:lumMod val="75000"/>
                    <a:lumOff val="25000"/>
                  </a:schemeClr>
                </a:solidFill>
                <a:latin typeface="+mn-lt"/>
              </a:defRPr>
            </a:lvl3pPr>
            <a:lvl4pPr marL="803275" indent="-225425" algn="l" defTabSz="820738" rtl="0" eaLnBrk="1" fontAlgn="base" hangingPunct="1">
              <a:lnSpc>
                <a:spcPct val="90000"/>
              </a:lnSpc>
              <a:spcBef>
                <a:spcPct val="30000"/>
              </a:spcBef>
              <a:spcAft>
                <a:spcPct val="0"/>
              </a:spcAft>
              <a:buClr>
                <a:schemeClr val="tx2"/>
              </a:buClr>
              <a:buFont typeface="Arial" charset="0"/>
              <a:buChar char="–"/>
              <a:defRPr>
                <a:solidFill>
                  <a:schemeClr val="tx1">
                    <a:lumMod val="75000"/>
                    <a:lumOff val="25000"/>
                  </a:schemeClr>
                </a:solidFill>
                <a:latin typeface="+mn-lt"/>
              </a:defRPr>
            </a:lvl4pPr>
            <a:lvl5pPr marL="9572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lumMod val="75000"/>
                    <a:lumOff val="25000"/>
                  </a:schemeClr>
                </a:solidFill>
                <a:latin typeface="+mn-lt"/>
              </a:defRPr>
            </a:lvl5pPr>
            <a:lvl6pPr marL="14144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6pPr>
            <a:lvl7pPr marL="18716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7pPr>
            <a:lvl8pPr marL="23288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8pPr>
            <a:lvl9pPr marL="27860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9pPr>
          </a:lstStyle>
          <a:p>
            <a:pPr>
              <a:buNone/>
            </a:pPr>
            <a:r>
              <a:rPr lang="en-US" sz="1600" kern="0" dirty="0" smtClean="0"/>
              <a:t>Project Goal: To inspire people who make safety-related decisions to reflect on their mental models relating safety and productivity, both </a:t>
            </a:r>
            <a:r>
              <a:rPr lang="en-US" sz="1600" kern="0" dirty="0"/>
              <a:t>personal and collective, and </a:t>
            </a:r>
            <a:r>
              <a:rPr lang="en-US" sz="1600" kern="0" dirty="0" smtClean="0"/>
              <a:t>short </a:t>
            </a:r>
            <a:r>
              <a:rPr lang="en-US" sz="1600" kern="0" dirty="0"/>
              <a:t>and long </a:t>
            </a:r>
            <a:r>
              <a:rPr lang="en-US" sz="1600" kern="0" dirty="0" smtClean="0"/>
              <a:t>term.</a:t>
            </a:r>
          </a:p>
          <a:p>
            <a:pPr>
              <a:buNone/>
            </a:pPr>
            <a:endParaRPr lang="en-US" sz="1600" kern="0" dirty="0" smtClean="0"/>
          </a:p>
          <a:p>
            <a:pPr>
              <a:buNone/>
            </a:pPr>
            <a:r>
              <a:rPr lang="en-US" sz="1600" kern="0" dirty="0" smtClean="0"/>
              <a:t>Online Virtual Education Storytelling Simulation (OVESS)</a:t>
            </a:r>
          </a:p>
          <a:p>
            <a:pPr lvl="1">
              <a:buFont typeface="Arial" panose="020B0604020202020204" pitchFamily="34" charset="0"/>
              <a:buChar char="•"/>
            </a:pPr>
            <a:r>
              <a:rPr lang="en-US" sz="1600" kern="0" dirty="0" smtClean="0"/>
              <a:t>Seeking a transformative learning experience.</a:t>
            </a:r>
          </a:p>
          <a:p>
            <a:pPr lvl="1">
              <a:buFont typeface="Arial" panose="020B0604020202020204" pitchFamily="34" charset="0"/>
              <a:buChar char="•"/>
            </a:pPr>
            <a:r>
              <a:rPr lang="en-US" sz="1600" kern="0" dirty="0" smtClean="0"/>
              <a:t>Via their own simulations, users will play with altering mental models in the OVESS, making the learning more real and visceral than more traditional education. As they play, they will see resultant patterns over time of productivity and safety.</a:t>
            </a:r>
          </a:p>
          <a:p>
            <a:pPr lvl="1">
              <a:buFont typeface="Arial" panose="020B0604020202020204" pitchFamily="34" charset="0"/>
              <a:buChar char="•"/>
            </a:pPr>
            <a:r>
              <a:rPr lang="en-US" sz="1600" kern="0" dirty="0" smtClean="0"/>
              <a:t>Planned to include video, audio, pictures, etc., that tell relevant true real-life stories in concert with the simulation. We intend to make this material customizable for organizations.</a:t>
            </a:r>
          </a:p>
          <a:p>
            <a:pPr lvl="1">
              <a:buFont typeface="Arial" panose="020B0604020202020204" pitchFamily="34" charset="0"/>
              <a:buChar char="•"/>
            </a:pPr>
            <a:r>
              <a:rPr lang="en-US" sz="1600" kern="0" dirty="0" smtClean="0"/>
              <a:t>This project is a path-breaker for similar online virtual education storytelling simulation deployments, e.g., improve program management, shift the product validation paradigm, reduce cost on airplane development programs, increase quality.</a:t>
            </a:r>
          </a:p>
          <a:p>
            <a:pPr marL="285750" indent="-285750">
              <a:buFont typeface="Wingdings" panose="05000000000000000000" pitchFamily="2" charset="2"/>
              <a:buChar char="§"/>
            </a:pPr>
            <a:endParaRPr lang="en-US" sz="1600" kern="0" dirty="0" smtClean="0"/>
          </a:p>
          <a:p>
            <a:pPr marL="285750" indent="-285750">
              <a:buFont typeface="Wingdings" panose="05000000000000000000" pitchFamily="2" charset="2"/>
              <a:buChar char="§"/>
            </a:pPr>
            <a:r>
              <a:rPr lang="en-US" sz="1600" kern="0" dirty="0" smtClean="0"/>
              <a:t>This project is a start on trying to discover “the system” causing Boeing’s safety performance. It addresses only a small part of “the system,” but hopefully an important part – our mental models and how they can make us less safe and less productive that we could be.</a:t>
            </a:r>
          </a:p>
          <a:p>
            <a:pPr>
              <a:buNone/>
            </a:pPr>
            <a:endParaRPr lang="en-US" sz="1600" kern="0" dirty="0" smtClean="0"/>
          </a:p>
          <a:p>
            <a:pPr marL="285750" indent="-285750">
              <a:buFont typeface="Wingdings" panose="05000000000000000000" pitchFamily="2" charset="2"/>
              <a:buChar char="§"/>
            </a:pPr>
            <a:r>
              <a:rPr lang="en-US" sz="1600" kern="0" dirty="0" smtClean="0"/>
              <a:t>Project Timeline: Late in 2015, the online course will be available on request.</a:t>
            </a:r>
            <a:endParaRPr lang="en-US" sz="1600" kern="0" dirty="0"/>
          </a:p>
        </p:txBody>
      </p:sp>
      <p:sp>
        <p:nvSpPr>
          <p:cNvPr id="5" name="Rectangle 4"/>
          <p:cNvSpPr/>
          <p:nvPr/>
        </p:nvSpPr>
        <p:spPr>
          <a:xfrm>
            <a:off x="3962940" y="6671132"/>
            <a:ext cx="1003800" cy="215444"/>
          </a:xfrm>
          <a:prstGeom prst="rect">
            <a:avLst/>
          </a:prstGeom>
        </p:spPr>
        <p:txBody>
          <a:bodyPr wrap="none">
            <a:spAutoFit/>
          </a:bodyPr>
          <a:lstStyle/>
          <a:p>
            <a:pPr algn="r"/>
            <a:r>
              <a:rPr lang="en-US" sz="800" u="sng" dirty="0"/>
              <a:t>ECCN:      </a:t>
            </a:r>
            <a:r>
              <a:rPr lang="en-US" sz="800" u="sng" dirty="0" smtClean="0"/>
              <a:t>EAR99</a:t>
            </a:r>
            <a:endParaRPr lang="en-US" sz="800" u="sng" dirty="0"/>
          </a:p>
        </p:txBody>
      </p:sp>
    </p:spTree>
    <p:extLst>
      <p:ext uri="{BB962C8B-B14F-4D97-AF65-F5344CB8AC3E}">
        <p14:creationId xmlns:p14="http://schemas.microsoft.com/office/powerpoint/2010/main" val="311060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fld id="{689318A1-174D-4DEE-8106-03A37B9BCF15}" type="slidenum">
              <a:rPr lang="en-US" sz="1000" smtClean="0"/>
              <a:pPr/>
              <a:t>25</a:t>
            </a:fld>
            <a:endParaRPr lang="en-US" sz="1000" dirty="0"/>
          </a:p>
        </p:txBody>
      </p:sp>
      <p:sp>
        <p:nvSpPr>
          <p:cNvPr id="3" name="Title 2"/>
          <p:cNvSpPr>
            <a:spLocks noGrp="1"/>
          </p:cNvSpPr>
          <p:nvPr>
            <p:ph type="title"/>
          </p:nvPr>
        </p:nvSpPr>
        <p:spPr/>
        <p:txBody>
          <a:bodyPr/>
          <a:lstStyle/>
          <a:p>
            <a:r>
              <a:rPr lang="en-US" sz="2400" b="1" dirty="0" smtClean="0"/>
              <a:t>LTD Online Course</a:t>
            </a:r>
            <a:endParaRPr lang="en-US" sz="2400" b="1" dirty="0"/>
          </a:p>
        </p:txBody>
      </p:sp>
      <p:sp>
        <p:nvSpPr>
          <p:cNvPr id="4" name="Rectangle 3"/>
          <p:cNvSpPr/>
          <p:nvPr/>
        </p:nvSpPr>
        <p:spPr>
          <a:xfrm>
            <a:off x="0" y="3068530"/>
            <a:ext cx="9144000" cy="3046988"/>
          </a:xfrm>
          <a:prstGeom prst="rect">
            <a:avLst/>
          </a:prstGeom>
        </p:spPr>
        <p:txBody>
          <a:bodyPr wrap="square">
            <a:spAutoFit/>
          </a:bodyPr>
          <a:lstStyle/>
          <a:p>
            <a:pPr algn="ctr"/>
            <a:r>
              <a:rPr lang="en-US" sz="2400" b="1" dirty="0" smtClean="0"/>
              <a:t>Rather, this course will encourage people to, </a:t>
            </a:r>
          </a:p>
          <a:p>
            <a:pPr algn="ctr"/>
            <a:r>
              <a:rPr lang="en-US" sz="2400" b="1" dirty="0" smtClean="0"/>
              <a:t>and show them that they can, </a:t>
            </a:r>
          </a:p>
          <a:p>
            <a:pPr algn="ctr"/>
            <a:r>
              <a:rPr lang="en-US" sz="2400" b="1" dirty="0" smtClean="0"/>
              <a:t>discover</a:t>
            </a:r>
            <a:r>
              <a:rPr lang="en-US" sz="2400" b="1" dirty="0"/>
              <a:t>, </a:t>
            </a:r>
            <a:endParaRPr lang="en-US" sz="2400" b="1" dirty="0" smtClean="0"/>
          </a:p>
          <a:p>
            <a:pPr algn="ctr"/>
            <a:r>
              <a:rPr lang="en-US" sz="2400" b="1" dirty="0" smtClean="0"/>
              <a:t>think </a:t>
            </a:r>
            <a:r>
              <a:rPr lang="en-US" sz="2400" b="1" dirty="0"/>
              <a:t>about, </a:t>
            </a:r>
            <a:endParaRPr lang="en-US" sz="2400" b="1" dirty="0" smtClean="0"/>
          </a:p>
          <a:p>
            <a:pPr algn="ctr"/>
            <a:r>
              <a:rPr lang="en-US" sz="2400" b="1" dirty="0" smtClean="0"/>
              <a:t>share</a:t>
            </a:r>
            <a:r>
              <a:rPr lang="en-US" sz="2400" b="1" dirty="0"/>
              <a:t>, </a:t>
            </a:r>
            <a:endParaRPr lang="en-US" sz="2400" b="1" dirty="0" smtClean="0"/>
          </a:p>
          <a:p>
            <a:pPr algn="ctr"/>
            <a:r>
              <a:rPr lang="en-US" sz="2400" b="1" dirty="0" smtClean="0"/>
              <a:t>challenge, and</a:t>
            </a:r>
          </a:p>
          <a:p>
            <a:pPr algn="ctr"/>
            <a:r>
              <a:rPr lang="en-US" sz="2400" b="1" dirty="0" smtClean="0"/>
              <a:t>improve </a:t>
            </a:r>
          </a:p>
          <a:p>
            <a:pPr algn="ctr"/>
            <a:r>
              <a:rPr lang="en-US" sz="2400" b="1" dirty="0" smtClean="0"/>
              <a:t>their </a:t>
            </a:r>
            <a:r>
              <a:rPr lang="en-US" sz="2400" b="1" dirty="0"/>
              <a:t>own </a:t>
            </a:r>
            <a:r>
              <a:rPr lang="en-US" sz="2400" b="1" dirty="0" smtClean="0"/>
              <a:t>mental models relating safety and productivity.</a:t>
            </a:r>
            <a:endParaRPr lang="en-US" sz="2400" b="1" dirty="0"/>
          </a:p>
        </p:txBody>
      </p:sp>
      <p:sp>
        <p:nvSpPr>
          <p:cNvPr id="5" name="Rectangle 4"/>
          <p:cNvSpPr/>
          <p:nvPr/>
        </p:nvSpPr>
        <p:spPr>
          <a:xfrm>
            <a:off x="0" y="1322586"/>
            <a:ext cx="9144000" cy="1200329"/>
          </a:xfrm>
          <a:prstGeom prst="rect">
            <a:avLst/>
          </a:prstGeom>
        </p:spPr>
        <p:txBody>
          <a:bodyPr wrap="square">
            <a:spAutoFit/>
          </a:bodyPr>
          <a:lstStyle/>
          <a:p>
            <a:pPr algn="ctr"/>
            <a:r>
              <a:rPr lang="en-US" sz="2400" b="1" dirty="0" smtClean="0"/>
              <a:t>This course will avoid </a:t>
            </a:r>
            <a:r>
              <a:rPr lang="en-US" sz="2400" b="1" dirty="0"/>
              <a:t>giving the impression that </a:t>
            </a:r>
            <a:endParaRPr lang="en-US" sz="2400" b="1" dirty="0" smtClean="0"/>
          </a:p>
          <a:p>
            <a:pPr algn="ctr"/>
            <a:r>
              <a:rPr lang="en-US" sz="2400" b="1" dirty="0" smtClean="0"/>
              <a:t>“</a:t>
            </a:r>
            <a:r>
              <a:rPr lang="en-US" sz="2400" b="1" dirty="0"/>
              <a:t>this is the way you think now, </a:t>
            </a:r>
            <a:endParaRPr lang="en-US" sz="2400" b="1" dirty="0" smtClean="0"/>
          </a:p>
          <a:p>
            <a:pPr algn="ctr"/>
            <a:r>
              <a:rPr lang="en-US" sz="2400" b="1" dirty="0" smtClean="0"/>
              <a:t>but </a:t>
            </a:r>
            <a:r>
              <a:rPr lang="en-US" sz="2400" b="1" dirty="0"/>
              <a:t>you should think this way instead</a:t>
            </a:r>
            <a:r>
              <a:rPr lang="en-US" sz="2400" b="1" dirty="0" smtClean="0"/>
              <a:t>.”</a:t>
            </a:r>
            <a:endParaRPr lang="en-US" sz="2400" b="1" dirty="0"/>
          </a:p>
        </p:txBody>
      </p:sp>
    </p:spTree>
    <p:extLst>
      <p:ext uri="{BB962C8B-B14F-4D97-AF65-F5344CB8AC3E}">
        <p14:creationId xmlns:p14="http://schemas.microsoft.com/office/powerpoint/2010/main" val="27619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768" y="356616"/>
            <a:ext cx="8232667" cy="332399"/>
          </a:xfrm>
        </p:spPr>
        <p:txBody>
          <a:bodyPr/>
          <a:lstStyle/>
          <a:p>
            <a:r>
              <a:rPr lang="en-US" sz="2400" b="1" dirty="0" smtClean="0"/>
              <a:t>Can organizational culture be changed?</a:t>
            </a:r>
            <a:endParaRPr lang="en-US" sz="2400" b="1" dirty="0"/>
          </a:p>
        </p:txBody>
      </p:sp>
      <p:sp>
        <p:nvSpPr>
          <p:cNvPr id="5" name="Content Placeholder 1"/>
          <p:cNvSpPr>
            <a:spLocks noGrp="1"/>
          </p:cNvSpPr>
          <p:nvPr>
            <p:ph idx="1"/>
          </p:nvPr>
        </p:nvSpPr>
        <p:spPr>
          <a:xfrm>
            <a:off x="252649" y="1283812"/>
            <a:ext cx="5305927" cy="4653582"/>
          </a:xfrm>
        </p:spPr>
        <p:txBody>
          <a:bodyPr/>
          <a:lstStyle/>
          <a:p>
            <a:r>
              <a:rPr lang="en-US" sz="2400" b="1" dirty="0" smtClean="0"/>
              <a:t>At the surface, yes.  </a:t>
            </a:r>
          </a:p>
          <a:p>
            <a:r>
              <a:rPr lang="en-US" sz="2400" b="1" dirty="0" smtClean="0"/>
              <a:t>Artifacts can be redesigned</a:t>
            </a:r>
          </a:p>
          <a:p>
            <a:r>
              <a:rPr lang="en-US" sz="2400" b="1" dirty="0" smtClean="0"/>
              <a:t>Espoused values can be rewritten</a:t>
            </a:r>
          </a:p>
          <a:p>
            <a:pPr marL="0" indent="0">
              <a:buNone/>
            </a:pPr>
            <a:endParaRPr lang="en-US" sz="2400" b="1" dirty="0" smtClean="0"/>
          </a:p>
          <a:p>
            <a:r>
              <a:rPr lang="en-US" sz="2400" b="1" dirty="0" smtClean="0"/>
              <a:t>At the deepest level, that of assumptions, beliefs, values and mental models, culture change cannot be mandated, or “driven.”</a:t>
            </a:r>
          </a:p>
          <a:p>
            <a:pPr marL="0" indent="0">
              <a:buNone/>
            </a:pPr>
            <a:endParaRPr lang="en-US" sz="2400" b="1" dirty="0" smtClean="0"/>
          </a:p>
          <a:p>
            <a:r>
              <a:rPr lang="en-US" sz="2400" b="1" dirty="0" smtClean="0"/>
              <a:t>Assumptions are often so embedded and implicit that it is difficult to even surface this level to begin to shift it. </a:t>
            </a:r>
          </a:p>
        </p:txBody>
      </p:sp>
      <p:pic>
        <p:nvPicPr>
          <p:cNvPr id="6" name="pasted-image.pdf"/>
          <p:cNvPicPr/>
          <p:nvPr/>
        </p:nvPicPr>
        <p:blipFill rotWithShape="1">
          <a:blip r:embed="rId3" cstate="print">
            <a:extLst/>
          </a:blip>
          <a:srcRect l="6644" r="27980"/>
          <a:stretch/>
        </p:blipFill>
        <p:spPr>
          <a:xfrm>
            <a:off x="5534526" y="818147"/>
            <a:ext cx="3621524" cy="6052936"/>
          </a:xfrm>
          <a:prstGeom prst="rect">
            <a:avLst/>
          </a:prstGeom>
          <a:ln w="12700">
            <a:noFill/>
            <a:miter lim="400000"/>
          </a:ln>
        </p:spPr>
      </p:pic>
      <p:sp>
        <p:nvSpPr>
          <p:cNvPr id="3" name="Slide Number Placeholder 2"/>
          <p:cNvSpPr>
            <a:spLocks noGrp="1"/>
          </p:cNvSpPr>
          <p:nvPr>
            <p:ph type="sldNum" sz="quarter" idx="4"/>
          </p:nvPr>
        </p:nvSpPr>
        <p:spPr/>
        <p:txBody>
          <a:bodyPr/>
          <a:lstStyle/>
          <a:p>
            <a:fld id="{689318A1-174D-4DEE-8106-03A37B9BCF15}" type="slidenum">
              <a:rPr lang="en-US" sz="1000" smtClean="0"/>
              <a:pPr/>
              <a:t>26</a:t>
            </a:fld>
            <a:endParaRPr lang="en-US" sz="1000" dirty="0"/>
          </a:p>
        </p:txBody>
      </p:sp>
    </p:spTree>
    <p:extLst>
      <p:ext uri="{BB962C8B-B14F-4D97-AF65-F5344CB8AC3E}">
        <p14:creationId xmlns:p14="http://schemas.microsoft.com/office/powerpoint/2010/main" val="1678120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1509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3388" y="356616"/>
            <a:ext cx="8256587" cy="378565"/>
          </a:xfrm>
        </p:spPr>
        <p:txBody>
          <a:bodyPr/>
          <a:lstStyle/>
          <a:p>
            <a:r>
              <a:rPr lang="en-US" sz="2400" b="1" dirty="0" smtClean="0"/>
              <a:t>Causal Loop Diagram of Full System Structure</a:t>
            </a:r>
            <a:endParaRPr lang="en-US" sz="2400" b="1" dirty="0"/>
          </a:p>
        </p:txBody>
      </p:sp>
      <p:grpSp>
        <p:nvGrpSpPr>
          <p:cNvPr id="1142" name="Group 1141"/>
          <p:cNvGrpSpPr/>
          <p:nvPr/>
        </p:nvGrpSpPr>
        <p:grpSpPr>
          <a:xfrm>
            <a:off x="5849938" y="4797426"/>
            <a:ext cx="942975" cy="365125"/>
            <a:chOff x="5849938" y="4797426"/>
            <a:chExt cx="942975" cy="365125"/>
          </a:xfrm>
        </p:grpSpPr>
        <p:sp>
          <p:nvSpPr>
            <p:cNvPr id="6" name="Rectangle 6"/>
            <p:cNvSpPr>
              <a:spLocks noChangeArrowheads="1"/>
            </p:cNvSpPr>
            <p:nvPr/>
          </p:nvSpPr>
          <p:spPr bwMode="auto">
            <a:xfrm>
              <a:off x="5849938" y="4797426"/>
              <a:ext cx="904875" cy="365125"/>
            </a:xfrm>
            <a:prstGeom prst="rect">
              <a:avLst/>
            </a:prstGeom>
            <a:solidFill>
              <a:srgbClr val="FFFFFF"/>
            </a:solidFill>
            <a:ln w="9525">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 name="Rectangle 7"/>
            <p:cNvSpPr>
              <a:spLocks noChangeArrowheads="1"/>
            </p:cNvSpPr>
            <p:nvPr/>
          </p:nvSpPr>
          <p:spPr bwMode="auto">
            <a:xfrm>
              <a:off x="5888038" y="4872038"/>
              <a:ext cx="904875"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omic Sans MS" pitchFamily="66" charset="0"/>
                  <a:cs typeface="Arial" pitchFamily="34" charset="0"/>
                </a:rPr>
                <a:t>Productivity</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1144" name="Group 1143"/>
          <p:cNvGrpSpPr/>
          <p:nvPr/>
        </p:nvGrpSpPr>
        <p:grpSpPr>
          <a:xfrm>
            <a:off x="7940675" y="4779963"/>
            <a:ext cx="914400" cy="457201"/>
            <a:chOff x="7940675" y="4779963"/>
            <a:chExt cx="914400" cy="457201"/>
          </a:xfrm>
        </p:grpSpPr>
        <p:sp>
          <p:nvSpPr>
            <p:cNvPr id="8" name="Rectangle 8"/>
            <p:cNvSpPr>
              <a:spLocks noChangeArrowheads="1"/>
            </p:cNvSpPr>
            <p:nvPr/>
          </p:nvSpPr>
          <p:spPr bwMode="auto">
            <a:xfrm>
              <a:off x="7940675" y="4779963"/>
              <a:ext cx="91440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omic Sans MS" pitchFamily="66" charset="0"/>
                  <a:cs typeface="Arial" pitchFamily="34" charset="0"/>
                </a:rPr>
                <a:t>productivity</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9"/>
            <p:cNvSpPr>
              <a:spLocks noChangeArrowheads="1"/>
            </p:cNvSpPr>
            <p:nvPr/>
          </p:nvSpPr>
          <p:spPr bwMode="auto">
            <a:xfrm>
              <a:off x="8070850" y="4994276"/>
              <a:ext cx="681038"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omic Sans MS" pitchFamily="66" charset="0"/>
                  <a:cs typeface="Arial" pitchFamily="34" charset="0"/>
                </a:rPr>
                <a:t>pressure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1145" name="Group 1144"/>
          <p:cNvGrpSpPr/>
          <p:nvPr/>
        </p:nvGrpSpPr>
        <p:grpSpPr>
          <a:xfrm>
            <a:off x="6665913" y="3449638"/>
            <a:ext cx="1284287" cy="2047876"/>
            <a:chOff x="6665913" y="3449638"/>
            <a:chExt cx="1284287" cy="2047876"/>
          </a:xfrm>
        </p:grpSpPr>
        <p:sp>
          <p:nvSpPr>
            <p:cNvPr id="10" name="Arc 10"/>
            <p:cNvSpPr>
              <a:spLocks/>
            </p:cNvSpPr>
            <p:nvPr/>
          </p:nvSpPr>
          <p:spPr bwMode="auto">
            <a:xfrm>
              <a:off x="6665913" y="3449638"/>
              <a:ext cx="1125538" cy="1843088"/>
            </a:xfrm>
            <a:custGeom>
              <a:avLst/>
              <a:gdLst>
                <a:gd name="G0" fmla="+- 7897 0 0"/>
                <a:gd name="G1" fmla="+- 0 0 0"/>
                <a:gd name="G2" fmla="+- 21600 0 0"/>
                <a:gd name="T0" fmla="*/ 13199 w 13199"/>
                <a:gd name="T1" fmla="*/ 20939 h 21600"/>
                <a:gd name="T2" fmla="*/ 0 w 13199"/>
                <a:gd name="T3" fmla="*/ 20105 h 21600"/>
                <a:gd name="T4" fmla="*/ 7897 w 13199"/>
                <a:gd name="T5" fmla="*/ 0 h 21600"/>
              </a:gdLst>
              <a:ahLst/>
              <a:cxnLst>
                <a:cxn ang="0">
                  <a:pos x="T0" y="T1"/>
                </a:cxn>
                <a:cxn ang="0">
                  <a:pos x="T2" y="T3"/>
                </a:cxn>
                <a:cxn ang="0">
                  <a:pos x="T4" y="T5"/>
                </a:cxn>
              </a:cxnLst>
              <a:rect l="0" t="0" r="r" b="b"/>
              <a:pathLst>
                <a:path w="13199" h="21600" fill="none" extrusionOk="0">
                  <a:moveTo>
                    <a:pt x="13199" y="20939"/>
                  </a:moveTo>
                  <a:cubicBezTo>
                    <a:pt x="11465" y="21378"/>
                    <a:pt x="9684" y="21599"/>
                    <a:pt x="7897" y="21600"/>
                  </a:cubicBezTo>
                  <a:cubicBezTo>
                    <a:pt x="5194" y="21600"/>
                    <a:pt x="2515" y="21092"/>
                    <a:pt x="0" y="20104"/>
                  </a:cubicBezTo>
                </a:path>
                <a:path w="13199" h="21600" stroke="0" extrusionOk="0">
                  <a:moveTo>
                    <a:pt x="13199" y="20939"/>
                  </a:moveTo>
                  <a:cubicBezTo>
                    <a:pt x="11465" y="21378"/>
                    <a:pt x="9684" y="21599"/>
                    <a:pt x="7897" y="21600"/>
                  </a:cubicBezTo>
                  <a:cubicBezTo>
                    <a:pt x="5194" y="21600"/>
                    <a:pt x="2515" y="21092"/>
                    <a:pt x="0" y="20104"/>
                  </a:cubicBezTo>
                  <a:lnTo>
                    <a:pt x="7897" y="0"/>
                  </a:lnTo>
                  <a:close/>
                </a:path>
              </a:pathLst>
            </a:custGeom>
            <a:noFill/>
            <a:ln w="95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p:cNvSpPr>
            <p:nvPr/>
          </p:nvSpPr>
          <p:spPr bwMode="auto">
            <a:xfrm>
              <a:off x="7781925" y="5208588"/>
              <a:ext cx="139700" cy="65088"/>
            </a:xfrm>
            <a:custGeom>
              <a:avLst/>
              <a:gdLst>
                <a:gd name="T0" fmla="*/ 88 w 88"/>
                <a:gd name="T1" fmla="*/ 0 h 41"/>
                <a:gd name="T2" fmla="*/ 0 w 88"/>
                <a:gd name="T3" fmla="*/ 0 h 41"/>
                <a:gd name="T4" fmla="*/ 12 w 88"/>
                <a:gd name="T5" fmla="*/ 41 h 41"/>
                <a:gd name="T6" fmla="*/ 88 w 88"/>
                <a:gd name="T7" fmla="*/ 0 h 41"/>
              </a:gdLst>
              <a:ahLst/>
              <a:cxnLst>
                <a:cxn ang="0">
                  <a:pos x="T0" y="T1"/>
                </a:cxn>
                <a:cxn ang="0">
                  <a:pos x="T2" y="T3"/>
                </a:cxn>
                <a:cxn ang="0">
                  <a:pos x="T4" y="T5"/>
                </a:cxn>
                <a:cxn ang="0">
                  <a:pos x="T6" y="T7"/>
                </a:cxn>
              </a:cxnLst>
              <a:rect l="0" t="0" r="r" b="b"/>
              <a:pathLst>
                <a:path w="88" h="41">
                  <a:moveTo>
                    <a:pt x="88" y="0"/>
                  </a:moveTo>
                  <a:lnTo>
                    <a:pt x="0" y="0"/>
                  </a:lnTo>
                  <a:lnTo>
                    <a:pt x="12" y="41"/>
                  </a:lnTo>
                  <a:lnTo>
                    <a:pt x="88" y="0"/>
                  </a:lnTo>
                  <a:close/>
                </a:path>
              </a:pathLst>
            </a:custGeom>
            <a:solidFill>
              <a:srgbClr val="0000FF"/>
            </a:solidFill>
            <a:ln w="952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12"/>
            <p:cNvSpPr>
              <a:spLocks noChangeArrowheads="1"/>
            </p:cNvSpPr>
            <p:nvPr/>
          </p:nvSpPr>
          <p:spPr bwMode="auto">
            <a:xfrm>
              <a:off x="7762875" y="5254626"/>
              <a:ext cx="187325"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omic Sans MS" pitchFamily="66" charset="0"/>
                  <a:cs typeface="Arial" pitchFamily="34" charset="0"/>
                </a:rPr>
                <a:t>O</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1170" name="Group 1169"/>
          <p:cNvGrpSpPr/>
          <p:nvPr/>
        </p:nvGrpSpPr>
        <p:grpSpPr>
          <a:xfrm>
            <a:off x="2574924" y="4556126"/>
            <a:ext cx="803276" cy="401638"/>
            <a:chOff x="2574924" y="4556126"/>
            <a:chExt cx="803276" cy="401638"/>
          </a:xfrm>
        </p:grpSpPr>
        <p:sp>
          <p:nvSpPr>
            <p:cNvPr id="13" name="Rectangle 13"/>
            <p:cNvSpPr>
              <a:spLocks noChangeArrowheads="1"/>
            </p:cNvSpPr>
            <p:nvPr/>
          </p:nvSpPr>
          <p:spPr bwMode="auto">
            <a:xfrm>
              <a:off x="2574924" y="4556126"/>
              <a:ext cx="766763" cy="363538"/>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Rectangle 14"/>
            <p:cNvSpPr>
              <a:spLocks noChangeArrowheads="1"/>
            </p:cNvSpPr>
            <p:nvPr/>
          </p:nvSpPr>
          <p:spPr bwMode="auto">
            <a:xfrm>
              <a:off x="2706688" y="4556126"/>
              <a:ext cx="560388"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omic Sans MS" pitchFamily="66" charset="0"/>
                  <a:cs typeface="Arial" pitchFamily="34" charset="0"/>
                </a:rPr>
                <a:t>Unsafe</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Rectangle 15"/>
            <p:cNvSpPr>
              <a:spLocks noChangeArrowheads="1"/>
            </p:cNvSpPr>
            <p:nvPr/>
          </p:nvSpPr>
          <p:spPr bwMode="auto">
            <a:xfrm>
              <a:off x="2593975" y="4714876"/>
              <a:ext cx="784225"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omic Sans MS" pitchFamily="66" charset="0"/>
                  <a:cs typeface="Arial" pitchFamily="34" charset="0"/>
                </a:rPr>
                <a:t>Conditions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6" name="Rectangle 16"/>
          <p:cNvSpPr>
            <a:spLocks noChangeArrowheads="1"/>
          </p:cNvSpPr>
          <p:nvPr/>
        </p:nvSpPr>
        <p:spPr bwMode="auto">
          <a:xfrm>
            <a:off x="3751263" y="4872038"/>
            <a:ext cx="690563"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omic Sans MS" pitchFamily="66" charset="0"/>
                <a:cs typeface="Arial" pitchFamily="34" charset="0"/>
              </a:rPr>
              <a:t>incidents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1171" name="Group 1170"/>
          <p:cNvGrpSpPr/>
          <p:nvPr/>
        </p:nvGrpSpPr>
        <p:grpSpPr>
          <a:xfrm>
            <a:off x="3305175" y="3683001"/>
            <a:ext cx="450850" cy="1347788"/>
            <a:chOff x="3305175" y="3683001"/>
            <a:chExt cx="450850" cy="1347788"/>
          </a:xfrm>
        </p:grpSpPr>
        <p:sp>
          <p:nvSpPr>
            <p:cNvPr id="17" name="Arc 17"/>
            <p:cNvSpPr>
              <a:spLocks/>
            </p:cNvSpPr>
            <p:nvPr/>
          </p:nvSpPr>
          <p:spPr bwMode="auto">
            <a:xfrm>
              <a:off x="3305175" y="3683001"/>
              <a:ext cx="450850" cy="1311275"/>
            </a:xfrm>
            <a:custGeom>
              <a:avLst/>
              <a:gdLst>
                <a:gd name="G0" fmla="+- 7375 0 0"/>
                <a:gd name="G1" fmla="+- 0 0 0"/>
                <a:gd name="G2" fmla="+- 21600 0 0"/>
                <a:gd name="T0" fmla="*/ 4854 w 7375"/>
                <a:gd name="T1" fmla="*/ 21452 h 21452"/>
                <a:gd name="T2" fmla="*/ 0 w 7375"/>
                <a:gd name="T3" fmla="*/ 20302 h 21452"/>
                <a:gd name="T4" fmla="*/ 7375 w 7375"/>
                <a:gd name="T5" fmla="*/ 0 h 21452"/>
              </a:gdLst>
              <a:ahLst/>
              <a:cxnLst>
                <a:cxn ang="0">
                  <a:pos x="T0" y="T1"/>
                </a:cxn>
                <a:cxn ang="0">
                  <a:pos x="T2" y="T3"/>
                </a:cxn>
                <a:cxn ang="0">
                  <a:pos x="T4" y="T5"/>
                </a:cxn>
              </a:cxnLst>
              <a:rect l="0" t="0" r="r" b="b"/>
              <a:pathLst>
                <a:path w="7375" h="21452" fill="none" extrusionOk="0">
                  <a:moveTo>
                    <a:pt x="4853" y="21452"/>
                  </a:moveTo>
                  <a:cubicBezTo>
                    <a:pt x="3196" y="21257"/>
                    <a:pt x="1568" y="20871"/>
                    <a:pt x="0" y="20301"/>
                  </a:cubicBezTo>
                </a:path>
                <a:path w="7375" h="21452" stroke="0" extrusionOk="0">
                  <a:moveTo>
                    <a:pt x="4853" y="21452"/>
                  </a:moveTo>
                  <a:cubicBezTo>
                    <a:pt x="3196" y="21257"/>
                    <a:pt x="1568" y="20871"/>
                    <a:pt x="0" y="20301"/>
                  </a:cubicBezTo>
                  <a:lnTo>
                    <a:pt x="7375" y="0"/>
                  </a:lnTo>
                  <a:close/>
                </a:path>
              </a:pathLst>
            </a:custGeom>
            <a:noFill/>
            <a:ln w="95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auto">
            <a:xfrm>
              <a:off x="3602038" y="4956176"/>
              <a:ext cx="130175" cy="74613"/>
            </a:xfrm>
            <a:custGeom>
              <a:avLst/>
              <a:gdLst>
                <a:gd name="T0" fmla="*/ 82 w 82"/>
                <a:gd name="T1" fmla="*/ 30 h 47"/>
                <a:gd name="T2" fmla="*/ 0 w 82"/>
                <a:gd name="T3" fmla="*/ 0 h 47"/>
                <a:gd name="T4" fmla="*/ 0 w 82"/>
                <a:gd name="T5" fmla="*/ 47 h 47"/>
                <a:gd name="T6" fmla="*/ 82 w 82"/>
                <a:gd name="T7" fmla="*/ 30 h 47"/>
              </a:gdLst>
              <a:ahLst/>
              <a:cxnLst>
                <a:cxn ang="0">
                  <a:pos x="T0" y="T1"/>
                </a:cxn>
                <a:cxn ang="0">
                  <a:pos x="T2" y="T3"/>
                </a:cxn>
                <a:cxn ang="0">
                  <a:pos x="T4" y="T5"/>
                </a:cxn>
                <a:cxn ang="0">
                  <a:pos x="T6" y="T7"/>
                </a:cxn>
              </a:cxnLst>
              <a:rect l="0" t="0" r="r" b="b"/>
              <a:pathLst>
                <a:path w="82" h="47">
                  <a:moveTo>
                    <a:pt x="82" y="30"/>
                  </a:moveTo>
                  <a:lnTo>
                    <a:pt x="0" y="0"/>
                  </a:lnTo>
                  <a:lnTo>
                    <a:pt x="0" y="47"/>
                  </a:lnTo>
                  <a:lnTo>
                    <a:pt x="82" y="30"/>
                  </a:lnTo>
                  <a:close/>
                </a:path>
              </a:pathLst>
            </a:custGeom>
            <a:solidFill>
              <a:srgbClr val="0000FF"/>
            </a:solidFill>
            <a:ln w="952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9" name="Rectangle 19"/>
          <p:cNvSpPr>
            <a:spLocks noChangeArrowheads="1"/>
          </p:cNvSpPr>
          <p:nvPr/>
        </p:nvSpPr>
        <p:spPr bwMode="auto">
          <a:xfrm>
            <a:off x="1670050" y="5535613"/>
            <a:ext cx="105410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omic Sans MS" pitchFamily="66" charset="0"/>
                <a:cs typeface="Arial" pitchFamily="34" charset="0"/>
              </a:rPr>
              <a:t>risky behavior</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1175" name="Group 1174"/>
          <p:cNvGrpSpPr/>
          <p:nvPr/>
        </p:nvGrpSpPr>
        <p:grpSpPr>
          <a:xfrm>
            <a:off x="3022600" y="1579563"/>
            <a:ext cx="1417638" cy="457201"/>
            <a:chOff x="3022600" y="1579563"/>
            <a:chExt cx="1417638" cy="457201"/>
          </a:xfrm>
        </p:grpSpPr>
        <p:sp>
          <p:nvSpPr>
            <p:cNvPr id="20" name="Rectangle 20"/>
            <p:cNvSpPr>
              <a:spLocks noChangeArrowheads="1"/>
            </p:cNvSpPr>
            <p:nvPr/>
          </p:nvSpPr>
          <p:spPr bwMode="auto">
            <a:xfrm>
              <a:off x="3173413" y="1579563"/>
              <a:ext cx="1119188"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omic Sans MS" pitchFamily="66" charset="0"/>
                  <a:cs typeface="Arial" pitchFamily="34" charset="0"/>
                </a:rPr>
                <a:t>goal for weekly</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 name="Rectangle 21"/>
            <p:cNvSpPr>
              <a:spLocks noChangeArrowheads="1"/>
            </p:cNvSpPr>
            <p:nvPr/>
          </p:nvSpPr>
          <p:spPr bwMode="auto">
            <a:xfrm>
              <a:off x="3022600" y="1793876"/>
              <a:ext cx="1417638"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omic Sans MS" pitchFamily="66" charset="0"/>
                  <a:cs typeface="Arial" pitchFamily="34" charset="0"/>
                </a:rPr>
                <a:t>LWDC rate injuries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1191" name="Group 1190"/>
          <p:cNvGrpSpPr/>
          <p:nvPr/>
        </p:nvGrpSpPr>
        <p:grpSpPr>
          <a:xfrm>
            <a:off x="6699250" y="2660651"/>
            <a:ext cx="1400175" cy="458788"/>
            <a:chOff x="6699250" y="2660651"/>
            <a:chExt cx="1400175" cy="458788"/>
          </a:xfrm>
        </p:grpSpPr>
        <p:sp>
          <p:nvSpPr>
            <p:cNvPr id="22" name="Rectangle 22"/>
            <p:cNvSpPr>
              <a:spLocks noChangeArrowheads="1"/>
            </p:cNvSpPr>
            <p:nvPr/>
          </p:nvSpPr>
          <p:spPr bwMode="auto">
            <a:xfrm>
              <a:off x="6942138" y="2660651"/>
              <a:ext cx="91440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omic Sans MS" pitchFamily="66" charset="0"/>
                  <a:cs typeface="Arial" pitchFamily="34" charset="0"/>
                </a:rPr>
                <a:t>management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3" name="Rectangle 23"/>
            <p:cNvSpPr>
              <a:spLocks noChangeArrowheads="1"/>
            </p:cNvSpPr>
            <p:nvPr/>
          </p:nvSpPr>
          <p:spPr bwMode="auto">
            <a:xfrm>
              <a:off x="6699250" y="2876551"/>
              <a:ext cx="1400175"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omic Sans MS" pitchFamily="66" charset="0"/>
                  <a:cs typeface="Arial" pitchFamily="34" charset="0"/>
                </a:rPr>
                <a:t>attention to safety</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24" name="Rectangle 24"/>
          <p:cNvSpPr>
            <a:spLocks noChangeArrowheads="1"/>
          </p:cNvSpPr>
          <p:nvPr/>
        </p:nvSpPr>
        <p:spPr bwMode="auto">
          <a:xfrm>
            <a:off x="2165350" y="2744788"/>
            <a:ext cx="1176338"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omic Sans MS" pitchFamily="66" charset="0"/>
                <a:cs typeface="Arial" pitchFamily="34" charset="0"/>
              </a:rPr>
              <a:t>safety pressure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 name="Rectangle 28"/>
          <p:cNvSpPr>
            <a:spLocks noChangeArrowheads="1"/>
          </p:cNvSpPr>
          <p:nvPr/>
        </p:nvSpPr>
        <p:spPr bwMode="auto">
          <a:xfrm>
            <a:off x="3219450" y="4322763"/>
            <a:ext cx="1203325"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Comic Sans MS" pitchFamily="66" charset="0"/>
                <a:cs typeface="Arial" pitchFamily="34" charset="0"/>
              </a:rPr>
              <a:t>Safe Conditions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174" name="Group 1173"/>
          <p:cNvGrpSpPr/>
          <p:nvPr/>
        </p:nvGrpSpPr>
        <p:grpSpPr>
          <a:xfrm>
            <a:off x="3498850" y="3781426"/>
            <a:ext cx="572295" cy="531813"/>
            <a:chOff x="3498850" y="3781426"/>
            <a:chExt cx="572295" cy="531813"/>
          </a:xfrm>
        </p:grpSpPr>
        <p:sp>
          <p:nvSpPr>
            <p:cNvPr id="26" name="Arc 26"/>
            <p:cNvSpPr>
              <a:spLocks/>
            </p:cNvSpPr>
            <p:nvPr/>
          </p:nvSpPr>
          <p:spPr bwMode="auto">
            <a:xfrm>
              <a:off x="3498850" y="3781426"/>
              <a:ext cx="531813" cy="531813"/>
            </a:xfrm>
            <a:custGeom>
              <a:avLst/>
              <a:gdLst>
                <a:gd name="G0" fmla="+- 21600 0 0"/>
                <a:gd name="G1" fmla="+- 21600 0 0"/>
                <a:gd name="G2" fmla="+- 21600 0 0"/>
                <a:gd name="T0" fmla="*/ 43199 w 43199"/>
                <a:gd name="T1" fmla="*/ 21850 h 43200"/>
                <a:gd name="T2" fmla="*/ 21986 w 43199"/>
                <a:gd name="T3" fmla="*/ 3 h 43200"/>
                <a:gd name="T4" fmla="*/ 21600 w 43199"/>
                <a:gd name="T5" fmla="*/ 21600 h 43200"/>
              </a:gdLst>
              <a:ahLst/>
              <a:cxnLst>
                <a:cxn ang="0">
                  <a:pos x="T0" y="T1"/>
                </a:cxn>
                <a:cxn ang="0">
                  <a:pos x="T2" y="T3"/>
                </a:cxn>
                <a:cxn ang="0">
                  <a:pos x="T4" y="T5"/>
                </a:cxn>
              </a:cxnLst>
              <a:rect l="0" t="0" r="r" b="b"/>
              <a:pathLst>
                <a:path w="43199" h="43200" fill="none" extrusionOk="0">
                  <a:moveTo>
                    <a:pt x="43198" y="21849"/>
                  </a:moveTo>
                  <a:cubicBezTo>
                    <a:pt x="43061" y="33681"/>
                    <a:pt x="33431" y="43199"/>
                    <a:pt x="21600" y="43200"/>
                  </a:cubicBezTo>
                  <a:cubicBezTo>
                    <a:pt x="9670" y="43200"/>
                    <a:pt x="0" y="33529"/>
                    <a:pt x="0" y="21600"/>
                  </a:cubicBezTo>
                  <a:cubicBezTo>
                    <a:pt x="0" y="9670"/>
                    <a:pt x="9670" y="0"/>
                    <a:pt x="21600" y="0"/>
                  </a:cubicBezTo>
                  <a:cubicBezTo>
                    <a:pt x="21728" y="-1"/>
                    <a:pt x="21857" y="1"/>
                    <a:pt x="21985" y="3"/>
                  </a:cubicBezTo>
                </a:path>
                <a:path w="43199" h="43200" stroke="0" extrusionOk="0">
                  <a:moveTo>
                    <a:pt x="43198" y="21849"/>
                  </a:moveTo>
                  <a:cubicBezTo>
                    <a:pt x="43061" y="33681"/>
                    <a:pt x="33431" y="43199"/>
                    <a:pt x="21600" y="43200"/>
                  </a:cubicBezTo>
                  <a:cubicBezTo>
                    <a:pt x="9670" y="43200"/>
                    <a:pt x="0" y="33529"/>
                    <a:pt x="0" y="21600"/>
                  </a:cubicBezTo>
                  <a:cubicBezTo>
                    <a:pt x="0" y="9670"/>
                    <a:pt x="9670" y="0"/>
                    <a:pt x="21600" y="0"/>
                  </a:cubicBezTo>
                  <a:cubicBezTo>
                    <a:pt x="21728" y="-1"/>
                    <a:pt x="21857" y="1"/>
                    <a:pt x="21985" y="3"/>
                  </a:cubicBezTo>
                  <a:lnTo>
                    <a:pt x="21600" y="21600"/>
                  </a:lnTo>
                  <a:close/>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7"/>
            <p:cNvSpPr>
              <a:spLocks/>
            </p:cNvSpPr>
            <p:nvPr/>
          </p:nvSpPr>
          <p:spPr bwMode="auto">
            <a:xfrm>
              <a:off x="3996532" y="3921126"/>
              <a:ext cx="74613" cy="130175"/>
            </a:xfrm>
            <a:custGeom>
              <a:avLst/>
              <a:gdLst>
                <a:gd name="T0" fmla="*/ 23 w 47"/>
                <a:gd name="T1" fmla="*/ 0 h 82"/>
                <a:gd name="T2" fmla="*/ 0 w 47"/>
                <a:gd name="T3" fmla="*/ 82 h 82"/>
                <a:gd name="T4" fmla="*/ 47 w 47"/>
                <a:gd name="T5" fmla="*/ 82 h 82"/>
                <a:gd name="T6" fmla="*/ 23 w 47"/>
                <a:gd name="T7" fmla="*/ 0 h 82"/>
              </a:gdLst>
              <a:ahLst/>
              <a:cxnLst>
                <a:cxn ang="0">
                  <a:pos x="T0" y="T1"/>
                </a:cxn>
                <a:cxn ang="0">
                  <a:pos x="T2" y="T3"/>
                </a:cxn>
                <a:cxn ang="0">
                  <a:pos x="T4" y="T5"/>
                </a:cxn>
                <a:cxn ang="0">
                  <a:pos x="T6" y="T7"/>
                </a:cxn>
              </a:cxnLst>
              <a:rect l="0" t="0" r="r" b="b"/>
              <a:pathLst>
                <a:path w="47" h="82">
                  <a:moveTo>
                    <a:pt x="23" y="0"/>
                  </a:moveTo>
                  <a:lnTo>
                    <a:pt x="0" y="82"/>
                  </a:lnTo>
                  <a:lnTo>
                    <a:pt x="47" y="82"/>
                  </a:lnTo>
                  <a:lnTo>
                    <a:pt x="23" y="0"/>
                  </a:lnTo>
                  <a:close/>
                </a:path>
              </a:pathLst>
            </a:custGeom>
            <a:solidFill>
              <a:srgbClr val="000000"/>
            </a:solidFill>
            <a:ln w="190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pic>
          <p:nvPicPr>
            <p:cNvPr id="1053" name="Picture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1088" y="3902076"/>
              <a:ext cx="29845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92" name="Group 1191"/>
          <p:cNvGrpSpPr/>
          <p:nvPr/>
        </p:nvGrpSpPr>
        <p:grpSpPr>
          <a:xfrm>
            <a:off x="3998913" y="1579563"/>
            <a:ext cx="3017838" cy="5845175"/>
            <a:chOff x="3998913" y="1579563"/>
            <a:chExt cx="3017838" cy="5845175"/>
          </a:xfrm>
        </p:grpSpPr>
        <p:sp>
          <p:nvSpPr>
            <p:cNvPr id="29" name="Arc 30"/>
            <p:cNvSpPr>
              <a:spLocks/>
            </p:cNvSpPr>
            <p:nvPr/>
          </p:nvSpPr>
          <p:spPr bwMode="auto">
            <a:xfrm>
              <a:off x="3998913" y="1808163"/>
              <a:ext cx="3017838" cy="5616575"/>
            </a:xfrm>
            <a:custGeom>
              <a:avLst/>
              <a:gdLst>
                <a:gd name="G0" fmla="+- 0 0 0"/>
                <a:gd name="G1" fmla="+- 21506 0 0"/>
                <a:gd name="G2" fmla="+- 21600 0 0"/>
                <a:gd name="T0" fmla="*/ 2017 w 11560"/>
                <a:gd name="T1" fmla="*/ 0 h 21506"/>
                <a:gd name="T2" fmla="*/ 11560 w 11560"/>
                <a:gd name="T3" fmla="*/ 3260 h 21506"/>
                <a:gd name="T4" fmla="*/ 0 w 11560"/>
                <a:gd name="T5" fmla="*/ 21506 h 21506"/>
              </a:gdLst>
              <a:ahLst/>
              <a:cxnLst>
                <a:cxn ang="0">
                  <a:pos x="T0" y="T1"/>
                </a:cxn>
                <a:cxn ang="0">
                  <a:pos x="T2" y="T3"/>
                </a:cxn>
                <a:cxn ang="0">
                  <a:pos x="T4" y="T5"/>
                </a:cxn>
              </a:cxnLst>
              <a:rect l="0" t="0" r="r" b="b"/>
              <a:pathLst>
                <a:path w="11560" h="21506" fill="none" extrusionOk="0">
                  <a:moveTo>
                    <a:pt x="2016" y="0"/>
                  </a:moveTo>
                  <a:cubicBezTo>
                    <a:pt x="5410" y="318"/>
                    <a:pt x="8680" y="1435"/>
                    <a:pt x="11560" y="3259"/>
                  </a:cubicBezTo>
                </a:path>
                <a:path w="11560" h="21506" stroke="0" extrusionOk="0">
                  <a:moveTo>
                    <a:pt x="2016" y="0"/>
                  </a:moveTo>
                  <a:cubicBezTo>
                    <a:pt x="5410" y="318"/>
                    <a:pt x="8680" y="1435"/>
                    <a:pt x="11560" y="3259"/>
                  </a:cubicBezTo>
                  <a:lnTo>
                    <a:pt x="0" y="21506"/>
                  </a:lnTo>
                  <a:close/>
                </a:path>
              </a:pathLst>
            </a:custGeom>
            <a:noFill/>
            <a:ln w="95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31"/>
            <p:cNvSpPr>
              <a:spLocks/>
            </p:cNvSpPr>
            <p:nvPr/>
          </p:nvSpPr>
          <p:spPr bwMode="auto">
            <a:xfrm>
              <a:off x="4403725" y="1765301"/>
              <a:ext cx="131763" cy="74613"/>
            </a:xfrm>
            <a:custGeom>
              <a:avLst/>
              <a:gdLst>
                <a:gd name="T0" fmla="*/ 0 w 83"/>
                <a:gd name="T1" fmla="*/ 24 h 47"/>
                <a:gd name="T2" fmla="*/ 77 w 83"/>
                <a:gd name="T3" fmla="*/ 47 h 47"/>
                <a:gd name="T4" fmla="*/ 83 w 83"/>
                <a:gd name="T5" fmla="*/ 0 h 47"/>
                <a:gd name="T6" fmla="*/ 0 w 83"/>
                <a:gd name="T7" fmla="*/ 24 h 47"/>
              </a:gdLst>
              <a:ahLst/>
              <a:cxnLst>
                <a:cxn ang="0">
                  <a:pos x="T0" y="T1"/>
                </a:cxn>
                <a:cxn ang="0">
                  <a:pos x="T2" y="T3"/>
                </a:cxn>
                <a:cxn ang="0">
                  <a:pos x="T4" y="T5"/>
                </a:cxn>
                <a:cxn ang="0">
                  <a:pos x="T6" y="T7"/>
                </a:cxn>
              </a:cxnLst>
              <a:rect l="0" t="0" r="r" b="b"/>
              <a:pathLst>
                <a:path w="83" h="47">
                  <a:moveTo>
                    <a:pt x="0" y="24"/>
                  </a:moveTo>
                  <a:lnTo>
                    <a:pt x="77" y="47"/>
                  </a:lnTo>
                  <a:lnTo>
                    <a:pt x="83" y="0"/>
                  </a:lnTo>
                  <a:lnTo>
                    <a:pt x="0" y="24"/>
                  </a:lnTo>
                  <a:close/>
                </a:path>
              </a:pathLst>
            </a:custGeom>
            <a:solidFill>
              <a:srgbClr val="0000FF"/>
            </a:solidFill>
            <a:ln w="952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Rectangle 32"/>
            <p:cNvSpPr>
              <a:spLocks noChangeArrowheads="1"/>
            </p:cNvSpPr>
            <p:nvPr/>
          </p:nvSpPr>
          <p:spPr bwMode="auto">
            <a:xfrm>
              <a:off x="4468813" y="1579563"/>
              <a:ext cx="187325"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omic Sans MS" pitchFamily="66" charset="0"/>
                  <a:cs typeface="Arial" pitchFamily="34" charset="0"/>
                </a:rPr>
                <a:t>O</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1162" name="Group 1161"/>
          <p:cNvGrpSpPr/>
          <p:nvPr/>
        </p:nvGrpSpPr>
        <p:grpSpPr>
          <a:xfrm>
            <a:off x="793750" y="3846513"/>
            <a:ext cx="1333500" cy="457201"/>
            <a:chOff x="793750" y="3846513"/>
            <a:chExt cx="1333500" cy="457201"/>
          </a:xfrm>
        </p:grpSpPr>
        <p:sp>
          <p:nvSpPr>
            <p:cNvPr id="1024" name="Rectangle 33"/>
            <p:cNvSpPr>
              <a:spLocks noChangeArrowheads="1"/>
            </p:cNvSpPr>
            <p:nvPr/>
          </p:nvSpPr>
          <p:spPr bwMode="auto">
            <a:xfrm>
              <a:off x="793750" y="3846513"/>
              <a:ext cx="133350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omic Sans MS" pitchFamily="66" charset="0"/>
                  <a:cs typeface="Arial" pitchFamily="34" charset="0"/>
                </a:rPr>
                <a:t>personal attention</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5" name="Rectangle 34"/>
            <p:cNvSpPr>
              <a:spLocks noChangeArrowheads="1"/>
            </p:cNvSpPr>
            <p:nvPr/>
          </p:nvSpPr>
          <p:spPr bwMode="auto">
            <a:xfrm>
              <a:off x="1092200" y="4060826"/>
              <a:ext cx="709613"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omic Sans MS" pitchFamily="66" charset="0"/>
                  <a:cs typeface="Arial" pitchFamily="34" charset="0"/>
                </a:rPr>
                <a:t>to safety</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1176" name="Group 1175"/>
          <p:cNvGrpSpPr/>
          <p:nvPr/>
        </p:nvGrpSpPr>
        <p:grpSpPr>
          <a:xfrm>
            <a:off x="2603500" y="2006601"/>
            <a:ext cx="1525588" cy="1182688"/>
            <a:chOff x="2603500" y="2006601"/>
            <a:chExt cx="1525588" cy="1182688"/>
          </a:xfrm>
        </p:grpSpPr>
        <p:sp>
          <p:nvSpPr>
            <p:cNvPr id="1027" name="Arc 35"/>
            <p:cNvSpPr>
              <a:spLocks/>
            </p:cNvSpPr>
            <p:nvPr/>
          </p:nvSpPr>
          <p:spPr bwMode="auto">
            <a:xfrm>
              <a:off x="2789238" y="2006601"/>
              <a:ext cx="1339850" cy="1182688"/>
            </a:xfrm>
            <a:custGeom>
              <a:avLst/>
              <a:gdLst>
                <a:gd name="G0" fmla="+- 19817 0 0"/>
                <a:gd name="G1" fmla="+- 17506 0 0"/>
                <a:gd name="G2" fmla="+- 21600 0 0"/>
                <a:gd name="T0" fmla="*/ 0 w 19817"/>
                <a:gd name="T1" fmla="*/ 8912 h 17506"/>
                <a:gd name="T2" fmla="*/ 7165 w 19817"/>
                <a:gd name="T3" fmla="*/ 0 h 17506"/>
                <a:gd name="T4" fmla="*/ 19817 w 19817"/>
                <a:gd name="T5" fmla="*/ 17506 h 17506"/>
              </a:gdLst>
              <a:ahLst/>
              <a:cxnLst>
                <a:cxn ang="0">
                  <a:pos x="T0" y="T1"/>
                </a:cxn>
                <a:cxn ang="0">
                  <a:pos x="T2" y="T3"/>
                </a:cxn>
                <a:cxn ang="0">
                  <a:pos x="T4" y="T5"/>
                </a:cxn>
              </a:cxnLst>
              <a:rect l="0" t="0" r="r" b="b"/>
              <a:pathLst>
                <a:path w="19817" h="17506" fill="none" extrusionOk="0">
                  <a:moveTo>
                    <a:pt x="0" y="8912"/>
                  </a:moveTo>
                  <a:cubicBezTo>
                    <a:pt x="1544" y="5351"/>
                    <a:pt x="4019" y="2272"/>
                    <a:pt x="7164" y="-1"/>
                  </a:cubicBezTo>
                </a:path>
                <a:path w="19817" h="17506" stroke="0" extrusionOk="0">
                  <a:moveTo>
                    <a:pt x="0" y="8912"/>
                  </a:moveTo>
                  <a:cubicBezTo>
                    <a:pt x="1544" y="5351"/>
                    <a:pt x="4019" y="2272"/>
                    <a:pt x="7164" y="-1"/>
                  </a:cubicBezTo>
                  <a:lnTo>
                    <a:pt x="19817" y="17506"/>
                  </a:lnTo>
                  <a:close/>
                </a:path>
              </a:pathLst>
            </a:custGeom>
            <a:noFill/>
            <a:ln w="95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8" name="Freeform 36"/>
            <p:cNvSpPr>
              <a:spLocks/>
            </p:cNvSpPr>
            <p:nvPr/>
          </p:nvSpPr>
          <p:spPr bwMode="auto">
            <a:xfrm>
              <a:off x="2743200" y="2595563"/>
              <a:ext cx="74613" cy="139700"/>
            </a:xfrm>
            <a:custGeom>
              <a:avLst/>
              <a:gdLst>
                <a:gd name="T0" fmla="*/ 0 w 47"/>
                <a:gd name="T1" fmla="*/ 88 h 88"/>
                <a:gd name="T2" fmla="*/ 47 w 47"/>
                <a:gd name="T3" fmla="*/ 18 h 88"/>
                <a:gd name="T4" fmla="*/ 6 w 47"/>
                <a:gd name="T5" fmla="*/ 0 h 88"/>
                <a:gd name="T6" fmla="*/ 0 w 47"/>
                <a:gd name="T7" fmla="*/ 88 h 88"/>
              </a:gdLst>
              <a:ahLst/>
              <a:cxnLst>
                <a:cxn ang="0">
                  <a:pos x="T0" y="T1"/>
                </a:cxn>
                <a:cxn ang="0">
                  <a:pos x="T2" y="T3"/>
                </a:cxn>
                <a:cxn ang="0">
                  <a:pos x="T4" y="T5"/>
                </a:cxn>
                <a:cxn ang="0">
                  <a:pos x="T6" y="T7"/>
                </a:cxn>
              </a:cxnLst>
              <a:rect l="0" t="0" r="r" b="b"/>
              <a:pathLst>
                <a:path w="47" h="88">
                  <a:moveTo>
                    <a:pt x="0" y="88"/>
                  </a:moveTo>
                  <a:lnTo>
                    <a:pt x="47" y="18"/>
                  </a:lnTo>
                  <a:lnTo>
                    <a:pt x="6" y="0"/>
                  </a:lnTo>
                  <a:lnTo>
                    <a:pt x="0" y="88"/>
                  </a:lnTo>
                  <a:close/>
                </a:path>
              </a:pathLst>
            </a:custGeom>
            <a:solidFill>
              <a:srgbClr val="0000FF"/>
            </a:solidFill>
            <a:ln w="952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9" name="Rectangle 37"/>
            <p:cNvSpPr>
              <a:spLocks noChangeArrowheads="1"/>
            </p:cNvSpPr>
            <p:nvPr/>
          </p:nvSpPr>
          <p:spPr bwMode="auto">
            <a:xfrm>
              <a:off x="2603500" y="2465388"/>
              <a:ext cx="187325"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omic Sans MS" pitchFamily="66" charset="0"/>
                  <a:cs typeface="Arial" pitchFamily="34" charset="0"/>
                </a:rPr>
                <a:t>O</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1030" name="Oval 38"/>
          <p:cNvSpPr>
            <a:spLocks noChangeArrowheads="1"/>
          </p:cNvSpPr>
          <p:nvPr/>
        </p:nvSpPr>
        <p:spPr bwMode="auto">
          <a:xfrm>
            <a:off x="5589588" y="1204913"/>
            <a:ext cx="531813" cy="5334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3" name="Rectangle 41"/>
          <p:cNvSpPr>
            <a:spLocks noChangeArrowheads="1"/>
          </p:cNvSpPr>
          <p:nvPr/>
        </p:nvSpPr>
        <p:spPr bwMode="auto">
          <a:xfrm>
            <a:off x="5318125" y="1746251"/>
            <a:ext cx="1166813"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Comic Sans MS" pitchFamily="66" charset="0"/>
                <a:cs typeface="Arial" pitchFamily="34" charset="0"/>
              </a:rPr>
              <a:t>Take A Chance</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189" name="Group 1188"/>
          <p:cNvGrpSpPr/>
          <p:nvPr/>
        </p:nvGrpSpPr>
        <p:grpSpPr>
          <a:xfrm>
            <a:off x="5589588" y="1204913"/>
            <a:ext cx="577850" cy="533400"/>
            <a:chOff x="5589588" y="1204913"/>
            <a:chExt cx="577850" cy="533400"/>
          </a:xfrm>
        </p:grpSpPr>
        <p:sp>
          <p:nvSpPr>
            <p:cNvPr id="1031" name="Arc 39"/>
            <p:cNvSpPr>
              <a:spLocks/>
            </p:cNvSpPr>
            <p:nvPr/>
          </p:nvSpPr>
          <p:spPr bwMode="auto">
            <a:xfrm>
              <a:off x="5589588" y="1204913"/>
              <a:ext cx="531813" cy="533400"/>
            </a:xfrm>
            <a:custGeom>
              <a:avLst/>
              <a:gdLst>
                <a:gd name="G0" fmla="+- 21600 0 0"/>
                <a:gd name="G1" fmla="+- 21600 0 0"/>
                <a:gd name="G2" fmla="+- 21600 0 0"/>
                <a:gd name="T0" fmla="*/ 43197 w 43197"/>
                <a:gd name="T1" fmla="*/ 21973 h 43200"/>
                <a:gd name="T2" fmla="*/ 21858 w 43197"/>
                <a:gd name="T3" fmla="*/ 2 h 43200"/>
                <a:gd name="T4" fmla="*/ 21600 w 43197"/>
                <a:gd name="T5" fmla="*/ 21600 h 43200"/>
              </a:gdLst>
              <a:ahLst/>
              <a:cxnLst>
                <a:cxn ang="0">
                  <a:pos x="T0" y="T1"/>
                </a:cxn>
                <a:cxn ang="0">
                  <a:pos x="T2" y="T3"/>
                </a:cxn>
                <a:cxn ang="0">
                  <a:pos x="T4" y="T5"/>
                </a:cxn>
              </a:cxnLst>
              <a:rect l="0" t="0" r="r" b="b"/>
              <a:pathLst>
                <a:path w="43197" h="43200" fill="none" extrusionOk="0">
                  <a:moveTo>
                    <a:pt x="43196" y="21972"/>
                  </a:moveTo>
                  <a:cubicBezTo>
                    <a:pt x="42993" y="33755"/>
                    <a:pt x="33383" y="43199"/>
                    <a:pt x="21600" y="43200"/>
                  </a:cubicBezTo>
                  <a:cubicBezTo>
                    <a:pt x="9670" y="43200"/>
                    <a:pt x="0" y="33529"/>
                    <a:pt x="0" y="21600"/>
                  </a:cubicBezTo>
                  <a:cubicBezTo>
                    <a:pt x="0" y="9670"/>
                    <a:pt x="9670" y="0"/>
                    <a:pt x="21600" y="0"/>
                  </a:cubicBezTo>
                  <a:cubicBezTo>
                    <a:pt x="21686" y="-1"/>
                    <a:pt x="21772" y="0"/>
                    <a:pt x="21858" y="1"/>
                  </a:cubicBezTo>
                </a:path>
                <a:path w="43197" h="43200" stroke="0" extrusionOk="0">
                  <a:moveTo>
                    <a:pt x="43196" y="21972"/>
                  </a:moveTo>
                  <a:cubicBezTo>
                    <a:pt x="42993" y="33755"/>
                    <a:pt x="33383" y="43199"/>
                    <a:pt x="21600" y="43200"/>
                  </a:cubicBezTo>
                  <a:cubicBezTo>
                    <a:pt x="9670" y="43200"/>
                    <a:pt x="0" y="33529"/>
                    <a:pt x="0" y="21600"/>
                  </a:cubicBezTo>
                  <a:cubicBezTo>
                    <a:pt x="0" y="9670"/>
                    <a:pt x="9670" y="0"/>
                    <a:pt x="21600" y="0"/>
                  </a:cubicBezTo>
                  <a:cubicBezTo>
                    <a:pt x="21686" y="-1"/>
                    <a:pt x="21772" y="0"/>
                    <a:pt x="21858" y="1"/>
                  </a:cubicBezTo>
                  <a:lnTo>
                    <a:pt x="21600" y="21600"/>
                  </a:lnTo>
                  <a:close/>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2" name="Freeform 40"/>
            <p:cNvSpPr>
              <a:spLocks/>
            </p:cNvSpPr>
            <p:nvPr/>
          </p:nvSpPr>
          <p:spPr bwMode="auto">
            <a:xfrm>
              <a:off x="6092825" y="1346201"/>
              <a:ext cx="74613" cy="130175"/>
            </a:xfrm>
            <a:custGeom>
              <a:avLst/>
              <a:gdLst>
                <a:gd name="T0" fmla="*/ 24 w 47"/>
                <a:gd name="T1" fmla="*/ 0 h 82"/>
                <a:gd name="T2" fmla="*/ 0 w 47"/>
                <a:gd name="T3" fmla="*/ 82 h 82"/>
                <a:gd name="T4" fmla="*/ 47 w 47"/>
                <a:gd name="T5" fmla="*/ 82 h 82"/>
                <a:gd name="T6" fmla="*/ 24 w 47"/>
                <a:gd name="T7" fmla="*/ 0 h 82"/>
              </a:gdLst>
              <a:ahLst/>
              <a:cxnLst>
                <a:cxn ang="0">
                  <a:pos x="T0" y="T1"/>
                </a:cxn>
                <a:cxn ang="0">
                  <a:pos x="T2" y="T3"/>
                </a:cxn>
                <a:cxn ang="0">
                  <a:pos x="T4" y="T5"/>
                </a:cxn>
                <a:cxn ang="0">
                  <a:pos x="T6" y="T7"/>
                </a:cxn>
              </a:cxnLst>
              <a:rect l="0" t="0" r="r" b="b"/>
              <a:pathLst>
                <a:path w="47" h="82">
                  <a:moveTo>
                    <a:pt x="24" y="0"/>
                  </a:moveTo>
                  <a:lnTo>
                    <a:pt x="0" y="82"/>
                  </a:lnTo>
                  <a:lnTo>
                    <a:pt x="47" y="82"/>
                  </a:lnTo>
                  <a:lnTo>
                    <a:pt x="24" y="0"/>
                  </a:lnTo>
                  <a:close/>
                </a:path>
              </a:pathLst>
            </a:custGeom>
            <a:solidFill>
              <a:srgbClr val="000000"/>
            </a:solidFill>
            <a:ln w="190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pic>
          <p:nvPicPr>
            <p:cNvPr id="1066" name="Picture 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0238" y="1327151"/>
              <a:ext cx="29845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34" name="Rectangle 43"/>
          <p:cNvSpPr>
            <a:spLocks noChangeArrowheads="1"/>
          </p:cNvSpPr>
          <p:nvPr/>
        </p:nvSpPr>
        <p:spPr bwMode="auto">
          <a:xfrm>
            <a:off x="382588" y="785813"/>
            <a:ext cx="2173288"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omic Sans MS" pitchFamily="66" charset="0"/>
                <a:cs typeface="Arial" pitchFamily="34" charset="0"/>
              </a:rPr>
              <a:t>personal degree of belief that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5" name="Rectangle 44"/>
          <p:cNvSpPr>
            <a:spLocks noChangeArrowheads="1"/>
          </p:cNvSpPr>
          <p:nvPr/>
        </p:nvSpPr>
        <p:spPr bwMode="auto">
          <a:xfrm>
            <a:off x="382588" y="990601"/>
            <a:ext cx="2155825"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omic Sans MS" pitchFamily="66" charset="0"/>
                <a:cs typeface="Arial" pitchFamily="34" charset="0"/>
              </a:rPr>
              <a:t>safer work is more productive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Rectangle 45"/>
          <p:cNvSpPr>
            <a:spLocks noChangeArrowheads="1"/>
          </p:cNvSpPr>
          <p:nvPr/>
        </p:nvSpPr>
        <p:spPr bwMode="auto">
          <a:xfrm>
            <a:off x="1241425" y="1196976"/>
            <a:ext cx="401638"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omic Sans MS" pitchFamily="66" charset="0"/>
                <a:cs typeface="Arial" pitchFamily="34" charset="0"/>
              </a:rPr>
              <a:t>work</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1161" name="Group 1160"/>
          <p:cNvGrpSpPr/>
          <p:nvPr/>
        </p:nvGrpSpPr>
        <p:grpSpPr>
          <a:xfrm>
            <a:off x="1474788" y="2976563"/>
            <a:ext cx="1450975" cy="1425575"/>
            <a:chOff x="1474788" y="2976563"/>
            <a:chExt cx="1450975" cy="1425575"/>
          </a:xfrm>
        </p:grpSpPr>
        <p:sp>
          <p:nvSpPr>
            <p:cNvPr id="1037" name="Arc 46"/>
            <p:cNvSpPr>
              <a:spLocks/>
            </p:cNvSpPr>
            <p:nvPr/>
          </p:nvSpPr>
          <p:spPr bwMode="auto">
            <a:xfrm>
              <a:off x="1519238" y="2976563"/>
              <a:ext cx="1406525" cy="1425575"/>
            </a:xfrm>
            <a:custGeom>
              <a:avLst/>
              <a:gdLst>
                <a:gd name="G0" fmla="+- 19436 0 0"/>
                <a:gd name="G1" fmla="+- 19703 0 0"/>
                <a:gd name="G2" fmla="+- 21600 0 0"/>
                <a:gd name="T0" fmla="*/ 0 w 19436"/>
                <a:gd name="T1" fmla="*/ 10279 h 19703"/>
                <a:gd name="T2" fmla="*/ 10584 w 19436"/>
                <a:gd name="T3" fmla="*/ 0 h 19703"/>
                <a:gd name="T4" fmla="*/ 19436 w 19436"/>
                <a:gd name="T5" fmla="*/ 19703 h 19703"/>
              </a:gdLst>
              <a:ahLst/>
              <a:cxnLst>
                <a:cxn ang="0">
                  <a:pos x="T0" y="T1"/>
                </a:cxn>
                <a:cxn ang="0">
                  <a:pos x="T2" y="T3"/>
                </a:cxn>
                <a:cxn ang="0">
                  <a:pos x="T4" y="T5"/>
                </a:cxn>
              </a:cxnLst>
              <a:rect l="0" t="0" r="r" b="b"/>
              <a:pathLst>
                <a:path w="19436" h="19703" fill="none" extrusionOk="0">
                  <a:moveTo>
                    <a:pt x="0" y="10279"/>
                  </a:moveTo>
                  <a:cubicBezTo>
                    <a:pt x="2212" y="5716"/>
                    <a:pt x="5959" y="2078"/>
                    <a:pt x="10584" y="0"/>
                  </a:cubicBezTo>
                </a:path>
                <a:path w="19436" h="19703" stroke="0" extrusionOk="0">
                  <a:moveTo>
                    <a:pt x="0" y="10279"/>
                  </a:moveTo>
                  <a:cubicBezTo>
                    <a:pt x="2212" y="5716"/>
                    <a:pt x="5959" y="2078"/>
                    <a:pt x="10584" y="0"/>
                  </a:cubicBezTo>
                  <a:lnTo>
                    <a:pt x="19436" y="19703"/>
                  </a:lnTo>
                  <a:close/>
                </a:path>
              </a:pathLst>
            </a:custGeom>
            <a:noFill/>
            <a:ln w="95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8" name="Line 47"/>
            <p:cNvSpPr>
              <a:spLocks noChangeShapeType="1"/>
            </p:cNvSpPr>
            <p:nvPr/>
          </p:nvSpPr>
          <p:spPr bwMode="auto">
            <a:xfrm flipH="1" flipV="1">
              <a:off x="1754188" y="3192463"/>
              <a:ext cx="168275" cy="187325"/>
            </a:xfrm>
            <a:prstGeom prst="line">
              <a:avLst/>
            </a:prstGeom>
            <a:noFill/>
            <a:ln w="952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9" name="Line 48"/>
            <p:cNvSpPr>
              <a:spLocks noChangeShapeType="1"/>
            </p:cNvSpPr>
            <p:nvPr/>
          </p:nvSpPr>
          <p:spPr bwMode="auto">
            <a:xfrm flipH="1" flipV="1">
              <a:off x="1773238" y="3175001"/>
              <a:ext cx="168275" cy="185738"/>
            </a:xfrm>
            <a:prstGeom prst="line">
              <a:avLst/>
            </a:prstGeom>
            <a:noFill/>
            <a:ln w="952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0" name="Freeform 49"/>
            <p:cNvSpPr>
              <a:spLocks/>
            </p:cNvSpPr>
            <p:nvPr/>
          </p:nvSpPr>
          <p:spPr bwMode="auto">
            <a:xfrm>
              <a:off x="1474788" y="3706813"/>
              <a:ext cx="74613" cy="139700"/>
            </a:xfrm>
            <a:custGeom>
              <a:avLst/>
              <a:gdLst>
                <a:gd name="T0" fmla="*/ 0 w 47"/>
                <a:gd name="T1" fmla="*/ 88 h 88"/>
                <a:gd name="T2" fmla="*/ 47 w 47"/>
                <a:gd name="T3" fmla="*/ 17 h 88"/>
                <a:gd name="T4" fmla="*/ 6 w 47"/>
                <a:gd name="T5" fmla="*/ 0 h 88"/>
                <a:gd name="T6" fmla="*/ 0 w 47"/>
                <a:gd name="T7" fmla="*/ 88 h 88"/>
              </a:gdLst>
              <a:ahLst/>
              <a:cxnLst>
                <a:cxn ang="0">
                  <a:pos x="T0" y="T1"/>
                </a:cxn>
                <a:cxn ang="0">
                  <a:pos x="T2" y="T3"/>
                </a:cxn>
                <a:cxn ang="0">
                  <a:pos x="T4" y="T5"/>
                </a:cxn>
                <a:cxn ang="0">
                  <a:pos x="T6" y="T7"/>
                </a:cxn>
              </a:cxnLst>
              <a:rect l="0" t="0" r="r" b="b"/>
              <a:pathLst>
                <a:path w="47" h="88">
                  <a:moveTo>
                    <a:pt x="0" y="88"/>
                  </a:moveTo>
                  <a:lnTo>
                    <a:pt x="47" y="17"/>
                  </a:lnTo>
                  <a:lnTo>
                    <a:pt x="6" y="0"/>
                  </a:lnTo>
                  <a:lnTo>
                    <a:pt x="0" y="88"/>
                  </a:lnTo>
                  <a:close/>
                </a:path>
              </a:pathLst>
            </a:custGeom>
            <a:solidFill>
              <a:srgbClr val="0000FF"/>
            </a:solidFill>
            <a:ln w="952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41" name="Oval 50"/>
          <p:cNvSpPr>
            <a:spLocks noChangeArrowheads="1"/>
          </p:cNvSpPr>
          <p:nvPr/>
        </p:nvSpPr>
        <p:spPr bwMode="auto">
          <a:xfrm>
            <a:off x="7072313" y="4032251"/>
            <a:ext cx="531813" cy="53181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4" name="Rectangle 53"/>
          <p:cNvSpPr>
            <a:spLocks noChangeArrowheads="1"/>
          </p:cNvSpPr>
          <p:nvPr/>
        </p:nvSpPr>
        <p:spPr bwMode="auto">
          <a:xfrm>
            <a:off x="6578600" y="4573588"/>
            <a:ext cx="1604963"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Comic Sans MS" pitchFamily="66" charset="0"/>
                <a:cs typeface="Arial" pitchFamily="34" charset="0"/>
              </a:rPr>
              <a:t>Productivity Pressure</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150" name="Group 1149"/>
          <p:cNvGrpSpPr/>
          <p:nvPr/>
        </p:nvGrpSpPr>
        <p:grpSpPr>
          <a:xfrm>
            <a:off x="7072313" y="4032251"/>
            <a:ext cx="579437" cy="531813"/>
            <a:chOff x="7072313" y="4032251"/>
            <a:chExt cx="579437" cy="531813"/>
          </a:xfrm>
        </p:grpSpPr>
        <p:sp>
          <p:nvSpPr>
            <p:cNvPr id="1042" name="Arc 51"/>
            <p:cNvSpPr>
              <a:spLocks/>
            </p:cNvSpPr>
            <p:nvPr/>
          </p:nvSpPr>
          <p:spPr bwMode="auto">
            <a:xfrm>
              <a:off x="7072313" y="4032251"/>
              <a:ext cx="531813" cy="531813"/>
            </a:xfrm>
            <a:custGeom>
              <a:avLst/>
              <a:gdLst>
                <a:gd name="G0" fmla="+- 21600 0 0"/>
                <a:gd name="G1" fmla="+- 21600 0 0"/>
                <a:gd name="G2" fmla="+- 21600 0 0"/>
                <a:gd name="T0" fmla="*/ 43197 w 43197"/>
                <a:gd name="T1" fmla="*/ 21975 h 43200"/>
                <a:gd name="T2" fmla="*/ 21986 w 43197"/>
                <a:gd name="T3" fmla="*/ 3 h 43200"/>
                <a:gd name="T4" fmla="*/ 21600 w 43197"/>
                <a:gd name="T5" fmla="*/ 21600 h 43200"/>
              </a:gdLst>
              <a:ahLst/>
              <a:cxnLst>
                <a:cxn ang="0">
                  <a:pos x="T0" y="T1"/>
                </a:cxn>
                <a:cxn ang="0">
                  <a:pos x="T2" y="T3"/>
                </a:cxn>
                <a:cxn ang="0">
                  <a:pos x="T4" y="T5"/>
                </a:cxn>
              </a:cxnLst>
              <a:rect l="0" t="0" r="r" b="b"/>
              <a:pathLst>
                <a:path w="43197" h="43200" fill="none" extrusionOk="0">
                  <a:moveTo>
                    <a:pt x="43196" y="21974"/>
                  </a:moveTo>
                  <a:cubicBezTo>
                    <a:pt x="42992" y="33756"/>
                    <a:pt x="33383" y="43199"/>
                    <a:pt x="21600" y="43200"/>
                  </a:cubicBezTo>
                  <a:cubicBezTo>
                    <a:pt x="9670" y="43200"/>
                    <a:pt x="0" y="33529"/>
                    <a:pt x="0" y="21600"/>
                  </a:cubicBezTo>
                  <a:cubicBezTo>
                    <a:pt x="0" y="9670"/>
                    <a:pt x="9670" y="0"/>
                    <a:pt x="21600" y="0"/>
                  </a:cubicBezTo>
                  <a:cubicBezTo>
                    <a:pt x="21728" y="-1"/>
                    <a:pt x="21857" y="1"/>
                    <a:pt x="21985" y="3"/>
                  </a:cubicBezTo>
                </a:path>
                <a:path w="43197" h="43200" stroke="0" extrusionOk="0">
                  <a:moveTo>
                    <a:pt x="43196" y="21974"/>
                  </a:moveTo>
                  <a:cubicBezTo>
                    <a:pt x="42992" y="33756"/>
                    <a:pt x="33383" y="43199"/>
                    <a:pt x="21600" y="43200"/>
                  </a:cubicBezTo>
                  <a:cubicBezTo>
                    <a:pt x="9670" y="43200"/>
                    <a:pt x="0" y="33529"/>
                    <a:pt x="0" y="21600"/>
                  </a:cubicBezTo>
                  <a:cubicBezTo>
                    <a:pt x="0" y="9670"/>
                    <a:pt x="9670" y="0"/>
                    <a:pt x="21600" y="0"/>
                  </a:cubicBezTo>
                  <a:cubicBezTo>
                    <a:pt x="21728" y="-1"/>
                    <a:pt x="21857" y="1"/>
                    <a:pt x="21985" y="3"/>
                  </a:cubicBezTo>
                  <a:lnTo>
                    <a:pt x="21600" y="21600"/>
                  </a:lnTo>
                  <a:close/>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3" name="Freeform 52"/>
            <p:cNvSpPr>
              <a:spLocks/>
            </p:cNvSpPr>
            <p:nvPr/>
          </p:nvSpPr>
          <p:spPr bwMode="auto">
            <a:xfrm>
              <a:off x="7575550" y="4173538"/>
              <a:ext cx="76200" cy="130175"/>
            </a:xfrm>
            <a:custGeom>
              <a:avLst/>
              <a:gdLst>
                <a:gd name="T0" fmla="*/ 24 w 48"/>
                <a:gd name="T1" fmla="*/ 0 h 82"/>
                <a:gd name="T2" fmla="*/ 0 w 48"/>
                <a:gd name="T3" fmla="*/ 82 h 82"/>
                <a:gd name="T4" fmla="*/ 48 w 48"/>
                <a:gd name="T5" fmla="*/ 82 h 82"/>
                <a:gd name="T6" fmla="*/ 24 w 48"/>
                <a:gd name="T7" fmla="*/ 0 h 82"/>
              </a:gdLst>
              <a:ahLst/>
              <a:cxnLst>
                <a:cxn ang="0">
                  <a:pos x="T0" y="T1"/>
                </a:cxn>
                <a:cxn ang="0">
                  <a:pos x="T2" y="T3"/>
                </a:cxn>
                <a:cxn ang="0">
                  <a:pos x="T4" y="T5"/>
                </a:cxn>
                <a:cxn ang="0">
                  <a:pos x="T6" y="T7"/>
                </a:cxn>
              </a:cxnLst>
              <a:rect l="0" t="0" r="r" b="b"/>
              <a:pathLst>
                <a:path w="48" h="82">
                  <a:moveTo>
                    <a:pt x="24" y="0"/>
                  </a:moveTo>
                  <a:lnTo>
                    <a:pt x="0" y="82"/>
                  </a:lnTo>
                  <a:lnTo>
                    <a:pt x="48" y="82"/>
                  </a:lnTo>
                  <a:lnTo>
                    <a:pt x="24" y="0"/>
                  </a:lnTo>
                  <a:close/>
                </a:path>
              </a:pathLst>
            </a:custGeom>
            <a:solidFill>
              <a:srgbClr val="000000"/>
            </a:solidFill>
            <a:ln w="190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pic>
          <p:nvPicPr>
            <p:cNvPr id="1078" name="Picture 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4550" y="4154488"/>
              <a:ext cx="29845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45" name="Rectangle 55"/>
          <p:cNvSpPr>
            <a:spLocks noChangeArrowheads="1"/>
          </p:cNvSpPr>
          <p:nvPr/>
        </p:nvSpPr>
        <p:spPr bwMode="auto">
          <a:xfrm>
            <a:off x="6362700" y="785813"/>
            <a:ext cx="2098675"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omic Sans MS" pitchFamily="66" charset="0"/>
                <a:cs typeface="Arial" pitchFamily="34" charset="0"/>
              </a:rPr>
              <a:t>management degree of belief</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6" name="Rectangle 56"/>
          <p:cNvSpPr>
            <a:spLocks noChangeArrowheads="1"/>
          </p:cNvSpPr>
          <p:nvPr/>
        </p:nvSpPr>
        <p:spPr bwMode="auto">
          <a:xfrm>
            <a:off x="6540500" y="990601"/>
            <a:ext cx="1716088"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omic Sans MS" pitchFamily="66" charset="0"/>
                <a:cs typeface="Arial" pitchFamily="34" charset="0"/>
              </a:rPr>
              <a:t>that safer work is more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7" name="Rectangle 57"/>
          <p:cNvSpPr>
            <a:spLocks noChangeArrowheads="1"/>
          </p:cNvSpPr>
          <p:nvPr/>
        </p:nvSpPr>
        <p:spPr bwMode="auto">
          <a:xfrm>
            <a:off x="6783388" y="1196976"/>
            <a:ext cx="1176338"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omic Sans MS" pitchFamily="66" charset="0"/>
                <a:cs typeface="Arial" pitchFamily="34" charset="0"/>
              </a:rPr>
              <a:t>productive work</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1181" name="Group 1180"/>
          <p:cNvGrpSpPr/>
          <p:nvPr/>
        </p:nvGrpSpPr>
        <p:grpSpPr>
          <a:xfrm>
            <a:off x="1503363" y="1579563"/>
            <a:ext cx="1482725" cy="457201"/>
            <a:chOff x="1503363" y="1579563"/>
            <a:chExt cx="1482725" cy="457201"/>
          </a:xfrm>
        </p:grpSpPr>
        <p:grpSp>
          <p:nvGrpSpPr>
            <p:cNvPr id="1179" name="Group 1178"/>
            <p:cNvGrpSpPr/>
            <p:nvPr/>
          </p:nvGrpSpPr>
          <p:grpSpPr>
            <a:xfrm>
              <a:off x="1503363" y="1579563"/>
              <a:ext cx="1092200" cy="457201"/>
              <a:chOff x="1503363" y="1579563"/>
              <a:chExt cx="1092200" cy="457201"/>
            </a:xfrm>
          </p:grpSpPr>
          <p:sp>
            <p:nvSpPr>
              <p:cNvPr id="1048" name="Rectangle 58"/>
              <p:cNvSpPr>
                <a:spLocks noChangeArrowheads="1"/>
              </p:cNvSpPr>
              <p:nvPr/>
            </p:nvSpPr>
            <p:spPr bwMode="auto">
              <a:xfrm>
                <a:off x="1503363" y="1579563"/>
                <a:ext cx="109220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omic Sans MS" pitchFamily="66" charset="0"/>
                    <a:cs typeface="Arial" pitchFamily="34" charset="0"/>
                  </a:rPr>
                  <a:t>safety stretch</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9" name="Rectangle 59"/>
              <p:cNvSpPr>
                <a:spLocks noChangeArrowheads="1"/>
              </p:cNvSpPr>
              <p:nvPr/>
            </p:nvSpPr>
            <p:spPr bwMode="auto">
              <a:xfrm>
                <a:off x="1773238" y="1793876"/>
                <a:ext cx="512763"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omic Sans MS" pitchFamily="66" charset="0"/>
                    <a:cs typeface="Arial" pitchFamily="34" charset="0"/>
                  </a:rPr>
                  <a:t>factor</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1180" name="Group 1179"/>
            <p:cNvGrpSpPr/>
            <p:nvPr/>
          </p:nvGrpSpPr>
          <p:grpSpPr>
            <a:xfrm>
              <a:off x="2519363" y="1755776"/>
              <a:ext cx="466725" cy="74613"/>
              <a:chOff x="2519363" y="1755776"/>
              <a:chExt cx="466725" cy="74613"/>
            </a:xfrm>
          </p:grpSpPr>
          <p:sp>
            <p:nvSpPr>
              <p:cNvPr id="1050" name="Line 60"/>
              <p:cNvSpPr>
                <a:spLocks noChangeShapeType="1"/>
              </p:cNvSpPr>
              <p:nvPr/>
            </p:nvSpPr>
            <p:spPr bwMode="auto">
              <a:xfrm>
                <a:off x="2519363" y="1793876"/>
                <a:ext cx="336550" cy="0"/>
              </a:xfrm>
              <a:prstGeom prst="line">
                <a:avLst/>
              </a:prstGeom>
              <a:noFill/>
              <a:ln w="952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1" name="Freeform 61"/>
              <p:cNvSpPr>
                <a:spLocks/>
              </p:cNvSpPr>
              <p:nvPr/>
            </p:nvSpPr>
            <p:spPr bwMode="auto">
              <a:xfrm>
                <a:off x="2855913" y="1755776"/>
                <a:ext cx="130175" cy="74613"/>
              </a:xfrm>
              <a:custGeom>
                <a:avLst/>
                <a:gdLst>
                  <a:gd name="T0" fmla="*/ 82 w 82"/>
                  <a:gd name="T1" fmla="*/ 24 h 47"/>
                  <a:gd name="T2" fmla="*/ 0 w 82"/>
                  <a:gd name="T3" fmla="*/ 0 h 47"/>
                  <a:gd name="T4" fmla="*/ 0 w 82"/>
                  <a:gd name="T5" fmla="*/ 47 h 47"/>
                  <a:gd name="T6" fmla="*/ 82 w 82"/>
                  <a:gd name="T7" fmla="*/ 24 h 47"/>
                </a:gdLst>
                <a:ahLst/>
                <a:cxnLst>
                  <a:cxn ang="0">
                    <a:pos x="T0" y="T1"/>
                  </a:cxn>
                  <a:cxn ang="0">
                    <a:pos x="T2" y="T3"/>
                  </a:cxn>
                  <a:cxn ang="0">
                    <a:pos x="T4" y="T5"/>
                  </a:cxn>
                  <a:cxn ang="0">
                    <a:pos x="T6" y="T7"/>
                  </a:cxn>
                </a:cxnLst>
                <a:rect l="0" t="0" r="r" b="b"/>
                <a:pathLst>
                  <a:path w="82" h="47">
                    <a:moveTo>
                      <a:pt x="82" y="24"/>
                    </a:moveTo>
                    <a:lnTo>
                      <a:pt x="0" y="0"/>
                    </a:lnTo>
                    <a:lnTo>
                      <a:pt x="0" y="47"/>
                    </a:lnTo>
                    <a:lnTo>
                      <a:pt x="82" y="24"/>
                    </a:lnTo>
                    <a:close/>
                  </a:path>
                </a:pathLst>
              </a:custGeom>
              <a:solidFill>
                <a:srgbClr val="0000FF"/>
              </a:solidFill>
              <a:ln w="952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156" name="Group 1155"/>
          <p:cNvGrpSpPr/>
          <p:nvPr/>
        </p:nvGrpSpPr>
        <p:grpSpPr>
          <a:xfrm>
            <a:off x="5019675" y="6300788"/>
            <a:ext cx="1482725" cy="457201"/>
            <a:chOff x="5019675" y="6300788"/>
            <a:chExt cx="1482725" cy="457201"/>
          </a:xfrm>
        </p:grpSpPr>
        <p:sp>
          <p:nvSpPr>
            <p:cNvPr id="1052" name="Rectangle 62"/>
            <p:cNvSpPr>
              <a:spLocks noChangeArrowheads="1"/>
            </p:cNvSpPr>
            <p:nvPr/>
          </p:nvSpPr>
          <p:spPr bwMode="auto">
            <a:xfrm>
              <a:off x="5019675" y="6300788"/>
              <a:ext cx="1482725"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omic Sans MS" pitchFamily="66" charset="0"/>
                  <a:cs typeface="Arial" pitchFamily="34" charset="0"/>
                </a:rPr>
                <a:t>productivity stretch</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54" name="Rectangle 63"/>
            <p:cNvSpPr>
              <a:spLocks noChangeArrowheads="1"/>
            </p:cNvSpPr>
            <p:nvPr/>
          </p:nvSpPr>
          <p:spPr bwMode="auto">
            <a:xfrm>
              <a:off x="5495925" y="6515101"/>
              <a:ext cx="512763"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omic Sans MS" pitchFamily="66" charset="0"/>
                  <a:cs typeface="Arial" pitchFamily="34" charset="0"/>
                </a:rPr>
                <a:t>factor</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1196" name="Group 1195"/>
          <p:cNvGrpSpPr/>
          <p:nvPr/>
        </p:nvGrpSpPr>
        <p:grpSpPr>
          <a:xfrm>
            <a:off x="1427163" y="935038"/>
            <a:ext cx="6970713" cy="3844925"/>
            <a:chOff x="1427163" y="935038"/>
            <a:chExt cx="6970713" cy="3844925"/>
          </a:xfrm>
        </p:grpSpPr>
        <p:grpSp>
          <p:nvGrpSpPr>
            <p:cNvPr id="1188" name="Group 1187"/>
            <p:cNvGrpSpPr/>
            <p:nvPr/>
          </p:nvGrpSpPr>
          <p:grpSpPr>
            <a:xfrm>
              <a:off x="1427163" y="935038"/>
              <a:ext cx="6970713" cy="3844925"/>
              <a:chOff x="1427163" y="935038"/>
              <a:chExt cx="6970713" cy="3844925"/>
            </a:xfrm>
          </p:grpSpPr>
          <p:sp>
            <p:nvSpPr>
              <p:cNvPr id="1055" name="Arc 64"/>
              <p:cNvSpPr>
                <a:spLocks/>
              </p:cNvSpPr>
              <p:nvPr/>
            </p:nvSpPr>
            <p:spPr bwMode="auto">
              <a:xfrm>
                <a:off x="1465263" y="935038"/>
                <a:ext cx="6932613" cy="3844925"/>
              </a:xfrm>
              <a:custGeom>
                <a:avLst/>
                <a:gdLst>
                  <a:gd name="G0" fmla="+- 21136 0 0"/>
                  <a:gd name="G1" fmla="+- 21600 0 0"/>
                  <a:gd name="G2" fmla="+- 21600 0 0"/>
                  <a:gd name="T0" fmla="*/ 0 w 42736"/>
                  <a:gd name="T1" fmla="*/ 17148 h 23700"/>
                  <a:gd name="T2" fmla="*/ 42634 w 42736"/>
                  <a:gd name="T3" fmla="*/ 23700 h 23700"/>
                  <a:gd name="T4" fmla="*/ 21136 w 42736"/>
                  <a:gd name="T5" fmla="*/ 21600 h 23700"/>
                </a:gdLst>
                <a:ahLst/>
                <a:cxnLst>
                  <a:cxn ang="0">
                    <a:pos x="T0" y="T1"/>
                  </a:cxn>
                  <a:cxn ang="0">
                    <a:pos x="T2" y="T3"/>
                  </a:cxn>
                  <a:cxn ang="0">
                    <a:pos x="T4" y="T5"/>
                  </a:cxn>
                </a:cxnLst>
                <a:rect l="0" t="0" r="r" b="b"/>
                <a:pathLst>
                  <a:path w="42736" h="23700" fill="none" extrusionOk="0">
                    <a:moveTo>
                      <a:pt x="-1" y="17147"/>
                    </a:moveTo>
                    <a:cubicBezTo>
                      <a:pt x="2104" y="7153"/>
                      <a:pt x="10922" y="-1"/>
                      <a:pt x="21136" y="0"/>
                    </a:cubicBezTo>
                    <a:cubicBezTo>
                      <a:pt x="33065" y="0"/>
                      <a:pt x="42736" y="9670"/>
                      <a:pt x="42736" y="21600"/>
                    </a:cubicBezTo>
                    <a:cubicBezTo>
                      <a:pt x="42736" y="22301"/>
                      <a:pt x="42701" y="23002"/>
                      <a:pt x="42633" y="23699"/>
                    </a:cubicBezTo>
                  </a:path>
                  <a:path w="42736" h="23700" stroke="0" extrusionOk="0">
                    <a:moveTo>
                      <a:pt x="-1" y="17147"/>
                    </a:moveTo>
                    <a:cubicBezTo>
                      <a:pt x="2104" y="7153"/>
                      <a:pt x="10922" y="-1"/>
                      <a:pt x="21136" y="0"/>
                    </a:cubicBezTo>
                    <a:cubicBezTo>
                      <a:pt x="33065" y="0"/>
                      <a:pt x="42736" y="9670"/>
                      <a:pt x="42736" y="21600"/>
                    </a:cubicBezTo>
                    <a:cubicBezTo>
                      <a:pt x="42736" y="22301"/>
                      <a:pt x="42701" y="23002"/>
                      <a:pt x="42633" y="23699"/>
                    </a:cubicBezTo>
                    <a:lnTo>
                      <a:pt x="21136" y="21600"/>
                    </a:lnTo>
                    <a:close/>
                  </a:path>
                </a:pathLst>
              </a:custGeom>
              <a:noFill/>
              <a:ln w="95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6" name="Freeform 65"/>
              <p:cNvSpPr>
                <a:spLocks/>
              </p:cNvSpPr>
              <p:nvPr/>
            </p:nvSpPr>
            <p:spPr bwMode="auto">
              <a:xfrm>
                <a:off x="1427163" y="3706813"/>
                <a:ext cx="76200" cy="139700"/>
              </a:xfrm>
              <a:custGeom>
                <a:avLst/>
                <a:gdLst>
                  <a:gd name="T0" fmla="*/ 12 w 48"/>
                  <a:gd name="T1" fmla="*/ 88 h 88"/>
                  <a:gd name="T2" fmla="*/ 48 w 48"/>
                  <a:gd name="T3" fmla="*/ 6 h 88"/>
                  <a:gd name="T4" fmla="*/ 0 w 48"/>
                  <a:gd name="T5" fmla="*/ 0 h 88"/>
                  <a:gd name="T6" fmla="*/ 12 w 48"/>
                  <a:gd name="T7" fmla="*/ 88 h 88"/>
                </a:gdLst>
                <a:ahLst/>
                <a:cxnLst>
                  <a:cxn ang="0">
                    <a:pos x="T0" y="T1"/>
                  </a:cxn>
                  <a:cxn ang="0">
                    <a:pos x="T2" y="T3"/>
                  </a:cxn>
                  <a:cxn ang="0">
                    <a:pos x="T4" y="T5"/>
                  </a:cxn>
                  <a:cxn ang="0">
                    <a:pos x="T6" y="T7"/>
                  </a:cxn>
                </a:cxnLst>
                <a:rect l="0" t="0" r="r" b="b"/>
                <a:pathLst>
                  <a:path w="48" h="88">
                    <a:moveTo>
                      <a:pt x="12" y="88"/>
                    </a:moveTo>
                    <a:lnTo>
                      <a:pt x="48" y="6"/>
                    </a:lnTo>
                    <a:lnTo>
                      <a:pt x="0" y="0"/>
                    </a:lnTo>
                    <a:lnTo>
                      <a:pt x="12" y="88"/>
                    </a:lnTo>
                    <a:close/>
                  </a:path>
                </a:pathLst>
              </a:custGeom>
              <a:solidFill>
                <a:srgbClr val="0000FF"/>
              </a:solidFill>
              <a:ln w="952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57" name="Rectangle 66"/>
            <p:cNvSpPr>
              <a:spLocks noChangeArrowheads="1"/>
            </p:cNvSpPr>
            <p:nvPr/>
          </p:nvSpPr>
          <p:spPr bwMode="auto">
            <a:xfrm>
              <a:off x="1595438" y="2708276"/>
              <a:ext cx="187325"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omic Sans MS" pitchFamily="66" charset="0"/>
                  <a:cs typeface="Arial" pitchFamily="34" charset="0"/>
                </a:rPr>
                <a:t>O</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058" name="Oval 67"/>
          <p:cNvSpPr>
            <a:spLocks noChangeArrowheads="1"/>
          </p:cNvSpPr>
          <p:nvPr/>
        </p:nvSpPr>
        <p:spPr bwMode="auto">
          <a:xfrm>
            <a:off x="5421313" y="2138363"/>
            <a:ext cx="531813" cy="53181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1" name="Rectangle 70"/>
          <p:cNvSpPr>
            <a:spLocks noChangeArrowheads="1"/>
          </p:cNvSpPr>
          <p:nvPr/>
        </p:nvSpPr>
        <p:spPr bwMode="auto">
          <a:xfrm>
            <a:off x="4740275" y="2679701"/>
            <a:ext cx="1997075"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Comic Sans MS" pitchFamily="66" charset="0"/>
                <a:cs typeface="Arial" pitchFamily="34" charset="0"/>
              </a:rPr>
              <a:t>Finish This Today Or Else!</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193" name="Group 1192"/>
          <p:cNvGrpSpPr/>
          <p:nvPr/>
        </p:nvGrpSpPr>
        <p:grpSpPr>
          <a:xfrm>
            <a:off x="5421313" y="2138363"/>
            <a:ext cx="577850" cy="531813"/>
            <a:chOff x="5421313" y="2138363"/>
            <a:chExt cx="577850" cy="531813"/>
          </a:xfrm>
        </p:grpSpPr>
        <p:sp>
          <p:nvSpPr>
            <p:cNvPr id="1059" name="Arc 68"/>
            <p:cNvSpPr>
              <a:spLocks/>
            </p:cNvSpPr>
            <p:nvPr/>
          </p:nvSpPr>
          <p:spPr bwMode="auto">
            <a:xfrm>
              <a:off x="5421313" y="2138363"/>
              <a:ext cx="531813" cy="531813"/>
            </a:xfrm>
            <a:custGeom>
              <a:avLst/>
              <a:gdLst>
                <a:gd name="G0" fmla="+- 21600 0 0"/>
                <a:gd name="G1" fmla="+- 21600 0 0"/>
                <a:gd name="G2" fmla="+- 21600 0 0"/>
                <a:gd name="T0" fmla="*/ 43197 w 43197"/>
                <a:gd name="T1" fmla="*/ 21975 h 43200"/>
                <a:gd name="T2" fmla="*/ 21857 w 43197"/>
                <a:gd name="T3" fmla="*/ 2 h 43200"/>
                <a:gd name="T4" fmla="*/ 21600 w 43197"/>
                <a:gd name="T5" fmla="*/ 21600 h 43200"/>
              </a:gdLst>
              <a:ahLst/>
              <a:cxnLst>
                <a:cxn ang="0">
                  <a:pos x="T0" y="T1"/>
                </a:cxn>
                <a:cxn ang="0">
                  <a:pos x="T2" y="T3"/>
                </a:cxn>
                <a:cxn ang="0">
                  <a:pos x="T4" y="T5"/>
                </a:cxn>
              </a:cxnLst>
              <a:rect l="0" t="0" r="r" b="b"/>
              <a:pathLst>
                <a:path w="43197" h="43200" fill="none" extrusionOk="0">
                  <a:moveTo>
                    <a:pt x="43196" y="21974"/>
                  </a:moveTo>
                  <a:cubicBezTo>
                    <a:pt x="42992" y="33756"/>
                    <a:pt x="33383" y="43199"/>
                    <a:pt x="21600" y="43200"/>
                  </a:cubicBezTo>
                  <a:cubicBezTo>
                    <a:pt x="9670" y="43200"/>
                    <a:pt x="0" y="33529"/>
                    <a:pt x="0" y="21600"/>
                  </a:cubicBezTo>
                  <a:cubicBezTo>
                    <a:pt x="0" y="9670"/>
                    <a:pt x="9670" y="0"/>
                    <a:pt x="21600" y="0"/>
                  </a:cubicBezTo>
                  <a:cubicBezTo>
                    <a:pt x="21685" y="-1"/>
                    <a:pt x="21771" y="0"/>
                    <a:pt x="21857" y="1"/>
                  </a:cubicBezTo>
                </a:path>
                <a:path w="43197" h="43200" stroke="0" extrusionOk="0">
                  <a:moveTo>
                    <a:pt x="43196" y="21974"/>
                  </a:moveTo>
                  <a:cubicBezTo>
                    <a:pt x="42992" y="33756"/>
                    <a:pt x="33383" y="43199"/>
                    <a:pt x="21600" y="43200"/>
                  </a:cubicBezTo>
                  <a:cubicBezTo>
                    <a:pt x="9670" y="43200"/>
                    <a:pt x="0" y="33529"/>
                    <a:pt x="0" y="21600"/>
                  </a:cubicBezTo>
                  <a:cubicBezTo>
                    <a:pt x="0" y="9670"/>
                    <a:pt x="9670" y="0"/>
                    <a:pt x="21600" y="0"/>
                  </a:cubicBezTo>
                  <a:cubicBezTo>
                    <a:pt x="21685" y="-1"/>
                    <a:pt x="21771" y="0"/>
                    <a:pt x="21857" y="1"/>
                  </a:cubicBezTo>
                  <a:lnTo>
                    <a:pt x="21600" y="21600"/>
                  </a:lnTo>
                  <a:close/>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0" name="Freeform 69"/>
            <p:cNvSpPr>
              <a:spLocks/>
            </p:cNvSpPr>
            <p:nvPr/>
          </p:nvSpPr>
          <p:spPr bwMode="auto">
            <a:xfrm>
              <a:off x="5924550" y="2278063"/>
              <a:ext cx="74613" cy="131763"/>
            </a:xfrm>
            <a:custGeom>
              <a:avLst/>
              <a:gdLst>
                <a:gd name="T0" fmla="*/ 24 w 47"/>
                <a:gd name="T1" fmla="*/ 0 h 83"/>
                <a:gd name="T2" fmla="*/ 0 w 47"/>
                <a:gd name="T3" fmla="*/ 83 h 83"/>
                <a:gd name="T4" fmla="*/ 47 w 47"/>
                <a:gd name="T5" fmla="*/ 83 h 83"/>
                <a:gd name="T6" fmla="*/ 24 w 47"/>
                <a:gd name="T7" fmla="*/ 0 h 83"/>
              </a:gdLst>
              <a:ahLst/>
              <a:cxnLst>
                <a:cxn ang="0">
                  <a:pos x="T0" y="T1"/>
                </a:cxn>
                <a:cxn ang="0">
                  <a:pos x="T2" y="T3"/>
                </a:cxn>
                <a:cxn ang="0">
                  <a:pos x="T4" y="T5"/>
                </a:cxn>
                <a:cxn ang="0">
                  <a:pos x="T6" y="T7"/>
                </a:cxn>
              </a:cxnLst>
              <a:rect l="0" t="0" r="r" b="b"/>
              <a:pathLst>
                <a:path w="47" h="83">
                  <a:moveTo>
                    <a:pt x="24" y="0"/>
                  </a:moveTo>
                  <a:lnTo>
                    <a:pt x="0" y="83"/>
                  </a:lnTo>
                  <a:lnTo>
                    <a:pt x="47" y="83"/>
                  </a:lnTo>
                  <a:lnTo>
                    <a:pt x="24" y="0"/>
                  </a:lnTo>
                  <a:close/>
                </a:path>
              </a:pathLst>
            </a:custGeom>
            <a:solidFill>
              <a:srgbClr val="000000"/>
            </a:solidFill>
            <a:ln w="190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pic>
          <p:nvPicPr>
            <p:cNvPr id="1095" name="Picture 7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1963" y="2260601"/>
              <a:ext cx="29845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62" name="Oval 72"/>
          <p:cNvSpPr>
            <a:spLocks noChangeArrowheads="1"/>
          </p:cNvSpPr>
          <p:nvPr/>
        </p:nvSpPr>
        <p:spPr bwMode="auto">
          <a:xfrm>
            <a:off x="1819275" y="4414838"/>
            <a:ext cx="531813" cy="53181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5" name="Rectangle 75"/>
          <p:cNvSpPr>
            <a:spLocks noChangeArrowheads="1"/>
          </p:cNvSpPr>
          <p:nvPr/>
        </p:nvSpPr>
        <p:spPr bwMode="auto">
          <a:xfrm>
            <a:off x="1585913" y="4956176"/>
            <a:ext cx="109220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Comic Sans MS" pitchFamily="66" charset="0"/>
                <a:cs typeface="Arial" pitchFamily="34" charset="0"/>
              </a:rPr>
              <a:t>Safe Behavior</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166" name="Group 1165"/>
          <p:cNvGrpSpPr/>
          <p:nvPr/>
        </p:nvGrpSpPr>
        <p:grpSpPr>
          <a:xfrm>
            <a:off x="1819275" y="4414838"/>
            <a:ext cx="579438" cy="531813"/>
            <a:chOff x="1819275" y="4414838"/>
            <a:chExt cx="579438" cy="531813"/>
          </a:xfrm>
        </p:grpSpPr>
        <p:sp>
          <p:nvSpPr>
            <p:cNvPr id="1063" name="Arc 73"/>
            <p:cNvSpPr>
              <a:spLocks/>
            </p:cNvSpPr>
            <p:nvPr/>
          </p:nvSpPr>
          <p:spPr bwMode="auto">
            <a:xfrm>
              <a:off x="1819275" y="4414838"/>
              <a:ext cx="531813" cy="531813"/>
            </a:xfrm>
            <a:custGeom>
              <a:avLst/>
              <a:gdLst>
                <a:gd name="G0" fmla="+- 21600 0 0"/>
                <a:gd name="G1" fmla="+- 21600 0 0"/>
                <a:gd name="G2" fmla="+- 21600 0 0"/>
                <a:gd name="T0" fmla="*/ 43197 w 43197"/>
                <a:gd name="T1" fmla="*/ 21975 h 43200"/>
                <a:gd name="T2" fmla="*/ 21986 w 43197"/>
                <a:gd name="T3" fmla="*/ 3 h 43200"/>
                <a:gd name="T4" fmla="*/ 21600 w 43197"/>
                <a:gd name="T5" fmla="*/ 21600 h 43200"/>
              </a:gdLst>
              <a:ahLst/>
              <a:cxnLst>
                <a:cxn ang="0">
                  <a:pos x="T0" y="T1"/>
                </a:cxn>
                <a:cxn ang="0">
                  <a:pos x="T2" y="T3"/>
                </a:cxn>
                <a:cxn ang="0">
                  <a:pos x="T4" y="T5"/>
                </a:cxn>
              </a:cxnLst>
              <a:rect l="0" t="0" r="r" b="b"/>
              <a:pathLst>
                <a:path w="43197" h="43200" fill="none" extrusionOk="0">
                  <a:moveTo>
                    <a:pt x="43196" y="21974"/>
                  </a:moveTo>
                  <a:cubicBezTo>
                    <a:pt x="42992" y="33756"/>
                    <a:pt x="33383" y="43199"/>
                    <a:pt x="21600" y="43200"/>
                  </a:cubicBezTo>
                  <a:cubicBezTo>
                    <a:pt x="9670" y="43200"/>
                    <a:pt x="0" y="33529"/>
                    <a:pt x="0" y="21600"/>
                  </a:cubicBezTo>
                  <a:cubicBezTo>
                    <a:pt x="0" y="9670"/>
                    <a:pt x="9670" y="0"/>
                    <a:pt x="21600" y="0"/>
                  </a:cubicBezTo>
                  <a:cubicBezTo>
                    <a:pt x="21728" y="-1"/>
                    <a:pt x="21857" y="1"/>
                    <a:pt x="21985" y="3"/>
                  </a:cubicBezTo>
                </a:path>
                <a:path w="43197" h="43200" stroke="0" extrusionOk="0">
                  <a:moveTo>
                    <a:pt x="43196" y="21974"/>
                  </a:moveTo>
                  <a:cubicBezTo>
                    <a:pt x="42992" y="33756"/>
                    <a:pt x="33383" y="43199"/>
                    <a:pt x="21600" y="43200"/>
                  </a:cubicBezTo>
                  <a:cubicBezTo>
                    <a:pt x="9670" y="43200"/>
                    <a:pt x="0" y="33529"/>
                    <a:pt x="0" y="21600"/>
                  </a:cubicBezTo>
                  <a:cubicBezTo>
                    <a:pt x="0" y="9670"/>
                    <a:pt x="9670" y="0"/>
                    <a:pt x="21600" y="0"/>
                  </a:cubicBezTo>
                  <a:cubicBezTo>
                    <a:pt x="21728" y="-1"/>
                    <a:pt x="21857" y="1"/>
                    <a:pt x="21985" y="3"/>
                  </a:cubicBezTo>
                  <a:lnTo>
                    <a:pt x="21600" y="21600"/>
                  </a:lnTo>
                  <a:close/>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4" name="Freeform 74"/>
            <p:cNvSpPr>
              <a:spLocks/>
            </p:cNvSpPr>
            <p:nvPr/>
          </p:nvSpPr>
          <p:spPr bwMode="auto">
            <a:xfrm>
              <a:off x="2324100" y="4556126"/>
              <a:ext cx="74613" cy="130175"/>
            </a:xfrm>
            <a:custGeom>
              <a:avLst/>
              <a:gdLst>
                <a:gd name="T0" fmla="*/ 23 w 47"/>
                <a:gd name="T1" fmla="*/ 0 h 82"/>
                <a:gd name="T2" fmla="*/ 0 w 47"/>
                <a:gd name="T3" fmla="*/ 82 h 82"/>
                <a:gd name="T4" fmla="*/ 47 w 47"/>
                <a:gd name="T5" fmla="*/ 82 h 82"/>
                <a:gd name="T6" fmla="*/ 23 w 47"/>
                <a:gd name="T7" fmla="*/ 0 h 82"/>
              </a:gdLst>
              <a:ahLst/>
              <a:cxnLst>
                <a:cxn ang="0">
                  <a:pos x="T0" y="T1"/>
                </a:cxn>
                <a:cxn ang="0">
                  <a:pos x="T2" y="T3"/>
                </a:cxn>
                <a:cxn ang="0">
                  <a:pos x="T4" y="T5"/>
                </a:cxn>
                <a:cxn ang="0">
                  <a:pos x="T6" y="T7"/>
                </a:cxn>
              </a:cxnLst>
              <a:rect l="0" t="0" r="r" b="b"/>
              <a:pathLst>
                <a:path w="47" h="82">
                  <a:moveTo>
                    <a:pt x="23" y="0"/>
                  </a:moveTo>
                  <a:lnTo>
                    <a:pt x="0" y="82"/>
                  </a:lnTo>
                  <a:lnTo>
                    <a:pt x="47" y="82"/>
                  </a:lnTo>
                  <a:lnTo>
                    <a:pt x="23" y="0"/>
                  </a:lnTo>
                  <a:close/>
                </a:path>
              </a:pathLst>
            </a:custGeom>
            <a:solidFill>
              <a:srgbClr val="000000"/>
            </a:solidFill>
            <a:ln w="190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pic>
          <p:nvPicPr>
            <p:cNvPr id="1100" name="Picture 7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1513" y="4537076"/>
              <a:ext cx="29845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43" name="Group 1142"/>
          <p:cNvGrpSpPr/>
          <p:nvPr/>
        </p:nvGrpSpPr>
        <p:grpSpPr>
          <a:xfrm>
            <a:off x="6913563" y="6300788"/>
            <a:ext cx="914400" cy="457201"/>
            <a:chOff x="6913563" y="6300788"/>
            <a:chExt cx="914400" cy="457201"/>
          </a:xfrm>
        </p:grpSpPr>
        <p:sp>
          <p:nvSpPr>
            <p:cNvPr id="1067" name="Rectangle 77"/>
            <p:cNvSpPr>
              <a:spLocks noChangeArrowheads="1"/>
            </p:cNvSpPr>
            <p:nvPr/>
          </p:nvSpPr>
          <p:spPr bwMode="auto">
            <a:xfrm>
              <a:off x="6913563" y="6300788"/>
              <a:ext cx="91440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omic Sans MS" pitchFamily="66" charset="0"/>
                  <a:cs typeface="Arial" pitchFamily="34" charset="0"/>
                </a:rPr>
                <a:t>productivity</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68" name="Rectangle 78"/>
            <p:cNvSpPr>
              <a:spLocks noChangeArrowheads="1"/>
            </p:cNvSpPr>
            <p:nvPr/>
          </p:nvSpPr>
          <p:spPr bwMode="auto">
            <a:xfrm>
              <a:off x="7202488" y="6515101"/>
              <a:ext cx="33655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omic Sans MS" pitchFamily="66" charset="0"/>
                  <a:cs typeface="Arial" pitchFamily="34" charset="0"/>
                </a:rPr>
                <a:t>goal</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1151" name="Group 1150"/>
          <p:cNvGrpSpPr/>
          <p:nvPr/>
        </p:nvGrpSpPr>
        <p:grpSpPr>
          <a:xfrm>
            <a:off x="6475413" y="6477001"/>
            <a:ext cx="419100" cy="74613"/>
            <a:chOff x="6475413" y="6477001"/>
            <a:chExt cx="419100" cy="74613"/>
          </a:xfrm>
        </p:grpSpPr>
        <p:sp>
          <p:nvSpPr>
            <p:cNvPr id="1069" name="Line 79"/>
            <p:cNvSpPr>
              <a:spLocks noChangeShapeType="1"/>
            </p:cNvSpPr>
            <p:nvPr/>
          </p:nvSpPr>
          <p:spPr bwMode="auto">
            <a:xfrm>
              <a:off x="6475413" y="6515101"/>
              <a:ext cx="288925" cy="0"/>
            </a:xfrm>
            <a:prstGeom prst="line">
              <a:avLst/>
            </a:prstGeom>
            <a:noFill/>
            <a:ln w="952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0" name="Freeform 80"/>
            <p:cNvSpPr>
              <a:spLocks/>
            </p:cNvSpPr>
            <p:nvPr/>
          </p:nvSpPr>
          <p:spPr bwMode="auto">
            <a:xfrm>
              <a:off x="6764338" y="6477001"/>
              <a:ext cx="130175" cy="74613"/>
            </a:xfrm>
            <a:custGeom>
              <a:avLst/>
              <a:gdLst>
                <a:gd name="T0" fmla="*/ 82 w 82"/>
                <a:gd name="T1" fmla="*/ 24 h 47"/>
                <a:gd name="T2" fmla="*/ 0 w 82"/>
                <a:gd name="T3" fmla="*/ 0 h 47"/>
                <a:gd name="T4" fmla="*/ 0 w 82"/>
                <a:gd name="T5" fmla="*/ 47 h 47"/>
                <a:gd name="T6" fmla="*/ 82 w 82"/>
                <a:gd name="T7" fmla="*/ 24 h 47"/>
              </a:gdLst>
              <a:ahLst/>
              <a:cxnLst>
                <a:cxn ang="0">
                  <a:pos x="T0" y="T1"/>
                </a:cxn>
                <a:cxn ang="0">
                  <a:pos x="T2" y="T3"/>
                </a:cxn>
                <a:cxn ang="0">
                  <a:pos x="T4" y="T5"/>
                </a:cxn>
                <a:cxn ang="0">
                  <a:pos x="T6" y="T7"/>
                </a:cxn>
              </a:cxnLst>
              <a:rect l="0" t="0" r="r" b="b"/>
              <a:pathLst>
                <a:path w="82" h="47">
                  <a:moveTo>
                    <a:pt x="82" y="24"/>
                  </a:moveTo>
                  <a:lnTo>
                    <a:pt x="0" y="0"/>
                  </a:lnTo>
                  <a:lnTo>
                    <a:pt x="0" y="47"/>
                  </a:lnTo>
                  <a:lnTo>
                    <a:pt x="82" y="24"/>
                  </a:lnTo>
                  <a:close/>
                </a:path>
              </a:pathLst>
            </a:custGeom>
            <a:solidFill>
              <a:srgbClr val="0000FF"/>
            </a:solidFill>
            <a:ln w="952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68" name="Group 1167"/>
          <p:cNvGrpSpPr/>
          <p:nvPr/>
        </p:nvGrpSpPr>
        <p:grpSpPr>
          <a:xfrm>
            <a:off x="2146300" y="3444876"/>
            <a:ext cx="1025525" cy="457200"/>
            <a:chOff x="2146300" y="3444876"/>
            <a:chExt cx="1025525" cy="457200"/>
          </a:xfrm>
        </p:grpSpPr>
        <p:sp>
          <p:nvSpPr>
            <p:cNvPr id="1071" name="Rectangle 81"/>
            <p:cNvSpPr>
              <a:spLocks noChangeArrowheads="1"/>
            </p:cNvSpPr>
            <p:nvPr/>
          </p:nvSpPr>
          <p:spPr bwMode="auto">
            <a:xfrm>
              <a:off x="2379663" y="3444876"/>
              <a:ext cx="522288"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omic Sans MS" pitchFamily="66" charset="0"/>
                  <a:cs typeface="Arial" pitchFamily="34" charset="0"/>
                </a:rPr>
                <a:t>safety</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72" name="Rectangle 82"/>
            <p:cNvSpPr>
              <a:spLocks noChangeArrowheads="1"/>
            </p:cNvSpPr>
            <p:nvPr/>
          </p:nvSpPr>
          <p:spPr bwMode="auto">
            <a:xfrm>
              <a:off x="2146300" y="3659188"/>
              <a:ext cx="1025525"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omic Sans MS" pitchFamily="66" charset="0"/>
                  <a:cs typeface="Arial" pitchFamily="34" charset="0"/>
                </a:rPr>
                <a:t>improvements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1167" name="Group 1166"/>
          <p:cNvGrpSpPr/>
          <p:nvPr/>
        </p:nvGrpSpPr>
        <p:grpSpPr>
          <a:xfrm>
            <a:off x="2490788" y="2978151"/>
            <a:ext cx="1731962" cy="481013"/>
            <a:chOff x="2490788" y="2978151"/>
            <a:chExt cx="1731962" cy="481013"/>
          </a:xfrm>
        </p:grpSpPr>
        <p:sp>
          <p:nvSpPr>
            <p:cNvPr id="1073" name="Arc 83"/>
            <p:cNvSpPr>
              <a:spLocks/>
            </p:cNvSpPr>
            <p:nvPr/>
          </p:nvSpPr>
          <p:spPr bwMode="auto">
            <a:xfrm>
              <a:off x="2600325" y="2978151"/>
              <a:ext cx="1622425" cy="481013"/>
            </a:xfrm>
            <a:custGeom>
              <a:avLst/>
              <a:gdLst>
                <a:gd name="G0" fmla="+- 21516 0 0"/>
                <a:gd name="G1" fmla="+- 6383 0 0"/>
                <a:gd name="G2" fmla="+- 21600 0 0"/>
                <a:gd name="T0" fmla="*/ 0 w 21516"/>
                <a:gd name="T1" fmla="*/ 4476 h 6383"/>
                <a:gd name="T2" fmla="*/ 881 w 21516"/>
                <a:gd name="T3" fmla="*/ 0 h 6383"/>
                <a:gd name="T4" fmla="*/ 21516 w 21516"/>
                <a:gd name="T5" fmla="*/ 6383 h 6383"/>
              </a:gdLst>
              <a:ahLst/>
              <a:cxnLst>
                <a:cxn ang="0">
                  <a:pos x="T0" y="T1"/>
                </a:cxn>
                <a:cxn ang="0">
                  <a:pos x="T2" y="T3"/>
                </a:cxn>
                <a:cxn ang="0">
                  <a:pos x="T4" y="T5"/>
                </a:cxn>
              </a:cxnLst>
              <a:rect l="0" t="0" r="r" b="b"/>
              <a:pathLst>
                <a:path w="21516" h="6383" fill="none" extrusionOk="0">
                  <a:moveTo>
                    <a:pt x="0" y="4476"/>
                  </a:moveTo>
                  <a:cubicBezTo>
                    <a:pt x="134" y="2957"/>
                    <a:pt x="430" y="1456"/>
                    <a:pt x="880" y="-1"/>
                  </a:cubicBezTo>
                </a:path>
                <a:path w="21516" h="6383" stroke="0" extrusionOk="0">
                  <a:moveTo>
                    <a:pt x="0" y="4476"/>
                  </a:moveTo>
                  <a:cubicBezTo>
                    <a:pt x="134" y="2957"/>
                    <a:pt x="430" y="1456"/>
                    <a:pt x="880" y="-1"/>
                  </a:cubicBezTo>
                  <a:lnTo>
                    <a:pt x="21516" y="6383"/>
                  </a:lnTo>
                  <a:close/>
                </a:path>
              </a:pathLst>
            </a:custGeom>
            <a:noFill/>
            <a:ln w="95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4" name="Line 84"/>
            <p:cNvSpPr>
              <a:spLocks noChangeShapeType="1"/>
            </p:cNvSpPr>
            <p:nvPr/>
          </p:nvSpPr>
          <p:spPr bwMode="auto">
            <a:xfrm flipH="1" flipV="1">
              <a:off x="2490788" y="3192463"/>
              <a:ext cx="242888" cy="38100"/>
            </a:xfrm>
            <a:prstGeom prst="line">
              <a:avLst/>
            </a:prstGeom>
            <a:noFill/>
            <a:ln w="952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5" name="Line 85"/>
            <p:cNvSpPr>
              <a:spLocks noChangeShapeType="1"/>
            </p:cNvSpPr>
            <p:nvPr/>
          </p:nvSpPr>
          <p:spPr bwMode="auto">
            <a:xfrm flipH="1" flipV="1">
              <a:off x="2490788" y="3155951"/>
              <a:ext cx="242888" cy="36513"/>
            </a:xfrm>
            <a:prstGeom prst="line">
              <a:avLst/>
            </a:prstGeom>
            <a:noFill/>
            <a:ln w="952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6" name="Freeform 86"/>
            <p:cNvSpPr>
              <a:spLocks/>
            </p:cNvSpPr>
            <p:nvPr/>
          </p:nvSpPr>
          <p:spPr bwMode="auto">
            <a:xfrm>
              <a:off x="2557463" y="3305176"/>
              <a:ext cx="74613" cy="139700"/>
            </a:xfrm>
            <a:custGeom>
              <a:avLst/>
              <a:gdLst>
                <a:gd name="T0" fmla="*/ 29 w 47"/>
                <a:gd name="T1" fmla="*/ 88 h 88"/>
                <a:gd name="T2" fmla="*/ 47 w 47"/>
                <a:gd name="T3" fmla="*/ 0 h 88"/>
                <a:gd name="T4" fmla="*/ 0 w 47"/>
                <a:gd name="T5" fmla="*/ 6 h 88"/>
                <a:gd name="T6" fmla="*/ 29 w 47"/>
                <a:gd name="T7" fmla="*/ 88 h 88"/>
              </a:gdLst>
              <a:ahLst/>
              <a:cxnLst>
                <a:cxn ang="0">
                  <a:pos x="T0" y="T1"/>
                </a:cxn>
                <a:cxn ang="0">
                  <a:pos x="T2" y="T3"/>
                </a:cxn>
                <a:cxn ang="0">
                  <a:pos x="T4" y="T5"/>
                </a:cxn>
                <a:cxn ang="0">
                  <a:pos x="T6" y="T7"/>
                </a:cxn>
              </a:cxnLst>
              <a:rect l="0" t="0" r="r" b="b"/>
              <a:pathLst>
                <a:path w="47" h="88">
                  <a:moveTo>
                    <a:pt x="29" y="88"/>
                  </a:moveTo>
                  <a:lnTo>
                    <a:pt x="47" y="0"/>
                  </a:lnTo>
                  <a:lnTo>
                    <a:pt x="0" y="6"/>
                  </a:lnTo>
                  <a:lnTo>
                    <a:pt x="29" y="88"/>
                  </a:lnTo>
                  <a:close/>
                </a:path>
              </a:pathLst>
            </a:custGeom>
            <a:solidFill>
              <a:srgbClr val="0000FF"/>
            </a:solidFill>
            <a:ln w="952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69" name="Group 1168"/>
          <p:cNvGrpSpPr/>
          <p:nvPr/>
        </p:nvGrpSpPr>
        <p:grpSpPr>
          <a:xfrm>
            <a:off x="2619375" y="3627438"/>
            <a:ext cx="1930400" cy="928688"/>
            <a:chOff x="2619375" y="3627438"/>
            <a:chExt cx="1930400" cy="928688"/>
          </a:xfrm>
        </p:grpSpPr>
        <p:sp>
          <p:nvSpPr>
            <p:cNvPr id="1077" name="Arc 87"/>
            <p:cNvSpPr>
              <a:spLocks/>
            </p:cNvSpPr>
            <p:nvPr/>
          </p:nvSpPr>
          <p:spPr bwMode="auto">
            <a:xfrm>
              <a:off x="2619375" y="3627438"/>
              <a:ext cx="1930400" cy="803275"/>
            </a:xfrm>
            <a:custGeom>
              <a:avLst/>
              <a:gdLst>
                <a:gd name="G0" fmla="+- 21424 0 0"/>
                <a:gd name="G1" fmla="+- 0 0 0"/>
                <a:gd name="G2" fmla="+- 21600 0 0"/>
                <a:gd name="T0" fmla="*/ 1753 w 21424"/>
                <a:gd name="T1" fmla="*/ 8922 h 8922"/>
                <a:gd name="T2" fmla="*/ 0 w 21424"/>
                <a:gd name="T3" fmla="*/ 2753 h 8922"/>
                <a:gd name="T4" fmla="*/ 21424 w 21424"/>
                <a:gd name="T5" fmla="*/ 0 h 8922"/>
              </a:gdLst>
              <a:ahLst/>
              <a:cxnLst>
                <a:cxn ang="0">
                  <a:pos x="T0" y="T1"/>
                </a:cxn>
                <a:cxn ang="0">
                  <a:pos x="T2" y="T3"/>
                </a:cxn>
                <a:cxn ang="0">
                  <a:pos x="T4" y="T5"/>
                </a:cxn>
              </a:cxnLst>
              <a:rect l="0" t="0" r="r" b="b"/>
              <a:pathLst>
                <a:path w="21424" h="8922" fill="none" extrusionOk="0">
                  <a:moveTo>
                    <a:pt x="1752" y="8922"/>
                  </a:moveTo>
                  <a:cubicBezTo>
                    <a:pt x="864" y="6964"/>
                    <a:pt x="274" y="4885"/>
                    <a:pt x="0" y="2752"/>
                  </a:cubicBezTo>
                </a:path>
                <a:path w="21424" h="8922" stroke="0" extrusionOk="0">
                  <a:moveTo>
                    <a:pt x="1752" y="8922"/>
                  </a:moveTo>
                  <a:cubicBezTo>
                    <a:pt x="864" y="6964"/>
                    <a:pt x="274" y="4885"/>
                    <a:pt x="0" y="2752"/>
                  </a:cubicBezTo>
                  <a:lnTo>
                    <a:pt x="21424" y="0"/>
                  </a:lnTo>
                  <a:close/>
                </a:path>
              </a:pathLst>
            </a:custGeom>
            <a:noFill/>
            <a:ln w="95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9" name="Freeform 88"/>
            <p:cNvSpPr>
              <a:spLocks/>
            </p:cNvSpPr>
            <p:nvPr/>
          </p:nvSpPr>
          <p:spPr bwMode="auto">
            <a:xfrm>
              <a:off x="2743200" y="4414838"/>
              <a:ext cx="93663" cy="141288"/>
            </a:xfrm>
            <a:custGeom>
              <a:avLst/>
              <a:gdLst>
                <a:gd name="T0" fmla="*/ 59 w 59"/>
                <a:gd name="T1" fmla="*/ 89 h 89"/>
                <a:gd name="T2" fmla="*/ 41 w 59"/>
                <a:gd name="T3" fmla="*/ 0 h 89"/>
                <a:gd name="T4" fmla="*/ 0 w 59"/>
                <a:gd name="T5" fmla="*/ 24 h 89"/>
                <a:gd name="T6" fmla="*/ 59 w 59"/>
                <a:gd name="T7" fmla="*/ 89 h 89"/>
              </a:gdLst>
              <a:ahLst/>
              <a:cxnLst>
                <a:cxn ang="0">
                  <a:pos x="T0" y="T1"/>
                </a:cxn>
                <a:cxn ang="0">
                  <a:pos x="T2" y="T3"/>
                </a:cxn>
                <a:cxn ang="0">
                  <a:pos x="T4" y="T5"/>
                </a:cxn>
                <a:cxn ang="0">
                  <a:pos x="T6" y="T7"/>
                </a:cxn>
              </a:cxnLst>
              <a:rect l="0" t="0" r="r" b="b"/>
              <a:pathLst>
                <a:path w="59" h="89">
                  <a:moveTo>
                    <a:pt x="59" y="89"/>
                  </a:moveTo>
                  <a:lnTo>
                    <a:pt x="41" y="0"/>
                  </a:lnTo>
                  <a:lnTo>
                    <a:pt x="0" y="24"/>
                  </a:lnTo>
                  <a:lnTo>
                    <a:pt x="59" y="89"/>
                  </a:lnTo>
                  <a:close/>
                </a:path>
              </a:pathLst>
            </a:custGeom>
            <a:solidFill>
              <a:srgbClr val="0000FF"/>
            </a:solidFill>
            <a:ln w="952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0" name="Rectangle 89"/>
            <p:cNvSpPr>
              <a:spLocks noChangeArrowheads="1"/>
            </p:cNvSpPr>
            <p:nvPr/>
          </p:nvSpPr>
          <p:spPr bwMode="auto">
            <a:xfrm>
              <a:off x="2827338" y="4275138"/>
              <a:ext cx="187325"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omic Sans MS" pitchFamily="66" charset="0"/>
                  <a:cs typeface="Arial" pitchFamily="34" charset="0"/>
                </a:rPr>
                <a:t>O</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1164" name="Group 1163"/>
          <p:cNvGrpSpPr/>
          <p:nvPr/>
        </p:nvGrpSpPr>
        <p:grpSpPr>
          <a:xfrm>
            <a:off x="2422525" y="3355976"/>
            <a:ext cx="1487488" cy="2276475"/>
            <a:chOff x="2422525" y="3355976"/>
            <a:chExt cx="1487488" cy="2276475"/>
          </a:xfrm>
        </p:grpSpPr>
        <p:sp>
          <p:nvSpPr>
            <p:cNvPr id="1081" name="Arc 90"/>
            <p:cNvSpPr>
              <a:spLocks/>
            </p:cNvSpPr>
            <p:nvPr/>
          </p:nvSpPr>
          <p:spPr bwMode="auto">
            <a:xfrm>
              <a:off x="2422525" y="3355976"/>
              <a:ext cx="1379538" cy="2276475"/>
            </a:xfrm>
            <a:custGeom>
              <a:avLst/>
              <a:gdLst>
                <a:gd name="G0" fmla="+- 0 0 0"/>
                <a:gd name="G1" fmla="+- 0 0 0"/>
                <a:gd name="G2" fmla="+- 21600 0 0"/>
                <a:gd name="T0" fmla="*/ 13018 w 13018"/>
                <a:gd name="T1" fmla="*/ 17237 h 21466"/>
                <a:gd name="T2" fmla="*/ 2406 w 13018"/>
                <a:gd name="T3" fmla="*/ 21466 h 21466"/>
                <a:gd name="T4" fmla="*/ 0 w 13018"/>
                <a:gd name="T5" fmla="*/ 0 h 21466"/>
              </a:gdLst>
              <a:ahLst/>
              <a:cxnLst>
                <a:cxn ang="0">
                  <a:pos x="T0" y="T1"/>
                </a:cxn>
                <a:cxn ang="0">
                  <a:pos x="T2" y="T3"/>
                </a:cxn>
                <a:cxn ang="0">
                  <a:pos x="T4" y="T5"/>
                </a:cxn>
              </a:cxnLst>
              <a:rect l="0" t="0" r="r" b="b"/>
              <a:pathLst>
                <a:path w="13018" h="21466" fill="none" extrusionOk="0">
                  <a:moveTo>
                    <a:pt x="13017" y="17236"/>
                  </a:moveTo>
                  <a:cubicBezTo>
                    <a:pt x="9924" y="19573"/>
                    <a:pt x="6258" y="21033"/>
                    <a:pt x="2405" y="21465"/>
                  </a:cubicBezTo>
                </a:path>
                <a:path w="13018" h="21466" stroke="0" extrusionOk="0">
                  <a:moveTo>
                    <a:pt x="13017" y="17236"/>
                  </a:moveTo>
                  <a:cubicBezTo>
                    <a:pt x="9924" y="19573"/>
                    <a:pt x="6258" y="21033"/>
                    <a:pt x="2405" y="21465"/>
                  </a:cubicBezTo>
                  <a:lnTo>
                    <a:pt x="0" y="0"/>
                  </a:lnTo>
                  <a:close/>
                </a:path>
              </a:pathLst>
            </a:custGeom>
            <a:noFill/>
            <a:ln w="95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2" name="Freeform 91"/>
            <p:cNvSpPr>
              <a:spLocks/>
            </p:cNvSpPr>
            <p:nvPr/>
          </p:nvSpPr>
          <p:spPr bwMode="auto">
            <a:xfrm>
              <a:off x="3779838" y="5105401"/>
              <a:ext cx="130175" cy="112713"/>
            </a:xfrm>
            <a:custGeom>
              <a:avLst/>
              <a:gdLst>
                <a:gd name="T0" fmla="*/ 82 w 82"/>
                <a:gd name="T1" fmla="*/ 0 h 71"/>
                <a:gd name="T2" fmla="*/ 0 w 82"/>
                <a:gd name="T3" fmla="*/ 36 h 71"/>
                <a:gd name="T4" fmla="*/ 35 w 82"/>
                <a:gd name="T5" fmla="*/ 71 h 71"/>
                <a:gd name="T6" fmla="*/ 82 w 82"/>
                <a:gd name="T7" fmla="*/ 0 h 71"/>
              </a:gdLst>
              <a:ahLst/>
              <a:cxnLst>
                <a:cxn ang="0">
                  <a:pos x="T0" y="T1"/>
                </a:cxn>
                <a:cxn ang="0">
                  <a:pos x="T2" y="T3"/>
                </a:cxn>
                <a:cxn ang="0">
                  <a:pos x="T4" y="T5"/>
                </a:cxn>
                <a:cxn ang="0">
                  <a:pos x="T6" y="T7"/>
                </a:cxn>
              </a:cxnLst>
              <a:rect l="0" t="0" r="r" b="b"/>
              <a:pathLst>
                <a:path w="82" h="71">
                  <a:moveTo>
                    <a:pt x="82" y="0"/>
                  </a:moveTo>
                  <a:lnTo>
                    <a:pt x="0" y="36"/>
                  </a:lnTo>
                  <a:lnTo>
                    <a:pt x="35" y="71"/>
                  </a:lnTo>
                  <a:lnTo>
                    <a:pt x="82" y="0"/>
                  </a:lnTo>
                  <a:close/>
                </a:path>
              </a:pathLst>
            </a:custGeom>
            <a:solidFill>
              <a:srgbClr val="0000FF"/>
            </a:solidFill>
            <a:ln w="952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85" name="Group 1184"/>
          <p:cNvGrpSpPr/>
          <p:nvPr/>
        </p:nvGrpSpPr>
        <p:grpSpPr>
          <a:xfrm>
            <a:off x="4386263" y="4770438"/>
            <a:ext cx="1465262" cy="485776"/>
            <a:chOff x="4386263" y="4770438"/>
            <a:chExt cx="1465262" cy="485776"/>
          </a:xfrm>
        </p:grpSpPr>
        <p:grpSp>
          <p:nvGrpSpPr>
            <p:cNvPr id="1182" name="Group 1181"/>
            <p:cNvGrpSpPr/>
            <p:nvPr/>
          </p:nvGrpSpPr>
          <p:grpSpPr>
            <a:xfrm>
              <a:off x="4702175" y="4770438"/>
              <a:ext cx="914400" cy="457201"/>
              <a:chOff x="4702175" y="4770438"/>
              <a:chExt cx="914400" cy="457201"/>
            </a:xfrm>
          </p:grpSpPr>
          <p:sp>
            <p:nvSpPr>
              <p:cNvPr id="1083" name="Rectangle 92"/>
              <p:cNvSpPr>
                <a:spLocks noChangeArrowheads="1"/>
              </p:cNvSpPr>
              <p:nvPr/>
            </p:nvSpPr>
            <p:spPr bwMode="auto">
              <a:xfrm>
                <a:off x="4702175" y="4770438"/>
                <a:ext cx="91440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omic Sans MS" pitchFamily="66" charset="0"/>
                    <a:cs typeface="Arial" pitchFamily="34" charset="0"/>
                  </a:rPr>
                  <a:t>productivity</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84" name="Rectangle 93"/>
              <p:cNvSpPr>
                <a:spLocks noChangeArrowheads="1"/>
              </p:cNvSpPr>
              <p:nvPr/>
            </p:nvSpPr>
            <p:spPr bwMode="auto">
              <a:xfrm>
                <a:off x="4935538" y="4984751"/>
                <a:ext cx="485775"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omic Sans MS" pitchFamily="66" charset="0"/>
                    <a:cs typeface="Arial" pitchFamily="34" charset="0"/>
                  </a:rPr>
                  <a:t>losses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1183" name="Group 1182"/>
            <p:cNvGrpSpPr/>
            <p:nvPr/>
          </p:nvGrpSpPr>
          <p:grpSpPr>
            <a:xfrm>
              <a:off x="4386263" y="4946651"/>
              <a:ext cx="298450" cy="74613"/>
              <a:chOff x="4386263" y="4946651"/>
              <a:chExt cx="298450" cy="74613"/>
            </a:xfrm>
          </p:grpSpPr>
          <p:sp>
            <p:nvSpPr>
              <p:cNvPr id="1085" name="Line 94"/>
              <p:cNvSpPr>
                <a:spLocks noChangeShapeType="1"/>
              </p:cNvSpPr>
              <p:nvPr/>
            </p:nvSpPr>
            <p:spPr bwMode="auto">
              <a:xfrm>
                <a:off x="4386263" y="4984751"/>
                <a:ext cx="166688" cy="0"/>
              </a:xfrm>
              <a:prstGeom prst="line">
                <a:avLst/>
              </a:prstGeom>
              <a:noFill/>
              <a:ln w="952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6" name="Freeform 95"/>
              <p:cNvSpPr>
                <a:spLocks/>
              </p:cNvSpPr>
              <p:nvPr/>
            </p:nvSpPr>
            <p:spPr bwMode="auto">
              <a:xfrm>
                <a:off x="4552950" y="4946651"/>
                <a:ext cx="131763" cy="74613"/>
              </a:xfrm>
              <a:custGeom>
                <a:avLst/>
                <a:gdLst>
                  <a:gd name="T0" fmla="*/ 83 w 83"/>
                  <a:gd name="T1" fmla="*/ 24 h 47"/>
                  <a:gd name="T2" fmla="*/ 0 w 83"/>
                  <a:gd name="T3" fmla="*/ 0 h 47"/>
                  <a:gd name="T4" fmla="*/ 0 w 83"/>
                  <a:gd name="T5" fmla="*/ 47 h 47"/>
                  <a:gd name="T6" fmla="*/ 83 w 83"/>
                  <a:gd name="T7" fmla="*/ 24 h 47"/>
                </a:gdLst>
                <a:ahLst/>
                <a:cxnLst>
                  <a:cxn ang="0">
                    <a:pos x="T0" y="T1"/>
                  </a:cxn>
                  <a:cxn ang="0">
                    <a:pos x="T2" y="T3"/>
                  </a:cxn>
                  <a:cxn ang="0">
                    <a:pos x="T4" y="T5"/>
                  </a:cxn>
                  <a:cxn ang="0">
                    <a:pos x="T6" y="T7"/>
                  </a:cxn>
                </a:cxnLst>
                <a:rect l="0" t="0" r="r" b="b"/>
                <a:pathLst>
                  <a:path w="83" h="47">
                    <a:moveTo>
                      <a:pt x="83" y="24"/>
                    </a:moveTo>
                    <a:lnTo>
                      <a:pt x="0" y="0"/>
                    </a:lnTo>
                    <a:lnTo>
                      <a:pt x="0" y="47"/>
                    </a:lnTo>
                    <a:lnTo>
                      <a:pt x="83" y="24"/>
                    </a:lnTo>
                    <a:close/>
                  </a:path>
                </a:pathLst>
              </a:custGeom>
              <a:solidFill>
                <a:srgbClr val="0000FF"/>
              </a:solidFill>
              <a:ln w="952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84" name="Group 1183"/>
            <p:cNvGrpSpPr/>
            <p:nvPr/>
          </p:nvGrpSpPr>
          <p:grpSpPr>
            <a:xfrm>
              <a:off x="5580063" y="4946651"/>
              <a:ext cx="271462" cy="309563"/>
              <a:chOff x="5580063" y="4946651"/>
              <a:chExt cx="271462" cy="309563"/>
            </a:xfrm>
          </p:grpSpPr>
          <p:sp>
            <p:nvSpPr>
              <p:cNvPr id="1087" name="Line 96"/>
              <p:cNvSpPr>
                <a:spLocks noChangeShapeType="1"/>
              </p:cNvSpPr>
              <p:nvPr/>
            </p:nvSpPr>
            <p:spPr bwMode="auto">
              <a:xfrm>
                <a:off x="5580063" y="4984751"/>
                <a:ext cx="139700" cy="0"/>
              </a:xfrm>
              <a:prstGeom prst="line">
                <a:avLst/>
              </a:prstGeom>
              <a:noFill/>
              <a:ln w="952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8" name="Freeform 97"/>
              <p:cNvSpPr>
                <a:spLocks/>
              </p:cNvSpPr>
              <p:nvPr/>
            </p:nvSpPr>
            <p:spPr bwMode="auto">
              <a:xfrm>
                <a:off x="5719763" y="4946651"/>
                <a:ext cx="130175" cy="74613"/>
              </a:xfrm>
              <a:custGeom>
                <a:avLst/>
                <a:gdLst>
                  <a:gd name="T0" fmla="*/ 82 w 82"/>
                  <a:gd name="T1" fmla="*/ 24 h 47"/>
                  <a:gd name="T2" fmla="*/ 0 w 82"/>
                  <a:gd name="T3" fmla="*/ 0 h 47"/>
                  <a:gd name="T4" fmla="*/ 0 w 82"/>
                  <a:gd name="T5" fmla="*/ 47 h 47"/>
                  <a:gd name="T6" fmla="*/ 82 w 82"/>
                  <a:gd name="T7" fmla="*/ 24 h 47"/>
                </a:gdLst>
                <a:ahLst/>
                <a:cxnLst>
                  <a:cxn ang="0">
                    <a:pos x="T0" y="T1"/>
                  </a:cxn>
                  <a:cxn ang="0">
                    <a:pos x="T2" y="T3"/>
                  </a:cxn>
                  <a:cxn ang="0">
                    <a:pos x="T4" y="T5"/>
                  </a:cxn>
                  <a:cxn ang="0">
                    <a:pos x="T6" y="T7"/>
                  </a:cxn>
                </a:cxnLst>
                <a:rect l="0" t="0" r="r" b="b"/>
                <a:pathLst>
                  <a:path w="82" h="47">
                    <a:moveTo>
                      <a:pt x="82" y="24"/>
                    </a:moveTo>
                    <a:lnTo>
                      <a:pt x="0" y="0"/>
                    </a:lnTo>
                    <a:lnTo>
                      <a:pt x="0" y="47"/>
                    </a:lnTo>
                    <a:lnTo>
                      <a:pt x="82" y="24"/>
                    </a:lnTo>
                    <a:close/>
                  </a:path>
                </a:pathLst>
              </a:custGeom>
              <a:solidFill>
                <a:srgbClr val="0000FF"/>
              </a:solidFill>
              <a:ln w="952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 name="Rectangle 98"/>
              <p:cNvSpPr>
                <a:spLocks noChangeArrowheads="1"/>
              </p:cNvSpPr>
              <p:nvPr/>
            </p:nvSpPr>
            <p:spPr bwMode="auto">
              <a:xfrm>
                <a:off x="5664200" y="5013326"/>
                <a:ext cx="187325"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omic Sans MS" pitchFamily="66" charset="0"/>
                    <a:cs typeface="Arial" pitchFamily="34" charset="0"/>
                  </a:rPr>
                  <a:t>O</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grpSp>
        <p:nvGrpSpPr>
          <p:cNvPr id="1146" name="Group 1145"/>
          <p:cNvGrpSpPr/>
          <p:nvPr/>
        </p:nvGrpSpPr>
        <p:grpSpPr>
          <a:xfrm>
            <a:off x="7011988" y="5186363"/>
            <a:ext cx="1395413" cy="1116013"/>
            <a:chOff x="7011988" y="5186363"/>
            <a:chExt cx="1395413" cy="1116013"/>
          </a:xfrm>
        </p:grpSpPr>
        <p:sp>
          <p:nvSpPr>
            <p:cNvPr id="1090" name="Arc 99"/>
            <p:cNvSpPr>
              <a:spLocks/>
            </p:cNvSpPr>
            <p:nvPr/>
          </p:nvSpPr>
          <p:spPr bwMode="auto">
            <a:xfrm>
              <a:off x="7011988" y="5186363"/>
              <a:ext cx="1349375" cy="1116013"/>
            </a:xfrm>
            <a:custGeom>
              <a:avLst/>
              <a:gdLst>
                <a:gd name="G0" fmla="+- 0 0 0"/>
                <a:gd name="G1" fmla="+- 0 0 0"/>
                <a:gd name="G2" fmla="+- 21600 0 0"/>
                <a:gd name="T0" fmla="*/ 21481 w 21481"/>
                <a:gd name="T1" fmla="*/ 2260 h 17746"/>
                <a:gd name="T2" fmla="*/ 12314 w 21481"/>
                <a:gd name="T3" fmla="*/ 17746 h 17746"/>
                <a:gd name="T4" fmla="*/ 0 w 21481"/>
                <a:gd name="T5" fmla="*/ 0 h 17746"/>
              </a:gdLst>
              <a:ahLst/>
              <a:cxnLst>
                <a:cxn ang="0">
                  <a:pos x="T0" y="T1"/>
                </a:cxn>
                <a:cxn ang="0">
                  <a:pos x="T2" y="T3"/>
                </a:cxn>
                <a:cxn ang="0">
                  <a:pos x="T4" y="T5"/>
                </a:cxn>
              </a:cxnLst>
              <a:rect l="0" t="0" r="r" b="b"/>
              <a:pathLst>
                <a:path w="21481" h="17746" fill="none" extrusionOk="0">
                  <a:moveTo>
                    <a:pt x="21481" y="2260"/>
                  </a:moveTo>
                  <a:cubicBezTo>
                    <a:pt x="20823" y="8509"/>
                    <a:pt x="17477" y="14163"/>
                    <a:pt x="12314" y="17746"/>
                  </a:cubicBezTo>
                </a:path>
                <a:path w="21481" h="17746" stroke="0" extrusionOk="0">
                  <a:moveTo>
                    <a:pt x="21481" y="2260"/>
                  </a:moveTo>
                  <a:cubicBezTo>
                    <a:pt x="20823" y="8509"/>
                    <a:pt x="17477" y="14163"/>
                    <a:pt x="12314" y="17746"/>
                  </a:cubicBezTo>
                  <a:lnTo>
                    <a:pt x="0" y="0"/>
                  </a:lnTo>
                  <a:close/>
                </a:path>
              </a:pathLst>
            </a:custGeom>
            <a:noFill/>
            <a:ln w="95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1" name="Freeform 100"/>
            <p:cNvSpPr>
              <a:spLocks/>
            </p:cNvSpPr>
            <p:nvPr/>
          </p:nvSpPr>
          <p:spPr bwMode="auto">
            <a:xfrm>
              <a:off x="8332788" y="5208588"/>
              <a:ext cx="74613" cy="130175"/>
            </a:xfrm>
            <a:custGeom>
              <a:avLst/>
              <a:gdLst>
                <a:gd name="T0" fmla="*/ 23 w 47"/>
                <a:gd name="T1" fmla="*/ 0 h 82"/>
                <a:gd name="T2" fmla="*/ 0 w 47"/>
                <a:gd name="T3" fmla="*/ 82 h 82"/>
                <a:gd name="T4" fmla="*/ 47 w 47"/>
                <a:gd name="T5" fmla="*/ 76 h 82"/>
                <a:gd name="T6" fmla="*/ 23 w 47"/>
                <a:gd name="T7" fmla="*/ 0 h 82"/>
              </a:gdLst>
              <a:ahLst/>
              <a:cxnLst>
                <a:cxn ang="0">
                  <a:pos x="T0" y="T1"/>
                </a:cxn>
                <a:cxn ang="0">
                  <a:pos x="T2" y="T3"/>
                </a:cxn>
                <a:cxn ang="0">
                  <a:pos x="T4" y="T5"/>
                </a:cxn>
                <a:cxn ang="0">
                  <a:pos x="T6" y="T7"/>
                </a:cxn>
              </a:cxnLst>
              <a:rect l="0" t="0" r="r" b="b"/>
              <a:pathLst>
                <a:path w="47" h="82">
                  <a:moveTo>
                    <a:pt x="23" y="0"/>
                  </a:moveTo>
                  <a:lnTo>
                    <a:pt x="0" y="82"/>
                  </a:lnTo>
                  <a:lnTo>
                    <a:pt x="47" y="76"/>
                  </a:lnTo>
                  <a:lnTo>
                    <a:pt x="23" y="0"/>
                  </a:lnTo>
                  <a:close/>
                </a:path>
              </a:pathLst>
            </a:custGeom>
            <a:solidFill>
              <a:srgbClr val="0000FF"/>
            </a:solidFill>
            <a:ln w="952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48" name="Group 1147"/>
          <p:cNvGrpSpPr/>
          <p:nvPr/>
        </p:nvGrpSpPr>
        <p:grpSpPr>
          <a:xfrm>
            <a:off x="6886575" y="3457350"/>
            <a:ext cx="1025525" cy="457200"/>
            <a:chOff x="6886575" y="3457350"/>
            <a:chExt cx="1025525" cy="457200"/>
          </a:xfrm>
        </p:grpSpPr>
        <p:sp>
          <p:nvSpPr>
            <p:cNvPr id="1092" name="Rectangle 101"/>
            <p:cNvSpPr>
              <a:spLocks noChangeArrowheads="1"/>
            </p:cNvSpPr>
            <p:nvPr/>
          </p:nvSpPr>
          <p:spPr bwMode="auto">
            <a:xfrm>
              <a:off x="6913563" y="3457350"/>
              <a:ext cx="91440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omic Sans MS" pitchFamily="66" charset="0"/>
                  <a:cs typeface="Arial" pitchFamily="34" charset="0"/>
                </a:rPr>
                <a:t>productivity</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93" name="Rectangle 102"/>
            <p:cNvSpPr>
              <a:spLocks noChangeArrowheads="1"/>
            </p:cNvSpPr>
            <p:nvPr/>
          </p:nvSpPr>
          <p:spPr bwMode="auto">
            <a:xfrm>
              <a:off x="6886575" y="3671662"/>
              <a:ext cx="1025525"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omic Sans MS" pitchFamily="66" charset="0"/>
                  <a:cs typeface="Arial" pitchFamily="34" charset="0"/>
                </a:rPr>
                <a:t>improvements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1147" name="Group 1146"/>
          <p:cNvGrpSpPr/>
          <p:nvPr/>
        </p:nvGrpSpPr>
        <p:grpSpPr>
          <a:xfrm>
            <a:off x="6629400" y="3875088"/>
            <a:ext cx="1682750" cy="1384301"/>
            <a:chOff x="6629400" y="3875088"/>
            <a:chExt cx="1682750" cy="1384301"/>
          </a:xfrm>
        </p:grpSpPr>
        <p:sp>
          <p:nvSpPr>
            <p:cNvPr id="1094" name="Arc 103"/>
            <p:cNvSpPr>
              <a:spLocks/>
            </p:cNvSpPr>
            <p:nvPr/>
          </p:nvSpPr>
          <p:spPr bwMode="auto">
            <a:xfrm>
              <a:off x="6629400" y="3956051"/>
              <a:ext cx="1682750" cy="1303338"/>
            </a:xfrm>
            <a:custGeom>
              <a:avLst/>
              <a:gdLst>
                <a:gd name="G0" fmla="+- 0 0 0"/>
                <a:gd name="G1" fmla="+- 16099 0 0"/>
                <a:gd name="G2" fmla="+- 21600 0 0"/>
                <a:gd name="T0" fmla="*/ 14401 w 20775"/>
                <a:gd name="T1" fmla="*/ 0 h 16099"/>
                <a:gd name="T2" fmla="*/ 20775 w 20775"/>
                <a:gd name="T3" fmla="*/ 10186 h 16099"/>
                <a:gd name="T4" fmla="*/ 0 w 20775"/>
                <a:gd name="T5" fmla="*/ 16099 h 16099"/>
              </a:gdLst>
              <a:ahLst/>
              <a:cxnLst>
                <a:cxn ang="0">
                  <a:pos x="T0" y="T1"/>
                </a:cxn>
                <a:cxn ang="0">
                  <a:pos x="T2" y="T3"/>
                </a:cxn>
                <a:cxn ang="0">
                  <a:pos x="T4" y="T5"/>
                </a:cxn>
              </a:cxnLst>
              <a:rect l="0" t="0" r="r" b="b"/>
              <a:pathLst>
                <a:path w="20775" h="16099" fill="none" extrusionOk="0">
                  <a:moveTo>
                    <a:pt x="14400" y="0"/>
                  </a:moveTo>
                  <a:cubicBezTo>
                    <a:pt x="17446" y="2724"/>
                    <a:pt x="19656" y="6256"/>
                    <a:pt x="20774" y="10186"/>
                  </a:cubicBezTo>
                </a:path>
                <a:path w="20775" h="16099" stroke="0" extrusionOk="0">
                  <a:moveTo>
                    <a:pt x="14400" y="0"/>
                  </a:moveTo>
                  <a:cubicBezTo>
                    <a:pt x="17446" y="2724"/>
                    <a:pt x="19656" y="6256"/>
                    <a:pt x="20774" y="10186"/>
                  </a:cubicBezTo>
                  <a:lnTo>
                    <a:pt x="0" y="16099"/>
                  </a:lnTo>
                  <a:close/>
                </a:path>
              </a:pathLst>
            </a:custGeom>
            <a:noFill/>
            <a:ln w="95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6" name="Line 104"/>
            <p:cNvSpPr>
              <a:spLocks noChangeShapeType="1"/>
            </p:cNvSpPr>
            <p:nvPr/>
          </p:nvSpPr>
          <p:spPr bwMode="auto">
            <a:xfrm flipV="1">
              <a:off x="8015288" y="4265613"/>
              <a:ext cx="204788" cy="131763"/>
            </a:xfrm>
            <a:prstGeom prst="line">
              <a:avLst/>
            </a:prstGeom>
            <a:noFill/>
            <a:ln w="952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7" name="Line 105"/>
            <p:cNvSpPr>
              <a:spLocks noChangeShapeType="1"/>
            </p:cNvSpPr>
            <p:nvPr/>
          </p:nvSpPr>
          <p:spPr bwMode="auto">
            <a:xfrm flipV="1">
              <a:off x="8032750" y="4284663"/>
              <a:ext cx="206375" cy="130175"/>
            </a:xfrm>
            <a:prstGeom prst="line">
              <a:avLst/>
            </a:prstGeom>
            <a:noFill/>
            <a:ln w="952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8" name="Freeform 106"/>
            <p:cNvSpPr>
              <a:spLocks/>
            </p:cNvSpPr>
            <p:nvPr/>
          </p:nvSpPr>
          <p:spPr bwMode="auto">
            <a:xfrm>
              <a:off x="7697788" y="3875088"/>
              <a:ext cx="120650" cy="101600"/>
            </a:xfrm>
            <a:custGeom>
              <a:avLst/>
              <a:gdLst>
                <a:gd name="T0" fmla="*/ 0 w 76"/>
                <a:gd name="T1" fmla="*/ 0 h 64"/>
                <a:gd name="T2" fmla="*/ 47 w 76"/>
                <a:gd name="T3" fmla="*/ 64 h 64"/>
                <a:gd name="T4" fmla="*/ 76 w 76"/>
                <a:gd name="T5" fmla="*/ 29 h 64"/>
                <a:gd name="T6" fmla="*/ 0 w 76"/>
                <a:gd name="T7" fmla="*/ 0 h 64"/>
              </a:gdLst>
              <a:ahLst/>
              <a:cxnLst>
                <a:cxn ang="0">
                  <a:pos x="T0" y="T1"/>
                </a:cxn>
                <a:cxn ang="0">
                  <a:pos x="T2" y="T3"/>
                </a:cxn>
                <a:cxn ang="0">
                  <a:pos x="T4" y="T5"/>
                </a:cxn>
                <a:cxn ang="0">
                  <a:pos x="T6" y="T7"/>
                </a:cxn>
              </a:cxnLst>
              <a:rect l="0" t="0" r="r" b="b"/>
              <a:pathLst>
                <a:path w="76" h="64">
                  <a:moveTo>
                    <a:pt x="0" y="0"/>
                  </a:moveTo>
                  <a:lnTo>
                    <a:pt x="47" y="64"/>
                  </a:lnTo>
                  <a:lnTo>
                    <a:pt x="76" y="29"/>
                  </a:lnTo>
                  <a:lnTo>
                    <a:pt x="0" y="0"/>
                  </a:lnTo>
                  <a:close/>
                </a:path>
              </a:pathLst>
            </a:custGeom>
            <a:solidFill>
              <a:srgbClr val="0000FF"/>
            </a:solidFill>
            <a:ln w="952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49" name="Group 1148"/>
          <p:cNvGrpSpPr/>
          <p:nvPr/>
        </p:nvGrpSpPr>
        <p:grpSpPr>
          <a:xfrm>
            <a:off x="6316663" y="3868738"/>
            <a:ext cx="1460500" cy="1204913"/>
            <a:chOff x="6316663" y="3868738"/>
            <a:chExt cx="1460500" cy="1204913"/>
          </a:xfrm>
        </p:grpSpPr>
        <p:sp>
          <p:nvSpPr>
            <p:cNvPr id="1099" name="Arc 107"/>
            <p:cNvSpPr>
              <a:spLocks/>
            </p:cNvSpPr>
            <p:nvPr/>
          </p:nvSpPr>
          <p:spPr bwMode="auto">
            <a:xfrm>
              <a:off x="6354763" y="3868738"/>
              <a:ext cx="1422400" cy="1204913"/>
            </a:xfrm>
            <a:custGeom>
              <a:avLst/>
              <a:gdLst>
                <a:gd name="G0" fmla="+- 20769 0 0"/>
                <a:gd name="G1" fmla="+- 17591 0 0"/>
                <a:gd name="G2" fmla="+- 21600 0 0"/>
                <a:gd name="T0" fmla="*/ 0 w 20769"/>
                <a:gd name="T1" fmla="*/ 11657 h 17591"/>
                <a:gd name="T2" fmla="*/ 8234 w 20769"/>
                <a:gd name="T3" fmla="*/ 0 h 17591"/>
                <a:gd name="T4" fmla="*/ 20769 w 20769"/>
                <a:gd name="T5" fmla="*/ 17591 h 17591"/>
              </a:gdLst>
              <a:ahLst/>
              <a:cxnLst>
                <a:cxn ang="0">
                  <a:pos x="T0" y="T1"/>
                </a:cxn>
                <a:cxn ang="0">
                  <a:pos x="T2" y="T3"/>
                </a:cxn>
                <a:cxn ang="0">
                  <a:pos x="T4" y="T5"/>
                </a:cxn>
              </a:cxnLst>
              <a:rect l="0" t="0" r="r" b="b"/>
              <a:pathLst>
                <a:path w="20769" h="17591" fill="none" extrusionOk="0">
                  <a:moveTo>
                    <a:pt x="0" y="11657"/>
                  </a:moveTo>
                  <a:cubicBezTo>
                    <a:pt x="1344" y="6950"/>
                    <a:pt x="4247" y="2840"/>
                    <a:pt x="8234" y="0"/>
                  </a:cubicBezTo>
                </a:path>
                <a:path w="20769" h="17591" stroke="0" extrusionOk="0">
                  <a:moveTo>
                    <a:pt x="0" y="11657"/>
                  </a:moveTo>
                  <a:cubicBezTo>
                    <a:pt x="1344" y="6950"/>
                    <a:pt x="4247" y="2840"/>
                    <a:pt x="8234" y="0"/>
                  </a:cubicBezTo>
                  <a:lnTo>
                    <a:pt x="20769" y="17591"/>
                  </a:lnTo>
                  <a:close/>
                </a:path>
              </a:pathLst>
            </a:custGeom>
            <a:noFill/>
            <a:ln w="95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1" name="Freeform 108"/>
            <p:cNvSpPr>
              <a:spLocks/>
            </p:cNvSpPr>
            <p:nvPr/>
          </p:nvSpPr>
          <p:spPr bwMode="auto">
            <a:xfrm>
              <a:off x="6316663" y="4657726"/>
              <a:ext cx="74613" cy="139700"/>
            </a:xfrm>
            <a:custGeom>
              <a:avLst/>
              <a:gdLst>
                <a:gd name="T0" fmla="*/ 6 w 47"/>
                <a:gd name="T1" fmla="*/ 88 h 88"/>
                <a:gd name="T2" fmla="*/ 47 w 47"/>
                <a:gd name="T3" fmla="*/ 12 h 88"/>
                <a:gd name="T4" fmla="*/ 0 w 47"/>
                <a:gd name="T5" fmla="*/ 0 h 88"/>
                <a:gd name="T6" fmla="*/ 6 w 47"/>
                <a:gd name="T7" fmla="*/ 88 h 88"/>
              </a:gdLst>
              <a:ahLst/>
              <a:cxnLst>
                <a:cxn ang="0">
                  <a:pos x="T0" y="T1"/>
                </a:cxn>
                <a:cxn ang="0">
                  <a:pos x="T2" y="T3"/>
                </a:cxn>
                <a:cxn ang="0">
                  <a:pos x="T4" y="T5"/>
                </a:cxn>
                <a:cxn ang="0">
                  <a:pos x="T6" y="T7"/>
                </a:cxn>
              </a:cxnLst>
              <a:rect l="0" t="0" r="r" b="b"/>
              <a:pathLst>
                <a:path w="47" h="88">
                  <a:moveTo>
                    <a:pt x="6" y="88"/>
                  </a:moveTo>
                  <a:lnTo>
                    <a:pt x="47" y="12"/>
                  </a:lnTo>
                  <a:lnTo>
                    <a:pt x="0" y="0"/>
                  </a:lnTo>
                  <a:lnTo>
                    <a:pt x="6" y="88"/>
                  </a:lnTo>
                  <a:close/>
                </a:path>
              </a:pathLst>
            </a:custGeom>
            <a:solidFill>
              <a:srgbClr val="0000FF"/>
            </a:solidFill>
            <a:ln w="952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59" name="Group 1158"/>
          <p:cNvGrpSpPr/>
          <p:nvPr/>
        </p:nvGrpSpPr>
        <p:grpSpPr>
          <a:xfrm>
            <a:off x="4095750" y="2987676"/>
            <a:ext cx="1352550" cy="457200"/>
            <a:chOff x="4095750" y="2987676"/>
            <a:chExt cx="1352550" cy="457200"/>
          </a:xfrm>
        </p:grpSpPr>
        <p:sp>
          <p:nvSpPr>
            <p:cNvPr id="1102" name="Rectangle 109"/>
            <p:cNvSpPr>
              <a:spLocks noChangeArrowheads="1"/>
            </p:cNvSpPr>
            <p:nvPr/>
          </p:nvSpPr>
          <p:spPr bwMode="auto">
            <a:xfrm>
              <a:off x="4095750" y="2987676"/>
              <a:ext cx="135255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omic Sans MS" pitchFamily="66" charset="0"/>
                  <a:cs typeface="Arial" pitchFamily="34" charset="0"/>
                </a:rPr>
                <a:t>weekly LWDC rate</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03" name="Rectangle 110"/>
            <p:cNvSpPr>
              <a:spLocks noChangeArrowheads="1"/>
            </p:cNvSpPr>
            <p:nvPr/>
          </p:nvSpPr>
          <p:spPr bwMode="auto">
            <a:xfrm>
              <a:off x="4487863" y="3201988"/>
              <a:ext cx="587375"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omic Sans MS" pitchFamily="66" charset="0"/>
                  <a:cs typeface="Arial" pitchFamily="34" charset="0"/>
                </a:rPr>
                <a:t>injuries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1165" name="Group 1164"/>
          <p:cNvGrpSpPr/>
          <p:nvPr/>
        </p:nvGrpSpPr>
        <p:grpSpPr>
          <a:xfrm>
            <a:off x="2543175" y="3375026"/>
            <a:ext cx="2233613" cy="1482725"/>
            <a:chOff x="2543175" y="3375026"/>
            <a:chExt cx="2233613" cy="1482725"/>
          </a:xfrm>
        </p:grpSpPr>
        <p:sp>
          <p:nvSpPr>
            <p:cNvPr id="1104" name="Arc 111"/>
            <p:cNvSpPr>
              <a:spLocks/>
            </p:cNvSpPr>
            <p:nvPr/>
          </p:nvSpPr>
          <p:spPr bwMode="auto">
            <a:xfrm>
              <a:off x="2543175" y="3375026"/>
              <a:ext cx="2190750" cy="1482725"/>
            </a:xfrm>
            <a:custGeom>
              <a:avLst/>
              <a:gdLst>
                <a:gd name="G0" fmla="+- 0 0 0"/>
                <a:gd name="G1" fmla="+- 0 0 0"/>
                <a:gd name="G2" fmla="+- 21600 0 0"/>
                <a:gd name="T0" fmla="*/ 21533 w 21533"/>
                <a:gd name="T1" fmla="*/ 1696 h 14582"/>
                <a:gd name="T2" fmla="*/ 15935 w 21533"/>
                <a:gd name="T3" fmla="*/ 14582 h 14582"/>
                <a:gd name="T4" fmla="*/ 0 w 21533"/>
                <a:gd name="T5" fmla="*/ 0 h 14582"/>
              </a:gdLst>
              <a:ahLst/>
              <a:cxnLst>
                <a:cxn ang="0">
                  <a:pos x="T0" y="T1"/>
                </a:cxn>
                <a:cxn ang="0">
                  <a:pos x="T2" y="T3"/>
                </a:cxn>
                <a:cxn ang="0">
                  <a:pos x="T4" y="T5"/>
                </a:cxn>
              </a:cxnLst>
              <a:rect l="0" t="0" r="r" b="b"/>
              <a:pathLst>
                <a:path w="21533" h="14582" fill="none" extrusionOk="0">
                  <a:moveTo>
                    <a:pt x="21533" y="1696"/>
                  </a:moveTo>
                  <a:cubicBezTo>
                    <a:pt x="21155" y="6495"/>
                    <a:pt x="19184" y="11030"/>
                    <a:pt x="15935" y="14582"/>
                  </a:cubicBezTo>
                </a:path>
                <a:path w="21533" h="14582" stroke="0" extrusionOk="0">
                  <a:moveTo>
                    <a:pt x="21533" y="1696"/>
                  </a:moveTo>
                  <a:cubicBezTo>
                    <a:pt x="21155" y="6495"/>
                    <a:pt x="19184" y="11030"/>
                    <a:pt x="15935" y="14582"/>
                  </a:cubicBezTo>
                  <a:lnTo>
                    <a:pt x="0" y="0"/>
                  </a:lnTo>
                  <a:close/>
                </a:path>
              </a:pathLst>
            </a:custGeom>
            <a:noFill/>
            <a:ln w="95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5" name="Line 112"/>
            <p:cNvSpPr>
              <a:spLocks noChangeShapeType="1"/>
            </p:cNvSpPr>
            <p:nvPr/>
          </p:nvSpPr>
          <p:spPr bwMode="auto">
            <a:xfrm>
              <a:off x="4413250" y="4313238"/>
              <a:ext cx="223838" cy="111125"/>
            </a:xfrm>
            <a:prstGeom prst="line">
              <a:avLst/>
            </a:prstGeom>
            <a:noFill/>
            <a:ln w="952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6" name="Line 113"/>
            <p:cNvSpPr>
              <a:spLocks noChangeShapeType="1"/>
            </p:cNvSpPr>
            <p:nvPr/>
          </p:nvSpPr>
          <p:spPr bwMode="auto">
            <a:xfrm>
              <a:off x="4394200" y="4332288"/>
              <a:ext cx="223838" cy="111125"/>
            </a:xfrm>
            <a:prstGeom prst="line">
              <a:avLst/>
            </a:prstGeom>
            <a:noFill/>
            <a:ln w="952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7" name="Freeform 114"/>
            <p:cNvSpPr>
              <a:spLocks/>
            </p:cNvSpPr>
            <p:nvPr/>
          </p:nvSpPr>
          <p:spPr bwMode="auto">
            <a:xfrm>
              <a:off x="4702175" y="3417888"/>
              <a:ext cx="74613" cy="130175"/>
            </a:xfrm>
            <a:custGeom>
              <a:avLst/>
              <a:gdLst>
                <a:gd name="T0" fmla="*/ 24 w 47"/>
                <a:gd name="T1" fmla="*/ 0 h 82"/>
                <a:gd name="T2" fmla="*/ 0 w 47"/>
                <a:gd name="T3" fmla="*/ 82 h 82"/>
                <a:gd name="T4" fmla="*/ 47 w 47"/>
                <a:gd name="T5" fmla="*/ 76 h 82"/>
                <a:gd name="T6" fmla="*/ 24 w 47"/>
                <a:gd name="T7" fmla="*/ 0 h 82"/>
              </a:gdLst>
              <a:ahLst/>
              <a:cxnLst>
                <a:cxn ang="0">
                  <a:pos x="T0" y="T1"/>
                </a:cxn>
                <a:cxn ang="0">
                  <a:pos x="T2" y="T3"/>
                </a:cxn>
                <a:cxn ang="0">
                  <a:pos x="T4" y="T5"/>
                </a:cxn>
                <a:cxn ang="0">
                  <a:pos x="T6" y="T7"/>
                </a:cxn>
              </a:cxnLst>
              <a:rect l="0" t="0" r="r" b="b"/>
              <a:pathLst>
                <a:path w="47" h="82">
                  <a:moveTo>
                    <a:pt x="24" y="0"/>
                  </a:moveTo>
                  <a:lnTo>
                    <a:pt x="0" y="82"/>
                  </a:lnTo>
                  <a:lnTo>
                    <a:pt x="47" y="76"/>
                  </a:lnTo>
                  <a:lnTo>
                    <a:pt x="24" y="0"/>
                  </a:lnTo>
                  <a:close/>
                </a:path>
              </a:pathLst>
            </a:custGeom>
            <a:solidFill>
              <a:srgbClr val="0000FF"/>
            </a:solidFill>
            <a:ln w="952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60" name="Group 1159"/>
          <p:cNvGrpSpPr/>
          <p:nvPr/>
        </p:nvGrpSpPr>
        <p:grpSpPr>
          <a:xfrm>
            <a:off x="3065463" y="2812944"/>
            <a:ext cx="1087438" cy="4079982"/>
            <a:chOff x="3065463" y="2812944"/>
            <a:chExt cx="1087438" cy="4079982"/>
          </a:xfrm>
        </p:grpSpPr>
        <p:sp>
          <p:nvSpPr>
            <p:cNvPr id="1108" name="Arc 115"/>
            <p:cNvSpPr>
              <a:spLocks/>
            </p:cNvSpPr>
            <p:nvPr/>
          </p:nvSpPr>
          <p:spPr bwMode="auto">
            <a:xfrm>
              <a:off x="3065463" y="2851151"/>
              <a:ext cx="1087438" cy="4041775"/>
            </a:xfrm>
            <a:custGeom>
              <a:avLst/>
              <a:gdLst>
                <a:gd name="G0" fmla="+- 0 0 0"/>
                <a:gd name="G1" fmla="+- 21532 0 0"/>
                <a:gd name="G2" fmla="+- 21600 0 0"/>
                <a:gd name="T0" fmla="*/ 1715 w 5794"/>
                <a:gd name="T1" fmla="*/ 0 h 21532"/>
                <a:gd name="T2" fmla="*/ 5794 w 5794"/>
                <a:gd name="T3" fmla="*/ 724 h 21532"/>
                <a:gd name="T4" fmla="*/ 0 w 5794"/>
                <a:gd name="T5" fmla="*/ 21532 h 21532"/>
              </a:gdLst>
              <a:ahLst/>
              <a:cxnLst>
                <a:cxn ang="0">
                  <a:pos x="T0" y="T1"/>
                </a:cxn>
                <a:cxn ang="0">
                  <a:pos x="T2" y="T3"/>
                </a:cxn>
                <a:cxn ang="0">
                  <a:pos x="T4" y="T5"/>
                </a:cxn>
              </a:cxnLst>
              <a:rect l="0" t="0" r="r" b="b"/>
              <a:pathLst>
                <a:path w="5794" h="21532" fill="none" extrusionOk="0">
                  <a:moveTo>
                    <a:pt x="1714" y="0"/>
                  </a:moveTo>
                  <a:cubicBezTo>
                    <a:pt x="3094" y="110"/>
                    <a:pt x="4460" y="352"/>
                    <a:pt x="5794" y="723"/>
                  </a:cubicBezTo>
                </a:path>
                <a:path w="5794" h="21532" stroke="0" extrusionOk="0">
                  <a:moveTo>
                    <a:pt x="1714" y="0"/>
                  </a:moveTo>
                  <a:cubicBezTo>
                    <a:pt x="3094" y="110"/>
                    <a:pt x="4460" y="352"/>
                    <a:pt x="5794" y="723"/>
                  </a:cubicBezTo>
                  <a:lnTo>
                    <a:pt x="0" y="21532"/>
                  </a:lnTo>
                  <a:close/>
                </a:path>
              </a:pathLst>
            </a:custGeom>
            <a:noFill/>
            <a:ln w="95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9" name="Freeform 116"/>
            <p:cNvSpPr>
              <a:spLocks/>
            </p:cNvSpPr>
            <p:nvPr/>
          </p:nvSpPr>
          <p:spPr bwMode="auto">
            <a:xfrm>
              <a:off x="3311508" y="2812944"/>
              <a:ext cx="131763" cy="74613"/>
            </a:xfrm>
            <a:custGeom>
              <a:avLst/>
              <a:gdLst>
                <a:gd name="T0" fmla="*/ 0 w 83"/>
                <a:gd name="T1" fmla="*/ 24 h 47"/>
                <a:gd name="T2" fmla="*/ 77 w 83"/>
                <a:gd name="T3" fmla="*/ 47 h 47"/>
                <a:gd name="T4" fmla="*/ 83 w 83"/>
                <a:gd name="T5" fmla="*/ 0 h 47"/>
                <a:gd name="T6" fmla="*/ 0 w 83"/>
                <a:gd name="T7" fmla="*/ 24 h 47"/>
              </a:gdLst>
              <a:ahLst/>
              <a:cxnLst>
                <a:cxn ang="0">
                  <a:pos x="T0" y="T1"/>
                </a:cxn>
                <a:cxn ang="0">
                  <a:pos x="T2" y="T3"/>
                </a:cxn>
                <a:cxn ang="0">
                  <a:pos x="T4" y="T5"/>
                </a:cxn>
                <a:cxn ang="0">
                  <a:pos x="T6" y="T7"/>
                </a:cxn>
              </a:cxnLst>
              <a:rect l="0" t="0" r="r" b="b"/>
              <a:pathLst>
                <a:path w="83" h="47">
                  <a:moveTo>
                    <a:pt x="0" y="24"/>
                  </a:moveTo>
                  <a:lnTo>
                    <a:pt x="77" y="47"/>
                  </a:lnTo>
                  <a:lnTo>
                    <a:pt x="83" y="0"/>
                  </a:lnTo>
                  <a:lnTo>
                    <a:pt x="0" y="24"/>
                  </a:lnTo>
                  <a:close/>
                </a:path>
              </a:pathLst>
            </a:custGeom>
            <a:solidFill>
              <a:srgbClr val="0000FF"/>
            </a:solidFill>
            <a:ln w="952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77" name="Group 1176"/>
          <p:cNvGrpSpPr/>
          <p:nvPr/>
        </p:nvGrpSpPr>
        <p:grpSpPr>
          <a:xfrm>
            <a:off x="3243263" y="2008188"/>
            <a:ext cx="1479550" cy="1209676"/>
            <a:chOff x="3243263" y="2008188"/>
            <a:chExt cx="1479550" cy="1209676"/>
          </a:xfrm>
        </p:grpSpPr>
        <p:sp>
          <p:nvSpPr>
            <p:cNvPr id="1110" name="Arc 117"/>
            <p:cNvSpPr>
              <a:spLocks/>
            </p:cNvSpPr>
            <p:nvPr/>
          </p:nvSpPr>
          <p:spPr bwMode="auto">
            <a:xfrm>
              <a:off x="3243263" y="2085976"/>
              <a:ext cx="1479550" cy="1131888"/>
            </a:xfrm>
            <a:custGeom>
              <a:avLst/>
              <a:gdLst>
                <a:gd name="G0" fmla="+- 0 0 0"/>
                <a:gd name="G1" fmla="+- 16319 0 0"/>
                <a:gd name="G2" fmla="+- 21600 0 0"/>
                <a:gd name="T0" fmla="*/ 14151 w 21346"/>
                <a:gd name="T1" fmla="*/ 0 h 16319"/>
                <a:gd name="T2" fmla="*/ 21346 w 21346"/>
                <a:gd name="T3" fmla="*/ 13016 h 16319"/>
                <a:gd name="T4" fmla="*/ 0 w 21346"/>
                <a:gd name="T5" fmla="*/ 16319 h 16319"/>
              </a:gdLst>
              <a:ahLst/>
              <a:cxnLst>
                <a:cxn ang="0">
                  <a:pos x="T0" y="T1"/>
                </a:cxn>
                <a:cxn ang="0">
                  <a:pos x="T2" y="T3"/>
                </a:cxn>
                <a:cxn ang="0">
                  <a:pos x="T4" y="T5"/>
                </a:cxn>
              </a:cxnLst>
              <a:rect l="0" t="0" r="r" b="b"/>
              <a:pathLst>
                <a:path w="21346" h="16319" fill="none" extrusionOk="0">
                  <a:moveTo>
                    <a:pt x="14150" y="0"/>
                  </a:moveTo>
                  <a:cubicBezTo>
                    <a:pt x="18014" y="3350"/>
                    <a:pt x="20563" y="7962"/>
                    <a:pt x="21345" y="13016"/>
                  </a:cubicBezTo>
                </a:path>
                <a:path w="21346" h="16319" stroke="0" extrusionOk="0">
                  <a:moveTo>
                    <a:pt x="14150" y="0"/>
                  </a:moveTo>
                  <a:cubicBezTo>
                    <a:pt x="18014" y="3350"/>
                    <a:pt x="20563" y="7962"/>
                    <a:pt x="21345" y="13016"/>
                  </a:cubicBezTo>
                  <a:lnTo>
                    <a:pt x="0" y="16319"/>
                  </a:lnTo>
                  <a:close/>
                </a:path>
              </a:pathLst>
            </a:custGeom>
            <a:noFill/>
            <a:ln w="95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1" name="Line 118"/>
            <p:cNvSpPr>
              <a:spLocks noChangeShapeType="1"/>
            </p:cNvSpPr>
            <p:nvPr/>
          </p:nvSpPr>
          <p:spPr bwMode="auto">
            <a:xfrm flipV="1">
              <a:off x="4422775" y="2390776"/>
              <a:ext cx="223838" cy="130175"/>
            </a:xfrm>
            <a:prstGeom prst="line">
              <a:avLst/>
            </a:prstGeom>
            <a:noFill/>
            <a:ln w="952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2" name="Line 119"/>
            <p:cNvSpPr>
              <a:spLocks noChangeShapeType="1"/>
            </p:cNvSpPr>
            <p:nvPr/>
          </p:nvSpPr>
          <p:spPr bwMode="auto">
            <a:xfrm flipV="1">
              <a:off x="4441825" y="2409826"/>
              <a:ext cx="223838" cy="130175"/>
            </a:xfrm>
            <a:prstGeom prst="line">
              <a:avLst/>
            </a:prstGeom>
            <a:noFill/>
            <a:ln w="952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3" name="Freeform 120"/>
            <p:cNvSpPr>
              <a:spLocks/>
            </p:cNvSpPr>
            <p:nvPr/>
          </p:nvSpPr>
          <p:spPr bwMode="auto">
            <a:xfrm>
              <a:off x="4124325" y="2008188"/>
              <a:ext cx="120650" cy="103188"/>
            </a:xfrm>
            <a:custGeom>
              <a:avLst/>
              <a:gdLst>
                <a:gd name="T0" fmla="*/ 0 w 76"/>
                <a:gd name="T1" fmla="*/ 0 h 65"/>
                <a:gd name="T2" fmla="*/ 47 w 76"/>
                <a:gd name="T3" fmla="*/ 65 h 65"/>
                <a:gd name="T4" fmla="*/ 76 w 76"/>
                <a:gd name="T5" fmla="*/ 23 h 65"/>
                <a:gd name="T6" fmla="*/ 0 w 76"/>
                <a:gd name="T7" fmla="*/ 0 h 65"/>
              </a:gdLst>
              <a:ahLst/>
              <a:cxnLst>
                <a:cxn ang="0">
                  <a:pos x="T0" y="T1"/>
                </a:cxn>
                <a:cxn ang="0">
                  <a:pos x="T2" y="T3"/>
                </a:cxn>
                <a:cxn ang="0">
                  <a:pos x="T4" y="T5"/>
                </a:cxn>
                <a:cxn ang="0">
                  <a:pos x="T6" y="T7"/>
                </a:cxn>
              </a:cxnLst>
              <a:rect l="0" t="0" r="r" b="b"/>
              <a:pathLst>
                <a:path w="76" h="65">
                  <a:moveTo>
                    <a:pt x="0" y="0"/>
                  </a:moveTo>
                  <a:lnTo>
                    <a:pt x="47" y="65"/>
                  </a:lnTo>
                  <a:lnTo>
                    <a:pt x="76" y="23"/>
                  </a:lnTo>
                  <a:lnTo>
                    <a:pt x="0" y="0"/>
                  </a:lnTo>
                  <a:close/>
                </a:path>
              </a:pathLst>
            </a:custGeom>
            <a:solidFill>
              <a:srgbClr val="0000FF"/>
            </a:solidFill>
            <a:ln w="952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52" name="Group 1151"/>
          <p:cNvGrpSpPr/>
          <p:nvPr/>
        </p:nvGrpSpPr>
        <p:grpSpPr>
          <a:xfrm>
            <a:off x="6310313" y="5064126"/>
            <a:ext cx="1512888" cy="1236663"/>
            <a:chOff x="6310313" y="5064126"/>
            <a:chExt cx="1512888" cy="1236663"/>
          </a:xfrm>
        </p:grpSpPr>
        <p:sp>
          <p:nvSpPr>
            <p:cNvPr id="1114" name="Arc 121"/>
            <p:cNvSpPr>
              <a:spLocks/>
            </p:cNvSpPr>
            <p:nvPr/>
          </p:nvSpPr>
          <p:spPr bwMode="auto">
            <a:xfrm>
              <a:off x="6310313" y="5064126"/>
              <a:ext cx="1512888" cy="1147763"/>
            </a:xfrm>
            <a:custGeom>
              <a:avLst/>
              <a:gdLst>
                <a:gd name="G0" fmla="+- 21545 0 0"/>
                <a:gd name="G1" fmla="+- 0 0 0"/>
                <a:gd name="G2" fmla="+- 21600 0 0"/>
                <a:gd name="T0" fmla="*/ 7440 w 21545"/>
                <a:gd name="T1" fmla="*/ 16359 h 16359"/>
                <a:gd name="T2" fmla="*/ 0 w 21545"/>
                <a:gd name="T3" fmla="*/ 1544 h 16359"/>
                <a:gd name="T4" fmla="*/ 21545 w 21545"/>
                <a:gd name="T5" fmla="*/ 0 h 16359"/>
              </a:gdLst>
              <a:ahLst/>
              <a:cxnLst>
                <a:cxn ang="0">
                  <a:pos x="T0" y="T1"/>
                </a:cxn>
                <a:cxn ang="0">
                  <a:pos x="T2" y="T3"/>
                </a:cxn>
                <a:cxn ang="0">
                  <a:pos x="T4" y="T5"/>
                </a:cxn>
              </a:cxnLst>
              <a:rect l="0" t="0" r="r" b="b"/>
              <a:pathLst>
                <a:path w="21545" h="16359" fill="none" extrusionOk="0">
                  <a:moveTo>
                    <a:pt x="7440" y="16358"/>
                  </a:moveTo>
                  <a:cubicBezTo>
                    <a:pt x="3088" y="12606"/>
                    <a:pt x="410" y="7275"/>
                    <a:pt x="0" y="1543"/>
                  </a:cubicBezTo>
                </a:path>
                <a:path w="21545" h="16359" stroke="0" extrusionOk="0">
                  <a:moveTo>
                    <a:pt x="7440" y="16358"/>
                  </a:moveTo>
                  <a:cubicBezTo>
                    <a:pt x="3088" y="12606"/>
                    <a:pt x="410" y="7275"/>
                    <a:pt x="0" y="1543"/>
                  </a:cubicBezTo>
                  <a:lnTo>
                    <a:pt x="21545" y="0"/>
                  </a:lnTo>
                  <a:close/>
                </a:path>
              </a:pathLst>
            </a:custGeom>
            <a:noFill/>
            <a:ln w="95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5" name="Line 122"/>
            <p:cNvSpPr>
              <a:spLocks noChangeShapeType="1"/>
            </p:cNvSpPr>
            <p:nvPr/>
          </p:nvSpPr>
          <p:spPr bwMode="auto">
            <a:xfrm flipH="1">
              <a:off x="6372225" y="5721351"/>
              <a:ext cx="223838" cy="112713"/>
            </a:xfrm>
            <a:prstGeom prst="line">
              <a:avLst/>
            </a:prstGeom>
            <a:noFill/>
            <a:ln w="952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6" name="Line 123"/>
            <p:cNvSpPr>
              <a:spLocks noChangeShapeType="1"/>
            </p:cNvSpPr>
            <p:nvPr/>
          </p:nvSpPr>
          <p:spPr bwMode="auto">
            <a:xfrm flipH="1">
              <a:off x="6354763" y="5703888"/>
              <a:ext cx="223838" cy="111125"/>
            </a:xfrm>
            <a:prstGeom prst="line">
              <a:avLst/>
            </a:prstGeom>
            <a:noFill/>
            <a:ln w="952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7" name="Freeform 124"/>
            <p:cNvSpPr>
              <a:spLocks/>
            </p:cNvSpPr>
            <p:nvPr/>
          </p:nvSpPr>
          <p:spPr bwMode="auto">
            <a:xfrm>
              <a:off x="6811963" y="6188076"/>
              <a:ext cx="130175" cy="112713"/>
            </a:xfrm>
            <a:custGeom>
              <a:avLst/>
              <a:gdLst>
                <a:gd name="T0" fmla="*/ 82 w 82"/>
                <a:gd name="T1" fmla="*/ 71 h 71"/>
                <a:gd name="T2" fmla="*/ 29 w 82"/>
                <a:gd name="T3" fmla="*/ 0 h 71"/>
                <a:gd name="T4" fmla="*/ 0 w 82"/>
                <a:gd name="T5" fmla="*/ 35 h 71"/>
                <a:gd name="T6" fmla="*/ 82 w 82"/>
                <a:gd name="T7" fmla="*/ 71 h 71"/>
              </a:gdLst>
              <a:ahLst/>
              <a:cxnLst>
                <a:cxn ang="0">
                  <a:pos x="T0" y="T1"/>
                </a:cxn>
                <a:cxn ang="0">
                  <a:pos x="T2" y="T3"/>
                </a:cxn>
                <a:cxn ang="0">
                  <a:pos x="T4" y="T5"/>
                </a:cxn>
                <a:cxn ang="0">
                  <a:pos x="T6" y="T7"/>
                </a:cxn>
              </a:cxnLst>
              <a:rect l="0" t="0" r="r" b="b"/>
              <a:pathLst>
                <a:path w="82" h="71">
                  <a:moveTo>
                    <a:pt x="82" y="71"/>
                  </a:moveTo>
                  <a:lnTo>
                    <a:pt x="29" y="0"/>
                  </a:lnTo>
                  <a:lnTo>
                    <a:pt x="0" y="35"/>
                  </a:lnTo>
                  <a:lnTo>
                    <a:pt x="82" y="71"/>
                  </a:lnTo>
                  <a:close/>
                </a:path>
              </a:pathLst>
            </a:custGeom>
            <a:solidFill>
              <a:srgbClr val="0000FF"/>
            </a:solidFill>
            <a:ln w="952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121" name="Rectangle 128"/>
          <p:cNvSpPr>
            <a:spLocks noChangeArrowheads="1"/>
          </p:cNvSpPr>
          <p:nvPr/>
        </p:nvSpPr>
        <p:spPr bwMode="auto">
          <a:xfrm>
            <a:off x="6764338" y="5918201"/>
            <a:ext cx="1287463"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Comic Sans MS" pitchFamily="66" charset="0"/>
                <a:cs typeface="Arial" pitchFamily="34" charset="0"/>
              </a:rPr>
              <a:t>Productivity Goal</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18" name="Oval 125"/>
          <p:cNvSpPr>
            <a:spLocks noChangeArrowheads="1"/>
          </p:cNvSpPr>
          <p:nvPr/>
        </p:nvSpPr>
        <p:spPr bwMode="auto">
          <a:xfrm>
            <a:off x="7100888" y="5376863"/>
            <a:ext cx="531813" cy="53181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157" name="Group 1156"/>
          <p:cNvGrpSpPr/>
          <p:nvPr/>
        </p:nvGrpSpPr>
        <p:grpSpPr>
          <a:xfrm>
            <a:off x="7104864" y="5376863"/>
            <a:ext cx="573874" cy="531813"/>
            <a:chOff x="7104864" y="5376863"/>
            <a:chExt cx="573874" cy="531813"/>
          </a:xfrm>
        </p:grpSpPr>
        <p:sp>
          <p:nvSpPr>
            <p:cNvPr id="1119" name="Arc 126"/>
            <p:cNvSpPr>
              <a:spLocks/>
            </p:cNvSpPr>
            <p:nvPr/>
          </p:nvSpPr>
          <p:spPr bwMode="auto">
            <a:xfrm>
              <a:off x="7104864" y="5376863"/>
              <a:ext cx="531813" cy="531813"/>
            </a:xfrm>
            <a:custGeom>
              <a:avLst/>
              <a:gdLst>
                <a:gd name="G0" fmla="+- 21600 0 0"/>
                <a:gd name="G1" fmla="+- 21600 0 0"/>
                <a:gd name="G2" fmla="+- 21600 0 0"/>
                <a:gd name="T0" fmla="*/ 43199 w 43199"/>
                <a:gd name="T1" fmla="*/ 21850 h 43200"/>
                <a:gd name="T2" fmla="*/ 21857 w 43199"/>
                <a:gd name="T3" fmla="*/ 2 h 43200"/>
                <a:gd name="T4" fmla="*/ 21600 w 43199"/>
                <a:gd name="T5" fmla="*/ 21600 h 43200"/>
              </a:gdLst>
              <a:ahLst/>
              <a:cxnLst>
                <a:cxn ang="0">
                  <a:pos x="T0" y="T1"/>
                </a:cxn>
                <a:cxn ang="0">
                  <a:pos x="T2" y="T3"/>
                </a:cxn>
                <a:cxn ang="0">
                  <a:pos x="T4" y="T5"/>
                </a:cxn>
              </a:cxnLst>
              <a:rect l="0" t="0" r="r" b="b"/>
              <a:pathLst>
                <a:path w="43199" h="43200" fill="none" extrusionOk="0">
                  <a:moveTo>
                    <a:pt x="43198" y="21849"/>
                  </a:moveTo>
                  <a:cubicBezTo>
                    <a:pt x="43061" y="33681"/>
                    <a:pt x="33431" y="43199"/>
                    <a:pt x="21600" y="43200"/>
                  </a:cubicBezTo>
                  <a:cubicBezTo>
                    <a:pt x="9670" y="43200"/>
                    <a:pt x="0" y="33529"/>
                    <a:pt x="0" y="21600"/>
                  </a:cubicBezTo>
                  <a:cubicBezTo>
                    <a:pt x="0" y="9670"/>
                    <a:pt x="9670" y="0"/>
                    <a:pt x="21600" y="0"/>
                  </a:cubicBezTo>
                  <a:cubicBezTo>
                    <a:pt x="21685" y="-1"/>
                    <a:pt x="21771" y="0"/>
                    <a:pt x="21857" y="1"/>
                  </a:cubicBezTo>
                </a:path>
                <a:path w="43199" h="43200" stroke="0" extrusionOk="0">
                  <a:moveTo>
                    <a:pt x="43198" y="21849"/>
                  </a:moveTo>
                  <a:cubicBezTo>
                    <a:pt x="43061" y="33681"/>
                    <a:pt x="33431" y="43199"/>
                    <a:pt x="21600" y="43200"/>
                  </a:cubicBezTo>
                  <a:cubicBezTo>
                    <a:pt x="9670" y="43200"/>
                    <a:pt x="0" y="33529"/>
                    <a:pt x="0" y="21600"/>
                  </a:cubicBezTo>
                  <a:cubicBezTo>
                    <a:pt x="0" y="9670"/>
                    <a:pt x="9670" y="0"/>
                    <a:pt x="21600" y="0"/>
                  </a:cubicBezTo>
                  <a:cubicBezTo>
                    <a:pt x="21685" y="-1"/>
                    <a:pt x="21771" y="0"/>
                    <a:pt x="21857" y="1"/>
                  </a:cubicBezTo>
                  <a:lnTo>
                    <a:pt x="21600" y="21600"/>
                  </a:lnTo>
                  <a:close/>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0" name="Freeform 127"/>
            <p:cNvSpPr>
              <a:spLocks/>
            </p:cNvSpPr>
            <p:nvPr/>
          </p:nvSpPr>
          <p:spPr bwMode="auto">
            <a:xfrm>
              <a:off x="7604125" y="5516563"/>
              <a:ext cx="74613" cy="130175"/>
            </a:xfrm>
            <a:custGeom>
              <a:avLst/>
              <a:gdLst>
                <a:gd name="T0" fmla="*/ 24 w 47"/>
                <a:gd name="T1" fmla="*/ 0 h 82"/>
                <a:gd name="T2" fmla="*/ 0 w 47"/>
                <a:gd name="T3" fmla="*/ 82 h 82"/>
                <a:gd name="T4" fmla="*/ 47 w 47"/>
                <a:gd name="T5" fmla="*/ 82 h 82"/>
                <a:gd name="T6" fmla="*/ 24 w 47"/>
                <a:gd name="T7" fmla="*/ 0 h 82"/>
              </a:gdLst>
              <a:ahLst/>
              <a:cxnLst>
                <a:cxn ang="0">
                  <a:pos x="T0" y="T1"/>
                </a:cxn>
                <a:cxn ang="0">
                  <a:pos x="T2" y="T3"/>
                </a:cxn>
                <a:cxn ang="0">
                  <a:pos x="T4" y="T5"/>
                </a:cxn>
                <a:cxn ang="0">
                  <a:pos x="T6" y="T7"/>
                </a:cxn>
              </a:cxnLst>
              <a:rect l="0" t="0" r="r" b="b"/>
              <a:pathLst>
                <a:path w="47" h="82">
                  <a:moveTo>
                    <a:pt x="24" y="0"/>
                  </a:moveTo>
                  <a:lnTo>
                    <a:pt x="0" y="82"/>
                  </a:lnTo>
                  <a:lnTo>
                    <a:pt x="47" y="82"/>
                  </a:lnTo>
                  <a:lnTo>
                    <a:pt x="24" y="0"/>
                  </a:lnTo>
                  <a:close/>
                </a:path>
              </a:pathLst>
            </a:custGeom>
            <a:solidFill>
              <a:srgbClr val="000000"/>
            </a:solidFill>
            <a:ln w="190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pic>
          <p:nvPicPr>
            <p:cNvPr id="1153" name="Picture 1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1538" y="5497513"/>
              <a:ext cx="29845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22" name="Oval 130"/>
          <p:cNvSpPr>
            <a:spLocks noChangeArrowheads="1"/>
          </p:cNvSpPr>
          <p:nvPr/>
        </p:nvSpPr>
        <p:spPr bwMode="auto">
          <a:xfrm>
            <a:off x="3621088" y="2044701"/>
            <a:ext cx="531813" cy="5334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5" name="Rectangle 133"/>
          <p:cNvSpPr>
            <a:spLocks noChangeArrowheads="1"/>
          </p:cNvSpPr>
          <p:nvPr/>
        </p:nvSpPr>
        <p:spPr bwMode="auto">
          <a:xfrm>
            <a:off x="3462338" y="2586038"/>
            <a:ext cx="942975"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Comic Sans MS" pitchFamily="66" charset="0"/>
                <a:cs typeface="Arial" pitchFamily="34" charset="0"/>
              </a:rPr>
              <a:t>Safety Goal</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178" name="Group 1177"/>
          <p:cNvGrpSpPr/>
          <p:nvPr/>
        </p:nvGrpSpPr>
        <p:grpSpPr>
          <a:xfrm>
            <a:off x="3621088" y="2044701"/>
            <a:ext cx="571052" cy="533400"/>
            <a:chOff x="3621088" y="2044701"/>
            <a:chExt cx="571052" cy="533400"/>
          </a:xfrm>
        </p:grpSpPr>
        <p:sp>
          <p:nvSpPr>
            <p:cNvPr id="1123" name="Arc 131"/>
            <p:cNvSpPr>
              <a:spLocks/>
            </p:cNvSpPr>
            <p:nvPr/>
          </p:nvSpPr>
          <p:spPr bwMode="auto">
            <a:xfrm>
              <a:off x="3621088" y="2044701"/>
              <a:ext cx="531813" cy="533400"/>
            </a:xfrm>
            <a:custGeom>
              <a:avLst/>
              <a:gdLst>
                <a:gd name="G0" fmla="+- 21600 0 0"/>
                <a:gd name="G1" fmla="+- 21600 0 0"/>
                <a:gd name="G2" fmla="+- 21600 0 0"/>
                <a:gd name="T0" fmla="*/ 43197 w 43197"/>
                <a:gd name="T1" fmla="*/ 21976 h 43200"/>
                <a:gd name="T2" fmla="*/ 21858 w 43197"/>
                <a:gd name="T3" fmla="*/ 2 h 43200"/>
                <a:gd name="T4" fmla="*/ 21600 w 43197"/>
                <a:gd name="T5" fmla="*/ 21600 h 43200"/>
              </a:gdLst>
              <a:ahLst/>
              <a:cxnLst>
                <a:cxn ang="0">
                  <a:pos x="T0" y="T1"/>
                </a:cxn>
                <a:cxn ang="0">
                  <a:pos x="T2" y="T3"/>
                </a:cxn>
                <a:cxn ang="0">
                  <a:pos x="T4" y="T5"/>
                </a:cxn>
              </a:cxnLst>
              <a:rect l="0" t="0" r="r" b="b"/>
              <a:pathLst>
                <a:path w="43197" h="43200" fill="none" extrusionOk="0">
                  <a:moveTo>
                    <a:pt x="43196" y="21975"/>
                  </a:moveTo>
                  <a:cubicBezTo>
                    <a:pt x="42991" y="33756"/>
                    <a:pt x="33382" y="43199"/>
                    <a:pt x="21600" y="43200"/>
                  </a:cubicBezTo>
                  <a:cubicBezTo>
                    <a:pt x="9670" y="43200"/>
                    <a:pt x="0" y="33529"/>
                    <a:pt x="0" y="21600"/>
                  </a:cubicBezTo>
                  <a:cubicBezTo>
                    <a:pt x="0" y="9670"/>
                    <a:pt x="9670" y="0"/>
                    <a:pt x="21600" y="0"/>
                  </a:cubicBezTo>
                  <a:cubicBezTo>
                    <a:pt x="21686" y="-1"/>
                    <a:pt x="21772" y="0"/>
                    <a:pt x="21858" y="1"/>
                  </a:cubicBezTo>
                </a:path>
                <a:path w="43197" h="43200" stroke="0" extrusionOk="0">
                  <a:moveTo>
                    <a:pt x="43196" y="21975"/>
                  </a:moveTo>
                  <a:cubicBezTo>
                    <a:pt x="42991" y="33756"/>
                    <a:pt x="33382" y="43199"/>
                    <a:pt x="21600" y="43200"/>
                  </a:cubicBezTo>
                  <a:cubicBezTo>
                    <a:pt x="9670" y="43200"/>
                    <a:pt x="0" y="33529"/>
                    <a:pt x="0" y="21600"/>
                  </a:cubicBezTo>
                  <a:cubicBezTo>
                    <a:pt x="0" y="9670"/>
                    <a:pt x="9670" y="0"/>
                    <a:pt x="21600" y="0"/>
                  </a:cubicBezTo>
                  <a:cubicBezTo>
                    <a:pt x="21686" y="-1"/>
                    <a:pt x="21772" y="0"/>
                    <a:pt x="21858" y="1"/>
                  </a:cubicBezTo>
                  <a:lnTo>
                    <a:pt x="21600" y="21600"/>
                  </a:lnTo>
                  <a:close/>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4" name="Freeform 132"/>
            <p:cNvSpPr>
              <a:spLocks/>
            </p:cNvSpPr>
            <p:nvPr/>
          </p:nvSpPr>
          <p:spPr bwMode="auto">
            <a:xfrm>
              <a:off x="4117527" y="2185988"/>
              <a:ext cx="74613" cy="130175"/>
            </a:xfrm>
            <a:custGeom>
              <a:avLst/>
              <a:gdLst>
                <a:gd name="T0" fmla="*/ 23 w 47"/>
                <a:gd name="T1" fmla="*/ 0 h 82"/>
                <a:gd name="T2" fmla="*/ 0 w 47"/>
                <a:gd name="T3" fmla="*/ 82 h 82"/>
                <a:gd name="T4" fmla="*/ 47 w 47"/>
                <a:gd name="T5" fmla="*/ 82 h 82"/>
                <a:gd name="T6" fmla="*/ 23 w 47"/>
                <a:gd name="T7" fmla="*/ 0 h 82"/>
              </a:gdLst>
              <a:ahLst/>
              <a:cxnLst>
                <a:cxn ang="0">
                  <a:pos x="T0" y="T1"/>
                </a:cxn>
                <a:cxn ang="0">
                  <a:pos x="T2" y="T3"/>
                </a:cxn>
                <a:cxn ang="0">
                  <a:pos x="T4" y="T5"/>
                </a:cxn>
                <a:cxn ang="0">
                  <a:pos x="T6" y="T7"/>
                </a:cxn>
              </a:cxnLst>
              <a:rect l="0" t="0" r="r" b="b"/>
              <a:pathLst>
                <a:path w="47" h="82">
                  <a:moveTo>
                    <a:pt x="23" y="0"/>
                  </a:moveTo>
                  <a:lnTo>
                    <a:pt x="0" y="82"/>
                  </a:lnTo>
                  <a:lnTo>
                    <a:pt x="47" y="82"/>
                  </a:lnTo>
                  <a:lnTo>
                    <a:pt x="23" y="0"/>
                  </a:lnTo>
                  <a:close/>
                </a:path>
              </a:pathLst>
            </a:custGeom>
            <a:solidFill>
              <a:srgbClr val="000000"/>
            </a:solidFill>
            <a:ln w="190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pic>
          <p:nvPicPr>
            <p:cNvPr id="1158" name="Picture 1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1738" y="2166938"/>
              <a:ext cx="29845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63" name="Group 1162"/>
          <p:cNvGrpSpPr/>
          <p:nvPr/>
        </p:nvGrpSpPr>
        <p:grpSpPr>
          <a:xfrm>
            <a:off x="1250950" y="4275138"/>
            <a:ext cx="1255713" cy="1250951"/>
            <a:chOff x="1250950" y="4275138"/>
            <a:chExt cx="1255713" cy="1250951"/>
          </a:xfrm>
        </p:grpSpPr>
        <p:sp>
          <p:nvSpPr>
            <p:cNvPr id="1126" name="Arc 135"/>
            <p:cNvSpPr>
              <a:spLocks/>
            </p:cNvSpPr>
            <p:nvPr/>
          </p:nvSpPr>
          <p:spPr bwMode="auto">
            <a:xfrm>
              <a:off x="1325563" y="4275138"/>
              <a:ext cx="1181100" cy="1173163"/>
            </a:xfrm>
            <a:custGeom>
              <a:avLst/>
              <a:gdLst>
                <a:gd name="G0" fmla="+- 21600 0 0"/>
                <a:gd name="G1" fmla="+- 4225 0 0"/>
                <a:gd name="G2" fmla="+- 21600 0 0"/>
                <a:gd name="T0" fmla="*/ 8585 w 21600"/>
                <a:gd name="T1" fmla="*/ 21463 h 21463"/>
                <a:gd name="T2" fmla="*/ 417 w 21600"/>
                <a:gd name="T3" fmla="*/ 0 h 21463"/>
                <a:gd name="T4" fmla="*/ 21600 w 21600"/>
                <a:gd name="T5" fmla="*/ 4225 h 21463"/>
              </a:gdLst>
              <a:ahLst/>
              <a:cxnLst>
                <a:cxn ang="0">
                  <a:pos x="T0" y="T1"/>
                </a:cxn>
                <a:cxn ang="0">
                  <a:pos x="T2" y="T3"/>
                </a:cxn>
                <a:cxn ang="0">
                  <a:pos x="T4" y="T5"/>
                </a:cxn>
              </a:cxnLst>
              <a:rect l="0" t="0" r="r" b="b"/>
              <a:pathLst>
                <a:path w="21600" h="21463" fill="none" extrusionOk="0">
                  <a:moveTo>
                    <a:pt x="8584" y="21463"/>
                  </a:moveTo>
                  <a:cubicBezTo>
                    <a:pt x="3178" y="17381"/>
                    <a:pt x="0" y="10999"/>
                    <a:pt x="0" y="4225"/>
                  </a:cubicBezTo>
                  <a:cubicBezTo>
                    <a:pt x="-1" y="2806"/>
                    <a:pt x="139" y="1391"/>
                    <a:pt x="417" y="0"/>
                  </a:cubicBezTo>
                </a:path>
                <a:path w="21600" h="21463" stroke="0" extrusionOk="0">
                  <a:moveTo>
                    <a:pt x="8584" y="21463"/>
                  </a:moveTo>
                  <a:cubicBezTo>
                    <a:pt x="3178" y="17381"/>
                    <a:pt x="0" y="10999"/>
                    <a:pt x="0" y="4225"/>
                  </a:cubicBezTo>
                  <a:cubicBezTo>
                    <a:pt x="-1" y="2806"/>
                    <a:pt x="139" y="1391"/>
                    <a:pt x="417" y="0"/>
                  </a:cubicBezTo>
                  <a:lnTo>
                    <a:pt x="21600" y="4225"/>
                  </a:lnTo>
                  <a:close/>
                </a:path>
              </a:pathLst>
            </a:custGeom>
            <a:noFill/>
            <a:ln w="95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7" name="Line 136"/>
            <p:cNvSpPr>
              <a:spLocks noChangeShapeType="1"/>
            </p:cNvSpPr>
            <p:nvPr/>
          </p:nvSpPr>
          <p:spPr bwMode="auto">
            <a:xfrm flipH="1">
              <a:off x="1250950" y="4835526"/>
              <a:ext cx="242888" cy="55563"/>
            </a:xfrm>
            <a:prstGeom prst="line">
              <a:avLst/>
            </a:prstGeom>
            <a:noFill/>
            <a:ln w="952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8" name="Line 137"/>
            <p:cNvSpPr>
              <a:spLocks noChangeShapeType="1"/>
            </p:cNvSpPr>
            <p:nvPr/>
          </p:nvSpPr>
          <p:spPr bwMode="auto">
            <a:xfrm flipH="1">
              <a:off x="1250950" y="4797426"/>
              <a:ext cx="242888" cy="57150"/>
            </a:xfrm>
            <a:prstGeom prst="line">
              <a:avLst/>
            </a:prstGeom>
            <a:noFill/>
            <a:ln w="952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9" name="Freeform 138"/>
            <p:cNvSpPr>
              <a:spLocks/>
            </p:cNvSpPr>
            <p:nvPr/>
          </p:nvSpPr>
          <p:spPr bwMode="auto">
            <a:xfrm>
              <a:off x="1773238" y="5413376"/>
              <a:ext cx="130175" cy="112713"/>
            </a:xfrm>
            <a:custGeom>
              <a:avLst/>
              <a:gdLst>
                <a:gd name="T0" fmla="*/ 82 w 82"/>
                <a:gd name="T1" fmla="*/ 71 h 71"/>
                <a:gd name="T2" fmla="*/ 23 w 82"/>
                <a:gd name="T3" fmla="*/ 0 h 71"/>
                <a:gd name="T4" fmla="*/ 0 w 82"/>
                <a:gd name="T5" fmla="*/ 41 h 71"/>
                <a:gd name="T6" fmla="*/ 82 w 82"/>
                <a:gd name="T7" fmla="*/ 71 h 71"/>
              </a:gdLst>
              <a:ahLst/>
              <a:cxnLst>
                <a:cxn ang="0">
                  <a:pos x="T0" y="T1"/>
                </a:cxn>
                <a:cxn ang="0">
                  <a:pos x="T2" y="T3"/>
                </a:cxn>
                <a:cxn ang="0">
                  <a:pos x="T4" y="T5"/>
                </a:cxn>
                <a:cxn ang="0">
                  <a:pos x="T6" y="T7"/>
                </a:cxn>
              </a:cxnLst>
              <a:rect l="0" t="0" r="r" b="b"/>
              <a:pathLst>
                <a:path w="82" h="71">
                  <a:moveTo>
                    <a:pt x="82" y="71"/>
                  </a:moveTo>
                  <a:lnTo>
                    <a:pt x="23" y="0"/>
                  </a:lnTo>
                  <a:lnTo>
                    <a:pt x="0" y="41"/>
                  </a:lnTo>
                  <a:lnTo>
                    <a:pt x="82" y="71"/>
                  </a:lnTo>
                  <a:close/>
                </a:path>
              </a:pathLst>
            </a:custGeom>
            <a:solidFill>
              <a:srgbClr val="0000FF"/>
            </a:solidFill>
            <a:ln w="952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0" name="Rectangle 139"/>
            <p:cNvSpPr>
              <a:spLocks noChangeArrowheads="1"/>
            </p:cNvSpPr>
            <p:nvPr/>
          </p:nvSpPr>
          <p:spPr bwMode="auto">
            <a:xfrm>
              <a:off x="1801813" y="5264151"/>
              <a:ext cx="168275"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Times New Roman" pitchFamily="18" charset="0"/>
                  <a:cs typeface="Arial" pitchFamily="34" charset="0"/>
                </a:rPr>
                <a:t>O</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1186" name="Group 1185"/>
          <p:cNvGrpSpPr/>
          <p:nvPr/>
        </p:nvGrpSpPr>
        <p:grpSpPr>
          <a:xfrm>
            <a:off x="3089275" y="3622676"/>
            <a:ext cx="3768725" cy="74613"/>
            <a:chOff x="3089275" y="3622676"/>
            <a:chExt cx="3768725" cy="74613"/>
          </a:xfrm>
        </p:grpSpPr>
        <p:sp>
          <p:nvSpPr>
            <p:cNvPr id="1131" name="Line 140"/>
            <p:cNvSpPr>
              <a:spLocks noChangeShapeType="1"/>
            </p:cNvSpPr>
            <p:nvPr/>
          </p:nvSpPr>
          <p:spPr bwMode="auto">
            <a:xfrm>
              <a:off x="3089275" y="3659188"/>
              <a:ext cx="3638550" cy="0"/>
            </a:xfrm>
            <a:prstGeom prst="line">
              <a:avLst/>
            </a:prstGeom>
            <a:noFill/>
            <a:ln w="952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2" name="Freeform 141"/>
            <p:cNvSpPr>
              <a:spLocks/>
            </p:cNvSpPr>
            <p:nvPr/>
          </p:nvSpPr>
          <p:spPr bwMode="auto">
            <a:xfrm>
              <a:off x="6727825" y="3622676"/>
              <a:ext cx="130175" cy="74613"/>
            </a:xfrm>
            <a:custGeom>
              <a:avLst/>
              <a:gdLst>
                <a:gd name="T0" fmla="*/ 82 w 82"/>
                <a:gd name="T1" fmla="*/ 23 h 47"/>
                <a:gd name="T2" fmla="*/ 0 w 82"/>
                <a:gd name="T3" fmla="*/ 0 h 47"/>
                <a:gd name="T4" fmla="*/ 0 w 82"/>
                <a:gd name="T5" fmla="*/ 47 h 47"/>
                <a:gd name="T6" fmla="*/ 82 w 82"/>
                <a:gd name="T7" fmla="*/ 23 h 47"/>
              </a:gdLst>
              <a:ahLst/>
              <a:cxnLst>
                <a:cxn ang="0">
                  <a:pos x="T0" y="T1"/>
                </a:cxn>
                <a:cxn ang="0">
                  <a:pos x="T2" y="T3"/>
                </a:cxn>
                <a:cxn ang="0">
                  <a:pos x="T4" y="T5"/>
                </a:cxn>
                <a:cxn ang="0">
                  <a:pos x="T6" y="T7"/>
                </a:cxn>
              </a:cxnLst>
              <a:rect l="0" t="0" r="r" b="b"/>
              <a:pathLst>
                <a:path w="82" h="47">
                  <a:moveTo>
                    <a:pt x="82" y="23"/>
                  </a:moveTo>
                  <a:lnTo>
                    <a:pt x="0" y="0"/>
                  </a:lnTo>
                  <a:lnTo>
                    <a:pt x="0" y="47"/>
                  </a:lnTo>
                  <a:lnTo>
                    <a:pt x="82" y="23"/>
                  </a:lnTo>
                  <a:close/>
                </a:path>
              </a:pathLst>
            </a:custGeom>
            <a:solidFill>
              <a:srgbClr val="0000FF"/>
            </a:solidFill>
            <a:ln w="952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87" name="Group 1186"/>
          <p:cNvGrpSpPr/>
          <p:nvPr/>
        </p:nvGrpSpPr>
        <p:grpSpPr>
          <a:xfrm>
            <a:off x="5337175" y="3659188"/>
            <a:ext cx="1109663" cy="458788"/>
            <a:chOff x="5337175" y="3659188"/>
            <a:chExt cx="1109663" cy="458788"/>
          </a:xfrm>
        </p:grpSpPr>
        <p:sp>
          <p:nvSpPr>
            <p:cNvPr id="1133" name="Rectangle 142"/>
            <p:cNvSpPr>
              <a:spLocks noChangeArrowheads="1"/>
            </p:cNvSpPr>
            <p:nvPr/>
          </p:nvSpPr>
          <p:spPr bwMode="auto">
            <a:xfrm>
              <a:off x="5337175" y="3659188"/>
              <a:ext cx="1109663"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Comic Sans MS" pitchFamily="66" charset="0"/>
                  <a:cs typeface="Arial" pitchFamily="34" charset="0"/>
                </a:rPr>
                <a:t>The "Power of</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34" name="Rectangle 143"/>
            <p:cNvSpPr>
              <a:spLocks noChangeArrowheads="1"/>
            </p:cNvSpPr>
            <p:nvPr/>
          </p:nvSpPr>
          <p:spPr bwMode="auto">
            <a:xfrm>
              <a:off x="5476875" y="3875088"/>
              <a:ext cx="839788"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Comic Sans MS" pitchFamily="66" charset="0"/>
                  <a:cs typeface="Arial" pitchFamily="34" charset="0"/>
                </a:rPr>
                <a:t>Habit" link</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1190" name="Group 1189"/>
          <p:cNvGrpSpPr/>
          <p:nvPr/>
        </p:nvGrpSpPr>
        <p:grpSpPr>
          <a:xfrm>
            <a:off x="6003925" y="3090863"/>
            <a:ext cx="2355850" cy="1730375"/>
            <a:chOff x="6003925" y="3090863"/>
            <a:chExt cx="2355850" cy="1730375"/>
          </a:xfrm>
        </p:grpSpPr>
        <p:sp>
          <p:nvSpPr>
            <p:cNvPr id="1135" name="Arc 144"/>
            <p:cNvSpPr>
              <a:spLocks/>
            </p:cNvSpPr>
            <p:nvPr/>
          </p:nvSpPr>
          <p:spPr bwMode="auto">
            <a:xfrm>
              <a:off x="6003925" y="3179763"/>
              <a:ext cx="2355850" cy="1641475"/>
            </a:xfrm>
            <a:custGeom>
              <a:avLst/>
              <a:gdLst>
                <a:gd name="G0" fmla="+- 0 0 0"/>
                <a:gd name="G1" fmla="+- 15054 0 0"/>
                <a:gd name="G2" fmla="+- 21600 0 0"/>
                <a:gd name="T0" fmla="*/ 15490 w 21597"/>
                <a:gd name="T1" fmla="*/ 0 h 15054"/>
                <a:gd name="T2" fmla="*/ 21597 w 21597"/>
                <a:gd name="T3" fmla="*/ 14676 h 15054"/>
                <a:gd name="T4" fmla="*/ 0 w 21597"/>
                <a:gd name="T5" fmla="*/ 15054 h 15054"/>
              </a:gdLst>
              <a:ahLst/>
              <a:cxnLst>
                <a:cxn ang="0">
                  <a:pos x="T0" y="T1"/>
                </a:cxn>
                <a:cxn ang="0">
                  <a:pos x="T2" y="T3"/>
                </a:cxn>
                <a:cxn ang="0">
                  <a:pos x="T4" y="T5"/>
                </a:cxn>
              </a:cxnLst>
              <a:rect l="0" t="0" r="r" b="b"/>
              <a:pathLst>
                <a:path w="21597" h="15054" fill="none" extrusionOk="0">
                  <a:moveTo>
                    <a:pt x="15489" y="0"/>
                  </a:moveTo>
                  <a:cubicBezTo>
                    <a:pt x="19317" y="3937"/>
                    <a:pt x="21500" y="9185"/>
                    <a:pt x="21596" y="14676"/>
                  </a:cubicBezTo>
                </a:path>
                <a:path w="21597" h="15054" stroke="0" extrusionOk="0">
                  <a:moveTo>
                    <a:pt x="15489" y="0"/>
                  </a:moveTo>
                  <a:cubicBezTo>
                    <a:pt x="19317" y="3937"/>
                    <a:pt x="21500" y="9185"/>
                    <a:pt x="21596" y="14676"/>
                  </a:cubicBezTo>
                  <a:lnTo>
                    <a:pt x="0" y="15054"/>
                  </a:lnTo>
                  <a:close/>
                </a:path>
              </a:pathLst>
            </a:custGeom>
            <a:noFill/>
            <a:ln w="95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6" name="Freeform 145"/>
            <p:cNvSpPr>
              <a:spLocks/>
            </p:cNvSpPr>
            <p:nvPr/>
          </p:nvSpPr>
          <p:spPr bwMode="auto">
            <a:xfrm>
              <a:off x="7604125" y="3090863"/>
              <a:ext cx="112713" cy="111125"/>
            </a:xfrm>
            <a:custGeom>
              <a:avLst/>
              <a:gdLst>
                <a:gd name="T0" fmla="*/ 0 w 71"/>
                <a:gd name="T1" fmla="*/ 0 h 70"/>
                <a:gd name="T2" fmla="*/ 41 w 71"/>
                <a:gd name="T3" fmla="*/ 70 h 70"/>
                <a:gd name="T4" fmla="*/ 71 w 71"/>
                <a:gd name="T5" fmla="*/ 35 h 70"/>
                <a:gd name="T6" fmla="*/ 0 w 71"/>
                <a:gd name="T7" fmla="*/ 0 h 70"/>
              </a:gdLst>
              <a:ahLst/>
              <a:cxnLst>
                <a:cxn ang="0">
                  <a:pos x="T0" y="T1"/>
                </a:cxn>
                <a:cxn ang="0">
                  <a:pos x="T2" y="T3"/>
                </a:cxn>
                <a:cxn ang="0">
                  <a:pos x="T4" y="T5"/>
                </a:cxn>
                <a:cxn ang="0">
                  <a:pos x="T6" y="T7"/>
                </a:cxn>
              </a:cxnLst>
              <a:rect l="0" t="0" r="r" b="b"/>
              <a:pathLst>
                <a:path w="71" h="70">
                  <a:moveTo>
                    <a:pt x="0" y="0"/>
                  </a:moveTo>
                  <a:lnTo>
                    <a:pt x="41" y="70"/>
                  </a:lnTo>
                  <a:lnTo>
                    <a:pt x="71" y="35"/>
                  </a:lnTo>
                  <a:lnTo>
                    <a:pt x="0" y="0"/>
                  </a:lnTo>
                  <a:close/>
                </a:path>
              </a:pathLst>
            </a:custGeom>
            <a:solidFill>
              <a:srgbClr val="0000FF"/>
            </a:solidFill>
            <a:ln w="952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7" name="Rectangle 146"/>
            <p:cNvSpPr>
              <a:spLocks noChangeArrowheads="1"/>
            </p:cNvSpPr>
            <p:nvPr/>
          </p:nvSpPr>
          <p:spPr bwMode="auto">
            <a:xfrm>
              <a:off x="7558088" y="3184526"/>
              <a:ext cx="168275"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Times New Roman" pitchFamily="18" charset="0"/>
                  <a:cs typeface="Arial" pitchFamily="34" charset="0"/>
                </a:rPr>
                <a:t>O</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1194" name="Group 1193"/>
          <p:cNvGrpSpPr/>
          <p:nvPr/>
        </p:nvGrpSpPr>
        <p:grpSpPr>
          <a:xfrm>
            <a:off x="7305675" y="1420813"/>
            <a:ext cx="74613" cy="1239838"/>
            <a:chOff x="7305675" y="1420813"/>
            <a:chExt cx="74613" cy="1239838"/>
          </a:xfrm>
        </p:grpSpPr>
        <p:sp>
          <p:nvSpPr>
            <p:cNvPr id="1138" name="Line 147"/>
            <p:cNvSpPr>
              <a:spLocks noChangeShapeType="1"/>
            </p:cNvSpPr>
            <p:nvPr/>
          </p:nvSpPr>
          <p:spPr bwMode="auto">
            <a:xfrm>
              <a:off x="7343775" y="1420813"/>
              <a:ext cx="0" cy="1109663"/>
            </a:xfrm>
            <a:prstGeom prst="line">
              <a:avLst/>
            </a:prstGeom>
            <a:noFill/>
            <a:ln w="952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9" name="Freeform 148"/>
            <p:cNvSpPr>
              <a:spLocks/>
            </p:cNvSpPr>
            <p:nvPr/>
          </p:nvSpPr>
          <p:spPr bwMode="auto">
            <a:xfrm>
              <a:off x="7305675" y="2530476"/>
              <a:ext cx="74613" cy="130175"/>
            </a:xfrm>
            <a:custGeom>
              <a:avLst/>
              <a:gdLst>
                <a:gd name="T0" fmla="*/ 24 w 47"/>
                <a:gd name="T1" fmla="*/ 82 h 82"/>
                <a:gd name="T2" fmla="*/ 47 w 47"/>
                <a:gd name="T3" fmla="*/ 0 h 82"/>
                <a:gd name="T4" fmla="*/ 0 w 47"/>
                <a:gd name="T5" fmla="*/ 0 h 82"/>
                <a:gd name="T6" fmla="*/ 24 w 47"/>
                <a:gd name="T7" fmla="*/ 82 h 82"/>
              </a:gdLst>
              <a:ahLst/>
              <a:cxnLst>
                <a:cxn ang="0">
                  <a:pos x="T0" y="T1"/>
                </a:cxn>
                <a:cxn ang="0">
                  <a:pos x="T2" y="T3"/>
                </a:cxn>
                <a:cxn ang="0">
                  <a:pos x="T4" y="T5"/>
                </a:cxn>
                <a:cxn ang="0">
                  <a:pos x="T6" y="T7"/>
                </a:cxn>
              </a:cxnLst>
              <a:rect l="0" t="0" r="r" b="b"/>
              <a:pathLst>
                <a:path w="47" h="82">
                  <a:moveTo>
                    <a:pt x="24" y="82"/>
                  </a:moveTo>
                  <a:lnTo>
                    <a:pt x="47" y="0"/>
                  </a:lnTo>
                  <a:lnTo>
                    <a:pt x="0" y="0"/>
                  </a:lnTo>
                  <a:lnTo>
                    <a:pt x="24" y="82"/>
                  </a:lnTo>
                  <a:close/>
                </a:path>
              </a:pathLst>
            </a:custGeom>
            <a:solidFill>
              <a:srgbClr val="0000FF"/>
            </a:solidFill>
            <a:ln w="952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95" name="Group 1194"/>
          <p:cNvGrpSpPr/>
          <p:nvPr/>
        </p:nvGrpSpPr>
        <p:grpSpPr>
          <a:xfrm>
            <a:off x="1371600" y="1420813"/>
            <a:ext cx="74613" cy="2425700"/>
            <a:chOff x="1371600" y="1420813"/>
            <a:chExt cx="74613" cy="2425700"/>
          </a:xfrm>
        </p:grpSpPr>
        <p:sp>
          <p:nvSpPr>
            <p:cNvPr id="1140" name="Line 149"/>
            <p:cNvSpPr>
              <a:spLocks noChangeShapeType="1"/>
            </p:cNvSpPr>
            <p:nvPr/>
          </p:nvSpPr>
          <p:spPr bwMode="auto">
            <a:xfrm>
              <a:off x="1409700" y="1420813"/>
              <a:ext cx="0" cy="2295525"/>
            </a:xfrm>
            <a:prstGeom prst="line">
              <a:avLst/>
            </a:prstGeom>
            <a:noFill/>
            <a:ln w="952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1" name="Freeform 150"/>
            <p:cNvSpPr>
              <a:spLocks/>
            </p:cNvSpPr>
            <p:nvPr/>
          </p:nvSpPr>
          <p:spPr bwMode="auto">
            <a:xfrm>
              <a:off x="1371600" y="3716338"/>
              <a:ext cx="74613" cy="130175"/>
            </a:xfrm>
            <a:custGeom>
              <a:avLst/>
              <a:gdLst>
                <a:gd name="T0" fmla="*/ 24 w 47"/>
                <a:gd name="T1" fmla="*/ 82 h 82"/>
                <a:gd name="T2" fmla="*/ 47 w 47"/>
                <a:gd name="T3" fmla="*/ 0 h 82"/>
                <a:gd name="T4" fmla="*/ 0 w 47"/>
                <a:gd name="T5" fmla="*/ 0 h 82"/>
                <a:gd name="T6" fmla="*/ 24 w 47"/>
                <a:gd name="T7" fmla="*/ 82 h 82"/>
              </a:gdLst>
              <a:ahLst/>
              <a:cxnLst>
                <a:cxn ang="0">
                  <a:pos x="T0" y="T1"/>
                </a:cxn>
                <a:cxn ang="0">
                  <a:pos x="T2" y="T3"/>
                </a:cxn>
                <a:cxn ang="0">
                  <a:pos x="T4" y="T5"/>
                </a:cxn>
                <a:cxn ang="0">
                  <a:pos x="T6" y="T7"/>
                </a:cxn>
              </a:cxnLst>
              <a:rect l="0" t="0" r="r" b="b"/>
              <a:pathLst>
                <a:path w="47" h="82">
                  <a:moveTo>
                    <a:pt x="24" y="82"/>
                  </a:moveTo>
                  <a:lnTo>
                    <a:pt x="47" y="0"/>
                  </a:lnTo>
                  <a:lnTo>
                    <a:pt x="0" y="0"/>
                  </a:lnTo>
                  <a:lnTo>
                    <a:pt x="24" y="82"/>
                  </a:lnTo>
                  <a:close/>
                </a:path>
              </a:pathLst>
            </a:custGeom>
            <a:solidFill>
              <a:srgbClr val="0000FF"/>
            </a:solidFill>
            <a:ln w="952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 name="Slide Number Placeholder 3"/>
          <p:cNvSpPr>
            <a:spLocks noGrp="1"/>
          </p:cNvSpPr>
          <p:nvPr>
            <p:ph type="sldNum" sz="quarter" idx="14"/>
          </p:nvPr>
        </p:nvSpPr>
        <p:spPr/>
        <p:txBody>
          <a:bodyPr/>
          <a:lstStyle/>
          <a:p>
            <a:fld id="{689318A1-174D-4DEE-8106-03A37B9BCF15}" type="slidenum">
              <a:rPr lang="en-US" sz="1000" smtClean="0"/>
              <a:pPr/>
              <a:t>28</a:t>
            </a:fld>
            <a:endParaRPr lang="en-US" sz="1000" dirty="0"/>
          </a:p>
        </p:txBody>
      </p:sp>
    </p:spTree>
    <p:extLst>
      <p:ext uri="{BB962C8B-B14F-4D97-AF65-F5344CB8AC3E}">
        <p14:creationId xmlns:p14="http://schemas.microsoft.com/office/powerpoint/2010/main" val="457512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45"/>
                                        </p:tgtEl>
                                        <p:attrNameLst>
                                          <p:attrName>style.visibility</p:attrName>
                                        </p:attrNameLst>
                                      </p:cBhvr>
                                      <p:to>
                                        <p:strVal val="visible"/>
                                      </p:to>
                                    </p:set>
                                    <p:animEffect transition="in" filter="wipe(left)">
                                      <p:cBhvr>
                                        <p:cTn id="7" dur="500"/>
                                        <p:tgtEl>
                                          <p:spTgt spid="1145"/>
                                        </p:tgtEl>
                                      </p:cBhvr>
                                    </p:animEffect>
                                  </p:childTnLst>
                                </p:cTn>
                              </p:par>
                              <p:par>
                                <p:cTn id="8" presetID="22" presetClass="entr" presetSubtype="4" fill="hold" nodeType="withEffect">
                                  <p:stCondLst>
                                    <p:cond delay="0"/>
                                  </p:stCondLst>
                                  <p:childTnLst>
                                    <p:set>
                                      <p:cBhvr>
                                        <p:cTn id="9" dur="1" fill="hold">
                                          <p:stCondLst>
                                            <p:cond delay="0"/>
                                          </p:stCondLst>
                                        </p:cTn>
                                        <p:tgtEl>
                                          <p:spTgt spid="1146"/>
                                        </p:tgtEl>
                                        <p:attrNameLst>
                                          <p:attrName>style.visibility</p:attrName>
                                        </p:attrNameLst>
                                      </p:cBhvr>
                                      <p:to>
                                        <p:strVal val="visible"/>
                                      </p:to>
                                    </p:set>
                                    <p:animEffect transition="in" filter="wipe(down)">
                                      <p:cBhvr>
                                        <p:cTn id="10" dur="500"/>
                                        <p:tgtEl>
                                          <p:spTgt spid="1146"/>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1144"/>
                                        </p:tgtEl>
                                        <p:attrNameLst>
                                          <p:attrName>style.visibility</p:attrName>
                                        </p:attrNameLst>
                                      </p:cBhvr>
                                      <p:to>
                                        <p:strVal val="visible"/>
                                      </p:to>
                                    </p:set>
                                    <p:animEffect transition="in" filter="wipe(left)">
                                      <p:cBhvr>
                                        <p:cTn id="14" dur="500"/>
                                        <p:tgtEl>
                                          <p:spTgt spid="114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147"/>
                                        </p:tgtEl>
                                        <p:attrNameLst>
                                          <p:attrName>style.visibility</p:attrName>
                                        </p:attrNameLst>
                                      </p:cBhvr>
                                      <p:to>
                                        <p:strVal val="visible"/>
                                      </p:to>
                                    </p:set>
                                    <p:animEffect transition="in" filter="wipe(down)">
                                      <p:cBhvr>
                                        <p:cTn id="19" dur="500"/>
                                        <p:tgtEl>
                                          <p:spTgt spid="1147"/>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1148"/>
                                        </p:tgtEl>
                                        <p:attrNameLst>
                                          <p:attrName>style.visibility</p:attrName>
                                        </p:attrNameLst>
                                      </p:cBhvr>
                                      <p:to>
                                        <p:strVal val="visible"/>
                                      </p:to>
                                    </p:set>
                                    <p:animEffect transition="in" filter="wipe(left)">
                                      <p:cBhvr>
                                        <p:cTn id="23" dur="500"/>
                                        <p:tgtEl>
                                          <p:spTgt spid="1148"/>
                                        </p:tgtEl>
                                      </p:cBhvr>
                                    </p:animEffect>
                                  </p:childTnLst>
                                </p:cTn>
                              </p:par>
                            </p:childTnLst>
                          </p:cTn>
                        </p:par>
                        <p:par>
                          <p:cTn id="24" fill="hold">
                            <p:stCondLst>
                              <p:cond delay="1000"/>
                            </p:stCondLst>
                            <p:childTnLst>
                              <p:par>
                                <p:cTn id="25" presetID="22" presetClass="entr" presetSubtype="1" fill="hold" nodeType="afterEffect">
                                  <p:stCondLst>
                                    <p:cond delay="0"/>
                                  </p:stCondLst>
                                  <p:childTnLst>
                                    <p:set>
                                      <p:cBhvr>
                                        <p:cTn id="26" dur="1" fill="hold">
                                          <p:stCondLst>
                                            <p:cond delay="0"/>
                                          </p:stCondLst>
                                        </p:cTn>
                                        <p:tgtEl>
                                          <p:spTgt spid="1149"/>
                                        </p:tgtEl>
                                        <p:attrNameLst>
                                          <p:attrName>style.visibility</p:attrName>
                                        </p:attrNameLst>
                                      </p:cBhvr>
                                      <p:to>
                                        <p:strVal val="visible"/>
                                      </p:to>
                                    </p:set>
                                    <p:animEffect transition="in" filter="wipe(up)">
                                      <p:cBhvr>
                                        <p:cTn id="27" dur="500"/>
                                        <p:tgtEl>
                                          <p:spTgt spid="114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50"/>
                                        </p:tgtEl>
                                        <p:attrNameLst>
                                          <p:attrName>style.visibility</p:attrName>
                                        </p:attrNameLst>
                                      </p:cBhvr>
                                      <p:to>
                                        <p:strVal val="visible"/>
                                      </p:to>
                                    </p:set>
                                    <p:animEffect transition="in" filter="fade">
                                      <p:cBhvr>
                                        <p:cTn id="32" dur="500"/>
                                        <p:tgtEl>
                                          <p:spTgt spid="1150"/>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1044"/>
                                        </p:tgtEl>
                                        <p:attrNameLst>
                                          <p:attrName>style.visibility</p:attrName>
                                        </p:attrNameLst>
                                      </p:cBhvr>
                                      <p:to>
                                        <p:strVal val="visible"/>
                                      </p:to>
                                    </p:set>
                                    <p:animEffect transition="in" filter="wipe(left)">
                                      <p:cBhvr>
                                        <p:cTn id="36" dur="500"/>
                                        <p:tgtEl>
                                          <p:spTgt spid="104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156"/>
                                        </p:tgtEl>
                                        <p:attrNameLst>
                                          <p:attrName>style.visibility</p:attrName>
                                        </p:attrNameLst>
                                      </p:cBhvr>
                                      <p:to>
                                        <p:strVal val="visible"/>
                                      </p:to>
                                    </p:set>
                                    <p:animEffect transition="in" filter="wipe(left)">
                                      <p:cBhvr>
                                        <p:cTn id="41" dur="500"/>
                                        <p:tgtEl>
                                          <p:spTgt spid="1156"/>
                                        </p:tgtEl>
                                      </p:cBhvr>
                                    </p:animEffect>
                                  </p:childTnLst>
                                </p:cTn>
                              </p:par>
                            </p:childTnLst>
                          </p:cTn>
                        </p:par>
                        <p:par>
                          <p:cTn id="42" fill="hold">
                            <p:stCondLst>
                              <p:cond delay="500"/>
                            </p:stCondLst>
                            <p:childTnLst>
                              <p:par>
                                <p:cTn id="43" presetID="22" presetClass="entr" presetSubtype="1" fill="hold" nodeType="afterEffect">
                                  <p:stCondLst>
                                    <p:cond delay="0"/>
                                  </p:stCondLst>
                                  <p:childTnLst>
                                    <p:set>
                                      <p:cBhvr>
                                        <p:cTn id="44" dur="1" fill="hold">
                                          <p:stCondLst>
                                            <p:cond delay="0"/>
                                          </p:stCondLst>
                                        </p:cTn>
                                        <p:tgtEl>
                                          <p:spTgt spid="1152"/>
                                        </p:tgtEl>
                                        <p:attrNameLst>
                                          <p:attrName>style.visibility</p:attrName>
                                        </p:attrNameLst>
                                      </p:cBhvr>
                                      <p:to>
                                        <p:strVal val="visible"/>
                                      </p:to>
                                    </p:set>
                                    <p:animEffect transition="in" filter="wipe(up)">
                                      <p:cBhvr>
                                        <p:cTn id="45" dur="500"/>
                                        <p:tgtEl>
                                          <p:spTgt spid="1152"/>
                                        </p:tgtEl>
                                      </p:cBhvr>
                                    </p:animEffect>
                                  </p:childTnLst>
                                </p:cTn>
                              </p:par>
                              <p:par>
                                <p:cTn id="46" presetID="22" presetClass="entr" presetSubtype="8" fill="hold" nodeType="withEffect">
                                  <p:stCondLst>
                                    <p:cond delay="0"/>
                                  </p:stCondLst>
                                  <p:childTnLst>
                                    <p:set>
                                      <p:cBhvr>
                                        <p:cTn id="47" dur="1" fill="hold">
                                          <p:stCondLst>
                                            <p:cond delay="0"/>
                                          </p:stCondLst>
                                        </p:cTn>
                                        <p:tgtEl>
                                          <p:spTgt spid="1151"/>
                                        </p:tgtEl>
                                        <p:attrNameLst>
                                          <p:attrName>style.visibility</p:attrName>
                                        </p:attrNameLst>
                                      </p:cBhvr>
                                      <p:to>
                                        <p:strVal val="visible"/>
                                      </p:to>
                                    </p:set>
                                    <p:animEffect transition="in" filter="wipe(left)">
                                      <p:cBhvr>
                                        <p:cTn id="48" dur="500"/>
                                        <p:tgtEl>
                                          <p:spTgt spid="115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157"/>
                                        </p:tgtEl>
                                        <p:attrNameLst>
                                          <p:attrName>style.visibility</p:attrName>
                                        </p:attrNameLst>
                                      </p:cBhvr>
                                      <p:to>
                                        <p:strVal val="visible"/>
                                      </p:to>
                                    </p:set>
                                    <p:animEffect transition="in" filter="fade">
                                      <p:cBhvr>
                                        <p:cTn id="53" dur="500"/>
                                        <p:tgtEl>
                                          <p:spTgt spid="1157"/>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1121"/>
                                        </p:tgtEl>
                                        <p:attrNameLst>
                                          <p:attrName>style.visibility</p:attrName>
                                        </p:attrNameLst>
                                      </p:cBhvr>
                                      <p:to>
                                        <p:strVal val="visible"/>
                                      </p:to>
                                    </p:set>
                                    <p:animEffect transition="in" filter="wipe(left)">
                                      <p:cBhvr>
                                        <p:cTn id="57" dur="500"/>
                                        <p:tgtEl>
                                          <p:spTgt spid="112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175"/>
                                        </p:tgtEl>
                                        <p:attrNameLst>
                                          <p:attrName>style.visibility</p:attrName>
                                        </p:attrNameLst>
                                      </p:cBhvr>
                                      <p:to>
                                        <p:strVal val="visible"/>
                                      </p:to>
                                    </p:set>
                                    <p:animEffect transition="in" filter="fade">
                                      <p:cBhvr>
                                        <p:cTn id="62" dur="500"/>
                                        <p:tgtEl>
                                          <p:spTgt spid="1175"/>
                                        </p:tgtEl>
                                      </p:cBhvr>
                                    </p:animEffect>
                                  </p:childTnLst>
                                </p:cTn>
                              </p:par>
                              <p:par>
                                <p:cTn id="63" presetID="10" presetClass="entr" presetSubtype="0" fill="hold" nodeType="withEffect">
                                  <p:stCondLst>
                                    <p:cond delay="0"/>
                                  </p:stCondLst>
                                  <p:childTnLst>
                                    <p:set>
                                      <p:cBhvr>
                                        <p:cTn id="64" dur="1" fill="hold">
                                          <p:stCondLst>
                                            <p:cond delay="0"/>
                                          </p:stCondLst>
                                        </p:cTn>
                                        <p:tgtEl>
                                          <p:spTgt spid="1176"/>
                                        </p:tgtEl>
                                        <p:attrNameLst>
                                          <p:attrName>style.visibility</p:attrName>
                                        </p:attrNameLst>
                                      </p:cBhvr>
                                      <p:to>
                                        <p:strVal val="visible"/>
                                      </p:to>
                                    </p:set>
                                    <p:animEffect transition="in" filter="fade">
                                      <p:cBhvr>
                                        <p:cTn id="65" dur="500"/>
                                        <p:tgtEl>
                                          <p:spTgt spid="1176"/>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500"/>
                                        <p:tgtEl>
                                          <p:spTgt spid="24"/>
                                        </p:tgtEl>
                                      </p:cBhvr>
                                    </p:animEffect>
                                  </p:childTnLst>
                                </p:cTn>
                              </p:par>
                              <p:par>
                                <p:cTn id="69" presetID="10" presetClass="entr" presetSubtype="0" fill="hold" nodeType="withEffect">
                                  <p:stCondLst>
                                    <p:cond delay="0"/>
                                  </p:stCondLst>
                                  <p:childTnLst>
                                    <p:set>
                                      <p:cBhvr>
                                        <p:cTn id="70" dur="1" fill="hold">
                                          <p:stCondLst>
                                            <p:cond delay="0"/>
                                          </p:stCondLst>
                                        </p:cTn>
                                        <p:tgtEl>
                                          <p:spTgt spid="1160"/>
                                        </p:tgtEl>
                                        <p:attrNameLst>
                                          <p:attrName>style.visibility</p:attrName>
                                        </p:attrNameLst>
                                      </p:cBhvr>
                                      <p:to>
                                        <p:strVal val="visible"/>
                                      </p:to>
                                    </p:set>
                                    <p:animEffect transition="in" filter="fade">
                                      <p:cBhvr>
                                        <p:cTn id="71" dur="500"/>
                                        <p:tgtEl>
                                          <p:spTgt spid="1160"/>
                                        </p:tgtEl>
                                      </p:cBhvr>
                                    </p:animEffect>
                                  </p:childTnLst>
                                </p:cTn>
                              </p:par>
                              <p:par>
                                <p:cTn id="72" presetID="10" presetClass="entr" presetSubtype="0" fill="hold" nodeType="withEffect">
                                  <p:stCondLst>
                                    <p:cond delay="0"/>
                                  </p:stCondLst>
                                  <p:childTnLst>
                                    <p:set>
                                      <p:cBhvr>
                                        <p:cTn id="73" dur="1" fill="hold">
                                          <p:stCondLst>
                                            <p:cond delay="0"/>
                                          </p:stCondLst>
                                        </p:cTn>
                                        <p:tgtEl>
                                          <p:spTgt spid="1159"/>
                                        </p:tgtEl>
                                        <p:attrNameLst>
                                          <p:attrName>style.visibility</p:attrName>
                                        </p:attrNameLst>
                                      </p:cBhvr>
                                      <p:to>
                                        <p:strVal val="visible"/>
                                      </p:to>
                                    </p:set>
                                    <p:animEffect transition="in" filter="fade">
                                      <p:cBhvr>
                                        <p:cTn id="74" dur="500"/>
                                        <p:tgtEl>
                                          <p:spTgt spid="1159"/>
                                        </p:tgtEl>
                                      </p:cBhvr>
                                    </p:animEffect>
                                  </p:childTnLst>
                                </p:cTn>
                              </p:par>
                              <p:par>
                                <p:cTn id="75" presetID="10" presetClass="entr" presetSubtype="0" fill="hold" nodeType="withEffect">
                                  <p:stCondLst>
                                    <p:cond delay="0"/>
                                  </p:stCondLst>
                                  <p:childTnLst>
                                    <p:set>
                                      <p:cBhvr>
                                        <p:cTn id="76" dur="1" fill="hold">
                                          <p:stCondLst>
                                            <p:cond delay="0"/>
                                          </p:stCondLst>
                                        </p:cTn>
                                        <p:tgtEl>
                                          <p:spTgt spid="1165"/>
                                        </p:tgtEl>
                                        <p:attrNameLst>
                                          <p:attrName>style.visibility</p:attrName>
                                        </p:attrNameLst>
                                      </p:cBhvr>
                                      <p:to>
                                        <p:strVal val="visible"/>
                                      </p:to>
                                    </p:set>
                                    <p:animEffect transition="in" filter="fade">
                                      <p:cBhvr>
                                        <p:cTn id="77" dur="500"/>
                                        <p:tgtEl>
                                          <p:spTgt spid="1165"/>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500"/>
                                        <p:tgtEl>
                                          <p:spTgt spid="16"/>
                                        </p:tgtEl>
                                      </p:cBhvr>
                                    </p:animEffect>
                                  </p:childTnLst>
                                </p:cTn>
                              </p:par>
                              <p:par>
                                <p:cTn id="81" presetID="10" presetClass="entr" presetSubtype="0" fill="hold" nodeType="withEffect">
                                  <p:stCondLst>
                                    <p:cond delay="0"/>
                                  </p:stCondLst>
                                  <p:childTnLst>
                                    <p:set>
                                      <p:cBhvr>
                                        <p:cTn id="82" dur="1" fill="hold">
                                          <p:stCondLst>
                                            <p:cond delay="0"/>
                                          </p:stCondLst>
                                        </p:cTn>
                                        <p:tgtEl>
                                          <p:spTgt spid="1164"/>
                                        </p:tgtEl>
                                        <p:attrNameLst>
                                          <p:attrName>style.visibility</p:attrName>
                                        </p:attrNameLst>
                                      </p:cBhvr>
                                      <p:to>
                                        <p:strVal val="visible"/>
                                      </p:to>
                                    </p:set>
                                    <p:animEffect transition="in" filter="fade">
                                      <p:cBhvr>
                                        <p:cTn id="83" dur="500"/>
                                        <p:tgtEl>
                                          <p:spTgt spid="1164"/>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fade">
                                      <p:cBhvr>
                                        <p:cTn id="86" dur="500"/>
                                        <p:tgtEl>
                                          <p:spTgt spid="19"/>
                                        </p:tgtEl>
                                      </p:cBhvr>
                                    </p:animEffect>
                                  </p:childTnLst>
                                </p:cTn>
                              </p:par>
                              <p:par>
                                <p:cTn id="87" presetID="10" presetClass="entr" presetSubtype="0" fill="hold" nodeType="withEffect">
                                  <p:stCondLst>
                                    <p:cond delay="0"/>
                                  </p:stCondLst>
                                  <p:childTnLst>
                                    <p:set>
                                      <p:cBhvr>
                                        <p:cTn id="88" dur="1" fill="hold">
                                          <p:stCondLst>
                                            <p:cond delay="0"/>
                                          </p:stCondLst>
                                        </p:cTn>
                                        <p:tgtEl>
                                          <p:spTgt spid="1163"/>
                                        </p:tgtEl>
                                        <p:attrNameLst>
                                          <p:attrName>style.visibility</p:attrName>
                                        </p:attrNameLst>
                                      </p:cBhvr>
                                      <p:to>
                                        <p:strVal val="visible"/>
                                      </p:to>
                                    </p:set>
                                    <p:animEffect transition="in" filter="fade">
                                      <p:cBhvr>
                                        <p:cTn id="89" dur="500"/>
                                        <p:tgtEl>
                                          <p:spTgt spid="1163"/>
                                        </p:tgtEl>
                                      </p:cBhvr>
                                    </p:animEffect>
                                  </p:childTnLst>
                                </p:cTn>
                              </p:par>
                              <p:par>
                                <p:cTn id="90" presetID="10" presetClass="entr" presetSubtype="0" fill="hold" nodeType="withEffect">
                                  <p:stCondLst>
                                    <p:cond delay="0"/>
                                  </p:stCondLst>
                                  <p:childTnLst>
                                    <p:set>
                                      <p:cBhvr>
                                        <p:cTn id="91" dur="1" fill="hold">
                                          <p:stCondLst>
                                            <p:cond delay="0"/>
                                          </p:stCondLst>
                                        </p:cTn>
                                        <p:tgtEl>
                                          <p:spTgt spid="1162"/>
                                        </p:tgtEl>
                                        <p:attrNameLst>
                                          <p:attrName>style.visibility</p:attrName>
                                        </p:attrNameLst>
                                      </p:cBhvr>
                                      <p:to>
                                        <p:strVal val="visible"/>
                                      </p:to>
                                    </p:set>
                                    <p:animEffect transition="in" filter="fade">
                                      <p:cBhvr>
                                        <p:cTn id="92" dur="500"/>
                                        <p:tgtEl>
                                          <p:spTgt spid="1162"/>
                                        </p:tgtEl>
                                      </p:cBhvr>
                                    </p:animEffect>
                                  </p:childTnLst>
                                </p:cTn>
                              </p:par>
                              <p:par>
                                <p:cTn id="93" presetID="10" presetClass="entr" presetSubtype="0" fill="hold" nodeType="withEffect">
                                  <p:stCondLst>
                                    <p:cond delay="0"/>
                                  </p:stCondLst>
                                  <p:childTnLst>
                                    <p:set>
                                      <p:cBhvr>
                                        <p:cTn id="94" dur="1" fill="hold">
                                          <p:stCondLst>
                                            <p:cond delay="0"/>
                                          </p:stCondLst>
                                        </p:cTn>
                                        <p:tgtEl>
                                          <p:spTgt spid="1161"/>
                                        </p:tgtEl>
                                        <p:attrNameLst>
                                          <p:attrName>style.visibility</p:attrName>
                                        </p:attrNameLst>
                                      </p:cBhvr>
                                      <p:to>
                                        <p:strVal val="visible"/>
                                      </p:to>
                                    </p:set>
                                    <p:animEffect transition="in" filter="fade">
                                      <p:cBhvr>
                                        <p:cTn id="95" dur="500"/>
                                        <p:tgtEl>
                                          <p:spTgt spid="1161"/>
                                        </p:tgtEl>
                                      </p:cBhvr>
                                    </p:animEffect>
                                  </p:childTnLst>
                                </p:cTn>
                              </p:par>
                            </p:childTnLst>
                          </p:cTn>
                        </p:par>
                        <p:par>
                          <p:cTn id="96" fill="hold">
                            <p:stCondLst>
                              <p:cond delay="500"/>
                            </p:stCondLst>
                            <p:childTnLst>
                              <p:par>
                                <p:cTn id="97" presetID="10" presetClass="entr" presetSubtype="0" fill="hold" nodeType="afterEffect">
                                  <p:stCondLst>
                                    <p:cond delay="0"/>
                                  </p:stCondLst>
                                  <p:childTnLst>
                                    <p:set>
                                      <p:cBhvr>
                                        <p:cTn id="98" dur="1" fill="hold">
                                          <p:stCondLst>
                                            <p:cond delay="0"/>
                                          </p:stCondLst>
                                        </p:cTn>
                                        <p:tgtEl>
                                          <p:spTgt spid="1166"/>
                                        </p:tgtEl>
                                        <p:attrNameLst>
                                          <p:attrName>style.visibility</p:attrName>
                                        </p:attrNameLst>
                                      </p:cBhvr>
                                      <p:to>
                                        <p:strVal val="visible"/>
                                      </p:to>
                                    </p:set>
                                    <p:animEffect transition="in" filter="fade">
                                      <p:cBhvr>
                                        <p:cTn id="99" dur="500"/>
                                        <p:tgtEl>
                                          <p:spTgt spid="1166"/>
                                        </p:tgtEl>
                                      </p:cBhvr>
                                    </p:animEffect>
                                  </p:childTnLst>
                                </p:cTn>
                              </p:par>
                            </p:childTnLst>
                          </p:cTn>
                        </p:par>
                        <p:par>
                          <p:cTn id="100" fill="hold">
                            <p:stCondLst>
                              <p:cond delay="1000"/>
                            </p:stCondLst>
                            <p:childTnLst>
                              <p:par>
                                <p:cTn id="101" presetID="22" presetClass="entr" presetSubtype="8" fill="hold" grpId="0" nodeType="afterEffect">
                                  <p:stCondLst>
                                    <p:cond delay="0"/>
                                  </p:stCondLst>
                                  <p:childTnLst>
                                    <p:set>
                                      <p:cBhvr>
                                        <p:cTn id="102" dur="1" fill="hold">
                                          <p:stCondLst>
                                            <p:cond delay="0"/>
                                          </p:stCondLst>
                                        </p:cTn>
                                        <p:tgtEl>
                                          <p:spTgt spid="1065"/>
                                        </p:tgtEl>
                                        <p:attrNameLst>
                                          <p:attrName>style.visibility</p:attrName>
                                        </p:attrNameLst>
                                      </p:cBhvr>
                                      <p:to>
                                        <p:strVal val="visible"/>
                                      </p:to>
                                    </p:set>
                                    <p:animEffect transition="in" filter="wipe(left)">
                                      <p:cBhvr>
                                        <p:cTn id="103" dur="500"/>
                                        <p:tgtEl>
                                          <p:spTgt spid="1065"/>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nodeType="clickEffect">
                                  <p:stCondLst>
                                    <p:cond delay="0"/>
                                  </p:stCondLst>
                                  <p:childTnLst>
                                    <p:set>
                                      <p:cBhvr>
                                        <p:cTn id="107" dur="1" fill="hold">
                                          <p:stCondLst>
                                            <p:cond delay="0"/>
                                          </p:stCondLst>
                                        </p:cTn>
                                        <p:tgtEl>
                                          <p:spTgt spid="1171"/>
                                        </p:tgtEl>
                                        <p:attrNameLst>
                                          <p:attrName>style.visibility</p:attrName>
                                        </p:attrNameLst>
                                      </p:cBhvr>
                                      <p:to>
                                        <p:strVal val="visible"/>
                                      </p:to>
                                    </p:set>
                                    <p:animEffect transition="in" filter="fade">
                                      <p:cBhvr>
                                        <p:cTn id="108" dur="500"/>
                                        <p:tgtEl>
                                          <p:spTgt spid="1171"/>
                                        </p:tgtEl>
                                      </p:cBhvr>
                                    </p:animEffect>
                                  </p:childTnLst>
                                </p:cTn>
                              </p:par>
                              <p:par>
                                <p:cTn id="109" presetID="10" presetClass="entr" presetSubtype="0" fill="hold" nodeType="withEffect">
                                  <p:stCondLst>
                                    <p:cond delay="0"/>
                                  </p:stCondLst>
                                  <p:childTnLst>
                                    <p:set>
                                      <p:cBhvr>
                                        <p:cTn id="110" dur="1" fill="hold">
                                          <p:stCondLst>
                                            <p:cond delay="0"/>
                                          </p:stCondLst>
                                        </p:cTn>
                                        <p:tgtEl>
                                          <p:spTgt spid="1170"/>
                                        </p:tgtEl>
                                        <p:attrNameLst>
                                          <p:attrName>style.visibility</p:attrName>
                                        </p:attrNameLst>
                                      </p:cBhvr>
                                      <p:to>
                                        <p:strVal val="visible"/>
                                      </p:to>
                                    </p:set>
                                    <p:animEffect transition="in" filter="fade">
                                      <p:cBhvr>
                                        <p:cTn id="111" dur="500"/>
                                        <p:tgtEl>
                                          <p:spTgt spid="1170"/>
                                        </p:tgtEl>
                                      </p:cBhvr>
                                    </p:animEffect>
                                  </p:childTnLst>
                                </p:cTn>
                              </p:par>
                              <p:par>
                                <p:cTn id="112" presetID="10" presetClass="entr" presetSubtype="0" fill="hold" nodeType="withEffect">
                                  <p:stCondLst>
                                    <p:cond delay="0"/>
                                  </p:stCondLst>
                                  <p:childTnLst>
                                    <p:set>
                                      <p:cBhvr>
                                        <p:cTn id="113" dur="1" fill="hold">
                                          <p:stCondLst>
                                            <p:cond delay="0"/>
                                          </p:stCondLst>
                                        </p:cTn>
                                        <p:tgtEl>
                                          <p:spTgt spid="1169"/>
                                        </p:tgtEl>
                                        <p:attrNameLst>
                                          <p:attrName>style.visibility</p:attrName>
                                        </p:attrNameLst>
                                      </p:cBhvr>
                                      <p:to>
                                        <p:strVal val="visible"/>
                                      </p:to>
                                    </p:set>
                                    <p:animEffect transition="in" filter="fade">
                                      <p:cBhvr>
                                        <p:cTn id="114" dur="500"/>
                                        <p:tgtEl>
                                          <p:spTgt spid="1169"/>
                                        </p:tgtEl>
                                      </p:cBhvr>
                                    </p:animEffect>
                                  </p:childTnLst>
                                </p:cTn>
                              </p:par>
                              <p:par>
                                <p:cTn id="115" presetID="10" presetClass="entr" presetSubtype="0" fill="hold" nodeType="withEffect">
                                  <p:stCondLst>
                                    <p:cond delay="0"/>
                                  </p:stCondLst>
                                  <p:childTnLst>
                                    <p:set>
                                      <p:cBhvr>
                                        <p:cTn id="116" dur="1" fill="hold">
                                          <p:stCondLst>
                                            <p:cond delay="0"/>
                                          </p:stCondLst>
                                        </p:cTn>
                                        <p:tgtEl>
                                          <p:spTgt spid="1168"/>
                                        </p:tgtEl>
                                        <p:attrNameLst>
                                          <p:attrName>style.visibility</p:attrName>
                                        </p:attrNameLst>
                                      </p:cBhvr>
                                      <p:to>
                                        <p:strVal val="visible"/>
                                      </p:to>
                                    </p:set>
                                    <p:animEffect transition="in" filter="fade">
                                      <p:cBhvr>
                                        <p:cTn id="117" dur="500"/>
                                        <p:tgtEl>
                                          <p:spTgt spid="1168"/>
                                        </p:tgtEl>
                                      </p:cBhvr>
                                    </p:animEffect>
                                  </p:childTnLst>
                                </p:cTn>
                              </p:par>
                              <p:par>
                                <p:cTn id="118" presetID="10" presetClass="entr" presetSubtype="0" fill="hold" nodeType="withEffect">
                                  <p:stCondLst>
                                    <p:cond delay="0"/>
                                  </p:stCondLst>
                                  <p:childTnLst>
                                    <p:set>
                                      <p:cBhvr>
                                        <p:cTn id="119" dur="1" fill="hold">
                                          <p:stCondLst>
                                            <p:cond delay="0"/>
                                          </p:stCondLst>
                                        </p:cTn>
                                        <p:tgtEl>
                                          <p:spTgt spid="1167"/>
                                        </p:tgtEl>
                                        <p:attrNameLst>
                                          <p:attrName>style.visibility</p:attrName>
                                        </p:attrNameLst>
                                      </p:cBhvr>
                                      <p:to>
                                        <p:strVal val="visible"/>
                                      </p:to>
                                    </p:set>
                                    <p:animEffect transition="in" filter="fade">
                                      <p:cBhvr>
                                        <p:cTn id="120" dur="500"/>
                                        <p:tgtEl>
                                          <p:spTgt spid="1167"/>
                                        </p:tgtEl>
                                      </p:cBhvr>
                                    </p:animEffect>
                                  </p:childTnLst>
                                </p:cTn>
                              </p:par>
                            </p:childTnLst>
                          </p:cTn>
                        </p:par>
                        <p:par>
                          <p:cTn id="121" fill="hold">
                            <p:stCondLst>
                              <p:cond delay="500"/>
                            </p:stCondLst>
                            <p:childTnLst>
                              <p:par>
                                <p:cTn id="122" presetID="10" presetClass="entr" presetSubtype="0" fill="hold" nodeType="afterEffect">
                                  <p:stCondLst>
                                    <p:cond delay="0"/>
                                  </p:stCondLst>
                                  <p:childTnLst>
                                    <p:set>
                                      <p:cBhvr>
                                        <p:cTn id="123" dur="1" fill="hold">
                                          <p:stCondLst>
                                            <p:cond delay="0"/>
                                          </p:stCondLst>
                                        </p:cTn>
                                        <p:tgtEl>
                                          <p:spTgt spid="1174"/>
                                        </p:tgtEl>
                                        <p:attrNameLst>
                                          <p:attrName>style.visibility</p:attrName>
                                        </p:attrNameLst>
                                      </p:cBhvr>
                                      <p:to>
                                        <p:strVal val="visible"/>
                                      </p:to>
                                    </p:set>
                                    <p:animEffect transition="in" filter="fade">
                                      <p:cBhvr>
                                        <p:cTn id="124" dur="500"/>
                                        <p:tgtEl>
                                          <p:spTgt spid="1174"/>
                                        </p:tgtEl>
                                      </p:cBhvr>
                                    </p:animEffect>
                                  </p:childTnLst>
                                </p:cTn>
                              </p:par>
                            </p:childTnLst>
                          </p:cTn>
                        </p:par>
                        <p:par>
                          <p:cTn id="125" fill="hold">
                            <p:stCondLst>
                              <p:cond delay="1000"/>
                            </p:stCondLst>
                            <p:childTnLst>
                              <p:par>
                                <p:cTn id="126" presetID="22" presetClass="entr" presetSubtype="8" fill="hold" grpId="0" nodeType="afterEffect">
                                  <p:stCondLst>
                                    <p:cond delay="0"/>
                                  </p:stCondLst>
                                  <p:childTnLst>
                                    <p:set>
                                      <p:cBhvr>
                                        <p:cTn id="127" dur="1" fill="hold">
                                          <p:stCondLst>
                                            <p:cond delay="0"/>
                                          </p:stCondLst>
                                        </p:cTn>
                                        <p:tgtEl>
                                          <p:spTgt spid="28"/>
                                        </p:tgtEl>
                                        <p:attrNameLst>
                                          <p:attrName>style.visibility</p:attrName>
                                        </p:attrNameLst>
                                      </p:cBhvr>
                                      <p:to>
                                        <p:strVal val="visible"/>
                                      </p:to>
                                    </p:set>
                                    <p:animEffect transition="in" filter="wipe(left)">
                                      <p:cBhvr>
                                        <p:cTn id="128" dur="500"/>
                                        <p:tgtEl>
                                          <p:spTgt spid="28"/>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8" fill="hold" nodeType="clickEffect">
                                  <p:stCondLst>
                                    <p:cond delay="0"/>
                                  </p:stCondLst>
                                  <p:childTnLst>
                                    <p:set>
                                      <p:cBhvr>
                                        <p:cTn id="132" dur="1" fill="hold">
                                          <p:stCondLst>
                                            <p:cond delay="0"/>
                                          </p:stCondLst>
                                        </p:cTn>
                                        <p:tgtEl>
                                          <p:spTgt spid="1181"/>
                                        </p:tgtEl>
                                        <p:attrNameLst>
                                          <p:attrName>style.visibility</p:attrName>
                                        </p:attrNameLst>
                                      </p:cBhvr>
                                      <p:to>
                                        <p:strVal val="visible"/>
                                      </p:to>
                                    </p:set>
                                    <p:animEffect transition="in" filter="wipe(left)">
                                      <p:cBhvr>
                                        <p:cTn id="133" dur="500"/>
                                        <p:tgtEl>
                                          <p:spTgt spid="1181"/>
                                        </p:tgtEl>
                                      </p:cBhvr>
                                    </p:animEffect>
                                  </p:childTnLst>
                                </p:cTn>
                              </p:par>
                              <p:par>
                                <p:cTn id="134" presetID="22" presetClass="entr" presetSubtype="4" fill="hold" nodeType="withEffect">
                                  <p:stCondLst>
                                    <p:cond delay="0"/>
                                  </p:stCondLst>
                                  <p:childTnLst>
                                    <p:set>
                                      <p:cBhvr>
                                        <p:cTn id="135" dur="1" fill="hold">
                                          <p:stCondLst>
                                            <p:cond delay="0"/>
                                          </p:stCondLst>
                                        </p:cTn>
                                        <p:tgtEl>
                                          <p:spTgt spid="1177"/>
                                        </p:tgtEl>
                                        <p:attrNameLst>
                                          <p:attrName>style.visibility</p:attrName>
                                        </p:attrNameLst>
                                      </p:cBhvr>
                                      <p:to>
                                        <p:strVal val="visible"/>
                                      </p:to>
                                    </p:set>
                                    <p:animEffect transition="in" filter="wipe(down)">
                                      <p:cBhvr>
                                        <p:cTn id="136" dur="500"/>
                                        <p:tgtEl>
                                          <p:spTgt spid="1177"/>
                                        </p:tgtEl>
                                      </p:cBhvr>
                                    </p:animEffect>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nodeType="clickEffect">
                                  <p:stCondLst>
                                    <p:cond delay="0"/>
                                  </p:stCondLst>
                                  <p:childTnLst>
                                    <p:set>
                                      <p:cBhvr>
                                        <p:cTn id="140" dur="1" fill="hold">
                                          <p:stCondLst>
                                            <p:cond delay="0"/>
                                          </p:stCondLst>
                                        </p:cTn>
                                        <p:tgtEl>
                                          <p:spTgt spid="1178"/>
                                        </p:tgtEl>
                                        <p:attrNameLst>
                                          <p:attrName>style.visibility</p:attrName>
                                        </p:attrNameLst>
                                      </p:cBhvr>
                                      <p:to>
                                        <p:strVal val="visible"/>
                                      </p:to>
                                    </p:set>
                                    <p:animEffect transition="in" filter="fade">
                                      <p:cBhvr>
                                        <p:cTn id="141" dur="500"/>
                                        <p:tgtEl>
                                          <p:spTgt spid="1178"/>
                                        </p:tgtEl>
                                      </p:cBhvr>
                                    </p:animEffect>
                                  </p:childTnLst>
                                </p:cTn>
                              </p:par>
                            </p:childTnLst>
                          </p:cTn>
                        </p:par>
                        <p:par>
                          <p:cTn id="142" fill="hold">
                            <p:stCondLst>
                              <p:cond delay="500"/>
                            </p:stCondLst>
                            <p:childTnLst>
                              <p:par>
                                <p:cTn id="143" presetID="22" presetClass="entr" presetSubtype="8" fill="hold" grpId="0" nodeType="afterEffect">
                                  <p:stCondLst>
                                    <p:cond delay="0"/>
                                  </p:stCondLst>
                                  <p:childTnLst>
                                    <p:set>
                                      <p:cBhvr>
                                        <p:cTn id="144" dur="1" fill="hold">
                                          <p:stCondLst>
                                            <p:cond delay="0"/>
                                          </p:stCondLst>
                                        </p:cTn>
                                        <p:tgtEl>
                                          <p:spTgt spid="1125"/>
                                        </p:tgtEl>
                                        <p:attrNameLst>
                                          <p:attrName>style.visibility</p:attrName>
                                        </p:attrNameLst>
                                      </p:cBhvr>
                                      <p:to>
                                        <p:strVal val="visible"/>
                                      </p:to>
                                    </p:set>
                                    <p:animEffect transition="in" filter="wipe(left)">
                                      <p:cBhvr>
                                        <p:cTn id="145" dur="500"/>
                                        <p:tgtEl>
                                          <p:spTgt spid="1125"/>
                                        </p:tgtEl>
                                      </p:cBhvr>
                                    </p:animEffect>
                                  </p:childTnLst>
                                </p:cTn>
                              </p:par>
                            </p:childTnLst>
                          </p:cTn>
                        </p:par>
                      </p:childTnLst>
                    </p:cTn>
                  </p:par>
                  <p:par>
                    <p:cTn id="146" fill="hold">
                      <p:stCondLst>
                        <p:cond delay="indefinite"/>
                      </p:stCondLst>
                      <p:childTnLst>
                        <p:par>
                          <p:cTn id="147" fill="hold">
                            <p:stCondLst>
                              <p:cond delay="0"/>
                            </p:stCondLst>
                            <p:childTnLst>
                              <p:par>
                                <p:cTn id="148" presetID="22" presetClass="entr" presetSubtype="8" fill="hold" nodeType="clickEffect">
                                  <p:stCondLst>
                                    <p:cond delay="0"/>
                                  </p:stCondLst>
                                  <p:childTnLst>
                                    <p:set>
                                      <p:cBhvr>
                                        <p:cTn id="149" dur="1" fill="hold">
                                          <p:stCondLst>
                                            <p:cond delay="0"/>
                                          </p:stCondLst>
                                        </p:cTn>
                                        <p:tgtEl>
                                          <p:spTgt spid="1185"/>
                                        </p:tgtEl>
                                        <p:attrNameLst>
                                          <p:attrName>style.visibility</p:attrName>
                                        </p:attrNameLst>
                                      </p:cBhvr>
                                      <p:to>
                                        <p:strVal val="visible"/>
                                      </p:to>
                                    </p:set>
                                    <p:animEffect transition="in" filter="wipe(left)">
                                      <p:cBhvr>
                                        <p:cTn id="150" dur="500"/>
                                        <p:tgtEl>
                                          <p:spTgt spid="1185"/>
                                        </p:tgtEl>
                                      </p:cBhvr>
                                    </p:animEffect>
                                  </p:childTnLst>
                                </p:cTn>
                              </p:par>
                            </p:childTnLst>
                          </p:cTn>
                        </p:par>
                      </p:childTnLst>
                    </p:cTn>
                  </p:par>
                  <p:par>
                    <p:cTn id="151" fill="hold">
                      <p:stCondLst>
                        <p:cond delay="indefinite"/>
                      </p:stCondLst>
                      <p:childTnLst>
                        <p:par>
                          <p:cTn id="152" fill="hold">
                            <p:stCondLst>
                              <p:cond delay="0"/>
                            </p:stCondLst>
                            <p:childTnLst>
                              <p:par>
                                <p:cTn id="153" presetID="22" presetClass="entr" presetSubtype="8" fill="hold" nodeType="clickEffect">
                                  <p:stCondLst>
                                    <p:cond delay="0"/>
                                  </p:stCondLst>
                                  <p:childTnLst>
                                    <p:set>
                                      <p:cBhvr>
                                        <p:cTn id="154" dur="1" fill="hold">
                                          <p:stCondLst>
                                            <p:cond delay="0"/>
                                          </p:stCondLst>
                                        </p:cTn>
                                        <p:tgtEl>
                                          <p:spTgt spid="1186"/>
                                        </p:tgtEl>
                                        <p:attrNameLst>
                                          <p:attrName>style.visibility</p:attrName>
                                        </p:attrNameLst>
                                      </p:cBhvr>
                                      <p:to>
                                        <p:strVal val="visible"/>
                                      </p:to>
                                    </p:set>
                                    <p:animEffect transition="in" filter="wipe(left)">
                                      <p:cBhvr>
                                        <p:cTn id="155" dur="500"/>
                                        <p:tgtEl>
                                          <p:spTgt spid="1186"/>
                                        </p:tgtEl>
                                      </p:cBhvr>
                                    </p:animEffect>
                                  </p:childTnLst>
                                </p:cTn>
                              </p:par>
                            </p:childTnLst>
                          </p:cTn>
                        </p:par>
                        <p:par>
                          <p:cTn id="156" fill="hold">
                            <p:stCondLst>
                              <p:cond delay="500"/>
                            </p:stCondLst>
                            <p:childTnLst>
                              <p:par>
                                <p:cTn id="157" presetID="22" presetClass="entr" presetSubtype="8" fill="hold" nodeType="afterEffect">
                                  <p:stCondLst>
                                    <p:cond delay="0"/>
                                  </p:stCondLst>
                                  <p:childTnLst>
                                    <p:set>
                                      <p:cBhvr>
                                        <p:cTn id="158" dur="1" fill="hold">
                                          <p:stCondLst>
                                            <p:cond delay="0"/>
                                          </p:stCondLst>
                                        </p:cTn>
                                        <p:tgtEl>
                                          <p:spTgt spid="1187"/>
                                        </p:tgtEl>
                                        <p:attrNameLst>
                                          <p:attrName>style.visibility</p:attrName>
                                        </p:attrNameLst>
                                      </p:cBhvr>
                                      <p:to>
                                        <p:strVal val="visible"/>
                                      </p:to>
                                    </p:set>
                                    <p:animEffect transition="in" filter="wipe(left)">
                                      <p:cBhvr>
                                        <p:cTn id="159" dur="500"/>
                                        <p:tgtEl>
                                          <p:spTgt spid="1187"/>
                                        </p:tgtEl>
                                      </p:cBhvr>
                                    </p:animEffect>
                                  </p:childTnLst>
                                </p:cTn>
                              </p:par>
                            </p:childTnLst>
                          </p:cTn>
                        </p:par>
                      </p:childTnLst>
                    </p:cTn>
                  </p:par>
                  <p:par>
                    <p:cTn id="160" fill="hold">
                      <p:stCondLst>
                        <p:cond delay="indefinite"/>
                      </p:stCondLst>
                      <p:childTnLst>
                        <p:par>
                          <p:cTn id="161" fill="hold">
                            <p:stCondLst>
                              <p:cond delay="0"/>
                            </p:stCondLst>
                            <p:childTnLst>
                              <p:par>
                                <p:cTn id="162" presetID="22" presetClass="entr" presetSubtype="2" fill="hold" nodeType="clickEffect">
                                  <p:stCondLst>
                                    <p:cond delay="0"/>
                                  </p:stCondLst>
                                  <p:childTnLst>
                                    <p:set>
                                      <p:cBhvr>
                                        <p:cTn id="163" dur="1" fill="hold">
                                          <p:stCondLst>
                                            <p:cond delay="0"/>
                                          </p:stCondLst>
                                        </p:cTn>
                                        <p:tgtEl>
                                          <p:spTgt spid="1196"/>
                                        </p:tgtEl>
                                        <p:attrNameLst>
                                          <p:attrName>style.visibility</p:attrName>
                                        </p:attrNameLst>
                                      </p:cBhvr>
                                      <p:to>
                                        <p:strVal val="visible"/>
                                      </p:to>
                                    </p:set>
                                    <p:animEffect transition="in" filter="wipe(right)">
                                      <p:cBhvr>
                                        <p:cTn id="164" dur="500"/>
                                        <p:tgtEl>
                                          <p:spTgt spid="1196"/>
                                        </p:tgtEl>
                                      </p:cBhvr>
                                    </p:animEffect>
                                  </p:childTnLst>
                                </p:cTn>
                              </p:par>
                            </p:childTnLst>
                          </p:cTn>
                        </p:par>
                      </p:childTnLst>
                    </p:cTn>
                  </p:par>
                  <p:par>
                    <p:cTn id="165" fill="hold">
                      <p:stCondLst>
                        <p:cond delay="indefinite"/>
                      </p:stCondLst>
                      <p:childTnLst>
                        <p:par>
                          <p:cTn id="166" fill="hold">
                            <p:stCondLst>
                              <p:cond delay="0"/>
                            </p:stCondLst>
                            <p:childTnLst>
                              <p:par>
                                <p:cTn id="167" presetID="10" presetClass="entr" presetSubtype="0" fill="hold" nodeType="clickEffect">
                                  <p:stCondLst>
                                    <p:cond delay="0"/>
                                  </p:stCondLst>
                                  <p:childTnLst>
                                    <p:set>
                                      <p:cBhvr>
                                        <p:cTn id="168" dur="1" fill="hold">
                                          <p:stCondLst>
                                            <p:cond delay="0"/>
                                          </p:stCondLst>
                                        </p:cTn>
                                        <p:tgtEl>
                                          <p:spTgt spid="1189"/>
                                        </p:tgtEl>
                                        <p:attrNameLst>
                                          <p:attrName>style.visibility</p:attrName>
                                        </p:attrNameLst>
                                      </p:cBhvr>
                                      <p:to>
                                        <p:strVal val="visible"/>
                                      </p:to>
                                    </p:set>
                                    <p:animEffect transition="in" filter="fade">
                                      <p:cBhvr>
                                        <p:cTn id="169" dur="500"/>
                                        <p:tgtEl>
                                          <p:spTgt spid="1189"/>
                                        </p:tgtEl>
                                      </p:cBhvr>
                                    </p:animEffect>
                                  </p:childTnLst>
                                </p:cTn>
                              </p:par>
                            </p:childTnLst>
                          </p:cTn>
                        </p:par>
                        <p:par>
                          <p:cTn id="170" fill="hold">
                            <p:stCondLst>
                              <p:cond delay="500"/>
                            </p:stCondLst>
                            <p:childTnLst>
                              <p:par>
                                <p:cTn id="171" presetID="22" presetClass="entr" presetSubtype="8" fill="hold" grpId="0" nodeType="afterEffect">
                                  <p:stCondLst>
                                    <p:cond delay="0"/>
                                  </p:stCondLst>
                                  <p:childTnLst>
                                    <p:set>
                                      <p:cBhvr>
                                        <p:cTn id="172" dur="1" fill="hold">
                                          <p:stCondLst>
                                            <p:cond delay="0"/>
                                          </p:stCondLst>
                                        </p:cTn>
                                        <p:tgtEl>
                                          <p:spTgt spid="1033"/>
                                        </p:tgtEl>
                                        <p:attrNameLst>
                                          <p:attrName>style.visibility</p:attrName>
                                        </p:attrNameLst>
                                      </p:cBhvr>
                                      <p:to>
                                        <p:strVal val="visible"/>
                                      </p:to>
                                    </p:set>
                                    <p:animEffect transition="in" filter="wipe(left)">
                                      <p:cBhvr>
                                        <p:cTn id="173" dur="500"/>
                                        <p:tgtEl>
                                          <p:spTgt spid="1033"/>
                                        </p:tgtEl>
                                      </p:cBhvr>
                                    </p:animEffect>
                                  </p:childTnLst>
                                </p:cTn>
                              </p:par>
                            </p:childTnLst>
                          </p:cTn>
                        </p:par>
                      </p:childTnLst>
                    </p:cTn>
                  </p:par>
                  <p:par>
                    <p:cTn id="174" fill="hold">
                      <p:stCondLst>
                        <p:cond delay="indefinite"/>
                      </p:stCondLst>
                      <p:childTnLst>
                        <p:par>
                          <p:cTn id="175" fill="hold">
                            <p:stCondLst>
                              <p:cond delay="0"/>
                            </p:stCondLst>
                            <p:childTnLst>
                              <p:par>
                                <p:cTn id="176" presetID="22" presetClass="entr" presetSubtype="4" fill="hold" nodeType="clickEffect">
                                  <p:stCondLst>
                                    <p:cond delay="0"/>
                                  </p:stCondLst>
                                  <p:childTnLst>
                                    <p:set>
                                      <p:cBhvr>
                                        <p:cTn id="177" dur="1" fill="hold">
                                          <p:stCondLst>
                                            <p:cond delay="0"/>
                                          </p:stCondLst>
                                        </p:cTn>
                                        <p:tgtEl>
                                          <p:spTgt spid="1190"/>
                                        </p:tgtEl>
                                        <p:attrNameLst>
                                          <p:attrName>style.visibility</p:attrName>
                                        </p:attrNameLst>
                                      </p:cBhvr>
                                      <p:to>
                                        <p:strVal val="visible"/>
                                      </p:to>
                                    </p:set>
                                    <p:animEffect transition="in" filter="wipe(down)">
                                      <p:cBhvr>
                                        <p:cTn id="178" dur="500"/>
                                        <p:tgtEl>
                                          <p:spTgt spid="1190"/>
                                        </p:tgtEl>
                                      </p:cBhvr>
                                    </p:animEffect>
                                  </p:childTnLst>
                                </p:cTn>
                              </p:par>
                            </p:childTnLst>
                          </p:cTn>
                        </p:par>
                        <p:par>
                          <p:cTn id="179" fill="hold">
                            <p:stCondLst>
                              <p:cond delay="500"/>
                            </p:stCondLst>
                            <p:childTnLst>
                              <p:par>
                                <p:cTn id="180" presetID="22" presetClass="entr" presetSubtype="8" fill="hold" nodeType="afterEffect">
                                  <p:stCondLst>
                                    <p:cond delay="0"/>
                                  </p:stCondLst>
                                  <p:childTnLst>
                                    <p:set>
                                      <p:cBhvr>
                                        <p:cTn id="181" dur="1" fill="hold">
                                          <p:stCondLst>
                                            <p:cond delay="0"/>
                                          </p:stCondLst>
                                        </p:cTn>
                                        <p:tgtEl>
                                          <p:spTgt spid="1191"/>
                                        </p:tgtEl>
                                        <p:attrNameLst>
                                          <p:attrName>style.visibility</p:attrName>
                                        </p:attrNameLst>
                                      </p:cBhvr>
                                      <p:to>
                                        <p:strVal val="visible"/>
                                      </p:to>
                                    </p:set>
                                    <p:animEffect transition="in" filter="wipe(left)">
                                      <p:cBhvr>
                                        <p:cTn id="182" dur="500"/>
                                        <p:tgtEl>
                                          <p:spTgt spid="1191"/>
                                        </p:tgtEl>
                                      </p:cBhvr>
                                    </p:animEffect>
                                  </p:childTnLst>
                                </p:cTn>
                              </p:par>
                            </p:childTnLst>
                          </p:cTn>
                        </p:par>
                        <p:par>
                          <p:cTn id="183" fill="hold">
                            <p:stCondLst>
                              <p:cond delay="1000"/>
                            </p:stCondLst>
                            <p:childTnLst>
                              <p:par>
                                <p:cTn id="184" presetID="22" presetClass="entr" presetSubtype="2" fill="hold" nodeType="afterEffect">
                                  <p:stCondLst>
                                    <p:cond delay="0"/>
                                  </p:stCondLst>
                                  <p:childTnLst>
                                    <p:set>
                                      <p:cBhvr>
                                        <p:cTn id="185" dur="1" fill="hold">
                                          <p:stCondLst>
                                            <p:cond delay="0"/>
                                          </p:stCondLst>
                                        </p:cTn>
                                        <p:tgtEl>
                                          <p:spTgt spid="1192"/>
                                        </p:tgtEl>
                                        <p:attrNameLst>
                                          <p:attrName>style.visibility</p:attrName>
                                        </p:attrNameLst>
                                      </p:cBhvr>
                                      <p:to>
                                        <p:strVal val="visible"/>
                                      </p:to>
                                    </p:set>
                                    <p:animEffect transition="in" filter="wipe(right)">
                                      <p:cBhvr>
                                        <p:cTn id="186" dur="500"/>
                                        <p:tgtEl>
                                          <p:spTgt spid="1192"/>
                                        </p:tgtEl>
                                      </p:cBhvr>
                                    </p:animEffect>
                                  </p:childTnLst>
                                </p:cTn>
                              </p:par>
                            </p:childTnLst>
                          </p:cTn>
                        </p:par>
                      </p:childTnLst>
                    </p:cTn>
                  </p:par>
                  <p:par>
                    <p:cTn id="187" fill="hold">
                      <p:stCondLst>
                        <p:cond delay="indefinite"/>
                      </p:stCondLst>
                      <p:childTnLst>
                        <p:par>
                          <p:cTn id="188" fill="hold">
                            <p:stCondLst>
                              <p:cond delay="0"/>
                            </p:stCondLst>
                            <p:childTnLst>
                              <p:par>
                                <p:cTn id="189" presetID="10" presetClass="entr" presetSubtype="0" fill="hold" nodeType="clickEffect">
                                  <p:stCondLst>
                                    <p:cond delay="0"/>
                                  </p:stCondLst>
                                  <p:childTnLst>
                                    <p:set>
                                      <p:cBhvr>
                                        <p:cTn id="190" dur="1" fill="hold">
                                          <p:stCondLst>
                                            <p:cond delay="0"/>
                                          </p:stCondLst>
                                        </p:cTn>
                                        <p:tgtEl>
                                          <p:spTgt spid="1193"/>
                                        </p:tgtEl>
                                        <p:attrNameLst>
                                          <p:attrName>style.visibility</p:attrName>
                                        </p:attrNameLst>
                                      </p:cBhvr>
                                      <p:to>
                                        <p:strVal val="visible"/>
                                      </p:to>
                                    </p:set>
                                    <p:animEffect transition="in" filter="fade">
                                      <p:cBhvr>
                                        <p:cTn id="191" dur="500"/>
                                        <p:tgtEl>
                                          <p:spTgt spid="1193"/>
                                        </p:tgtEl>
                                      </p:cBhvr>
                                    </p:animEffect>
                                  </p:childTnLst>
                                </p:cTn>
                              </p:par>
                            </p:childTnLst>
                          </p:cTn>
                        </p:par>
                        <p:par>
                          <p:cTn id="192" fill="hold">
                            <p:stCondLst>
                              <p:cond delay="500"/>
                            </p:stCondLst>
                            <p:childTnLst>
                              <p:par>
                                <p:cTn id="193" presetID="22" presetClass="entr" presetSubtype="8" fill="hold" grpId="0" nodeType="afterEffect">
                                  <p:stCondLst>
                                    <p:cond delay="0"/>
                                  </p:stCondLst>
                                  <p:childTnLst>
                                    <p:set>
                                      <p:cBhvr>
                                        <p:cTn id="194" dur="1" fill="hold">
                                          <p:stCondLst>
                                            <p:cond delay="0"/>
                                          </p:stCondLst>
                                        </p:cTn>
                                        <p:tgtEl>
                                          <p:spTgt spid="1061"/>
                                        </p:tgtEl>
                                        <p:attrNameLst>
                                          <p:attrName>style.visibility</p:attrName>
                                        </p:attrNameLst>
                                      </p:cBhvr>
                                      <p:to>
                                        <p:strVal val="visible"/>
                                      </p:to>
                                    </p:set>
                                    <p:animEffect transition="in" filter="wipe(left)">
                                      <p:cBhvr>
                                        <p:cTn id="195" dur="500"/>
                                        <p:tgtEl>
                                          <p:spTgt spid="1061"/>
                                        </p:tgtEl>
                                      </p:cBhvr>
                                    </p:animEffect>
                                  </p:childTnLst>
                                </p:cTn>
                              </p:par>
                            </p:childTnLst>
                          </p:cTn>
                        </p:par>
                      </p:childTnLst>
                    </p:cTn>
                  </p:par>
                  <p:par>
                    <p:cTn id="196" fill="hold">
                      <p:stCondLst>
                        <p:cond delay="indefinite"/>
                      </p:stCondLst>
                      <p:childTnLst>
                        <p:par>
                          <p:cTn id="197" fill="hold">
                            <p:stCondLst>
                              <p:cond delay="0"/>
                            </p:stCondLst>
                            <p:childTnLst>
                              <p:par>
                                <p:cTn id="198" presetID="22" presetClass="entr" presetSubtype="8" fill="hold" grpId="0" nodeType="clickEffect">
                                  <p:stCondLst>
                                    <p:cond delay="0"/>
                                  </p:stCondLst>
                                  <p:childTnLst>
                                    <p:set>
                                      <p:cBhvr>
                                        <p:cTn id="199" dur="1" fill="hold">
                                          <p:stCondLst>
                                            <p:cond delay="0"/>
                                          </p:stCondLst>
                                        </p:cTn>
                                        <p:tgtEl>
                                          <p:spTgt spid="1045"/>
                                        </p:tgtEl>
                                        <p:attrNameLst>
                                          <p:attrName>style.visibility</p:attrName>
                                        </p:attrNameLst>
                                      </p:cBhvr>
                                      <p:to>
                                        <p:strVal val="visible"/>
                                      </p:to>
                                    </p:set>
                                    <p:animEffect transition="in" filter="wipe(left)">
                                      <p:cBhvr>
                                        <p:cTn id="200" dur="500"/>
                                        <p:tgtEl>
                                          <p:spTgt spid="1045"/>
                                        </p:tgtEl>
                                      </p:cBhvr>
                                    </p:animEffect>
                                  </p:childTnLst>
                                </p:cTn>
                              </p:par>
                            </p:childTnLst>
                          </p:cTn>
                        </p:par>
                        <p:par>
                          <p:cTn id="201" fill="hold">
                            <p:stCondLst>
                              <p:cond delay="500"/>
                            </p:stCondLst>
                            <p:childTnLst>
                              <p:par>
                                <p:cTn id="202" presetID="22" presetClass="entr" presetSubtype="8" fill="hold" grpId="0" nodeType="afterEffect">
                                  <p:stCondLst>
                                    <p:cond delay="0"/>
                                  </p:stCondLst>
                                  <p:childTnLst>
                                    <p:set>
                                      <p:cBhvr>
                                        <p:cTn id="203" dur="1" fill="hold">
                                          <p:stCondLst>
                                            <p:cond delay="0"/>
                                          </p:stCondLst>
                                        </p:cTn>
                                        <p:tgtEl>
                                          <p:spTgt spid="1046"/>
                                        </p:tgtEl>
                                        <p:attrNameLst>
                                          <p:attrName>style.visibility</p:attrName>
                                        </p:attrNameLst>
                                      </p:cBhvr>
                                      <p:to>
                                        <p:strVal val="visible"/>
                                      </p:to>
                                    </p:set>
                                    <p:animEffect transition="in" filter="wipe(left)">
                                      <p:cBhvr>
                                        <p:cTn id="204" dur="500"/>
                                        <p:tgtEl>
                                          <p:spTgt spid="1046"/>
                                        </p:tgtEl>
                                      </p:cBhvr>
                                    </p:animEffect>
                                  </p:childTnLst>
                                </p:cTn>
                              </p:par>
                            </p:childTnLst>
                          </p:cTn>
                        </p:par>
                        <p:par>
                          <p:cTn id="205" fill="hold">
                            <p:stCondLst>
                              <p:cond delay="1000"/>
                            </p:stCondLst>
                            <p:childTnLst>
                              <p:par>
                                <p:cTn id="206" presetID="22" presetClass="entr" presetSubtype="8" fill="hold" grpId="0" nodeType="afterEffect">
                                  <p:stCondLst>
                                    <p:cond delay="0"/>
                                  </p:stCondLst>
                                  <p:childTnLst>
                                    <p:set>
                                      <p:cBhvr>
                                        <p:cTn id="207" dur="1" fill="hold">
                                          <p:stCondLst>
                                            <p:cond delay="0"/>
                                          </p:stCondLst>
                                        </p:cTn>
                                        <p:tgtEl>
                                          <p:spTgt spid="1047"/>
                                        </p:tgtEl>
                                        <p:attrNameLst>
                                          <p:attrName>style.visibility</p:attrName>
                                        </p:attrNameLst>
                                      </p:cBhvr>
                                      <p:to>
                                        <p:strVal val="visible"/>
                                      </p:to>
                                    </p:set>
                                    <p:animEffect transition="in" filter="wipe(left)">
                                      <p:cBhvr>
                                        <p:cTn id="208" dur="500"/>
                                        <p:tgtEl>
                                          <p:spTgt spid="1047"/>
                                        </p:tgtEl>
                                      </p:cBhvr>
                                    </p:animEffect>
                                  </p:childTnLst>
                                </p:cTn>
                              </p:par>
                            </p:childTnLst>
                          </p:cTn>
                        </p:par>
                        <p:par>
                          <p:cTn id="209" fill="hold">
                            <p:stCondLst>
                              <p:cond delay="1500"/>
                            </p:stCondLst>
                            <p:childTnLst>
                              <p:par>
                                <p:cTn id="210" presetID="22" presetClass="entr" presetSubtype="1" fill="hold" nodeType="afterEffect">
                                  <p:stCondLst>
                                    <p:cond delay="0"/>
                                  </p:stCondLst>
                                  <p:childTnLst>
                                    <p:set>
                                      <p:cBhvr>
                                        <p:cTn id="211" dur="1" fill="hold">
                                          <p:stCondLst>
                                            <p:cond delay="0"/>
                                          </p:stCondLst>
                                        </p:cTn>
                                        <p:tgtEl>
                                          <p:spTgt spid="1194"/>
                                        </p:tgtEl>
                                        <p:attrNameLst>
                                          <p:attrName>style.visibility</p:attrName>
                                        </p:attrNameLst>
                                      </p:cBhvr>
                                      <p:to>
                                        <p:strVal val="visible"/>
                                      </p:to>
                                    </p:set>
                                    <p:animEffect transition="in" filter="wipe(up)">
                                      <p:cBhvr>
                                        <p:cTn id="212" dur="500"/>
                                        <p:tgtEl>
                                          <p:spTgt spid="1194"/>
                                        </p:tgtEl>
                                      </p:cBhvr>
                                    </p:animEffect>
                                  </p:childTnLst>
                                </p:cTn>
                              </p:par>
                            </p:childTnLst>
                          </p:cTn>
                        </p:par>
                        <p:par>
                          <p:cTn id="213" fill="hold">
                            <p:stCondLst>
                              <p:cond delay="2000"/>
                            </p:stCondLst>
                            <p:childTnLst>
                              <p:par>
                                <p:cTn id="214" presetID="22" presetClass="entr" presetSubtype="8" fill="hold" grpId="0" nodeType="afterEffect">
                                  <p:stCondLst>
                                    <p:cond delay="0"/>
                                  </p:stCondLst>
                                  <p:childTnLst>
                                    <p:set>
                                      <p:cBhvr>
                                        <p:cTn id="215" dur="1" fill="hold">
                                          <p:stCondLst>
                                            <p:cond delay="0"/>
                                          </p:stCondLst>
                                        </p:cTn>
                                        <p:tgtEl>
                                          <p:spTgt spid="1034"/>
                                        </p:tgtEl>
                                        <p:attrNameLst>
                                          <p:attrName>style.visibility</p:attrName>
                                        </p:attrNameLst>
                                      </p:cBhvr>
                                      <p:to>
                                        <p:strVal val="visible"/>
                                      </p:to>
                                    </p:set>
                                    <p:animEffect transition="in" filter="wipe(left)">
                                      <p:cBhvr>
                                        <p:cTn id="216" dur="500"/>
                                        <p:tgtEl>
                                          <p:spTgt spid="1034"/>
                                        </p:tgtEl>
                                      </p:cBhvr>
                                    </p:animEffect>
                                  </p:childTnLst>
                                </p:cTn>
                              </p:par>
                            </p:childTnLst>
                          </p:cTn>
                        </p:par>
                        <p:par>
                          <p:cTn id="217" fill="hold">
                            <p:stCondLst>
                              <p:cond delay="2500"/>
                            </p:stCondLst>
                            <p:childTnLst>
                              <p:par>
                                <p:cTn id="218" presetID="22" presetClass="entr" presetSubtype="8" fill="hold" grpId="0" nodeType="afterEffect">
                                  <p:stCondLst>
                                    <p:cond delay="0"/>
                                  </p:stCondLst>
                                  <p:childTnLst>
                                    <p:set>
                                      <p:cBhvr>
                                        <p:cTn id="219" dur="1" fill="hold">
                                          <p:stCondLst>
                                            <p:cond delay="0"/>
                                          </p:stCondLst>
                                        </p:cTn>
                                        <p:tgtEl>
                                          <p:spTgt spid="1035"/>
                                        </p:tgtEl>
                                        <p:attrNameLst>
                                          <p:attrName>style.visibility</p:attrName>
                                        </p:attrNameLst>
                                      </p:cBhvr>
                                      <p:to>
                                        <p:strVal val="visible"/>
                                      </p:to>
                                    </p:set>
                                    <p:animEffect transition="in" filter="wipe(left)">
                                      <p:cBhvr>
                                        <p:cTn id="220" dur="500"/>
                                        <p:tgtEl>
                                          <p:spTgt spid="1035"/>
                                        </p:tgtEl>
                                      </p:cBhvr>
                                    </p:animEffect>
                                  </p:childTnLst>
                                </p:cTn>
                              </p:par>
                            </p:childTnLst>
                          </p:cTn>
                        </p:par>
                        <p:par>
                          <p:cTn id="221" fill="hold">
                            <p:stCondLst>
                              <p:cond delay="3000"/>
                            </p:stCondLst>
                            <p:childTnLst>
                              <p:par>
                                <p:cTn id="222" presetID="22" presetClass="entr" presetSubtype="8" fill="hold" grpId="0" nodeType="afterEffect">
                                  <p:stCondLst>
                                    <p:cond delay="0"/>
                                  </p:stCondLst>
                                  <p:childTnLst>
                                    <p:set>
                                      <p:cBhvr>
                                        <p:cTn id="223" dur="1" fill="hold">
                                          <p:stCondLst>
                                            <p:cond delay="0"/>
                                          </p:stCondLst>
                                        </p:cTn>
                                        <p:tgtEl>
                                          <p:spTgt spid="1036"/>
                                        </p:tgtEl>
                                        <p:attrNameLst>
                                          <p:attrName>style.visibility</p:attrName>
                                        </p:attrNameLst>
                                      </p:cBhvr>
                                      <p:to>
                                        <p:strVal val="visible"/>
                                      </p:to>
                                    </p:set>
                                    <p:animEffect transition="in" filter="wipe(left)">
                                      <p:cBhvr>
                                        <p:cTn id="224" dur="500"/>
                                        <p:tgtEl>
                                          <p:spTgt spid="1036"/>
                                        </p:tgtEl>
                                      </p:cBhvr>
                                    </p:animEffect>
                                  </p:childTnLst>
                                </p:cTn>
                              </p:par>
                            </p:childTnLst>
                          </p:cTn>
                        </p:par>
                        <p:par>
                          <p:cTn id="225" fill="hold">
                            <p:stCondLst>
                              <p:cond delay="3500"/>
                            </p:stCondLst>
                            <p:childTnLst>
                              <p:par>
                                <p:cTn id="226" presetID="22" presetClass="entr" presetSubtype="1" fill="hold" nodeType="afterEffect">
                                  <p:stCondLst>
                                    <p:cond delay="0"/>
                                  </p:stCondLst>
                                  <p:childTnLst>
                                    <p:set>
                                      <p:cBhvr>
                                        <p:cTn id="227" dur="1" fill="hold">
                                          <p:stCondLst>
                                            <p:cond delay="0"/>
                                          </p:stCondLst>
                                        </p:cTn>
                                        <p:tgtEl>
                                          <p:spTgt spid="1195"/>
                                        </p:tgtEl>
                                        <p:attrNameLst>
                                          <p:attrName>style.visibility</p:attrName>
                                        </p:attrNameLst>
                                      </p:cBhvr>
                                      <p:to>
                                        <p:strVal val="visible"/>
                                      </p:to>
                                    </p:set>
                                    <p:animEffect transition="in" filter="wipe(up)">
                                      <p:cBhvr>
                                        <p:cTn id="228" dur="500"/>
                                        <p:tgtEl>
                                          <p:spTgt spid="1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4" grpId="0"/>
      <p:bldP spid="28" grpId="0"/>
      <p:bldP spid="1033" grpId="0"/>
      <p:bldP spid="1034" grpId="0"/>
      <p:bldP spid="1035" grpId="0"/>
      <p:bldP spid="1036" grpId="0"/>
      <p:bldP spid="1044" grpId="0"/>
      <p:bldP spid="1045" grpId="0"/>
      <p:bldP spid="1046" grpId="0"/>
      <p:bldP spid="1047" grpId="0"/>
      <p:bldP spid="1061" grpId="0"/>
      <p:bldP spid="1065" grpId="0"/>
      <p:bldP spid="1121" grpId="0"/>
      <p:bldP spid="11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5613" y="809340"/>
            <a:ext cx="8232667" cy="443198"/>
          </a:xfrm>
        </p:spPr>
        <p:txBody>
          <a:bodyPr/>
          <a:lstStyle/>
          <a:p>
            <a:r>
              <a:rPr lang="en-US" b="1" dirty="0" smtClean="0"/>
              <a:t>Initial and </a:t>
            </a:r>
            <a:r>
              <a:rPr lang="en-US" b="1" dirty="0"/>
              <a:t>c</a:t>
            </a:r>
            <a:r>
              <a:rPr lang="en-US" b="1" dirty="0" smtClean="0"/>
              <a:t>urrent </a:t>
            </a:r>
            <a:r>
              <a:rPr lang="en-US" b="1" dirty="0"/>
              <a:t>p</a:t>
            </a:r>
            <a:r>
              <a:rPr lang="en-US" b="1" dirty="0" smtClean="0"/>
              <a:t>urposes of each model</a:t>
            </a:r>
            <a:endParaRPr lang="en-US" b="1" dirty="0"/>
          </a:p>
        </p:txBody>
      </p:sp>
      <p:graphicFrame>
        <p:nvGraphicFramePr>
          <p:cNvPr id="2" name="Table 1"/>
          <p:cNvGraphicFramePr>
            <a:graphicFrameLocks noGrp="1"/>
          </p:cNvGraphicFramePr>
          <p:nvPr>
            <p:extLst>
              <p:ext uri="{D42A27DB-BD31-4B8C-83A1-F6EECF244321}">
                <p14:modId xmlns:p14="http://schemas.microsoft.com/office/powerpoint/2010/main" val="2372458287"/>
              </p:ext>
            </p:extLst>
          </p:nvPr>
        </p:nvGraphicFramePr>
        <p:xfrm>
          <a:off x="2" y="1401078"/>
          <a:ext cx="9143998" cy="5204250"/>
        </p:xfrm>
        <a:graphic>
          <a:graphicData uri="http://schemas.openxmlformats.org/drawingml/2006/table">
            <a:tbl>
              <a:tblPr firstRow="1" bandRow="1">
                <a:tableStyleId>{5C22544A-7EE6-4342-B048-85BDC9FD1C3A}</a:tableStyleId>
              </a:tblPr>
              <a:tblGrid>
                <a:gridCol w="1383630"/>
                <a:gridCol w="4066673"/>
                <a:gridCol w="3693695"/>
              </a:tblGrid>
              <a:tr h="932491">
                <a:tc>
                  <a:txBody>
                    <a:bodyPr/>
                    <a:lstStyle/>
                    <a:p>
                      <a:pPr indent="457200"/>
                      <a:endParaRPr lang="en-US" sz="2400" b="1" dirty="0">
                        <a:effectLst/>
                        <a:latin typeface="Calibri"/>
                      </a:endParaRPr>
                    </a:p>
                  </a:txBody>
                  <a:tcPr marL="49666" marR="49666" marT="24833" marB="24833"/>
                </a:tc>
                <a:tc>
                  <a:txBody>
                    <a:bodyPr/>
                    <a:lstStyle/>
                    <a:p>
                      <a:pPr marL="0" marR="0" indent="0">
                        <a:spcBef>
                          <a:spcPts val="0"/>
                        </a:spcBef>
                        <a:spcAft>
                          <a:spcPts val="0"/>
                        </a:spcAft>
                      </a:pPr>
                      <a:r>
                        <a:rPr lang="en-US" sz="2400" b="1" dirty="0" smtClean="0">
                          <a:effectLst/>
                        </a:rPr>
                        <a:t>MMRSP model</a:t>
                      </a:r>
                    </a:p>
                    <a:p>
                      <a:pPr marL="0" marR="0" indent="0">
                        <a:spcBef>
                          <a:spcPts val="0"/>
                        </a:spcBef>
                        <a:spcAft>
                          <a:spcPts val="0"/>
                        </a:spcAft>
                      </a:pPr>
                      <a:r>
                        <a:rPr lang="en-US" sz="1800" b="1" dirty="0" smtClean="0">
                          <a:effectLst/>
                          <a:latin typeface="Calibri"/>
                          <a:ea typeface="Times New Roman"/>
                          <a:cs typeface="Times New Roman"/>
                        </a:rPr>
                        <a:t>(</a:t>
                      </a:r>
                      <a:r>
                        <a:rPr lang="en-US" sz="1800" b="1" u="sng" dirty="0" smtClean="0">
                          <a:effectLst/>
                          <a:latin typeface="Calibri"/>
                          <a:ea typeface="Times New Roman"/>
                          <a:cs typeface="Times New Roman"/>
                        </a:rPr>
                        <a:t>M</a:t>
                      </a:r>
                      <a:r>
                        <a:rPr lang="en-US" sz="1800" b="1" dirty="0" smtClean="0">
                          <a:effectLst/>
                          <a:latin typeface="Calibri"/>
                          <a:ea typeface="Times New Roman"/>
                          <a:cs typeface="Times New Roman"/>
                        </a:rPr>
                        <a:t>ental</a:t>
                      </a:r>
                      <a:r>
                        <a:rPr lang="en-US" sz="1800" b="1" baseline="0" dirty="0" smtClean="0">
                          <a:effectLst/>
                          <a:latin typeface="Calibri"/>
                          <a:ea typeface="Times New Roman"/>
                          <a:cs typeface="Times New Roman"/>
                        </a:rPr>
                        <a:t> </a:t>
                      </a:r>
                      <a:r>
                        <a:rPr lang="en-US" sz="1800" b="1" u="sng" baseline="0" dirty="0" smtClean="0">
                          <a:effectLst/>
                          <a:latin typeface="Calibri"/>
                          <a:ea typeface="Times New Roman"/>
                          <a:cs typeface="Times New Roman"/>
                        </a:rPr>
                        <a:t>M</a:t>
                      </a:r>
                      <a:r>
                        <a:rPr lang="en-US" sz="1800" b="1" baseline="0" dirty="0" smtClean="0">
                          <a:effectLst/>
                          <a:latin typeface="Calibri"/>
                          <a:ea typeface="Times New Roman"/>
                          <a:cs typeface="Times New Roman"/>
                        </a:rPr>
                        <a:t>odels </a:t>
                      </a:r>
                      <a:r>
                        <a:rPr lang="en-US" sz="1800" b="1" u="sng" baseline="0" dirty="0" smtClean="0">
                          <a:effectLst/>
                          <a:latin typeface="Calibri"/>
                          <a:ea typeface="Times New Roman"/>
                          <a:cs typeface="Times New Roman"/>
                        </a:rPr>
                        <a:t>R</a:t>
                      </a:r>
                      <a:r>
                        <a:rPr lang="en-US" sz="1800" b="1" baseline="0" dirty="0" smtClean="0">
                          <a:effectLst/>
                          <a:latin typeface="Calibri"/>
                          <a:ea typeface="Times New Roman"/>
                          <a:cs typeface="Times New Roman"/>
                        </a:rPr>
                        <a:t>elating </a:t>
                      </a:r>
                      <a:r>
                        <a:rPr lang="en-US" sz="1800" b="1" u="sng" baseline="0" dirty="0" smtClean="0">
                          <a:effectLst/>
                          <a:latin typeface="Calibri"/>
                          <a:ea typeface="Times New Roman"/>
                          <a:cs typeface="Times New Roman"/>
                        </a:rPr>
                        <a:t>S</a:t>
                      </a:r>
                      <a:r>
                        <a:rPr lang="en-US" sz="1800" b="1" baseline="0" dirty="0" smtClean="0">
                          <a:effectLst/>
                          <a:latin typeface="Calibri"/>
                          <a:ea typeface="Times New Roman"/>
                          <a:cs typeface="Times New Roman"/>
                        </a:rPr>
                        <a:t>afety &amp; </a:t>
                      </a:r>
                      <a:r>
                        <a:rPr lang="en-US" sz="1800" b="1" u="sng" baseline="0" dirty="0" smtClean="0">
                          <a:effectLst/>
                          <a:latin typeface="Calibri"/>
                          <a:ea typeface="Times New Roman"/>
                          <a:cs typeface="Times New Roman"/>
                        </a:rPr>
                        <a:t>P</a:t>
                      </a:r>
                      <a:r>
                        <a:rPr lang="en-US" sz="1800" b="1" baseline="0" dirty="0" smtClean="0">
                          <a:effectLst/>
                          <a:latin typeface="Calibri"/>
                          <a:ea typeface="Times New Roman"/>
                          <a:cs typeface="Times New Roman"/>
                        </a:rPr>
                        <a:t>roductivity)</a:t>
                      </a:r>
                      <a:endParaRPr lang="en-US" sz="1800" b="1" dirty="0">
                        <a:effectLst/>
                        <a:latin typeface="Calibri"/>
                        <a:ea typeface="Times New Roman"/>
                        <a:cs typeface="Times New Roman"/>
                      </a:endParaRPr>
                    </a:p>
                  </a:txBody>
                  <a:tcPr marL="49666" marR="49666" marT="24833" marB="24833"/>
                </a:tc>
                <a:tc>
                  <a:txBody>
                    <a:bodyPr/>
                    <a:lstStyle/>
                    <a:p>
                      <a:pPr marL="0" marR="0" indent="0">
                        <a:spcBef>
                          <a:spcPts val="0"/>
                        </a:spcBef>
                        <a:spcAft>
                          <a:spcPts val="0"/>
                        </a:spcAft>
                      </a:pPr>
                      <a:r>
                        <a:rPr lang="en-US" sz="2400" b="1" dirty="0" smtClean="0">
                          <a:effectLst/>
                        </a:rPr>
                        <a:t>HOS model</a:t>
                      </a:r>
                    </a:p>
                    <a:p>
                      <a:pPr marL="0" marR="0" indent="0">
                        <a:spcBef>
                          <a:spcPts val="0"/>
                        </a:spcBef>
                        <a:spcAft>
                          <a:spcPts val="0"/>
                        </a:spcAft>
                      </a:pPr>
                      <a:r>
                        <a:rPr lang="en-US" sz="1800" b="1" dirty="0" smtClean="0">
                          <a:effectLst/>
                          <a:latin typeface="Calibri"/>
                          <a:ea typeface="Times New Roman"/>
                          <a:cs typeface="Times New Roman"/>
                        </a:rPr>
                        <a:t>(</a:t>
                      </a:r>
                      <a:r>
                        <a:rPr lang="en-US" sz="1800" b="1" u="sng" dirty="0" smtClean="0">
                          <a:effectLst/>
                          <a:latin typeface="Calibri"/>
                          <a:ea typeface="Times New Roman"/>
                          <a:cs typeface="Times New Roman"/>
                        </a:rPr>
                        <a:t>H</a:t>
                      </a:r>
                      <a:r>
                        <a:rPr lang="en-US" sz="1800" b="1" dirty="0" smtClean="0">
                          <a:effectLst/>
                          <a:latin typeface="Calibri"/>
                          <a:ea typeface="Times New Roman"/>
                          <a:cs typeface="Times New Roman"/>
                        </a:rPr>
                        <a:t>azardous </a:t>
                      </a:r>
                      <a:r>
                        <a:rPr lang="en-US" sz="1800" b="1" u="sng" dirty="0" smtClean="0">
                          <a:effectLst/>
                          <a:latin typeface="Calibri"/>
                          <a:ea typeface="Times New Roman"/>
                          <a:cs typeface="Times New Roman"/>
                        </a:rPr>
                        <a:t>O</a:t>
                      </a:r>
                      <a:r>
                        <a:rPr lang="en-US" sz="1800" b="1" dirty="0" smtClean="0">
                          <a:effectLst/>
                          <a:latin typeface="Calibri"/>
                          <a:ea typeface="Times New Roman"/>
                          <a:cs typeface="Times New Roman"/>
                        </a:rPr>
                        <a:t>perations </a:t>
                      </a:r>
                      <a:r>
                        <a:rPr lang="en-US" sz="1800" b="1" u="sng" dirty="0" smtClean="0">
                          <a:effectLst/>
                          <a:latin typeface="Calibri"/>
                          <a:ea typeface="Times New Roman"/>
                          <a:cs typeface="Times New Roman"/>
                        </a:rPr>
                        <a:t>S</a:t>
                      </a:r>
                      <a:r>
                        <a:rPr lang="en-US" sz="1800" b="1" dirty="0" smtClean="0">
                          <a:effectLst/>
                          <a:latin typeface="Calibri"/>
                          <a:ea typeface="Times New Roman"/>
                          <a:cs typeface="Times New Roman"/>
                        </a:rPr>
                        <a:t>afety)</a:t>
                      </a:r>
                      <a:endParaRPr lang="en-US" sz="1800" b="1" dirty="0">
                        <a:effectLst/>
                        <a:latin typeface="Calibri"/>
                        <a:ea typeface="Times New Roman"/>
                        <a:cs typeface="Times New Roman"/>
                      </a:endParaRPr>
                    </a:p>
                  </a:txBody>
                  <a:tcPr marL="49666" marR="49666" marT="24833" marB="24833"/>
                </a:tc>
              </a:tr>
              <a:tr h="1816943">
                <a:tc>
                  <a:txBody>
                    <a:bodyPr/>
                    <a:lstStyle/>
                    <a:p>
                      <a:pPr marL="0" marR="0" indent="0">
                        <a:spcBef>
                          <a:spcPts val="0"/>
                        </a:spcBef>
                        <a:spcAft>
                          <a:spcPts val="0"/>
                        </a:spcAft>
                      </a:pPr>
                      <a:r>
                        <a:rPr lang="en-US" sz="2400" b="1">
                          <a:effectLst/>
                        </a:rPr>
                        <a:t>Initial Purpose</a:t>
                      </a:r>
                      <a:endParaRPr lang="en-US" sz="2400" b="1">
                        <a:effectLst/>
                        <a:latin typeface="Calibri"/>
                        <a:ea typeface="Times New Roman"/>
                        <a:cs typeface="Times New Roman"/>
                      </a:endParaRPr>
                    </a:p>
                  </a:txBody>
                  <a:tcPr marL="49666" marR="49666" marT="24833" marB="24833"/>
                </a:tc>
                <a:tc>
                  <a:txBody>
                    <a:bodyPr/>
                    <a:lstStyle/>
                    <a:p>
                      <a:pPr marL="0" marR="0" indent="0">
                        <a:spcBef>
                          <a:spcPts val="0"/>
                        </a:spcBef>
                        <a:spcAft>
                          <a:spcPts val="0"/>
                        </a:spcAft>
                      </a:pPr>
                      <a:r>
                        <a:rPr lang="en-US" sz="2400" b="1" dirty="0" smtClean="0">
                          <a:effectLst/>
                        </a:rPr>
                        <a:t>To</a:t>
                      </a:r>
                      <a:r>
                        <a:rPr lang="en-US" sz="2400" b="1" baseline="0" dirty="0" smtClean="0">
                          <a:effectLst/>
                        </a:rPr>
                        <a:t> e</a:t>
                      </a:r>
                      <a:r>
                        <a:rPr lang="en-US" sz="2400" b="1" dirty="0" smtClean="0">
                          <a:effectLst/>
                        </a:rPr>
                        <a:t>xplore </a:t>
                      </a:r>
                      <a:r>
                        <a:rPr lang="en-US" sz="2400" b="1" dirty="0">
                          <a:effectLst/>
                        </a:rPr>
                        <a:t>the meaning of a “safety system</a:t>
                      </a:r>
                      <a:r>
                        <a:rPr lang="en-US" sz="2400" b="1" dirty="0" smtClean="0">
                          <a:effectLst/>
                        </a:rPr>
                        <a:t>” as part of a team working to define an enterprise SMS</a:t>
                      </a:r>
                      <a:r>
                        <a:rPr lang="en-US" sz="2400" b="1" baseline="0" dirty="0" smtClean="0">
                          <a:effectLst/>
                        </a:rPr>
                        <a:t> (safety management system)</a:t>
                      </a:r>
                      <a:endParaRPr lang="en-US" sz="2400" b="1" dirty="0">
                        <a:effectLst/>
                        <a:latin typeface="Calibri"/>
                        <a:ea typeface="Times New Roman"/>
                        <a:cs typeface="Times New Roman"/>
                      </a:endParaRPr>
                    </a:p>
                  </a:txBody>
                  <a:tcPr marL="49666" marR="49666" marT="24833" marB="24833"/>
                </a:tc>
                <a:tc>
                  <a:txBody>
                    <a:bodyPr/>
                    <a:lstStyle/>
                    <a:p>
                      <a:pPr marL="0" marR="0" indent="0">
                        <a:spcBef>
                          <a:spcPts val="0"/>
                        </a:spcBef>
                        <a:spcAft>
                          <a:spcPts val="0"/>
                        </a:spcAft>
                      </a:pPr>
                      <a:r>
                        <a:rPr lang="en-US" sz="2400" b="1" dirty="0" smtClean="0">
                          <a:effectLst/>
                        </a:rPr>
                        <a:t>To test </a:t>
                      </a:r>
                      <a:r>
                        <a:rPr lang="en-US" sz="2400" b="1" dirty="0">
                          <a:effectLst/>
                        </a:rPr>
                        <a:t>proposed mitigations to improve the safety </a:t>
                      </a:r>
                      <a:r>
                        <a:rPr lang="en-US" sz="2400" b="1" dirty="0" smtClean="0">
                          <a:effectLst/>
                        </a:rPr>
                        <a:t>of a specific</a:t>
                      </a:r>
                      <a:r>
                        <a:rPr lang="en-US" sz="2400" b="1" baseline="0" dirty="0" smtClean="0">
                          <a:effectLst/>
                        </a:rPr>
                        <a:t> type of repetitive </a:t>
                      </a:r>
                      <a:r>
                        <a:rPr lang="en-US" sz="2400" b="1" dirty="0" smtClean="0">
                          <a:effectLst/>
                        </a:rPr>
                        <a:t>hazardous</a:t>
                      </a:r>
                      <a:r>
                        <a:rPr lang="en-US" sz="2400" b="1" baseline="0" dirty="0" smtClean="0">
                          <a:effectLst/>
                        </a:rPr>
                        <a:t> </a:t>
                      </a:r>
                      <a:r>
                        <a:rPr lang="en-US" sz="2400" b="1" dirty="0" smtClean="0">
                          <a:effectLst/>
                        </a:rPr>
                        <a:t>operation.</a:t>
                      </a:r>
                      <a:endParaRPr lang="en-US" sz="2400" b="1" dirty="0">
                        <a:effectLst/>
                        <a:latin typeface="Calibri"/>
                        <a:ea typeface="Times New Roman"/>
                        <a:cs typeface="Times New Roman"/>
                      </a:endParaRPr>
                    </a:p>
                  </a:txBody>
                  <a:tcPr marL="49666" marR="49666" marT="24833" marB="24833"/>
                </a:tc>
              </a:tr>
              <a:tr h="2361718">
                <a:tc>
                  <a:txBody>
                    <a:bodyPr/>
                    <a:lstStyle/>
                    <a:p>
                      <a:pPr marL="0" marR="0" indent="0">
                        <a:spcBef>
                          <a:spcPts val="0"/>
                        </a:spcBef>
                        <a:spcAft>
                          <a:spcPts val="0"/>
                        </a:spcAft>
                      </a:pPr>
                      <a:r>
                        <a:rPr lang="en-US" sz="2400" b="1">
                          <a:effectLst/>
                        </a:rPr>
                        <a:t>Current Purpose</a:t>
                      </a:r>
                      <a:endParaRPr lang="en-US" sz="2400" b="1">
                        <a:effectLst/>
                        <a:latin typeface="Calibri"/>
                        <a:ea typeface="Times New Roman"/>
                        <a:cs typeface="Times New Roman"/>
                      </a:endParaRPr>
                    </a:p>
                  </a:txBody>
                  <a:tcPr marL="49666" marR="49666" marT="24833" marB="24833"/>
                </a:tc>
                <a:tc>
                  <a:txBody>
                    <a:bodyPr/>
                    <a:lstStyle/>
                    <a:p>
                      <a:pPr marL="0" marR="0" indent="0">
                        <a:spcBef>
                          <a:spcPts val="0"/>
                        </a:spcBef>
                        <a:spcAft>
                          <a:spcPts val="0"/>
                        </a:spcAft>
                      </a:pPr>
                      <a:r>
                        <a:rPr lang="en-US" sz="2400" b="1" dirty="0">
                          <a:effectLst/>
                        </a:rPr>
                        <a:t>To be the core of an online course to inspire people </a:t>
                      </a:r>
                      <a:r>
                        <a:rPr lang="en-US" sz="2400" b="1" dirty="0" smtClean="0">
                          <a:effectLst/>
                        </a:rPr>
                        <a:t>to improve</a:t>
                      </a:r>
                      <a:r>
                        <a:rPr lang="en-US" sz="2400" b="1" baseline="0" dirty="0" smtClean="0">
                          <a:effectLst/>
                        </a:rPr>
                        <a:t> their</a:t>
                      </a:r>
                      <a:r>
                        <a:rPr lang="en-US" sz="2400" b="1" dirty="0" smtClean="0">
                          <a:effectLst/>
                        </a:rPr>
                        <a:t> </a:t>
                      </a:r>
                      <a:r>
                        <a:rPr lang="en-US" sz="2400" b="1" dirty="0">
                          <a:effectLst/>
                        </a:rPr>
                        <a:t>mental </a:t>
                      </a:r>
                      <a:r>
                        <a:rPr lang="en-US" sz="2400" b="1" dirty="0" smtClean="0">
                          <a:effectLst/>
                        </a:rPr>
                        <a:t>models of system structure </a:t>
                      </a:r>
                      <a:r>
                        <a:rPr lang="en-US" sz="2400" b="1" dirty="0">
                          <a:effectLst/>
                        </a:rPr>
                        <a:t>relating safety </a:t>
                      </a:r>
                      <a:r>
                        <a:rPr lang="en-US" sz="2400" b="1" dirty="0" smtClean="0">
                          <a:effectLst/>
                        </a:rPr>
                        <a:t>&amp;</a:t>
                      </a:r>
                      <a:r>
                        <a:rPr lang="en-US" sz="2400" b="1" baseline="0" dirty="0" smtClean="0">
                          <a:effectLst/>
                        </a:rPr>
                        <a:t> </a:t>
                      </a:r>
                      <a:r>
                        <a:rPr lang="en-US" sz="2400" b="1" dirty="0" smtClean="0">
                          <a:effectLst/>
                        </a:rPr>
                        <a:t>productivity</a:t>
                      </a:r>
                      <a:endParaRPr lang="en-US" sz="2400" b="1" dirty="0">
                        <a:effectLst/>
                        <a:latin typeface="Calibri"/>
                        <a:ea typeface="Times New Roman"/>
                        <a:cs typeface="Times New Roman"/>
                      </a:endParaRPr>
                    </a:p>
                  </a:txBody>
                  <a:tcPr marL="49666" marR="49666" marT="24833" marB="24833"/>
                </a:tc>
                <a:tc>
                  <a:txBody>
                    <a:bodyPr/>
                    <a:lstStyle/>
                    <a:p>
                      <a:pPr marL="0" marR="0" indent="0">
                        <a:spcBef>
                          <a:spcPts val="0"/>
                        </a:spcBef>
                        <a:spcAft>
                          <a:spcPts val="0"/>
                        </a:spcAft>
                      </a:pPr>
                      <a:r>
                        <a:rPr lang="en-US" sz="2400" b="1" dirty="0">
                          <a:effectLst/>
                        </a:rPr>
                        <a:t>To </a:t>
                      </a:r>
                      <a:r>
                        <a:rPr lang="en-US" sz="2400" b="1">
                          <a:effectLst/>
                        </a:rPr>
                        <a:t>inspire </a:t>
                      </a:r>
                      <a:r>
                        <a:rPr lang="en-US" sz="2400" b="1" smtClean="0">
                          <a:effectLst/>
                        </a:rPr>
                        <a:t>reflection </a:t>
                      </a:r>
                      <a:r>
                        <a:rPr lang="en-US" sz="2400" b="1" dirty="0">
                          <a:effectLst/>
                        </a:rPr>
                        <a:t>on how </a:t>
                      </a:r>
                      <a:r>
                        <a:rPr lang="en-US" sz="2400" b="1">
                          <a:effectLst/>
                        </a:rPr>
                        <a:t>varying </a:t>
                      </a:r>
                      <a:r>
                        <a:rPr lang="en-US" sz="2400" b="1" smtClean="0">
                          <a:effectLst/>
                        </a:rPr>
                        <a:t>the </a:t>
                      </a:r>
                      <a:r>
                        <a:rPr lang="en-US" sz="2400" b="1" dirty="0">
                          <a:effectLst/>
                        </a:rPr>
                        <a:t>hazardous operation project’s start date can affect both safety and schedule dynamics. </a:t>
                      </a:r>
                      <a:endParaRPr lang="en-US" sz="2400" b="1" dirty="0">
                        <a:effectLst/>
                        <a:latin typeface="Calibri"/>
                        <a:ea typeface="Times New Roman"/>
                        <a:cs typeface="Times New Roman"/>
                      </a:endParaRPr>
                    </a:p>
                  </a:txBody>
                  <a:tcPr marL="49666" marR="49666" marT="24833" marB="24833"/>
                </a:tc>
              </a:tr>
            </a:tbl>
          </a:graphicData>
        </a:graphic>
      </p:graphicFrame>
      <p:sp>
        <p:nvSpPr>
          <p:cNvPr id="3" name="Slide Number Placeholder 2"/>
          <p:cNvSpPr>
            <a:spLocks noGrp="1"/>
          </p:cNvSpPr>
          <p:nvPr>
            <p:ph type="sldNum" sz="quarter" idx="4"/>
          </p:nvPr>
        </p:nvSpPr>
        <p:spPr/>
        <p:txBody>
          <a:bodyPr/>
          <a:lstStyle/>
          <a:p>
            <a:fld id="{689318A1-174D-4DEE-8106-03A37B9BCF15}" type="slidenum">
              <a:rPr lang="en-US" sz="1000" smtClean="0"/>
              <a:pPr/>
              <a:t>3</a:t>
            </a:fld>
            <a:endParaRPr lang="en-US" sz="1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Sponsorship &amp; initiation of each model</a:t>
            </a:r>
            <a:endParaRPr lang="en-US" b="1" dirty="0"/>
          </a:p>
        </p:txBody>
      </p:sp>
      <p:graphicFrame>
        <p:nvGraphicFramePr>
          <p:cNvPr id="2" name="Table 1"/>
          <p:cNvGraphicFramePr>
            <a:graphicFrameLocks noGrp="1"/>
          </p:cNvGraphicFramePr>
          <p:nvPr>
            <p:extLst>
              <p:ext uri="{D42A27DB-BD31-4B8C-83A1-F6EECF244321}">
                <p14:modId xmlns:p14="http://schemas.microsoft.com/office/powerpoint/2010/main" val="92355487"/>
              </p:ext>
            </p:extLst>
          </p:nvPr>
        </p:nvGraphicFramePr>
        <p:xfrm>
          <a:off x="0" y="1307264"/>
          <a:ext cx="9143999" cy="5330026"/>
        </p:xfrm>
        <a:graphic>
          <a:graphicData uri="http://schemas.openxmlformats.org/drawingml/2006/table">
            <a:tbl>
              <a:tblPr firstRow="1" bandRow="1">
                <a:tableStyleId>{5C22544A-7EE6-4342-B048-85BDC9FD1C3A}</a:tableStyleId>
              </a:tblPr>
              <a:tblGrid>
                <a:gridCol w="1547445"/>
                <a:gridCol w="3902860"/>
                <a:gridCol w="3693694"/>
              </a:tblGrid>
              <a:tr h="1026785">
                <a:tc>
                  <a:txBody>
                    <a:bodyPr/>
                    <a:lstStyle/>
                    <a:p>
                      <a:pPr marL="0" marR="0" indent="0">
                        <a:spcBef>
                          <a:spcPts val="0"/>
                        </a:spcBef>
                        <a:spcAft>
                          <a:spcPts val="0"/>
                        </a:spcAft>
                      </a:pPr>
                      <a:r>
                        <a:rPr lang="en-US" sz="2400" b="1" dirty="0">
                          <a:effectLst/>
                        </a:rPr>
                        <a:t> </a:t>
                      </a:r>
                      <a:endParaRPr lang="en-US" sz="2400" b="1" dirty="0">
                        <a:effectLst/>
                        <a:latin typeface="Calibri"/>
                        <a:ea typeface="Times New Roman"/>
                        <a:cs typeface="Times New Roman"/>
                      </a:endParaRPr>
                    </a:p>
                  </a:txBody>
                  <a:tcPr marL="35016" marR="35016" marT="17508" marB="17508"/>
                </a:tc>
                <a:tc>
                  <a:txBody>
                    <a:bodyPr/>
                    <a:lstStyle/>
                    <a:p>
                      <a:pPr marL="0" marR="0" indent="0">
                        <a:spcBef>
                          <a:spcPts val="0"/>
                        </a:spcBef>
                        <a:spcAft>
                          <a:spcPts val="0"/>
                        </a:spcAft>
                      </a:pPr>
                      <a:r>
                        <a:rPr lang="en-US" sz="2400" b="1" dirty="0" smtClean="0">
                          <a:effectLst/>
                        </a:rPr>
                        <a:t>MMRSP model</a:t>
                      </a:r>
                    </a:p>
                    <a:p>
                      <a:pPr marL="0" marR="0" indent="0">
                        <a:spcBef>
                          <a:spcPts val="0"/>
                        </a:spcBef>
                        <a:spcAft>
                          <a:spcPts val="0"/>
                        </a:spcAft>
                      </a:pPr>
                      <a:r>
                        <a:rPr lang="en-US" sz="1800" b="1" dirty="0" smtClean="0">
                          <a:effectLst/>
                          <a:latin typeface="Calibri"/>
                          <a:ea typeface="Times New Roman"/>
                          <a:cs typeface="Times New Roman"/>
                        </a:rPr>
                        <a:t>(</a:t>
                      </a:r>
                      <a:r>
                        <a:rPr lang="en-US" sz="1800" b="1" u="sng" dirty="0" smtClean="0">
                          <a:effectLst/>
                          <a:latin typeface="Calibri"/>
                          <a:ea typeface="Times New Roman"/>
                          <a:cs typeface="Times New Roman"/>
                        </a:rPr>
                        <a:t>M</a:t>
                      </a:r>
                      <a:r>
                        <a:rPr lang="en-US" sz="1800" b="1" dirty="0" smtClean="0">
                          <a:effectLst/>
                          <a:latin typeface="Calibri"/>
                          <a:ea typeface="Times New Roman"/>
                          <a:cs typeface="Times New Roman"/>
                        </a:rPr>
                        <a:t>ental</a:t>
                      </a:r>
                      <a:r>
                        <a:rPr lang="en-US" sz="1800" b="1" baseline="0" dirty="0" smtClean="0">
                          <a:effectLst/>
                          <a:latin typeface="Calibri"/>
                          <a:ea typeface="Times New Roman"/>
                          <a:cs typeface="Times New Roman"/>
                        </a:rPr>
                        <a:t> </a:t>
                      </a:r>
                      <a:r>
                        <a:rPr lang="en-US" sz="1800" b="1" u="sng" baseline="0" dirty="0" smtClean="0">
                          <a:effectLst/>
                          <a:latin typeface="Calibri"/>
                          <a:ea typeface="Times New Roman"/>
                          <a:cs typeface="Times New Roman"/>
                        </a:rPr>
                        <a:t>M</a:t>
                      </a:r>
                      <a:r>
                        <a:rPr lang="en-US" sz="1800" b="1" baseline="0" dirty="0" smtClean="0">
                          <a:effectLst/>
                          <a:latin typeface="Calibri"/>
                          <a:ea typeface="Times New Roman"/>
                          <a:cs typeface="Times New Roman"/>
                        </a:rPr>
                        <a:t>odels </a:t>
                      </a:r>
                      <a:r>
                        <a:rPr lang="en-US" sz="1800" b="1" u="sng" baseline="0" dirty="0" smtClean="0">
                          <a:effectLst/>
                          <a:latin typeface="Calibri"/>
                          <a:ea typeface="Times New Roman"/>
                          <a:cs typeface="Times New Roman"/>
                        </a:rPr>
                        <a:t>R</a:t>
                      </a:r>
                      <a:r>
                        <a:rPr lang="en-US" sz="1800" b="1" baseline="0" dirty="0" smtClean="0">
                          <a:effectLst/>
                          <a:latin typeface="Calibri"/>
                          <a:ea typeface="Times New Roman"/>
                          <a:cs typeface="Times New Roman"/>
                        </a:rPr>
                        <a:t>elating </a:t>
                      </a:r>
                      <a:r>
                        <a:rPr lang="en-US" sz="1800" b="1" u="sng" baseline="0" dirty="0" smtClean="0">
                          <a:effectLst/>
                          <a:latin typeface="Calibri"/>
                          <a:ea typeface="Times New Roman"/>
                          <a:cs typeface="Times New Roman"/>
                        </a:rPr>
                        <a:t>S</a:t>
                      </a:r>
                      <a:r>
                        <a:rPr lang="en-US" sz="1800" b="1" baseline="0" dirty="0" smtClean="0">
                          <a:effectLst/>
                          <a:latin typeface="Calibri"/>
                          <a:ea typeface="Times New Roman"/>
                          <a:cs typeface="Times New Roman"/>
                        </a:rPr>
                        <a:t>afety &amp; </a:t>
                      </a:r>
                      <a:r>
                        <a:rPr lang="en-US" sz="1800" b="1" u="sng" baseline="0" dirty="0" smtClean="0">
                          <a:effectLst/>
                          <a:latin typeface="Calibri"/>
                          <a:ea typeface="Times New Roman"/>
                          <a:cs typeface="Times New Roman"/>
                        </a:rPr>
                        <a:t>P</a:t>
                      </a:r>
                      <a:r>
                        <a:rPr lang="en-US" sz="1800" b="1" baseline="0" dirty="0" smtClean="0">
                          <a:effectLst/>
                          <a:latin typeface="Calibri"/>
                          <a:ea typeface="Times New Roman"/>
                          <a:cs typeface="Times New Roman"/>
                        </a:rPr>
                        <a:t>roductivity)</a:t>
                      </a:r>
                      <a:endParaRPr lang="en-US" sz="1800" b="1" dirty="0">
                        <a:effectLst/>
                        <a:latin typeface="Calibri"/>
                        <a:ea typeface="Times New Roman"/>
                        <a:cs typeface="Times New Roman"/>
                      </a:endParaRPr>
                    </a:p>
                  </a:txBody>
                  <a:tcPr marL="35016" marR="35016" marT="17508" marB="17508"/>
                </a:tc>
                <a:tc>
                  <a:txBody>
                    <a:bodyPr/>
                    <a:lstStyle/>
                    <a:p>
                      <a:pPr marL="0" marR="0" indent="0">
                        <a:spcBef>
                          <a:spcPts val="0"/>
                        </a:spcBef>
                        <a:spcAft>
                          <a:spcPts val="0"/>
                        </a:spcAft>
                      </a:pPr>
                      <a:r>
                        <a:rPr lang="en-US" sz="2400" b="1" dirty="0" smtClean="0">
                          <a:effectLst/>
                        </a:rPr>
                        <a:t>HOS model</a:t>
                      </a:r>
                    </a:p>
                    <a:p>
                      <a:pPr marL="0" marR="0" indent="0">
                        <a:spcBef>
                          <a:spcPts val="0"/>
                        </a:spcBef>
                        <a:spcAft>
                          <a:spcPts val="0"/>
                        </a:spcAft>
                      </a:pPr>
                      <a:r>
                        <a:rPr lang="en-US" sz="1800" b="1" dirty="0" smtClean="0">
                          <a:effectLst/>
                          <a:latin typeface="Calibri"/>
                          <a:ea typeface="Times New Roman"/>
                          <a:cs typeface="Times New Roman"/>
                        </a:rPr>
                        <a:t>(</a:t>
                      </a:r>
                      <a:r>
                        <a:rPr lang="en-US" sz="1800" b="1" u="sng" dirty="0" smtClean="0">
                          <a:effectLst/>
                          <a:latin typeface="Calibri"/>
                          <a:ea typeface="Times New Roman"/>
                          <a:cs typeface="Times New Roman"/>
                        </a:rPr>
                        <a:t>H</a:t>
                      </a:r>
                      <a:r>
                        <a:rPr lang="en-US" sz="1800" b="1" dirty="0" smtClean="0">
                          <a:effectLst/>
                          <a:latin typeface="Calibri"/>
                          <a:ea typeface="Times New Roman"/>
                          <a:cs typeface="Times New Roman"/>
                        </a:rPr>
                        <a:t>azardous</a:t>
                      </a:r>
                      <a:r>
                        <a:rPr lang="en-US" sz="1800" b="1" baseline="0" dirty="0" smtClean="0">
                          <a:effectLst/>
                          <a:latin typeface="Calibri"/>
                          <a:ea typeface="Times New Roman"/>
                          <a:cs typeface="Times New Roman"/>
                        </a:rPr>
                        <a:t> </a:t>
                      </a:r>
                      <a:r>
                        <a:rPr lang="en-US" sz="1800" b="1" u="sng" baseline="0" dirty="0" smtClean="0">
                          <a:effectLst/>
                          <a:latin typeface="Calibri"/>
                          <a:ea typeface="Times New Roman"/>
                          <a:cs typeface="Times New Roman"/>
                        </a:rPr>
                        <a:t>O</a:t>
                      </a:r>
                      <a:r>
                        <a:rPr lang="en-US" sz="1800" b="1" baseline="0" dirty="0" smtClean="0">
                          <a:effectLst/>
                          <a:latin typeface="Calibri"/>
                          <a:ea typeface="Times New Roman"/>
                          <a:cs typeface="Times New Roman"/>
                        </a:rPr>
                        <a:t>perations </a:t>
                      </a:r>
                      <a:r>
                        <a:rPr lang="en-US" sz="1800" b="1" u="sng" baseline="0" dirty="0" smtClean="0">
                          <a:effectLst/>
                          <a:latin typeface="Calibri"/>
                          <a:ea typeface="Times New Roman"/>
                          <a:cs typeface="Times New Roman"/>
                        </a:rPr>
                        <a:t>S</a:t>
                      </a:r>
                      <a:r>
                        <a:rPr lang="en-US" sz="1800" b="1" baseline="0" dirty="0" smtClean="0">
                          <a:effectLst/>
                          <a:latin typeface="Calibri"/>
                          <a:ea typeface="Times New Roman"/>
                          <a:cs typeface="Times New Roman"/>
                        </a:rPr>
                        <a:t>afety)</a:t>
                      </a:r>
                      <a:endParaRPr lang="en-US" sz="1800" b="1" dirty="0">
                        <a:effectLst/>
                        <a:latin typeface="Calibri"/>
                        <a:ea typeface="Times New Roman"/>
                        <a:cs typeface="Times New Roman"/>
                      </a:endParaRPr>
                    </a:p>
                  </a:txBody>
                  <a:tcPr marL="35016" marR="35016" marT="17508" marB="17508"/>
                </a:tc>
              </a:tr>
              <a:tr h="722552">
                <a:tc>
                  <a:txBody>
                    <a:bodyPr/>
                    <a:lstStyle/>
                    <a:p>
                      <a:pPr marL="0" marR="0" indent="0">
                        <a:spcBef>
                          <a:spcPts val="0"/>
                        </a:spcBef>
                        <a:spcAft>
                          <a:spcPts val="0"/>
                        </a:spcAft>
                      </a:pPr>
                      <a:r>
                        <a:rPr lang="en-US" sz="2400" b="1" dirty="0" smtClean="0">
                          <a:effectLst/>
                        </a:rPr>
                        <a:t>Sponsor</a:t>
                      </a:r>
                    </a:p>
                  </a:txBody>
                  <a:tcPr marL="35016" marR="35016" marT="17508" marB="17508"/>
                </a:tc>
                <a:tc>
                  <a:txBody>
                    <a:bodyPr/>
                    <a:lstStyle/>
                    <a:p>
                      <a:pPr marL="0" marR="0" indent="0">
                        <a:spcBef>
                          <a:spcPts val="0"/>
                        </a:spcBef>
                        <a:spcAft>
                          <a:spcPts val="0"/>
                        </a:spcAft>
                      </a:pPr>
                      <a:r>
                        <a:rPr lang="en-US" sz="2400" b="1" dirty="0">
                          <a:effectLst/>
                        </a:rPr>
                        <a:t>Riney initially, with </a:t>
                      </a:r>
                      <a:r>
                        <a:rPr lang="en-US" sz="2400" b="1" dirty="0" smtClean="0">
                          <a:effectLst/>
                        </a:rPr>
                        <a:t>Roux-Zink </a:t>
                      </a:r>
                      <a:r>
                        <a:rPr lang="en-US" sz="2400" b="1" dirty="0">
                          <a:effectLst/>
                        </a:rPr>
                        <a:t>joining later</a:t>
                      </a:r>
                      <a:endParaRPr lang="en-US" sz="2400" b="1" dirty="0">
                        <a:effectLst/>
                        <a:latin typeface="Calibri"/>
                        <a:ea typeface="Times New Roman"/>
                        <a:cs typeface="Times New Roman"/>
                      </a:endParaRPr>
                    </a:p>
                  </a:txBody>
                  <a:tcPr marL="35016" marR="35016" marT="17508" marB="17508"/>
                </a:tc>
                <a:tc>
                  <a:txBody>
                    <a:bodyPr/>
                    <a:lstStyle/>
                    <a:p>
                      <a:pPr marL="0" marR="0" indent="0">
                        <a:spcBef>
                          <a:spcPts val="0"/>
                        </a:spcBef>
                        <a:spcAft>
                          <a:spcPts val="0"/>
                        </a:spcAft>
                      </a:pPr>
                      <a:r>
                        <a:rPr lang="en-US" sz="2400" b="1" dirty="0">
                          <a:effectLst/>
                        </a:rPr>
                        <a:t>Riney initially, with Rasor joining later</a:t>
                      </a:r>
                      <a:endParaRPr lang="en-US" sz="2400" b="1" dirty="0">
                        <a:effectLst/>
                        <a:latin typeface="Calibri"/>
                        <a:ea typeface="Times New Roman"/>
                        <a:cs typeface="Times New Roman"/>
                      </a:endParaRPr>
                    </a:p>
                  </a:txBody>
                  <a:tcPr marL="35016" marR="35016" marT="17508" marB="17508"/>
                </a:tc>
              </a:tr>
              <a:tr h="3536705">
                <a:tc>
                  <a:txBody>
                    <a:bodyPr/>
                    <a:lstStyle/>
                    <a:p>
                      <a:pPr marL="0" marR="0" indent="0">
                        <a:spcBef>
                          <a:spcPts val="0"/>
                        </a:spcBef>
                        <a:spcAft>
                          <a:spcPts val="0"/>
                        </a:spcAft>
                      </a:pPr>
                      <a:r>
                        <a:rPr lang="en-US" sz="2400" b="1" dirty="0">
                          <a:effectLst/>
                        </a:rPr>
                        <a:t>Initiation</a:t>
                      </a:r>
                      <a:endParaRPr lang="en-US" sz="2400" b="1" dirty="0">
                        <a:effectLst/>
                        <a:latin typeface="Calibri"/>
                        <a:ea typeface="Times New Roman"/>
                        <a:cs typeface="Times New Roman"/>
                      </a:endParaRPr>
                    </a:p>
                  </a:txBody>
                  <a:tcPr marL="35016" marR="35016" marT="17508" marB="17508"/>
                </a:tc>
                <a:tc>
                  <a:txBody>
                    <a:bodyPr/>
                    <a:lstStyle/>
                    <a:p>
                      <a:pPr marL="0" marR="0" indent="0">
                        <a:spcBef>
                          <a:spcPts val="0"/>
                        </a:spcBef>
                        <a:spcAft>
                          <a:spcPts val="0"/>
                        </a:spcAft>
                      </a:pPr>
                      <a:r>
                        <a:rPr lang="en-US" sz="2400" b="1" dirty="0" smtClean="0">
                          <a:effectLst/>
                        </a:rPr>
                        <a:t>SD was peripheral.</a:t>
                      </a:r>
                      <a:r>
                        <a:rPr lang="en-US" sz="2400" b="1" baseline="0" dirty="0" smtClean="0">
                          <a:effectLst/>
                        </a:rPr>
                        <a:t> </a:t>
                      </a:r>
                      <a:r>
                        <a:rPr lang="en-US" sz="2400" b="1" dirty="0" smtClean="0">
                          <a:effectLst/>
                        </a:rPr>
                        <a:t>Riney </a:t>
                      </a:r>
                      <a:r>
                        <a:rPr lang="en-US" sz="2400" b="1" dirty="0">
                          <a:effectLst/>
                        </a:rPr>
                        <a:t>engaged modeler Newton to participate on </a:t>
                      </a:r>
                      <a:r>
                        <a:rPr lang="en-US" sz="2400" b="1" dirty="0" smtClean="0">
                          <a:effectLst/>
                        </a:rPr>
                        <a:t>the</a:t>
                      </a:r>
                      <a:r>
                        <a:rPr lang="en-US" sz="2400" b="1" baseline="0" dirty="0" smtClean="0">
                          <a:effectLst/>
                        </a:rPr>
                        <a:t> SMS</a:t>
                      </a:r>
                      <a:r>
                        <a:rPr lang="en-US" sz="2400" b="1" dirty="0" smtClean="0">
                          <a:effectLst/>
                        </a:rPr>
                        <a:t> </a:t>
                      </a:r>
                      <a:r>
                        <a:rPr lang="en-US" sz="2400" b="1" dirty="0">
                          <a:effectLst/>
                        </a:rPr>
                        <a:t>team. </a:t>
                      </a:r>
                      <a:r>
                        <a:rPr lang="en-US" sz="2400" b="1" dirty="0" smtClean="0">
                          <a:effectLst/>
                        </a:rPr>
                        <a:t>The purpose </a:t>
                      </a:r>
                      <a:r>
                        <a:rPr lang="en-US" sz="2400" b="1" dirty="0">
                          <a:effectLst/>
                        </a:rPr>
                        <a:t>of the team’s </a:t>
                      </a:r>
                      <a:r>
                        <a:rPr lang="en-US" sz="2400" b="1" dirty="0" smtClean="0">
                          <a:effectLst/>
                        </a:rPr>
                        <a:t>SMS project </a:t>
                      </a:r>
                      <a:r>
                        <a:rPr lang="en-US" sz="2400" b="1" dirty="0">
                          <a:effectLst/>
                        </a:rPr>
                        <a:t>did not clearly </a:t>
                      </a:r>
                      <a:r>
                        <a:rPr lang="en-US" sz="2400" b="1" dirty="0" smtClean="0">
                          <a:effectLst/>
                        </a:rPr>
                        <a:t>require SD. </a:t>
                      </a:r>
                      <a:r>
                        <a:rPr lang="en-US" sz="2400" b="1" dirty="0">
                          <a:effectLst/>
                        </a:rPr>
                        <a:t>Newton </a:t>
                      </a:r>
                      <a:r>
                        <a:rPr lang="en-US" sz="2400" b="1" dirty="0" smtClean="0">
                          <a:effectLst/>
                        </a:rPr>
                        <a:t>saw</a:t>
                      </a:r>
                      <a:r>
                        <a:rPr lang="en-US" sz="2400" b="1" baseline="0" dirty="0" smtClean="0">
                          <a:effectLst/>
                        </a:rPr>
                        <a:t> relevance in </a:t>
                      </a:r>
                      <a:r>
                        <a:rPr lang="en-US" sz="2400" b="1" dirty="0" smtClean="0">
                          <a:effectLst/>
                        </a:rPr>
                        <a:t>Cooke’s </a:t>
                      </a:r>
                      <a:r>
                        <a:rPr lang="en-US" sz="2400" b="1" dirty="0">
                          <a:effectLst/>
                        </a:rPr>
                        <a:t>(2006) </a:t>
                      </a:r>
                      <a:r>
                        <a:rPr lang="en-US" sz="2400" b="1" dirty="0" smtClean="0">
                          <a:effectLst/>
                        </a:rPr>
                        <a:t>model</a:t>
                      </a:r>
                      <a:r>
                        <a:rPr lang="en-US" sz="2400" b="1" baseline="0" dirty="0" smtClean="0">
                          <a:effectLst/>
                        </a:rPr>
                        <a:t>, </a:t>
                      </a:r>
                      <a:r>
                        <a:rPr lang="en-US" sz="2400" b="1" dirty="0" smtClean="0">
                          <a:effectLst/>
                        </a:rPr>
                        <a:t>but the </a:t>
                      </a:r>
                      <a:r>
                        <a:rPr lang="en-US" sz="2400" b="1" dirty="0">
                          <a:effectLst/>
                        </a:rPr>
                        <a:t>team never </a:t>
                      </a:r>
                      <a:r>
                        <a:rPr lang="en-US" sz="2400" b="1" dirty="0" smtClean="0">
                          <a:effectLst/>
                        </a:rPr>
                        <a:t>adopted </a:t>
                      </a:r>
                      <a:r>
                        <a:rPr lang="en-US" sz="2400" b="1" dirty="0">
                          <a:effectLst/>
                        </a:rPr>
                        <a:t>it.</a:t>
                      </a:r>
                      <a:endParaRPr lang="en-US" sz="2400" b="1" dirty="0">
                        <a:effectLst/>
                        <a:latin typeface="Calibri"/>
                        <a:ea typeface="Times New Roman"/>
                        <a:cs typeface="Times New Roman"/>
                      </a:endParaRPr>
                    </a:p>
                  </a:txBody>
                  <a:tcPr marL="35016" marR="35016" marT="17508" marB="17508"/>
                </a:tc>
                <a:tc>
                  <a:txBody>
                    <a:bodyPr/>
                    <a:lstStyle/>
                    <a:p>
                      <a:pPr marL="0" marR="0" indent="0">
                        <a:spcBef>
                          <a:spcPts val="0"/>
                        </a:spcBef>
                        <a:spcAft>
                          <a:spcPts val="0"/>
                        </a:spcAft>
                      </a:pPr>
                      <a:r>
                        <a:rPr lang="en-US" sz="2400" b="1" dirty="0" smtClean="0">
                          <a:effectLst/>
                        </a:rPr>
                        <a:t>SD</a:t>
                      </a:r>
                      <a:r>
                        <a:rPr lang="en-US" sz="2400" b="1" baseline="0" dirty="0" smtClean="0">
                          <a:effectLst/>
                        </a:rPr>
                        <a:t> was</a:t>
                      </a:r>
                      <a:r>
                        <a:rPr lang="en-US" sz="2400" b="1" dirty="0" smtClean="0">
                          <a:effectLst/>
                        </a:rPr>
                        <a:t> </a:t>
                      </a:r>
                      <a:r>
                        <a:rPr lang="en-US" sz="2400" b="1" dirty="0">
                          <a:effectLst/>
                        </a:rPr>
                        <a:t>a primary approach used to address the problem. </a:t>
                      </a:r>
                      <a:r>
                        <a:rPr lang="en-US" sz="2400" b="1" dirty="0" smtClean="0">
                          <a:effectLst/>
                        </a:rPr>
                        <a:t>Riney &amp; Roberts engaged </a:t>
                      </a:r>
                      <a:r>
                        <a:rPr lang="en-US" sz="2400" b="1" dirty="0">
                          <a:effectLst/>
                        </a:rPr>
                        <a:t>modeler Newton, and later MacDonald at Newton’s </a:t>
                      </a:r>
                      <a:r>
                        <a:rPr lang="en-US" sz="2400" b="1" dirty="0" smtClean="0">
                          <a:effectLst/>
                        </a:rPr>
                        <a:t>request, to </a:t>
                      </a:r>
                      <a:r>
                        <a:rPr lang="en-US" sz="2400" b="1" dirty="0">
                          <a:effectLst/>
                        </a:rPr>
                        <a:t>facilitate the </a:t>
                      </a:r>
                      <a:r>
                        <a:rPr lang="en-US" sz="2400" b="1" dirty="0" smtClean="0">
                          <a:effectLst/>
                        </a:rPr>
                        <a:t>modeling</a:t>
                      </a:r>
                      <a:r>
                        <a:rPr lang="en-US" sz="2400" b="1" baseline="0" dirty="0" smtClean="0">
                          <a:effectLst/>
                        </a:rPr>
                        <a:t> </a:t>
                      </a:r>
                      <a:r>
                        <a:rPr lang="en-US" sz="2400" b="1" dirty="0" smtClean="0">
                          <a:effectLst/>
                        </a:rPr>
                        <a:t>process. </a:t>
                      </a:r>
                      <a:endParaRPr lang="en-US" sz="2400" b="1" dirty="0">
                        <a:effectLst/>
                        <a:latin typeface="Calibri"/>
                        <a:ea typeface="Times New Roman"/>
                        <a:cs typeface="Times New Roman"/>
                      </a:endParaRPr>
                    </a:p>
                  </a:txBody>
                  <a:tcPr marL="35016" marR="35016" marT="17508" marB="17508"/>
                </a:tc>
              </a:tr>
            </a:tbl>
          </a:graphicData>
        </a:graphic>
      </p:graphicFrame>
      <p:sp>
        <p:nvSpPr>
          <p:cNvPr id="3" name="Slide Number Placeholder 2"/>
          <p:cNvSpPr>
            <a:spLocks noGrp="1"/>
          </p:cNvSpPr>
          <p:nvPr>
            <p:ph type="sldNum" sz="quarter" idx="4"/>
          </p:nvPr>
        </p:nvSpPr>
        <p:spPr/>
        <p:txBody>
          <a:bodyPr/>
          <a:lstStyle/>
          <a:p>
            <a:r>
              <a:rPr lang="en-US" sz="1000" dirty="0" smtClean="0"/>
              <a:t> </a:t>
            </a:r>
            <a:fld id="{689318A1-174D-4DEE-8106-03A37B9BCF15}" type="slidenum">
              <a:rPr lang="en-US" sz="1000" smtClean="0"/>
              <a:pPr/>
              <a:t>4</a:t>
            </a:fld>
            <a:endParaRPr lang="en-US" sz="1000" dirty="0"/>
          </a:p>
        </p:txBody>
      </p:sp>
    </p:spTree>
    <p:extLst>
      <p:ext uri="{BB962C8B-B14F-4D97-AF65-F5344CB8AC3E}">
        <p14:creationId xmlns:p14="http://schemas.microsoft.com/office/powerpoint/2010/main" val="689262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TextBox 97"/>
          <p:cNvSpPr txBox="1"/>
          <p:nvPr/>
        </p:nvSpPr>
        <p:spPr>
          <a:xfrm>
            <a:off x="2491530" y="879476"/>
            <a:ext cx="3434070" cy="2308324"/>
          </a:xfrm>
          <a:prstGeom prst="rect">
            <a:avLst/>
          </a:prstGeom>
          <a:noFill/>
          <a:ln>
            <a:noFill/>
          </a:ln>
        </p:spPr>
        <p:txBody>
          <a:bodyPr wrap="square" rtlCol="0">
            <a:spAutoFit/>
          </a:bodyPr>
          <a:lstStyle/>
          <a:p>
            <a:pPr algn="ctr" fontAlgn="auto">
              <a:spcBef>
                <a:spcPts val="0"/>
              </a:spcBef>
              <a:spcAft>
                <a:spcPts val="0"/>
              </a:spcAft>
            </a:pPr>
            <a:r>
              <a:rPr lang="en-US" sz="2400" b="1" dirty="0" smtClean="0">
                <a:solidFill>
                  <a:prstClr val="black"/>
                </a:solidFill>
                <a:latin typeface="Calibri" panose="020F0502020204030204"/>
              </a:rPr>
              <a:t>Traditional modeling by </a:t>
            </a:r>
            <a:r>
              <a:rPr lang="en-US" sz="2400" b="1" dirty="0" smtClean="0">
                <a:solidFill>
                  <a:srgbClr val="FF0000"/>
                </a:solidFill>
                <a:latin typeface="Calibri" panose="020F0502020204030204"/>
              </a:rPr>
              <a:t>MacDonald</a:t>
            </a:r>
            <a:r>
              <a:rPr lang="en-US" sz="2400" b="1" dirty="0" smtClean="0">
                <a:solidFill>
                  <a:prstClr val="black"/>
                </a:solidFill>
                <a:latin typeface="Calibri" panose="020F0502020204030204"/>
              </a:rPr>
              <a:t> with SMEs </a:t>
            </a:r>
            <a:r>
              <a:rPr lang="en-US" sz="2400" b="1" dirty="0" smtClean="0">
                <a:solidFill>
                  <a:srgbClr val="FF0000"/>
                </a:solidFill>
                <a:latin typeface="Calibri" panose="020F0502020204030204"/>
              </a:rPr>
              <a:t>Bierlein/Garday/Roberts</a:t>
            </a:r>
            <a:r>
              <a:rPr lang="en-US" sz="2400" b="1" dirty="0" smtClean="0">
                <a:solidFill>
                  <a:prstClr val="black"/>
                </a:solidFill>
                <a:latin typeface="Calibri" panose="020F0502020204030204"/>
              </a:rPr>
              <a:t>. Periodic </a:t>
            </a:r>
            <a:r>
              <a:rPr lang="en-US" sz="2400" b="1" dirty="0">
                <a:solidFill>
                  <a:prstClr val="black"/>
                </a:solidFill>
                <a:latin typeface="Calibri" panose="020F0502020204030204"/>
              </a:rPr>
              <a:t>r</a:t>
            </a:r>
            <a:r>
              <a:rPr lang="en-US" sz="2400" b="1" dirty="0" smtClean="0">
                <a:solidFill>
                  <a:prstClr val="black"/>
                </a:solidFill>
                <a:latin typeface="Calibri" panose="020F0502020204030204"/>
              </a:rPr>
              <a:t>eviews with </a:t>
            </a:r>
            <a:r>
              <a:rPr lang="en-US" sz="2400" b="1" dirty="0" smtClean="0">
                <a:solidFill>
                  <a:srgbClr val="FF0000"/>
                </a:solidFill>
                <a:latin typeface="Calibri" panose="020F0502020204030204"/>
              </a:rPr>
              <a:t>other SMEs</a:t>
            </a:r>
            <a:r>
              <a:rPr lang="en-US" sz="2400" b="1" dirty="0" smtClean="0">
                <a:solidFill>
                  <a:prstClr val="black"/>
                </a:solidFill>
                <a:latin typeface="Calibri" panose="020F0502020204030204"/>
              </a:rPr>
              <a:t>, </a:t>
            </a:r>
            <a:r>
              <a:rPr lang="en-US" sz="2400" b="1" dirty="0" smtClean="0">
                <a:solidFill>
                  <a:srgbClr val="FF0000"/>
                </a:solidFill>
                <a:latin typeface="Calibri" panose="020F0502020204030204"/>
              </a:rPr>
              <a:t>business managers, Riney &amp; Rasor</a:t>
            </a:r>
            <a:endParaRPr lang="en-US" sz="2400" b="1" dirty="0">
              <a:solidFill>
                <a:srgbClr val="FF0000"/>
              </a:solidFill>
              <a:latin typeface="Calibri" panose="020F0502020204030204"/>
            </a:endParaRPr>
          </a:p>
        </p:txBody>
      </p:sp>
      <p:cxnSp>
        <p:nvCxnSpPr>
          <p:cNvPr id="99" name="Straight Connector 98"/>
          <p:cNvCxnSpPr/>
          <p:nvPr/>
        </p:nvCxnSpPr>
        <p:spPr>
          <a:xfrm flipH="1">
            <a:off x="0" y="3364200"/>
            <a:ext cx="914400" cy="0"/>
          </a:xfrm>
          <a:prstGeom prst="line">
            <a:avLst/>
          </a:prstGeom>
          <a:noFill/>
          <a:ln w="28575" cap="flat" cmpd="sng" algn="ctr">
            <a:solidFill>
              <a:srgbClr val="0070C0"/>
            </a:solidFill>
            <a:prstDash val="solid"/>
            <a:miter lim="800000"/>
          </a:ln>
          <a:effectLst/>
        </p:spPr>
      </p:cxnSp>
      <p:sp>
        <p:nvSpPr>
          <p:cNvPr id="100" name="TextBox 99"/>
          <p:cNvSpPr txBox="1"/>
          <p:nvPr/>
        </p:nvSpPr>
        <p:spPr>
          <a:xfrm>
            <a:off x="-84224" y="4452596"/>
            <a:ext cx="1325880" cy="830997"/>
          </a:xfrm>
          <a:prstGeom prst="rect">
            <a:avLst/>
          </a:prstGeom>
          <a:noFill/>
        </p:spPr>
        <p:txBody>
          <a:bodyPr wrap="square" rtlCol="0">
            <a:spAutoFit/>
          </a:bodyPr>
          <a:lstStyle/>
          <a:p>
            <a:pPr fontAlgn="auto">
              <a:spcBef>
                <a:spcPts val="0"/>
              </a:spcBef>
              <a:spcAft>
                <a:spcPts val="0"/>
              </a:spcAft>
            </a:pPr>
            <a:r>
              <a:rPr lang="en-US" sz="2400" b="1" u="sng" dirty="0" smtClean="0">
                <a:solidFill>
                  <a:prstClr val="black"/>
                </a:solidFill>
                <a:latin typeface="Calibri" panose="020F0502020204030204"/>
              </a:rPr>
              <a:t>MMRSP Model</a:t>
            </a:r>
            <a:endParaRPr lang="en-US" sz="2400" b="1" u="sng" dirty="0">
              <a:solidFill>
                <a:prstClr val="black"/>
              </a:solidFill>
              <a:latin typeface="Calibri" panose="020F0502020204030204"/>
            </a:endParaRPr>
          </a:p>
        </p:txBody>
      </p:sp>
      <p:sp>
        <p:nvSpPr>
          <p:cNvPr id="101" name="TextBox 100"/>
          <p:cNvSpPr txBox="1"/>
          <p:nvPr/>
        </p:nvSpPr>
        <p:spPr>
          <a:xfrm>
            <a:off x="-84224" y="1745754"/>
            <a:ext cx="1015021" cy="830997"/>
          </a:xfrm>
          <a:prstGeom prst="rect">
            <a:avLst/>
          </a:prstGeom>
          <a:noFill/>
        </p:spPr>
        <p:txBody>
          <a:bodyPr wrap="none" rtlCol="0">
            <a:spAutoFit/>
          </a:bodyPr>
          <a:lstStyle/>
          <a:p>
            <a:pPr fontAlgn="auto">
              <a:spcBef>
                <a:spcPts val="0"/>
              </a:spcBef>
              <a:spcAft>
                <a:spcPts val="0"/>
              </a:spcAft>
            </a:pPr>
            <a:r>
              <a:rPr lang="en-US" sz="2400" b="1" u="sng" dirty="0" smtClean="0">
                <a:solidFill>
                  <a:prstClr val="black"/>
                </a:solidFill>
                <a:latin typeface="Calibri" panose="020F0502020204030204"/>
              </a:rPr>
              <a:t>HOS </a:t>
            </a:r>
          </a:p>
          <a:p>
            <a:pPr fontAlgn="auto">
              <a:spcBef>
                <a:spcPts val="0"/>
              </a:spcBef>
              <a:spcAft>
                <a:spcPts val="0"/>
              </a:spcAft>
            </a:pPr>
            <a:r>
              <a:rPr lang="en-US" sz="2400" b="1" u="sng" dirty="0" smtClean="0">
                <a:solidFill>
                  <a:prstClr val="black"/>
                </a:solidFill>
                <a:latin typeface="Calibri" panose="020F0502020204030204"/>
              </a:rPr>
              <a:t>Model</a:t>
            </a:r>
            <a:endParaRPr lang="en-US" sz="2400" b="1" u="sng" dirty="0">
              <a:solidFill>
                <a:prstClr val="black"/>
              </a:solidFill>
              <a:latin typeface="Calibri" panose="020F0502020204030204"/>
            </a:endParaRPr>
          </a:p>
        </p:txBody>
      </p:sp>
      <p:sp>
        <p:nvSpPr>
          <p:cNvPr id="102" name="TextBox 101"/>
          <p:cNvSpPr txBox="1"/>
          <p:nvPr/>
        </p:nvSpPr>
        <p:spPr>
          <a:xfrm>
            <a:off x="1064642" y="884886"/>
            <a:ext cx="1599358" cy="2308324"/>
          </a:xfrm>
          <a:prstGeom prst="rect">
            <a:avLst/>
          </a:prstGeom>
          <a:noFill/>
        </p:spPr>
        <p:txBody>
          <a:bodyPr wrap="square" rtlCol="0">
            <a:spAutoFit/>
          </a:bodyPr>
          <a:lstStyle/>
          <a:p>
            <a:pPr algn="ctr" fontAlgn="auto">
              <a:spcBef>
                <a:spcPts val="0"/>
              </a:spcBef>
              <a:spcAft>
                <a:spcPts val="0"/>
              </a:spcAft>
            </a:pPr>
            <a:r>
              <a:rPr lang="en-US" sz="2400" b="1" dirty="0" smtClean="0">
                <a:solidFill>
                  <a:prstClr val="black"/>
                </a:solidFill>
                <a:latin typeface="Calibri" panose="020F0502020204030204"/>
              </a:rPr>
              <a:t>Learning that a project model is a good foundation</a:t>
            </a:r>
            <a:endParaRPr lang="en-US" sz="2400" b="1" dirty="0">
              <a:solidFill>
                <a:prstClr val="black"/>
              </a:solidFill>
              <a:latin typeface="Calibri" panose="020F0502020204030204"/>
            </a:endParaRPr>
          </a:p>
        </p:txBody>
      </p:sp>
      <p:cxnSp>
        <p:nvCxnSpPr>
          <p:cNvPr id="103" name="Straight Arrow Connector 102"/>
          <p:cNvCxnSpPr/>
          <p:nvPr/>
        </p:nvCxnSpPr>
        <p:spPr>
          <a:xfrm>
            <a:off x="1118760" y="978840"/>
            <a:ext cx="0" cy="2194560"/>
          </a:xfrm>
          <a:prstGeom prst="straightConnector1">
            <a:avLst/>
          </a:prstGeom>
          <a:noFill/>
          <a:ln w="28575" cap="flat" cmpd="sng" algn="ctr">
            <a:solidFill>
              <a:srgbClr val="0070C0"/>
            </a:solidFill>
            <a:prstDash val="solid"/>
            <a:miter lim="800000"/>
            <a:headEnd type="none" w="med" len="med"/>
            <a:tailEnd type="none" w="med" len="med"/>
          </a:ln>
          <a:effectLst/>
        </p:spPr>
      </p:cxnSp>
      <p:cxnSp>
        <p:nvCxnSpPr>
          <p:cNvPr id="104" name="Straight Arrow Connector 103"/>
          <p:cNvCxnSpPr/>
          <p:nvPr/>
        </p:nvCxnSpPr>
        <p:spPr>
          <a:xfrm>
            <a:off x="2589120" y="978840"/>
            <a:ext cx="0" cy="2194560"/>
          </a:xfrm>
          <a:prstGeom prst="straightConnector1">
            <a:avLst/>
          </a:prstGeom>
          <a:noFill/>
          <a:ln w="28575" cap="flat" cmpd="sng" algn="ctr">
            <a:solidFill>
              <a:srgbClr val="0070C0"/>
            </a:solidFill>
            <a:prstDash val="solid"/>
            <a:miter lim="800000"/>
            <a:headEnd type="none" w="med" len="med"/>
            <a:tailEnd type="none" w="med" len="med"/>
          </a:ln>
          <a:effectLst/>
        </p:spPr>
      </p:cxnSp>
      <p:cxnSp>
        <p:nvCxnSpPr>
          <p:cNvPr id="105" name="Straight Arrow Connector 104"/>
          <p:cNvCxnSpPr/>
          <p:nvPr/>
        </p:nvCxnSpPr>
        <p:spPr>
          <a:xfrm>
            <a:off x="5821080" y="971640"/>
            <a:ext cx="0" cy="2103120"/>
          </a:xfrm>
          <a:prstGeom prst="straightConnector1">
            <a:avLst/>
          </a:prstGeom>
          <a:noFill/>
          <a:ln w="28575" cap="flat" cmpd="sng" algn="ctr">
            <a:solidFill>
              <a:srgbClr val="0070C0"/>
            </a:solidFill>
            <a:prstDash val="solid"/>
            <a:miter lim="800000"/>
            <a:headEnd type="none" w="med" len="med"/>
            <a:tailEnd type="none" w="med" len="med"/>
          </a:ln>
          <a:effectLst/>
        </p:spPr>
      </p:cxnSp>
      <p:sp>
        <p:nvSpPr>
          <p:cNvPr id="106" name="TextBox 105"/>
          <p:cNvSpPr txBox="1"/>
          <p:nvPr/>
        </p:nvSpPr>
        <p:spPr>
          <a:xfrm>
            <a:off x="6349680" y="885958"/>
            <a:ext cx="2786880" cy="2308324"/>
          </a:xfrm>
          <a:prstGeom prst="rect">
            <a:avLst/>
          </a:prstGeom>
          <a:noFill/>
        </p:spPr>
        <p:txBody>
          <a:bodyPr wrap="square" rtlCol="0">
            <a:spAutoFit/>
          </a:bodyPr>
          <a:lstStyle/>
          <a:p>
            <a:pPr fontAlgn="auto">
              <a:spcBef>
                <a:spcPts val="0"/>
              </a:spcBef>
              <a:spcAft>
                <a:spcPts val="0"/>
              </a:spcAft>
            </a:pPr>
            <a:r>
              <a:rPr lang="en-US" sz="2400" b="1" dirty="0" smtClean="0">
                <a:solidFill>
                  <a:srgbClr val="FF0000"/>
                </a:solidFill>
                <a:latin typeface="Calibri" panose="020F0502020204030204"/>
              </a:rPr>
              <a:t>Rasor &amp; Newton presented work to the Service Org VP &amp; his  Leadership Team (LT). It was quite well received.</a:t>
            </a:r>
            <a:endParaRPr lang="en-US" sz="2400" dirty="0">
              <a:solidFill>
                <a:prstClr val="black"/>
              </a:solidFill>
              <a:latin typeface="Calibri" panose="020F0502020204030204"/>
            </a:endParaRPr>
          </a:p>
        </p:txBody>
      </p:sp>
      <p:sp>
        <p:nvSpPr>
          <p:cNvPr id="107" name="Freeform 106"/>
          <p:cNvSpPr/>
          <p:nvPr/>
        </p:nvSpPr>
        <p:spPr>
          <a:xfrm>
            <a:off x="5818680" y="1137600"/>
            <a:ext cx="603719" cy="2030400"/>
          </a:xfrm>
          <a:custGeom>
            <a:avLst/>
            <a:gdLst>
              <a:gd name="connsiteX0" fmla="*/ 756000 w 756000"/>
              <a:gd name="connsiteY0" fmla="*/ 0 h 1670400"/>
              <a:gd name="connsiteX1" fmla="*/ 518400 w 756000"/>
              <a:gd name="connsiteY1" fmla="*/ 43200 h 1670400"/>
              <a:gd name="connsiteX2" fmla="*/ 374400 w 756000"/>
              <a:gd name="connsiteY2" fmla="*/ 230400 h 1670400"/>
              <a:gd name="connsiteX3" fmla="*/ 316800 w 756000"/>
              <a:gd name="connsiteY3" fmla="*/ 734400 h 1670400"/>
              <a:gd name="connsiteX4" fmla="*/ 122400 w 756000"/>
              <a:gd name="connsiteY4" fmla="*/ 1238400 h 1670400"/>
              <a:gd name="connsiteX5" fmla="*/ 43200 w 756000"/>
              <a:gd name="connsiteY5" fmla="*/ 1447200 h 1670400"/>
              <a:gd name="connsiteX6" fmla="*/ 0 w 756000"/>
              <a:gd name="connsiteY6" fmla="*/ 1670400 h 1670400"/>
              <a:gd name="connsiteX0" fmla="*/ 756000 w 756000"/>
              <a:gd name="connsiteY0" fmla="*/ 0 h 1670400"/>
              <a:gd name="connsiteX1" fmla="*/ 518400 w 756000"/>
              <a:gd name="connsiteY1" fmla="*/ 43200 h 1670400"/>
              <a:gd name="connsiteX2" fmla="*/ 374400 w 756000"/>
              <a:gd name="connsiteY2" fmla="*/ 230400 h 1670400"/>
              <a:gd name="connsiteX3" fmla="*/ 316800 w 756000"/>
              <a:gd name="connsiteY3" fmla="*/ 734400 h 1670400"/>
              <a:gd name="connsiteX4" fmla="*/ 49532 w 756000"/>
              <a:gd name="connsiteY4" fmla="*/ 1136779 h 1670400"/>
              <a:gd name="connsiteX5" fmla="*/ 43200 w 756000"/>
              <a:gd name="connsiteY5" fmla="*/ 1447200 h 1670400"/>
              <a:gd name="connsiteX6" fmla="*/ 0 w 756000"/>
              <a:gd name="connsiteY6" fmla="*/ 1670400 h 1670400"/>
              <a:gd name="connsiteX0" fmla="*/ 756104 w 756104"/>
              <a:gd name="connsiteY0" fmla="*/ 0 h 1670400"/>
              <a:gd name="connsiteX1" fmla="*/ 518504 w 756104"/>
              <a:gd name="connsiteY1" fmla="*/ 43200 h 1670400"/>
              <a:gd name="connsiteX2" fmla="*/ 374504 w 756104"/>
              <a:gd name="connsiteY2" fmla="*/ 230400 h 1670400"/>
              <a:gd name="connsiteX3" fmla="*/ 316904 w 756104"/>
              <a:gd name="connsiteY3" fmla="*/ 734400 h 1670400"/>
              <a:gd name="connsiteX4" fmla="*/ 49636 w 756104"/>
              <a:gd name="connsiteY4" fmla="*/ 1136779 h 1670400"/>
              <a:gd name="connsiteX5" fmla="*/ 6871 w 756104"/>
              <a:gd name="connsiteY5" fmla="*/ 1447200 h 1670400"/>
              <a:gd name="connsiteX6" fmla="*/ 104 w 756104"/>
              <a:gd name="connsiteY6" fmla="*/ 1670400 h 167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6104" h="1670400">
                <a:moveTo>
                  <a:pt x="756104" y="0"/>
                </a:moveTo>
                <a:cubicBezTo>
                  <a:pt x="669104" y="2400"/>
                  <a:pt x="582104" y="4800"/>
                  <a:pt x="518504" y="43200"/>
                </a:cubicBezTo>
                <a:cubicBezTo>
                  <a:pt x="454904" y="81600"/>
                  <a:pt x="408104" y="115200"/>
                  <a:pt x="374504" y="230400"/>
                </a:cubicBezTo>
                <a:cubicBezTo>
                  <a:pt x="340904" y="345600"/>
                  <a:pt x="371049" y="583337"/>
                  <a:pt x="316904" y="734400"/>
                </a:cubicBezTo>
                <a:cubicBezTo>
                  <a:pt x="262759" y="885463"/>
                  <a:pt x="101308" y="1017979"/>
                  <a:pt x="49636" y="1136779"/>
                </a:cubicBezTo>
                <a:cubicBezTo>
                  <a:pt x="-2036" y="1255579"/>
                  <a:pt x="15126" y="1358263"/>
                  <a:pt x="6871" y="1447200"/>
                </a:cubicBezTo>
                <a:cubicBezTo>
                  <a:pt x="-1384" y="1536137"/>
                  <a:pt x="104" y="1670400"/>
                  <a:pt x="104" y="1670400"/>
                </a:cubicBezTo>
              </a:path>
            </a:pathLst>
          </a:custGeom>
          <a:noFill/>
          <a:ln w="12700" cap="flat" cmpd="sng" algn="ctr">
            <a:solidFill>
              <a:srgbClr val="FF0000"/>
            </a:solidFill>
            <a:prstDash val="solid"/>
            <a:miter lim="800000"/>
            <a:headEnd type="none" w="med" len="med"/>
            <a:tailEnd type="triangle" w="lg" len="lg"/>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cxnSp>
        <p:nvCxnSpPr>
          <p:cNvPr id="108" name="Straight Arrow Connector 107"/>
          <p:cNvCxnSpPr/>
          <p:nvPr/>
        </p:nvCxnSpPr>
        <p:spPr>
          <a:xfrm>
            <a:off x="1033560" y="3543240"/>
            <a:ext cx="0" cy="2194560"/>
          </a:xfrm>
          <a:prstGeom prst="straightConnector1">
            <a:avLst/>
          </a:prstGeom>
          <a:noFill/>
          <a:ln w="28575" cap="flat" cmpd="sng" algn="ctr">
            <a:solidFill>
              <a:srgbClr val="0070C0"/>
            </a:solidFill>
            <a:prstDash val="solid"/>
            <a:miter lim="800000"/>
            <a:headEnd type="none" w="med" len="med"/>
            <a:tailEnd type="none" w="med" len="med"/>
          </a:ln>
          <a:effectLst/>
        </p:spPr>
      </p:cxnSp>
      <p:cxnSp>
        <p:nvCxnSpPr>
          <p:cNvPr id="109" name="Straight Arrow Connector 108"/>
          <p:cNvCxnSpPr/>
          <p:nvPr/>
        </p:nvCxnSpPr>
        <p:spPr>
          <a:xfrm>
            <a:off x="3559648" y="3544440"/>
            <a:ext cx="0" cy="2194560"/>
          </a:xfrm>
          <a:prstGeom prst="straightConnector1">
            <a:avLst/>
          </a:prstGeom>
          <a:noFill/>
          <a:ln w="28575" cap="flat" cmpd="sng" algn="ctr">
            <a:solidFill>
              <a:srgbClr val="0070C0"/>
            </a:solidFill>
            <a:prstDash val="solid"/>
            <a:miter lim="800000"/>
            <a:headEnd type="none" w="med" len="med"/>
            <a:tailEnd type="none" w="med" len="med"/>
          </a:ln>
          <a:effectLst/>
        </p:spPr>
      </p:cxnSp>
      <p:cxnSp>
        <p:nvCxnSpPr>
          <p:cNvPr id="110" name="Straight Arrow Connector 109"/>
          <p:cNvCxnSpPr/>
          <p:nvPr/>
        </p:nvCxnSpPr>
        <p:spPr>
          <a:xfrm>
            <a:off x="4916760" y="3544440"/>
            <a:ext cx="0" cy="2194560"/>
          </a:xfrm>
          <a:prstGeom prst="straightConnector1">
            <a:avLst/>
          </a:prstGeom>
          <a:noFill/>
          <a:ln w="28575" cap="flat" cmpd="sng" algn="ctr">
            <a:solidFill>
              <a:srgbClr val="0070C0"/>
            </a:solidFill>
            <a:prstDash val="solid"/>
            <a:miter lim="800000"/>
            <a:headEnd type="none" w="med" len="med"/>
            <a:tailEnd type="none" w="med" len="med"/>
          </a:ln>
          <a:effectLst/>
        </p:spPr>
      </p:cxnSp>
      <p:sp>
        <p:nvSpPr>
          <p:cNvPr id="111" name="TextBox 110"/>
          <p:cNvSpPr txBox="1"/>
          <p:nvPr/>
        </p:nvSpPr>
        <p:spPr>
          <a:xfrm>
            <a:off x="1064642" y="3621600"/>
            <a:ext cx="2506558" cy="2677656"/>
          </a:xfrm>
          <a:prstGeom prst="rect">
            <a:avLst/>
          </a:prstGeom>
          <a:noFill/>
        </p:spPr>
        <p:txBody>
          <a:bodyPr wrap="square" rtlCol="0">
            <a:spAutoFit/>
          </a:bodyPr>
          <a:lstStyle/>
          <a:p>
            <a:pPr algn="ctr" fontAlgn="auto">
              <a:spcBef>
                <a:spcPts val="0"/>
              </a:spcBef>
              <a:spcAft>
                <a:spcPts val="0"/>
              </a:spcAft>
            </a:pPr>
            <a:r>
              <a:rPr lang="en-US" sz="2400" b="1" dirty="0" smtClean="0">
                <a:solidFill>
                  <a:prstClr val="black"/>
                </a:solidFill>
                <a:latin typeface="Calibri" panose="020F0502020204030204"/>
              </a:rPr>
              <a:t>Reorganization &amp; occasional use of Cooke’s model with G4Z SMS team. Periodic demos to other organizations.</a:t>
            </a:r>
            <a:endParaRPr lang="en-US" sz="2400" b="1" dirty="0">
              <a:solidFill>
                <a:prstClr val="black"/>
              </a:solidFill>
              <a:latin typeface="Calibri" panose="020F0502020204030204"/>
            </a:endParaRPr>
          </a:p>
        </p:txBody>
      </p:sp>
      <p:cxnSp>
        <p:nvCxnSpPr>
          <p:cNvPr id="112" name="Straight Arrow Connector 111"/>
          <p:cNvCxnSpPr/>
          <p:nvPr/>
        </p:nvCxnSpPr>
        <p:spPr>
          <a:xfrm>
            <a:off x="5892044" y="3539160"/>
            <a:ext cx="0" cy="2194560"/>
          </a:xfrm>
          <a:prstGeom prst="straightConnector1">
            <a:avLst/>
          </a:prstGeom>
          <a:noFill/>
          <a:ln w="28575" cap="flat" cmpd="sng" algn="ctr">
            <a:solidFill>
              <a:srgbClr val="0070C0"/>
            </a:solidFill>
            <a:prstDash val="solid"/>
            <a:miter lim="800000"/>
            <a:headEnd type="none" w="med" len="med"/>
            <a:tailEnd type="none" w="med" len="med"/>
          </a:ln>
          <a:effectLst/>
        </p:spPr>
      </p:cxnSp>
      <p:sp>
        <p:nvSpPr>
          <p:cNvPr id="113" name="TextBox 112"/>
          <p:cNvSpPr txBox="1"/>
          <p:nvPr/>
        </p:nvSpPr>
        <p:spPr>
          <a:xfrm>
            <a:off x="3464653" y="3626266"/>
            <a:ext cx="1539347" cy="2677656"/>
          </a:xfrm>
          <a:prstGeom prst="rect">
            <a:avLst/>
          </a:prstGeom>
          <a:noFill/>
        </p:spPr>
        <p:txBody>
          <a:bodyPr wrap="square" rtlCol="0">
            <a:spAutoFit/>
          </a:bodyPr>
          <a:lstStyle/>
          <a:p>
            <a:pPr algn="ctr" fontAlgn="auto">
              <a:spcBef>
                <a:spcPts val="0"/>
              </a:spcBef>
              <a:spcAft>
                <a:spcPts val="0"/>
              </a:spcAft>
            </a:pPr>
            <a:r>
              <a:rPr lang="en-US" sz="2400" b="1" dirty="0" smtClean="0">
                <a:solidFill>
                  <a:prstClr val="black"/>
                </a:solidFill>
                <a:latin typeface="Calibri" panose="020F0502020204030204"/>
              </a:rPr>
              <a:t>Adapting Cooke’s model to aerospace for </a:t>
            </a:r>
            <a:r>
              <a:rPr lang="en-US" sz="2400" b="1" dirty="0" smtClean="0">
                <a:solidFill>
                  <a:srgbClr val="FF0000"/>
                </a:solidFill>
                <a:latin typeface="Calibri" panose="020F0502020204030204"/>
              </a:rPr>
              <a:t>Roux-Zink</a:t>
            </a:r>
            <a:r>
              <a:rPr lang="en-US" sz="2400" b="1" dirty="0" smtClean="0">
                <a:solidFill>
                  <a:prstClr val="black"/>
                </a:solidFill>
                <a:latin typeface="Calibri" panose="020F0502020204030204"/>
              </a:rPr>
              <a:t> BTJ paper</a:t>
            </a:r>
            <a:endParaRPr lang="en-US" sz="2400" b="1" dirty="0">
              <a:solidFill>
                <a:prstClr val="black"/>
              </a:solidFill>
              <a:latin typeface="Calibri" panose="020F0502020204030204"/>
            </a:endParaRPr>
          </a:p>
        </p:txBody>
      </p:sp>
      <p:sp>
        <p:nvSpPr>
          <p:cNvPr id="114" name="TextBox 113"/>
          <p:cNvSpPr txBox="1"/>
          <p:nvPr/>
        </p:nvSpPr>
        <p:spPr>
          <a:xfrm>
            <a:off x="4880760" y="3626266"/>
            <a:ext cx="1059240" cy="2677656"/>
          </a:xfrm>
          <a:prstGeom prst="rect">
            <a:avLst/>
          </a:prstGeom>
          <a:noFill/>
        </p:spPr>
        <p:txBody>
          <a:bodyPr wrap="square" rtlCol="0">
            <a:spAutoFit/>
          </a:bodyPr>
          <a:lstStyle/>
          <a:p>
            <a:pPr algn="ctr" fontAlgn="auto">
              <a:spcBef>
                <a:spcPts val="0"/>
              </a:spcBef>
              <a:spcAft>
                <a:spcPts val="0"/>
              </a:spcAft>
            </a:pPr>
            <a:r>
              <a:rPr lang="en-US" sz="2400" b="1" dirty="0" smtClean="0">
                <a:solidFill>
                  <a:prstClr val="black"/>
                </a:solidFill>
                <a:latin typeface="Calibri" panose="020F0502020204030204"/>
              </a:rPr>
              <a:t>Blind BTJ Tech Fellow review of paper</a:t>
            </a:r>
            <a:endParaRPr lang="en-US" sz="2400" b="1" dirty="0">
              <a:solidFill>
                <a:prstClr val="black"/>
              </a:solidFill>
              <a:latin typeface="Calibri" panose="020F0502020204030204"/>
            </a:endParaRPr>
          </a:p>
        </p:txBody>
      </p:sp>
      <p:cxnSp>
        <p:nvCxnSpPr>
          <p:cNvPr id="115" name="Straight Arrow Connector 114"/>
          <p:cNvCxnSpPr/>
          <p:nvPr/>
        </p:nvCxnSpPr>
        <p:spPr>
          <a:xfrm>
            <a:off x="6942000" y="3540360"/>
            <a:ext cx="0" cy="2194560"/>
          </a:xfrm>
          <a:prstGeom prst="straightConnector1">
            <a:avLst/>
          </a:prstGeom>
          <a:noFill/>
          <a:ln w="28575" cap="flat" cmpd="sng" algn="ctr">
            <a:solidFill>
              <a:srgbClr val="0070C0"/>
            </a:solidFill>
            <a:prstDash val="solid"/>
            <a:miter lim="800000"/>
            <a:headEnd type="none" w="med" len="med"/>
            <a:tailEnd type="none" w="med" len="med"/>
          </a:ln>
          <a:effectLst/>
        </p:spPr>
      </p:cxnSp>
      <p:sp>
        <p:nvSpPr>
          <p:cNvPr id="116" name="TextBox 115"/>
          <p:cNvSpPr txBox="1"/>
          <p:nvPr/>
        </p:nvSpPr>
        <p:spPr>
          <a:xfrm>
            <a:off x="5801902" y="3621600"/>
            <a:ext cx="1234800" cy="1938992"/>
          </a:xfrm>
          <a:prstGeom prst="rect">
            <a:avLst/>
          </a:prstGeom>
          <a:noFill/>
        </p:spPr>
        <p:txBody>
          <a:bodyPr wrap="square" rtlCol="0">
            <a:spAutoFit/>
          </a:bodyPr>
          <a:lstStyle/>
          <a:p>
            <a:pPr algn="ctr" fontAlgn="auto">
              <a:spcBef>
                <a:spcPts val="0"/>
              </a:spcBef>
              <a:spcAft>
                <a:spcPts val="0"/>
              </a:spcAft>
            </a:pPr>
            <a:r>
              <a:rPr lang="en-US" sz="2400" b="1" dirty="0" smtClean="0">
                <a:solidFill>
                  <a:prstClr val="black"/>
                </a:solidFill>
                <a:latin typeface="Calibri" panose="020F0502020204030204"/>
              </a:rPr>
              <a:t>Simplify story told by model &amp; paper </a:t>
            </a:r>
            <a:endParaRPr lang="en-US" sz="2400" b="1" dirty="0">
              <a:solidFill>
                <a:prstClr val="black"/>
              </a:solidFill>
              <a:latin typeface="Calibri" panose="020F0502020204030204"/>
            </a:endParaRPr>
          </a:p>
        </p:txBody>
      </p:sp>
      <p:sp>
        <p:nvSpPr>
          <p:cNvPr id="117" name="Isosceles Triangle 116"/>
          <p:cNvSpPr/>
          <p:nvPr/>
        </p:nvSpPr>
        <p:spPr>
          <a:xfrm>
            <a:off x="6455520" y="3569130"/>
            <a:ext cx="91440" cy="82296"/>
          </a:xfrm>
          <a:prstGeom prst="triangle">
            <a:avLst/>
          </a:prstGeom>
          <a:solidFill>
            <a:srgbClr val="FF0000"/>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118" name="Isosceles Triangle 117"/>
          <p:cNvSpPr/>
          <p:nvPr/>
        </p:nvSpPr>
        <p:spPr>
          <a:xfrm>
            <a:off x="7458600" y="3560741"/>
            <a:ext cx="91440" cy="82296"/>
          </a:xfrm>
          <a:prstGeom prst="triangle">
            <a:avLst/>
          </a:prstGeom>
          <a:solidFill>
            <a:srgbClr val="FF0000"/>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19" name="Isosceles Triangle 118"/>
          <p:cNvSpPr/>
          <p:nvPr/>
        </p:nvSpPr>
        <p:spPr>
          <a:xfrm>
            <a:off x="7711800" y="3560741"/>
            <a:ext cx="91440" cy="82296"/>
          </a:xfrm>
          <a:prstGeom prst="triangle">
            <a:avLst/>
          </a:prstGeom>
          <a:solidFill>
            <a:srgbClr val="FF0000"/>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20" name="Isosceles Triangle 119"/>
          <p:cNvSpPr/>
          <p:nvPr/>
        </p:nvSpPr>
        <p:spPr>
          <a:xfrm>
            <a:off x="7929000" y="3560741"/>
            <a:ext cx="91440" cy="82296"/>
          </a:xfrm>
          <a:prstGeom prst="triangle">
            <a:avLst/>
          </a:prstGeom>
          <a:no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21" name="Right Bracket 120"/>
          <p:cNvSpPr/>
          <p:nvPr/>
        </p:nvSpPr>
        <p:spPr>
          <a:xfrm rot="5400000">
            <a:off x="7386358" y="2562827"/>
            <a:ext cx="123363" cy="2196720"/>
          </a:xfrm>
          <a:prstGeom prst="rightBracket">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0000"/>
              </a:solidFill>
              <a:effectLst/>
              <a:uLnTx/>
              <a:uFillTx/>
              <a:latin typeface="Calibri" panose="020F0502020204030204"/>
              <a:ea typeface="+mn-ea"/>
              <a:cs typeface="+mn-cs"/>
            </a:endParaRPr>
          </a:p>
        </p:txBody>
      </p:sp>
      <p:sp>
        <p:nvSpPr>
          <p:cNvPr id="122" name="TextBox 121"/>
          <p:cNvSpPr txBox="1"/>
          <p:nvPr/>
        </p:nvSpPr>
        <p:spPr>
          <a:xfrm>
            <a:off x="6974820" y="3719866"/>
            <a:ext cx="2170320" cy="1569660"/>
          </a:xfrm>
          <a:prstGeom prst="rect">
            <a:avLst/>
          </a:prstGeom>
          <a:noFill/>
          <a:ln>
            <a:noFill/>
          </a:ln>
        </p:spPr>
        <p:txBody>
          <a:bodyPr wrap="square" rtlCol="0">
            <a:spAutoFit/>
          </a:bodyPr>
          <a:lstStyle/>
          <a:p>
            <a:pPr algn="ctr" fontAlgn="auto">
              <a:spcBef>
                <a:spcPts val="0"/>
              </a:spcBef>
              <a:spcAft>
                <a:spcPts val="0"/>
              </a:spcAft>
            </a:pPr>
            <a:r>
              <a:rPr lang="en-US" sz="2400" dirty="0">
                <a:solidFill>
                  <a:srgbClr val="FF0000"/>
                </a:solidFill>
                <a:latin typeface="Calibri" panose="020F0502020204030204"/>
              </a:rPr>
              <a:t> </a:t>
            </a:r>
            <a:r>
              <a:rPr lang="en-US" sz="2400" b="1" dirty="0" smtClean="0">
                <a:solidFill>
                  <a:srgbClr val="FF0000"/>
                </a:solidFill>
                <a:latin typeface="Calibri" panose="020F0502020204030204"/>
              </a:rPr>
              <a:t>Referred presentations to many Orgs’ VPs &amp; their LTs. </a:t>
            </a:r>
            <a:endParaRPr lang="en-US" sz="2400" b="1" dirty="0">
              <a:solidFill>
                <a:srgbClr val="FF0000"/>
              </a:solidFill>
              <a:latin typeface="Calibri" panose="020F0502020204030204"/>
            </a:endParaRPr>
          </a:p>
        </p:txBody>
      </p:sp>
      <p:sp>
        <p:nvSpPr>
          <p:cNvPr id="123" name="Freeform 122"/>
          <p:cNvSpPr/>
          <p:nvPr/>
        </p:nvSpPr>
        <p:spPr>
          <a:xfrm>
            <a:off x="7257600" y="3722613"/>
            <a:ext cx="267668" cy="224494"/>
          </a:xfrm>
          <a:custGeom>
            <a:avLst/>
            <a:gdLst>
              <a:gd name="connsiteX0" fmla="*/ 154664 w 154664"/>
              <a:gd name="connsiteY0" fmla="*/ 331200 h 331200"/>
              <a:gd name="connsiteX1" fmla="*/ 39464 w 154664"/>
              <a:gd name="connsiteY1" fmla="*/ 273600 h 331200"/>
              <a:gd name="connsiteX2" fmla="*/ 3464 w 154664"/>
              <a:gd name="connsiteY2" fmla="*/ 136800 h 331200"/>
              <a:gd name="connsiteX3" fmla="*/ 3464 w 154664"/>
              <a:gd name="connsiteY3" fmla="*/ 0 h 331200"/>
            </a:gdLst>
            <a:ahLst/>
            <a:cxnLst>
              <a:cxn ang="0">
                <a:pos x="connsiteX0" y="connsiteY0"/>
              </a:cxn>
              <a:cxn ang="0">
                <a:pos x="connsiteX1" y="connsiteY1"/>
              </a:cxn>
              <a:cxn ang="0">
                <a:pos x="connsiteX2" y="connsiteY2"/>
              </a:cxn>
              <a:cxn ang="0">
                <a:pos x="connsiteX3" y="connsiteY3"/>
              </a:cxn>
            </a:cxnLst>
            <a:rect l="l" t="t" r="r" b="b"/>
            <a:pathLst>
              <a:path w="154664" h="331200">
                <a:moveTo>
                  <a:pt x="154664" y="331200"/>
                </a:moveTo>
                <a:cubicBezTo>
                  <a:pt x="109664" y="318600"/>
                  <a:pt x="64664" y="306000"/>
                  <a:pt x="39464" y="273600"/>
                </a:cubicBezTo>
                <a:cubicBezTo>
                  <a:pt x="14264" y="241200"/>
                  <a:pt x="9464" y="182400"/>
                  <a:pt x="3464" y="136800"/>
                </a:cubicBezTo>
                <a:cubicBezTo>
                  <a:pt x="-2536" y="91200"/>
                  <a:pt x="464" y="45600"/>
                  <a:pt x="3464" y="0"/>
                </a:cubicBezTo>
              </a:path>
            </a:pathLst>
          </a:custGeom>
          <a:noFill/>
          <a:ln w="19050" cap="flat" cmpd="sng" algn="ctr">
            <a:solidFill>
              <a:srgbClr val="FF0000"/>
            </a:solidFill>
            <a:prstDash val="solid"/>
            <a:miter lim="800000"/>
            <a:tailEnd type="oval"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0000"/>
                </a:solidFill>
                <a:effectLst/>
                <a:uLnTx/>
                <a:uFillTx/>
                <a:latin typeface="Calibri" panose="020F0502020204030204"/>
                <a:ea typeface="+mn-ea"/>
                <a:cs typeface="+mn-cs"/>
              </a:rPr>
              <a:t> </a:t>
            </a:r>
          </a:p>
        </p:txBody>
      </p:sp>
      <p:cxnSp>
        <p:nvCxnSpPr>
          <p:cNvPr id="124" name="Straight Arrow Connector 123"/>
          <p:cNvCxnSpPr/>
          <p:nvPr/>
        </p:nvCxnSpPr>
        <p:spPr>
          <a:xfrm rot="5400000">
            <a:off x="8039280" y="4167960"/>
            <a:ext cx="0" cy="2194560"/>
          </a:xfrm>
          <a:prstGeom prst="straightConnector1">
            <a:avLst/>
          </a:prstGeom>
          <a:noFill/>
          <a:ln w="6350" cap="flat" cmpd="sng" algn="ctr">
            <a:solidFill>
              <a:sysClr val="windowText" lastClr="000000"/>
            </a:solidFill>
            <a:prstDash val="solid"/>
            <a:miter lim="800000"/>
            <a:headEnd type="none" w="med" len="med"/>
            <a:tailEnd type="none" w="med" len="med"/>
          </a:ln>
          <a:effectLst/>
        </p:spPr>
      </p:cxnSp>
      <p:sp>
        <p:nvSpPr>
          <p:cNvPr id="125" name="TextBox 124"/>
          <p:cNvSpPr txBox="1"/>
          <p:nvPr/>
        </p:nvSpPr>
        <p:spPr>
          <a:xfrm>
            <a:off x="6974820" y="5240266"/>
            <a:ext cx="2170320" cy="1569660"/>
          </a:xfrm>
          <a:prstGeom prst="rect">
            <a:avLst/>
          </a:prstGeom>
          <a:noFill/>
        </p:spPr>
        <p:txBody>
          <a:bodyPr wrap="square" rtlCol="0">
            <a:spAutoFit/>
          </a:bodyPr>
          <a:lstStyle/>
          <a:p>
            <a:pPr algn="ctr" fontAlgn="auto">
              <a:spcBef>
                <a:spcPts val="0"/>
              </a:spcBef>
              <a:spcAft>
                <a:spcPts val="0"/>
              </a:spcAft>
            </a:pPr>
            <a:r>
              <a:rPr lang="en-US" sz="2400" b="1" dirty="0" smtClean="0">
                <a:solidFill>
                  <a:srgbClr val="FF0000"/>
                </a:solidFill>
                <a:latin typeface="Calibri" panose="020F0502020204030204"/>
              </a:rPr>
              <a:t>Roux-Zink</a:t>
            </a:r>
            <a:r>
              <a:rPr lang="en-US" sz="2400" b="1" dirty="0" smtClean="0">
                <a:solidFill>
                  <a:prstClr val="black"/>
                </a:solidFill>
                <a:latin typeface="Calibri" panose="020F0502020204030204"/>
              </a:rPr>
              <a:t> is developing an online course using model</a:t>
            </a:r>
            <a:endParaRPr lang="en-US" sz="2400" b="1" dirty="0">
              <a:solidFill>
                <a:prstClr val="black"/>
              </a:solidFill>
              <a:latin typeface="Calibri" panose="020F0502020204030204"/>
            </a:endParaRPr>
          </a:p>
        </p:txBody>
      </p:sp>
      <p:grpSp>
        <p:nvGrpSpPr>
          <p:cNvPr id="126" name="Group 125"/>
          <p:cNvGrpSpPr/>
          <p:nvPr/>
        </p:nvGrpSpPr>
        <p:grpSpPr>
          <a:xfrm>
            <a:off x="914400" y="3173400"/>
            <a:ext cx="8232480" cy="366960"/>
            <a:chOff x="914400" y="3447000"/>
            <a:chExt cx="8232480" cy="366960"/>
          </a:xfrm>
          <a:solidFill>
            <a:srgbClr val="0070C0"/>
          </a:solidFill>
        </p:grpSpPr>
        <p:grpSp>
          <p:nvGrpSpPr>
            <p:cNvPr id="127" name="Group 126"/>
            <p:cNvGrpSpPr/>
            <p:nvPr/>
          </p:nvGrpSpPr>
          <p:grpSpPr>
            <a:xfrm>
              <a:off x="914400" y="3447000"/>
              <a:ext cx="7409520" cy="365760"/>
              <a:chOff x="830160" y="3419400"/>
              <a:chExt cx="7409520" cy="365760"/>
            </a:xfrm>
            <a:grpFill/>
          </p:grpSpPr>
          <p:sp>
            <p:nvSpPr>
              <p:cNvPr id="129" name="Rectangle 128"/>
              <p:cNvSpPr/>
              <p:nvPr/>
            </p:nvSpPr>
            <p:spPr>
              <a:xfrm>
                <a:off x="830160" y="3419400"/>
                <a:ext cx="822960" cy="365760"/>
              </a:xfrm>
              <a:prstGeom prst="rect">
                <a:avLst/>
              </a:prstGeom>
              <a:grp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prstClr val="white"/>
                    </a:solidFill>
                    <a:effectLst/>
                    <a:uLnTx/>
                    <a:uFillTx/>
                    <a:latin typeface="Calibri" panose="020F0502020204030204"/>
                    <a:ea typeface="+mn-ea"/>
                    <a:cs typeface="+mn-cs"/>
                  </a:rPr>
                  <a:t>2</a:t>
                </a:r>
                <a:r>
                  <a:rPr kumimoji="0" lang="en-US" sz="1200" b="1" i="0" u="none" strike="noStrike" kern="0" cap="none" spc="0" normalizeH="0" baseline="30000" noProof="0" dirty="0" smtClean="0">
                    <a:ln>
                      <a:noFill/>
                    </a:ln>
                    <a:solidFill>
                      <a:prstClr val="white"/>
                    </a:solidFill>
                    <a:effectLst/>
                    <a:uLnTx/>
                    <a:uFillTx/>
                    <a:latin typeface="Calibri" panose="020F0502020204030204"/>
                    <a:ea typeface="+mn-ea"/>
                    <a:cs typeface="+mn-cs"/>
                  </a:rPr>
                  <a:t>nd</a:t>
                </a:r>
                <a:r>
                  <a:rPr kumimoji="0" lang="en-US" sz="1200" b="1" i="0" u="none" strike="noStrike" kern="0" cap="none" spc="0" normalizeH="0" baseline="0" noProof="0" dirty="0" smtClean="0">
                    <a:ln>
                      <a:noFill/>
                    </a:ln>
                    <a:solidFill>
                      <a:prstClr val="white"/>
                    </a:solidFill>
                    <a:effectLst/>
                    <a:uLnTx/>
                    <a:uFillTx/>
                    <a:latin typeface="Calibri" panose="020F0502020204030204"/>
                    <a:ea typeface="+mn-ea"/>
                    <a:cs typeface="+mn-cs"/>
                  </a:rPr>
                  <a:t> Qtr. 2013</a:t>
                </a:r>
              </a:p>
            </p:txBody>
          </p:sp>
          <p:sp>
            <p:nvSpPr>
              <p:cNvPr id="130" name="Rectangle 129"/>
              <p:cNvSpPr/>
              <p:nvPr/>
            </p:nvSpPr>
            <p:spPr>
              <a:xfrm>
                <a:off x="1652400" y="3419400"/>
                <a:ext cx="822960" cy="365760"/>
              </a:xfrm>
              <a:prstGeom prst="rect">
                <a:avLst/>
              </a:prstGeom>
              <a:grp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prstClr val="white"/>
                    </a:solidFill>
                    <a:effectLst/>
                    <a:uLnTx/>
                    <a:uFillTx/>
                    <a:latin typeface="Calibri" panose="020F0502020204030204"/>
                    <a:ea typeface="+mn-ea"/>
                    <a:cs typeface="+mn-cs"/>
                  </a:rPr>
                  <a:t>3</a:t>
                </a:r>
                <a:r>
                  <a:rPr kumimoji="0" lang="en-US" sz="1200" b="1" i="0" u="none" strike="noStrike" kern="0" cap="none" spc="0" normalizeH="0" baseline="30000" noProof="0" dirty="0" smtClean="0">
                    <a:ln>
                      <a:noFill/>
                    </a:ln>
                    <a:solidFill>
                      <a:prstClr val="white"/>
                    </a:solidFill>
                    <a:effectLst/>
                    <a:uLnTx/>
                    <a:uFillTx/>
                    <a:latin typeface="Calibri" panose="020F0502020204030204"/>
                    <a:ea typeface="+mn-ea"/>
                    <a:cs typeface="+mn-cs"/>
                  </a:rPr>
                  <a:t>rd</a:t>
                </a:r>
                <a:r>
                  <a:rPr kumimoji="0" lang="en-US" sz="1200" b="1" i="0" u="none" strike="noStrike" kern="0" cap="none" spc="0" normalizeH="0" baseline="0" noProof="0" dirty="0" smtClean="0">
                    <a:ln>
                      <a:noFill/>
                    </a:ln>
                    <a:solidFill>
                      <a:prstClr val="white"/>
                    </a:solidFill>
                    <a:effectLst/>
                    <a:uLnTx/>
                    <a:uFillTx/>
                    <a:latin typeface="Calibri" panose="020F0502020204030204"/>
                    <a:ea typeface="+mn-ea"/>
                    <a:cs typeface="+mn-cs"/>
                  </a:rPr>
                  <a:t> Qtr. 2013</a:t>
                </a:r>
              </a:p>
            </p:txBody>
          </p:sp>
          <p:sp>
            <p:nvSpPr>
              <p:cNvPr id="131" name="Rectangle 130"/>
              <p:cNvSpPr/>
              <p:nvPr/>
            </p:nvSpPr>
            <p:spPr>
              <a:xfrm>
                <a:off x="3302640" y="3419400"/>
                <a:ext cx="822960" cy="365760"/>
              </a:xfrm>
              <a:prstGeom prst="rect">
                <a:avLst/>
              </a:prstGeom>
              <a:solidFill>
                <a:srgbClr val="7030A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prstClr val="white"/>
                    </a:solidFill>
                    <a:effectLst/>
                    <a:uLnTx/>
                    <a:uFillTx/>
                    <a:latin typeface="Calibri" panose="020F0502020204030204"/>
                    <a:ea typeface="+mn-ea"/>
                    <a:cs typeface="+mn-cs"/>
                  </a:rPr>
                  <a:t>1</a:t>
                </a:r>
                <a:r>
                  <a:rPr kumimoji="0" lang="en-US" sz="1200" b="1" i="0" u="none" strike="noStrike" kern="0" cap="none" spc="0" normalizeH="0" baseline="30000" noProof="0" dirty="0" smtClean="0">
                    <a:ln>
                      <a:noFill/>
                    </a:ln>
                    <a:solidFill>
                      <a:prstClr val="white"/>
                    </a:solidFill>
                    <a:effectLst/>
                    <a:uLnTx/>
                    <a:uFillTx/>
                    <a:latin typeface="Calibri" panose="020F0502020204030204"/>
                    <a:ea typeface="+mn-ea"/>
                    <a:cs typeface="+mn-cs"/>
                  </a:rPr>
                  <a:t>st</a:t>
                </a:r>
                <a:r>
                  <a:rPr kumimoji="0" lang="en-US" sz="1200" b="1" i="0" u="none" strike="noStrike" kern="0" cap="none" spc="0" normalizeH="0" baseline="0" noProof="0" dirty="0" smtClean="0">
                    <a:ln>
                      <a:noFill/>
                    </a:ln>
                    <a:solidFill>
                      <a:prstClr val="white"/>
                    </a:solidFill>
                    <a:effectLst/>
                    <a:uLnTx/>
                    <a:uFillTx/>
                    <a:latin typeface="Calibri" panose="020F0502020204030204"/>
                    <a:ea typeface="+mn-ea"/>
                    <a:cs typeface="+mn-cs"/>
                  </a:rPr>
                  <a:t> Qtr. 2014</a:t>
                </a:r>
              </a:p>
            </p:txBody>
          </p:sp>
          <p:sp>
            <p:nvSpPr>
              <p:cNvPr id="132" name="Rectangle 131"/>
              <p:cNvSpPr/>
              <p:nvPr/>
            </p:nvSpPr>
            <p:spPr>
              <a:xfrm>
                <a:off x="2476080" y="3419400"/>
                <a:ext cx="822960" cy="365760"/>
              </a:xfrm>
              <a:prstGeom prst="rect">
                <a:avLst/>
              </a:prstGeom>
              <a:grp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prstClr val="white"/>
                    </a:solidFill>
                    <a:effectLst/>
                    <a:uLnTx/>
                    <a:uFillTx/>
                    <a:latin typeface="Calibri" panose="020F0502020204030204"/>
                    <a:ea typeface="+mn-ea"/>
                    <a:cs typeface="+mn-cs"/>
                  </a:rPr>
                  <a:t>4</a:t>
                </a:r>
                <a:r>
                  <a:rPr kumimoji="0" lang="en-US" sz="1200" b="1" i="0" u="none" strike="noStrike" kern="0" cap="none" spc="0" normalizeH="0" baseline="30000" noProof="0" dirty="0" smtClean="0">
                    <a:ln>
                      <a:noFill/>
                    </a:ln>
                    <a:solidFill>
                      <a:prstClr val="white"/>
                    </a:solidFill>
                    <a:effectLst/>
                    <a:uLnTx/>
                    <a:uFillTx/>
                    <a:latin typeface="Calibri" panose="020F0502020204030204"/>
                    <a:ea typeface="+mn-ea"/>
                    <a:cs typeface="+mn-cs"/>
                  </a:rPr>
                  <a:t>th</a:t>
                </a:r>
                <a:r>
                  <a:rPr kumimoji="0" lang="en-US" sz="1200" b="1" i="0" u="none" strike="noStrike" kern="0" cap="none" spc="0" normalizeH="0" baseline="0" noProof="0" dirty="0" smtClean="0">
                    <a:ln>
                      <a:noFill/>
                    </a:ln>
                    <a:solidFill>
                      <a:prstClr val="white"/>
                    </a:solidFill>
                    <a:effectLst/>
                    <a:uLnTx/>
                    <a:uFillTx/>
                    <a:latin typeface="Calibri" panose="020F0502020204030204"/>
                    <a:ea typeface="+mn-ea"/>
                    <a:cs typeface="+mn-cs"/>
                  </a:rPr>
                  <a:t> Qtr. 2013</a:t>
                </a:r>
              </a:p>
            </p:txBody>
          </p:sp>
          <p:sp>
            <p:nvSpPr>
              <p:cNvPr id="133" name="Rectangle 132"/>
              <p:cNvSpPr/>
              <p:nvPr/>
            </p:nvSpPr>
            <p:spPr>
              <a:xfrm>
                <a:off x="4126320" y="3419400"/>
                <a:ext cx="822960" cy="365760"/>
              </a:xfrm>
              <a:prstGeom prst="rect">
                <a:avLst/>
              </a:prstGeom>
              <a:solidFill>
                <a:srgbClr val="7030A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prstClr val="white"/>
                    </a:solidFill>
                    <a:effectLst/>
                    <a:uLnTx/>
                    <a:uFillTx/>
                    <a:latin typeface="Calibri" panose="020F0502020204030204"/>
                    <a:ea typeface="+mn-ea"/>
                    <a:cs typeface="+mn-cs"/>
                  </a:rPr>
                  <a:t>2</a:t>
                </a:r>
                <a:r>
                  <a:rPr kumimoji="0" lang="en-US" sz="1200" b="1" i="0" u="none" strike="noStrike" kern="0" cap="none" spc="0" normalizeH="0" baseline="30000" noProof="0" dirty="0" smtClean="0">
                    <a:ln>
                      <a:noFill/>
                    </a:ln>
                    <a:solidFill>
                      <a:prstClr val="white"/>
                    </a:solidFill>
                    <a:effectLst/>
                    <a:uLnTx/>
                    <a:uFillTx/>
                    <a:latin typeface="Calibri" panose="020F0502020204030204"/>
                    <a:ea typeface="+mn-ea"/>
                    <a:cs typeface="+mn-cs"/>
                  </a:rPr>
                  <a:t>nd</a:t>
                </a:r>
                <a:r>
                  <a:rPr kumimoji="0" lang="en-US" sz="1200" b="1" i="0" u="none" strike="noStrike" kern="0" cap="none" spc="0" normalizeH="0" baseline="0" noProof="0" dirty="0" smtClean="0">
                    <a:ln>
                      <a:noFill/>
                    </a:ln>
                    <a:solidFill>
                      <a:prstClr val="white"/>
                    </a:solidFill>
                    <a:effectLst/>
                    <a:uLnTx/>
                    <a:uFillTx/>
                    <a:latin typeface="Calibri" panose="020F0502020204030204"/>
                    <a:ea typeface="+mn-ea"/>
                    <a:cs typeface="+mn-cs"/>
                  </a:rPr>
                  <a:t> Qtr. 2014</a:t>
                </a:r>
              </a:p>
            </p:txBody>
          </p:sp>
          <p:sp>
            <p:nvSpPr>
              <p:cNvPr id="134" name="Rectangle 133"/>
              <p:cNvSpPr/>
              <p:nvPr/>
            </p:nvSpPr>
            <p:spPr>
              <a:xfrm>
                <a:off x="4947480" y="3419400"/>
                <a:ext cx="822960" cy="365760"/>
              </a:xfrm>
              <a:prstGeom prst="rect">
                <a:avLst/>
              </a:prstGeom>
              <a:solidFill>
                <a:srgbClr val="7030A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prstClr val="white"/>
                    </a:solidFill>
                    <a:effectLst/>
                    <a:uLnTx/>
                    <a:uFillTx/>
                    <a:latin typeface="Calibri" panose="020F0502020204030204"/>
                    <a:ea typeface="+mn-ea"/>
                    <a:cs typeface="+mn-cs"/>
                  </a:rPr>
                  <a:t>3</a:t>
                </a:r>
                <a:r>
                  <a:rPr kumimoji="0" lang="en-US" sz="1200" b="1" i="0" u="none" strike="noStrike" kern="0" cap="none" spc="0" normalizeH="0" baseline="30000" noProof="0" dirty="0" smtClean="0">
                    <a:ln>
                      <a:noFill/>
                    </a:ln>
                    <a:solidFill>
                      <a:prstClr val="white"/>
                    </a:solidFill>
                    <a:effectLst/>
                    <a:uLnTx/>
                    <a:uFillTx/>
                    <a:latin typeface="Calibri" panose="020F0502020204030204"/>
                    <a:ea typeface="+mn-ea"/>
                    <a:cs typeface="+mn-cs"/>
                  </a:rPr>
                  <a:t>rd</a:t>
                </a:r>
                <a:r>
                  <a:rPr kumimoji="0" lang="en-US" sz="1200" b="1" i="0" u="none" strike="noStrike" kern="0" cap="none" spc="0" normalizeH="0" baseline="0" noProof="0" dirty="0" smtClean="0">
                    <a:ln>
                      <a:noFill/>
                    </a:ln>
                    <a:solidFill>
                      <a:prstClr val="white"/>
                    </a:solidFill>
                    <a:effectLst/>
                    <a:uLnTx/>
                    <a:uFillTx/>
                    <a:latin typeface="Calibri" panose="020F0502020204030204"/>
                    <a:ea typeface="+mn-ea"/>
                    <a:cs typeface="+mn-cs"/>
                  </a:rPr>
                  <a:t> Qtr. 2014</a:t>
                </a:r>
              </a:p>
            </p:txBody>
          </p:sp>
          <p:sp>
            <p:nvSpPr>
              <p:cNvPr id="135" name="Rectangle 134"/>
              <p:cNvSpPr/>
              <p:nvPr/>
            </p:nvSpPr>
            <p:spPr>
              <a:xfrm>
                <a:off x="5770800" y="3419400"/>
                <a:ext cx="822960" cy="365760"/>
              </a:xfrm>
              <a:prstGeom prst="rect">
                <a:avLst/>
              </a:prstGeom>
              <a:solidFill>
                <a:srgbClr val="7030A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prstClr val="white"/>
                    </a:solidFill>
                    <a:effectLst/>
                    <a:uLnTx/>
                    <a:uFillTx/>
                    <a:latin typeface="Calibri" panose="020F0502020204030204"/>
                    <a:ea typeface="+mn-ea"/>
                    <a:cs typeface="+mn-cs"/>
                  </a:rPr>
                  <a:t>4</a:t>
                </a:r>
                <a:r>
                  <a:rPr kumimoji="0" lang="en-US" sz="1200" b="1" i="0" u="none" strike="noStrike" kern="0" cap="none" spc="0" normalizeH="0" baseline="30000" noProof="0" dirty="0" smtClean="0">
                    <a:ln>
                      <a:noFill/>
                    </a:ln>
                    <a:solidFill>
                      <a:prstClr val="white"/>
                    </a:solidFill>
                    <a:effectLst/>
                    <a:uLnTx/>
                    <a:uFillTx/>
                    <a:latin typeface="Calibri" panose="020F0502020204030204"/>
                    <a:ea typeface="+mn-ea"/>
                    <a:cs typeface="+mn-cs"/>
                  </a:rPr>
                  <a:t>th</a:t>
                </a:r>
                <a:r>
                  <a:rPr kumimoji="0" lang="en-US" sz="1200" b="1" i="0" u="none" strike="noStrike" kern="0" cap="none" spc="0" normalizeH="0" baseline="0" noProof="0" dirty="0" smtClean="0">
                    <a:ln>
                      <a:noFill/>
                    </a:ln>
                    <a:solidFill>
                      <a:prstClr val="white"/>
                    </a:solidFill>
                    <a:effectLst/>
                    <a:uLnTx/>
                    <a:uFillTx/>
                    <a:latin typeface="Calibri" panose="020F0502020204030204"/>
                    <a:ea typeface="+mn-ea"/>
                    <a:cs typeface="+mn-cs"/>
                  </a:rPr>
                  <a:t> Qtr. 2014</a:t>
                </a:r>
              </a:p>
            </p:txBody>
          </p:sp>
          <p:sp>
            <p:nvSpPr>
              <p:cNvPr id="136" name="Rectangle 135"/>
              <p:cNvSpPr/>
              <p:nvPr/>
            </p:nvSpPr>
            <p:spPr>
              <a:xfrm>
                <a:off x="6593760" y="3419400"/>
                <a:ext cx="822960" cy="365760"/>
              </a:xfrm>
              <a:prstGeom prst="rect">
                <a:avLst/>
              </a:prstGeom>
              <a:grp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prstClr val="white"/>
                    </a:solidFill>
                    <a:effectLst/>
                    <a:uLnTx/>
                    <a:uFillTx/>
                    <a:latin typeface="Calibri" panose="020F0502020204030204"/>
                    <a:ea typeface="+mn-ea"/>
                    <a:cs typeface="+mn-cs"/>
                  </a:rPr>
                  <a:t>1</a:t>
                </a:r>
                <a:r>
                  <a:rPr kumimoji="0" lang="en-US" sz="1200" b="1" i="0" u="none" strike="noStrike" kern="0" cap="none" spc="0" normalizeH="0" baseline="30000" noProof="0" dirty="0" smtClean="0">
                    <a:ln>
                      <a:noFill/>
                    </a:ln>
                    <a:solidFill>
                      <a:prstClr val="white"/>
                    </a:solidFill>
                    <a:effectLst/>
                    <a:uLnTx/>
                    <a:uFillTx/>
                    <a:latin typeface="Calibri" panose="020F0502020204030204"/>
                    <a:ea typeface="+mn-ea"/>
                    <a:cs typeface="+mn-cs"/>
                  </a:rPr>
                  <a:t>st</a:t>
                </a:r>
                <a:r>
                  <a:rPr kumimoji="0" lang="en-US" sz="1200" b="1" i="0" u="none" strike="noStrike" kern="0" cap="none" spc="0" normalizeH="0" baseline="0" noProof="0" dirty="0" smtClean="0">
                    <a:ln>
                      <a:noFill/>
                    </a:ln>
                    <a:solidFill>
                      <a:prstClr val="white"/>
                    </a:solidFill>
                    <a:effectLst/>
                    <a:uLnTx/>
                    <a:uFillTx/>
                    <a:latin typeface="Calibri" panose="020F0502020204030204"/>
                    <a:ea typeface="+mn-ea"/>
                    <a:cs typeface="+mn-cs"/>
                  </a:rPr>
                  <a:t> Qtr. 2015</a:t>
                </a:r>
              </a:p>
            </p:txBody>
          </p:sp>
          <p:sp>
            <p:nvSpPr>
              <p:cNvPr id="137" name="Rectangle 136"/>
              <p:cNvSpPr/>
              <p:nvPr/>
            </p:nvSpPr>
            <p:spPr>
              <a:xfrm>
                <a:off x="7416720" y="3419400"/>
                <a:ext cx="822960" cy="365760"/>
              </a:xfrm>
              <a:prstGeom prst="rect">
                <a:avLst/>
              </a:prstGeom>
              <a:grp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prstClr val="white"/>
                    </a:solidFill>
                    <a:effectLst/>
                    <a:uLnTx/>
                    <a:uFillTx/>
                    <a:latin typeface="Calibri" panose="020F0502020204030204"/>
                    <a:ea typeface="+mn-ea"/>
                    <a:cs typeface="+mn-cs"/>
                  </a:rPr>
                  <a:t>2</a:t>
                </a:r>
                <a:r>
                  <a:rPr kumimoji="0" lang="en-US" sz="1200" b="1" i="0" u="none" strike="noStrike" kern="0" cap="none" spc="0" normalizeH="0" baseline="30000" noProof="0" dirty="0" smtClean="0">
                    <a:ln>
                      <a:noFill/>
                    </a:ln>
                    <a:solidFill>
                      <a:prstClr val="white"/>
                    </a:solidFill>
                    <a:effectLst/>
                    <a:uLnTx/>
                    <a:uFillTx/>
                    <a:latin typeface="Calibri" panose="020F0502020204030204"/>
                    <a:ea typeface="+mn-ea"/>
                    <a:cs typeface="+mn-cs"/>
                  </a:rPr>
                  <a:t>nd</a:t>
                </a:r>
                <a:r>
                  <a:rPr kumimoji="0" lang="en-US" sz="1200" b="1" i="0" u="none" strike="noStrike" kern="0" cap="none" spc="0" normalizeH="0" baseline="0" noProof="0" dirty="0" smtClean="0">
                    <a:ln>
                      <a:noFill/>
                    </a:ln>
                    <a:solidFill>
                      <a:prstClr val="white"/>
                    </a:solidFill>
                    <a:effectLst/>
                    <a:uLnTx/>
                    <a:uFillTx/>
                    <a:latin typeface="Calibri" panose="020F0502020204030204"/>
                    <a:ea typeface="+mn-ea"/>
                    <a:cs typeface="+mn-cs"/>
                  </a:rPr>
                  <a:t> Qtr. 2015</a:t>
                </a:r>
              </a:p>
            </p:txBody>
          </p:sp>
        </p:grpSp>
        <p:sp>
          <p:nvSpPr>
            <p:cNvPr id="128" name="Rectangle 127"/>
            <p:cNvSpPr/>
            <p:nvPr/>
          </p:nvSpPr>
          <p:spPr>
            <a:xfrm>
              <a:off x="8323920" y="3448200"/>
              <a:ext cx="822960" cy="365760"/>
            </a:xfrm>
            <a:prstGeom prst="rect">
              <a:avLst/>
            </a:prstGeom>
            <a:grp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prstClr val="white"/>
                  </a:solidFill>
                  <a:effectLst/>
                  <a:uLnTx/>
                  <a:uFillTx/>
                  <a:latin typeface="Calibri" panose="020F0502020204030204"/>
                  <a:ea typeface="+mn-ea"/>
                  <a:cs typeface="+mn-cs"/>
                </a:rPr>
                <a:t>3</a:t>
              </a:r>
              <a:r>
                <a:rPr kumimoji="0" lang="en-US" sz="1200" b="1" i="0" u="none" strike="noStrike" kern="0" cap="none" spc="0" normalizeH="0" baseline="30000" noProof="0" dirty="0" smtClean="0">
                  <a:ln>
                    <a:noFill/>
                  </a:ln>
                  <a:solidFill>
                    <a:prstClr val="white"/>
                  </a:solidFill>
                  <a:effectLst/>
                  <a:uLnTx/>
                  <a:uFillTx/>
                  <a:latin typeface="Calibri" panose="020F0502020204030204"/>
                  <a:ea typeface="+mn-ea"/>
                  <a:cs typeface="+mn-cs"/>
                </a:rPr>
                <a:t>rd</a:t>
              </a:r>
              <a:r>
                <a:rPr kumimoji="0" lang="en-US" sz="1200" b="1" i="0" u="none" strike="noStrike" kern="0" cap="none" spc="0" normalizeH="0" baseline="0" noProof="0" dirty="0" smtClean="0">
                  <a:ln>
                    <a:noFill/>
                  </a:ln>
                  <a:solidFill>
                    <a:prstClr val="white"/>
                  </a:solidFill>
                  <a:effectLst/>
                  <a:uLnTx/>
                  <a:uFillTx/>
                  <a:latin typeface="Calibri" panose="020F0502020204030204"/>
                  <a:ea typeface="+mn-ea"/>
                  <a:cs typeface="+mn-cs"/>
                </a:rPr>
                <a:t>  Qtr. 2015</a:t>
              </a:r>
            </a:p>
          </p:txBody>
        </p:sp>
      </p:grpSp>
      <p:sp>
        <p:nvSpPr>
          <p:cNvPr id="138" name="Isosceles Triangle 137"/>
          <p:cNvSpPr/>
          <p:nvPr/>
        </p:nvSpPr>
        <p:spPr>
          <a:xfrm>
            <a:off x="8122320" y="3560741"/>
            <a:ext cx="91440" cy="82296"/>
          </a:xfrm>
          <a:prstGeom prst="triangle">
            <a:avLst/>
          </a:prstGeom>
          <a:no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39" name="Isosceles Triangle 138"/>
          <p:cNvSpPr/>
          <p:nvPr/>
        </p:nvSpPr>
        <p:spPr>
          <a:xfrm>
            <a:off x="8339520" y="3560741"/>
            <a:ext cx="91440" cy="82296"/>
          </a:xfrm>
          <a:prstGeom prst="triangle">
            <a:avLst/>
          </a:prstGeom>
          <a:no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41" name="Isosceles Triangle 140"/>
          <p:cNvSpPr/>
          <p:nvPr/>
        </p:nvSpPr>
        <p:spPr>
          <a:xfrm>
            <a:off x="824130" y="6455465"/>
            <a:ext cx="91440" cy="82296"/>
          </a:xfrm>
          <a:prstGeom prst="triangle">
            <a:avLst/>
          </a:prstGeom>
          <a:solidFill>
            <a:srgbClr val="FF0000"/>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142" name="Isosceles Triangle 141"/>
          <p:cNvSpPr/>
          <p:nvPr/>
        </p:nvSpPr>
        <p:spPr>
          <a:xfrm>
            <a:off x="3733757" y="6443433"/>
            <a:ext cx="91440" cy="82296"/>
          </a:xfrm>
          <a:prstGeom prst="triangle">
            <a:avLst/>
          </a:prstGeom>
          <a:no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43" name="TextBox 142"/>
          <p:cNvSpPr txBox="1"/>
          <p:nvPr/>
        </p:nvSpPr>
        <p:spPr>
          <a:xfrm>
            <a:off x="874169" y="6263819"/>
            <a:ext cx="2510046" cy="461665"/>
          </a:xfrm>
          <a:prstGeom prst="rect">
            <a:avLst/>
          </a:prstGeom>
          <a:noFill/>
        </p:spPr>
        <p:txBody>
          <a:bodyPr wrap="none" rtlCol="0">
            <a:spAutoFit/>
          </a:bodyPr>
          <a:lstStyle/>
          <a:p>
            <a:pPr fontAlgn="auto">
              <a:spcBef>
                <a:spcPts val="0"/>
              </a:spcBef>
              <a:spcAft>
                <a:spcPts val="0"/>
              </a:spcAft>
            </a:pPr>
            <a:r>
              <a:rPr lang="en-US" sz="2400" dirty="0" smtClean="0">
                <a:solidFill>
                  <a:prstClr val="black"/>
                </a:solidFill>
                <a:latin typeface="Calibri" panose="020F0502020204030204"/>
              </a:rPr>
              <a:t>Presentation given</a:t>
            </a:r>
            <a:endParaRPr lang="en-US" sz="2400" dirty="0">
              <a:solidFill>
                <a:prstClr val="black"/>
              </a:solidFill>
              <a:latin typeface="Calibri" panose="020F0502020204030204"/>
            </a:endParaRPr>
          </a:p>
        </p:txBody>
      </p:sp>
      <p:sp>
        <p:nvSpPr>
          <p:cNvPr id="144" name="TextBox 143"/>
          <p:cNvSpPr txBox="1"/>
          <p:nvPr/>
        </p:nvSpPr>
        <p:spPr>
          <a:xfrm>
            <a:off x="3800252" y="6263819"/>
            <a:ext cx="3225178" cy="461665"/>
          </a:xfrm>
          <a:prstGeom prst="rect">
            <a:avLst/>
          </a:prstGeom>
          <a:noFill/>
        </p:spPr>
        <p:txBody>
          <a:bodyPr wrap="none" rtlCol="0">
            <a:spAutoFit/>
          </a:bodyPr>
          <a:lstStyle/>
          <a:p>
            <a:pPr fontAlgn="auto">
              <a:spcBef>
                <a:spcPts val="0"/>
              </a:spcBef>
              <a:spcAft>
                <a:spcPts val="0"/>
              </a:spcAft>
            </a:pPr>
            <a:r>
              <a:rPr lang="en-US" sz="2400" dirty="0" smtClean="0">
                <a:solidFill>
                  <a:prstClr val="black"/>
                </a:solidFill>
                <a:latin typeface="Calibri" panose="020F0502020204030204"/>
              </a:rPr>
              <a:t>Presentation to be given</a:t>
            </a:r>
            <a:endParaRPr lang="en-US" sz="2400" dirty="0">
              <a:solidFill>
                <a:prstClr val="black"/>
              </a:solidFill>
              <a:latin typeface="Calibri" panose="020F0502020204030204"/>
            </a:endParaRPr>
          </a:p>
        </p:txBody>
      </p:sp>
      <p:sp>
        <p:nvSpPr>
          <p:cNvPr id="145" name="Title 4"/>
          <p:cNvSpPr txBox="1">
            <a:spLocks/>
          </p:cNvSpPr>
          <p:nvPr/>
        </p:nvSpPr>
        <p:spPr>
          <a:xfrm>
            <a:off x="455613" y="231804"/>
            <a:ext cx="8232667" cy="443198"/>
          </a:xfrm>
          <a:prstGeom prst="rect">
            <a:avLst/>
          </a:prstGeom>
        </p:spPr>
        <p:txBody>
          <a:bodyPr/>
          <a:lstStyle>
            <a:lvl1pPr algn="l" defTabSz="1020763" rtl="0" eaLnBrk="1" fontAlgn="base" hangingPunct="1">
              <a:lnSpc>
                <a:spcPct val="90000"/>
              </a:lnSpc>
              <a:spcBef>
                <a:spcPct val="0"/>
              </a:spcBef>
              <a:spcAft>
                <a:spcPct val="0"/>
              </a:spcAft>
              <a:defRPr sz="3200" b="0">
                <a:solidFill>
                  <a:schemeClr val="tx2"/>
                </a:solidFill>
                <a:latin typeface="+mj-lt"/>
                <a:ea typeface="+mj-ea"/>
                <a:cs typeface="+mj-cs"/>
              </a:defRPr>
            </a:lvl1pPr>
            <a:lvl2pPr algn="l" defTabSz="1020763" rtl="0" eaLnBrk="1" fontAlgn="base" hangingPunct="1">
              <a:lnSpc>
                <a:spcPct val="90000"/>
              </a:lnSpc>
              <a:spcBef>
                <a:spcPct val="0"/>
              </a:spcBef>
              <a:spcAft>
                <a:spcPct val="0"/>
              </a:spcAft>
              <a:defRPr sz="3200" b="1">
                <a:solidFill>
                  <a:schemeClr val="tx2"/>
                </a:solidFill>
                <a:latin typeface="Arial" charset="0"/>
              </a:defRPr>
            </a:lvl2pPr>
            <a:lvl3pPr algn="l" defTabSz="1020763" rtl="0" eaLnBrk="1" fontAlgn="base" hangingPunct="1">
              <a:lnSpc>
                <a:spcPct val="90000"/>
              </a:lnSpc>
              <a:spcBef>
                <a:spcPct val="0"/>
              </a:spcBef>
              <a:spcAft>
                <a:spcPct val="0"/>
              </a:spcAft>
              <a:defRPr sz="3200" b="1">
                <a:solidFill>
                  <a:schemeClr val="tx2"/>
                </a:solidFill>
                <a:latin typeface="Arial" charset="0"/>
              </a:defRPr>
            </a:lvl3pPr>
            <a:lvl4pPr algn="l" defTabSz="1020763" rtl="0" eaLnBrk="1" fontAlgn="base" hangingPunct="1">
              <a:lnSpc>
                <a:spcPct val="90000"/>
              </a:lnSpc>
              <a:spcBef>
                <a:spcPct val="0"/>
              </a:spcBef>
              <a:spcAft>
                <a:spcPct val="0"/>
              </a:spcAft>
              <a:defRPr sz="3200" b="1">
                <a:solidFill>
                  <a:schemeClr val="tx2"/>
                </a:solidFill>
                <a:latin typeface="Arial" charset="0"/>
              </a:defRPr>
            </a:lvl4pPr>
            <a:lvl5pPr algn="l" defTabSz="1020763" rtl="0" eaLnBrk="1" fontAlgn="base" hangingPunct="1">
              <a:lnSpc>
                <a:spcPct val="90000"/>
              </a:lnSpc>
              <a:spcBef>
                <a:spcPct val="0"/>
              </a:spcBef>
              <a:spcAft>
                <a:spcPct val="0"/>
              </a:spcAft>
              <a:defRPr sz="3200" b="1">
                <a:solidFill>
                  <a:schemeClr val="tx2"/>
                </a:solidFill>
                <a:latin typeface="Arial" charset="0"/>
              </a:defRPr>
            </a:lvl5pPr>
            <a:lvl6pPr marL="457200" algn="l" defTabSz="1020763" rtl="0" eaLnBrk="1" fontAlgn="base" hangingPunct="1">
              <a:lnSpc>
                <a:spcPct val="90000"/>
              </a:lnSpc>
              <a:spcBef>
                <a:spcPct val="0"/>
              </a:spcBef>
              <a:spcAft>
                <a:spcPct val="0"/>
              </a:spcAft>
              <a:defRPr sz="3200" b="1">
                <a:solidFill>
                  <a:schemeClr val="tx2"/>
                </a:solidFill>
                <a:latin typeface="Arial" charset="0"/>
              </a:defRPr>
            </a:lvl6pPr>
            <a:lvl7pPr marL="914400" algn="l" defTabSz="1020763" rtl="0" eaLnBrk="1" fontAlgn="base" hangingPunct="1">
              <a:lnSpc>
                <a:spcPct val="90000"/>
              </a:lnSpc>
              <a:spcBef>
                <a:spcPct val="0"/>
              </a:spcBef>
              <a:spcAft>
                <a:spcPct val="0"/>
              </a:spcAft>
              <a:defRPr sz="3200" b="1">
                <a:solidFill>
                  <a:schemeClr val="tx2"/>
                </a:solidFill>
                <a:latin typeface="Arial" charset="0"/>
              </a:defRPr>
            </a:lvl7pPr>
            <a:lvl8pPr marL="1371600" algn="l" defTabSz="1020763" rtl="0" eaLnBrk="1" fontAlgn="base" hangingPunct="1">
              <a:lnSpc>
                <a:spcPct val="90000"/>
              </a:lnSpc>
              <a:spcBef>
                <a:spcPct val="0"/>
              </a:spcBef>
              <a:spcAft>
                <a:spcPct val="0"/>
              </a:spcAft>
              <a:defRPr sz="3200" b="1">
                <a:solidFill>
                  <a:schemeClr val="tx2"/>
                </a:solidFill>
                <a:latin typeface="Arial" charset="0"/>
              </a:defRPr>
            </a:lvl8pPr>
            <a:lvl9pPr marL="1828800" algn="l" defTabSz="1020763" rtl="0" eaLnBrk="1" fontAlgn="base" hangingPunct="1">
              <a:lnSpc>
                <a:spcPct val="90000"/>
              </a:lnSpc>
              <a:spcBef>
                <a:spcPct val="0"/>
              </a:spcBef>
              <a:spcAft>
                <a:spcPct val="0"/>
              </a:spcAft>
              <a:defRPr sz="3200" b="1">
                <a:solidFill>
                  <a:schemeClr val="tx2"/>
                </a:solidFill>
                <a:latin typeface="Arial" charset="0"/>
              </a:defRPr>
            </a:lvl9pPr>
          </a:lstStyle>
          <a:p>
            <a:r>
              <a:rPr lang="en-US" b="1" kern="0" dirty="0" smtClean="0"/>
              <a:t>Why more interest in the MMRSP model?</a:t>
            </a:r>
            <a:endParaRPr lang="en-US" b="1" kern="0" dirty="0"/>
          </a:p>
        </p:txBody>
      </p:sp>
      <p:sp>
        <p:nvSpPr>
          <p:cNvPr id="50" name="Slide Number Placeholder 1"/>
          <p:cNvSpPr>
            <a:spLocks noGrp="1"/>
          </p:cNvSpPr>
          <p:nvPr>
            <p:ph type="sldNum" sz="quarter" idx="4"/>
          </p:nvPr>
        </p:nvSpPr>
        <p:spPr>
          <a:xfrm>
            <a:off x="6945313" y="6532563"/>
            <a:ext cx="1782762" cy="246062"/>
          </a:xfrm>
        </p:spPr>
        <p:txBody>
          <a:bodyPr/>
          <a:lstStyle/>
          <a:p>
            <a:r>
              <a:rPr lang="en-US" sz="1000" dirty="0" smtClean="0"/>
              <a:t> </a:t>
            </a:r>
            <a:fld id="{689318A1-174D-4DEE-8106-03A37B9BCF15}" type="slidenum">
              <a:rPr lang="en-US" sz="1000" smtClean="0"/>
              <a:pPr/>
              <a:t>5</a:t>
            </a:fld>
            <a:endParaRPr lang="en-US" sz="1000" dirty="0"/>
          </a:p>
        </p:txBody>
      </p:sp>
    </p:spTree>
    <p:extLst>
      <p:ext uri="{BB962C8B-B14F-4D97-AF65-F5344CB8AC3E}">
        <p14:creationId xmlns:p14="http://schemas.microsoft.com/office/powerpoint/2010/main" val="90947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35291" y="258699"/>
            <a:ext cx="8736517" cy="6315575"/>
          </a:xfrm>
        </p:spPr>
        <p:txBody>
          <a:bodyPr/>
          <a:lstStyle/>
          <a:p>
            <a:r>
              <a:rPr lang="en-US" sz="2400" b="1" dirty="0" smtClean="0"/>
              <a:t>Our paper hypothesizes many </a:t>
            </a:r>
            <a:r>
              <a:rPr lang="en-US" sz="2400" b="1" dirty="0"/>
              <a:t>potential reasons </a:t>
            </a:r>
            <a:r>
              <a:rPr lang="en-US" sz="2400" b="1" dirty="0" smtClean="0"/>
              <a:t>why </a:t>
            </a:r>
            <a:r>
              <a:rPr lang="en-US" sz="2400" b="1" dirty="0"/>
              <a:t>the MMRSP model has attracted more interest.</a:t>
            </a:r>
            <a:br>
              <a:rPr lang="en-US" sz="2400" b="1" dirty="0"/>
            </a:br>
            <a:r>
              <a:rPr lang="en-US" sz="2400" b="1" dirty="0"/>
              <a:t/>
            </a:r>
            <a:br>
              <a:rPr lang="en-US" sz="2400" b="1" dirty="0"/>
            </a:br>
            <a:r>
              <a:rPr lang="en-US" sz="2400" b="1" dirty="0"/>
              <a:t>One potential reason is relevant to the subject of this session: </a:t>
            </a:r>
            <a:r>
              <a:rPr lang="en-US" sz="2400" b="1" dirty="0" smtClean="0"/>
              <a:t>“model </a:t>
            </a:r>
            <a:r>
              <a:rPr lang="en-US" sz="2400" b="1" dirty="0"/>
              <a:t>validation in </a:t>
            </a:r>
            <a:r>
              <a:rPr lang="en-US" sz="2400" b="1" dirty="0" smtClean="0"/>
              <a:t>business.”</a:t>
            </a:r>
            <a:r>
              <a:rPr lang="en-US" sz="2400" b="1" dirty="0"/>
              <a:t/>
            </a:r>
            <a:br>
              <a:rPr lang="en-US" sz="2400" b="1" dirty="0"/>
            </a:br>
            <a:r>
              <a:rPr lang="en-US" sz="2400" b="1" dirty="0"/>
              <a:t/>
            </a:r>
            <a:br>
              <a:rPr lang="en-US" sz="2400" b="1" dirty="0"/>
            </a:br>
            <a:r>
              <a:rPr lang="en-US" sz="2400" b="1" dirty="0" smtClean="0"/>
              <a:t>Traditional SD models </a:t>
            </a:r>
            <a:r>
              <a:rPr lang="en-US" sz="2400" b="1" u="sng" dirty="0" smtClean="0"/>
              <a:t>c</a:t>
            </a:r>
            <a:r>
              <a:rPr lang="en-US" sz="2400" b="1" dirty="0" smtClean="0"/>
              <a:t>ompare </a:t>
            </a:r>
            <a:r>
              <a:rPr lang="en-US" sz="2400" b="1" u="sng" dirty="0"/>
              <a:t>a</a:t>
            </a:r>
            <a:r>
              <a:rPr lang="en-US" sz="2400" b="1" dirty="0"/>
              <a:t>lternative </a:t>
            </a:r>
            <a:r>
              <a:rPr lang="en-US" sz="2400" b="1" u="sng" dirty="0"/>
              <a:t>p</a:t>
            </a:r>
            <a:r>
              <a:rPr lang="en-US" sz="2400" b="1" dirty="0"/>
              <a:t>olicies (CAP). Following Senge (1990, 2006), the MMRSP </a:t>
            </a:r>
            <a:r>
              <a:rPr lang="en-US" sz="2400" b="1" dirty="0" smtClean="0"/>
              <a:t>model instead </a:t>
            </a:r>
            <a:r>
              <a:rPr lang="en-US" sz="2400" b="1" u="sng" dirty="0"/>
              <a:t>c</a:t>
            </a:r>
            <a:r>
              <a:rPr lang="en-US" sz="2400" b="1" dirty="0"/>
              <a:t>ompares </a:t>
            </a:r>
            <a:r>
              <a:rPr lang="en-US" sz="2400" b="1" u="sng" dirty="0"/>
              <a:t>a</a:t>
            </a:r>
            <a:r>
              <a:rPr lang="en-US" sz="2400" b="1" dirty="0"/>
              <a:t>lternative </a:t>
            </a:r>
            <a:r>
              <a:rPr lang="en-US" sz="2400" b="1" u="sng" dirty="0"/>
              <a:t>m</a:t>
            </a:r>
            <a:r>
              <a:rPr lang="en-US" sz="2400" b="1" dirty="0"/>
              <a:t>ental </a:t>
            </a:r>
            <a:r>
              <a:rPr lang="en-US" sz="2400" b="1" u="sng" dirty="0"/>
              <a:t>m</a:t>
            </a:r>
            <a:r>
              <a:rPr lang="en-US" sz="2400" b="1" dirty="0"/>
              <a:t>odels of </a:t>
            </a:r>
            <a:r>
              <a:rPr lang="en-US" sz="2400" b="1" u="sng" dirty="0"/>
              <a:t>s</a:t>
            </a:r>
            <a:r>
              <a:rPr lang="en-US" sz="2400" b="1" dirty="0"/>
              <a:t>ystem </a:t>
            </a:r>
            <a:r>
              <a:rPr lang="en-US" sz="2400" b="1" u="sng" dirty="0"/>
              <a:t>s</a:t>
            </a:r>
            <a:r>
              <a:rPr lang="en-US" sz="2400" b="1" dirty="0"/>
              <a:t>tructure (CAMMSS).</a:t>
            </a:r>
            <a:br>
              <a:rPr lang="en-US" sz="2400" b="1" dirty="0"/>
            </a:br>
            <a:r>
              <a:rPr lang="en-US" sz="2400" b="1" dirty="0"/>
              <a:t/>
            </a:r>
            <a:br>
              <a:rPr lang="en-US" sz="2400" b="1" dirty="0"/>
            </a:br>
            <a:r>
              <a:rPr lang="en-US" sz="2400" b="1" dirty="0"/>
              <a:t>Our paper hypothesizes </a:t>
            </a:r>
            <a:r>
              <a:rPr lang="en-US" sz="2400" b="1" dirty="0" smtClean="0"/>
              <a:t>why the </a:t>
            </a:r>
            <a:r>
              <a:rPr lang="en-US" sz="2400" b="1" dirty="0"/>
              <a:t>CAMMSS </a:t>
            </a:r>
            <a:r>
              <a:rPr lang="en-US" sz="2400" b="1" dirty="0" smtClean="0"/>
              <a:t>approach may </a:t>
            </a:r>
            <a:r>
              <a:rPr lang="en-US" sz="2400" b="1" dirty="0"/>
              <a:t>provide operators more non-discrepant contacts with their perception of </a:t>
            </a:r>
            <a:r>
              <a:rPr lang="en-US" sz="2400" b="1" dirty="0" smtClean="0"/>
              <a:t>reality than the CAP approach, </a:t>
            </a:r>
            <a:r>
              <a:rPr lang="en-US" sz="2400" b="1" dirty="0"/>
              <a:t>thus creating </a:t>
            </a:r>
            <a:r>
              <a:rPr lang="en-US" sz="2400" b="1" dirty="0" smtClean="0"/>
              <a:t>conditions </a:t>
            </a:r>
            <a:r>
              <a:rPr lang="en-US" sz="2400" b="1" dirty="0"/>
              <a:t>for more operator </a:t>
            </a:r>
            <a:r>
              <a:rPr lang="en-US" sz="2400" b="1" dirty="0" smtClean="0"/>
              <a:t>confidence (Forrester, 1973)</a:t>
            </a:r>
            <a:br>
              <a:rPr lang="en-US" sz="2400" b="1" dirty="0" smtClean="0"/>
            </a:br>
            <a:r>
              <a:rPr lang="en-US" sz="2400" b="1" dirty="0"/>
              <a:t/>
            </a:r>
            <a:br>
              <a:rPr lang="en-US" sz="2400" b="1" dirty="0"/>
            </a:br>
            <a:r>
              <a:rPr lang="en-US" sz="2400" b="1" dirty="0" smtClean="0"/>
              <a:t>To illustrate the CAMMSS approach, the remainder of this presentation is how we present the MMRSP model. </a:t>
            </a:r>
            <a:br>
              <a:rPr lang="en-US" sz="2400" b="1" dirty="0" smtClean="0"/>
            </a:br>
            <a:r>
              <a:rPr lang="en-US" sz="2400" b="1" dirty="0" smtClean="0"/>
              <a:t>We hope to inspire research into the CAMMSS approach.</a:t>
            </a:r>
            <a:endParaRPr lang="en-US" b="1" dirty="0"/>
          </a:p>
        </p:txBody>
      </p:sp>
      <p:sp>
        <p:nvSpPr>
          <p:cNvPr id="2" name="Slide Number Placeholder 1"/>
          <p:cNvSpPr>
            <a:spLocks noGrp="1"/>
          </p:cNvSpPr>
          <p:nvPr>
            <p:ph type="sldNum" sz="quarter" idx="4"/>
          </p:nvPr>
        </p:nvSpPr>
        <p:spPr/>
        <p:txBody>
          <a:bodyPr/>
          <a:lstStyle/>
          <a:p>
            <a:r>
              <a:rPr lang="en-US" sz="1000" dirty="0" smtClean="0"/>
              <a:t> </a:t>
            </a:r>
            <a:fld id="{689318A1-174D-4DEE-8106-03A37B9BCF15}" type="slidenum">
              <a:rPr lang="en-US" sz="1000" smtClean="0"/>
              <a:pPr/>
              <a:t>6</a:t>
            </a:fld>
            <a:endParaRPr lang="en-US" sz="1000" dirty="0"/>
          </a:p>
        </p:txBody>
      </p:sp>
    </p:spTree>
    <p:extLst>
      <p:ext uri="{BB962C8B-B14F-4D97-AF65-F5344CB8AC3E}">
        <p14:creationId xmlns:p14="http://schemas.microsoft.com/office/powerpoint/2010/main" val="280142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sz="quarter"/>
          </p:nvPr>
        </p:nvSpPr>
        <p:spPr>
          <a:xfrm>
            <a:off x="457200" y="1273050"/>
            <a:ext cx="8254011" cy="1661993"/>
          </a:xfrm>
        </p:spPr>
        <p:txBody>
          <a:bodyPr/>
          <a:lstStyle/>
          <a:p>
            <a:r>
              <a:rPr lang="en-US" dirty="0" smtClean="0"/>
              <a:t>Mental Models Relating Safety and Productivity</a:t>
            </a:r>
            <a:endParaRPr lang="en-US" dirty="0"/>
          </a:p>
        </p:txBody>
      </p:sp>
      <p:sp>
        <p:nvSpPr>
          <p:cNvPr id="5" name="Subtitle 4"/>
          <p:cNvSpPr>
            <a:spLocks noGrp="1"/>
          </p:cNvSpPr>
          <p:nvPr>
            <p:ph type="subTitle" idx="1"/>
          </p:nvPr>
        </p:nvSpPr>
        <p:spPr/>
        <p:txBody>
          <a:bodyPr/>
          <a:lstStyle/>
          <a:p>
            <a:r>
              <a:rPr lang="en-US" dirty="0" smtClean="0"/>
              <a:t>Paul Newton and Mary Rita Roux-Zink</a:t>
            </a:r>
            <a:endParaRPr lang="en-US" dirty="0"/>
          </a:p>
        </p:txBody>
      </p:sp>
      <p:sp>
        <p:nvSpPr>
          <p:cNvPr id="2" name="Slide Number Placeholder 1"/>
          <p:cNvSpPr>
            <a:spLocks noGrp="1"/>
          </p:cNvSpPr>
          <p:nvPr>
            <p:ph type="sldNum" sz="quarter" idx="4"/>
          </p:nvPr>
        </p:nvSpPr>
        <p:spPr/>
        <p:txBody>
          <a:bodyPr/>
          <a:lstStyle/>
          <a:p>
            <a:fld id="{CB099491-B6D7-4AC4-914C-95D05A0D5F28}" type="slidenum">
              <a:rPr lang="en-US" sz="1000" smtClean="0"/>
              <a:pPr/>
              <a:t>7</a:t>
            </a:fld>
            <a:endParaRPr lang="en-US" sz="1000" dirty="0"/>
          </a:p>
        </p:txBody>
      </p:sp>
    </p:spTree>
    <p:extLst>
      <p:ext uri="{BB962C8B-B14F-4D97-AF65-F5344CB8AC3E}">
        <p14:creationId xmlns:p14="http://schemas.microsoft.com/office/powerpoint/2010/main" val="2645414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400" b="1" dirty="0" smtClean="0"/>
              <a:t>Agenda</a:t>
            </a:r>
            <a:endParaRPr lang="en-US" sz="2400" b="1" dirty="0"/>
          </a:p>
        </p:txBody>
      </p:sp>
      <p:sp>
        <p:nvSpPr>
          <p:cNvPr id="4" name="Content Placeholder 1"/>
          <p:cNvSpPr txBox="1">
            <a:spLocks/>
          </p:cNvSpPr>
          <p:nvPr/>
        </p:nvSpPr>
        <p:spPr>
          <a:xfrm>
            <a:off x="418432" y="1211424"/>
            <a:ext cx="8725568" cy="4090989"/>
          </a:xfrm>
          <a:prstGeom prst="rect">
            <a:avLst/>
          </a:prstGeom>
        </p:spPr>
        <p:txBody>
          <a:bodyPr/>
          <a:lstStyle>
            <a:lvl1pPr marL="0" indent="0" algn="l" defTabSz="820738" rtl="0" eaLnBrk="1" fontAlgn="base" hangingPunct="1">
              <a:lnSpc>
                <a:spcPct val="90000"/>
              </a:lnSpc>
              <a:spcBef>
                <a:spcPct val="30000"/>
              </a:spcBef>
              <a:spcAft>
                <a:spcPct val="0"/>
              </a:spcAft>
              <a:buClr>
                <a:schemeClr val="tx2"/>
              </a:buClr>
              <a:buFont typeface="Symbol" panose="05050102010706020507" pitchFamily="18" charset="2"/>
              <a:buChar char=""/>
              <a:defRPr sz="2000" b="1">
                <a:solidFill>
                  <a:schemeClr val="tx1">
                    <a:lumMod val="75000"/>
                    <a:lumOff val="25000"/>
                  </a:schemeClr>
                </a:solidFill>
                <a:latin typeface="+mn-lt"/>
                <a:ea typeface="+mn-ea"/>
                <a:cs typeface="+mn-cs"/>
              </a:defRPr>
            </a:lvl1pPr>
            <a:lvl2pPr marL="288925" indent="-173038" algn="l" defTabSz="820738" rtl="0" eaLnBrk="1" fontAlgn="base" hangingPunct="1">
              <a:lnSpc>
                <a:spcPct val="90000"/>
              </a:lnSpc>
              <a:spcBef>
                <a:spcPct val="30000"/>
              </a:spcBef>
              <a:spcAft>
                <a:spcPct val="0"/>
              </a:spcAft>
              <a:buClr>
                <a:schemeClr val="tx2"/>
              </a:buClr>
              <a:buFont typeface="Arial" panose="020B0604020202020204" pitchFamily="34" charset="0"/>
              <a:buChar char="▪"/>
              <a:defRPr sz="2000">
                <a:solidFill>
                  <a:schemeClr val="tx1">
                    <a:lumMod val="75000"/>
                    <a:lumOff val="25000"/>
                  </a:schemeClr>
                </a:solidFill>
                <a:latin typeface="+mn-lt"/>
              </a:defRPr>
            </a:lvl2pPr>
            <a:lvl3pPr marL="508000" indent="-184150" algn="l" defTabSz="820738" rtl="0" eaLnBrk="1" fontAlgn="base" hangingPunct="1">
              <a:lnSpc>
                <a:spcPct val="90000"/>
              </a:lnSpc>
              <a:spcBef>
                <a:spcPct val="30000"/>
              </a:spcBef>
              <a:spcAft>
                <a:spcPct val="0"/>
              </a:spcAft>
              <a:buClr>
                <a:schemeClr val="tx2"/>
              </a:buClr>
              <a:buFont typeface="Arial" panose="020B0604020202020204" pitchFamily="34" charset="0"/>
              <a:buChar char="▪"/>
              <a:defRPr>
                <a:solidFill>
                  <a:schemeClr val="tx1">
                    <a:lumMod val="75000"/>
                    <a:lumOff val="25000"/>
                  </a:schemeClr>
                </a:solidFill>
                <a:latin typeface="+mn-lt"/>
              </a:defRPr>
            </a:lvl3pPr>
            <a:lvl4pPr marL="803275" indent="-225425" algn="l" defTabSz="820738" rtl="0" eaLnBrk="1" fontAlgn="base" hangingPunct="1">
              <a:lnSpc>
                <a:spcPct val="90000"/>
              </a:lnSpc>
              <a:spcBef>
                <a:spcPct val="30000"/>
              </a:spcBef>
              <a:spcAft>
                <a:spcPct val="0"/>
              </a:spcAft>
              <a:buClr>
                <a:schemeClr val="tx2"/>
              </a:buClr>
              <a:buFont typeface="Arial" charset="0"/>
              <a:buChar char="–"/>
              <a:defRPr>
                <a:solidFill>
                  <a:schemeClr val="tx1">
                    <a:lumMod val="75000"/>
                    <a:lumOff val="25000"/>
                  </a:schemeClr>
                </a:solidFill>
                <a:latin typeface="+mn-lt"/>
              </a:defRPr>
            </a:lvl4pPr>
            <a:lvl5pPr marL="9572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lumMod val="75000"/>
                    <a:lumOff val="25000"/>
                  </a:schemeClr>
                </a:solidFill>
                <a:latin typeface="+mn-lt"/>
              </a:defRPr>
            </a:lvl5pPr>
            <a:lvl6pPr marL="14144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6pPr>
            <a:lvl7pPr marL="18716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7pPr>
            <a:lvl8pPr marL="23288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8pPr>
            <a:lvl9pPr marL="27860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9pPr>
          </a:lstStyle>
          <a:p>
            <a:pPr marL="457200" indent="-457200">
              <a:buFont typeface="+mj-lt"/>
              <a:buAutoNum type="arabicParenR"/>
            </a:pPr>
            <a:r>
              <a:rPr lang="en-US" sz="2400" kern="0" dirty="0" smtClean="0"/>
              <a:t>Introduction</a:t>
            </a:r>
          </a:p>
          <a:p>
            <a:pPr marL="746125" lvl="1" indent="-457200">
              <a:buFont typeface="+mj-lt"/>
              <a:buAutoNum type="alphaLcParenR"/>
            </a:pPr>
            <a:r>
              <a:rPr lang="en-US" sz="2400" kern="0" dirty="0"/>
              <a:t>P</a:t>
            </a:r>
            <a:r>
              <a:rPr lang="en-US" sz="2400" kern="0" dirty="0" smtClean="0"/>
              <a:t>roject focus</a:t>
            </a:r>
          </a:p>
          <a:p>
            <a:pPr marL="746125" lvl="1" indent="-457200">
              <a:buFont typeface="+mj-lt"/>
              <a:buAutoNum type="alphaLcParenR"/>
            </a:pPr>
            <a:r>
              <a:rPr lang="en-US" sz="2400" kern="0" dirty="0" smtClean="0"/>
              <a:t>Safety viewed thru the systems thinking iceberg lens</a:t>
            </a:r>
          </a:p>
          <a:p>
            <a:pPr marL="746125" lvl="1" indent="-457200">
              <a:buFont typeface="+mj-lt"/>
              <a:buAutoNum type="alphaLcParenR"/>
            </a:pPr>
            <a:r>
              <a:rPr lang="en-US" sz="2400" kern="0" dirty="0" smtClean="0"/>
              <a:t>Definition &amp; attributes of  mental models of system structure</a:t>
            </a:r>
          </a:p>
          <a:p>
            <a:pPr marL="457200" indent="-457200">
              <a:buFont typeface="+mj-lt"/>
              <a:buAutoNum type="arabicParenR"/>
            </a:pPr>
            <a:r>
              <a:rPr lang="en-US" sz="2400" kern="0" dirty="0" smtClean="0"/>
              <a:t>Mental models of system structure significantly influence business performance dynamics (safety &amp; productivity patterns over time)</a:t>
            </a:r>
          </a:p>
          <a:p>
            <a:pPr marL="457200" indent="-457200">
              <a:buFont typeface="+mj-lt"/>
              <a:buAutoNum type="arabicParenR"/>
            </a:pPr>
            <a:r>
              <a:rPr lang="en-US" sz="2400" kern="0" dirty="0" smtClean="0"/>
              <a:t>Alternative mental models of system structure</a:t>
            </a:r>
          </a:p>
          <a:p>
            <a:pPr marL="457200" indent="-457200">
              <a:buFont typeface="+mj-lt"/>
              <a:buAutoNum type="arabicParenR"/>
            </a:pPr>
            <a:r>
              <a:rPr lang="en-US" sz="2400" kern="0" dirty="0" smtClean="0"/>
              <a:t>Online education to inspire people to discover, challenge &amp; improve their mental models relating safety </a:t>
            </a:r>
            <a:r>
              <a:rPr lang="en-US" sz="2400" kern="0" dirty="0"/>
              <a:t>&amp;</a:t>
            </a:r>
            <a:r>
              <a:rPr lang="en-US" sz="2400" kern="0" dirty="0" smtClean="0"/>
              <a:t> productivity</a:t>
            </a:r>
          </a:p>
          <a:p>
            <a:endParaRPr lang="en-US" sz="2400" kern="0" dirty="0" smtClean="0"/>
          </a:p>
          <a:p>
            <a:endParaRPr lang="en-US" sz="2400" kern="0" dirty="0" smtClean="0"/>
          </a:p>
          <a:p>
            <a:endParaRPr lang="en-US" sz="2400" kern="0" dirty="0"/>
          </a:p>
        </p:txBody>
      </p:sp>
      <p:sp>
        <p:nvSpPr>
          <p:cNvPr id="2" name="Slide Number Placeholder 1"/>
          <p:cNvSpPr>
            <a:spLocks noGrp="1"/>
          </p:cNvSpPr>
          <p:nvPr>
            <p:ph type="sldNum" sz="quarter" idx="14"/>
          </p:nvPr>
        </p:nvSpPr>
        <p:spPr/>
        <p:txBody>
          <a:bodyPr/>
          <a:lstStyle/>
          <a:p>
            <a:fld id="{689318A1-174D-4DEE-8106-03A37B9BCF15}" type="slidenum">
              <a:rPr lang="en-US" sz="1000" smtClean="0"/>
              <a:pPr/>
              <a:t>8</a:t>
            </a:fld>
            <a:endParaRPr lang="en-US" sz="1000" dirty="0"/>
          </a:p>
        </p:txBody>
      </p:sp>
    </p:spTree>
    <p:extLst>
      <p:ext uri="{BB962C8B-B14F-4D97-AF65-F5344CB8AC3E}">
        <p14:creationId xmlns:p14="http://schemas.microsoft.com/office/powerpoint/2010/main" val="2859987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b="1" dirty="0" smtClean="0"/>
              <a:t>History &amp; context</a:t>
            </a:r>
            <a:endParaRPr lang="en-US" sz="2400" b="1" dirty="0"/>
          </a:p>
        </p:txBody>
      </p:sp>
      <p:sp>
        <p:nvSpPr>
          <p:cNvPr id="4" name="Content Placeholder 1"/>
          <p:cNvSpPr txBox="1">
            <a:spLocks/>
          </p:cNvSpPr>
          <p:nvPr/>
        </p:nvSpPr>
        <p:spPr>
          <a:xfrm>
            <a:off x="406401" y="1524329"/>
            <a:ext cx="8737599" cy="4090989"/>
          </a:xfrm>
          <a:prstGeom prst="rect">
            <a:avLst/>
          </a:prstGeom>
        </p:spPr>
        <p:txBody>
          <a:bodyPr/>
          <a:lstStyle>
            <a:lvl1pPr marL="0" indent="0" algn="l" defTabSz="820738" rtl="0" eaLnBrk="1" fontAlgn="base" hangingPunct="1">
              <a:lnSpc>
                <a:spcPct val="90000"/>
              </a:lnSpc>
              <a:spcBef>
                <a:spcPct val="30000"/>
              </a:spcBef>
              <a:spcAft>
                <a:spcPct val="0"/>
              </a:spcAft>
              <a:buClr>
                <a:schemeClr val="tx2"/>
              </a:buClr>
              <a:buFont typeface="Symbol" panose="05050102010706020507" pitchFamily="18" charset="2"/>
              <a:buChar char=""/>
              <a:defRPr sz="2000" b="1">
                <a:solidFill>
                  <a:schemeClr val="tx1">
                    <a:lumMod val="75000"/>
                    <a:lumOff val="25000"/>
                  </a:schemeClr>
                </a:solidFill>
                <a:latin typeface="+mn-lt"/>
                <a:ea typeface="+mn-ea"/>
                <a:cs typeface="+mn-cs"/>
              </a:defRPr>
            </a:lvl1pPr>
            <a:lvl2pPr marL="288925" indent="-173038" algn="l" defTabSz="820738" rtl="0" eaLnBrk="1" fontAlgn="base" hangingPunct="1">
              <a:lnSpc>
                <a:spcPct val="90000"/>
              </a:lnSpc>
              <a:spcBef>
                <a:spcPct val="30000"/>
              </a:spcBef>
              <a:spcAft>
                <a:spcPct val="0"/>
              </a:spcAft>
              <a:buClr>
                <a:schemeClr val="tx2"/>
              </a:buClr>
              <a:buFont typeface="Arial" panose="020B0604020202020204" pitchFamily="34" charset="0"/>
              <a:buChar char="▪"/>
              <a:defRPr sz="2000">
                <a:solidFill>
                  <a:schemeClr val="tx1">
                    <a:lumMod val="75000"/>
                    <a:lumOff val="25000"/>
                  </a:schemeClr>
                </a:solidFill>
                <a:latin typeface="+mn-lt"/>
              </a:defRPr>
            </a:lvl2pPr>
            <a:lvl3pPr marL="508000" indent="-184150" algn="l" defTabSz="820738" rtl="0" eaLnBrk="1" fontAlgn="base" hangingPunct="1">
              <a:lnSpc>
                <a:spcPct val="90000"/>
              </a:lnSpc>
              <a:spcBef>
                <a:spcPct val="30000"/>
              </a:spcBef>
              <a:spcAft>
                <a:spcPct val="0"/>
              </a:spcAft>
              <a:buClr>
                <a:schemeClr val="tx2"/>
              </a:buClr>
              <a:buFont typeface="Arial" panose="020B0604020202020204" pitchFamily="34" charset="0"/>
              <a:buChar char="▪"/>
              <a:defRPr>
                <a:solidFill>
                  <a:schemeClr val="tx1">
                    <a:lumMod val="75000"/>
                    <a:lumOff val="25000"/>
                  </a:schemeClr>
                </a:solidFill>
                <a:latin typeface="+mn-lt"/>
              </a:defRPr>
            </a:lvl3pPr>
            <a:lvl4pPr marL="803275" indent="-225425" algn="l" defTabSz="820738" rtl="0" eaLnBrk="1" fontAlgn="base" hangingPunct="1">
              <a:lnSpc>
                <a:spcPct val="90000"/>
              </a:lnSpc>
              <a:spcBef>
                <a:spcPct val="30000"/>
              </a:spcBef>
              <a:spcAft>
                <a:spcPct val="0"/>
              </a:spcAft>
              <a:buClr>
                <a:schemeClr val="tx2"/>
              </a:buClr>
              <a:buFont typeface="Arial" charset="0"/>
              <a:buChar char="–"/>
              <a:defRPr>
                <a:solidFill>
                  <a:schemeClr val="tx1">
                    <a:lumMod val="75000"/>
                    <a:lumOff val="25000"/>
                  </a:schemeClr>
                </a:solidFill>
                <a:latin typeface="+mn-lt"/>
              </a:defRPr>
            </a:lvl4pPr>
            <a:lvl5pPr marL="9572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lumMod val="75000"/>
                    <a:lumOff val="25000"/>
                  </a:schemeClr>
                </a:solidFill>
                <a:latin typeface="+mn-lt"/>
              </a:defRPr>
            </a:lvl5pPr>
            <a:lvl6pPr marL="14144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6pPr>
            <a:lvl7pPr marL="18716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7pPr>
            <a:lvl8pPr marL="23288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8pPr>
            <a:lvl9pPr marL="27860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9pPr>
          </a:lstStyle>
          <a:p>
            <a:pPr marL="457200" indent="-457200">
              <a:buFont typeface="+mj-lt"/>
              <a:buAutoNum type="arabicParenR"/>
            </a:pPr>
            <a:r>
              <a:rPr lang="en-US" sz="2400" kern="0" dirty="0" smtClean="0"/>
              <a:t>Grew out of a G4Z Safety Management System (SMS) project led by Suzanne Riney</a:t>
            </a:r>
          </a:p>
          <a:p>
            <a:pPr marL="457200" indent="-457200">
              <a:buFont typeface="+mj-lt"/>
              <a:buAutoNum type="arabicParenR"/>
            </a:pPr>
            <a:r>
              <a:rPr lang="en-US" sz="2400" kern="0" dirty="0" smtClean="0"/>
              <a:t>Adaptation to aerospace of a simulation from Ph.D. research (Cooke, 2003, 2006)</a:t>
            </a:r>
          </a:p>
          <a:p>
            <a:pPr marL="457200" indent="-457200">
              <a:buFont typeface="+mj-lt"/>
              <a:buAutoNum type="arabicParenR"/>
            </a:pPr>
            <a:r>
              <a:rPr lang="en-US" sz="2400" kern="0" dirty="0" smtClean="0"/>
              <a:t>The company’s learning, training and development organization is funding development of an online course based on the simulation.</a:t>
            </a:r>
          </a:p>
        </p:txBody>
      </p:sp>
      <p:sp>
        <p:nvSpPr>
          <p:cNvPr id="2" name="Slide Number Placeholder 1"/>
          <p:cNvSpPr>
            <a:spLocks noGrp="1"/>
          </p:cNvSpPr>
          <p:nvPr>
            <p:ph type="sldNum" sz="quarter" idx="14"/>
          </p:nvPr>
        </p:nvSpPr>
        <p:spPr/>
        <p:txBody>
          <a:bodyPr/>
          <a:lstStyle/>
          <a:p>
            <a:fld id="{689318A1-174D-4DEE-8106-03A37B9BCF15}" type="slidenum">
              <a:rPr lang="en-US" sz="1000" smtClean="0"/>
              <a:pPr/>
              <a:t>9</a:t>
            </a:fld>
            <a:endParaRPr lang="en-US" sz="1000" dirty="0"/>
          </a:p>
        </p:txBody>
      </p:sp>
    </p:spTree>
    <p:extLst>
      <p:ext uri="{BB962C8B-B14F-4D97-AF65-F5344CB8AC3E}">
        <p14:creationId xmlns:p14="http://schemas.microsoft.com/office/powerpoint/2010/main" val="30999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whiteback_bluesig">
  <a:themeElements>
    <a:clrScheme name="Boeing Color Palette">
      <a:dk1>
        <a:srgbClr val="000000"/>
      </a:dk1>
      <a:lt1>
        <a:srgbClr val="FFFFFF"/>
      </a:lt1>
      <a:dk2>
        <a:srgbClr val="0039A6"/>
      </a:dk2>
      <a:lt2>
        <a:srgbClr val="A5ACB0"/>
      </a:lt2>
      <a:accent1>
        <a:srgbClr val="0039A6"/>
      </a:accent1>
      <a:accent2>
        <a:srgbClr val="E70033"/>
      </a:accent2>
      <a:accent3>
        <a:srgbClr val="0096DB"/>
      </a:accent3>
      <a:accent4>
        <a:srgbClr val="77B800"/>
      </a:accent4>
      <a:accent5>
        <a:srgbClr val="580F8B"/>
      </a:accent5>
      <a:accent6>
        <a:srgbClr val="FFA200"/>
      </a:accent6>
      <a:hlink>
        <a:srgbClr val="0039A6"/>
      </a:hlink>
      <a:folHlink>
        <a:srgbClr val="A5ACB0"/>
      </a:folHlink>
    </a:clrScheme>
    <a:fontScheme name="4_GradientBar_IdentityBar_QUESTIO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oeing Color Palette">
        <a:dk1>
          <a:srgbClr val="000000"/>
        </a:dk1>
        <a:lt1>
          <a:srgbClr val="FFFFFF"/>
        </a:lt1>
        <a:dk2>
          <a:srgbClr val="0033A1"/>
        </a:dk2>
        <a:lt2>
          <a:srgbClr val="A5ACB0"/>
        </a:lt2>
        <a:accent1>
          <a:srgbClr val="0033A1"/>
        </a:accent1>
        <a:accent2>
          <a:srgbClr val="E70033"/>
        </a:accent2>
        <a:accent3>
          <a:srgbClr val="0096DB"/>
        </a:accent3>
        <a:accent4>
          <a:srgbClr val="77B800"/>
        </a:accent4>
        <a:accent5>
          <a:srgbClr val="580F8B"/>
        </a:accent5>
        <a:accent6>
          <a:srgbClr val="FFA200"/>
        </a:accent6>
        <a:hlink>
          <a:srgbClr val="0039A6"/>
        </a:hlink>
        <a:folHlink>
          <a:srgbClr val="A5ACB0"/>
        </a:folHlink>
      </a:clrScheme>
      <a:clrMap bg1="lt1" tx1="dk1" bg2="lt2" tx2="dk2" accent1="accent1" accent2="accent2" accent3="accent3" accent4="accent4" accent5="accent5" accent6="accent6" hlink="hlink" folHlink="folHlink"/>
    </a:extraClrScheme>
  </a:extraClrSchemeLst>
  <a:custClrLst>
    <a:custClr name="PANTONE 7546">
      <a:srgbClr val="253746"/>
    </a:custClr>
    <a:custClr name="PANTONE 431">
      <a:srgbClr val="5B6770"/>
    </a:custClr>
    <a:custClr name="PANTONE 429">
      <a:srgbClr val="A3AAAE"/>
    </a:custClr>
    <a:custClr name="PANTONE CG1">
      <a:srgbClr val="DAD9D7"/>
    </a:custClr>
    <a:custClr name="Process Magenta">
      <a:srgbClr val="E5007E"/>
    </a:custClr>
    <a:custClr name="PANTONE 4975">
      <a:srgbClr val="402020"/>
    </a:custClr>
    <a:custClr name="PANTONE 201">
      <a:srgbClr val="A32136"/>
    </a:custClr>
    <a:custClr name="PANTONE 185">
      <a:srgbClr val="EA002A"/>
    </a:custClr>
    <a:custClr name="PANTONE 1665">
      <a:srgbClr val="E14504"/>
    </a:custClr>
    <a:custClr name="PANTONE 137">
      <a:srgbClr val="FFA400"/>
    </a:custClr>
    <a:custClr name="PANTONE 108">
      <a:srgbClr val="FFDB00"/>
    </a:custClr>
    <a:custClr name="PANTONE 1215">
      <a:srgbClr val="FDD773"/>
    </a:custClr>
    <a:custClr name="PANTONE 7499">
      <a:srgbClr val="F2E5B3"/>
    </a:custClr>
    <a:custClr name="PANTONE 553">
      <a:srgbClr val="294635"/>
    </a:custClr>
    <a:custClr name="PANTONE 376">
      <a:srgbClr val="81BC00"/>
    </a:custClr>
    <a:custClr name="PANTONE 373">
      <a:srgbClr val="CCE981"/>
    </a:custClr>
    <a:custClr name="PANTONE 328">
      <a:srgbClr val="007167"/>
    </a:custClr>
    <a:custClr name="PANTONE 309">
      <a:srgbClr val="003B4A"/>
    </a:custClr>
    <a:custClr name="PANTONE 3135">
      <a:srgbClr val="008BAC"/>
    </a:custClr>
    <a:custClr name="PANTONE 7457">
      <a:srgbClr val="BADCE6"/>
    </a:custClr>
    <a:custClr name="PANTONE 289">
      <a:srgbClr val="0A2240"/>
    </a:custClr>
    <a:custClr name="PANTONE 2925">
      <a:srgbClr val="009BDF"/>
    </a:custClr>
    <a:custClr name="PANTONE 283">
      <a:srgbClr val="92C0EA"/>
    </a:custClr>
    <a:custClr name="PANTONE 2597">
      <a:srgbClr val="5C0F8C"/>
    </a:custClr>
  </a:custClrLst>
</a:theme>
</file>

<file path=ppt/theme/theme2.xml><?xml version="1.0" encoding="utf-8"?>
<a:theme xmlns:a="http://schemas.openxmlformats.org/drawingml/2006/main" name="Boeing Logo Divider Slide_White BG">
  <a:themeElements>
    <a:clrScheme name="Boeing Color Palette">
      <a:dk1>
        <a:srgbClr val="000000"/>
      </a:dk1>
      <a:lt1>
        <a:srgbClr val="FFFFFF"/>
      </a:lt1>
      <a:dk2>
        <a:srgbClr val="0039A6"/>
      </a:dk2>
      <a:lt2>
        <a:srgbClr val="A5ACB0"/>
      </a:lt2>
      <a:accent1>
        <a:srgbClr val="0039A6"/>
      </a:accent1>
      <a:accent2>
        <a:srgbClr val="E70033"/>
      </a:accent2>
      <a:accent3>
        <a:srgbClr val="0096DB"/>
      </a:accent3>
      <a:accent4>
        <a:srgbClr val="77B800"/>
      </a:accent4>
      <a:accent5>
        <a:srgbClr val="580F8B"/>
      </a:accent5>
      <a:accent6>
        <a:srgbClr val="FFA200"/>
      </a:accent6>
      <a:hlink>
        <a:srgbClr val="0039A6"/>
      </a:hlink>
      <a:folHlink>
        <a:srgbClr val="A5ACB0"/>
      </a:folHlink>
    </a:clrScheme>
    <a:fontScheme name="2_GradientBar_IdentityBar_QUESTIO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GradientBar_IdentityBar_QUESTIONS 1">
        <a:dk1>
          <a:srgbClr val="000000"/>
        </a:dk1>
        <a:lt1>
          <a:srgbClr val="FFFFFF"/>
        </a:lt1>
        <a:dk2>
          <a:srgbClr val="000000"/>
        </a:dk2>
        <a:lt2>
          <a:srgbClr val="393939"/>
        </a:lt2>
        <a:accent1>
          <a:srgbClr val="B2B2B2"/>
        </a:accent1>
        <a:accent2>
          <a:srgbClr val="868686"/>
        </a:accent2>
        <a:accent3>
          <a:srgbClr val="FFFFFF"/>
        </a:accent3>
        <a:accent4>
          <a:srgbClr val="000000"/>
        </a:accent4>
        <a:accent5>
          <a:srgbClr val="D5D5D5"/>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GradientBar_IdentityBar_QUESTIONS 2">
        <a:dk1>
          <a:srgbClr val="000000"/>
        </a:dk1>
        <a:lt1>
          <a:srgbClr val="FFFFFF"/>
        </a:lt1>
        <a:dk2>
          <a:srgbClr val="0039A6"/>
        </a:dk2>
        <a:lt2>
          <a:srgbClr val="A5ACB0"/>
        </a:lt2>
        <a:accent1>
          <a:srgbClr val="580F8B"/>
        </a:accent1>
        <a:accent2>
          <a:srgbClr val="E70033"/>
        </a:accent2>
        <a:accent3>
          <a:srgbClr val="FFFFFF"/>
        </a:accent3>
        <a:accent4>
          <a:srgbClr val="000000"/>
        </a:accent4>
        <a:accent5>
          <a:srgbClr val="B4AAC4"/>
        </a:accent5>
        <a:accent6>
          <a:srgbClr val="D1002D"/>
        </a:accent6>
        <a:hlink>
          <a:srgbClr val="0096DB"/>
        </a:hlink>
        <a:folHlink>
          <a:srgbClr val="77B800"/>
        </a:folHlink>
      </a:clrScheme>
      <a:clrMap bg1="lt1" tx1="dk1" bg2="lt2" tx2="dk2" accent1="accent1" accent2="accent2" accent3="accent3" accent4="accent4" accent5="accent5" accent6="accent6" hlink="hlink" folHlink="folHlink"/>
    </a:extraClrScheme>
    <a:extraClrScheme>
      <a:clrScheme name="2_GradientBar_IdentityBar_QUESTIONS 3">
        <a:dk1>
          <a:srgbClr val="000000"/>
        </a:dk1>
        <a:lt1>
          <a:srgbClr val="FFFFFF"/>
        </a:lt1>
        <a:dk2>
          <a:srgbClr val="0039A6"/>
        </a:dk2>
        <a:lt2>
          <a:srgbClr val="848F98"/>
        </a:lt2>
        <a:accent1>
          <a:srgbClr val="580F8B"/>
        </a:accent1>
        <a:accent2>
          <a:srgbClr val="E70033"/>
        </a:accent2>
        <a:accent3>
          <a:srgbClr val="FFFFFF"/>
        </a:accent3>
        <a:accent4>
          <a:srgbClr val="000000"/>
        </a:accent4>
        <a:accent5>
          <a:srgbClr val="B4AAC4"/>
        </a:accent5>
        <a:accent6>
          <a:srgbClr val="D1002D"/>
        </a:accent6>
        <a:hlink>
          <a:srgbClr val="0096DB"/>
        </a:hlink>
        <a:folHlink>
          <a:srgbClr val="77B800"/>
        </a:folHlink>
      </a:clrScheme>
      <a:clrMap bg1="lt1" tx1="dk1" bg2="lt2" tx2="dk2" accent1="accent1" accent2="accent2" accent3="accent3" accent4="accent4" accent5="accent5" accent6="accent6" hlink="hlink" folHlink="folHlink"/>
    </a:extraClrScheme>
    <a:extraClrScheme>
      <a:clrScheme name="2_GradientBar_IdentityBar_QUESTIONS 4">
        <a:dk1>
          <a:srgbClr val="000000"/>
        </a:dk1>
        <a:lt1>
          <a:srgbClr val="FFFFFF"/>
        </a:lt1>
        <a:dk2>
          <a:srgbClr val="003CA2"/>
        </a:dk2>
        <a:lt2>
          <a:srgbClr val="848F98"/>
        </a:lt2>
        <a:accent1>
          <a:srgbClr val="580F8B"/>
        </a:accent1>
        <a:accent2>
          <a:srgbClr val="E24A12"/>
        </a:accent2>
        <a:accent3>
          <a:srgbClr val="FFFFFF"/>
        </a:accent3>
        <a:accent4>
          <a:srgbClr val="000000"/>
        </a:accent4>
        <a:accent5>
          <a:srgbClr val="B4AAC4"/>
        </a:accent5>
        <a:accent6>
          <a:srgbClr val="CD420F"/>
        </a:accent6>
        <a:hlink>
          <a:srgbClr val="0096DB"/>
        </a:hlink>
        <a:folHlink>
          <a:srgbClr val="77B800"/>
        </a:folHlink>
      </a:clrScheme>
      <a:clrMap bg1="lt1" tx1="dk1" bg2="lt2" tx2="dk2" accent1="accent1" accent2="accent2" accent3="accent3" accent4="accent4" accent5="accent5" accent6="accent6" hlink="hlink" folHlink="folHlink"/>
    </a:extraClrScheme>
    <a:extraClrScheme>
      <a:clrScheme name="2_GradientBar_IdentityBar_QUESTIONS 5">
        <a:dk1>
          <a:srgbClr val="000000"/>
        </a:dk1>
        <a:lt1>
          <a:srgbClr val="FFFFFF"/>
        </a:lt1>
        <a:dk2>
          <a:srgbClr val="003CA2"/>
        </a:dk2>
        <a:lt2>
          <a:srgbClr val="848F98"/>
        </a:lt2>
        <a:accent1>
          <a:srgbClr val="580F8B"/>
        </a:accent1>
        <a:accent2>
          <a:srgbClr val="E70033"/>
        </a:accent2>
        <a:accent3>
          <a:srgbClr val="FFFFFF"/>
        </a:accent3>
        <a:accent4>
          <a:srgbClr val="000000"/>
        </a:accent4>
        <a:accent5>
          <a:srgbClr val="B4AAC4"/>
        </a:accent5>
        <a:accent6>
          <a:srgbClr val="D1002D"/>
        </a:accent6>
        <a:hlink>
          <a:srgbClr val="0096DB"/>
        </a:hlink>
        <a:folHlink>
          <a:srgbClr val="77B8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oeing Logo Divider Slide_Blue BG">
  <a:themeElements>
    <a:clrScheme name="153585_SLMP_Template_MidLevel 1">
      <a:dk1>
        <a:srgbClr val="000000"/>
      </a:dk1>
      <a:lt1>
        <a:srgbClr val="FFFFFF"/>
      </a:lt1>
      <a:dk2>
        <a:srgbClr val="0039A6"/>
      </a:dk2>
      <a:lt2>
        <a:srgbClr val="A5ACB0"/>
      </a:lt2>
      <a:accent1>
        <a:srgbClr val="0039A6"/>
      </a:accent1>
      <a:accent2>
        <a:srgbClr val="007165"/>
      </a:accent2>
      <a:accent3>
        <a:srgbClr val="FFFFFF"/>
      </a:accent3>
      <a:accent4>
        <a:srgbClr val="000000"/>
      </a:accent4>
      <a:accent5>
        <a:srgbClr val="AAAED0"/>
      </a:accent5>
      <a:accent6>
        <a:srgbClr val="00665B"/>
      </a:accent6>
      <a:hlink>
        <a:srgbClr val="0039A6"/>
      </a:hlink>
      <a:folHlink>
        <a:srgbClr val="A5ACB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820738"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820738"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pitchFamily="18" charset="0"/>
          </a:defRPr>
        </a:defPPr>
      </a:lstStyle>
    </a:lnDef>
  </a:objectDefaults>
  <a:extraClrSchemeLst>
    <a:extraClrScheme>
      <a:clrScheme name="Custom Design 1">
        <a:dk1>
          <a:srgbClr val="000000"/>
        </a:dk1>
        <a:lt1>
          <a:srgbClr val="FFFFFF"/>
        </a:lt1>
        <a:dk2>
          <a:srgbClr val="0039A6"/>
        </a:dk2>
        <a:lt2>
          <a:srgbClr val="A5ACB0"/>
        </a:lt2>
        <a:accent1>
          <a:srgbClr val="0039A6"/>
        </a:accent1>
        <a:accent2>
          <a:srgbClr val="007165"/>
        </a:accent2>
        <a:accent3>
          <a:srgbClr val="FFFFFF"/>
        </a:accent3>
        <a:accent4>
          <a:srgbClr val="000000"/>
        </a:accent4>
        <a:accent5>
          <a:srgbClr val="AAAED0"/>
        </a:accent5>
        <a:accent6>
          <a:srgbClr val="00665B"/>
        </a:accent6>
        <a:hlink>
          <a:srgbClr val="0039A6"/>
        </a:hlink>
        <a:folHlink>
          <a:srgbClr val="A5ACB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PANTONE 7546">
      <a:srgbClr val="394A59"/>
    </a:custClr>
    <a:custClr name="PANTONE 431">
      <a:srgbClr val="5F6A72"/>
    </a:custClr>
    <a:custClr name="PANTONE 429">
      <a:srgbClr val="A5ACB0"/>
    </a:custClr>
    <a:custClr name="PANTONE CG1">
      <a:srgbClr val="E2E1DD"/>
    </a:custClr>
    <a:custClr name="PANTONE 7421">
      <a:srgbClr val="61162D"/>
    </a:custClr>
    <a:custClr name="PANTONE 221">
      <a:srgbClr val="96004B"/>
    </a:custClr>
    <a:custClr name="PANTONE 4975">
      <a:srgbClr val="462324"/>
    </a:custClr>
    <a:custClr name="PANTONE 201">
      <a:srgbClr val="9E1B32"/>
    </a:custClr>
    <a:custClr name="PANTONE 185">
      <a:srgbClr val="E70033"/>
    </a:custClr>
    <a:custClr name="PANTONE 1665">
      <a:srgbClr val="E24912"/>
    </a:custClr>
    <a:custClr name="PANTONE 137">
      <a:srgbClr val="FFA200"/>
    </a:custClr>
    <a:custClr name="PANTONE 1215">
      <a:srgbClr val="FBDE81"/>
    </a:custClr>
    <a:custClr name="PANTONE 7499">
      <a:srgbClr val="EEE8C5"/>
    </a:custClr>
    <a:custClr name="PANTONE 553">
      <a:srgbClr val="214232"/>
    </a:custClr>
    <a:custClr name="PANTONE 376">
      <a:srgbClr val="77B800"/>
    </a:custClr>
    <a:custClr name="PANTONE 373">
      <a:srgbClr val="CFEA8B"/>
    </a:custClr>
    <a:custClr name="PANTONE 328">
      <a:srgbClr val="007165"/>
    </a:custClr>
    <a:custClr name="PANTONE 309">
      <a:srgbClr val="003D4D"/>
    </a:custClr>
    <a:custClr name="PANTONE 3135">
      <a:srgbClr val="0091B5"/>
    </a:custClr>
    <a:custClr name="PANTONE 9041">
      <a:srgbClr val="E2EBE4"/>
    </a:custClr>
    <a:custClr name="PANTONE 289">
      <a:srgbClr val="002144"/>
    </a:custClr>
    <a:custClr name="PANTONE 2925">
      <a:srgbClr val="0096DB"/>
    </a:custClr>
    <a:custClr name="PANTONE 283">
      <a:srgbClr val="97C5EB"/>
    </a:custClr>
    <a:custClr name="PANTONE 2597">
      <a:srgbClr val="580F8B"/>
    </a:custClr>
  </a:custClrLst>
</a:theme>
</file>

<file path=docProps/app.xml><?xml version="1.0" encoding="utf-8"?>
<Properties xmlns="http://schemas.openxmlformats.org/officeDocument/2006/extended-properties" xmlns:vt="http://schemas.openxmlformats.org/officeDocument/2006/docPropsVTypes">
  <Template>whiteback_bluesig</Template>
  <TotalTime>362</TotalTime>
  <Words>7441</Words>
  <Application>Microsoft Office PowerPoint</Application>
  <PresentationFormat>On-screen Show (4:3)</PresentationFormat>
  <Paragraphs>669</Paragraphs>
  <Slides>28</Slides>
  <Notes>22</Notes>
  <HiddenSlides>0</HiddenSlides>
  <MMClips>0</MMClips>
  <ScaleCrop>false</ScaleCrop>
  <HeadingPairs>
    <vt:vector size="4" baseType="variant">
      <vt:variant>
        <vt:lpstr>Theme</vt:lpstr>
      </vt:variant>
      <vt:variant>
        <vt:i4>3</vt:i4>
      </vt:variant>
      <vt:variant>
        <vt:lpstr>Slide Titles</vt:lpstr>
      </vt:variant>
      <vt:variant>
        <vt:i4>28</vt:i4>
      </vt:variant>
    </vt:vector>
  </HeadingPairs>
  <TitlesOfParts>
    <vt:vector size="31" baseType="lpstr">
      <vt:lpstr>whiteback_bluesig</vt:lpstr>
      <vt:lpstr>Boeing Logo Divider Slide_White BG</vt:lpstr>
      <vt:lpstr>Boeing Logo Divider Slide_Blue BG</vt:lpstr>
      <vt:lpstr>Operator confidence in models: comparing two business examples</vt:lpstr>
      <vt:lpstr>Agenda</vt:lpstr>
      <vt:lpstr>Initial and current purposes of each model</vt:lpstr>
      <vt:lpstr>Sponsorship &amp; initiation of each model</vt:lpstr>
      <vt:lpstr>PowerPoint Presentation</vt:lpstr>
      <vt:lpstr>Our paper hypothesizes many potential reasons why the MMRSP model has attracted more interest.  One potential reason is relevant to the subject of this session: “model validation in business.”  Traditional SD models compare alternative policies (CAP). Following Senge (1990, 2006), the MMRSP model instead compares alternative mental models of system structure (CAMMSS).  Our paper hypothesizes why the CAMMSS approach may provide operators more non-discrepant contacts with their perception of reality than the CAP approach, thus creating conditions for more operator confidence (Forrester, 1973)  To illustrate the CAMMSS approach, the remainder of this presentation is how we present the MMRSP model.  We hope to inspire research into the CAMMSS approach.</vt:lpstr>
      <vt:lpstr>Mental Models Relating Safety and Productivity</vt:lpstr>
      <vt:lpstr>Agenda</vt:lpstr>
      <vt:lpstr>History &amp; context</vt:lpstr>
      <vt:lpstr>Why do we take safety risks for productivity reasons?</vt:lpstr>
      <vt:lpstr>Project focus</vt:lpstr>
      <vt:lpstr>Safety through the systems thinking iceberg lens</vt:lpstr>
      <vt:lpstr>Mental models at the bottom of the systems thinking iceberg</vt:lpstr>
      <vt:lpstr>Mental models of system structure significantly influence safety &amp; productivity patterns over time</vt:lpstr>
      <vt:lpstr>The Way It Is: Safety Influences Productivity</vt:lpstr>
      <vt:lpstr>Our all-too-common Mental Model of the System</vt:lpstr>
      <vt:lpstr>Our all-too-common Mental Model creates two vicious cycles that REDUCE BOTH PRODUCTIVITY &amp; SAFETY</vt:lpstr>
      <vt:lpstr>A Better Mental Model that reflects “the Way It Is”</vt:lpstr>
      <vt:lpstr>Mental models at the bottom of the systems thinking iceberg</vt:lpstr>
      <vt:lpstr>Mental models of system structure significantly influence safety &amp; productivity patterns over time</vt:lpstr>
      <vt:lpstr>Mental models at the bottom of the systems thinking iceberg</vt:lpstr>
      <vt:lpstr>Summary: Safety thru the systems thinking iceberg lens</vt:lpstr>
      <vt:lpstr>Summary: Safety thru the systems thinking iceberg lens</vt:lpstr>
      <vt:lpstr>Developing LTD Online Course</vt:lpstr>
      <vt:lpstr>LTD Online Course</vt:lpstr>
      <vt:lpstr>Can organizational culture be changed?</vt:lpstr>
      <vt:lpstr>PowerPoint Presentation</vt:lpstr>
      <vt:lpstr>Causal Loop Diagram of Full System Structure</vt:lpstr>
    </vt:vector>
  </TitlesOfParts>
  <Company>The Boeing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Calvin Newton, III</dc:creator>
  <cp:lastModifiedBy>Paul Calvin Newton, III</cp:lastModifiedBy>
  <cp:revision>38</cp:revision>
  <dcterms:created xsi:type="dcterms:W3CDTF">2015-06-24T22:30:10Z</dcterms:created>
  <dcterms:modified xsi:type="dcterms:W3CDTF">2015-08-09T03:49:37Z</dcterms:modified>
</cp:coreProperties>
</file>