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FEF1C-0F77-4F86-AFC4-C4EA4F89009A}" type="datetimeFigureOut">
              <a:rPr lang="es-CL" smtClean="0"/>
              <a:t>22-07-2013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8299C-C7F4-4B40-B4A7-4B48EA9D6A9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960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8299C-C7F4-4B40-B4A7-4B48EA9D6A9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971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\Documents\documentos\Congresos\SD_2013\Papers\DistanceMatrix\Coverbild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4" y="0"/>
            <a:ext cx="9159213" cy="6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What</a:t>
            </a:r>
            <a:r>
              <a:rPr lang="es-CL" b="1" dirty="0" smtClean="0"/>
              <a:t> </a:t>
            </a:r>
            <a:r>
              <a:rPr lang="es-CL" b="1" dirty="0" err="1" smtClean="0"/>
              <a:t>happens</a:t>
            </a:r>
            <a:r>
              <a:rPr lang="es-CL" b="1" dirty="0" smtClean="0"/>
              <a:t> </a:t>
            </a:r>
            <a:r>
              <a:rPr lang="es-CL" b="1" dirty="0" err="1" smtClean="0"/>
              <a:t>with</a:t>
            </a:r>
            <a:r>
              <a:rPr lang="es-CL" b="1" dirty="0" smtClean="0"/>
              <a:t> </a:t>
            </a:r>
            <a:r>
              <a:rPr lang="es-CL" b="1" dirty="0" err="1" smtClean="0"/>
              <a:t>the</a:t>
            </a:r>
            <a:r>
              <a:rPr lang="es-CL" b="1" dirty="0" smtClean="0"/>
              <a:t> </a:t>
            </a:r>
            <a:r>
              <a:rPr lang="es-CL" b="1" dirty="0" err="1" smtClean="0"/>
              <a:t>details</a:t>
            </a:r>
            <a:r>
              <a:rPr lang="es-CL" b="1" dirty="0" smtClean="0"/>
              <a:t>?</a:t>
            </a:r>
            <a:endParaRPr lang="es-CL" b="1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348741" y="2717292"/>
            <a:ext cx="599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127537" y="3454386"/>
            <a:ext cx="1596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sales </a:t>
            </a:r>
            <a:r>
              <a:rPr kumimoji="0" lang="es-CL" sz="2000" b="0" i="0" u="none" strike="noStrike" cap="none" normalizeH="0" baseline="0" dirty="0" err="1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rPr>
              <a:t>revenue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rc 13"/>
          <p:cNvSpPr>
            <a:spLocks/>
          </p:cNvSpPr>
          <p:nvPr/>
        </p:nvSpPr>
        <p:spPr bwMode="auto">
          <a:xfrm>
            <a:off x="5414665" y="2367808"/>
            <a:ext cx="1120469" cy="119460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761 w 18761"/>
              <a:gd name="T1" fmla="*/ 10705 h 20004"/>
              <a:gd name="T2" fmla="*/ 8150 w 18761"/>
              <a:gd name="T3" fmla="*/ 20004 h 20004"/>
              <a:gd name="T4" fmla="*/ 0 w 18761"/>
              <a:gd name="T5" fmla="*/ 0 h 20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61" h="20004" fill="none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</a:path>
              <a:path w="18761" h="20004" stroke="0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z="2800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>
            <a:off x="5738732" y="3517929"/>
            <a:ext cx="177919" cy="101668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8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8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92D050"/>
          </a:solidFill>
          <a:ln w="6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z="280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840400" y="3276467"/>
            <a:ext cx="70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267744" y="2641041"/>
            <a:ext cx="10389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382121" y="2907920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rc 40"/>
          <p:cNvSpPr>
            <a:spLocks/>
          </p:cNvSpPr>
          <p:nvPr/>
        </p:nvSpPr>
        <p:spPr bwMode="auto">
          <a:xfrm>
            <a:off x="3301186" y="1071539"/>
            <a:ext cx="1234845" cy="2440036"/>
          </a:xfrm>
          <a:custGeom>
            <a:avLst/>
            <a:gdLst>
              <a:gd name="G0" fmla="+- 10628 0 0"/>
              <a:gd name="G1" fmla="+- 0 0 0"/>
              <a:gd name="G2" fmla="+- 21600 0 0"/>
              <a:gd name="T0" fmla="*/ 5556 w 10628"/>
              <a:gd name="T1" fmla="*/ 20996 h 20996"/>
              <a:gd name="T2" fmla="*/ 0 w 10628"/>
              <a:gd name="T3" fmla="*/ 18804 h 20996"/>
              <a:gd name="T4" fmla="*/ 10628 w 10628"/>
              <a:gd name="T5" fmla="*/ 0 h 20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28" h="20996" fill="none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</a:path>
              <a:path w="10628" h="20996" stroke="0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  <a:lnTo>
                  <a:pt x="10628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z="2800"/>
          </a:p>
        </p:txBody>
      </p:sp>
      <p:sp>
        <p:nvSpPr>
          <p:cNvPr id="11" name="Freeform 41"/>
          <p:cNvSpPr>
            <a:spLocks/>
          </p:cNvSpPr>
          <p:nvPr/>
        </p:nvSpPr>
        <p:spPr bwMode="auto">
          <a:xfrm>
            <a:off x="3157156" y="3174799"/>
            <a:ext cx="165211" cy="127085"/>
          </a:xfrm>
          <a:custGeom>
            <a:avLst/>
            <a:gdLst>
              <a:gd name="T0" fmla="*/ 0 w 78"/>
              <a:gd name="T1" fmla="*/ 0 h 60"/>
              <a:gd name="T2" fmla="*/ 54 w 78"/>
              <a:gd name="T3" fmla="*/ 60 h 60"/>
              <a:gd name="T4" fmla="*/ 78 w 78"/>
              <a:gd name="T5" fmla="*/ 24 h 60"/>
              <a:gd name="T6" fmla="*/ 0 w 78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0">
                <a:moveTo>
                  <a:pt x="0" y="0"/>
                </a:moveTo>
                <a:lnTo>
                  <a:pt x="54" y="60"/>
                </a:lnTo>
                <a:lnTo>
                  <a:pt x="78" y="2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6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z="2800"/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3360492" y="2996879"/>
            <a:ext cx="70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396007" y="5112847"/>
            <a:ext cx="599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489729" y="5011179"/>
            <a:ext cx="10389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604106" y="5278058"/>
            <a:ext cx="7694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rc 44"/>
          <p:cNvSpPr>
            <a:spLocks/>
          </p:cNvSpPr>
          <p:nvPr/>
        </p:nvSpPr>
        <p:spPr bwMode="auto">
          <a:xfrm>
            <a:off x="4608079" y="3619597"/>
            <a:ext cx="758275" cy="1849090"/>
          </a:xfrm>
          <a:custGeom>
            <a:avLst/>
            <a:gdLst>
              <a:gd name="G0" fmla="+- 1849 0 0"/>
              <a:gd name="G1" fmla="+- 0 0 0"/>
              <a:gd name="G2" fmla="+- 21600 0 0"/>
              <a:gd name="T0" fmla="*/ 8856 w 8856"/>
              <a:gd name="T1" fmla="*/ 20432 h 21600"/>
              <a:gd name="T2" fmla="*/ 0 w 8856"/>
              <a:gd name="T3" fmla="*/ 21521 h 21600"/>
              <a:gd name="T4" fmla="*/ 1849 w 885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56" h="21600" fill="none" extrusionOk="0">
                <a:moveTo>
                  <a:pt x="8855" y="20431"/>
                </a:moveTo>
                <a:cubicBezTo>
                  <a:pt x="6600" y="21205"/>
                  <a:pt x="4233" y="21599"/>
                  <a:pt x="1849" y="21600"/>
                </a:cubicBezTo>
                <a:cubicBezTo>
                  <a:pt x="1231" y="21600"/>
                  <a:pt x="614" y="21573"/>
                  <a:pt x="0" y="21520"/>
                </a:cubicBezTo>
              </a:path>
              <a:path w="8856" h="21600" stroke="0" extrusionOk="0">
                <a:moveTo>
                  <a:pt x="8855" y="20431"/>
                </a:moveTo>
                <a:cubicBezTo>
                  <a:pt x="6600" y="21205"/>
                  <a:pt x="4233" y="21599"/>
                  <a:pt x="1849" y="21600"/>
                </a:cubicBezTo>
                <a:cubicBezTo>
                  <a:pt x="1231" y="21600"/>
                  <a:pt x="614" y="21573"/>
                  <a:pt x="0" y="21520"/>
                </a:cubicBezTo>
                <a:lnTo>
                  <a:pt x="1849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z="2800"/>
          </a:p>
        </p:txBody>
      </p:sp>
      <p:sp>
        <p:nvSpPr>
          <p:cNvPr id="22" name="Freeform 45"/>
          <p:cNvSpPr>
            <a:spLocks/>
          </p:cNvSpPr>
          <p:nvPr/>
        </p:nvSpPr>
        <p:spPr bwMode="auto">
          <a:xfrm>
            <a:off x="4442868" y="5417852"/>
            <a:ext cx="177919" cy="101668"/>
          </a:xfrm>
          <a:custGeom>
            <a:avLst/>
            <a:gdLst>
              <a:gd name="T0" fmla="*/ 0 w 84"/>
              <a:gd name="T1" fmla="*/ 12 h 48"/>
              <a:gd name="T2" fmla="*/ 78 w 84"/>
              <a:gd name="T3" fmla="*/ 48 h 48"/>
              <a:gd name="T4" fmla="*/ 84 w 84"/>
              <a:gd name="T5" fmla="*/ 0 h 48"/>
              <a:gd name="T6" fmla="*/ 0 w 84"/>
              <a:gd name="T7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12"/>
                </a:moveTo>
                <a:lnTo>
                  <a:pt x="78" y="48"/>
                </a:lnTo>
                <a:lnTo>
                  <a:pt x="84" y="0"/>
                </a:lnTo>
                <a:lnTo>
                  <a:pt x="0" y="12"/>
                </a:lnTo>
                <a:close/>
              </a:path>
            </a:pathLst>
          </a:custGeom>
          <a:solidFill>
            <a:srgbClr val="92D050"/>
          </a:solidFill>
          <a:ln w="6">
            <a:solidFill>
              <a:srgbClr val="92D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z="2800"/>
          </a:p>
        </p:txBody>
      </p:sp>
      <p:sp>
        <p:nvSpPr>
          <p:cNvPr id="26" name="25 CuadroTexto"/>
          <p:cNvSpPr txBox="1"/>
          <p:nvPr/>
        </p:nvSpPr>
        <p:spPr>
          <a:xfrm>
            <a:off x="6492685" y="1999169"/>
            <a:ext cx="2690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err="1" smtClean="0">
                <a:solidFill>
                  <a:schemeClr val="bg1">
                    <a:lumMod val="65000"/>
                  </a:schemeClr>
                </a:solidFill>
              </a:rPr>
              <a:t>Disaggregating</a:t>
            </a:r>
            <a:endParaRPr lang="es-CL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5496" y="5796553"/>
            <a:ext cx="2214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err="1" smtClean="0">
                <a:solidFill>
                  <a:schemeClr val="bg1">
                    <a:lumMod val="75000"/>
                  </a:schemeClr>
                </a:solidFill>
              </a:rPr>
              <a:t>Aggregating</a:t>
            </a:r>
            <a:endParaRPr lang="es-CL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27 Flecha arriba y abajo"/>
          <p:cNvSpPr/>
          <p:nvPr/>
        </p:nvSpPr>
        <p:spPr>
          <a:xfrm>
            <a:off x="854047" y="2701635"/>
            <a:ext cx="484632" cy="3094917"/>
          </a:xfrm>
          <a:prstGeom prst="upDownArrow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3" name="12 Grupo"/>
          <p:cNvGrpSpPr/>
          <p:nvPr/>
        </p:nvGrpSpPr>
        <p:grpSpPr>
          <a:xfrm>
            <a:off x="1288131" y="3762163"/>
            <a:ext cx="3637702" cy="617842"/>
            <a:chOff x="1288131" y="3762163"/>
            <a:chExt cx="3637702" cy="617842"/>
          </a:xfrm>
        </p:grpSpPr>
        <p:sp>
          <p:nvSpPr>
            <p:cNvPr id="30" name="29 CuadroTexto"/>
            <p:cNvSpPr txBox="1"/>
            <p:nvPr/>
          </p:nvSpPr>
          <p:spPr>
            <a:xfrm>
              <a:off x="1288131" y="4010673"/>
              <a:ext cx="10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err="1" smtClean="0">
                  <a:solidFill>
                    <a:srgbClr val="FF0000"/>
                  </a:solidFill>
                </a:rPr>
                <a:t>Deleted</a:t>
              </a:r>
              <a:r>
                <a:rPr lang="es-CL" dirty="0" smtClean="0">
                  <a:solidFill>
                    <a:srgbClr val="FF0000"/>
                  </a:solidFill>
                </a:rPr>
                <a:t>?</a:t>
              </a:r>
              <a:endParaRPr lang="es-CL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31 Conector recto"/>
            <p:cNvCxnSpPr>
              <a:stCxn id="30" idx="3"/>
              <a:endCxn id="4" idx="2"/>
            </p:cNvCxnSpPr>
            <p:nvPr/>
          </p:nvCxnSpPr>
          <p:spPr>
            <a:xfrm flipV="1">
              <a:off x="2317067" y="3762163"/>
              <a:ext cx="2608766" cy="433176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37 Flecha arriba y abajo"/>
          <p:cNvSpPr/>
          <p:nvPr/>
        </p:nvSpPr>
        <p:spPr>
          <a:xfrm>
            <a:off x="7972619" y="2701635"/>
            <a:ext cx="484632" cy="3094917"/>
          </a:xfrm>
          <a:prstGeom prst="upDownArrow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4" name="13 Grupo"/>
          <p:cNvGrpSpPr/>
          <p:nvPr/>
        </p:nvGrpSpPr>
        <p:grpSpPr>
          <a:xfrm>
            <a:off x="4925833" y="3762163"/>
            <a:ext cx="3024085" cy="950323"/>
            <a:chOff x="4925833" y="3762163"/>
            <a:chExt cx="3024085" cy="950323"/>
          </a:xfrm>
        </p:grpSpPr>
        <p:sp>
          <p:nvSpPr>
            <p:cNvPr id="40" name="39 CuadroTexto"/>
            <p:cNvSpPr txBox="1"/>
            <p:nvPr/>
          </p:nvSpPr>
          <p:spPr>
            <a:xfrm>
              <a:off x="6582043" y="4343154"/>
              <a:ext cx="1367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err="1" smtClean="0">
                  <a:solidFill>
                    <a:srgbClr val="FF0000"/>
                  </a:solidFill>
                </a:rPr>
                <a:t>Substituted</a:t>
              </a:r>
              <a:r>
                <a:rPr lang="es-CL" dirty="0" smtClean="0">
                  <a:solidFill>
                    <a:srgbClr val="FF0000"/>
                  </a:solidFill>
                </a:rPr>
                <a:t>?</a:t>
              </a:r>
              <a:endParaRPr lang="es-CL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41 Conector recto"/>
            <p:cNvCxnSpPr>
              <a:stCxn id="40" idx="0"/>
              <a:endCxn id="4" idx="2"/>
            </p:cNvCxnSpPr>
            <p:nvPr/>
          </p:nvCxnSpPr>
          <p:spPr>
            <a:xfrm flipH="1" flipV="1">
              <a:off x="4925833" y="3762163"/>
              <a:ext cx="2340148" cy="580991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727113" y="2445745"/>
            <a:ext cx="881350" cy="57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7619126" y="5519520"/>
            <a:ext cx="881350" cy="57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1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MMDS 1 </a:t>
            </a:r>
            <a:r>
              <a:rPr lang="es-CL" b="1" dirty="0" err="1" smtClean="0"/>
              <a:t>includes</a:t>
            </a:r>
            <a:r>
              <a:rPr lang="es-CL" b="1" dirty="0" smtClean="0"/>
              <a:t> MMDS 2</a:t>
            </a:r>
            <a:endParaRPr lang="es-CL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5850" y="2051050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09675" y="2251075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ments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95700" y="4937125"/>
            <a:ext cx="495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52650" y="5489575"/>
            <a:ext cx="1200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 revenue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14325" y="3946525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advertisement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81025" y="4146550"/>
            <a:ext cx="628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budget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rc 11"/>
          <p:cNvSpPr>
            <a:spLocks/>
          </p:cNvSpPr>
          <p:nvPr/>
        </p:nvSpPr>
        <p:spPr bwMode="auto">
          <a:xfrm>
            <a:off x="2995613" y="4675188"/>
            <a:ext cx="839788" cy="895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761 w 18761"/>
              <a:gd name="T1" fmla="*/ 10705 h 20004"/>
              <a:gd name="T2" fmla="*/ 8150 w 18761"/>
              <a:gd name="T3" fmla="*/ 20004 h 20004"/>
              <a:gd name="T4" fmla="*/ 0 w 18761"/>
              <a:gd name="T5" fmla="*/ 0 h 20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61" h="20004" fill="none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</a:path>
              <a:path w="18761" h="20004" stroke="0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238500" y="5537200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8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8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314700" y="53562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219325" y="1603375"/>
            <a:ext cx="1085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presence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400425" y="2098675"/>
            <a:ext cx="866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effct of ad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305175" y="2298700"/>
            <a:ext cx="1066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presence 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533775" y="2498725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648200" y="3175000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4267200" y="3908425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 backlog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942975" y="4879975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028700" y="5080000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57175" y="2974975"/>
            <a:ext cx="1057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spending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rc 23"/>
          <p:cNvSpPr>
            <a:spLocks/>
          </p:cNvSpPr>
          <p:nvPr/>
        </p:nvSpPr>
        <p:spPr bwMode="auto">
          <a:xfrm>
            <a:off x="1614488" y="1752600"/>
            <a:ext cx="838200" cy="1122363"/>
          </a:xfrm>
          <a:custGeom>
            <a:avLst/>
            <a:gdLst>
              <a:gd name="G0" fmla="+- 15274 0 0"/>
              <a:gd name="G1" fmla="+- 20439 0 0"/>
              <a:gd name="G2" fmla="+- 21600 0 0"/>
              <a:gd name="T0" fmla="*/ 0 w 15274"/>
              <a:gd name="T1" fmla="*/ 5165 h 20439"/>
              <a:gd name="T2" fmla="*/ 8288 w 15274"/>
              <a:gd name="T3" fmla="*/ 0 h 20439"/>
              <a:gd name="T4" fmla="*/ 15274 w 15274"/>
              <a:gd name="T5" fmla="*/ 20439 h 20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74" h="20439" fill="none" extrusionOk="0">
                <a:moveTo>
                  <a:pt x="0" y="5165"/>
                </a:moveTo>
                <a:cubicBezTo>
                  <a:pt x="2332" y="2833"/>
                  <a:pt x="5167" y="1066"/>
                  <a:pt x="8287" y="-1"/>
                </a:cubicBezTo>
              </a:path>
              <a:path w="15274" h="20439" stroke="0" extrusionOk="0">
                <a:moveTo>
                  <a:pt x="0" y="5165"/>
                </a:moveTo>
                <a:cubicBezTo>
                  <a:pt x="2332" y="2833"/>
                  <a:pt x="5167" y="1066"/>
                  <a:pt x="8287" y="-1"/>
                </a:cubicBezTo>
                <a:lnTo>
                  <a:pt x="15274" y="2043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057400" y="1708150"/>
            <a:ext cx="142875" cy="76200"/>
          </a:xfrm>
          <a:custGeom>
            <a:avLst/>
            <a:gdLst>
              <a:gd name="T0" fmla="*/ 90 w 90"/>
              <a:gd name="T1" fmla="*/ 6 h 48"/>
              <a:gd name="T2" fmla="*/ 0 w 90"/>
              <a:gd name="T3" fmla="*/ 0 h 48"/>
              <a:gd name="T4" fmla="*/ 12 w 90"/>
              <a:gd name="T5" fmla="*/ 48 h 48"/>
              <a:gd name="T6" fmla="*/ 90 w 90"/>
              <a:gd name="T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6"/>
                </a:moveTo>
                <a:lnTo>
                  <a:pt x="0" y="0"/>
                </a:lnTo>
                <a:lnTo>
                  <a:pt x="12" y="48"/>
                </a:lnTo>
                <a:lnTo>
                  <a:pt x="90" y="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076450" y="17748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rc 26"/>
          <p:cNvSpPr>
            <a:spLocks/>
          </p:cNvSpPr>
          <p:nvPr/>
        </p:nvSpPr>
        <p:spPr bwMode="auto">
          <a:xfrm>
            <a:off x="2824163" y="1770063"/>
            <a:ext cx="687388" cy="914400"/>
          </a:xfrm>
          <a:custGeom>
            <a:avLst/>
            <a:gdLst>
              <a:gd name="G0" fmla="+- 0 0 0"/>
              <a:gd name="G1" fmla="+- 20033 0 0"/>
              <a:gd name="G2" fmla="+- 21600 0 0"/>
              <a:gd name="T0" fmla="*/ 8076 w 15064"/>
              <a:gd name="T1" fmla="*/ 0 h 20033"/>
              <a:gd name="T2" fmla="*/ 15064 w 15064"/>
              <a:gd name="T3" fmla="*/ 4553 h 20033"/>
              <a:gd name="T4" fmla="*/ 0 w 15064"/>
              <a:gd name="T5" fmla="*/ 20033 h 20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064" h="20033" fill="none" extrusionOk="0">
                <a:moveTo>
                  <a:pt x="8076" y="-1"/>
                </a:moveTo>
                <a:cubicBezTo>
                  <a:pt x="10679" y="1048"/>
                  <a:pt x="13052" y="2595"/>
                  <a:pt x="15064" y="4552"/>
                </a:cubicBezTo>
              </a:path>
              <a:path w="15064" h="20033" stroke="0" extrusionOk="0">
                <a:moveTo>
                  <a:pt x="8076" y="-1"/>
                </a:moveTo>
                <a:cubicBezTo>
                  <a:pt x="10679" y="1048"/>
                  <a:pt x="13052" y="2595"/>
                  <a:pt x="15064" y="4552"/>
                </a:cubicBezTo>
                <a:lnTo>
                  <a:pt x="0" y="20033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3476625" y="1936750"/>
            <a:ext cx="142875" cy="161925"/>
          </a:xfrm>
          <a:custGeom>
            <a:avLst/>
            <a:gdLst>
              <a:gd name="T0" fmla="*/ 90 w 90"/>
              <a:gd name="T1" fmla="*/ 102 h 102"/>
              <a:gd name="T2" fmla="*/ 42 w 90"/>
              <a:gd name="T3" fmla="*/ 0 h 102"/>
              <a:gd name="T4" fmla="*/ 0 w 90"/>
              <a:gd name="T5" fmla="*/ 42 h 102"/>
              <a:gd name="T6" fmla="*/ 90 w 9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02">
                <a:moveTo>
                  <a:pt x="90" y="102"/>
                </a:moveTo>
                <a:lnTo>
                  <a:pt x="42" y="0"/>
                </a:lnTo>
                <a:lnTo>
                  <a:pt x="0" y="42"/>
                </a:lnTo>
                <a:lnTo>
                  <a:pt x="90" y="102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400425" y="19653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rc 29"/>
          <p:cNvSpPr>
            <a:spLocks/>
          </p:cNvSpPr>
          <p:nvPr/>
        </p:nvSpPr>
        <p:spPr bwMode="auto">
          <a:xfrm>
            <a:off x="3910013" y="2533650"/>
            <a:ext cx="904875" cy="836613"/>
          </a:xfrm>
          <a:custGeom>
            <a:avLst/>
            <a:gdLst>
              <a:gd name="G0" fmla="+- 0 0 0"/>
              <a:gd name="G1" fmla="+- 18522 0 0"/>
              <a:gd name="G2" fmla="+- 21600 0 0"/>
              <a:gd name="T0" fmla="*/ 11113 w 20033"/>
              <a:gd name="T1" fmla="*/ 0 h 18522"/>
              <a:gd name="T2" fmla="*/ 20033 w 20033"/>
              <a:gd name="T3" fmla="*/ 10446 h 18522"/>
              <a:gd name="T4" fmla="*/ 0 w 20033"/>
              <a:gd name="T5" fmla="*/ 18522 h 18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33" h="18522" fill="none" extrusionOk="0">
                <a:moveTo>
                  <a:pt x="11112" y="0"/>
                </a:moveTo>
                <a:cubicBezTo>
                  <a:pt x="15143" y="2418"/>
                  <a:pt x="18275" y="6086"/>
                  <a:pt x="20033" y="10445"/>
                </a:cubicBezTo>
              </a:path>
              <a:path w="20033" h="18522" stroke="0" extrusionOk="0">
                <a:moveTo>
                  <a:pt x="11112" y="0"/>
                </a:moveTo>
                <a:cubicBezTo>
                  <a:pt x="15143" y="2418"/>
                  <a:pt x="18275" y="6086"/>
                  <a:pt x="20033" y="10445"/>
                </a:cubicBezTo>
                <a:lnTo>
                  <a:pt x="0" y="18522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772025" y="2994025"/>
            <a:ext cx="95250" cy="171450"/>
          </a:xfrm>
          <a:custGeom>
            <a:avLst/>
            <a:gdLst>
              <a:gd name="T0" fmla="*/ 60 w 60"/>
              <a:gd name="T1" fmla="*/ 108 h 108"/>
              <a:gd name="T2" fmla="*/ 60 w 60"/>
              <a:gd name="T3" fmla="*/ 0 h 108"/>
              <a:gd name="T4" fmla="*/ 0 w 60"/>
              <a:gd name="T5" fmla="*/ 12 h 108"/>
              <a:gd name="T6" fmla="*/ 60 w 60"/>
              <a:gd name="T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108">
                <a:moveTo>
                  <a:pt x="60" y="108"/>
                </a:moveTo>
                <a:lnTo>
                  <a:pt x="60" y="0"/>
                </a:lnTo>
                <a:lnTo>
                  <a:pt x="0" y="12"/>
                </a:lnTo>
                <a:lnTo>
                  <a:pt x="60" y="108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676775" y="29368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2" name="Arc 32"/>
          <p:cNvSpPr>
            <a:spLocks/>
          </p:cNvSpPr>
          <p:nvPr/>
        </p:nvSpPr>
        <p:spPr bwMode="auto">
          <a:xfrm>
            <a:off x="3843338" y="3395663"/>
            <a:ext cx="1071563" cy="368300"/>
          </a:xfrm>
          <a:custGeom>
            <a:avLst/>
            <a:gdLst>
              <a:gd name="G0" fmla="+- 0 0 0"/>
              <a:gd name="G1" fmla="+- 2574 0 0"/>
              <a:gd name="G2" fmla="+- 21600 0 0"/>
              <a:gd name="T0" fmla="*/ 21446 w 21600"/>
              <a:gd name="T1" fmla="*/ 0 h 7431"/>
              <a:gd name="T2" fmla="*/ 21047 w 21600"/>
              <a:gd name="T3" fmla="*/ 7431 h 7431"/>
              <a:gd name="T4" fmla="*/ 0 w 21600"/>
              <a:gd name="T5" fmla="*/ 2574 h 7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7431" fill="none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</a:path>
              <a:path w="21600" h="7431" stroke="0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  <a:lnTo>
                  <a:pt x="0" y="257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33" name="Freeform 33"/>
          <p:cNvSpPr>
            <a:spLocks/>
          </p:cNvSpPr>
          <p:nvPr/>
        </p:nvSpPr>
        <p:spPr bwMode="auto">
          <a:xfrm>
            <a:off x="4857750" y="3756025"/>
            <a:ext cx="66675" cy="142875"/>
          </a:xfrm>
          <a:custGeom>
            <a:avLst/>
            <a:gdLst>
              <a:gd name="T0" fmla="*/ 0 w 42"/>
              <a:gd name="T1" fmla="*/ 90 h 90"/>
              <a:gd name="T2" fmla="*/ 42 w 42"/>
              <a:gd name="T3" fmla="*/ 12 h 90"/>
              <a:gd name="T4" fmla="*/ 0 w 42"/>
              <a:gd name="T5" fmla="*/ 0 h 90"/>
              <a:gd name="T6" fmla="*/ 0 w 42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90">
                <a:moveTo>
                  <a:pt x="0" y="90"/>
                </a:moveTo>
                <a:lnTo>
                  <a:pt x="42" y="12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34" name="Rectangle 34"/>
          <p:cNvSpPr>
            <a:spLocks noChangeArrowheads="1"/>
          </p:cNvSpPr>
          <p:nvPr/>
        </p:nvSpPr>
        <p:spPr bwMode="auto">
          <a:xfrm>
            <a:off x="4752975" y="36322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5" name="Arc 35"/>
          <p:cNvSpPr>
            <a:spLocks/>
          </p:cNvSpPr>
          <p:nvPr/>
        </p:nvSpPr>
        <p:spPr bwMode="auto">
          <a:xfrm>
            <a:off x="3871913" y="4103688"/>
            <a:ext cx="928688" cy="8540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3 w 21593"/>
              <a:gd name="T1" fmla="*/ 554 h 19876"/>
              <a:gd name="T2" fmla="*/ 8456 w 21593"/>
              <a:gd name="T3" fmla="*/ 19876 h 19876"/>
              <a:gd name="T4" fmla="*/ 0 w 21593"/>
              <a:gd name="T5" fmla="*/ 0 h 19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9876" fill="none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</a:path>
              <a:path w="21593" h="19876" stroke="0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36" name="Freeform 36"/>
          <p:cNvSpPr>
            <a:spLocks/>
          </p:cNvSpPr>
          <p:nvPr/>
        </p:nvSpPr>
        <p:spPr bwMode="auto">
          <a:xfrm>
            <a:off x="4114800" y="4927600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2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2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37" name="Rectangle 37"/>
          <p:cNvSpPr>
            <a:spLocks noChangeArrowheads="1"/>
          </p:cNvSpPr>
          <p:nvPr/>
        </p:nvSpPr>
        <p:spPr bwMode="auto">
          <a:xfrm>
            <a:off x="4191000" y="47466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8" name="Arc 38"/>
          <p:cNvSpPr>
            <a:spLocks/>
          </p:cNvSpPr>
          <p:nvPr/>
        </p:nvSpPr>
        <p:spPr bwMode="auto">
          <a:xfrm>
            <a:off x="1651000" y="3703638"/>
            <a:ext cx="925513" cy="1828800"/>
          </a:xfrm>
          <a:custGeom>
            <a:avLst/>
            <a:gdLst>
              <a:gd name="G0" fmla="+- 10628 0 0"/>
              <a:gd name="G1" fmla="+- 0 0 0"/>
              <a:gd name="G2" fmla="+- 21600 0 0"/>
              <a:gd name="T0" fmla="*/ 5556 w 10628"/>
              <a:gd name="T1" fmla="*/ 20996 h 20996"/>
              <a:gd name="T2" fmla="*/ 0 w 10628"/>
              <a:gd name="T3" fmla="*/ 18804 h 20996"/>
              <a:gd name="T4" fmla="*/ 10628 w 10628"/>
              <a:gd name="T5" fmla="*/ 0 h 20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28" h="20996" fill="none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</a:path>
              <a:path w="10628" h="20996" stroke="0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  <a:lnTo>
                  <a:pt x="10628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39" name="Freeform 39"/>
          <p:cNvSpPr>
            <a:spLocks/>
          </p:cNvSpPr>
          <p:nvPr/>
        </p:nvSpPr>
        <p:spPr bwMode="auto">
          <a:xfrm>
            <a:off x="1543050" y="5280025"/>
            <a:ext cx="123825" cy="95250"/>
          </a:xfrm>
          <a:custGeom>
            <a:avLst/>
            <a:gdLst>
              <a:gd name="T0" fmla="*/ 0 w 78"/>
              <a:gd name="T1" fmla="*/ 0 h 60"/>
              <a:gd name="T2" fmla="*/ 54 w 78"/>
              <a:gd name="T3" fmla="*/ 60 h 60"/>
              <a:gd name="T4" fmla="*/ 78 w 78"/>
              <a:gd name="T5" fmla="*/ 24 h 60"/>
              <a:gd name="T6" fmla="*/ 0 w 78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0">
                <a:moveTo>
                  <a:pt x="0" y="0"/>
                </a:moveTo>
                <a:lnTo>
                  <a:pt x="54" y="60"/>
                </a:lnTo>
                <a:lnTo>
                  <a:pt x="78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40" name="Rectangle 40"/>
          <p:cNvSpPr>
            <a:spLocks noChangeArrowheads="1"/>
          </p:cNvSpPr>
          <p:nvPr/>
        </p:nvSpPr>
        <p:spPr bwMode="auto">
          <a:xfrm>
            <a:off x="1695450" y="51466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41" name="Arc 41"/>
          <p:cNvSpPr>
            <a:spLocks/>
          </p:cNvSpPr>
          <p:nvPr/>
        </p:nvSpPr>
        <p:spPr bwMode="auto">
          <a:xfrm>
            <a:off x="906463" y="4122738"/>
            <a:ext cx="1184275" cy="757238"/>
          </a:xfrm>
          <a:custGeom>
            <a:avLst/>
            <a:gdLst>
              <a:gd name="G0" fmla="+- 20589 0 0"/>
              <a:gd name="G1" fmla="+- 0 0 0"/>
              <a:gd name="G2" fmla="+- 21600 0 0"/>
              <a:gd name="T0" fmla="*/ 3459 w 20589"/>
              <a:gd name="T1" fmla="*/ 13158 h 13158"/>
              <a:gd name="T2" fmla="*/ 0 w 20589"/>
              <a:gd name="T3" fmla="*/ 6532 h 13158"/>
              <a:gd name="T4" fmla="*/ 20589 w 20589"/>
              <a:gd name="T5" fmla="*/ 0 h 13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89" h="13158" fill="none" extrusionOk="0">
                <a:moveTo>
                  <a:pt x="3459" y="13157"/>
                </a:moveTo>
                <a:cubicBezTo>
                  <a:pt x="1929" y="11166"/>
                  <a:pt x="759" y="8924"/>
                  <a:pt x="0" y="6531"/>
                </a:cubicBezTo>
              </a:path>
              <a:path w="20589" h="13158" stroke="0" extrusionOk="0">
                <a:moveTo>
                  <a:pt x="3459" y="13157"/>
                </a:moveTo>
                <a:cubicBezTo>
                  <a:pt x="1929" y="11166"/>
                  <a:pt x="759" y="8924"/>
                  <a:pt x="0" y="6531"/>
                </a:cubicBezTo>
                <a:lnTo>
                  <a:pt x="20589" y="0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42" name="Freeform 42"/>
          <p:cNvSpPr>
            <a:spLocks/>
          </p:cNvSpPr>
          <p:nvPr/>
        </p:nvSpPr>
        <p:spPr bwMode="auto">
          <a:xfrm>
            <a:off x="857250" y="4346575"/>
            <a:ext cx="85725" cy="161925"/>
          </a:xfrm>
          <a:custGeom>
            <a:avLst/>
            <a:gdLst>
              <a:gd name="T0" fmla="*/ 12 w 54"/>
              <a:gd name="T1" fmla="*/ 0 h 102"/>
              <a:gd name="T2" fmla="*/ 0 w 54"/>
              <a:gd name="T3" fmla="*/ 102 h 102"/>
              <a:gd name="T4" fmla="*/ 54 w 54"/>
              <a:gd name="T5" fmla="*/ 90 h 102"/>
              <a:gd name="T6" fmla="*/ 12 w 54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102">
                <a:moveTo>
                  <a:pt x="12" y="0"/>
                </a:moveTo>
                <a:lnTo>
                  <a:pt x="0" y="102"/>
                </a:lnTo>
                <a:lnTo>
                  <a:pt x="54" y="90"/>
                </a:lnTo>
                <a:lnTo>
                  <a:pt x="12" y="0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43" name="Rectangle 43"/>
          <p:cNvSpPr>
            <a:spLocks noChangeArrowheads="1"/>
          </p:cNvSpPr>
          <p:nvPr/>
        </p:nvSpPr>
        <p:spPr bwMode="auto">
          <a:xfrm>
            <a:off x="1009650" y="43846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44" name="Arc 44"/>
          <p:cNvSpPr>
            <a:spLocks/>
          </p:cNvSpPr>
          <p:nvPr/>
        </p:nvSpPr>
        <p:spPr bwMode="auto">
          <a:xfrm>
            <a:off x="657225" y="3346450"/>
            <a:ext cx="1328738" cy="601663"/>
          </a:xfrm>
          <a:custGeom>
            <a:avLst/>
            <a:gdLst>
              <a:gd name="G0" fmla="+- 21600 0 0"/>
              <a:gd name="G1" fmla="+- 1928 0 0"/>
              <a:gd name="G2" fmla="+- 21600 0 0"/>
              <a:gd name="T0" fmla="*/ 1476 w 21600"/>
              <a:gd name="T1" fmla="*/ 9776 h 9776"/>
              <a:gd name="T2" fmla="*/ 86 w 21600"/>
              <a:gd name="T3" fmla="*/ 0 h 9776"/>
              <a:gd name="T4" fmla="*/ 21600 w 21600"/>
              <a:gd name="T5" fmla="*/ 1928 h 9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9776" fill="none" extrusionOk="0">
                <a:moveTo>
                  <a:pt x="1476" y="9775"/>
                </a:moveTo>
                <a:cubicBezTo>
                  <a:pt x="500" y="7274"/>
                  <a:pt x="0" y="4612"/>
                  <a:pt x="0" y="1928"/>
                </a:cubicBezTo>
                <a:cubicBezTo>
                  <a:pt x="-1" y="1284"/>
                  <a:pt x="28" y="641"/>
                  <a:pt x="86" y="0"/>
                </a:cubicBezTo>
              </a:path>
              <a:path w="21600" h="9776" stroke="0" extrusionOk="0">
                <a:moveTo>
                  <a:pt x="1476" y="9775"/>
                </a:moveTo>
                <a:cubicBezTo>
                  <a:pt x="500" y="7274"/>
                  <a:pt x="0" y="4612"/>
                  <a:pt x="0" y="1928"/>
                </a:cubicBezTo>
                <a:cubicBezTo>
                  <a:pt x="-1" y="1284"/>
                  <a:pt x="28" y="641"/>
                  <a:pt x="86" y="0"/>
                </a:cubicBezTo>
                <a:lnTo>
                  <a:pt x="21600" y="1928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45" name="Freeform 45"/>
          <p:cNvSpPr>
            <a:spLocks/>
          </p:cNvSpPr>
          <p:nvPr/>
        </p:nvSpPr>
        <p:spPr bwMode="auto">
          <a:xfrm>
            <a:off x="609600" y="3194050"/>
            <a:ext cx="95250" cy="161925"/>
          </a:xfrm>
          <a:custGeom>
            <a:avLst/>
            <a:gdLst>
              <a:gd name="T0" fmla="*/ 54 w 60"/>
              <a:gd name="T1" fmla="*/ 0 h 102"/>
              <a:gd name="T2" fmla="*/ 0 w 60"/>
              <a:gd name="T3" fmla="*/ 90 h 102"/>
              <a:gd name="T4" fmla="*/ 60 w 60"/>
              <a:gd name="T5" fmla="*/ 102 h 102"/>
              <a:gd name="T6" fmla="*/ 54 w 60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102">
                <a:moveTo>
                  <a:pt x="54" y="0"/>
                </a:moveTo>
                <a:lnTo>
                  <a:pt x="0" y="90"/>
                </a:lnTo>
                <a:lnTo>
                  <a:pt x="60" y="102"/>
                </a:lnTo>
                <a:lnTo>
                  <a:pt x="54" y="0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46" name="Rectangle 46"/>
          <p:cNvSpPr>
            <a:spLocks noChangeArrowheads="1"/>
          </p:cNvSpPr>
          <p:nvPr/>
        </p:nvSpPr>
        <p:spPr bwMode="auto">
          <a:xfrm>
            <a:off x="762000" y="32702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47" name="Arc 47"/>
          <p:cNvSpPr>
            <a:spLocks/>
          </p:cNvSpPr>
          <p:nvPr/>
        </p:nvSpPr>
        <p:spPr bwMode="auto">
          <a:xfrm>
            <a:off x="731838" y="2527300"/>
            <a:ext cx="892175" cy="614363"/>
          </a:xfrm>
          <a:custGeom>
            <a:avLst/>
            <a:gdLst>
              <a:gd name="G0" fmla="+- 21189 0 0"/>
              <a:gd name="G1" fmla="+- 14580 0 0"/>
              <a:gd name="G2" fmla="+- 21600 0 0"/>
              <a:gd name="T0" fmla="*/ 0 w 21189"/>
              <a:gd name="T1" fmla="*/ 10387 h 14580"/>
              <a:gd name="T2" fmla="*/ 5252 w 21189"/>
              <a:gd name="T3" fmla="*/ 0 h 14580"/>
              <a:gd name="T4" fmla="*/ 21189 w 21189"/>
              <a:gd name="T5" fmla="*/ 14580 h 14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89" h="14580" fill="none" extrusionOk="0">
                <a:moveTo>
                  <a:pt x="-1" y="10386"/>
                </a:moveTo>
                <a:cubicBezTo>
                  <a:pt x="767" y="6509"/>
                  <a:pt x="2583" y="2916"/>
                  <a:pt x="5252" y="0"/>
                </a:cubicBezTo>
              </a:path>
              <a:path w="21189" h="14580" stroke="0" extrusionOk="0">
                <a:moveTo>
                  <a:pt x="-1" y="10386"/>
                </a:moveTo>
                <a:cubicBezTo>
                  <a:pt x="767" y="6509"/>
                  <a:pt x="2583" y="2916"/>
                  <a:pt x="5252" y="0"/>
                </a:cubicBezTo>
                <a:lnTo>
                  <a:pt x="21189" y="1458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48" name="Freeform 48"/>
          <p:cNvSpPr>
            <a:spLocks/>
          </p:cNvSpPr>
          <p:nvPr/>
        </p:nvSpPr>
        <p:spPr bwMode="auto">
          <a:xfrm>
            <a:off x="923925" y="2441575"/>
            <a:ext cx="133350" cy="114300"/>
          </a:xfrm>
          <a:custGeom>
            <a:avLst/>
            <a:gdLst>
              <a:gd name="T0" fmla="*/ 84 w 84"/>
              <a:gd name="T1" fmla="*/ 0 h 72"/>
              <a:gd name="T2" fmla="*/ 0 w 84"/>
              <a:gd name="T3" fmla="*/ 30 h 72"/>
              <a:gd name="T4" fmla="*/ 30 w 84"/>
              <a:gd name="T5" fmla="*/ 72 h 72"/>
              <a:gd name="T6" fmla="*/ 84 w 84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72">
                <a:moveTo>
                  <a:pt x="84" y="0"/>
                </a:moveTo>
                <a:lnTo>
                  <a:pt x="0" y="30"/>
                </a:lnTo>
                <a:lnTo>
                  <a:pt x="30" y="72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49" name="Rectangle 49"/>
          <p:cNvSpPr>
            <a:spLocks noChangeArrowheads="1"/>
          </p:cNvSpPr>
          <p:nvPr/>
        </p:nvSpPr>
        <p:spPr bwMode="auto">
          <a:xfrm>
            <a:off x="1019175" y="25273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0" name="Rectangle 50"/>
          <p:cNvSpPr>
            <a:spLocks noChangeArrowheads="1"/>
          </p:cNvSpPr>
          <p:nvPr/>
        </p:nvSpPr>
        <p:spPr bwMode="auto">
          <a:xfrm>
            <a:off x="5562600" y="5441950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1" name="Rectangle 51"/>
          <p:cNvSpPr>
            <a:spLocks noChangeArrowheads="1"/>
          </p:cNvSpPr>
          <p:nvPr/>
        </p:nvSpPr>
        <p:spPr bwMode="auto">
          <a:xfrm>
            <a:off x="7905750" y="2889250"/>
            <a:ext cx="876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2" name="Rectangle 52"/>
          <p:cNvSpPr>
            <a:spLocks noChangeArrowheads="1"/>
          </p:cNvSpPr>
          <p:nvPr/>
        </p:nvSpPr>
        <p:spPr bwMode="auto">
          <a:xfrm>
            <a:off x="7762875" y="3089275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3" name="Rectangle 53"/>
          <p:cNvSpPr>
            <a:spLocks noChangeArrowheads="1"/>
          </p:cNvSpPr>
          <p:nvPr/>
        </p:nvSpPr>
        <p:spPr bwMode="auto">
          <a:xfrm>
            <a:off x="7772400" y="4279900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perception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4" name="Rectangle 54"/>
          <p:cNvSpPr>
            <a:spLocks noChangeArrowheads="1"/>
          </p:cNvSpPr>
          <p:nvPr/>
        </p:nvSpPr>
        <p:spPr bwMode="auto">
          <a:xfrm>
            <a:off x="7753350" y="4479925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adjustment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5" name="Rectangle 55"/>
          <p:cNvSpPr>
            <a:spLocks noChangeArrowheads="1"/>
          </p:cNvSpPr>
          <p:nvPr/>
        </p:nvSpPr>
        <p:spPr bwMode="auto">
          <a:xfrm>
            <a:off x="6048375" y="1965325"/>
            <a:ext cx="1552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effect of 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6" name="Rectangle 56"/>
          <p:cNvSpPr>
            <a:spLocks noChangeArrowheads="1"/>
          </p:cNvSpPr>
          <p:nvPr/>
        </p:nvSpPr>
        <p:spPr bwMode="auto">
          <a:xfrm>
            <a:off x="6162675" y="2165350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40A062"/>
                </a:solidFill>
                <a:effectLst/>
                <a:latin typeface="Arial" pitchFamily="34" charset="0"/>
                <a:cs typeface="Arial" pitchFamily="34" charset="0"/>
              </a:rPr>
              <a:t>delay on 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7" name="Arc 57"/>
          <p:cNvSpPr>
            <a:spLocks/>
          </p:cNvSpPr>
          <p:nvPr/>
        </p:nvSpPr>
        <p:spPr bwMode="auto">
          <a:xfrm>
            <a:off x="4821238" y="3932238"/>
            <a:ext cx="1641475" cy="1416050"/>
          </a:xfrm>
          <a:custGeom>
            <a:avLst/>
            <a:gdLst>
              <a:gd name="G0" fmla="+- 21447 0 0"/>
              <a:gd name="G1" fmla="+- 0 0 0"/>
              <a:gd name="G2" fmla="+- 21600 0 0"/>
              <a:gd name="T0" fmla="*/ 10297 w 21447"/>
              <a:gd name="T1" fmla="*/ 18500 h 18500"/>
              <a:gd name="T2" fmla="*/ 0 w 21447"/>
              <a:gd name="T3" fmla="*/ 2564 h 18500"/>
              <a:gd name="T4" fmla="*/ 21447 w 21447"/>
              <a:gd name="T5" fmla="*/ 0 h 18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7" h="18500" fill="none" extrusionOk="0">
                <a:moveTo>
                  <a:pt x="10297" y="18499"/>
                </a:moveTo>
                <a:cubicBezTo>
                  <a:pt x="4590" y="15060"/>
                  <a:pt x="790" y="9179"/>
                  <a:pt x="-1" y="2564"/>
                </a:cubicBezTo>
              </a:path>
              <a:path w="21447" h="18500" stroke="0" extrusionOk="0">
                <a:moveTo>
                  <a:pt x="10297" y="18499"/>
                </a:moveTo>
                <a:cubicBezTo>
                  <a:pt x="4590" y="15060"/>
                  <a:pt x="790" y="9179"/>
                  <a:pt x="-1" y="2564"/>
                </a:cubicBezTo>
                <a:lnTo>
                  <a:pt x="21447" y="0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58" name="Freeform 58"/>
          <p:cNvSpPr>
            <a:spLocks/>
          </p:cNvSpPr>
          <p:nvPr/>
        </p:nvSpPr>
        <p:spPr bwMode="auto">
          <a:xfrm>
            <a:off x="5581650" y="5308600"/>
            <a:ext cx="171450" cy="123825"/>
          </a:xfrm>
          <a:custGeom>
            <a:avLst/>
            <a:gdLst>
              <a:gd name="T0" fmla="*/ 108 w 108"/>
              <a:gd name="T1" fmla="*/ 78 h 78"/>
              <a:gd name="T2" fmla="*/ 30 w 108"/>
              <a:gd name="T3" fmla="*/ 0 h 78"/>
              <a:gd name="T4" fmla="*/ 0 w 108"/>
              <a:gd name="T5" fmla="*/ 54 h 78"/>
              <a:gd name="T6" fmla="*/ 108 w 108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78">
                <a:moveTo>
                  <a:pt x="108" y="78"/>
                </a:moveTo>
                <a:lnTo>
                  <a:pt x="30" y="0"/>
                </a:lnTo>
                <a:lnTo>
                  <a:pt x="0" y="54"/>
                </a:lnTo>
                <a:lnTo>
                  <a:pt x="108" y="78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59" name="Rectangle 59"/>
          <p:cNvSpPr>
            <a:spLocks noChangeArrowheads="1"/>
          </p:cNvSpPr>
          <p:nvPr/>
        </p:nvSpPr>
        <p:spPr bwMode="auto">
          <a:xfrm>
            <a:off x="5648325" y="51371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0" name="Arc 60"/>
          <p:cNvSpPr>
            <a:spLocks/>
          </p:cNvSpPr>
          <p:nvPr/>
        </p:nvSpPr>
        <p:spPr bwMode="auto">
          <a:xfrm>
            <a:off x="4068763" y="2703513"/>
            <a:ext cx="1517650" cy="2873375"/>
          </a:xfrm>
          <a:custGeom>
            <a:avLst/>
            <a:gdLst>
              <a:gd name="G0" fmla="+- 11374 0 0"/>
              <a:gd name="G1" fmla="+- 0 0 0"/>
              <a:gd name="G2" fmla="+- 21600 0 0"/>
              <a:gd name="T0" fmla="*/ 9843 w 11374"/>
              <a:gd name="T1" fmla="*/ 21546 h 21546"/>
              <a:gd name="T2" fmla="*/ 0 w 11374"/>
              <a:gd name="T3" fmla="*/ 18363 h 21546"/>
              <a:gd name="T4" fmla="*/ 11374 w 11374"/>
              <a:gd name="T5" fmla="*/ 0 h 2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74" h="21546" fill="none" extrusionOk="0">
                <a:moveTo>
                  <a:pt x="9843" y="21545"/>
                </a:moveTo>
                <a:cubicBezTo>
                  <a:pt x="6352" y="21297"/>
                  <a:pt x="2974" y="20205"/>
                  <a:pt x="0" y="18362"/>
                </a:cubicBezTo>
              </a:path>
              <a:path w="11374" h="21546" stroke="0" extrusionOk="0">
                <a:moveTo>
                  <a:pt x="9843" y="21545"/>
                </a:moveTo>
                <a:cubicBezTo>
                  <a:pt x="6352" y="21297"/>
                  <a:pt x="2974" y="20205"/>
                  <a:pt x="0" y="18362"/>
                </a:cubicBezTo>
                <a:lnTo>
                  <a:pt x="11374" y="0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61" name="Freeform 61"/>
          <p:cNvSpPr>
            <a:spLocks/>
          </p:cNvSpPr>
          <p:nvPr/>
        </p:nvSpPr>
        <p:spPr bwMode="auto">
          <a:xfrm>
            <a:off x="5372100" y="5537200"/>
            <a:ext cx="171450" cy="95250"/>
          </a:xfrm>
          <a:custGeom>
            <a:avLst/>
            <a:gdLst>
              <a:gd name="T0" fmla="*/ 108 w 108"/>
              <a:gd name="T1" fmla="*/ 30 h 60"/>
              <a:gd name="T2" fmla="*/ 0 w 108"/>
              <a:gd name="T3" fmla="*/ 0 h 60"/>
              <a:gd name="T4" fmla="*/ 6 w 108"/>
              <a:gd name="T5" fmla="*/ 60 h 60"/>
              <a:gd name="T6" fmla="*/ 108 w 108"/>
              <a:gd name="T7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60">
                <a:moveTo>
                  <a:pt x="108" y="30"/>
                </a:moveTo>
                <a:lnTo>
                  <a:pt x="0" y="0"/>
                </a:lnTo>
                <a:lnTo>
                  <a:pt x="6" y="60"/>
                </a:lnTo>
                <a:lnTo>
                  <a:pt x="108" y="30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63" name="Rectangle 62"/>
          <p:cNvSpPr>
            <a:spLocks noChangeArrowheads="1"/>
          </p:cNvSpPr>
          <p:nvPr/>
        </p:nvSpPr>
        <p:spPr bwMode="auto">
          <a:xfrm>
            <a:off x="5362575" y="56134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4" name="Arc 63"/>
          <p:cNvSpPr>
            <a:spLocks/>
          </p:cNvSpPr>
          <p:nvPr/>
        </p:nvSpPr>
        <p:spPr bwMode="auto">
          <a:xfrm>
            <a:off x="6624638" y="4037013"/>
            <a:ext cx="1390650" cy="1595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821 w 18821"/>
              <a:gd name="T1" fmla="*/ 10599 h 21600"/>
              <a:gd name="T2" fmla="*/ 64 w 18821"/>
              <a:gd name="T3" fmla="*/ 21600 h 21600"/>
              <a:gd name="T4" fmla="*/ 0 w 1882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21" h="21600" fill="none" extrusionOk="0">
                <a:moveTo>
                  <a:pt x="18820" y="10598"/>
                </a:moveTo>
                <a:cubicBezTo>
                  <a:pt x="15004" y="17375"/>
                  <a:pt x="7840" y="21576"/>
                  <a:pt x="63" y="21599"/>
                </a:cubicBezTo>
              </a:path>
              <a:path w="18821" h="21600" stroke="0" extrusionOk="0">
                <a:moveTo>
                  <a:pt x="18820" y="10598"/>
                </a:moveTo>
                <a:cubicBezTo>
                  <a:pt x="15004" y="17375"/>
                  <a:pt x="7840" y="21576"/>
                  <a:pt x="63" y="21599"/>
                </a:cubicBezTo>
                <a:lnTo>
                  <a:pt x="0" y="0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65" name="Freeform 64"/>
          <p:cNvSpPr>
            <a:spLocks/>
          </p:cNvSpPr>
          <p:nvPr/>
        </p:nvSpPr>
        <p:spPr bwMode="auto">
          <a:xfrm>
            <a:off x="7981950" y="4679950"/>
            <a:ext cx="114300" cy="161925"/>
          </a:xfrm>
          <a:custGeom>
            <a:avLst/>
            <a:gdLst>
              <a:gd name="T0" fmla="*/ 72 w 72"/>
              <a:gd name="T1" fmla="*/ 0 h 102"/>
              <a:gd name="T2" fmla="*/ 0 w 72"/>
              <a:gd name="T3" fmla="*/ 78 h 102"/>
              <a:gd name="T4" fmla="*/ 48 w 72"/>
              <a:gd name="T5" fmla="*/ 102 h 102"/>
              <a:gd name="T6" fmla="*/ 72 w 72"/>
              <a:gd name="T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02">
                <a:moveTo>
                  <a:pt x="72" y="0"/>
                </a:moveTo>
                <a:lnTo>
                  <a:pt x="0" y="78"/>
                </a:lnTo>
                <a:lnTo>
                  <a:pt x="48" y="102"/>
                </a:lnTo>
                <a:lnTo>
                  <a:pt x="72" y="0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66" name="Rectangle 65"/>
          <p:cNvSpPr>
            <a:spLocks noChangeArrowheads="1"/>
          </p:cNvSpPr>
          <p:nvPr/>
        </p:nvSpPr>
        <p:spPr bwMode="auto">
          <a:xfrm>
            <a:off x="7886700" y="46704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7" name="Arc 66"/>
          <p:cNvSpPr>
            <a:spLocks/>
          </p:cNvSpPr>
          <p:nvPr/>
        </p:nvSpPr>
        <p:spPr bwMode="auto">
          <a:xfrm>
            <a:off x="7472363" y="3405188"/>
            <a:ext cx="1023938" cy="869950"/>
          </a:xfrm>
          <a:custGeom>
            <a:avLst/>
            <a:gdLst>
              <a:gd name="G0" fmla="+- 0 0 0"/>
              <a:gd name="G1" fmla="+- 6710 0 0"/>
              <a:gd name="G2" fmla="+- 21600 0 0"/>
              <a:gd name="T0" fmla="*/ 20531 w 21600"/>
              <a:gd name="T1" fmla="*/ 0 h 18345"/>
              <a:gd name="T2" fmla="*/ 18198 w 21600"/>
              <a:gd name="T3" fmla="*/ 18345 h 18345"/>
              <a:gd name="T4" fmla="*/ 0 w 21600"/>
              <a:gd name="T5" fmla="*/ 6710 h 18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45" fill="none" extrusionOk="0">
                <a:moveTo>
                  <a:pt x="20531" y="-1"/>
                </a:moveTo>
                <a:cubicBezTo>
                  <a:pt x="21239" y="2166"/>
                  <a:pt x="21600" y="4430"/>
                  <a:pt x="21600" y="6710"/>
                </a:cubicBezTo>
                <a:cubicBezTo>
                  <a:pt x="21600" y="10833"/>
                  <a:pt x="20419" y="14871"/>
                  <a:pt x="18198" y="18345"/>
                </a:cubicBezTo>
              </a:path>
              <a:path w="21600" h="18345" stroke="0" extrusionOk="0">
                <a:moveTo>
                  <a:pt x="20531" y="-1"/>
                </a:moveTo>
                <a:cubicBezTo>
                  <a:pt x="21239" y="2166"/>
                  <a:pt x="21600" y="4430"/>
                  <a:pt x="21600" y="6710"/>
                </a:cubicBezTo>
                <a:cubicBezTo>
                  <a:pt x="21600" y="10833"/>
                  <a:pt x="20419" y="14871"/>
                  <a:pt x="18198" y="18345"/>
                </a:cubicBezTo>
                <a:lnTo>
                  <a:pt x="0" y="671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68" name="Freeform 67"/>
          <p:cNvSpPr>
            <a:spLocks/>
          </p:cNvSpPr>
          <p:nvPr/>
        </p:nvSpPr>
        <p:spPr bwMode="auto">
          <a:xfrm>
            <a:off x="8401050" y="3289300"/>
            <a:ext cx="85725" cy="133350"/>
          </a:xfrm>
          <a:custGeom>
            <a:avLst/>
            <a:gdLst>
              <a:gd name="T0" fmla="*/ 0 w 54"/>
              <a:gd name="T1" fmla="*/ 0 h 84"/>
              <a:gd name="T2" fmla="*/ 12 w 54"/>
              <a:gd name="T3" fmla="*/ 84 h 84"/>
              <a:gd name="T4" fmla="*/ 54 w 54"/>
              <a:gd name="T5" fmla="*/ 66 h 84"/>
              <a:gd name="T6" fmla="*/ 0 w 54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4">
                <a:moveTo>
                  <a:pt x="0" y="0"/>
                </a:moveTo>
                <a:lnTo>
                  <a:pt x="12" y="84"/>
                </a:lnTo>
                <a:lnTo>
                  <a:pt x="5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69" name="Rectangle 68"/>
          <p:cNvSpPr>
            <a:spLocks noChangeArrowheads="1"/>
          </p:cNvSpPr>
          <p:nvPr/>
        </p:nvSpPr>
        <p:spPr bwMode="auto">
          <a:xfrm>
            <a:off x="8315325" y="33559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" name="Arc 69"/>
          <p:cNvSpPr>
            <a:spLocks/>
          </p:cNvSpPr>
          <p:nvPr/>
        </p:nvSpPr>
        <p:spPr bwMode="auto">
          <a:xfrm>
            <a:off x="7100888" y="2235200"/>
            <a:ext cx="1122363" cy="1068388"/>
          </a:xfrm>
          <a:custGeom>
            <a:avLst/>
            <a:gdLst>
              <a:gd name="G0" fmla="+- 0 0 0"/>
              <a:gd name="G1" fmla="+- 19302 0 0"/>
              <a:gd name="G2" fmla="+- 21600 0 0"/>
              <a:gd name="T0" fmla="*/ 9694 w 20277"/>
              <a:gd name="T1" fmla="*/ 0 h 19302"/>
              <a:gd name="T2" fmla="*/ 20277 w 20277"/>
              <a:gd name="T3" fmla="*/ 11859 h 19302"/>
              <a:gd name="T4" fmla="*/ 0 w 20277"/>
              <a:gd name="T5" fmla="*/ 19302 h 19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77" h="19302" fill="none" extrusionOk="0">
                <a:moveTo>
                  <a:pt x="9694" y="-1"/>
                </a:moveTo>
                <a:cubicBezTo>
                  <a:pt x="14600" y="2463"/>
                  <a:pt x="18385" y="6704"/>
                  <a:pt x="20277" y="11858"/>
                </a:cubicBezTo>
              </a:path>
              <a:path w="20277" h="19302" stroke="0" extrusionOk="0">
                <a:moveTo>
                  <a:pt x="9694" y="-1"/>
                </a:moveTo>
                <a:cubicBezTo>
                  <a:pt x="14600" y="2463"/>
                  <a:pt x="18385" y="6704"/>
                  <a:pt x="20277" y="11858"/>
                </a:cubicBezTo>
                <a:lnTo>
                  <a:pt x="0" y="19302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71" name="Freeform 70"/>
          <p:cNvSpPr>
            <a:spLocks/>
          </p:cNvSpPr>
          <p:nvPr/>
        </p:nvSpPr>
        <p:spPr bwMode="auto">
          <a:xfrm>
            <a:off x="7496175" y="2174875"/>
            <a:ext cx="161925" cy="95250"/>
          </a:xfrm>
          <a:custGeom>
            <a:avLst/>
            <a:gdLst>
              <a:gd name="T0" fmla="*/ 0 w 102"/>
              <a:gd name="T1" fmla="*/ 0 h 60"/>
              <a:gd name="T2" fmla="*/ 78 w 102"/>
              <a:gd name="T3" fmla="*/ 60 h 60"/>
              <a:gd name="T4" fmla="*/ 102 w 102"/>
              <a:gd name="T5" fmla="*/ 6 h 60"/>
              <a:gd name="T6" fmla="*/ 0 w 102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60">
                <a:moveTo>
                  <a:pt x="0" y="0"/>
                </a:moveTo>
                <a:lnTo>
                  <a:pt x="78" y="60"/>
                </a:lnTo>
                <a:lnTo>
                  <a:pt x="102" y="6"/>
                </a:lnTo>
                <a:lnTo>
                  <a:pt x="0" y="0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72" name="Rectangle 71"/>
          <p:cNvSpPr>
            <a:spLocks noChangeArrowheads="1"/>
          </p:cNvSpPr>
          <p:nvPr/>
        </p:nvSpPr>
        <p:spPr bwMode="auto">
          <a:xfrm>
            <a:off x="7572375" y="22510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3" name="Arc 72"/>
          <p:cNvSpPr>
            <a:spLocks/>
          </p:cNvSpPr>
          <p:nvPr/>
        </p:nvSpPr>
        <p:spPr bwMode="auto">
          <a:xfrm>
            <a:off x="4995863" y="2189163"/>
            <a:ext cx="1419225" cy="1533525"/>
          </a:xfrm>
          <a:custGeom>
            <a:avLst/>
            <a:gdLst>
              <a:gd name="G0" fmla="+- 19333 0 0"/>
              <a:gd name="G1" fmla="+- 20880 0 0"/>
              <a:gd name="G2" fmla="+- 21600 0 0"/>
              <a:gd name="T0" fmla="*/ 0 w 19333"/>
              <a:gd name="T1" fmla="*/ 11246 h 20880"/>
              <a:gd name="T2" fmla="*/ 13804 w 19333"/>
              <a:gd name="T3" fmla="*/ 0 h 20880"/>
              <a:gd name="T4" fmla="*/ 19333 w 19333"/>
              <a:gd name="T5" fmla="*/ 20880 h 20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333" h="20880" fill="none" extrusionOk="0">
                <a:moveTo>
                  <a:pt x="0" y="11246"/>
                </a:moveTo>
                <a:cubicBezTo>
                  <a:pt x="2770" y="5687"/>
                  <a:pt x="7799" y="1589"/>
                  <a:pt x="13803" y="-1"/>
                </a:cubicBezTo>
              </a:path>
              <a:path w="19333" h="20880" stroke="0" extrusionOk="0">
                <a:moveTo>
                  <a:pt x="0" y="11246"/>
                </a:moveTo>
                <a:cubicBezTo>
                  <a:pt x="2770" y="5687"/>
                  <a:pt x="7799" y="1589"/>
                  <a:pt x="13803" y="-1"/>
                </a:cubicBezTo>
                <a:lnTo>
                  <a:pt x="19333" y="20880"/>
                </a:lnTo>
                <a:close/>
              </a:path>
            </a:pathLst>
          </a:custGeom>
          <a:noFill/>
          <a:ln w="12">
            <a:solidFill>
              <a:srgbClr val="40A0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74" name="Freeform 73"/>
          <p:cNvSpPr>
            <a:spLocks/>
          </p:cNvSpPr>
          <p:nvPr/>
        </p:nvSpPr>
        <p:spPr bwMode="auto">
          <a:xfrm>
            <a:off x="4933950" y="2994025"/>
            <a:ext cx="104775" cy="171450"/>
          </a:xfrm>
          <a:custGeom>
            <a:avLst/>
            <a:gdLst>
              <a:gd name="T0" fmla="*/ 0 w 66"/>
              <a:gd name="T1" fmla="*/ 108 h 108"/>
              <a:gd name="T2" fmla="*/ 66 w 66"/>
              <a:gd name="T3" fmla="*/ 24 h 108"/>
              <a:gd name="T4" fmla="*/ 12 w 66"/>
              <a:gd name="T5" fmla="*/ 0 h 108"/>
              <a:gd name="T6" fmla="*/ 0 w 66"/>
              <a:gd name="T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08">
                <a:moveTo>
                  <a:pt x="0" y="108"/>
                </a:moveTo>
                <a:lnTo>
                  <a:pt x="66" y="24"/>
                </a:lnTo>
                <a:lnTo>
                  <a:pt x="12" y="0"/>
                </a:lnTo>
                <a:lnTo>
                  <a:pt x="0" y="108"/>
                </a:lnTo>
                <a:close/>
              </a:path>
            </a:pathLst>
          </a:custGeom>
          <a:solidFill>
            <a:srgbClr val="40A062"/>
          </a:solidFill>
          <a:ln w="6">
            <a:solidFill>
              <a:srgbClr val="40A06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75" name="Rectangle 74"/>
          <p:cNvSpPr>
            <a:spLocks noChangeArrowheads="1"/>
          </p:cNvSpPr>
          <p:nvPr/>
        </p:nvSpPr>
        <p:spPr bwMode="auto">
          <a:xfrm>
            <a:off x="5086350" y="29654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6" name="Arc 75"/>
          <p:cNvSpPr>
            <a:spLocks/>
          </p:cNvSpPr>
          <p:nvPr/>
        </p:nvSpPr>
        <p:spPr bwMode="auto">
          <a:xfrm>
            <a:off x="3867150" y="4205288"/>
            <a:ext cx="842963" cy="723900"/>
          </a:xfrm>
          <a:custGeom>
            <a:avLst/>
            <a:gdLst>
              <a:gd name="G0" fmla="+- 21600 0 0"/>
              <a:gd name="G1" fmla="+- 16443 0 0"/>
              <a:gd name="G2" fmla="+- 21600 0 0"/>
              <a:gd name="T0" fmla="*/ 101 w 21600"/>
              <a:gd name="T1" fmla="*/ 18531 h 18531"/>
              <a:gd name="T2" fmla="*/ 7593 w 21600"/>
              <a:gd name="T3" fmla="*/ 0 h 18531"/>
              <a:gd name="T4" fmla="*/ 21600 w 21600"/>
              <a:gd name="T5" fmla="*/ 16443 h 18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531" fill="none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</a:path>
              <a:path w="21600" h="18531" stroke="0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  <a:lnTo>
                  <a:pt x="21600" y="1644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77" name="Freeform 76"/>
          <p:cNvSpPr>
            <a:spLocks/>
          </p:cNvSpPr>
          <p:nvPr/>
        </p:nvSpPr>
        <p:spPr bwMode="auto">
          <a:xfrm>
            <a:off x="4143375" y="4127500"/>
            <a:ext cx="133350" cy="104775"/>
          </a:xfrm>
          <a:custGeom>
            <a:avLst/>
            <a:gdLst>
              <a:gd name="T0" fmla="*/ 84 w 84"/>
              <a:gd name="T1" fmla="*/ 0 h 66"/>
              <a:gd name="T2" fmla="*/ 0 w 84"/>
              <a:gd name="T3" fmla="*/ 24 h 66"/>
              <a:gd name="T4" fmla="*/ 24 w 84"/>
              <a:gd name="T5" fmla="*/ 66 h 66"/>
              <a:gd name="T6" fmla="*/ 84 w 8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66">
                <a:moveTo>
                  <a:pt x="84" y="0"/>
                </a:moveTo>
                <a:lnTo>
                  <a:pt x="0" y="24"/>
                </a:lnTo>
                <a:lnTo>
                  <a:pt x="24" y="66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78" name="Rectangle 77"/>
          <p:cNvSpPr>
            <a:spLocks noChangeArrowheads="1"/>
          </p:cNvSpPr>
          <p:nvPr/>
        </p:nvSpPr>
        <p:spPr bwMode="auto">
          <a:xfrm>
            <a:off x="4067175" y="40036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9" name="Arc 78"/>
          <p:cNvSpPr>
            <a:spLocks/>
          </p:cNvSpPr>
          <p:nvPr/>
        </p:nvSpPr>
        <p:spPr bwMode="auto">
          <a:xfrm>
            <a:off x="7943850" y="3286125"/>
            <a:ext cx="985838" cy="868363"/>
          </a:xfrm>
          <a:custGeom>
            <a:avLst/>
            <a:gdLst>
              <a:gd name="G0" fmla="+- 21600 0 0"/>
              <a:gd name="G1" fmla="+- 12054 0 0"/>
              <a:gd name="G2" fmla="+- 21600 0 0"/>
              <a:gd name="T0" fmla="*/ 1150 w 21600"/>
              <a:gd name="T1" fmla="*/ 19009 h 19009"/>
              <a:gd name="T2" fmla="*/ 3676 w 21600"/>
              <a:gd name="T3" fmla="*/ 0 h 19009"/>
              <a:gd name="T4" fmla="*/ 21600 w 21600"/>
              <a:gd name="T5" fmla="*/ 12054 h 1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009" fill="none" extrusionOk="0">
                <a:moveTo>
                  <a:pt x="1150" y="19008"/>
                </a:moveTo>
                <a:cubicBezTo>
                  <a:pt x="388" y="16769"/>
                  <a:pt x="0" y="14419"/>
                  <a:pt x="0" y="12054"/>
                </a:cubicBezTo>
                <a:cubicBezTo>
                  <a:pt x="-1" y="7759"/>
                  <a:pt x="1279" y="3563"/>
                  <a:pt x="3676" y="0"/>
                </a:cubicBezTo>
              </a:path>
              <a:path w="21600" h="19009" stroke="0" extrusionOk="0">
                <a:moveTo>
                  <a:pt x="1150" y="19008"/>
                </a:moveTo>
                <a:cubicBezTo>
                  <a:pt x="388" y="16769"/>
                  <a:pt x="0" y="14419"/>
                  <a:pt x="0" y="12054"/>
                </a:cubicBezTo>
                <a:cubicBezTo>
                  <a:pt x="-1" y="7759"/>
                  <a:pt x="1279" y="3563"/>
                  <a:pt x="3676" y="0"/>
                </a:cubicBezTo>
                <a:lnTo>
                  <a:pt x="21600" y="1205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80" name="Freeform 79"/>
          <p:cNvSpPr>
            <a:spLocks/>
          </p:cNvSpPr>
          <p:nvPr/>
        </p:nvSpPr>
        <p:spPr bwMode="auto">
          <a:xfrm>
            <a:off x="7953375" y="4137025"/>
            <a:ext cx="95250" cy="142875"/>
          </a:xfrm>
          <a:custGeom>
            <a:avLst/>
            <a:gdLst>
              <a:gd name="T0" fmla="*/ 60 w 60"/>
              <a:gd name="T1" fmla="*/ 90 h 90"/>
              <a:gd name="T2" fmla="*/ 48 w 60"/>
              <a:gd name="T3" fmla="*/ 0 h 90"/>
              <a:gd name="T4" fmla="*/ 0 w 60"/>
              <a:gd name="T5" fmla="*/ 18 h 90"/>
              <a:gd name="T6" fmla="*/ 60 w 60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90">
                <a:moveTo>
                  <a:pt x="60" y="90"/>
                </a:moveTo>
                <a:lnTo>
                  <a:pt x="48" y="0"/>
                </a:lnTo>
                <a:lnTo>
                  <a:pt x="0" y="18"/>
                </a:lnTo>
                <a:lnTo>
                  <a:pt x="6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281" name="Rectangle 80"/>
          <p:cNvSpPr>
            <a:spLocks noChangeArrowheads="1"/>
          </p:cNvSpPr>
          <p:nvPr/>
        </p:nvSpPr>
        <p:spPr bwMode="auto">
          <a:xfrm>
            <a:off x="8086725" y="40132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96" name="7295 Grupo"/>
          <p:cNvGrpSpPr/>
          <p:nvPr/>
        </p:nvGrpSpPr>
        <p:grpSpPr>
          <a:xfrm>
            <a:off x="180975" y="-3219450"/>
            <a:ext cx="7554913" cy="10456863"/>
            <a:chOff x="180975" y="-3219450"/>
            <a:chExt cx="7554913" cy="10456863"/>
          </a:xfrm>
        </p:grpSpPr>
        <p:grpSp>
          <p:nvGrpSpPr>
            <p:cNvPr id="7292" name="7291 Grupo"/>
            <p:cNvGrpSpPr/>
            <p:nvPr/>
          </p:nvGrpSpPr>
          <p:grpSpPr>
            <a:xfrm>
              <a:off x="2932113" y="1489075"/>
              <a:ext cx="2030412" cy="1676400"/>
              <a:chOff x="2932113" y="1489075"/>
              <a:chExt cx="2030412" cy="1676400"/>
            </a:xfrm>
          </p:grpSpPr>
          <p:sp>
            <p:nvSpPr>
              <p:cNvPr id="7282" name="Arc 81"/>
              <p:cNvSpPr>
                <a:spLocks/>
              </p:cNvSpPr>
              <p:nvPr/>
            </p:nvSpPr>
            <p:spPr bwMode="auto">
              <a:xfrm>
                <a:off x="2932113" y="1489075"/>
                <a:ext cx="1982788" cy="1514475"/>
              </a:xfrm>
              <a:custGeom>
                <a:avLst/>
                <a:gdLst>
                  <a:gd name="G0" fmla="+- 7887 0 0"/>
                  <a:gd name="G1" fmla="+- 21600 0 0"/>
                  <a:gd name="G2" fmla="+- 21600 0 0"/>
                  <a:gd name="T0" fmla="*/ 0 w 29487"/>
                  <a:gd name="T1" fmla="*/ 1491 h 22520"/>
                  <a:gd name="T2" fmla="*/ 29467 w 29487"/>
                  <a:gd name="T3" fmla="*/ 22520 h 22520"/>
                  <a:gd name="T4" fmla="*/ 7887 w 29487"/>
                  <a:gd name="T5" fmla="*/ 21600 h 22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487" h="22520" fill="none" extrusionOk="0">
                    <a:moveTo>
                      <a:pt x="0" y="1491"/>
                    </a:moveTo>
                    <a:cubicBezTo>
                      <a:pt x="2512" y="505"/>
                      <a:pt x="5187" y="-1"/>
                      <a:pt x="7887" y="0"/>
                    </a:cubicBezTo>
                    <a:cubicBezTo>
                      <a:pt x="19816" y="0"/>
                      <a:pt x="29487" y="9670"/>
                      <a:pt x="29487" y="21600"/>
                    </a:cubicBezTo>
                    <a:cubicBezTo>
                      <a:pt x="29487" y="21906"/>
                      <a:pt x="29480" y="22213"/>
                      <a:pt x="29467" y="22520"/>
                    </a:cubicBezTo>
                  </a:path>
                  <a:path w="29487" h="22520" stroke="0" extrusionOk="0">
                    <a:moveTo>
                      <a:pt x="0" y="1491"/>
                    </a:moveTo>
                    <a:cubicBezTo>
                      <a:pt x="2512" y="505"/>
                      <a:pt x="5187" y="-1"/>
                      <a:pt x="7887" y="0"/>
                    </a:cubicBezTo>
                    <a:cubicBezTo>
                      <a:pt x="19816" y="0"/>
                      <a:pt x="29487" y="9670"/>
                      <a:pt x="29487" y="21600"/>
                    </a:cubicBezTo>
                    <a:cubicBezTo>
                      <a:pt x="29487" y="21906"/>
                      <a:pt x="29480" y="22213"/>
                      <a:pt x="29467" y="22520"/>
                    </a:cubicBezTo>
                    <a:lnTo>
                      <a:pt x="7887" y="21600"/>
                    </a:lnTo>
                    <a:close/>
                  </a:path>
                </a:pathLst>
              </a:custGeom>
              <a:noFill/>
              <a:ln w="1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283" name="Freeform 82"/>
              <p:cNvSpPr>
                <a:spLocks/>
              </p:cNvSpPr>
              <p:nvPr/>
            </p:nvSpPr>
            <p:spPr bwMode="auto">
              <a:xfrm>
                <a:off x="4876800" y="2994025"/>
                <a:ext cx="85725" cy="171450"/>
              </a:xfrm>
              <a:custGeom>
                <a:avLst/>
                <a:gdLst>
                  <a:gd name="T0" fmla="*/ 18 w 54"/>
                  <a:gd name="T1" fmla="*/ 108 h 108"/>
                  <a:gd name="T2" fmla="*/ 54 w 54"/>
                  <a:gd name="T3" fmla="*/ 6 h 108"/>
                  <a:gd name="T4" fmla="*/ 0 w 54"/>
                  <a:gd name="T5" fmla="*/ 0 h 108"/>
                  <a:gd name="T6" fmla="*/ 18 w 54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08">
                    <a:moveTo>
                      <a:pt x="18" y="108"/>
                    </a:moveTo>
                    <a:lnTo>
                      <a:pt x="54" y="6"/>
                    </a:lnTo>
                    <a:lnTo>
                      <a:pt x="0" y="0"/>
                    </a:lnTo>
                    <a:lnTo>
                      <a:pt x="18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  <p:grpSp>
          <p:nvGrpSpPr>
            <p:cNvPr id="7293" name="7292 Grupo"/>
            <p:cNvGrpSpPr/>
            <p:nvPr/>
          </p:nvGrpSpPr>
          <p:grpSpPr>
            <a:xfrm>
              <a:off x="5143500" y="2832100"/>
              <a:ext cx="2592388" cy="4405313"/>
              <a:chOff x="5143500" y="2832100"/>
              <a:chExt cx="2592388" cy="4405313"/>
            </a:xfrm>
          </p:grpSpPr>
          <p:sp>
            <p:nvSpPr>
              <p:cNvPr id="7284" name="Arc 83"/>
              <p:cNvSpPr>
                <a:spLocks/>
              </p:cNvSpPr>
              <p:nvPr/>
            </p:nvSpPr>
            <p:spPr bwMode="auto">
              <a:xfrm>
                <a:off x="5287963" y="2832100"/>
                <a:ext cx="2447925" cy="4405313"/>
              </a:xfrm>
              <a:custGeom>
                <a:avLst/>
                <a:gdLst>
                  <a:gd name="G0" fmla="+- 7485 0 0"/>
                  <a:gd name="G1" fmla="+- 21600 0 0"/>
                  <a:gd name="G2" fmla="+- 21600 0 0"/>
                  <a:gd name="T0" fmla="*/ 0 w 12000"/>
                  <a:gd name="T1" fmla="*/ 1338 h 21600"/>
                  <a:gd name="T2" fmla="*/ 12000 w 12000"/>
                  <a:gd name="T3" fmla="*/ 477 h 21600"/>
                  <a:gd name="T4" fmla="*/ 7485 w 120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" h="21600" fill="none" extrusionOk="0">
                    <a:moveTo>
                      <a:pt x="0" y="1338"/>
                    </a:moveTo>
                    <a:cubicBezTo>
                      <a:pt x="2396" y="453"/>
                      <a:pt x="4930" y="-1"/>
                      <a:pt x="7485" y="0"/>
                    </a:cubicBezTo>
                    <a:cubicBezTo>
                      <a:pt x="9002" y="0"/>
                      <a:pt x="10515" y="159"/>
                      <a:pt x="11999" y="477"/>
                    </a:cubicBezTo>
                  </a:path>
                  <a:path w="12000" h="21600" stroke="0" extrusionOk="0">
                    <a:moveTo>
                      <a:pt x="0" y="1338"/>
                    </a:moveTo>
                    <a:cubicBezTo>
                      <a:pt x="2396" y="453"/>
                      <a:pt x="4930" y="-1"/>
                      <a:pt x="7485" y="0"/>
                    </a:cubicBezTo>
                    <a:cubicBezTo>
                      <a:pt x="9002" y="0"/>
                      <a:pt x="10515" y="159"/>
                      <a:pt x="11999" y="477"/>
                    </a:cubicBezTo>
                    <a:lnTo>
                      <a:pt x="7485" y="21600"/>
                    </a:lnTo>
                    <a:close/>
                  </a:path>
                </a:pathLst>
              </a:custGeom>
              <a:noFill/>
              <a:ln w="1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285" name="Freeform 84"/>
              <p:cNvSpPr>
                <a:spLocks/>
              </p:cNvSpPr>
              <p:nvPr/>
            </p:nvSpPr>
            <p:spPr bwMode="auto">
              <a:xfrm>
                <a:off x="5143500" y="3060700"/>
                <a:ext cx="161925" cy="104775"/>
              </a:xfrm>
              <a:custGeom>
                <a:avLst/>
                <a:gdLst>
                  <a:gd name="T0" fmla="*/ 0 w 102"/>
                  <a:gd name="T1" fmla="*/ 66 h 66"/>
                  <a:gd name="T2" fmla="*/ 102 w 102"/>
                  <a:gd name="T3" fmla="*/ 54 h 66"/>
                  <a:gd name="T4" fmla="*/ 78 w 102"/>
                  <a:gd name="T5" fmla="*/ 0 h 66"/>
                  <a:gd name="T6" fmla="*/ 0 w 102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6">
                    <a:moveTo>
                      <a:pt x="0" y="66"/>
                    </a:moveTo>
                    <a:lnTo>
                      <a:pt x="102" y="54"/>
                    </a:lnTo>
                    <a:lnTo>
                      <a:pt x="7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  <p:grpSp>
          <p:nvGrpSpPr>
            <p:cNvPr id="7294" name="7293 Grupo"/>
            <p:cNvGrpSpPr/>
            <p:nvPr/>
          </p:nvGrpSpPr>
          <p:grpSpPr>
            <a:xfrm>
              <a:off x="4114800" y="-3219450"/>
              <a:ext cx="3619500" cy="8329613"/>
              <a:chOff x="4114800" y="-3219450"/>
              <a:chExt cx="3619500" cy="8329613"/>
            </a:xfrm>
          </p:grpSpPr>
          <p:sp>
            <p:nvSpPr>
              <p:cNvPr id="7286" name="Arc 85"/>
              <p:cNvSpPr>
                <a:spLocks/>
              </p:cNvSpPr>
              <p:nvPr/>
            </p:nvSpPr>
            <p:spPr bwMode="auto">
              <a:xfrm>
                <a:off x="5002213" y="579438"/>
                <a:ext cx="2568575" cy="4062413"/>
              </a:xfrm>
              <a:custGeom>
                <a:avLst/>
                <a:gdLst>
                  <a:gd name="G0" fmla="+- 10550 0 0"/>
                  <a:gd name="G1" fmla="+- 0 0 0"/>
                  <a:gd name="G2" fmla="+- 21600 0 0"/>
                  <a:gd name="T0" fmla="*/ 13661 w 13661"/>
                  <a:gd name="T1" fmla="*/ 21375 h 21600"/>
                  <a:gd name="T2" fmla="*/ 0 w 13661"/>
                  <a:gd name="T3" fmla="*/ 18848 h 21600"/>
                  <a:gd name="T4" fmla="*/ 10550 w 13661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61" h="21600" fill="none" extrusionOk="0">
                    <a:moveTo>
                      <a:pt x="13660" y="21374"/>
                    </a:moveTo>
                    <a:cubicBezTo>
                      <a:pt x="12630" y="21524"/>
                      <a:pt x="11591" y="21599"/>
                      <a:pt x="10550" y="21600"/>
                    </a:cubicBezTo>
                    <a:cubicBezTo>
                      <a:pt x="6855" y="21600"/>
                      <a:pt x="3223" y="20652"/>
                      <a:pt x="-1" y="18848"/>
                    </a:cubicBezTo>
                  </a:path>
                  <a:path w="13661" h="21600" stroke="0" extrusionOk="0">
                    <a:moveTo>
                      <a:pt x="13660" y="21374"/>
                    </a:moveTo>
                    <a:cubicBezTo>
                      <a:pt x="12630" y="21524"/>
                      <a:pt x="11591" y="21599"/>
                      <a:pt x="10550" y="21600"/>
                    </a:cubicBezTo>
                    <a:cubicBezTo>
                      <a:pt x="6855" y="21600"/>
                      <a:pt x="3223" y="20652"/>
                      <a:pt x="-1" y="18848"/>
                    </a:cubicBezTo>
                    <a:lnTo>
                      <a:pt x="10550" y="0"/>
                    </a:lnTo>
                    <a:close/>
                  </a:path>
                </a:pathLst>
              </a:custGeom>
              <a:noFill/>
              <a:ln w="1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287" name="Freeform 86"/>
              <p:cNvSpPr>
                <a:spLocks/>
              </p:cNvSpPr>
              <p:nvPr/>
            </p:nvSpPr>
            <p:spPr bwMode="auto">
              <a:xfrm>
                <a:off x="7562850" y="4556125"/>
                <a:ext cx="171450" cy="95250"/>
              </a:xfrm>
              <a:custGeom>
                <a:avLst/>
                <a:gdLst>
                  <a:gd name="T0" fmla="*/ 108 w 108"/>
                  <a:gd name="T1" fmla="*/ 12 h 60"/>
                  <a:gd name="T2" fmla="*/ 0 w 108"/>
                  <a:gd name="T3" fmla="*/ 0 h 60"/>
                  <a:gd name="T4" fmla="*/ 12 w 108"/>
                  <a:gd name="T5" fmla="*/ 60 h 60"/>
                  <a:gd name="T6" fmla="*/ 108 w 108"/>
                  <a:gd name="T7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60">
                    <a:moveTo>
                      <a:pt x="108" y="12"/>
                    </a:moveTo>
                    <a:lnTo>
                      <a:pt x="0" y="0"/>
                    </a:lnTo>
                    <a:lnTo>
                      <a:pt x="12" y="60"/>
                    </a:lnTo>
                    <a:lnTo>
                      <a:pt x="108" y="12"/>
                    </a:lnTo>
                    <a:close/>
                  </a:path>
                </a:pathLst>
              </a:cu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288" name="Arc 87"/>
              <p:cNvSpPr>
                <a:spLocks/>
              </p:cNvSpPr>
              <p:nvPr/>
            </p:nvSpPr>
            <p:spPr bwMode="auto">
              <a:xfrm>
                <a:off x="4114800" y="-3219450"/>
                <a:ext cx="3463925" cy="8329613"/>
              </a:xfrm>
              <a:custGeom>
                <a:avLst/>
                <a:gdLst>
                  <a:gd name="G0" fmla="+- 2234 0 0"/>
                  <a:gd name="G1" fmla="+- 0 0 0"/>
                  <a:gd name="G2" fmla="+- 21600 0 0"/>
                  <a:gd name="T0" fmla="*/ 8984 w 8984"/>
                  <a:gd name="T1" fmla="*/ 20518 h 21600"/>
                  <a:gd name="T2" fmla="*/ 0 w 8984"/>
                  <a:gd name="T3" fmla="*/ 21484 h 21600"/>
                  <a:gd name="T4" fmla="*/ 2234 w 898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84" h="21600" fill="none" extrusionOk="0">
                    <a:moveTo>
                      <a:pt x="8984" y="20518"/>
                    </a:moveTo>
                    <a:cubicBezTo>
                      <a:pt x="6805" y="21234"/>
                      <a:pt x="4527" y="21599"/>
                      <a:pt x="2234" y="21600"/>
                    </a:cubicBezTo>
                    <a:cubicBezTo>
                      <a:pt x="1487" y="21600"/>
                      <a:pt x="742" y="21561"/>
                      <a:pt x="-1" y="21484"/>
                    </a:cubicBezTo>
                  </a:path>
                  <a:path w="8984" h="21600" stroke="0" extrusionOk="0">
                    <a:moveTo>
                      <a:pt x="8984" y="20518"/>
                    </a:moveTo>
                    <a:cubicBezTo>
                      <a:pt x="6805" y="21234"/>
                      <a:pt x="4527" y="21599"/>
                      <a:pt x="2234" y="21600"/>
                    </a:cubicBezTo>
                    <a:cubicBezTo>
                      <a:pt x="1487" y="21600"/>
                      <a:pt x="742" y="21561"/>
                      <a:pt x="-1" y="21484"/>
                    </a:cubicBezTo>
                    <a:lnTo>
                      <a:pt x="2234" y="0"/>
                    </a:lnTo>
                    <a:close/>
                  </a:path>
                </a:pathLst>
              </a:custGeom>
              <a:noFill/>
              <a:ln w="1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289" name="Freeform 88"/>
              <p:cNvSpPr>
                <a:spLocks/>
              </p:cNvSpPr>
              <p:nvPr/>
            </p:nvSpPr>
            <p:spPr bwMode="auto">
              <a:xfrm>
                <a:off x="7562850" y="4641850"/>
                <a:ext cx="171450" cy="95250"/>
              </a:xfrm>
              <a:custGeom>
                <a:avLst/>
                <a:gdLst>
                  <a:gd name="T0" fmla="*/ 108 w 108"/>
                  <a:gd name="T1" fmla="*/ 0 h 60"/>
                  <a:gd name="T2" fmla="*/ 0 w 108"/>
                  <a:gd name="T3" fmla="*/ 6 h 60"/>
                  <a:gd name="T4" fmla="*/ 18 w 108"/>
                  <a:gd name="T5" fmla="*/ 60 h 60"/>
                  <a:gd name="T6" fmla="*/ 108 w 10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60">
                    <a:moveTo>
                      <a:pt x="108" y="0"/>
                    </a:moveTo>
                    <a:lnTo>
                      <a:pt x="0" y="6"/>
                    </a:lnTo>
                    <a:lnTo>
                      <a:pt x="18" y="6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  <p:grpSp>
          <p:nvGrpSpPr>
            <p:cNvPr id="7295" name="7294 Grupo"/>
            <p:cNvGrpSpPr/>
            <p:nvPr/>
          </p:nvGrpSpPr>
          <p:grpSpPr>
            <a:xfrm>
              <a:off x="180975" y="3194050"/>
              <a:ext cx="1062038" cy="1825625"/>
              <a:chOff x="180975" y="3194050"/>
              <a:chExt cx="1062038" cy="1825625"/>
            </a:xfrm>
          </p:grpSpPr>
          <p:sp>
            <p:nvSpPr>
              <p:cNvPr id="7290" name="Arc 89"/>
              <p:cNvSpPr>
                <a:spLocks/>
              </p:cNvSpPr>
              <p:nvPr/>
            </p:nvSpPr>
            <p:spPr bwMode="auto">
              <a:xfrm>
                <a:off x="180975" y="3302000"/>
                <a:ext cx="1062038" cy="1717675"/>
              </a:xfrm>
              <a:custGeom>
                <a:avLst/>
                <a:gdLst>
                  <a:gd name="G0" fmla="+- 21600 0 0"/>
                  <a:gd name="G1" fmla="+- 14380 0 0"/>
                  <a:gd name="G2" fmla="+- 21600 0 0"/>
                  <a:gd name="T0" fmla="*/ 14943 w 21600"/>
                  <a:gd name="T1" fmla="*/ 34929 h 34929"/>
                  <a:gd name="T2" fmla="*/ 5483 w 21600"/>
                  <a:gd name="T3" fmla="*/ 0 h 34929"/>
                  <a:gd name="T4" fmla="*/ 21600 w 21600"/>
                  <a:gd name="T5" fmla="*/ 14380 h 34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4929" fill="none" extrusionOk="0">
                    <a:moveTo>
                      <a:pt x="14943" y="34928"/>
                    </a:moveTo>
                    <a:cubicBezTo>
                      <a:pt x="6034" y="32042"/>
                      <a:pt x="0" y="23744"/>
                      <a:pt x="0" y="14380"/>
                    </a:cubicBezTo>
                    <a:cubicBezTo>
                      <a:pt x="-1" y="9076"/>
                      <a:pt x="1951" y="3957"/>
                      <a:pt x="5482" y="-1"/>
                    </a:cubicBezTo>
                  </a:path>
                  <a:path w="21600" h="34929" stroke="0" extrusionOk="0">
                    <a:moveTo>
                      <a:pt x="14943" y="34928"/>
                    </a:moveTo>
                    <a:cubicBezTo>
                      <a:pt x="6034" y="32042"/>
                      <a:pt x="0" y="23744"/>
                      <a:pt x="0" y="14380"/>
                    </a:cubicBezTo>
                    <a:cubicBezTo>
                      <a:pt x="-1" y="9076"/>
                      <a:pt x="1951" y="3957"/>
                      <a:pt x="5482" y="-1"/>
                    </a:cubicBezTo>
                    <a:lnTo>
                      <a:pt x="21600" y="14380"/>
                    </a:lnTo>
                    <a:close/>
                  </a:path>
                </a:pathLst>
              </a:custGeom>
              <a:noFill/>
              <a:ln w="12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291" name="Freeform 90"/>
              <p:cNvSpPr>
                <a:spLocks/>
              </p:cNvSpPr>
              <p:nvPr/>
            </p:nvSpPr>
            <p:spPr bwMode="auto">
              <a:xfrm>
                <a:off x="419100" y="3194050"/>
                <a:ext cx="152400" cy="142875"/>
              </a:xfrm>
              <a:custGeom>
                <a:avLst/>
                <a:gdLst>
                  <a:gd name="T0" fmla="*/ 96 w 96"/>
                  <a:gd name="T1" fmla="*/ 0 h 90"/>
                  <a:gd name="T2" fmla="*/ 0 w 96"/>
                  <a:gd name="T3" fmla="*/ 42 h 90"/>
                  <a:gd name="T4" fmla="*/ 36 w 96"/>
                  <a:gd name="T5" fmla="*/ 90 h 90"/>
                  <a:gd name="T6" fmla="*/ 96 w 96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90">
                    <a:moveTo>
                      <a:pt x="96" y="0"/>
                    </a:moveTo>
                    <a:lnTo>
                      <a:pt x="0" y="42"/>
                    </a:lnTo>
                    <a:lnTo>
                      <a:pt x="36" y="9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6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5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MMDS 2 </a:t>
            </a:r>
            <a:r>
              <a:rPr lang="es-CL" b="1" dirty="0" err="1" smtClean="0"/>
              <a:t>includes</a:t>
            </a:r>
            <a:r>
              <a:rPr lang="es-CL" b="1" dirty="0" smtClean="0"/>
              <a:t> MMDS 3</a:t>
            </a:r>
            <a:endParaRPr lang="es-CL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38300"/>
            <a:ext cx="6667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Model</a:t>
            </a:r>
            <a:r>
              <a:rPr lang="es-CL" b="1" dirty="0" smtClean="0"/>
              <a:t> variables</a:t>
            </a:r>
            <a:endParaRPr lang="es-CL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60450" y="2029619"/>
          <a:ext cx="7023100" cy="3667125"/>
        </p:xfrm>
        <a:graphic>
          <a:graphicData uri="http://schemas.openxmlformats.org/drawingml/2006/table">
            <a:tbl>
              <a:tblPr/>
              <a:tblGrid>
                <a:gridCol w="761656"/>
                <a:gridCol w="2960936"/>
                <a:gridCol w="825127"/>
                <a:gridCol w="825127"/>
                <a:gridCol w="825127"/>
                <a:gridCol w="825127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V[]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Name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MMDS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MMDS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MMDS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MMDS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Order backlog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revenue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Available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money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advertisement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budget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spending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advertisements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presence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 of ad presence on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orders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delivery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delay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perception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adjustment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Perceived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delivery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delay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 of perceived delay on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3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Adjacency</a:t>
            </a:r>
            <a:r>
              <a:rPr lang="es-CL" b="1" dirty="0" smtClean="0"/>
              <a:t> </a:t>
            </a:r>
            <a:r>
              <a:rPr lang="es-CL" b="1" dirty="0" err="1" smtClean="0"/>
              <a:t>matrix</a:t>
            </a:r>
            <a:r>
              <a:rPr lang="es-CL" b="1" dirty="0" smtClean="0"/>
              <a:t> MMDS2</a:t>
            </a:r>
            <a:endParaRPr lang="es-CL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99858"/>
              </p:ext>
            </p:extLst>
          </p:nvPr>
        </p:nvGraphicFramePr>
        <p:xfrm>
          <a:off x="179512" y="1412776"/>
          <a:ext cx="3722592" cy="3200400"/>
        </p:xfrm>
        <a:graphic>
          <a:graphicData uri="http://schemas.openxmlformats.org/drawingml/2006/table">
            <a:tbl>
              <a:tblPr/>
              <a:tblGrid>
                <a:gridCol w="761656"/>
                <a:gridCol w="296093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Order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backlog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</a:t>
                      </a:r>
                      <a:r>
                        <a:rPr lang="es-C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revenue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Available</a:t>
                      </a:r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money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advertisement</a:t>
                      </a:r>
                      <a:r>
                        <a:rPr lang="es-CL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budget</a:t>
                      </a:r>
                      <a:endParaRPr lang="es-CL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spending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advertisements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presence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effect of ad presence on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orders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delivery</a:t>
                      </a:r>
                      <a:r>
                        <a:rPr lang="es-CL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delay</a:t>
                      </a:r>
                      <a:endParaRPr lang="es-CL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perception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adjustment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Perceived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delivery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delay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effect of perceived delay on orders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85" y="2699680"/>
            <a:ext cx="4215755" cy="4158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294365" y="0"/>
            <a:ext cx="4136539" cy="2385606"/>
            <a:chOff x="2267744" y="1071539"/>
            <a:chExt cx="4558692" cy="2629068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6348741" y="2717292"/>
              <a:ext cx="4776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sales</a:t>
              </a:r>
              <a:endParaRPr kumimoji="0" lang="es-C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127537" y="3454386"/>
              <a:ext cx="1275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600" b="0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sales </a:t>
              </a:r>
              <a:r>
                <a:rPr kumimoji="0" lang="es-CL" sz="1600" b="0" i="0" u="none" strike="noStrike" cap="none" normalizeH="0" baseline="0" dirty="0" err="1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revenue</a:t>
              </a:r>
              <a:endParaRPr kumimoji="0" lang="es-CL" sz="2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rc 13"/>
            <p:cNvSpPr>
              <a:spLocks/>
            </p:cNvSpPr>
            <p:nvPr/>
          </p:nvSpPr>
          <p:spPr bwMode="auto">
            <a:xfrm>
              <a:off x="5414665" y="2367808"/>
              <a:ext cx="1120469" cy="1194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61 w 18761"/>
                <a:gd name="T1" fmla="*/ 10705 h 20004"/>
                <a:gd name="T2" fmla="*/ 8150 w 18761"/>
                <a:gd name="T3" fmla="*/ 20004 h 20004"/>
                <a:gd name="T4" fmla="*/ 0 w 18761"/>
                <a:gd name="T5" fmla="*/ 0 h 20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61" h="20004" fill="none" extrusionOk="0">
                  <a:moveTo>
                    <a:pt x="18760" y="10704"/>
                  </a:moveTo>
                  <a:cubicBezTo>
                    <a:pt x="16364" y="14904"/>
                    <a:pt x="12627" y="18179"/>
                    <a:pt x="8149" y="20003"/>
                  </a:cubicBezTo>
                </a:path>
                <a:path w="18761" h="20004" stroke="0" extrusionOk="0">
                  <a:moveTo>
                    <a:pt x="18760" y="10704"/>
                  </a:moveTo>
                  <a:cubicBezTo>
                    <a:pt x="16364" y="14904"/>
                    <a:pt x="12627" y="18179"/>
                    <a:pt x="8149" y="2000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000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5738732" y="3517929"/>
              <a:ext cx="177919" cy="101668"/>
            </a:xfrm>
            <a:custGeom>
              <a:avLst/>
              <a:gdLst>
                <a:gd name="T0" fmla="*/ 0 w 84"/>
                <a:gd name="T1" fmla="*/ 48 h 48"/>
                <a:gd name="T2" fmla="*/ 84 w 84"/>
                <a:gd name="T3" fmla="*/ 48 h 48"/>
                <a:gd name="T4" fmla="*/ 72 w 84"/>
                <a:gd name="T5" fmla="*/ 0 h 48"/>
                <a:gd name="T6" fmla="*/ 0 w 8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8">
                  <a:moveTo>
                    <a:pt x="0" y="48"/>
                  </a:moveTo>
                  <a:lnTo>
                    <a:pt x="84" y="48"/>
                  </a:lnTo>
                  <a:lnTo>
                    <a:pt x="7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2D050"/>
            </a:solidFill>
            <a:ln w="6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267744" y="2641041"/>
              <a:ext cx="8250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Available</a:t>
              </a:r>
              <a:endParaRPr kumimoji="0" lang="es-C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2382121" y="2907920"/>
              <a:ext cx="6155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money</a:t>
              </a:r>
              <a:endParaRPr kumimoji="0" lang="es-C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rc 40"/>
            <p:cNvSpPr>
              <a:spLocks/>
            </p:cNvSpPr>
            <p:nvPr/>
          </p:nvSpPr>
          <p:spPr bwMode="auto">
            <a:xfrm>
              <a:off x="3301186" y="1071539"/>
              <a:ext cx="1234845" cy="2440036"/>
            </a:xfrm>
            <a:custGeom>
              <a:avLst/>
              <a:gdLst>
                <a:gd name="G0" fmla="+- 10628 0 0"/>
                <a:gd name="G1" fmla="+- 0 0 0"/>
                <a:gd name="G2" fmla="+- 21600 0 0"/>
                <a:gd name="T0" fmla="*/ 5556 w 10628"/>
                <a:gd name="T1" fmla="*/ 20996 h 20996"/>
                <a:gd name="T2" fmla="*/ 0 w 10628"/>
                <a:gd name="T3" fmla="*/ 18804 h 20996"/>
                <a:gd name="T4" fmla="*/ 10628 w 10628"/>
                <a:gd name="T5" fmla="*/ 0 h 20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28" h="20996" fill="none" extrusionOk="0">
                  <a:moveTo>
                    <a:pt x="5555" y="20996"/>
                  </a:moveTo>
                  <a:cubicBezTo>
                    <a:pt x="3611" y="20526"/>
                    <a:pt x="1741" y="19788"/>
                    <a:pt x="-1" y="18804"/>
                  </a:cubicBezTo>
                </a:path>
                <a:path w="10628" h="20996" stroke="0" extrusionOk="0">
                  <a:moveTo>
                    <a:pt x="5555" y="20996"/>
                  </a:moveTo>
                  <a:cubicBezTo>
                    <a:pt x="3611" y="20526"/>
                    <a:pt x="1741" y="19788"/>
                    <a:pt x="-1" y="18804"/>
                  </a:cubicBezTo>
                  <a:lnTo>
                    <a:pt x="10628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000"/>
            </a:p>
          </p:txBody>
        </p:sp>
        <p:sp>
          <p:nvSpPr>
            <p:cNvPr id="14" name="Freeform 41"/>
            <p:cNvSpPr>
              <a:spLocks/>
            </p:cNvSpPr>
            <p:nvPr/>
          </p:nvSpPr>
          <p:spPr bwMode="auto">
            <a:xfrm>
              <a:off x="3157156" y="3174799"/>
              <a:ext cx="165211" cy="127085"/>
            </a:xfrm>
            <a:custGeom>
              <a:avLst/>
              <a:gdLst>
                <a:gd name="T0" fmla="*/ 0 w 78"/>
                <a:gd name="T1" fmla="*/ 0 h 60"/>
                <a:gd name="T2" fmla="*/ 54 w 78"/>
                <a:gd name="T3" fmla="*/ 60 h 60"/>
                <a:gd name="T4" fmla="*/ 78 w 78"/>
                <a:gd name="T5" fmla="*/ 24 h 60"/>
                <a:gd name="T6" fmla="*/ 0 w 78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60">
                  <a:moveTo>
                    <a:pt x="0" y="0"/>
                  </a:moveTo>
                  <a:lnTo>
                    <a:pt x="54" y="60"/>
                  </a:lnTo>
                  <a:lnTo>
                    <a:pt x="7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000"/>
            </a:p>
          </p:txBody>
        </p:sp>
      </p:grpSp>
      <p:grpSp>
        <p:nvGrpSpPr>
          <p:cNvPr id="11265" name="11264 Grupo"/>
          <p:cNvGrpSpPr/>
          <p:nvPr/>
        </p:nvGrpSpPr>
        <p:grpSpPr>
          <a:xfrm>
            <a:off x="4955881" y="2690155"/>
            <a:ext cx="1035578" cy="851227"/>
            <a:chOff x="4955881" y="2690155"/>
            <a:chExt cx="1035578" cy="851227"/>
          </a:xfrm>
        </p:grpSpPr>
        <p:sp>
          <p:nvSpPr>
            <p:cNvPr id="15" name="14 Elipse"/>
            <p:cNvSpPr/>
            <p:nvPr/>
          </p:nvSpPr>
          <p:spPr>
            <a:xfrm>
              <a:off x="5672578" y="3222501"/>
              <a:ext cx="318881" cy="3188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5" name="4 Conector recto de flecha"/>
            <p:cNvCxnSpPr>
              <a:stCxn id="18" idx="3"/>
              <a:endCxn id="15" idx="2"/>
            </p:cNvCxnSpPr>
            <p:nvPr/>
          </p:nvCxnSpPr>
          <p:spPr>
            <a:xfrm flipV="1">
              <a:off x="5232106" y="3381942"/>
              <a:ext cx="440472" cy="22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Rectángulo"/>
            <p:cNvSpPr/>
            <p:nvPr/>
          </p:nvSpPr>
          <p:spPr>
            <a:xfrm>
              <a:off x="4955881" y="3246107"/>
              <a:ext cx="276225" cy="276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5696184" y="2690155"/>
              <a:ext cx="276225" cy="276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1" name="20 Conector recto de flecha"/>
            <p:cNvCxnSpPr>
              <a:stCxn id="15" idx="0"/>
              <a:endCxn id="22" idx="2"/>
            </p:cNvCxnSpPr>
            <p:nvPr/>
          </p:nvCxnSpPr>
          <p:spPr>
            <a:xfrm flipV="1">
              <a:off x="5832019" y="2966380"/>
              <a:ext cx="2278" cy="2561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4" name="11263 Grupo"/>
          <p:cNvGrpSpPr/>
          <p:nvPr/>
        </p:nvGrpSpPr>
        <p:grpSpPr>
          <a:xfrm>
            <a:off x="4955881" y="2690155"/>
            <a:ext cx="1272461" cy="1124967"/>
            <a:chOff x="4955881" y="2690155"/>
            <a:chExt cx="1272461" cy="1124967"/>
          </a:xfrm>
        </p:grpSpPr>
        <p:sp>
          <p:nvSpPr>
            <p:cNvPr id="17" name="16 Elipse"/>
            <p:cNvSpPr/>
            <p:nvPr/>
          </p:nvSpPr>
          <p:spPr>
            <a:xfrm>
              <a:off x="5909461" y="3496241"/>
              <a:ext cx="318881" cy="3188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955881" y="3522332"/>
              <a:ext cx="276225" cy="276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5930789" y="2690155"/>
              <a:ext cx="276225" cy="2762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6" name="25 Conector angular"/>
            <p:cNvCxnSpPr>
              <a:stCxn id="22" idx="0"/>
              <a:endCxn id="23" idx="1"/>
            </p:cNvCxnSpPr>
            <p:nvPr/>
          </p:nvCxnSpPr>
          <p:spPr>
            <a:xfrm rot="16200000" flipH="1" flipV="1">
              <a:off x="4909944" y="2736092"/>
              <a:ext cx="970290" cy="878416"/>
            </a:xfrm>
            <a:prstGeom prst="bentConnector4">
              <a:avLst>
                <a:gd name="adj1" fmla="val -23560"/>
                <a:gd name="adj2" fmla="val 126024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>
              <a:stCxn id="23" idx="3"/>
              <a:endCxn id="17" idx="2"/>
            </p:cNvCxnSpPr>
            <p:nvPr/>
          </p:nvCxnSpPr>
          <p:spPr>
            <a:xfrm flipV="1">
              <a:off x="5232106" y="3655682"/>
              <a:ext cx="677355" cy="47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>
              <a:stCxn id="17" idx="0"/>
              <a:endCxn id="24" idx="2"/>
            </p:cNvCxnSpPr>
            <p:nvPr/>
          </p:nvCxnSpPr>
          <p:spPr>
            <a:xfrm flipV="1">
              <a:off x="6068902" y="2966380"/>
              <a:ext cx="0" cy="529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7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Differences</a:t>
            </a:r>
            <a:r>
              <a:rPr lang="es-CL" b="1" dirty="0" smtClean="0"/>
              <a:t> </a:t>
            </a:r>
            <a:r>
              <a:rPr lang="es-CL" b="1" dirty="0" err="1" smtClean="0"/>
              <a:t>with</a:t>
            </a:r>
            <a:r>
              <a:rPr lang="es-CL" b="1" dirty="0" smtClean="0"/>
              <a:t> MMDS2 </a:t>
            </a:r>
            <a:r>
              <a:rPr lang="es-CL" b="1" dirty="0" err="1" smtClean="0"/>
              <a:t>increase</a:t>
            </a:r>
            <a:r>
              <a:rPr lang="es-CL" b="1" dirty="0" smtClean="0"/>
              <a:t>!</a:t>
            </a:r>
            <a:endParaRPr lang="es-CL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0" y="1916832"/>
            <a:ext cx="3122786" cy="30717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34789" y="141131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MMDS3</a:t>
            </a:r>
            <a:endParaRPr lang="es-CL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634124" y="122664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/>
              <a:t>6</a:t>
            </a:r>
            <a:endParaRPr lang="es-CL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285540" y="141131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/>
              <a:t>MMDS4</a:t>
            </a:r>
            <a:endParaRPr lang="es-CL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039645" y="12266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/>
              <a:t>14</a:t>
            </a:r>
            <a:endParaRPr lang="es-CL" sz="32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916833"/>
            <a:ext cx="3122786" cy="30717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34790" y="5096036"/>
            <a:ext cx="7920879" cy="1130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rgbClr val="FF0000"/>
                </a:solidFill>
              </a:rPr>
              <a:t>If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both</a:t>
            </a:r>
            <a:r>
              <a:rPr lang="es-CL" sz="2400" dirty="0" smtClean="0">
                <a:solidFill>
                  <a:srgbClr val="FF0000"/>
                </a:solidFill>
              </a:rPr>
              <a:t> MMDS </a:t>
            </a:r>
            <a:r>
              <a:rPr lang="es-CL" sz="2400" dirty="0" err="1" smtClean="0">
                <a:solidFill>
                  <a:srgbClr val="FF0000"/>
                </a:solidFill>
              </a:rPr>
              <a:t>have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the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same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meaning</a:t>
            </a:r>
            <a:r>
              <a:rPr lang="es-CL" sz="2400" dirty="0" smtClean="0">
                <a:solidFill>
                  <a:srgbClr val="FF0000"/>
                </a:solidFill>
              </a:rPr>
              <a:t>, do </a:t>
            </a:r>
            <a:r>
              <a:rPr lang="es-CL" sz="2400" dirty="0" err="1" smtClean="0">
                <a:solidFill>
                  <a:srgbClr val="FF0000"/>
                </a:solidFill>
              </a:rPr>
              <a:t>current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methods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for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comparing</a:t>
            </a:r>
            <a:r>
              <a:rPr lang="es-CL" sz="2400" dirty="0" smtClean="0">
                <a:solidFill>
                  <a:srgbClr val="FF0000"/>
                </a:solidFill>
              </a:rPr>
              <a:t> MMDS </a:t>
            </a:r>
            <a:r>
              <a:rPr lang="es-CL" sz="2400" dirty="0" err="1" smtClean="0">
                <a:solidFill>
                  <a:srgbClr val="FF0000"/>
                </a:solidFill>
              </a:rPr>
              <a:t>overweight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these</a:t>
            </a:r>
            <a:r>
              <a:rPr lang="es-CL" sz="2400" dirty="0" smtClean="0">
                <a:solidFill>
                  <a:srgbClr val="FF0000"/>
                </a:solidFill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</a:rPr>
              <a:t>differences</a:t>
            </a:r>
            <a:r>
              <a:rPr lang="es-CL" sz="2400" dirty="0" smtClean="0">
                <a:solidFill>
                  <a:srgbClr val="FF0000"/>
                </a:solidFill>
              </a:rPr>
              <a:t>?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33" y="1327381"/>
            <a:ext cx="5040224" cy="274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Distance</a:t>
            </a:r>
            <a:r>
              <a:rPr lang="es-CL" b="1" dirty="0" smtClean="0"/>
              <a:t> </a:t>
            </a:r>
            <a:r>
              <a:rPr lang="es-CL" b="1" dirty="0" err="1" smtClean="0"/>
              <a:t>matrix</a:t>
            </a:r>
            <a:r>
              <a:rPr lang="es-CL" b="1" dirty="0" smtClean="0"/>
              <a:t> MMDS2</a:t>
            </a:r>
            <a:endParaRPr lang="es-CL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02" y="3276240"/>
            <a:ext cx="4370930" cy="3181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58446"/>
              </p:ext>
            </p:extLst>
          </p:nvPr>
        </p:nvGraphicFramePr>
        <p:xfrm>
          <a:off x="345767" y="4239103"/>
          <a:ext cx="3722592" cy="2057400"/>
        </p:xfrm>
        <a:graphic>
          <a:graphicData uri="http://schemas.openxmlformats.org/drawingml/2006/table">
            <a:tbl>
              <a:tblPr/>
              <a:tblGrid>
                <a:gridCol w="761656"/>
                <a:gridCol w="296093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revenue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Available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money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spending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advertisements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presence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orders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perception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adjustment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Perceived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delivery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delay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361882" y="3261779"/>
            <a:ext cx="8364750" cy="1199532"/>
            <a:chOff x="361882" y="3261779"/>
            <a:chExt cx="8364750" cy="1199532"/>
          </a:xfrm>
        </p:grpSpPr>
        <p:sp>
          <p:nvSpPr>
            <p:cNvPr id="8" name="7 Rectángulo"/>
            <p:cNvSpPr/>
            <p:nvPr/>
          </p:nvSpPr>
          <p:spPr>
            <a:xfrm>
              <a:off x="4355702" y="3705843"/>
              <a:ext cx="4370930" cy="23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219700" y="3261779"/>
              <a:ext cx="611084" cy="23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105457" y="3261779"/>
              <a:ext cx="871420" cy="23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219758" y="3261779"/>
              <a:ext cx="321073" cy="23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7823408" y="3261779"/>
              <a:ext cx="619948" cy="275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638483" y="3261779"/>
              <a:ext cx="321073" cy="23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3156528" y="3355568"/>
              <a:ext cx="453447" cy="23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361882" y="4223804"/>
              <a:ext cx="3657668" cy="2375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5605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Distant</a:t>
            </a:r>
            <a:r>
              <a:rPr lang="es-CL" b="1" dirty="0" smtClean="0"/>
              <a:t>, </a:t>
            </a:r>
            <a:r>
              <a:rPr lang="es-CL" b="1" i="1" dirty="0" err="1" smtClean="0"/>
              <a:t>not</a:t>
            </a:r>
            <a:r>
              <a:rPr lang="es-CL" b="1" dirty="0" smtClean="0"/>
              <a:t> </a:t>
            </a:r>
            <a:r>
              <a:rPr lang="es-CL" b="1" dirty="0" err="1" smtClean="0"/>
              <a:t>absent</a:t>
            </a:r>
            <a:endParaRPr lang="es-CL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7" y="4476788"/>
            <a:ext cx="2568755" cy="18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36099" y="3852231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/>
              <a:t>MMDS2</a:t>
            </a:r>
            <a:endParaRPr lang="es-CL" sz="2800" dirty="0"/>
          </a:p>
        </p:txBody>
      </p:sp>
      <p:sp>
        <p:nvSpPr>
          <p:cNvPr id="5" name="4 Elipse"/>
          <p:cNvSpPr/>
          <p:nvPr/>
        </p:nvSpPr>
        <p:spPr>
          <a:xfrm>
            <a:off x="2244211" y="5160963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2743687" y="5541641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5 Grupo"/>
          <p:cNvGrpSpPr/>
          <p:nvPr/>
        </p:nvGrpSpPr>
        <p:grpSpPr>
          <a:xfrm>
            <a:off x="245312" y="763762"/>
            <a:ext cx="4680520" cy="2690624"/>
            <a:chOff x="2267744" y="1071539"/>
            <a:chExt cx="4680520" cy="2690624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348741" y="2717292"/>
              <a:ext cx="599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sales</a:t>
              </a:r>
              <a:endParaRPr kumimoji="0" lang="es-C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127537" y="3454386"/>
              <a:ext cx="15965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2000" b="0" i="0" u="none" strike="noStrike" cap="none" normalizeH="0" baseline="0" dirty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sales </a:t>
              </a:r>
              <a:r>
                <a:rPr kumimoji="0" lang="es-CL" sz="2000" b="0" i="0" u="none" strike="noStrike" cap="none" normalizeH="0" baseline="0" dirty="0" err="1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Arial" pitchFamily="34" charset="0"/>
                  <a:cs typeface="Arial" pitchFamily="34" charset="0"/>
                </a:rPr>
                <a:t>revenue</a:t>
              </a:r>
              <a:endParaRPr kumimoji="0" lang="es-CL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rc 13"/>
            <p:cNvSpPr>
              <a:spLocks/>
            </p:cNvSpPr>
            <p:nvPr/>
          </p:nvSpPr>
          <p:spPr bwMode="auto">
            <a:xfrm>
              <a:off x="5414665" y="2367808"/>
              <a:ext cx="1120469" cy="119460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761 w 18761"/>
                <a:gd name="T1" fmla="*/ 10705 h 20004"/>
                <a:gd name="T2" fmla="*/ 8150 w 18761"/>
                <a:gd name="T3" fmla="*/ 20004 h 20004"/>
                <a:gd name="T4" fmla="*/ 0 w 18761"/>
                <a:gd name="T5" fmla="*/ 0 h 20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61" h="20004" fill="none" extrusionOk="0">
                  <a:moveTo>
                    <a:pt x="18760" y="10704"/>
                  </a:moveTo>
                  <a:cubicBezTo>
                    <a:pt x="16364" y="14904"/>
                    <a:pt x="12627" y="18179"/>
                    <a:pt x="8149" y="20003"/>
                  </a:cubicBezTo>
                </a:path>
                <a:path w="18761" h="20004" stroke="0" extrusionOk="0">
                  <a:moveTo>
                    <a:pt x="18760" y="10704"/>
                  </a:moveTo>
                  <a:cubicBezTo>
                    <a:pt x="16364" y="14904"/>
                    <a:pt x="12627" y="18179"/>
                    <a:pt x="8149" y="2000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80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5738732" y="3517929"/>
              <a:ext cx="177919" cy="101668"/>
            </a:xfrm>
            <a:custGeom>
              <a:avLst/>
              <a:gdLst>
                <a:gd name="T0" fmla="*/ 0 w 84"/>
                <a:gd name="T1" fmla="*/ 48 h 48"/>
                <a:gd name="T2" fmla="*/ 84 w 84"/>
                <a:gd name="T3" fmla="*/ 48 h 48"/>
                <a:gd name="T4" fmla="*/ 72 w 84"/>
                <a:gd name="T5" fmla="*/ 0 h 48"/>
                <a:gd name="T6" fmla="*/ 0 w 8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8">
                  <a:moveTo>
                    <a:pt x="0" y="48"/>
                  </a:moveTo>
                  <a:lnTo>
                    <a:pt x="84" y="48"/>
                  </a:lnTo>
                  <a:lnTo>
                    <a:pt x="7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2D050"/>
            </a:solidFill>
            <a:ln w="6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800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2267744" y="2641041"/>
              <a:ext cx="10389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Available</a:t>
              </a:r>
              <a:endParaRPr kumimoji="0" lang="es-C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382121" y="2907920"/>
              <a:ext cx="769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money</a:t>
              </a:r>
              <a:endParaRPr kumimoji="0" lang="es-C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rc 40"/>
            <p:cNvSpPr>
              <a:spLocks/>
            </p:cNvSpPr>
            <p:nvPr/>
          </p:nvSpPr>
          <p:spPr bwMode="auto">
            <a:xfrm>
              <a:off x="3301186" y="1071539"/>
              <a:ext cx="1234845" cy="2440036"/>
            </a:xfrm>
            <a:custGeom>
              <a:avLst/>
              <a:gdLst>
                <a:gd name="G0" fmla="+- 10628 0 0"/>
                <a:gd name="G1" fmla="+- 0 0 0"/>
                <a:gd name="G2" fmla="+- 21600 0 0"/>
                <a:gd name="T0" fmla="*/ 5556 w 10628"/>
                <a:gd name="T1" fmla="*/ 20996 h 20996"/>
                <a:gd name="T2" fmla="*/ 0 w 10628"/>
                <a:gd name="T3" fmla="*/ 18804 h 20996"/>
                <a:gd name="T4" fmla="*/ 10628 w 10628"/>
                <a:gd name="T5" fmla="*/ 0 h 20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28" h="20996" fill="none" extrusionOk="0">
                  <a:moveTo>
                    <a:pt x="5555" y="20996"/>
                  </a:moveTo>
                  <a:cubicBezTo>
                    <a:pt x="3611" y="20526"/>
                    <a:pt x="1741" y="19788"/>
                    <a:pt x="-1" y="18804"/>
                  </a:cubicBezTo>
                </a:path>
                <a:path w="10628" h="20996" stroke="0" extrusionOk="0">
                  <a:moveTo>
                    <a:pt x="5555" y="20996"/>
                  </a:moveTo>
                  <a:cubicBezTo>
                    <a:pt x="3611" y="20526"/>
                    <a:pt x="1741" y="19788"/>
                    <a:pt x="-1" y="18804"/>
                  </a:cubicBezTo>
                  <a:lnTo>
                    <a:pt x="10628" y="0"/>
                  </a:lnTo>
                  <a:close/>
                </a:path>
              </a:pathLst>
            </a:custGeom>
            <a:noFill/>
            <a:ln w="38100">
              <a:solidFill>
                <a:srgbClr val="92D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800"/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3157156" y="3174799"/>
              <a:ext cx="165211" cy="127085"/>
            </a:xfrm>
            <a:custGeom>
              <a:avLst/>
              <a:gdLst>
                <a:gd name="T0" fmla="*/ 0 w 78"/>
                <a:gd name="T1" fmla="*/ 0 h 60"/>
                <a:gd name="T2" fmla="*/ 54 w 78"/>
                <a:gd name="T3" fmla="*/ 60 h 60"/>
                <a:gd name="T4" fmla="*/ 78 w 78"/>
                <a:gd name="T5" fmla="*/ 24 h 60"/>
                <a:gd name="T6" fmla="*/ 0 w 78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60">
                  <a:moveTo>
                    <a:pt x="0" y="0"/>
                  </a:moveTo>
                  <a:lnTo>
                    <a:pt x="54" y="60"/>
                  </a:lnTo>
                  <a:lnTo>
                    <a:pt x="7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sz="2800"/>
            </a:p>
          </p:txBody>
        </p:sp>
      </p:grpSp>
      <p:sp>
        <p:nvSpPr>
          <p:cNvPr id="25" name="24 Elipse"/>
          <p:cNvSpPr/>
          <p:nvPr/>
        </p:nvSpPr>
        <p:spPr>
          <a:xfrm>
            <a:off x="2745021" y="5160963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6" name="25 Conector recto de flecha"/>
          <p:cNvCxnSpPr>
            <a:stCxn id="27" idx="3"/>
            <a:endCxn id="5" idx="2"/>
          </p:cNvCxnSpPr>
          <p:nvPr/>
        </p:nvCxnSpPr>
        <p:spPr>
          <a:xfrm>
            <a:off x="1134724" y="5405789"/>
            <a:ext cx="1109487" cy="72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690293" y="5183573"/>
            <a:ext cx="444431" cy="4444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Rectángulo"/>
          <p:cNvSpPr/>
          <p:nvPr/>
        </p:nvSpPr>
        <p:spPr>
          <a:xfrm>
            <a:off x="2269677" y="4428097"/>
            <a:ext cx="444431" cy="4444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690292" y="5560824"/>
            <a:ext cx="444431" cy="4444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Rectángulo"/>
          <p:cNvSpPr/>
          <p:nvPr/>
        </p:nvSpPr>
        <p:spPr>
          <a:xfrm>
            <a:off x="2772017" y="4428097"/>
            <a:ext cx="444431" cy="4444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0" name="29 Conector recto de flecha"/>
          <p:cNvCxnSpPr>
            <a:stCxn id="5" idx="0"/>
            <a:endCxn id="31" idx="2"/>
          </p:cNvCxnSpPr>
          <p:nvPr/>
        </p:nvCxnSpPr>
        <p:spPr>
          <a:xfrm flipH="1" flipV="1">
            <a:off x="2491893" y="4872528"/>
            <a:ext cx="4346" cy="2884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7" name="14336 Conector angular"/>
          <p:cNvCxnSpPr>
            <a:stCxn id="31" idx="0"/>
            <a:endCxn id="32" idx="1"/>
          </p:cNvCxnSpPr>
          <p:nvPr/>
        </p:nvCxnSpPr>
        <p:spPr>
          <a:xfrm rot="16200000" flipH="1" flipV="1">
            <a:off x="913621" y="4204767"/>
            <a:ext cx="1354943" cy="1801601"/>
          </a:xfrm>
          <a:prstGeom prst="bentConnector4">
            <a:avLst>
              <a:gd name="adj1" fmla="val -16872"/>
              <a:gd name="adj2" fmla="val 11268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1" name="14340 Conector recto de flecha"/>
          <p:cNvCxnSpPr>
            <a:stCxn id="32" idx="3"/>
            <a:endCxn id="8" idx="2"/>
          </p:cNvCxnSpPr>
          <p:nvPr/>
        </p:nvCxnSpPr>
        <p:spPr>
          <a:xfrm>
            <a:off x="1134723" y="5783040"/>
            <a:ext cx="1608964" cy="106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3" name="14342 Conector recto de flecha"/>
          <p:cNvCxnSpPr>
            <a:stCxn id="8" idx="0"/>
            <a:endCxn id="33" idx="2"/>
          </p:cNvCxnSpPr>
          <p:nvPr/>
        </p:nvCxnSpPr>
        <p:spPr>
          <a:xfrm flipH="1" flipV="1">
            <a:off x="2994233" y="4872528"/>
            <a:ext cx="1482" cy="6691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7" name="14346 Grupo"/>
          <p:cNvGrpSpPr/>
          <p:nvPr/>
        </p:nvGrpSpPr>
        <p:grpSpPr>
          <a:xfrm>
            <a:off x="5364088" y="1304743"/>
            <a:ext cx="2645496" cy="4995760"/>
            <a:chOff x="5364088" y="1304743"/>
            <a:chExt cx="2645496" cy="4995760"/>
          </a:xfrm>
        </p:grpSpPr>
        <p:sp>
          <p:nvSpPr>
            <p:cNvPr id="4" name="3 CuadroTexto"/>
            <p:cNvSpPr txBox="1"/>
            <p:nvPr/>
          </p:nvSpPr>
          <p:spPr>
            <a:xfrm>
              <a:off x="5682419" y="3852231"/>
              <a:ext cx="13692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800" dirty="0" smtClean="0"/>
                <a:t>MMDS3</a:t>
              </a:r>
              <a:endParaRPr lang="es-CL" sz="2800" dirty="0"/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428097"/>
              <a:ext cx="2568755" cy="1872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8 Elipse"/>
            <p:cNvSpPr/>
            <p:nvPr/>
          </p:nvSpPr>
          <p:spPr>
            <a:xfrm>
              <a:off x="7428787" y="5135823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grpSp>
          <p:nvGrpSpPr>
            <p:cNvPr id="7" name="6 Grupo"/>
            <p:cNvGrpSpPr/>
            <p:nvPr/>
          </p:nvGrpSpPr>
          <p:grpSpPr>
            <a:xfrm>
              <a:off x="5503783" y="1304743"/>
              <a:ext cx="2505801" cy="1966238"/>
              <a:chOff x="3489729" y="3619597"/>
              <a:chExt cx="2505801" cy="1966238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5396007" y="5112847"/>
                <a:ext cx="5995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sales</a:t>
                </a:r>
                <a:endParaRPr kumimoji="0" lang="es-C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3489729" y="5011179"/>
                <a:ext cx="10389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Available</a:t>
                </a:r>
                <a:endParaRPr kumimoji="0" lang="es-C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3604106" y="5278058"/>
                <a:ext cx="7694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money</a:t>
                </a:r>
                <a:endParaRPr kumimoji="0" lang="es-CL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rc 44"/>
              <p:cNvSpPr>
                <a:spLocks/>
              </p:cNvSpPr>
              <p:nvPr/>
            </p:nvSpPr>
            <p:spPr bwMode="auto">
              <a:xfrm>
                <a:off x="4608079" y="3619597"/>
                <a:ext cx="758275" cy="1849090"/>
              </a:xfrm>
              <a:custGeom>
                <a:avLst/>
                <a:gdLst>
                  <a:gd name="G0" fmla="+- 1849 0 0"/>
                  <a:gd name="G1" fmla="+- 0 0 0"/>
                  <a:gd name="G2" fmla="+- 21600 0 0"/>
                  <a:gd name="T0" fmla="*/ 8856 w 8856"/>
                  <a:gd name="T1" fmla="*/ 20432 h 21600"/>
                  <a:gd name="T2" fmla="*/ 0 w 8856"/>
                  <a:gd name="T3" fmla="*/ 21521 h 21600"/>
                  <a:gd name="T4" fmla="*/ 1849 w 8856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56" h="21600" fill="none" extrusionOk="0">
                    <a:moveTo>
                      <a:pt x="8855" y="20431"/>
                    </a:moveTo>
                    <a:cubicBezTo>
                      <a:pt x="6600" y="21205"/>
                      <a:pt x="4233" y="21599"/>
                      <a:pt x="1849" y="21600"/>
                    </a:cubicBezTo>
                    <a:cubicBezTo>
                      <a:pt x="1231" y="21600"/>
                      <a:pt x="614" y="21573"/>
                      <a:pt x="0" y="21520"/>
                    </a:cubicBezTo>
                  </a:path>
                  <a:path w="8856" h="21600" stroke="0" extrusionOk="0">
                    <a:moveTo>
                      <a:pt x="8855" y="20431"/>
                    </a:moveTo>
                    <a:cubicBezTo>
                      <a:pt x="6600" y="21205"/>
                      <a:pt x="4233" y="21599"/>
                      <a:pt x="1849" y="21600"/>
                    </a:cubicBezTo>
                    <a:cubicBezTo>
                      <a:pt x="1231" y="21600"/>
                      <a:pt x="614" y="21573"/>
                      <a:pt x="0" y="21520"/>
                    </a:cubicBezTo>
                    <a:lnTo>
                      <a:pt x="1849" y="0"/>
                    </a:lnTo>
                    <a:close/>
                  </a:path>
                </a:pathLst>
              </a:custGeom>
              <a:noFill/>
              <a:ln w="38100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 sz="2800"/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4442868" y="5417852"/>
                <a:ext cx="177919" cy="101668"/>
              </a:xfrm>
              <a:custGeom>
                <a:avLst/>
                <a:gdLst>
                  <a:gd name="T0" fmla="*/ 0 w 84"/>
                  <a:gd name="T1" fmla="*/ 12 h 48"/>
                  <a:gd name="T2" fmla="*/ 78 w 84"/>
                  <a:gd name="T3" fmla="*/ 48 h 48"/>
                  <a:gd name="T4" fmla="*/ 84 w 84"/>
                  <a:gd name="T5" fmla="*/ 0 h 48"/>
                  <a:gd name="T6" fmla="*/ 0 w 84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48">
                    <a:moveTo>
                      <a:pt x="0" y="12"/>
                    </a:moveTo>
                    <a:lnTo>
                      <a:pt x="78" y="48"/>
                    </a:lnTo>
                    <a:lnTo>
                      <a:pt x="8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92D050"/>
              </a:solidFill>
              <a:ln w="6">
                <a:solidFill>
                  <a:srgbClr val="92D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 sz="2800"/>
              </a:p>
            </p:txBody>
          </p:sp>
        </p:grpSp>
        <p:cxnSp>
          <p:nvCxnSpPr>
            <p:cNvPr id="42" name="41 Conector recto de flecha"/>
            <p:cNvCxnSpPr>
              <a:stCxn id="43" idx="3"/>
              <a:endCxn id="9" idx="2"/>
            </p:cNvCxnSpPr>
            <p:nvPr/>
          </p:nvCxnSpPr>
          <p:spPr>
            <a:xfrm>
              <a:off x="5868050" y="5380649"/>
              <a:ext cx="1560737" cy="72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Rectángulo"/>
            <p:cNvSpPr/>
            <p:nvPr/>
          </p:nvSpPr>
          <p:spPr>
            <a:xfrm>
              <a:off x="5423619" y="5158433"/>
              <a:ext cx="444431" cy="4444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7454253" y="4402957"/>
              <a:ext cx="444431" cy="4444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45" name="44 Conector recto de flecha"/>
            <p:cNvCxnSpPr>
              <a:stCxn id="9" idx="0"/>
              <a:endCxn id="44" idx="2"/>
            </p:cNvCxnSpPr>
            <p:nvPr/>
          </p:nvCxnSpPr>
          <p:spPr>
            <a:xfrm flipH="1" flipV="1">
              <a:off x="7676469" y="4847388"/>
              <a:ext cx="4346" cy="2884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2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641593" y="1401983"/>
            <a:ext cx="2597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err="1" smtClean="0"/>
              <a:t>Disaggregated</a:t>
            </a:r>
            <a:endParaRPr lang="es-CL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115688" y="5671546"/>
            <a:ext cx="212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err="1" smtClean="0"/>
              <a:t>Aggregated</a:t>
            </a:r>
            <a:endParaRPr lang="es-CL" sz="3200" b="1" dirty="0"/>
          </a:p>
        </p:txBody>
      </p:sp>
      <p:sp>
        <p:nvSpPr>
          <p:cNvPr id="6" name="5 Flecha arriba y abajo"/>
          <p:cNvSpPr/>
          <p:nvPr/>
        </p:nvSpPr>
        <p:spPr>
          <a:xfrm>
            <a:off x="7934239" y="1986758"/>
            <a:ext cx="484632" cy="3684788"/>
          </a:xfrm>
          <a:prstGeom prst="upDownArrow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>
            <a:stCxn id="6" idx="6"/>
          </p:cNvCxnSpPr>
          <p:nvPr/>
        </p:nvCxnSpPr>
        <p:spPr>
          <a:xfrm>
            <a:off x="8297713" y="3829152"/>
            <a:ext cx="3593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690130" y="36444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0</a:t>
            </a:r>
            <a:endParaRPr lang="es-CL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690932" y="19867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+</a:t>
            </a:r>
            <a:endParaRPr lang="es-CL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713374" y="53022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-</a:t>
            </a:r>
            <a:endParaRPr lang="es-CL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Relative</a:t>
            </a:r>
            <a:r>
              <a:rPr lang="es-CL" b="1" dirty="0" smtClean="0"/>
              <a:t> </a:t>
            </a:r>
            <a:r>
              <a:rPr lang="es-CL" b="1" dirty="0" err="1" smtClean="0"/>
              <a:t>Length</a:t>
            </a:r>
            <a:r>
              <a:rPr lang="es-CL" b="1" dirty="0" smtClean="0"/>
              <a:t> </a:t>
            </a:r>
            <a:r>
              <a:rPr lang="es-CL" b="1" dirty="0" err="1" smtClean="0"/>
              <a:t>Difference</a:t>
            </a:r>
            <a:endParaRPr lang="es-CL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79249"/>
              </p:ext>
            </p:extLst>
          </p:nvPr>
        </p:nvGraphicFramePr>
        <p:xfrm>
          <a:off x="230037" y="2442718"/>
          <a:ext cx="7405797" cy="2529840"/>
        </p:xfrm>
        <a:graphic>
          <a:graphicData uri="http://schemas.openxmlformats.org/drawingml/2006/table">
            <a:tbl>
              <a:tblPr firstRow="1" firstCol="1" bandRow="1"/>
              <a:tblGrid>
                <a:gridCol w="1353171"/>
                <a:gridCol w="1972934"/>
                <a:gridCol w="1740253"/>
                <a:gridCol w="233943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Mental models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Distance from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Order backlog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GB" sz="2000" b="1" i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Ad presence</a:t>
                      </a:r>
                      <a:endParaRPr lang="es-CL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Difference: model - reference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Relative 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Length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difference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MMDS 2</a:t>
                      </a:r>
                      <a:endParaRPr lang="es-CL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CL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CL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s-CL" sz="18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MMDS 1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0.33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MMDS 3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-2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-0.33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MMDS 4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-4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-0.67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1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err="1"/>
              <a:t>How</a:t>
            </a:r>
            <a:r>
              <a:rPr lang="es-CL" b="1" dirty="0"/>
              <a:t> </a:t>
            </a:r>
            <a:r>
              <a:rPr lang="es-CL" b="1" dirty="0" err="1"/>
              <a:t>different</a:t>
            </a:r>
            <a:r>
              <a:rPr lang="es-CL" b="1" dirty="0"/>
              <a:t> are </a:t>
            </a:r>
            <a:r>
              <a:rPr lang="es-CL" b="1" dirty="0" err="1"/>
              <a:t>the</a:t>
            </a:r>
            <a:r>
              <a:rPr lang="es-CL" b="1" dirty="0"/>
              <a:t> causal </a:t>
            </a:r>
            <a:r>
              <a:rPr lang="es-CL" b="1" dirty="0" err="1"/>
              <a:t>chains</a:t>
            </a:r>
            <a:r>
              <a:rPr lang="es-CL" b="1" dirty="0"/>
              <a:t> </a:t>
            </a:r>
            <a:r>
              <a:rPr lang="es-CL" b="1" dirty="0" err="1"/>
              <a:t>from</a:t>
            </a:r>
            <a:r>
              <a:rPr lang="es-CL" b="1" dirty="0"/>
              <a:t> stock </a:t>
            </a:r>
            <a:r>
              <a:rPr lang="es-CL" b="1" dirty="0" err="1"/>
              <a:t>to</a:t>
            </a:r>
            <a:r>
              <a:rPr lang="es-CL" b="1" dirty="0"/>
              <a:t> stock?</a:t>
            </a:r>
          </a:p>
        </p:txBody>
      </p:sp>
      <p:grpSp>
        <p:nvGrpSpPr>
          <p:cNvPr id="75" name="74 Grupo"/>
          <p:cNvGrpSpPr/>
          <p:nvPr/>
        </p:nvGrpSpPr>
        <p:grpSpPr>
          <a:xfrm>
            <a:off x="339389" y="2290364"/>
            <a:ext cx="4514850" cy="3124200"/>
            <a:chOff x="340517" y="2619416"/>
            <a:chExt cx="4514850" cy="31242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007267" y="2990891"/>
              <a:ext cx="8096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advertise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131092" y="3190916"/>
              <a:ext cx="5715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ments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074192" y="5076866"/>
              <a:ext cx="4953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sales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616867" y="5505491"/>
              <a:ext cx="12001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sales revenue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rc 11"/>
            <p:cNvSpPr>
              <a:spLocks/>
            </p:cNvSpPr>
            <p:nvPr/>
          </p:nvSpPr>
          <p:spPr bwMode="auto">
            <a:xfrm>
              <a:off x="2450305" y="4719679"/>
              <a:ext cx="742950" cy="86042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7109 w 17109"/>
                <a:gd name="T1" fmla="*/ 13186 h 19797"/>
                <a:gd name="T2" fmla="*/ 8640 w 17109"/>
                <a:gd name="T3" fmla="*/ 19797 h 19797"/>
                <a:gd name="T4" fmla="*/ 0 w 17109"/>
                <a:gd name="T5" fmla="*/ 0 h 19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9" h="19797" fill="none" extrusionOk="0">
                  <a:moveTo>
                    <a:pt x="17108" y="13185"/>
                  </a:moveTo>
                  <a:cubicBezTo>
                    <a:pt x="14887" y="16067"/>
                    <a:pt x="11974" y="18341"/>
                    <a:pt x="8639" y="19796"/>
                  </a:cubicBezTo>
                </a:path>
                <a:path w="17109" h="19797" stroke="0" extrusionOk="0">
                  <a:moveTo>
                    <a:pt x="17108" y="13185"/>
                  </a:moveTo>
                  <a:cubicBezTo>
                    <a:pt x="14887" y="16067"/>
                    <a:pt x="11974" y="18341"/>
                    <a:pt x="8639" y="1979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702717" y="5553116"/>
              <a:ext cx="133350" cy="76200"/>
            </a:xfrm>
            <a:custGeom>
              <a:avLst/>
              <a:gdLst>
                <a:gd name="T0" fmla="*/ 0 w 84"/>
                <a:gd name="T1" fmla="*/ 48 h 48"/>
                <a:gd name="T2" fmla="*/ 84 w 84"/>
                <a:gd name="T3" fmla="*/ 42 h 48"/>
                <a:gd name="T4" fmla="*/ 72 w 84"/>
                <a:gd name="T5" fmla="*/ 0 h 48"/>
                <a:gd name="T6" fmla="*/ 0 w 8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8">
                  <a:moveTo>
                    <a:pt x="0" y="48"/>
                  </a:moveTo>
                  <a:lnTo>
                    <a:pt x="84" y="42"/>
                  </a:lnTo>
                  <a:lnTo>
                    <a:pt x="7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769392" y="5362616"/>
              <a:ext cx="123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321717" y="2619416"/>
              <a:ext cx="10858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Ad </a:t>
              </a:r>
              <a:r>
                <a:rPr kumimoji="0" lang="es-CL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presence</a:t>
              </a:r>
              <a:endPara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3645692" y="4048166"/>
              <a:ext cx="12096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Order</a:t>
              </a:r>
              <a:r>
                <a:rPr kumimoji="0" lang="es-CL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CL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backlog</a:t>
              </a:r>
              <a:endPara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26267" y="4762541"/>
              <a:ext cx="8096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Available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11992" y="4962566"/>
              <a:ext cx="6096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money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340517" y="3971966"/>
              <a:ext cx="10572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ad spending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rc 20"/>
            <p:cNvSpPr>
              <a:spLocks/>
            </p:cNvSpPr>
            <p:nvPr/>
          </p:nvSpPr>
          <p:spPr bwMode="auto">
            <a:xfrm>
              <a:off x="1564480" y="2697204"/>
              <a:ext cx="838200" cy="1298575"/>
            </a:xfrm>
            <a:custGeom>
              <a:avLst/>
              <a:gdLst>
                <a:gd name="G0" fmla="+- 13712 0 0"/>
                <a:gd name="G1" fmla="+- 21260 0 0"/>
                <a:gd name="G2" fmla="+- 21600 0 0"/>
                <a:gd name="T0" fmla="*/ 0 w 13712"/>
                <a:gd name="T1" fmla="*/ 4570 h 21260"/>
                <a:gd name="T2" fmla="*/ 9896 w 13712"/>
                <a:gd name="T3" fmla="*/ 0 h 21260"/>
                <a:gd name="T4" fmla="*/ 13712 w 13712"/>
                <a:gd name="T5" fmla="*/ 21260 h 2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12" h="21260" fill="none" extrusionOk="0">
                  <a:moveTo>
                    <a:pt x="0" y="4570"/>
                  </a:moveTo>
                  <a:cubicBezTo>
                    <a:pt x="2853" y="2225"/>
                    <a:pt x="6260" y="652"/>
                    <a:pt x="9895" y="-1"/>
                  </a:cubicBezTo>
                </a:path>
                <a:path w="13712" h="21260" stroke="0" extrusionOk="0">
                  <a:moveTo>
                    <a:pt x="0" y="4570"/>
                  </a:moveTo>
                  <a:cubicBezTo>
                    <a:pt x="2853" y="2225"/>
                    <a:pt x="6260" y="652"/>
                    <a:pt x="9895" y="-1"/>
                  </a:cubicBezTo>
                  <a:lnTo>
                    <a:pt x="13712" y="21260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2159792" y="2657516"/>
              <a:ext cx="142875" cy="76200"/>
            </a:xfrm>
            <a:custGeom>
              <a:avLst/>
              <a:gdLst>
                <a:gd name="T0" fmla="*/ 90 w 90"/>
                <a:gd name="T1" fmla="*/ 18 h 48"/>
                <a:gd name="T2" fmla="*/ 0 w 90"/>
                <a:gd name="T3" fmla="*/ 0 h 48"/>
                <a:gd name="T4" fmla="*/ 6 w 90"/>
                <a:gd name="T5" fmla="*/ 48 h 48"/>
                <a:gd name="T6" fmla="*/ 90 w 90"/>
                <a:gd name="T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8">
                  <a:moveTo>
                    <a:pt x="90" y="18"/>
                  </a:moveTo>
                  <a:lnTo>
                    <a:pt x="0" y="0"/>
                  </a:lnTo>
                  <a:lnTo>
                    <a:pt x="6" y="48"/>
                  </a:lnTo>
                  <a:lnTo>
                    <a:pt x="90" y="18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2159792" y="2724191"/>
              <a:ext cx="123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rc 26"/>
            <p:cNvSpPr>
              <a:spLocks/>
            </p:cNvSpPr>
            <p:nvPr/>
          </p:nvSpPr>
          <p:spPr bwMode="auto">
            <a:xfrm>
              <a:off x="3250405" y="4243429"/>
              <a:ext cx="928688" cy="85407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593 w 21593"/>
                <a:gd name="T1" fmla="*/ 554 h 19876"/>
                <a:gd name="T2" fmla="*/ 8456 w 21593"/>
                <a:gd name="T3" fmla="*/ 19876 h 19876"/>
                <a:gd name="T4" fmla="*/ 0 w 21593"/>
                <a:gd name="T5" fmla="*/ 0 h 19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3" h="19876" fill="none" extrusionOk="0">
                  <a:moveTo>
                    <a:pt x="21592" y="553"/>
                  </a:moveTo>
                  <a:cubicBezTo>
                    <a:pt x="21375" y="9011"/>
                    <a:pt x="16241" y="16563"/>
                    <a:pt x="8456" y="19876"/>
                  </a:cubicBezTo>
                </a:path>
                <a:path w="21593" h="19876" stroke="0" extrusionOk="0">
                  <a:moveTo>
                    <a:pt x="21592" y="553"/>
                  </a:moveTo>
                  <a:cubicBezTo>
                    <a:pt x="21375" y="9011"/>
                    <a:pt x="16241" y="16563"/>
                    <a:pt x="8456" y="198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3493292" y="5067341"/>
              <a:ext cx="133350" cy="76200"/>
            </a:xfrm>
            <a:custGeom>
              <a:avLst/>
              <a:gdLst>
                <a:gd name="T0" fmla="*/ 0 w 84"/>
                <a:gd name="T1" fmla="*/ 48 h 48"/>
                <a:gd name="T2" fmla="*/ 84 w 84"/>
                <a:gd name="T3" fmla="*/ 42 h 48"/>
                <a:gd name="T4" fmla="*/ 72 w 84"/>
                <a:gd name="T5" fmla="*/ 0 h 48"/>
                <a:gd name="T6" fmla="*/ 0 w 8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8">
                  <a:moveTo>
                    <a:pt x="0" y="48"/>
                  </a:moveTo>
                  <a:lnTo>
                    <a:pt x="84" y="42"/>
                  </a:lnTo>
                  <a:lnTo>
                    <a:pt x="72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3569492" y="4886366"/>
              <a:ext cx="123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rc 29"/>
            <p:cNvSpPr>
              <a:spLocks/>
            </p:cNvSpPr>
            <p:nvPr/>
          </p:nvSpPr>
          <p:spPr bwMode="auto">
            <a:xfrm>
              <a:off x="1270792" y="3805279"/>
              <a:ext cx="1093788" cy="1684338"/>
            </a:xfrm>
            <a:custGeom>
              <a:avLst/>
              <a:gdLst>
                <a:gd name="G0" fmla="+- 13096 0 0"/>
                <a:gd name="G1" fmla="+- 0 0 0"/>
                <a:gd name="G2" fmla="+- 21600 0 0"/>
                <a:gd name="T0" fmla="*/ 5319 w 13096"/>
                <a:gd name="T1" fmla="*/ 20151 h 20151"/>
                <a:gd name="T2" fmla="*/ 0 w 13096"/>
                <a:gd name="T3" fmla="*/ 17177 h 20151"/>
                <a:gd name="T4" fmla="*/ 13096 w 13096"/>
                <a:gd name="T5" fmla="*/ 0 h 20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96" h="20151" fill="none" extrusionOk="0">
                  <a:moveTo>
                    <a:pt x="5318" y="20151"/>
                  </a:moveTo>
                  <a:cubicBezTo>
                    <a:pt x="3414" y="19416"/>
                    <a:pt x="1623" y="18414"/>
                    <a:pt x="-1" y="17177"/>
                  </a:cubicBezTo>
                </a:path>
                <a:path w="13096" h="20151" stroke="0" extrusionOk="0">
                  <a:moveTo>
                    <a:pt x="5318" y="20151"/>
                  </a:moveTo>
                  <a:cubicBezTo>
                    <a:pt x="3414" y="19416"/>
                    <a:pt x="1623" y="18414"/>
                    <a:pt x="-1" y="17177"/>
                  </a:cubicBezTo>
                  <a:lnTo>
                    <a:pt x="13096" y="0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1169192" y="5162591"/>
              <a:ext cx="123825" cy="114300"/>
            </a:xfrm>
            <a:custGeom>
              <a:avLst/>
              <a:gdLst>
                <a:gd name="T0" fmla="*/ 0 w 78"/>
                <a:gd name="T1" fmla="*/ 0 h 72"/>
                <a:gd name="T2" fmla="*/ 48 w 78"/>
                <a:gd name="T3" fmla="*/ 72 h 72"/>
                <a:gd name="T4" fmla="*/ 78 w 78"/>
                <a:gd name="T5" fmla="*/ 30 h 72"/>
                <a:gd name="T6" fmla="*/ 0 w 7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2">
                  <a:moveTo>
                    <a:pt x="0" y="0"/>
                  </a:moveTo>
                  <a:lnTo>
                    <a:pt x="48" y="72"/>
                  </a:lnTo>
                  <a:lnTo>
                    <a:pt x="7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331117" y="5057816"/>
              <a:ext cx="123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rc 32"/>
            <p:cNvSpPr>
              <a:spLocks/>
            </p:cNvSpPr>
            <p:nvPr/>
          </p:nvSpPr>
          <p:spPr bwMode="auto">
            <a:xfrm>
              <a:off x="807242" y="3497304"/>
              <a:ext cx="842963" cy="488950"/>
            </a:xfrm>
            <a:custGeom>
              <a:avLst/>
              <a:gdLst>
                <a:gd name="G0" fmla="+- 21591 0 0"/>
                <a:gd name="G1" fmla="+- 12509 0 0"/>
                <a:gd name="G2" fmla="+- 21600 0 0"/>
                <a:gd name="T0" fmla="*/ 0 w 21591"/>
                <a:gd name="T1" fmla="*/ 11892 h 12509"/>
                <a:gd name="T2" fmla="*/ 3982 w 21591"/>
                <a:gd name="T3" fmla="*/ 0 h 12509"/>
                <a:gd name="T4" fmla="*/ 21591 w 21591"/>
                <a:gd name="T5" fmla="*/ 12509 h 12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1" h="12509" fill="none" extrusionOk="0">
                  <a:moveTo>
                    <a:pt x="-1" y="11891"/>
                  </a:moveTo>
                  <a:cubicBezTo>
                    <a:pt x="121" y="7621"/>
                    <a:pt x="1507" y="3482"/>
                    <a:pt x="3981" y="-1"/>
                  </a:cubicBezTo>
                </a:path>
                <a:path w="21591" h="12509" stroke="0" extrusionOk="0">
                  <a:moveTo>
                    <a:pt x="-1" y="11891"/>
                  </a:moveTo>
                  <a:cubicBezTo>
                    <a:pt x="121" y="7621"/>
                    <a:pt x="1507" y="3482"/>
                    <a:pt x="3981" y="-1"/>
                  </a:cubicBezTo>
                  <a:lnTo>
                    <a:pt x="21591" y="12509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931067" y="3400466"/>
              <a:ext cx="123825" cy="114300"/>
            </a:xfrm>
            <a:custGeom>
              <a:avLst/>
              <a:gdLst>
                <a:gd name="T0" fmla="*/ 78 w 78"/>
                <a:gd name="T1" fmla="*/ 0 h 72"/>
                <a:gd name="T2" fmla="*/ 0 w 78"/>
                <a:gd name="T3" fmla="*/ 42 h 72"/>
                <a:gd name="T4" fmla="*/ 36 w 78"/>
                <a:gd name="T5" fmla="*/ 72 h 72"/>
                <a:gd name="T6" fmla="*/ 78 w 7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2">
                  <a:moveTo>
                    <a:pt x="78" y="0"/>
                  </a:moveTo>
                  <a:lnTo>
                    <a:pt x="0" y="42"/>
                  </a:lnTo>
                  <a:lnTo>
                    <a:pt x="36" y="7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auto">
            <a:xfrm>
              <a:off x="1035842" y="3486191"/>
              <a:ext cx="123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44"/>
            <p:cNvSpPr>
              <a:spLocks noChangeArrowheads="1"/>
            </p:cNvSpPr>
            <p:nvPr/>
          </p:nvSpPr>
          <p:spPr bwMode="auto">
            <a:xfrm>
              <a:off x="3445667" y="4143416"/>
              <a:ext cx="1238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rc 48"/>
            <p:cNvSpPr>
              <a:spLocks/>
            </p:cNvSpPr>
            <p:nvPr/>
          </p:nvSpPr>
          <p:spPr bwMode="auto">
            <a:xfrm>
              <a:off x="750092" y="4314866"/>
              <a:ext cx="871538" cy="449263"/>
            </a:xfrm>
            <a:custGeom>
              <a:avLst/>
              <a:gdLst>
                <a:gd name="G0" fmla="+- 21600 0 0"/>
                <a:gd name="G1" fmla="+- 1531 0 0"/>
                <a:gd name="G2" fmla="+- 21600 0 0"/>
                <a:gd name="T0" fmla="*/ 2257 w 21600"/>
                <a:gd name="T1" fmla="*/ 11143 h 11143"/>
                <a:gd name="T2" fmla="*/ 54 w 21600"/>
                <a:gd name="T3" fmla="*/ 0 h 11143"/>
                <a:gd name="T4" fmla="*/ 21600 w 21600"/>
                <a:gd name="T5" fmla="*/ 1531 h 1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143" fill="none" extrusionOk="0">
                  <a:moveTo>
                    <a:pt x="2256" y="11143"/>
                  </a:moveTo>
                  <a:cubicBezTo>
                    <a:pt x="772" y="8156"/>
                    <a:pt x="0" y="4866"/>
                    <a:pt x="0" y="1531"/>
                  </a:cubicBezTo>
                  <a:cubicBezTo>
                    <a:pt x="-1" y="1020"/>
                    <a:pt x="18" y="509"/>
                    <a:pt x="54" y="0"/>
                  </a:cubicBezTo>
                </a:path>
                <a:path w="21600" h="11143" stroke="0" extrusionOk="0">
                  <a:moveTo>
                    <a:pt x="2256" y="11143"/>
                  </a:moveTo>
                  <a:cubicBezTo>
                    <a:pt x="772" y="8156"/>
                    <a:pt x="0" y="4866"/>
                    <a:pt x="0" y="1531"/>
                  </a:cubicBezTo>
                  <a:cubicBezTo>
                    <a:pt x="-1" y="1020"/>
                    <a:pt x="18" y="509"/>
                    <a:pt x="54" y="0"/>
                  </a:cubicBezTo>
                  <a:lnTo>
                    <a:pt x="21600" y="1531"/>
                  </a:lnTo>
                  <a:close/>
                </a:path>
              </a:pathLst>
            </a:cu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auto">
            <a:xfrm>
              <a:off x="711992" y="4191041"/>
              <a:ext cx="76200" cy="133350"/>
            </a:xfrm>
            <a:custGeom>
              <a:avLst/>
              <a:gdLst>
                <a:gd name="T0" fmla="*/ 42 w 48"/>
                <a:gd name="T1" fmla="*/ 0 h 84"/>
                <a:gd name="T2" fmla="*/ 0 w 48"/>
                <a:gd name="T3" fmla="*/ 72 h 84"/>
                <a:gd name="T4" fmla="*/ 48 w 48"/>
                <a:gd name="T5" fmla="*/ 84 h 84"/>
                <a:gd name="T6" fmla="*/ 42 w 48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4">
                  <a:moveTo>
                    <a:pt x="42" y="0"/>
                  </a:moveTo>
                  <a:lnTo>
                    <a:pt x="0" y="72"/>
                  </a:lnTo>
                  <a:lnTo>
                    <a:pt x="48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007509" y="16191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MMDS2</a:t>
            </a:r>
            <a:endParaRPr lang="es-CL" b="1" dirty="0"/>
          </a:p>
        </p:txBody>
      </p:sp>
      <p:grpSp>
        <p:nvGrpSpPr>
          <p:cNvPr id="80" name="79 Grupo"/>
          <p:cNvGrpSpPr/>
          <p:nvPr/>
        </p:nvGrpSpPr>
        <p:grpSpPr>
          <a:xfrm>
            <a:off x="5877385" y="1619141"/>
            <a:ext cx="2781300" cy="2657185"/>
            <a:chOff x="5877385" y="1619141"/>
            <a:chExt cx="2781300" cy="2657185"/>
          </a:xfrm>
        </p:grpSpPr>
        <p:grpSp>
          <p:nvGrpSpPr>
            <p:cNvPr id="78" name="77 Grupo"/>
            <p:cNvGrpSpPr/>
            <p:nvPr/>
          </p:nvGrpSpPr>
          <p:grpSpPr>
            <a:xfrm>
              <a:off x="5877385" y="2352276"/>
              <a:ext cx="2781300" cy="1924050"/>
              <a:chOff x="6145213" y="3052803"/>
              <a:chExt cx="2781300" cy="1924050"/>
            </a:xfrm>
          </p:grpSpPr>
          <p:sp>
            <p:nvSpPr>
              <p:cNvPr id="58" name="Rectangle 5"/>
              <p:cNvSpPr>
                <a:spLocks noChangeArrowheads="1"/>
              </p:cNvSpPr>
              <p:nvPr/>
            </p:nvSpPr>
            <p:spPr bwMode="auto">
              <a:xfrm>
                <a:off x="6354763" y="3052803"/>
                <a:ext cx="108585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 presence</a:t>
                </a:r>
                <a:endParaRPr kumimoji="0" lang="es-C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6"/>
              <p:cNvSpPr>
                <a:spLocks noChangeArrowheads="1"/>
              </p:cNvSpPr>
              <p:nvPr/>
            </p:nvSpPr>
            <p:spPr bwMode="auto">
              <a:xfrm>
                <a:off x="7716838" y="3900528"/>
                <a:ext cx="120967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Order backlog</a:t>
                </a:r>
                <a:endParaRPr kumimoji="0" lang="es-C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6183313" y="4538703"/>
                <a:ext cx="809625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Available</a:t>
                </a:r>
                <a:endParaRPr kumimoji="0" lang="es-C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>
                <a:off x="6269038" y="4738728"/>
                <a:ext cx="609600" cy="238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L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money</a:t>
                </a:r>
                <a:endParaRPr kumimoji="0" lang="es-C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Arc 11"/>
              <p:cNvSpPr>
                <a:spLocks/>
              </p:cNvSpPr>
              <p:nvPr/>
            </p:nvSpPr>
            <p:spPr bwMode="auto">
              <a:xfrm>
                <a:off x="6145213" y="3343316"/>
                <a:ext cx="871538" cy="1195388"/>
              </a:xfrm>
              <a:custGeom>
                <a:avLst/>
                <a:gdLst>
                  <a:gd name="G0" fmla="+- 21600 0 0"/>
                  <a:gd name="G1" fmla="+- 16507 0 0"/>
                  <a:gd name="G2" fmla="+- 21600 0 0"/>
                  <a:gd name="T0" fmla="*/ 4449 w 21600"/>
                  <a:gd name="T1" fmla="*/ 29637 h 29637"/>
                  <a:gd name="T2" fmla="*/ 7669 w 21600"/>
                  <a:gd name="T3" fmla="*/ 0 h 29637"/>
                  <a:gd name="T4" fmla="*/ 21600 w 21600"/>
                  <a:gd name="T5" fmla="*/ 16507 h 29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9637" fill="none" extrusionOk="0">
                    <a:moveTo>
                      <a:pt x="4448" y="29637"/>
                    </a:moveTo>
                    <a:cubicBezTo>
                      <a:pt x="1563" y="25868"/>
                      <a:pt x="0" y="21253"/>
                      <a:pt x="0" y="16507"/>
                    </a:cubicBezTo>
                    <a:cubicBezTo>
                      <a:pt x="-1" y="10143"/>
                      <a:pt x="2805" y="4104"/>
                      <a:pt x="7668" y="-1"/>
                    </a:cubicBezTo>
                  </a:path>
                  <a:path w="21600" h="29637" stroke="0" extrusionOk="0">
                    <a:moveTo>
                      <a:pt x="4448" y="29637"/>
                    </a:moveTo>
                    <a:cubicBezTo>
                      <a:pt x="1563" y="25868"/>
                      <a:pt x="0" y="21253"/>
                      <a:pt x="0" y="16507"/>
                    </a:cubicBezTo>
                    <a:cubicBezTo>
                      <a:pt x="-1" y="10143"/>
                      <a:pt x="2805" y="4104"/>
                      <a:pt x="7668" y="-1"/>
                    </a:cubicBezTo>
                    <a:lnTo>
                      <a:pt x="21600" y="16507"/>
                    </a:lnTo>
                    <a:close/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65" name="Freeform 12"/>
              <p:cNvSpPr>
                <a:spLocks/>
              </p:cNvSpPr>
              <p:nvPr/>
            </p:nvSpPr>
            <p:spPr bwMode="auto">
              <a:xfrm>
                <a:off x="6430963" y="3271878"/>
                <a:ext cx="133350" cy="104775"/>
              </a:xfrm>
              <a:custGeom>
                <a:avLst/>
                <a:gdLst>
                  <a:gd name="T0" fmla="*/ 84 w 84"/>
                  <a:gd name="T1" fmla="*/ 0 h 66"/>
                  <a:gd name="T2" fmla="*/ 0 w 84"/>
                  <a:gd name="T3" fmla="*/ 24 h 66"/>
                  <a:gd name="T4" fmla="*/ 24 w 84"/>
                  <a:gd name="T5" fmla="*/ 66 h 66"/>
                  <a:gd name="T6" fmla="*/ 84 w 8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66">
                    <a:moveTo>
                      <a:pt x="84" y="0"/>
                    </a:moveTo>
                    <a:lnTo>
                      <a:pt x="0" y="24"/>
                    </a:lnTo>
                    <a:lnTo>
                      <a:pt x="24" y="6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0" name="Arc 17"/>
              <p:cNvSpPr>
                <a:spLocks/>
              </p:cNvSpPr>
              <p:nvPr/>
            </p:nvSpPr>
            <p:spPr bwMode="auto">
              <a:xfrm>
                <a:off x="7021513" y="3619541"/>
                <a:ext cx="1181100" cy="1233488"/>
              </a:xfrm>
              <a:custGeom>
                <a:avLst/>
                <a:gdLst>
                  <a:gd name="G0" fmla="+- 917 0 0"/>
                  <a:gd name="G1" fmla="+- 0 0 0"/>
                  <a:gd name="G2" fmla="+- 21600 0 0"/>
                  <a:gd name="T0" fmla="*/ 20693 w 20693"/>
                  <a:gd name="T1" fmla="*/ 8688 h 21600"/>
                  <a:gd name="T2" fmla="*/ 0 w 20693"/>
                  <a:gd name="T3" fmla="*/ 21581 h 21600"/>
                  <a:gd name="T4" fmla="*/ 917 w 20693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93" h="21600" fill="none" extrusionOk="0">
                    <a:moveTo>
                      <a:pt x="20692" y="8687"/>
                    </a:moveTo>
                    <a:cubicBezTo>
                      <a:pt x="17245" y="16533"/>
                      <a:pt x="9486" y="21599"/>
                      <a:pt x="917" y="21600"/>
                    </a:cubicBezTo>
                    <a:cubicBezTo>
                      <a:pt x="611" y="21600"/>
                      <a:pt x="305" y="21593"/>
                      <a:pt x="0" y="21580"/>
                    </a:cubicBezTo>
                  </a:path>
                  <a:path w="20693" h="21600" stroke="0" extrusionOk="0">
                    <a:moveTo>
                      <a:pt x="20692" y="8687"/>
                    </a:moveTo>
                    <a:cubicBezTo>
                      <a:pt x="17245" y="16533"/>
                      <a:pt x="9486" y="21599"/>
                      <a:pt x="917" y="21600"/>
                    </a:cubicBezTo>
                    <a:cubicBezTo>
                      <a:pt x="611" y="21600"/>
                      <a:pt x="305" y="21593"/>
                      <a:pt x="0" y="21580"/>
                    </a:cubicBezTo>
                    <a:lnTo>
                      <a:pt x="917" y="0"/>
                    </a:lnTo>
                    <a:close/>
                  </a:path>
                </a:pathLst>
              </a:custGeom>
              <a:noFill/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6897688" y="4814928"/>
                <a:ext cx="133350" cy="76200"/>
              </a:xfrm>
              <a:custGeom>
                <a:avLst/>
                <a:gdLst>
                  <a:gd name="T0" fmla="*/ 0 w 84"/>
                  <a:gd name="T1" fmla="*/ 18 h 48"/>
                  <a:gd name="T2" fmla="*/ 78 w 84"/>
                  <a:gd name="T3" fmla="*/ 48 h 48"/>
                  <a:gd name="T4" fmla="*/ 84 w 84"/>
                  <a:gd name="T5" fmla="*/ 0 h 48"/>
                  <a:gd name="T6" fmla="*/ 0 w 84"/>
                  <a:gd name="T7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48">
                    <a:moveTo>
                      <a:pt x="0" y="18"/>
                    </a:moveTo>
                    <a:lnTo>
                      <a:pt x="78" y="48"/>
                    </a:lnTo>
                    <a:lnTo>
                      <a:pt x="8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L"/>
              </a:p>
            </p:txBody>
          </p:sp>
        </p:grpSp>
        <p:sp>
          <p:nvSpPr>
            <p:cNvPr id="77" name="76 CuadroTexto"/>
            <p:cNvSpPr txBox="1"/>
            <p:nvPr/>
          </p:nvSpPr>
          <p:spPr>
            <a:xfrm>
              <a:off x="6290965" y="1619141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/>
                <a:t>MMDS4</a:t>
              </a:r>
              <a:endParaRPr lang="es-CL" b="1" dirty="0"/>
            </a:p>
          </p:txBody>
        </p:sp>
      </p:grpSp>
      <p:graphicFrame>
        <p:nvGraphicFramePr>
          <p:cNvPr id="79" name="7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85037"/>
              </p:ext>
            </p:extLst>
          </p:nvPr>
        </p:nvGraphicFramePr>
        <p:xfrm>
          <a:off x="5006444" y="4885899"/>
          <a:ext cx="3722592" cy="1828800"/>
        </p:xfrm>
        <a:graphic>
          <a:graphicData uri="http://schemas.openxmlformats.org/drawingml/2006/table">
            <a:tbl>
              <a:tblPr/>
              <a:tblGrid>
                <a:gridCol w="761656"/>
                <a:gridCol w="296093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Order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backlog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revenue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Available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money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advertisement</a:t>
                      </a:r>
                      <a:r>
                        <a:rPr lang="es-C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CL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budget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spending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advertisements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 </a:t>
                      </a:r>
                      <a:r>
                        <a:rPr lang="es-C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presence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1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uario\Desktop\Fotos\PiedrasBlancas_2013_Juni_16\Wegweiser\DSC_2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344" y="16332"/>
            <a:ext cx="9133656" cy="6841667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Objectives</a:t>
            </a:r>
            <a:endParaRPr lang="es-CL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60022" y="1591294"/>
            <a:ext cx="75527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800" dirty="0" smtClean="0"/>
              <a:t>Show </a:t>
            </a:r>
            <a:r>
              <a:rPr lang="es-CL" sz="2800" dirty="0" err="1" smtClean="0"/>
              <a:t>that</a:t>
            </a:r>
            <a:r>
              <a:rPr lang="es-CL" sz="2800" dirty="0" smtClean="0"/>
              <a:t> </a:t>
            </a:r>
            <a:r>
              <a:rPr lang="es-CL" sz="2800" dirty="0" err="1" smtClean="0"/>
              <a:t>differences</a:t>
            </a:r>
            <a:r>
              <a:rPr lang="es-CL" sz="2800" dirty="0" smtClean="0"/>
              <a:t> </a:t>
            </a:r>
            <a:r>
              <a:rPr lang="es-CL" sz="2800" dirty="0" err="1" smtClean="0"/>
              <a:t>between</a:t>
            </a:r>
            <a:r>
              <a:rPr lang="es-CL" sz="2800" dirty="0" smtClean="0"/>
              <a:t> mental </a:t>
            </a:r>
            <a:r>
              <a:rPr lang="es-CL" sz="2800" dirty="0" err="1" smtClean="0"/>
              <a:t>models</a:t>
            </a:r>
            <a:r>
              <a:rPr lang="es-CL" sz="2800" dirty="0" smtClean="0"/>
              <a:t> </a:t>
            </a:r>
            <a:r>
              <a:rPr lang="es-CL" sz="2800" dirty="0" err="1" smtClean="0"/>
              <a:t>with</a:t>
            </a:r>
            <a:r>
              <a:rPr lang="es-CL" sz="2800" dirty="0" smtClean="0"/>
              <a:t> </a:t>
            </a:r>
            <a:r>
              <a:rPr lang="es-CL" sz="2800" dirty="0" err="1" smtClean="0"/>
              <a:t>different</a:t>
            </a:r>
            <a:r>
              <a:rPr lang="es-CL" sz="2800" dirty="0" smtClean="0"/>
              <a:t> </a:t>
            </a:r>
            <a:r>
              <a:rPr lang="es-CL" sz="2800" dirty="0" err="1" smtClean="0"/>
              <a:t>levels</a:t>
            </a:r>
            <a:r>
              <a:rPr lang="es-CL" sz="2800" dirty="0" smtClean="0"/>
              <a:t> of </a:t>
            </a:r>
            <a:r>
              <a:rPr lang="es-CL" sz="2800" dirty="0" err="1" smtClean="0"/>
              <a:t>aggregation</a:t>
            </a:r>
            <a:r>
              <a:rPr lang="es-CL" sz="2800" dirty="0" smtClean="0"/>
              <a:t> are </a:t>
            </a:r>
            <a:r>
              <a:rPr lang="es-CL" sz="2800" b="1" dirty="0" err="1" smtClean="0"/>
              <a:t>overstated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by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current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comparison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approaches</a:t>
            </a:r>
            <a:r>
              <a:rPr lang="es-CL" sz="2800" dirty="0" smtClean="0"/>
              <a:t>, </a:t>
            </a:r>
            <a:r>
              <a:rPr lang="es-CL" sz="2800" dirty="0" err="1" smtClean="0"/>
              <a:t>which</a:t>
            </a:r>
            <a:r>
              <a:rPr lang="es-CL" sz="2800" dirty="0" smtClean="0"/>
              <a:t> </a:t>
            </a:r>
            <a:r>
              <a:rPr lang="es-CL" sz="2800" dirty="0" err="1" smtClean="0"/>
              <a:t>interpret</a:t>
            </a:r>
            <a:r>
              <a:rPr lang="es-CL" sz="2800" dirty="0" smtClean="0"/>
              <a:t> </a:t>
            </a:r>
            <a:r>
              <a:rPr lang="es-CL" sz="2800" dirty="0" err="1" smtClean="0"/>
              <a:t>the</a:t>
            </a:r>
            <a:r>
              <a:rPr lang="es-CL" sz="2800" dirty="0" smtClean="0"/>
              <a:t> </a:t>
            </a:r>
            <a:r>
              <a:rPr lang="es-CL" sz="2800" dirty="0" err="1" smtClean="0"/>
              <a:t>absence</a:t>
            </a:r>
            <a:r>
              <a:rPr lang="es-CL" sz="2800" dirty="0" smtClean="0"/>
              <a:t> of a </a:t>
            </a:r>
            <a:r>
              <a:rPr lang="es-CL" sz="2800" dirty="0" err="1" smtClean="0"/>
              <a:t>direct</a:t>
            </a:r>
            <a:r>
              <a:rPr lang="es-CL" sz="2800" dirty="0" smtClean="0"/>
              <a:t> link as </a:t>
            </a:r>
            <a:r>
              <a:rPr lang="es-CL" sz="2800" dirty="0" err="1" smtClean="0"/>
              <a:t>the</a:t>
            </a:r>
            <a:r>
              <a:rPr lang="es-CL" sz="2800" dirty="0" smtClean="0"/>
              <a:t> non-</a:t>
            </a:r>
            <a:r>
              <a:rPr lang="es-CL" sz="2800" dirty="0" err="1" smtClean="0"/>
              <a:t>existence</a:t>
            </a:r>
            <a:r>
              <a:rPr lang="es-CL" sz="2800" dirty="0" smtClean="0"/>
              <a:t> of a link.</a:t>
            </a:r>
          </a:p>
          <a:p>
            <a:pPr marL="457200" indent="-457200">
              <a:buFont typeface="+mj-lt"/>
              <a:buAutoNum type="arabicPeriod"/>
            </a:pPr>
            <a:endParaRPr lang="es-CL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800" dirty="0" smtClean="0"/>
              <a:t>Introduce </a:t>
            </a:r>
            <a:r>
              <a:rPr lang="es-CL" sz="2800" dirty="0" err="1" smtClean="0"/>
              <a:t>two</a:t>
            </a:r>
            <a:r>
              <a:rPr lang="es-CL" sz="2800" dirty="0" smtClean="0"/>
              <a:t> new </a:t>
            </a:r>
            <a:r>
              <a:rPr lang="es-CL" sz="2800" dirty="0" err="1" smtClean="0"/>
              <a:t>indicators</a:t>
            </a:r>
            <a:r>
              <a:rPr lang="es-CL" sz="2800" dirty="0" smtClean="0"/>
              <a:t> </a:t>
            </a:r>
            <a:r>
              <a:rPr lang="es-CL" sz="2800" dirty="0" err="1" smtClean="0"/>
              <a:t>to</a:t>
            </a:r>
            <a:r>
              <a:rPr lang="es-CL" sz="2800" dirty="0" smtClean="0"/>
              <a:t> </a:t>
            </a:r>
            <a:r>
              <a:rPr lang="es-CL" sz="2800" dirty="0" err="1" smtClean="0"/>
              <a:t>weight</a:t>
            </a:r>
            <a:r>
              <a:rPr lang="es-CL" sz="2800" dirty="0" smtClean="0"/>
              <a:t> </a:t>
            </a:r>
            <a:r>
              <a:rPr lang="es-CL" sz="2800" dirty="0" err="1" smtClean="0"/>
              <a:t>the</a:t>
            </a:r>
            <a:r>
              <a:rPr lang="es-CL" sz="2800" dirty="0" smtClean="0"/>
              <a:t> </a:t>
            </a:r>
            <a:r>
              <a:rPr lang="es-CL" sz="2800" dirty="0" err="1" smtClean="0"/>
              <a:t>differences</a:t>
            </a:r>
            <a:r>
              <a:rPr lang="es-CL" sz="2800" dirty="0" smtClean="0"/>
              <a:t> </a:t>
            </a:r>
            <a:r>
              <a:rPr lang="es-CL" sz="2800" dirty="0" err="1" smtClean="0"/>
              <a:t>between</a:t>
            </a:r>
            <a:r>
              <a:rPr lang="es-CL" sz="2800" dirty="0" smtClean="0"/>
              <a:t> causal </a:t>
            </a:r>
            <a:r>
              <a:rPr lang="es-CL" sz="2800" dirty="0" err="1" smtClean="0"/>
              <a:t>chains</a:t>
            </a:r>
            <a:r>
              <a:rPr lang="es-CL" sz="2800" dirty="0" smtClean="0"/>
              <a:t> of </a:t>
            </a:r>
            <a:r>
              <a:rPr lang="es-CL" sz="2800" dirty="0" err="1" smtClean="0"/>
              <a:t>different</a:t>
            </a:r>
            <a:r>
              <a:rPr lang="es-CL" sz="2800" dirty="0" smtClean="0"/>
              <a:t> </a:t>
            </a:r>
            <a:r>
              <a:rPr lang="es-CL" sz="2800" dirty="0" err="1" smtClean="0"/>
              <a:t>lengths</a:t>
            </a:r>
            <a:r>
              <a:rPr lang="es-CL" sz="2800" dirty="0" smtClean="0"/>
              <a:t> </a:t>
            </a:r>
            <a:r>
              <a:rPr lang="es-CL" sz="2800" dirty="0" err="1" smtClean="0"/>
              <a:t>between</a:t>
            </a:r>
            <a:r>
              <a:rPr lang="es-CL" sz="2800" dirty="0" smtClean="0"/>
              <a:t> </a:t>
            </a:r>
            <a:r>
              <a:rPr lang="es-CL" sz="2800" dirty="0" err="1" smtClean="0"/>
              <a:t>two</a:t>
            </a:r>
            <a:r>
              <a:rPr lang="es-CL" sz="2800" dirty="0" smtClean="0"/>
              <a:t> variables in </a:t>
            </a:r>
            <a:r>
              <a:rPr lang="es-CL" sz="2800" dirty="0" err="1" smtClean="0"/>
              <a:t>MMDSs</a:t>
            </a:r>
            <a:r>
              <a:rPr lang="es-CL" sz="2800" dirty="0" smtClean="0"/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CL" sz="2800" b="1" dirty="0" err="1" smtClean="0"/>
              <a:t>Relative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Length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Difference</a:t>
            </a:r>
            <a:endParaRPr lang="es-CL" sz="2800" b="1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s-CL" sz="2800" b="1" dirty="0" err="1" smtClean="0"/>
              <a:t>Relative</a:t>
            </a:r>
            <a:r>
              <a:rPr lang="es-CL" sz="2800" b="1" dirty="0" smtClean="0"/>
              <a:t> Content </a:t>
            </a:r>
            <a:r>
              <a:rPr lang="es-CL" sz="2800" b="1" dirty="0" err="1" smtClean="0"/>
              <a:t>Difference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0541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Relative</a:t>
            </a:r>
            <a:r>
              <a:rPr lang="es-CL" b="1" dirty="0" smtClean="0"/>
              <a:t> Content </a:t>
            </a:r>
            <a:r>
              <a:rPr lang="es-CL" b="1" dirty="0" err="1" smtClean="0"/>
              <a:t>Difference</a:t>
            </a:r>
            <a:endParaRPr lang="es-CL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25" y="1181450"/>
            <a:ext cx="63627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03" y="5111627"/>
            <a:ext cx="4683514" cy="157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35 Grupo"/>
          <p:cNvGrpSpPr/>
          <p:nvPr/>
        </p:nvGrpSpPr>
        <p:grpSpPr>
          <a:xfrm>
            <a:off x="4144490" y="2242457"/>
            <a:ext cx="3656363" cy="3833751"/>
            <a:chOff x="4144490" y="2242457"/>
            <a:chExt cx="3656363" cy="3833751"/>
          </a:xfrm>
        </p:grpSpPr>
        <p:sp>
          <p:nvSpPr>
            <p:cNvPr id="11" name="10 Rectángulo"/>
            <p:cNvSpPr/>
            <p:nvPr/>
          </p:nvSpPr>
          <p:spPr>
            <a:xfrm>
              <a:off x="5593278" y="5696197"/>
              <a:ext cx="1033153" cy="3800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6861959" y="2242457"/>
              <a:ext cx="938894" cy="3800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4144490" y="5696197"/>
              <a:ext cx="938894" cy="3800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0" name="19 Conector angular"/>
            <p:cNvCxnSpPr>
              <a:stCxn id="46" idx="3"/>
              <a:endCxn id="11" idx="3"/>
            </p:cNvCxnSpPr>
            <p:nvPr/>
          </p:nvCxnSpPr>
          <p:spPr>
            <a:xfrm flipH="1">
              <a:off x="6626431" y="2432463"/>
              <a:ext cx="1174422" cy="3453740"/>
            </a:xfrm>
            <a:prstGeom prst="bentConnector3">
              <a:avLst>
                <a:gd name="adj1" fmla="val -19465"/>
              </a:avLst>
            </a:prstGeom>
            <a:ln w="285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>
              <a:stCxn id="47" idx="3"/>
              <a:endCxn id="11" idx="1"/>
            </p:cNvCxnSpPr>
            <p:nvPr/>
          </p:nvCxnSpPr>
          <p:spPr>
            <a:xfrm>
              <a:off x="5083384" y="5886203"/>
              <a:ext cx="5098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Rectángulo"/>
            <p:cNvSpPr/>
            <p:nvPr/>
          </p:nvSpPr>
          <p:spPr>
            <a:xfrm>
              <a:off x="6970816" y="2917371"/>
              <a:ext cx="617516" cy="3800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35" name="34 Conector angular"/>
            <p:cNvCxnSpPr>
              <a:stCxn id="55" idx="1"/>
              <a:endCxn id="47" idx="0"/>
            </p:cNvCxnSpPr>
            <p:nvPr/>
          </p:nvCxnSpPr>
          <p:spPr>
            <a:xfrm rot="10800000" flipV="1">
              <a:off x="4613938" y="3107377"/>
              <a:ext cx="2356879" cy="2588820"/>
            </a:xfrm>
            <a:prstGeom prst="bentConnector2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9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Length</a:t>
            </a:r>
            <a:r>
              <a:rPr lang="es-CL" b="1" dirty="0" smtClean="0"/>
              <a:t> and </a:t>
            </a:r>
            <a:r>
              <a:rPr lang="es-CL" b="1" dirty="0" err="1" smtClean="0"/>
              <a:t>content</a:t>
            </a:r>
            <a:r>
              <a:rPr lang="es-CL" b="1" dirty="0" smtClean="0"/>
              <a:t> </a:t>
            </a:r>
            <a:r>
              <a:rPr lang="es-CL" b="1" dirty="0" err="1" smtClean="0"/>
              <a:t>comparison</a:t>
            </a:r>
            <a:endParaRPr lang="es-CL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43435"/>
              </p:ext>
            </p:extLst>
          </p:nvPr>
        </p:nvGraphicFramePr>
        <p:xfrm>
          <a:off x="1080656" y="1745672"/>
          <a:ext cx="6816436" cy="2772575"/>
        </p:xfrm>
        <a:graphic>
          <a:graphicData uri="http://schemas.openxmlformats.org/drawingml/2006/table">
            <a:tbl>
              <a:tblPr firstRow="1" firstCol="1" bandRow="1"/>
              <a:tblGrid>
                <a:gridCol w="1658933"/>
                <a:gridCol w="2438053"/>
                <a:gridCol w="2719450"/>
              </a:tblGrid>
              <a:tr h="141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MMDS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Relative length difference</a:t>
                      </a:r>
                      <a:b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RLD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Relative content difference</a:t>
                      </a:r>
                      <a:b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en-GB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RCD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3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0.33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0.1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-0.33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0.4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-0.67</a:t>
                      </a:r>
                      <a:endParaRPr lang="es-CL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0.6</a:t>
                      </a:r>
                      <a:endParaRPr lang="es-CL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090058" y="5379599"/>
            <a:ext cx="4394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/>
              <a:t>≠ </a:t>
            </a:r>
            <a:r>
              <a:rPr lang="es-CL" sz="2800" dirty="0" err="1" smtClean="0"/>
              <a:t>absent</a:t>
            </a:r>
            <a:endParaRPr lang="es-CL" sz="2800" dirty="0" smtClean="0"/>
          </a:p>
          <a:p>
            <a:r>
              <a:rPr lang="es-CL" sz="2800" dirty="0" smtClean="0"/>
              <a:t>= </a:t>
            </a:r>
            <a:r>
              <a:rPr lang="es-CL" sz="2800" dirty="0" err="1" smtClean="0"/>
              <a:t>different</a:t>
            </a:r>
            <a:r>
              <a:rPr lang="es-CL" sz="2800" dirty="0" smtClean="0"/>
              <a:t> (</a:t>
            </a:r>
            <a:r>
              <a:rPr lang="es-CL" sz="2800" dirty="0" err="1" smtClean="0"/>
              <a:t>but</a:t>
            </a:r>
            <a:r>
              <a:rPr lang="es-CL" sz="2800" dirty="0" smtClean="0"/>
              <a:t> </a:t>
            </a:r>
            <a:r>
              <a:rPr lang="es-CL" sz="2800" dirty="0" err="1" smtClean="0"/>
              <a:t>not</a:t>
            </a:r>
            <a:r>
              <a:rPr lang="es-CL" sz="2800" dirty="0" smtClean="0"/>
              <a:t> so </a:t>
            </a:r>
            <a:r>
              <a:rPr lang="es-CL" sz="2800" dirty="0" err="1" smtClean="0"/>
              <a:t>much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sp>
        <p:nvSpPr>
          <p:cNvPr id="5" name="4 Rectángulo"/>
          <p:cNvSpPr/>
          <p:nvPr/>
        </p:nvSpPr>
        <p:spPr>
          <a:xfrm>
            <a:off x="565656" y="5271878"/>
            <a:ext cx="1368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err="1"/>
              <a:t>Distant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875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Insight</a:t>
            </a:r>
            <a:endParaRPr lang="es-CL" b="1" dirty="0"/>
          </a:p>
        </p:txBody>
      </p:sp>
      <p:sp>
        <p:nvSpPr>
          <p:cNvPr id="8" name="7 Rectángulo"/>
          <p:cNvSpPr/>
          <p:nvPr/>
        </p:nvSpPr>
        <p:spPr>
          <a:xfrm>
            <a:off x="249381" y="1856705"/>
            <a:ext cx="134389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Distance</a:t>
            </a:r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Matrix</a:t>
            </a:r>
            <a:endParaRPr lang="es-CL" dirty="0">
              <a:solidFill>
                <a:schemeClr val="tx1"/>
              </a:solidFill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943094" y="1856705"/>
            <a:ext cx="3220182" cy="914400"/>
            <a:chOff x="1779330" y="1983180"/>
            <a:chExt cx="3220182" cy="914400"/>
          </a:xfrm>
        </p:grpSpPr>
        <p:sp>
          <p:nvSpPr>
            <p:cNvPr id="11" name="10 Rectángulo redondeado"/>
            <p:cNvSpPr/>
            <p:nvPr/>
          </p:nvSpPr>
          <p:spPr>
            <a:xfrm>
              <a:off x="1779330" y="1983180"/>
              <a:ext cx="3220182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1851541" y="2088478"/>
              <a:ext cx="2861681" cy="703803"/>
              <a:chOff x="2963029" y="3964589"/>
              <a:chExt cx="2861681" cy="703803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3261476" y="4360615"/>
                <a:ext cx="22647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400" dirty="0" err="1"/>
                  <a:t>Distance</a:t>
                </a:r>
                <a:r>
                  <a:rPr lang="es-CL" sz="1400" dirty="0"/>
                  <a:t> in </a:t>
                </a:r>
                <a:r>
                  <a:rPr lang="es-CL" sz="1400" dirty="0" err="1"/>
                  <a:t>reference</a:t>
                </a:r>
                <a:r>
                  <a:rPr lang="es-CL" sz="1400" dirty="0"/>
                  <a:t> MMDS</a:t>
                </a:r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3567039" y="3964589"/>
                <a:ext cx="16536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L" sz="1400" dirty="0" err="1"/>
                  <a:t>Distance</a:t>
                </a:r>
                <a:r>
                  <a:rPr lang="es-CL" sz="1400" dirty="0"/>
                  <a:t> in </a:t>
                </a:r>
                <a:r>
                  <a:rPr lang="es-CL" sz="1400" dirty="0" smtClean="0"/>
                  <a:t>a </a:t>
                </a:r>
                <a:r>
                  <a:rPr lang="es-CL" sz="1400" dirty="0"/>
                  <a:t>MMDS</a:t>
                </a:r>
              </a:p>
            </p:txBody>
          </p:sp>
          <p:cxnSp>
            <p:nvCxnSpPr>
              <p:cNvPr id="15" name="14 Conector recto"/>
              <p:cNvCxnSpPr/>
              <p:nvPr/>
            </p:nvCxnSpPr>
            <p:spPr>
              <a:xfrm>
                <a:off x="2963029" y="4333921"/>
                <a:ext cx="2861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25 Rectángulo"/>
          <p:cNvSpPr/>
          <p:nvPr/>
        </p:nvSpPr>
        <p:spPr>
          <a:xfrm>
            <a:off x="7456442" y="1856705"/>
            <a:ext cx="1343892" cy="9144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err="1">
                <a:solidFill>
                  <a:srgbClr val="FFFF00"/>
                </a:solidFill>
              </a:rPr>
              <a:t>Relative</a:t>
            </a:r>
            <a:r>
              <a:rPr lang="es-CL" sz="2000" b="1" dirty="0">
                <a:solidFill>
                  <a:srgbClr val="FFFF00"/>
                </a:solidFill>
              </a:rPr>
              <a:t> </a:t>
            </a:r>
            <a:r>
              <a:rPr lang="es-CL" sz="2000" b="1" dirty="0" err="1">
                <a:solidFill>
                  <a:srgbClr val="FFFF00"/>
                </a:solidFill>
              </a:rPr>
              <a:t>Length</a:t>
            </a:r>
            <a:r>
              <a:rPr lang="es-CL" sz="2000" b="1" dirty="0">
                <a:solidFill>
                  <a:srgbClr val="FFFF00"/>
                </a:solidFill>
              </a:rPr>
              <a:t> </a:t>
            </a:r>
            <a:r>
              <a:rPr lang="es-CL" sz="2000" b="1" dirty="0" err="1">
                <a:solidFill>
                  <a:srgbClr val="FFFF00"/>
                </a:solidFill>
              </a:rPr>
              <a:t>Difference</a:t>
            </a:r>
            <a:endParaRPr lang="es-CL" sz="2000" b="1" dirty="0">
              <a:solidFill>
                <a:srgbClr val="FFFF00"/>
              </a:solidFill>
            </a:endParaRPr>
          </a:p>
        </p:txBody>
      </p:sp>
      <p:cxnSp>
        <p:nvCxnSpPr>
          <p:cNvPr id="29" name="28 Conector recto de flecha"/>
          <p:cNvCxnSpPr>
            <a:stCxn id="8" idx="3"/>
            <a:endCxn id="11" idx="1"/>
          </p:cNvCxnSpPr>
          <p:nvPr/>
        </p:nvCxnSpPr>
        <p:spPr>
          <a:xfrm>
            <a:off x="1593273" y="2313905"/>
            <a:ext cx="134982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1" idx="3"/>
            <a:endCxn id="26" idx="1"/>
          </p:cNvCxnSpPr>
          <p:nvPr/>
        </p:nvCxnSpPr>
        <p:spPr>
          <a:xfrm>
            <a:off x="6163276" y="2313905"/>
            <a:ext cx="129316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35 Grupo"/>
          <p:cNvGrpSpPr/>
          <p:nvPr/>
        </p:nvGrpSpPr>
        <p:grpSpPr>
          <a:xfrm>
            <a:off x="249381" y="3296950"/>
            <a:ext cx="8550953" cy="914400"/>
            <a:chOff x="249381" y="3296950"/>
            <a:chExt cx="8550953" cy="914400"/>
          </a:xfrm>
        </p:grpSpPr>
        <p:sp>
          <p:nvSpPr>
            <p:cNvPr id="9" name="8 Rectángulo"/>
            <p:cNvSpPr/>
            <p:nvPr/>
          </p:nvSpPr>
          <p:spPr>
            <a:xfrm>
              <a:off x="249381" y="3296950"/>
              <a:ext cx="1343892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chemeClr val="tx1"/>
                  </a:solidFill>
                </a:rPr>
                <a:t>Adjacency</a:t>
              </a:r>
              <a:endParaRPr lang="es-CL" dirty="0">
                <a:solidFill>
                  <a:schemeClr val="tx1"/>
                </a:solidFill>
              </a:endParaRPr>
            </a:p>
            <a:p>
              <a:pPr algn="ctr"/>
              <a:r>
                <a:rPr lang="es-CL" dirty="0" err="1" smtClean="0">
                  <a:solidFill>
                    <a:schemeClr val="tx1"/>
                  </a:solidFill>
                </a:rPr>
                <a:t>Matrix</a:t>
              </a:r>
              <a:endParaRPr lang="es-CL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23 Grupo"/>
            <p:cNvGrpSpPr/>
            <p:nvPr/>
          </p:nvGrpSpPr>
          <p:grpSpPr>
            <a:xfrm>
              <a:off x="1962533" y="3296950"/>
              <a:ext cx="5143984" cy="914400"/>
              <a:chOff x="-792662" y="4846512"/>
              <a:chExt cx="5143984" cy="914400"/>
            </a:xfrm>
          </p:grpSpPr>
          <p:grpSp>
            <p:nvGrpSpPr>
              <p:cNvPr id="23" name="22 Grupo"/>
              <p:cNvGrpSpPr/>
              <p:nvPr/>
            </p:nvGrpSpPr>
            <p:grpSpPr>
              <a:xfrm>
                <a:off x="-574551" y="4907686"/>
                <a:ext cx="4707763" cy="703803"/>
                <a:chOff x="-574551" y="4907686"/>
                <a:chExt cx="4707763" cy="703803"/>
              </a:xfrm>
            </p:grpSpPr>
            <p:sp>
              <p:nvSpPr>
                <p:cNvPr id="16" name="15 Rectángulo"/>
                <p:cNvSpPr/>
                <p:nvPr/>
              </p:nvSpPr>
              <p:spPr>
                <a:xfrm>
                  <a:off x="-574551" y="5303712"/>
                  <a:ext cx="470776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CL" sz="1400" dirty="0" smtClean="0"/>
                    <a:t>Total </a:t>
                  </a:r>
                  <a:r>
                    <a:rPr lang="es-CL" sz="1400" dirty="0" err="1" smtClean="0"/>
                    <a:t>number</a:t>
                  </a:r>
                  <a:r>
                    <a:rPr lang="es-CL" sz="1400" dirty="0" smtClean="0"/>
                    <a:t> of variables in </a:t>
                  </a:r>
                  <a:r>
                    <a:rPr lang="es-CL" sz="1400" dirty="0" err="1" smtClean="0"/>
                    <a:t>the</a:t>
                  </a:r>
                  <a:r>
                    <a:rPr lang="es-CL" sz="1400" dirty="0" smtClean="0"/>
                    <a:t> </a:t>
                  </a:r>
                  <a:r>
                    <a:rPr lang="es-CL" sz="1400" dirty="0" err="1" smtClean="0"/>
                    <a:t>chain</a:t>
                  </a:r>
                  <a:r>
                    <a:rPr lang="es-CL" sz="1400" dirty="0" smtClean="0"/>
                    <a:t> in </a:t>
                  </a:r>
                  <a:r>
                    <a:rPr lang="es-CL" sz="1400" dirty="0" err="1" smtClean="0"/>
                    <a:t>all</a:t>
                  </a:r>
                  <a:r>
                    <a:rPr lang="es-CL" sz="1400" dirty="0" smtClean="0"/>
                    <a:t> </a:t>
                  </a:r>
                  <a:r>
                    <a:rPr lang="es-CL" sz="1400" dirty="0" err="1" smtClean="0"/>
                    <a:t>compared</a:t>
                  </a:r>
                  <a:r>
                    <a:rPr lang="es-CL" sz="1400" dirty="0" smtClean="0"/>
                    <a:t> </a:t>
                  </a:r>
                  <a:r>
                    <a:rPr lang="es-CL" sz="1400" dirty="0" err="1" smtClean="0"/>
                    <a:t>MMDSs</a:t>
                  </a:r>
                  <a:endParaRPr lang="es-CL" sz="1400" dirty="0"/>
                </a:p>
              </p:txBody>
            </p:sp>
            <p:sp>
              <p:nvSpPr>
                <p:cNvPr id="17" name="16 Rectángulo"/>
                <p:cNvSpPr/>
                <p:nvPr/>
              </p:nvSpPr>
              <p:spPr>
                <a:xfrm>
                  <a:off x="-233372" y="4907686"/>
                  <a:ext cx="402539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CL" sz="1400" dirty="0" err="1" smtClean="0"/>
                    <a:t>Number</a:t>
                  </a:r>
                  <a:r>
                    <a:rPr lang="es-CL" sz="1400" dirty="0" smtClean="0"/>
                    <a:t> of </a:t>
                  </a:r>
                  <a:r>
                    <a:rPr lang="es-CL" sz="1400" dirty="0" err="1" smtClean="0"/>
                    <a:t>different</a:t>
                  </a:r>
                  <a:r>
                    <a:rPr lang="es-CL" sz="1400" dirty="0" smtClean="0"/>
                    <a:t> variables </a:t>
                  </a:r>
                  <a:r>
                    <a:rPr lang="es-CL" sz="1400" dirty="0"/>
                    <a:t>in </a:t>
                  </a:r>
                  <a:r>
                    <a:rPr lang="es-CL" sz="1400" dirty="0" smtClean="0"/>
                    <a:t>a </a:t>
                  </a:r>
                  <a:r>
                    <a:rPr lang="es-CL" sz="1400" dirty="0" err="1" smtClean="0"/>
                    <a:t>chain</a:t>
                  </a:r>
                  <a:r>
                    <a:rPr lang="es-CL" sz="1400" dirty="0" smtClean="0"/>
                    <a:t> of </a:t>
                  </a:r>
                  <a:r>
                    <a:rPr lang="es-CL" sz="1400" dirty="0" err="1" smtClean="0"/>
                    <a:t>an</a:t>
                  </a:r>
                  <a:r>
                    <a:rPr lang="es-CL" sz="1400" dirty="0" smtClean="0"/>
                    <a:t> MMDS</a:t>
                  </a:r>
                  <a:endParaRPr lang="es-CL" sz="1400" dirty="0"/>
                </a:p>
              </p:txBody>
            </p:sp>
            <p:cxnSp>
              <p:nvCxnSpPr>
                <p:cNvPr id="18" name="17 Conector recto"/>
                <p:cNvCxnSpPr/>
                <p:nvPr/>
              </p:nvCxnSpPr>
              <p:spPr>
                <a:xfrm>
                  <a:off x="-154379" y="5277018"/>
                  <a:ext cx="398144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20 Rectángulo redondeado"/>
              <p:cNvSpPr/>
              <p:nvPr/>
            </p:nvSpPr>
            <p:spPr>
              <a:xfrm>
                <a:off x="-792662" y="4846512"/>
                <a:ext cx="5143984" cy="914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26 Rectángulo"/>
            <p:cNvSpPr/>
            <p:nvPr/>
          </p:nvSpPr>
          <p:spPr>
            <a:xfrm>
              <a:off x="7456442" y="3296950"/>
              <a:ext cx="1343892" cy="914400"/>
            </a:xfrm>
            <a:prstGeom prst="rect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err="1">
                  <a:solidFill>
                    <a:srgbClr val="FFFF00"/>
                  </a:solidFill>
                </a:rPr>
                <a:t>Relative</a:t>
              </a:r>
              <a:r>
                <a:rPr lang="es-CL" sz="2000" b="1" dirty="0">
                  <a:solidFill>
                    <a:srgbClr val="FFFF00"/>
                  </a:solidFill>
                </a:rPr>
                <a:t> </a:t>
              </a:r>
              <a:r>
                <a:rPr lang="es-CL" sz="2000" b="1" dirty="0" smtClean="0">
                  <a:solidFill>
                    <a:srgbClr val="FFFF00"/>
                  </a:solidFill>
                </a:rPr>
                <a:t>Content</a:t>
              </a:r>
            </a:p>
            <a:p>
              <a:pPr algn="ctr"/>
              <a:r>
                <a:rPr lang="es-CL" sz="2000" b="1" dirty="0" err="1" smtClean="0">
                  <a:solidFill>
                    <a:srgbClr val="FFFF00"/>
                  </a:solidFill>
                </a:rPr>
                <a:t>Difference</a:t>
              </a:r>
              <a:endParaRPr lang="es-CL" sz="20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3" name="32 Conector recto de flecha"/>
            <p:cNvCxnSpPr>
              <a:stCxn id="9" idx="3"/>
              <a:endCxn id="21" idx="1"/>
            </p:cNvCxnSpPr>
            <p:nvPr/>
          </p:nvCxnSpPr>
          <p:spPr>
            <a:xfrm>
              <a:off x="1593273" y="3754150"/>
              <a:ext cx="36926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>
              <a:stCxn id="21" idx="3"/>
              <a:endCxn id="27" idx="1"/>
            </p:cNvCxnSpPr>
            <p:nvPr/>
          </p:nvCxnSpPr>
          <p:spPr>
            <a:xfrm>
              <a:off x="7106517" y="3754150"/>
              <a:ext cx="3499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CuadroTexto"/>
          <p:cNvSpPr txBox="1"/>
          <p:nvPr/>
        </p:nvSpPr>
        <p:spPr>
          <a:xfrm>
            <a:off x="1122478" y="4999512"/>
            <a:ext cx="66473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 smtClean="0"/>
              <a:t>A </a:t>
            </a:r>
            <a:r>
              <a:rPr lang="es-CL" sz="2800" dirty="0" err="1" smtClean="0"/>
              <a:t>way</a:t>
            </a:r>
            <a:r>
              <a:rPr lang="es-CL" sz="2800" dirty="0" smtClean="0"/>
              <a:t> </a:t>
            </a:r>
            <a:r>
              <a:rPr lang="es-CL" sz="2800" dirty="0" err="1" smtClean="0"/>
              <a:t>to</a:t>
            </a:r>
            <a:r>
              <a:rPr lang="es-CL" sz="2800" dirty="0" smtClean="0"/>
              <a:t> </a:t>
            </a:r>
            <a:r>
              <a:rPr lang="es-CL" sz="2800" dirty="0" err="1" smtClean="0"/>
              <a:t>account</a:t>
            </a:r>
            <a:r>
              <a:rPr lang="es-CL" sz="2800" dirty="0" smtClean="0"/>
              <a:t> </a:t>
            </a:r>
            <a:r>
              <a:rPr lang="es-CL" sz="2800" dirty="0" err="1" smtClean="0"/>
              <a:t>for</a:t>
            </a:r>
            <a:r>
              <a:rPr lang="es-CL" sz="2800" dirty="0" smtClean="0"/>
              <a:t> </a:t>
            </a:r>
            <a:r>
              <a:rPr lang="es-CL" sz="2800" dirty="0" err="1" smtClean="0"/>
              <a:t>indirect</a:t>
            </a:r>
            <a:r>
              <a:rPr lang="es-CL" sz="2800" dirty="0" smtClean="0"/>
              <a:t> causal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 err="1" smtClean="0"/>
              <a:t>Will</a:t>
            </a:r>
            <a:r>
              <a:rPr lang="es-CL" sz="2800" dirty="0" smtClean="0"/>
              <a:t> </a:t>
            </a:r>
            <a:r>
              <a:rPr lang="es-CL" sz="2800" dirty="0" err="1" smtClean="0"/>
              <a:t>enrich</a:t>
            </a:r>
            <a:r>
              <a:rPr lang="es-CL" sz="2800" dirty="0" smtClean="0"/>
              <a:t> MMDS </a:t>
            </a:r>
            <a:r>
              <a:rPr lang="es-CL" sz="2800" dirty="0" err="1" smtClean="0"/>
              <a:t>comparison</a:t>
            </a:r>
            <a:r>
              <a:rPr lang="es-CL" sz="2800" dirty="0" smtClean="0"/>
              <a:t> </a:t>
            </a:r>
            <a:r>
              <a:rPr lang="es-CL" sz="2800" dirty="0" err="1" smtClean="0"/>
              <a:t>methods</a:t>
            </a:r>
            <a:endParaRPr lang="es-C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 err="1" smtClean="0"/>
              <a:t>May</a:t>
            </a:r>
            <a:r>
              <a:rPr lang="es-CL" sz="2800" dirty="0" smtClean="0"/>
              <a:t> </a:t>
            </a:r>
            <a:r>
              <a:rPr lang="es-CL" sz="2800" dirty="0" err="1" smtClean="0"/>
              <a:t>enrich</a:t>
            </a:r>
            <a:r>
              <a:rPr lang="es-CL" sz="2800" dirty="0" smtClean="0"/>
              <a:t> </a:t>
            </a:r>
            <a:r>
              <a:rPr lang="es-CL" sz="2800" dirty="0" err="1" smtClean="0"/>
              <a:t>modeling</a:t>
            </a:r>
            <a:r>
              <a:rPr lang="es-CL" sz="2800" dirty="0" smtClean="0"/>
              <a:t> software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8393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Fotos\PiedrasBlancas_2013_Juni_16\Wegweiser\DSC_2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62551" y="306169"/>
            <a:ext cx="4067504" cy="2468562"/>
          </a:xfrm>
        </p:spPr>
        <p:txBody>
          <a:bodyPr>
            <a:noAutofit/>
          </a:bodyPr>
          <a:lstStyle/>
          <a:p>
            <a:r>
              <a:rPr lang="es-CL" sz="8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CL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8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CL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CL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09648" y="5170683"/>
            <a:ext cx="5588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8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s-CL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C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4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Example</a:t>
            </a:r>
            <a:r>
              <a:rPr lang="es-CL" b="1" dirty="0" smtClean="0"/>
              <a:t> SFD</a:t>
            </a:r>
            <a:endParaRPr lang="es-CL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62225" y="2346325"/>
            <a:ext cx="981075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43225" y="2393950"/>
            <a:ext cx="314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67000" y="2593975"/>
            <a:ext cx="876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presence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508250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524000" y="2584450"/>
            <a:ext cx="83820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524000" y="2622550"/>
            <a:ext cx="83820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2362200" y="2546350"/>
            <a:ext cx="200025" cy="114300"/>
          </a:xfrm>
          <a:custGeom>
            <a:avLst/>
            <a:gdLst>
              <a:gd name="T0" fmla="*/ 126 w 126"/>
              <a:gd name="T1" fmla="*/ 36 h 72"/>
              <a:gd name="T2" fmla="*/ 0 w 126"/>
              <a:gd name="T3" fmla="*/ 0 h 72"/>
              <a:gd name="T4" fmla="*/ 0 w 126"/>
              <a:gd name="T5" fmla="*/ 72 h 72"/>
              <a:gd name="T6" fmla="*/ 126 w 126"/>
              <a:gd name="T7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72">
                <a:moveTo>
                  <a:pt x="126" y="36"/>
                </a:moveTo>
                <a:lnTo>
                  <a:pt x="0" y="0"/>
                </a:lnTo>
                <a:lnTo>
                  <a:pt x="0" y="72"/>
                </a:lnTo>
                <a:lnTo>
                  <a:pt x="126" y="3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561975" y="2584450"/>
            <a:ext cx="962025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561975" y="2622550"/>
            <a:ext cx="962025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466850" y="2527300"/>
            <a:ext cx="114300" cy="152400"/>
          </a:xfrm>
          <a:custGeom>
            <a:avLst/>
            <a:gdLst>
              <a:gd name="T0" fmla="*/ 0 w 12"/>
              <a:gd name="T1" fmla="*/ 0 h 16"/>
              <a:gd name="T2" fmla="*/ 12 w 12"/>
              <a:gd name="T3" fmla="*/ 16 h 16"/>
              <a:gd name="T4" fmla="*/ 0 w 12"/>
              <a:gd name="T5" fmla="*/ 16 h 16"/>
              <a:gd name="T6" fmla="*/ 12 w 12"/>
              <a:gd name="T7" fmla="*/ 0 h 16"/>
              <a:gd name="T8" fmla="*/ 0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0" y="0"/>
                </a:moveTo>
                <a:lnTo>
                  <a:pt x="12" y="16"/>
                </a:lnTo>
                <a:lnTo>
                  <a:pt x="0" y="1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66775" y="2717800"/>
            <a:ext cx="1409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advertisements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412875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2790825" y="1765300"/>
            <a:ext cx="0" cy="1524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2828925" y="1765300"/>
            <a:ext cx="0" cy="1524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2752725" y="1565275"/>
            <a:ext cx="114300" cy="200025"/>
          </a:xfrm>
          <a:custGeom>
            <a:avLst/>
            <a:gdLst>
              <a:gd name="T0" fmla="*/ 36 w 72"/>
              <a:gd name="T1" fmla="*/ 0 h 126"/>
              <a:gd name="T2" fmla="*/ 0 w 72"/>
              <a:gd name="T3" fmla="*/ 126 h 126"/>
              <a:gd name="T4" fmla="*/ 72 w 72"/>
              <a:gd name="T5" fmla="*/ 126 h 126"/>
              <a:gd name="T6" fmla="*/ 36 w 72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26">
                <a:moveTo>
                  <a:pt x="36" y="0"/>
                </a:moveTo>
                <a:lnTo>
                  <a:pt x="0" y="126"/>
                </a:lnTo>
                <a:lnTo>
                  <a:pt x="72" y="126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2790825" y="1917700"/>
            <a:ext cx="0" cy="4286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2828925" y="1917700"/>
            <a:ext cx="0" cy="4286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2733675" y="1860550"/>
            <a:ext cx="152400" cy="114300"/>
          </a:xfrm>
          <a:custGeom>
            <a:avLst/>
            <a:gdLst>
              <a:gd name="T0" fmla="*/ 0 w 16"/>
              <a:gd name="T1" fmla="*/ 0 h 12"/>
              <a:gd name="T2" fmla="*/ 16 w 16"/>
              <a:gd name="T3" fmla="*/ 12 h 12"/>
              <a:gd name="T4" fmla="*/ 16 w 16"/>
              <a:gd name="T5" fmla="*/ 0 h 12"/>
              <a:gd name="T6" fmla="*/ 0 w 16"/>
              <a:gd name="T7" fmla="*/ 12 h 12"/>
              <a:gd name="T8" fmla="*/ 0 w 1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16" y="12"/>
                </a:lnTo>
                <a:lnTo>
                  <a:pt x="16" y="0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3343275" y="1717675"/>
            <a:ext cx="276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914650" y="1917700"/>
            <a:ext cx="1181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obsolescence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876425" y="3746500"/>
            <a:ext cx="923925" cy="523875"/>
          </a:xfrm>
          <a:prstGeom prst="rect">
            <a:avLst/>
          </a:prstGeom>
          <a:solidFill>
            <a:srgbClr val="FFFF00"/>
          </a:solidFill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1952625" y="3813175"/>
            <a:ext cx="866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2047875" y="4013200"/>
            <a:ext cx="666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956050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29"/>
          <p:cNvSpPr>
            <a:spLocks noChangeShapeType="1"/>
          </p:cNvSpPr>
          <p:nvPr/>
        </p:nvSpPr>
        <p:spPr bwMode="auto">
          <a:xfrm flipH="1">
            <a:off x="3009900" y="4013200"/>
            <a:ext cx="40005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3009900" y="4051300"/>
            <a:ext cx="40005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8" name="Freeform 31"/>
          <p:cNvSpPr>
            <a:spLocks/>
          </p:cNvSpPr>
          <p:nvPr/>
        </p:nvSpPr>
        <p:spPr bwMode="auto">
          <a:xfrm>
            <a:off x="2809875" y="3975100"/>
            <a:ext cx="200025" cy="114300"/>
          </a:xfrm>
          <a:custGeom>
            <a:avLst/>
            <a:gdLst>
              <a:gd name="T0" fmla="*/ 0 w 126"/>
              <a:gd name="T1" fmla="*/ 36 h 72"/>
              <a:gd name="T2" fmla="*/ 126 w 126"/>
              <a:gd name="T3" fmla="*/ 72 h 72"/>
              <a:gd name="T4" fmla="*/ 126 w 126"/>
              <a:gd name="T5" fmla="*/ 0 h 72"/>
              <a:gd name="T6" fmla="*/ 0 w 126"/>
              <a:gd name="T7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72">
                <a:moveTo>
                  <a:pt x="0" y="36"/>
                </a:moveTo>
                <a:lnTo>
                  <a:pt x="126" y="72"/>
                </a:lnTo>
                <a:lnTo>
                  <a:pt x="126" y="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409950" y="4013200"/>
            <a:ext cx="619125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3409950" y="4051300"/>
            <a:ext cx="619125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3352800" y="3956050"/>
            <a:ext cx="114300" cy="152400"/>
          </a:xfrm>
          <a:custGeom>
            <a:avLst/>
            <a:gdLst>
              <a:gd name="T0" fmla="*/ 0 w 12"/>
              <a:gd name="T1" fmla="*/ 0 h 16"/>
              <a:gd name="T2" fmla="*/ 12 w 12"/>
              <a:gd name="T3" fmla="*/ 16 h 16"/>
              <a:gd name="T4" fmla="*/ 0 w 12"/>
              <a:gd name="T5" fmla="*/ 16 h 16"/>
              <a:gd name="T6" fmla="*/ 12 w 12"/>
              <a:gd name="T7" fmla="*/ 0 h 16"/>
              <a:gd name="T8" fmla="*/ 0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0" y="0"/>
                </a:moveTo>
                <a:lnTo>
                  <a:pt x="12" y="16"/>
                </a:lnTo>
                <a:lnTo>
                  <a:pt x="0" y="1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48" name="Rectangle 35"/>
          <p:cNvSpPr>
            <a:spLocks noChangeArrowheads="1"/>
          </p:cNvSpPr>
          <p:nvPr/>
        </p:nvSpPr>
        <p:spPr bwMode="auto">
          <a:xfrm>
            <a:off x="3190875" y="4127500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36"/>
          <p:cNvSpPr>
            <a:spLocks noChangeArrowheads="1"/>
          </p:cNvSpPr>
          <p:nvPr/>
        </p:nvSpPr>
        <p:spPr bwMode="auto">
          <a:xfrm>
            <a:off x="3057525" y="4327525"/>
            <a:ext cx="771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revenue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98900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Line 38"/>
          <p:cNvSpPr>
            <a:spLocks noChangeShapeType="1"/>
          </p:cNvSpPr>
          <p:nvPr/>
        </p:nvSpPr>
        <p:spPr bwMode="auto">
          <a:xfrm flipH="1">
            <a:off x="495300" y="3975100"/>
            <a:ext cx="276225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51" name="Line 39"/>
          <p:cNvSpPr>
            <a:spLocks noChangeShapeType="1"/>
          </p:cNvSpPr>
          <p:nvPr/>
        </p:nvSpPr>
        <p:spPr bwMode="auto">
          <a:xfrm flipH="1">
            <a:off x="495300" y="4013200"/>
            <a:ext cx="276225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52" name="Freeform 40"/>
          <p:cNvSpPr>
            <a:spLocks/>
          </p:cNvSpPr>
          <p:nvPr/>
        </p:nvSpPr>
        <p:spPr bwMode="auto">
          <a:xfrm>
            <a:off x="295275" y="3937000"/>
            <a:ext cx="200025" cy="114300"/>
          </a:xfrm>
          <a:custGeom>
            <a:avLst/>
            <a:gdLst>
              <a:gd name="T0" fmla="*/ 0 w 126"/>
              <a:gd name="T1" fmla="*/ 36 h 72"/>
              <a:gd name="T2" fmla="*/ 126 w 126"/>
              <a:gd name="T3" fmla="*/ 72 h 72"/>
              <a:gd name="T4" fmla="*/ 126 w 126"/>
              <a:gd name="T5" fmla="*/ 0 h 72"/>
              <a:gd name="T6" fmla="*/ 0 w 126"/>
              <a:gd name="T7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72">
                <a:moveTo>
                  <a:pt x="0" y="36"/>
                </a:moveTo>
                <a:lnTo>
                  <a:pt x="126" y="72"/>
                </a:lnTo>
                <a:lnTo>
                  <a:pt x="126" y="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53" name="Line 41"/>
          <p:cNvSpPr>
            <a:spLocks noChangeShapeType="1"/>
          </p:cNvSpPr>
          <p:nvPr/>
        </p:nvSpPr>
        <p:spPr bwMode="auto">
          <a:xfrm>
            <a:off x="771525" y="3975100"/>
            <a:ext cx="110490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54" name="Line 42"/>
          <p:cNvSpPr>
            <a:spLocks noChangeShapeType="1"/>
          </p:cNvSpPr>
          <p:nvPr/>
        </p:nvSpPr>
        <p:spPr bwMode="auto">
          <a:xfrm>
            <a:off x="771525" y="4013200"/>
            <a:ext cx="110490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55" name="Freeform 43"/>
          <p:cNvSpPr>
            <a:spLocks/>
          </p:cNvSpPr>
          <p:nvPr/>
        </p:nvSpPr>
        <p:spPr bwMode="auto">
          <a:xfrm>
            <a:off x="714375" y="3917950"/>
            <a:ext cx="114300" cy="152400"/>
          </a:xfrm>
          <a:custGeom>
            <a:avLst/>
            <a:gdLst>
              <a:gd name="T0" fmla="*/ 0 w 12"/>
              <a:gd name="T1" fmla="*/ 0 h 16"/>
              <a:gd name="T2" fmla="*/ 12 w 12"/>
              <a:gd name="T3" fmla="*/ 16 h 16"/>
              <a:gd name="T4" fmla="*/ 0 w 12"/>
              <a:gd name="T5" fmla="*/ 16 h 16"/>
              <a:gd name="T6" fmla="*/ 12 w 12"/>
              <a:gd name="T7" fmla="*/ 0 h 16"/>
              <a:gd name="T8" fmla="*/ 0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0" y="0"/>
                </a:moveTo>
                <a:lnTo>
                  <a:pt x="12" y="16"/>
                </a:lnTo>
                <a:lnTo>
                  <a:pt x="0" y="1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57" name="Rectangle 44"/>
          <p:cNvSpPr>
            <a:spLocks noChangeArrowheads="1"/>
          </p:cNvSpPr>
          <p:nvPr/>
        </p:nvSpPr>
        <p:spPr bwMode="auto">
          <a:xfrm>
            <a:off x="257175" y="4098925"/>
            <a:ext cx="1152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spending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45"/>
          <p:cNvSpPr>
            <a:spLocks noChangeArrowheads="1"/>
          </p:cNvSpPr>
          <p:nvPr/>
        </p:nvSpPr>
        <p:spPr bwMode="auto">
          <a:xfrm>
            <a:off x="5172075" y="4737100"/>
            <a:ext cx="885825" cy="485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59" name="Rectangle 46"/>
          <p:cNvSpPr>
            <a:spLocks noChangeArrowheads="1"/>
          </p:cNvSpPr>
          <p:nvPr/>
        </p:nvSpPr>
        <p:spPr bwMode="auto">
          <a:xfrm>
            <a:off x="5334000" y="4784725"/>
            <a:ext cx="676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47"/>
          <p:cNvSpPr>
            <a:spLocks noChangeArrowheads="1"/>
          </p:cNvSpPr>
          <p:nvPr/>
        </p:nvSpPr>
        <p:spPr bwMode="auto">
          <a:xfrm>
            <a:off x="5295900" y="4984750"/>
            <a:ext cx="771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backlog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832100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Line 49"/>
          <p:cNvSpPr>
            <a:spLocks noChangeShapeType="1"/>
          </p:cNvSpPr>
          <p:nvPr/>
        </p:nvSpPr>
        <p:spPr bwMode="auto">
          <a:xfrm>
            <a:off x="5562600" y="3841750"/>
            <a:ext cx="0" cy="6953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62" name="Line 50"/>
          <p:cNvSpPr>
            <a:spLocks noChangeShapeType="1"/>
          </p:cNvSpPr>
          <p:nvPr/>
        </p:nvSpPr>
        <p:spPr bwMode="auto">
          <a:xfrm>
            <a:off x="5600700" y="3841750"/>
            <a:ext cx="0" cy="69532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63" name="Freeform 51"/>
          <p:cNvSpPr>
            <a:spLocks/>
          </p:cNvSpPr>
          <p:nvPr/>
        </p:nvSpPr>
        <p:spPr bwMode="auto">
          <a:xfrm>
            <a:off x="5524500" y="4537075"/>
            <a:ext cx="114300" cy="200025"/>
          </a:xfrm>
          <a:custGeom>
            <a:avLst/>
            <a:gdLst>
              <a:gd name="T0" fmla="*/ 36 w 72"/>
              <a:gd name="T1" fmla="*/ 126 h 126"/>
              <a:gd name="T2" fmla="*/ 72 w 72"/>
              <a:gd name="T3" fmla="*/ 0 h 126"/>
              <a:gd name="T4" fmla="*/ 0 w 72"/>
              <a:gd name="T5" fmla="*/ 0 h 126"/>
              <a:gd name="T6" fmla="*/ 36 w 72"/>
              <a:gd name="T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26">
                <a:moveTo>
                  <a:pt x="36" y="126"/>
                </a:moveTo>
                <a:lnTo>
                  <a:pt x="72" y="0"/>
                </a:lnTo>
                <a:lnTo>
                  <a:pt x="0" y="0"/>
                </a:lnTo>
                <a:lnTo>
                  <a:pt x="36" y="12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65" name="Line 52"/>
          <p:cNvSpPr>
            <a:spLocks noChangeShapeType="1"/>
          </p:cNvSpPr>
          <p:nvPr/>
        </p:nvSpPr>
        <p:spPr bwMode="auto">
          <a:xfrm flipV="1">
            <a:off x="5562600" y="2984500"/>
            <a:ext cx="0" cy="85725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66" name="Line 53"/>
          <p:cNvSpPr>
            <a:spLocks noChangeShapeType="1"/>
          </p:cNvSpPr>
          <p:nvPr/>
        </p:nvSpPr>
        <p:spPr bwMode="auto">
          <a:xfrm flipV="1">
            <a:off x="5600700" y="2984500"/>
            <a:ext cx="0" cy="85725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67" name="Freeform 54"/>
          <p:cNvSpPr>
            <a:spLocks/>
          </p:cNvSpPr>
          <p:nvPr/>
        </p:nvSpPr>
        <p:spPr bwMode="auto">
          <a:xfrm>
            <a:off x="5505450" y="3784600"/>
            <a:ext cx="152400" cy="114300"/>
          </a:xfrm>
          <a:custGeom>
            <a:avLst/>
            <a:gdLst>
              <a:gd name="T0" fmla="*/ 0 w 16"/>
              <a:gd name="T1" fmla="*/ 0 h 12"/>
              <a:gd name="T2" fmla="*/ 16 w 16"/>
              <a:gd name="T3" fmla="*/ 12 h 12"/>
              <a:gd name="T4" fmla="*/ 16 w 16"/>
              <a:gd name="T5" fmla="*/ 0 h 12"/>
              <a:gd name="T6" fmla="*/ 0 w 16"/>
              <a:gd name="T7" fmla="*/ 12 h 12"/>
              <a:gd name="T8" fmla="*/ 0 w 1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16" y="12"/>
                </a:lnTo>
                <a:lnTo>
                  <a:pt x="16" y="0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68" name="Rectangle 55"/>
          <p:cNvSpPr>
            <a:spLocks noChangeArrowheads="1"/>
          </p:cNvSpPr>
          <p:nvPr/>
        </p:nvSpPr>
        <p:spPr bwMode="auto">
          <a:xfrm>
            <a:off x="5753100" y="3736975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94250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Line 57"/>
          <p:cNvSpPr>
            <a:spLocks noChangeShapeType="1"/>
          </p:cNvSpPr>
          <p:nvPr/>
        </p:nvSpPr>
        <p:spPr bwMode="auto">
          <a:xfrm flipH="1">
            <a:off x="3819525" y="4860925"/>
            <a:ext cx="59055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70" name="Line 58"/>
          <p:cNvSpPr>
            <a:spLocks noChangeShapeType="1"/>
          </p:cNvSpPr>
          <p:nvPr/>
        </p:nvSpPr>
        <p:spPr bwMode="auto">
          <a:xfrm flipH="1">
            <a:off x="3819525" y="4899025"/>
            <a:ext cx="59055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71" name="Freeform 59"/>
          <p:cNvSpPr>
            <a:spLocks/>
          </p:cNvSpPr>
          <p:nvPr/>
        </p:nvSpPr>
        <p:spPr bwMode="auto">
          <a:xfrm>
            <a:off x="3619500" y="4822825"/>
            <a:ext cx="200025" cy="114300"/>
          </a:xfrm>
          <a:custGeom>
            <a:avLst/>
            <a:gdLst>
              <a:gd name="T0" fmla="*/ 0 w 126"/>
              <a:gd name="T1" fmla="*/ 36 h 72"/>
              <a:gd name="T2" fmla="*/ 126 w 126"/>
              <a:gd name="T3" fmla="*/ 72 h 72"/>
              <a:gd name="T4" fmla="*/ 126 w 126"/>
              <a:gd name="T5" fmla="*/ 0 h 72"/>
              <a:gd name="T6" fmla="*/ 0 w 126"/>
              <a:gd name="T7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72">
                <a:moveTo>
                  <a:pt x="0" y="36"/>
                </a:moveTo>
                <a:lnTo>
                  <a:pt x="126" y="72"/>
                </a:lnTo>
                <a:lnTo>
                  <a:pt x="126" y="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72" name="Line 60"/>
          <p:cNvSpPr>
            <a:spLocks noChangeShapeType="1"/>
          </p:cNvSpPr>
          <p:nvPr/>
        </p:nvSpPr>
        <p:spPr bwMode="auto">
          <a:xfrm>
            <a:off x="4410075" y="4860925"/>
            <a:ext cx="76200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73" name="Line 61"/>
          <p:cNvSpPr>
            <a:spLocks noChangeShapeType="1"/>
          </p:cNvSpPr>
          <p:nvPr/>
        </p:nvSpPr>
        <p:spPr bwMode="auto">
          <a:xfrm>
            <a:off x="4410075" y="4899025"/>
            <a:ext cx="762000" cy="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74" name="Freeform 62"/>
          <p:cNvSpPr>
            <a:spLocks/>
          </p:cNvSpPr>
          <p:nvPr/>
        </p:nvSpPr>
        <p:spPr bwMode="auto">
          <a:xfrm>
            <a:off x="4352925" y="4803775"/>
            <a:ext cx="114300" cy="152400"/>
          </a:xfrm>
          <a:custGeom>
            <a:avLst/>
            <a:gdLst>
              <a:gd name="T0" fmla="*/ 0 w 12"/>
              <a:gd name="T1" fmla="*/ 0 h 16"/>
              <a:gd name="T2" fmla="*/ 12 w 12"/>
              <a:gd name="T3" fmla="*/ 16 h 16"/>
              <a:gd name="T4" fmla="*/ 0 w 12"/>
              <a:gd name="T5" fmla="*/ 16 h 16"/>
              <a:gd name="T6" fmla="*/ 12 w 12"/>
              <a:gd name="T7" fmla="*/ 0 h 16"/>
              <a:gd name="T8" fmla="*/ 0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0" y="0"/>
                </a:moveTo>
                <a:lnTo>
                  <a:pt x="12" y="16"/>
                </a:lnTo>
                <a:lnTo>
                  <a:pt x="0" y="1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75" name="Rectangle 63"/>
          <p:cNvSpPr>
            <a:spLocks noChangeArrowheads="1"/>
          </p:cNvSpPr>
          <p:nvPr/>
        </p:nvSpPr>
        <p:spPr bwMode="auto">
          <a:xfrm>
            <a:off x="4191000" y="4984750"/>
            <a:ext cx="5334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64"/>
          <p:cNvSpPr>
            <a:spLocks noChangeArrowheads="1"/>
          </p:cNvSpPr>
          <p:nvPr/>
        </p:nvSpPr>
        <p:spPr bwMode="auto">
          <a:xfrm>
            <a:off x="3276600" y="5946775"/>
            <a:ext cx="942975" cy="428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78" name="Rectangle 65"/>
          <p:cNvSpPr>
            <a:spLocks noChangeArrowheads="1"/>
          </p:cNvSpPr>
          <p:nvPr/>
        </p:nvSpPr>
        <p:spPr bwMode="auto">
          <a:xfrm>
            <a:off x="3343275" y="5965825"/>
            <a:ext cx="933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Production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66"/>
          <p:cNvSpPr>
            <a:spLocks noChangeArrowheads="1"/>
          </p:cNvSpPr>
          <p:nvPr/>
        </p:nvSpPr>
        <p:spPr bwMode="auto">
          <a:xfrm>
            <a:off x="3438525" y="6165850"/>
            <a:ext cx="733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capacity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67"/>
          <p:cNvSpPr>
            <a:spLocks noChangeArrowheads="1"/>
          </p:cNvSpPr>
          <p:nvPr/>
        </p:nvSpPr>
        <p:spPr bwMode="auto">
          <a:xfrm>
            <a:off x="2619375" y="4756150"/>
            <a:ext cx="4667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price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68"/>
          <p:cNvSpPr>
            <a:spLocks noChangeArrowheads="1"/>
          </p:cNvSpPr>
          <p:nvPr/>
        </p:nvSpPr>
        <p:spPr bwMode="auto">
          <a:xfrm>
            <a:off x="390525" y="1879600"/>
            <a:ext cx="1000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unit cost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Arc 69"/>
          <p:cNvSpPr>
            <a:spLocks/>
          </p:cNvSpPr>
          <p:nvPr/>
        </p:nvSpPr>
        <p:spPr bwMode="auto">
          <a:xfrm>
            <a:off x="685800" y="3046413"/>
            <a:ext cx="795338" cy="892175"/>
          </a:xfrm>
          <a:custGeom>
            <a:avLst/>
            <a:gdLst>
              <a:gd name="G0" fmla="+- 21600 0 0"/>
              <a:gd name="G1" fmla="+- 15778 0 0"/>
              <a:gd name="G2" fmla="+- 21600 0 0"/>
              <a:gd name="T0" fmla="*/ 1720 w 21600"/>
              <a:gd name="T1" fmla="*/ 24224 h 24224"/>
              <a:gd name="T2" fmla="*/ 6848 w 21600"/>
              <a:gd name="T3" fmla="*/ 0 h 24224"/>
              <a:gd name="T4" fmla="*/ 21600 w 21600"/>
              <a:gd name="T5" fmla="*/ 15778 h 24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24" fill="none" extrusionOk="0">
                <a:moveTo>
                  <a:pt x="1719" y="24224"/>
                </a:moveTo>
                <a:cubicBezTo>
                  <a:pt x="584" y="21552"/>
                  <a:pt x="0" y="18680"/>
                  <a:pt x="0" y="15778"/>
                </a:cubicBezTo>
                <a:cubicBezTo>
                  <a:pt x="-1" y="9797"/>
                  <a:pt x="2479" y="4084"/>
                  <a:pt x="6848" y="0"/>
                </a:cubicBezTo>
              </a:path>
              <a:path w="21600" h="24224" stroke="0" extrusionOk="0">
                <a:moveTo>
                  <a:pt x="1719" y="24224"/>
                </a:moveTo>
                <a:cubicBezTo>
                  <a:pt x="584" y="21552"/>
                  <a:pt x="0" y="18680"/>
                  <a:pt x="0" y="15778"/>
                </a:cubicBezTo>
                <a:cubicBezTo>
                  <a:pt x="-1" y="9797"/>
                  <a:pt x="2479" y="4084"/>
                  <a:pt x="6848" y="0"/>
                </a:cubicBezTo>
                <a:lnTo>
                  <a:pt x="21600" y="15778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83" name="Freeform 70"/>
          <p:cNvSpPr>
            <a:spLocks/>
          </p:cNvSpPr>
          <p:nvPr/>
        </p:nvSpPr>
        <p:spPr bwMode="auto">
          <a:xfrm>
            <a:off x="914400" y="2965450"/>
            <a:ext cx="133350" cy="104775"/>
          </a:xfrm>
          <a:custGeom>
            <a:avLst/>
            <a:gdLst>
              <a:gd name="T0" fmla="*/ 84 w 84"/>
              <a:gd name="T1" fmla="*/ 0 h 66"/>
              <a:gd name="T2" fmla="*/ 0 w 84"/>
              <a:gd name="T3" fmla="*/ 30 h 66"/>
              <a:gd name="T4" fmla="*/ 30 w 84"/>
              <a:gd name="T5" fmla="*/ 66 h 66"/>
              <a:gd name="T6" fmla="*/ 84 w 8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66">
                <a:moveTo>
                  <a:pt x="84" y="0"/>
                </a:moveTo>
                <a:lnTo>
                  <a:pt x="0" y="30"/>
                </a:lnTo>
                <a:lnTo>
                  <a:pt x="30" y="66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84" name="Rectangle 71"/>
          <p:cNvSpPr>
            <a:spLocks noChangeArrowheads="1"/>
          </p:cNvSpPr>
          <p:nvPr/>
        </p:nvSpPr>
        <p:spPr bwMode="auto">
          <a:xfrm>
            <a:off x="962025" y="30511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Arc 72"/>
          <p:cNvSpPr>
            <a:spLocks/>
          </p:cNvSpPr>
          <p:nvPr/>
        </p:nvSpPr>
        <p:spPr bwMode="auto">
          <a:xfrm>
            <a:off x="3100388" y="5027613"/>
            <a:ext cx="1260475" cy="914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41 w 20941"/>
              <a:gd name="T1" fmla="*/ 5295 h 15195"/>
              <a:gd name="T2" fmla="*/ 15352 w 20941"/>
              <a:gd name="T3" fmla="*/ 15195 h 15195"/>
              <a:gd name="T4" fmla="*/ 0 w 20941"/>
              <a:gd name="T5" fmla="*/ 0 h 15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41" h="15195" fill="none" extrusionOk="0">
                <a:moveTo>
                  <a:pt x="20940" y="5294"/>
                </a:moveTo>
                <a:cubicBezTo>
                  <a:pt x="19995" y="9034"/>
                  <a:pt x="18065" y="12453"/>
                  <a:pt x="15351" y="15194"/>
                </a:cubicBezTo>
              </a:path>
              <a:path w="20941" h="15195" stroke="0" extrusionOk="0">
                <a:moveTo>
                  <a:pt x="20940" y="5294"/>
                </a:moveTo>
                <a:cubicBezTo>
                  <a:pt x="19995" y="9034"/>
                  <a:pt x="18065" y="12453"/>
                  <a:pt x="15351" y="15194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87" name="Freeform 73"/>
          <p:cNvSpPr>
            <a:spLocks/>
          </p:cNvSpPr>
          <p:nvPr/>
        </p:nvSpPr>
        <p:spPr bwMode="auto">
          <a:xfrm>
            <a:off x="4324350" y="5222875"/>
            <a:ext cx="76200" cy="133350"/>
          </a:xfrm>
          <a:custGeom>
            <a:avLst/>
            <a:gdLst>
              <a:gd name="T0" fmla="*/ 42 w 48"/>
              <a:gd name="T1" fmla="*/ 0 h 84"/>
              <a:gd name="T2" fmla="*/ 0 w 48"/>
              <a:gd name="T3" fmla="*/ 78 h 84"/>
              <a:gd name="T4" fmla="*/ 48 w 48"/>
              <a:gd name="T5" fmla="*/ 84 h 84"/>
              <a:gd name="T6" fmla="*/ 42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42" y="0"/>
                </a:moveTo>
                <a:lnTo>
                  <a:pt x="0" y="78"/>
                </a:lnTo>
                <a:lnTo>
                  <a:pt x="48" y="84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88" name="Rectangle 74"/>
          <p:cNvSpPr>
            <a:spLocks noChangeArrowheads="1"/>
          </p:cNvSpPr>
          <p:nvPr/>
        </p:nvSpPr>
        <p:spPr bwMode="auto">
          <a:xfrm>
            <a:off x="4191000" y="52324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Arc 75"/>
          <p:cNvSpPr>
            <a:spLocks/>
          </p:cNvSpPr>
          <p:nvPr/>
        </p:nvSpPr>
        <p:spPr bwMode="auto">
          <a:xfrm>
            <a:off x="4689475" y="4532313"/>
            <a:ext cx="639763" cy="785813"/>
          </a:xfrm>
          <a:custGeom>
            <a:avLst/>
            <a:gdLst>
              <a:gd name="G0" fmla="+- 7371 0 0"/>
              <a:gd name="G1" fmla="+- 0 0 0"/>
              <a:gd name="G2" fmla="+- 21600 0 0"/>
              <a:gd name="T0" fmla="*/ 17596 w 17596"/>
              <a:gd name="T1" fmla="*/ 19026 h 21600"/>
              <a:gd name="T2" fmla="*/ 0 w 17596"/>
              <a:gd name="T3" fmla="*/ 20303 h 21600"/>
              <a:gd name="T4" fmla="*/ 7371 w 1759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96" h="21600" fill="none" extrusionOk="0">
                <a:moveTo>
                  <a:pt x="17596" y="19026"/>
                </a:moveTo>
                <a:cubicBezTo>
                  <a:pt x="14452" y="20715"/>
                  <a:pt x="10939" y="21599"/>
                  <a:pt x="7371" y="21600"/>
                </a:cubicBezTo>
                <a:cubicBezTo>
                  <a:pt x="4857" y="21600"/>
                  <a:pt x="2362" y="21161"/>
                  <a:pt x="-1" y="20303"/>
                </a:cubicBezTo>
              </a:path>
              <a:path w="17596" h="21600" stroke="0" extrusionOk="0">
                <a:moveTo>
                  <a:pt x="17596" y="19026"/>
                </a:moveTo>
                <a:cubicBezTo>
                  <a:pt x="14452" y="20715"/>
                  <a:pt x="10939" y="21599"/>
                  <a:pt x="7371" y="21600"/>
                </a:cubicBezTo>
                <a:cubicBezTo>
                  <a:pt x="4857" y="21600"/>
                  <a:pt x="2362" y="21161"/>
                  <a:pt x="-1" y="20303"/>
                </a:cubicBezTo>
                <a:lnTo>
                  <a:pt x="7371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90" name="Freeform 76"/>
          <p:cNvSpPr>
            <a:spLocks/>
          </p:cNvSpPr>
          <p:nvPr/>
        </p:nvSpPr>
        <p:spPr bwMode="auto">
          <a:xfrm>
            <a:off x="4572000" y="5222875"/>
            <a:ext cx="133350" cy="85725"/>
          </a:xfrm>
          <a:custGeom>
            <a:avLst/>
            <a:gdLst>
              <a:gd name="T0" fmla="*/ 0 w 84"/>
              <a:gd name="T1" fmla="*/ 0 h 54"/>
              <a:gd name="T2" fmla="*/ 60 w 84"/>
              <a:gd name="T3" fmla="*/ 54 h 54"/>
              <a:gd name="T4" fmla="*/ 84 w 84"/>
              <a:gd name="T5" fmla="*/ 12 h 54"/>
              <a:gd name="T6" fmla="*/ 0 w 84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54">
                <a:moveTo>
                  <a:pt x="0" y="0"/>
                </a:moveTo>
                <a:lnTo>
                  <a:pt x="60" y="54"/>
                </a:lnTo>
                <a:lnTo>
                  <a:pt x="84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91" name="Rectangle 77"/>
          <p:cNvSpPr>
            <a:spLocks noChangeArrowheads="1"/>
          </p:cNvSpPr>
          <p:nvPr/>
        </p:nvSpPr>
        <p:spPr bwMode="auto">
          <a:xfrm>
            <a:off x="4695825" y="50704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2" name="Arc 78"/>
          <p:cNvSpPr>
            <a:spLocks/>
          </p:cNvSpPr>
          <p:nvPr/>
        </p:nvSpPr>
        <p:spPr bwMode="auto">
          <a:xfrm>
            <a:off x="3719513" y="3532188"/>
            <a:ext cx="771525" cy="1331913"/>
          </a:xfrm>
          <a:custGeom>
            <a:avLst/>
            <a:gdLst>
              <a:gd name="G0" fmla="+- 12453 0 0"/>
              <a:gd name="G1" fmla="+- 0 0 0"/>
              <a:gd name="G2" fmla="+- 21600 0 0"/>
              <a:gd name="T0" fmla="*/ 10372 w 12453"/>
              <a:gd name="T1" fmla="*/ 21500 h 21500"/>
              <a:gd name="T2" fmla="*/ 0 w 12453"/>
              <a:gd name="T3" fmla="*/ 17649 h 21500"/>
              <a:gd name="T4" fmla="*/ 12453 w 12453"/>
              <a:gd name="T5" fmla="*/ 0 h 2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53" h="21500" fill="none" extrusionOk="0">
                <a:moveTo>
                  <a:pt x="10372" y="21499"/>
                </a:moveTo>
                <a:cubicBezTo>
                  <a:pt x="6639" y="21138"/>
                  <a:pt x="3064" y="19811"/>
                  <a:pt x="0" y="17648"/>
                </a:cubicBezTo>
              </a:path>
              <a:path w="12453" h="21500" stroke="0" extrusionOk="0">
                <a:moveTo>
                  <a:pt x="10372" y="21499"/>
                </a:moveTo>
                <a:cubicBezTo>
                  <a:pt x="6639" y="21138"/>
                  <a:pt x="3064" y="19811"/>
                  <a:pt x="0" y="17648"/>
                </a:cubicBezTo>
                <a:lnTo>
                  <a:pt x="12453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93" name="Freeform 79"/>
          <p:cNvSpPr>
            <a:spLocks/>
          </p:cNvSpPr>
          <p:nvPr/>
        </p:nvSpPr>
        <p:spPr bwMode="auto">
          <a:xfrm>
            <a:off x="3619500" y="4546600"/>
            <a:ext cx="123825" cy="114300"/>
          </a:xfrm>
          <a:custGeom>
            <a:avLst/>
            <a:gdLst>
              <a:gd name="T0" fmla="*/ 0 w 78"/>
              <a:gd name="T1" fmla="*/ 0 h 72"/>
              <a:gd name="T2" fmla="*/ 42 w 78"/>
              <a:gd name="T3" fmla="*/ 72 h 72"/>
              <a:gd name="T4" fmla="*/ 78 w 78"/>
              <a:gd name="T5" fmla="*/ 36 h 72"/>
              <a:gd name="T6" fmla="*/ 0 w 78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2">
                <a:moveTo>
                  <a:pt x="0" y="0"/>
                </a:moveTo>
                <a:lnTo>
                  <a:pt x="42" y="72"/>
                </a:lnTo>
                <a:lnTo>
                  <a:pt x="78" y="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94" name="Rectangle 80"/>
          <p:cNvSpPr>
            <a:spLocks noChangeArrowheads="1"/>
          </p:cNvSpPr>
          <p:nvPr/>
        </p:nvSpPr>
        <p:spPr bwMode="auto">
          <a:xfrm>
            <a:off x="3752850" y="44418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Arc 81"/>
          <p:cNvSpPr>
            <a:spLocks/>
          </p:cNvSpPr>
          <p:nvPr/>
        </p:nvSpPr>
        <p:spPr bwMode="auto">
          <a:xfrm>
            <a:off x="2932113" y="4627563"/>
            <a:ext cx="8455025" cy="9288463"/>
          </a:xfrm>
          <a:custGeom>
            <a:avLst/>
            <a:gdLst>
              <a:gd name="G0" fmla="+- 14641 0 0"/>
              <a:gd name="G1" fmla="+- 16084 0 0"/>
              <a:gd name="G2" fmla="+- 21600 0 0"/>
              <a:gd name="T0" fmla="*/ 0 w 14641"/>
              <a:gd name="T1" fmla="*/ 204 h 16084"/>
              <a:gd name="T2" fmla="*/ 224 w 14641"/>
              <a:gd name="T3" fmla="*/ 0 h 16084"/>
              <a:gd name="T4" fmla="*/ 14641 w 14641"/>
              <a:gd name="T5" fmla="*/ 16084 h 16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41" h="16084" fill="none" extrusionOk="0">
                <a:moveTo>
                  <a:pt x="-1" y="203"/>
                </a:moveTo>
                <a:cubicBezTo>
                  <a:pt x="73" y="135"/>
                  <a:pt x="148" y="67"/>
                  <a:pt x="223" y="-1"/>
                </a:cubicBezTo>
              </a:path>
              <a:path w="14641" h="16084" stroke="0" extrusionOk="0">
                <a:moveTo>
                  <a:pt x="-1" y="203"/>
                </a:moveTo>
                <a:cubicBezTo>
                  <a:pt x="73" y="135"/>
                  <a:pt x="148" y="67"/>
                  <a:pt x="223" y="-1"/>
                </a:cubicBezTo>
                <a:lnTo>
                  <a:pt x="14641" y="1608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97" name="Freeform 82"/>
          <p:cNvSpPr>
            <a:spLocks/>
          </p:cNvSpPr>
          <p:nvPr/>
        </p:nvSpPr>
        <p:spPr bwMode="auto">
          <a:xfrm>
            <a:off x="3028950" y="4546600"/>
            <a:ext cx="133350" cy="104775"/>
          </a:xfrm>
          <a:custGeom>
            <a:avLst/>
            <a:gdLst>
              <a:gd name="T0" fmla="*/ 84 w 84"/>
              <a:gd name="T1" fmla="*/ 0 h 66"/>
              <a:gd name="T2" fmla="*/ 0 w 84"/>
              <a:gd name="T3" fmla="*/ 30 h 66"/>
              <a:gd name="T4" fmla="*/ 30 w 84"/>
              <a:gd name="T5" fmla="*/ 66 h 66"/>
              <a:gd name="T6" fmla="*/ 84 w 8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66">
                <a:moveTo>
                  <a:pt x="84" y="0"/>
                </a:moveTo>
                <a:lnTo>
                  <a:pt x="0" y="30"/>
                </a:lnTo>
                <a:lnTo>
                  <a:pt x="30" y="66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98" name="Rectangle 83"/>
          <p:cNvSpPr>
            <a:spLocks noChangeArrowheads="1"/>
          </p:cNvSpPr>
          <p:nvPr/>
        </p:nvSpPr>
        <p:spPr bwMode="auto">
          <a:xfrm>
            <a:off x="3086100" y="46228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9" name="Rectangle 84"/>
          <p:cNvSpPr>
            <a:spLocks noChangeArrowheads="1"/>
          </p:cNvSpPr>
          <p:nvPr/>
        </p:nvSpPr>
        <p:spPr bwMode="auto">
          <a:xfrm>
            <a:off x="733425" y="4660900"/>
            <a:ext cx="1047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Rectangle 85"/>
          <p:cNvSpPr>
            <a:spLocks noChangeArrowheads="1"/>
          </p:cNvSpPr>
          <p:nvPr/>
        </p:nvSpPr>
        <p:spPr bwMode="auto">
          <a:xfrm>
            <a:off x="904875" y="4860925"/>
            <a:ext cx="685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budget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Rectangle 86"/>
          <p:cNvSpPr>
            <a:spLocks noChangeArrowheads="1"/>
          </p:cNvSpPr>
          <p:nvPr/>
        </p:nvSpPr>
        <p:spPr bwMode="auto">
          <a:xfrm>
            <a:off x="942975" y="5756275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2" name="Rectangle 87"/>
          <p:cNvSpPr>
            <a:spLocks noChangeArrowheads="1"/>
          </p:cNvSpPr>
          <p:nvPr/>
        </p:nvSpPr>
        <p:spPr bwMode="auto">
          <a:xfrm>
            <a:off x="1076325" y="5956300"/>
            <a:ext cx="666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fraction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3" name="Arc 88"/>
          <p:cNvSpPr>
            <a:spLocks/>
          </p:cNvSpPr>
          <p:nvPr/>
        </p:nvSpPr>
        <p:spPr bwMode="auto">
          <a:xfrm>
            <a:off x="385763" y="2570163"/>
            <a:ext cx="1712913" cy="19923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316 w 15316"/>
              <a:gd name="T1" fmla="*/ 15231 h 17820"/>
              <a:gd name="T2" fmla="*/ 12206 w 15316"/>
              <a:gd name="T3" fmla="*/ 17820 h 17820"/>
              <a:gd name="T4" fmla="*/ 0 w 15316"/>
              <a:gd name="T5" fmla="*/ 0 h 17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16" h="17820" fill="none" extrusionOk="0">
                <a:moveTo>
                  <a:pt x="15315" y="15230"/>
                </a:moveTo>
                <a:cubicBezTo>
                  <a:pt x="14362" y="16189"/>
                  <a:pt x="13321" y="17056"/>
                  <a:pt x="12206" y="17820"/>
                </a:cubicBezTo>
              </a:path>
              <a:path w="15316" h="17820" stroke="0" extrusionOk="0">
                <a:moveTo>
                  <a:pt x="15315" y="15230"/>
                </a:moveTo>
                <a:cubicBezTo>
                  <a:pt x="14362" y="16189"/>
                  <a:pt x="13321" y="17056"/>
                  <a:pt x="12206" y="17820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05" name="Freeform 89"/>
          <p:cNvSpPr>
            <a:spLocks/>
          </p:cNvSpPr>
          <p:nvPr/>
        </p:nvSpPr>
        <p:spPr bwMode="auto">
          <a:xfrm>
            <a:off x="1647825" y="4537075"/>
            <a:ext cx="123825" cy="104775"/>
          </a:xfrm>
          <a:custGeom>
            <a:avLst/>
            <a:gdLst>
              <a:gd name="T0" fmla="*/ 0 w 78"/>
              <a:gd name="T1" fmla="*/ 66 h 66"/>
              <a:gd name="T2" fmla="*/ 78 w 78"/>
              <a:gd name="T3" fmla="*/ 36 h 66"/>
              <a:gd name="T4" fmla="*/ 54 w 78"/>
              <a:gd name="T5" fmla="*/ 0 h 66"/>
              <a:gd name="T6" fmla="*/ 0 w 78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6">
                <a:moveTo>
                  <a:pt x="0" y="66"/>
                </a:moveTo>
                <a:lnTo>
                  <a:pt x="78" y="36"/>
                </a:lnTo>
                <a:lnTo>
                  <a:pt x="54" y="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06" name="Rectangle 90"/>
          <p:cNvSpPr>
            <a:spLocks noChangeArrowheads="1"/>
          </p:cNvSpPr>
          <p:nvPr/>
        </p:nvSpPr>
        <p:spPr bwMode="auto">
          <a:xfrm>
            <a:off x="1638300" y="43656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7" name="Arc 91"/>
          <p:cNvSpPr>
            <a:spLocks/>
          </p:cNvSpPr>
          <p:nvPr/>
        </p:nvSpPr>
        <p:spPr bwMode="auto">
          <a:xfrm>
            <a:off x="895350" y="5195888"/>
            <a:ext cx="585788" cy="558800"/>
          </a:xfrm>
          <a:custGeom>
            <a:avLst/>
            <a:gdLst>
              <a:gd name="G0" fmla="+- 21600 0 0"/>
              <a:gd name="G1" fmla="+- 6413 0 0"/>
              <a:gd name="G2" fmla="+- 21600 0 0"/>
              <a:gd name="T0" fmla="*/ 5312 w 21600"/>
              <a:gd name="T1" fmla="*/ 20599 h 20599"/>
              <a:gd name="T2" fmla="*/ 974 w 21600"/>
              <a:gd name="T3" fmla="*/ 0 h 20599"/>
              <a:gd name="T4" fmla="*/ 21600 w 21600"/>
              <a:gd name="T5" fmla="*/ 6413 h 20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599" fill="none" extrusionOk="0">
                <a:moveTo>
                  <a:pt x="5311" y="20599"/>
                </a:moveTo>
                <a:cubicBezTo>
                  <a:pt x="1886" y="16666"/>
                  <a:pt x="0" y="11627"/>
                  <a:pt x="0" y="6413"/>
                </a:cubicBezTo>
                <a:cubicBezTo>
                  <a:pt x="-1" y="4238"/>
                  <a:pt x="328" y="2076"/>
                  <a:pt x="973" y="-1"/>
                </a:cubicBezTo>
              </a:path>
              <a:path w="21600" h="20599" stroke="0" extrusionOk="0">
                <a:moveTo>
                  <a:pt x="5311" y="20599"/>
                </a:moveTo>
                <a:cubicBezTo>
                  <a:pt x="1886" y="16666"/>
                  <a:pt x="0" y="11627"/>
                  <a:pt x="0" y="6413"/>
                </a:cubicBezTo>
                <a:cubicBezTo>
                  <a:pt x="-1" y="4238"/>
                  <a:pt x="328" y="2076"/>
                  <a:pt x="973" y="-1"/>
                </a:cubicBezTo>
                <a:lnTo>
                  <a:pt x="21600" y="641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08" name="Freeform 92"/>
          <p:cNvSpPr>
            <a:spLocks/>
          </p:cNvSpPr>
          <p:nvPr/>
        </p:nvSpPr>
        <p:spPr bwMode="auto">
          <a:xfrm>
            <a:off x="885825" y="5080000"/>
            <a:ext cx="95250" cy="133350"/>
          </a:xfrm>
          <a:custGeom>
            <a:avLst/>
            <a:gdLst>
              <a:gd name="T0" fmla="*/ 60 w 60"/>
              <a:gd name="T1" fmla="*/ 0 h 84"/>
              <a:gd name="T2" fmla="*/ 0 w 60"/>
              <a:gd name="T3" fmla="*/ 60 h 84"/>
              <a:gd name="T4" fmla="*/ 42 w 60"/>
              <a:gd name="T5" fmla="*/ 84 h 84"/>
              <a:gd name="T6" fmla="*/ 60 w 6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84">
                <a:moveTo>
                  <a:pt x="60" y="0"/>
                </a:moveTo>
                <a:lnTo>
                  <a:pt x="0" y="60"/>
                </a:lnTo>
                <a:lnTo>
                  <a:pt x="42" y="84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09" name="Rectangle 93"/>
          <p:cNvSpPr>
            <a:spLocks noChangeArrowheads="1"/>
          </p:cNvSpPr>
          <p:nvPr/>
        </p:nvSpPr>
        <p:spPr bwMode="auto">
          <a:xfrm>
            <a:off x="981075" y="51562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0" name="Arc 94"/>
          <p:cNvSpPr>
            <a:spLocks/>
          </p:cNvSpPr>
          <p:nvPr/>
        </p:nvSpPr>
        <p:spPr bwMode="auto">
          <a:xfrm>
            <a:off x="803275" y="4265613"/>
            <a:ext cx="573088" cy="377825"/>
          </a:xfrm>
          <a:custGeom>
            <a:avLst/>
            <a:gdLst>
              <a:gd name="G0" fmla="+- 20457 0 0"/>
              <a:gd name="G1" fmla="+- 0 0 0"/>
              <a:gd name="G2" fmla="+- 21600 0 0"/>
              <a:gd name="T0" fmla="*/ 3574 w 20457"/>
              <a:gd name="T1" fmla="*/ 13473 h 13473"/>
              <a:gd name="T2" fmla="*/ 0 w 20457"/>
              <a:gd name="T3" fmla="*/ 6932 h 13473"/>
              <a:gd name="T4" fmla="*/ 20457 w 20457"/>
              <a:gd name="T5" fmla="*/ 0 h 13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57" h="13473" fill="none" extrusionOk="0">
                <a:moveTo>
                  <a:pt x="3573" y="13473"/>
                </a:moveTo>
                <a:cubicBezTo>
                  <a:pt x="2012" y="11516"/>
                  <a:pt x="803" y="9303"/>
                  <a:pt x="-1" y="6932"/>
                </a:cubicBezTo>
              </a:path>
              <a:path w="20457" h="13473" stroke="0" extrusionOk="0">
                <a:moveTo>
                  <a:pt x="3573" y="13473"/>
                </a:moveTo>
                <a:cubicBezTo>
                  <a:pt x="2012" y="11516"/>
                  <a:pt x="803" y="9303"/>
                  <a:pt x="-1" y="6932"/>
                </a:cubicBezTo>
                <a:lnTo>
                  <a:pt x="20457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11" name="Freeform 95"/>
          <p:cNvSpPr>
            <a:spLocks/>
          </p:cNvSpPr>
          <p:nvPr/>
        </p:nvSpPr>
        <p:spPr bwMode="auto">
          <a:xfrm>
            <a:off x="762000" y="4337050"/>
            <a:ext cx="76200" cy="133350"/>
          </a:xfrm>
          <a:custGeom>
            <a:avLst/>
            <a:gdLst>
              <a:gd name="T0" fmla="*/ 12 w 48"/>
              <a:gd name="T1" fmla="*/ 0 h 84"/>
              <a:gd name="T2" fmla="*/ 0 w 48"/>
              <a:gd name="T3" fmla="*/ 84 h 84"/>
              <a:gd name="T4" fmla="*/ 48 w 48"/>
              <a:gd name="T5" fmla="*/ 78 h 84"/>
              <a:gd name="T6" fmla="*/ 12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12" y="0"/>
                </a:moveTo>
                <a:lnTo>
                  <a:pt x="0" y="84"/>
                </a:lnTo>
                <a:lnTo>
                  <a:pt x="48" y="78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4" name="Rectangle 96"/>
          <p:cNvSpPr>
            <a:spLocks noChangeArrowheads="1"/>
          </p:cNvSpPr>
          <p:nvPr/>
        </p:nvSpPr>
        <p:spPr bwMode="auto">
          <a:xfrm>
            <a:off x="876300" y="43465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Arc 97"/>
          <p:cNvSpPr>
            <a:spLocks/>
          </p:cNvSpPr>
          <p:nvPr/>
        </p:nvSpPr>
        <p:spPr bwMode="auto">
          <a:xfrm>
            <a:off x="633413" y="2098675"/>
            <a:ext cx="808038" cy="795338"/>
          </a:xfrm>
          <a:custGeom>
            <a:avLst/>
            <a:gdLst>
              <a:gd name="G0" fmla="+- 0 0 0"/>
              <a:gd name="G1" fmla="+- 18483 0 0"/>
              <a:gd name="G2" fmla="+- 21600 0 0"/>
              <a:gd name="T0" fmla="*/ 11178 w 18788"/>
              <a:gd name="T1" fmla="*/ 0 h 18483"/>
              <a:gd name="T2" fmla="*/ 18788 w 18788"/>
              <a:gd name="T3" fmla="*/ 7826 h 18483"/>
              <a:gd name="T4" fmla="*/ 0 w 18788"/>
              <a:gd name="T5" fmla="*/ 18483 h 18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88" h="18483" fill="none" extrusionOk="0">
                <a:moveTo>
                  <a:pt x="11177" y="0"/>
                </a:moveTo>
                <a:cubicBezTo>
                  <a:pt x="14342" y="1914"/>
                  <a:pt x="16963" y="4608"/>
                  <a:pt x="18787" y="7826"/>
                </a:cubicBezTo>
              </a:path>
              <a:path w="18788" h="18483" stroke="0" extrusionOk="0">
                <a:moveTo>
                  <a:pt x="11177" y="0"/>
                </a:moveTo>
                <a:cubicBezTo>
                  <a:pt x="14342" y="1914"/>
                  <a:pt x="16963" y="4608"/>
                  <a:pt x="18787" y="7826"/>
                </a:cubicBezTo>
                <a:lnTo>
                  <a:pt x="0" y="1848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7" name="Freeform 98"/>
          <p:cNvSpPr>
            <a:spLocks/>
          </p:cNvSpPr>
          <p:nvPr/>
        </p:nvSpPr>
        <p:spPr bwMode="auto">
          <a:xfrm>
            <a:off x="1409700" y="2413000"/>
            <a:ext cx="95250" cy="133350"/>
          </a:xfrm>
          <a:custGeom>
            <a:avLst/>
            <a:gdLst>
              <a:gd name="T0" fmla="*/ 60 w 60"/>
              <a:gd name="T1" fmla="*/ 84 h 84"/>
              <a:gd name="T2" fmla="*/ 42 w 60"/>
              <a:gd name="T3" fmla="*/ 0 h 84"/>
              <a:gd name="T4" fmla="*/ 0 w 60"/>
              <a:gd name="T5" fmla="*/ 18 h 84"/>
              <a:gd name="T6" fmla="*/ 60 w 60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84">
                <a:moveTo>
                  <a:pt x="60" y="84"/>
                </a:moveTo>
                <a:lnTo>
                  <a:pt x="42" y="0"/>
                </a:lnTo>
                <a:lnTo>
                  <a:pt x="0" y="18"/>
                </a:lnTo>
                <a:lnTo>
                  <a:pt x="60" y="84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28" name="Rectangle 99"/>
          <p:cNvSpPr>
            <a:spLocks noChangeArrowheads="1"/>
          </p:cNvSpPr>
          <p:nvPr/>
        </p:nvSpPr>
        <p:spPr bwMode="auto">
          <a:xfrm>
            <a:off x="1304925" y="2393950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100"/>
          <p:cNvSpPr>
            <a:spLocks noChangeArrowheads="1"/>
          </p:cNvSpPr>
          <p:nvPr/>
        </p:nvSpPr>
        <p:spPr bwMode="auto">
          <a:xfrm>
            <a:off x="3286125" y="3127375"/>
            <a:ext cx="371475" cy="371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0" name="Arc 101"/>
          <p:cNvSpPr>
            <a:spLocks/>
          </p:cNvSpPr>
          <p:nvPr/>
        </p:nvSpPr>
        <p:spPr bwMode="auto">
          <a:xfrm>
            <a:off x="3286125" y="3127375"/>
            <a:ext cx="371475" cy="371475"/>
          </a:xfrm>
          <a:custGeom>
            <a:avLst/>
            <a:gdLst>
              <a:gd name="G0" fmla="+- 21593 0 0"/>
              <a:gd name="G1" fmla="+- 21593 0 0"/>
              <a:gd name="G2" fmla="+- 21600 0 0"/>
              <a:gd name="T0" fmla="*/ 22147 w 43193"/>
              <a:gd name="T1" fmla="*/ 0 h 43193"/>
              <a:gd name="T2" fmla="*/ 0 w 43193"/>
              <a:gd name="T3" fmla="*/ 22147 h 43193"/>
              <a:gd name="T4" fmla="*/ 21593 w 43193"/>
              <a:gd name="T5" fmla="*/ 21593 h 4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3" h="43193" fill="none" extrusionOk="0">
                <a:moveTo>
                  <a:pt x="22146" y="0"/>
                </a:moveTo>
                <a:cubicBezTo>
                  <a:pt x="33856" y="300"/>
                  <a:pt x="43193" y="9879"/>
                  <a:pt x="43193" y="21593"/>
                </a:cubicBezTo>
                <a:cubicBezTo>
                  <a:pt x="43193" y="33522"/>
                  <a:pt x="33522" y="43193"/>
                  <a:pt x="21593" y="43193"/>
                </a:cubicBezTo>
                <a:cubicBezTo>
                  <a:pt x="9879" y="43193"/>
                  <a:pt x="300" y="33856"/>
                  <a:pt x="0" y="22146"/>
                </a:cubicBezTo>
              </a:path>
              <a:path w="43193" h="43193" stroke="0" extrusionOk="0">
                <a:moveTo>
                  <a:pt x="22146" y="0"/>
                </a:moveTo>
                <a:cubicBezTo>
                  <a:pt x="33856" y="300"/>
                  <a:pt x="43193" y="9879"/>
                  <a:pt x="43193" y="21593"/>
                </a:cubicBezTo>
                <a:cubicBezTo>
                  <a:pt x="43193" y="33522"/>
                  <a:pt x="33522" y="43193"/>
                  <a:pt x="21593" y="43193"/>
                </a:cubicBezTo>
                <a:cubicBezTo>
                  <a:pt x="9879" y="43193"/>
                  <a:pt x="300" y="33856"/>
                  <a:pt x="0" y="22146"/>
                </a:cubicBezTo>
                <a:lnTo>
                  <a:pt x="21593" y="2159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1" name="Freeform 102"/>
          <p:cNvSpPr>
            <a:spLocks/>
          </p:cNvSpPr>
          <p:nvPr/>
        </p:nvSpPr>
        <p:spPr bwMode="auto">
          <a:xfrm>
            <a:off x="3248025" y="3184525"/>
            <a:ext cx="76200" cy="133350"/>
          </a:xfrm>
          <a:custGeom>
            <a:avLst/>
            <a:gdLst>
              <a:gd name="T0" fmla="*/ 24 w 48"/>
              <a:gd name="T1" fmla="*/ 0 h 84"/>
              <a:gd name="T2" fmla="*/ 0 w 48"/>
              <a:gd name="T3" fmla="*/ 84 h 84"/>
              <a:gd name="T4" fmla="*/ 48 w 48"/>
              <a:gd name="T5" fmla="*/ 84 h 84"/>
              <a:gd name="T6" fmla="*/ 24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24" y="0"/>
                </a:moveTo>
                <a:lnTo>
                  <a:pt x="0" y="84"/>
                </a:lnTo>
                <a:lnTo>
                  <a:pt x="48" y="84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2" name="Rectangle 103"/>
          <p:cNvSpPr>
            <a:spLocks noChangeArrowheads="1"/>
          </p:cNvSpPr>
          <p:nvPr/>
        </p:nvSpPr>
        <p:spPr bwMode="auto">
          <a:xfrm>
            <a:off x="3362325" y="32131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R1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104"/>
          <p:cNvSpPr>
            <a:spLocks noChangeArrowheads="1"/>
          </p:cNvSpPr>
          <p:nvPr/>
        </p:nvSpPr>
        <p:spPr bwMode="auto">
          <a:xfrm>
            <a:off x="4210050" y="2622550"/>
            <a:ext cx="1047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effect of ad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5"/>
          <p:cNvSpPr>
            <a:spLocks noChangeArrowheads="1"/>
          </p:cNvSpPr>
          <p:nvPr/>
        </p:nvSpPr>
        <p:spPr bwMode="auto">
          <a:xfrm>
            <a:off x="4152900" y="2822575"/>
            <a:ext cx="1152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presence 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06"/>
          <p:cNvSpPr>
            <a:spLocks noChangeArrowheads="1"/>
          </p:cNvSpPr>
          <p:nvPr/>
        </p:nvSpPr>
        <p:spPr bwMode="auto">
          <a:xfrm>
            <a:off x="4400550" y="3022600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rc 107"/>
          <p:cNvSpPr>
            <a:spLocks/>
          </p:cNvSpPr>
          <p:nvPr/>
        </p:nvSpPr>
        <p:spPr bwMode="auto">
          <a:xfrm>
            <a:off x="3552825" y="2508250"/>
            <a:ext cx="407988" cy="1633538"/>
          </a:xfrm>
          <a:custGeom>
            <a:avLst/>
            <a:gdLst>
              <a:gd name="G0" fmla="+- 317 0 0"/>
              <a:gd name="G1" fmla="+- 21600 0 0"/>
              <a:gd name="G2" fmla="+- 21600 0 0"/>
              <a:gd name="T0" fmla="*/ 0 w 5393"/>
              <a:gd name="T1" fmla="*/ 2 h 21600"/>
              <a:gd name="T2" fmla="*/ 5393 w 5393"/>
              <a:gd name="T3" fmla="*/ 605 h 21600"/>
              <a:gd name="T4" fmla="*/ 317 w 539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93" h="21600" fill="none" extrusionOk="0">
                <a:moveTo>
                  <a:pt x="0" y="2"/>
                </a:moveTo>
                <a:cubicBezTo>
                  <a:pt x="105" y="0"/>
                  <a:pt x="211" y="-1"/>
                  <a:pt x="317" y="0"/>
                </a:cubicBezTo>
                <a:cubicBezTo>
                  <a:pt x="2026" y="0"/>
                  <a:pt x="3730" y="203"/>
                  <a:pt x="5393" y="604"/>
                </a:cubicBezTo>
              </a:path>
              <a:path w="5393" h="21600" stroke="0" extrusionOk="0">
                <a:moveTo>
                  <a:pt x="0" y="2"/>
                </a:moveTo>
                <a:cubicBezTo>
                  <a:pt x="105" y="0"/>
                  <a:pt x="211" y="-1"/>
                  <a:pt x="317" y="0"/>
                </a:cubicBezTo>
                <a:cubicBezTo>
                  <a:pt x="2026" y="0"/>
                  <a:pt x="3730" y="203"/>
                  <a:pt x="5393" y="604"/>
                </a:cubicBezTo>
                <a:lnTo>
                  <a:pt x="317" y="2160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7" name="Freeform 108"/>
          <p:cNvSpPr>
            <a:spLocks/>
          </p:cNvSpPr>
          <p:nvPr/>
        </p:nvSpPr>
        <p:spPr bwMode="auto">
          <a:xfrm>
            <a:off x="3952875" y="2517775"/>
            <a:ext cx="142875" cy="76200"/>
          </a:xfrm>
          <a:custGeom>
            <a:avLst/>
            <a:gdLst>
              <a:gd name="T0" fmla="*/ 90 w 90"/>
              <a:gd name="T1" fmla="*/ 48 h 48"/>
              <a:gd name="T2" fmla="*/ 12 w 90"/>
              <a:gd name="T3" fmla="*/ 0 h 48"/>
              <a:gd name="T4" fmla="*/ 0 w 90"/>
              <a:gd name="T5" fmla="*/ 42 h 48"/>
              <a:gd name="T6" fmla="*/ 90 w 90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48"/>
                </a:moveTo>
                <a:lnTo>
                  <a:pt x="12" y="0"/>
                </a:lnTo>
                <a:lnTo>
                  <a:pt x="0" y="42"/>
                </a:lnTo>
                <a:lnTo>
                  <a:pt x="9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38" name="Rectangle 109"/>
          <p:cNvSpPr>
            <a:spLocks noChangeArrowheads="1"/>
          </p:cNvSpPr>
          <p:nvPr/>
        </p:nvSpPr>
        <p:spPr bwMode="auto">
          <a:xfrm>
            <a:off x="3876675" y="25749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Arc 110"/>
          <p:cNvSpPr>
            <a:spLocks/>
          </p:cNvSpPr>
          <p:nvPr/>
        </p:nvSpPr>
        <p:spPr bwMode="auto">
          <a:xfrm>
            <a:off x="4252913" y="3292475"/>
            <a:ext cx="1246188" cy="944563"/>
          </a:xfrm>
          <a:custGeom>
            <a:avLst/>
            <a:gdLst>
              <a:gd name="G0" fmla="+- 0 0 0"/>
              <a:gd name="G1" fmla="+- 14820 0 0"/>
              <a:gd name="G2" fmla="+- 21600 0 0"/>
              <a:gd name="T0" fmla="*/ 15714 w 19566"/>
              <a:gd name="T1" fmla="*/ 0 h 14820"/>
              <a:gd name="T2" fmla="*/ 19566 w 19566"/>
              <a:gd name="T3" fmla="*/ 5669 h 14820"/>
              <a:gd name="T4" fmla="*/ 0 w 19566"/>
              <a:gd name="T5" fmla="*/ 14820 h 14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66" h="14820" fill="none" extrusionOk="0">
                <a:moveTo>
                  <a:pt x="15713" y="0"/>
                </a:moveTo>
                <a:cubicBezTo>
                  <a:pt x="17291" y="1672"/>
                  <a:pt x="18591" y="3586"/>
                  <a:pt x="19565" y="5669"/>
                </a:cubicBezTo>
              </a:path>
              <a:path w="19566" h="14820" stroke="0" extrusionOk="0">
                <a:moveTo>
                  <a:pt x="15713" y="0"/>
                </a:moveTo>
                <a:cubicBezTo>
                  <a:pt x="17291" y="1672"/>
                  <a:pt x="18591" y="3586"/>
                  <a:pt x="19565" y="5669"/>
                </a:cubicBezTo>
                <a:lnTo>
                  <a:pt x="0" y="1482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0" name="Freeform 111"/>
          <p:cNvSpPr>
            <a:spLocks/>
          </p:cNvSpPr>
          <p:nvPr/>
        </p:nvSpPr>
        <p:spPr bwMode="auto">
          <a:xfrm>
            <a:off x="5467350" y="3641725"/>
            <a:ext cx="85725" cy="142875"/>
          </a:xfrm>
          <a:custGeom>
            <a:avLst/>
            <a:gdLst>
              <a:gd name="T0" fmla="*/ 54 w 54"/>
              <a:gd name="T1" fmla="*/ 90 h 90"/>
              <a:gd name="T2" fmla="*/ 48 w 54"/>
              <a:gd name="T3" fmla="*/ 0 h 90"/>
              <a:gd name="T4" fmla="*/ 0 w 54"/>
              <a:gd name="T5" fmla="*/ 18 h 90"/>
              <a:gd name="T6" fmla="*/ 54 w 54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90">
                <a:moveTo>
                  <a:pt x="54" y="90"/>
                </a:moveTo>
                <a:lnTo>
                  <a:pt x="48" y="0"/>
                </a:lnTo>
                <a:lnTo>
                  <a:pt x="0" y="18"/>
                </a:lnTo>
                <a:lnTo>
                  <a:pt x="54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1" name="Rectangle 112"/>
          <p:cNvSpPr>
            <a:spLocks noChangeArrowheads="1"/>
          </p:cNvSpPr>
          <p:nvPr/>
        </p:nvSpPr>
        <p:spPr bwMode="auto">
          <a:xfrm>
            <a:off x="5334000" y="35941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61" name="Picture 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251575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Line 114"/>
          <p:cNvSpPr>
            <a:spLocks noChangeShapeType="1"/>
          </p:cNvSpPr>
          <p:nvPr/>
        </p:nvSpPr>
        <p:spPr bwMode="auto">
          <a:xfrm>
            <a:off x="2352675" y="5413375"/>
            <a:ext cx="0" cy="6381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3" name="Line 115"/>
          <p:cNvSpPr>
            <a:spLocks noChangeShapeType="1"/>
          </p:cNvSpPr>
          <p:nvPr/>
        </p:nvSpPr>
        <p:spPr bwMode="auto">
          <a:xfrm>
            <a:off x="2390775" y="5413375"/>
            <a:ext cx="0" cy="6381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4" name="Freeform 116"/>
          <p:cNvSpPr>
            <a:spLocks/>
          </p:cNvSpPr>
          <p:nvPr/>
        </p:nvSpPr>
        <p:spPr bwMode="auto">
          <a:xfrm>
            <a:off x="2314575" y="6051550"/>
            <a:ext cx="114300" cy="200025"/>
          </a:xfrm>
          <a:custGeom>
            <a:avLst/>
            <a:gdLst>
              <a:gd name="T0" fmla="*/ 36 w 72"/>
              <a:gd name="T1" fmla="*/ 126 h 126"/>
              <a:gd name="T2" fmla="*/ 72 w 72"/>
              <a:gd name="T3" fmla="*/ 0 h 126"/>
              <a:gd name="T4" fmla="*/ 0 w 72"/>
              <a:gd name="T5" fmla="*/ 0 h 126"/>
              <a:gd name="T6" fmla="*/ 36 w 72"/>
              <a:gd name="T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26">
                <a:moveTo>
                  <a:pt x="36" y="126"/>
                </a:moveTo>
                <a:lnTo>
                  <a:pt x="72" y="0"/>
                </a:lnTo>
                <a:lnTo>
                  <a:pt x="0" y="0"/>
                </a:lnTo>
                <a:lnTo>
                  <a:pt x="36" y="12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5" name="Line 117"/>
          <p:cNvSpPr>
            <a:spLocks noChangeShapeType="1"/>
          </p:cNvSpPr>
          <p:nvPr/>
        </p:nvSpPr>
        <p:spPr bwMode="auto">
          <a:xfrm flipV="1">
            <a:off x="2352675" y="4279900"/>
            <a:ext cx="0" cy="11334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6" name="Line 118"/>
          <p:cNvSpPr>
            <a:spLocks noChangeShapeType="1"/>
          </p:cNvSpPr>
          <p:nvPr/>
        </p:nvSpPr>
        <p:spPr bwMode="auto">
          <a:xfrm flipV="1">
            <a:off x="2390775" y="4279900"/>
            <a:ext cx="0" cy="11334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7" name="Freeform 119"/>
          <p:cNvSpPr>
            <a:spLocks/>
          </p:cNvSpPr>
          <p:nvPr/>
        </p:nvSpPr>
        <p:spPr bwMode="auto">
          <a:xfrm>
            <a:off x="2295525" y="5356225"/>
            <a:ext cx="152400" cy="114300"/>
          </a:xfrm>
          <a:custGeom>
            <a:avLst/>
            <a:gdLst>
              <a:gd name="T0" fmla="*/ 0 w 16"/>
              <a:gd name="T1" fmla="*/ 0 h 12"/>
              <a:gd name="T2" fmla="*/ 16 w 16"/>
              <a:gd name="T3" fmla="*/ 12 h 12"/>
              <a:gd name="T4" fmla="*/ 16 w 16"/>
              <a:gd name="T5" fmla="*/ 0 h 12"/>
              <a:gd name="T6" fmla="*/ 0 w 16"/>
              <a:gd name="T7" fmla="*/ 12 h 12"/>
              <a:gd name="T8" fmla="*/ 0 w 1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16" y="12"/>
                </a:lnTo>
                <a:lnTo>
                  <a:pt x="16" y="0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48" name="Rectangle 120"/>
          <p:cNvSpPr>
            <a:spLocks noChangeArrowheads="1"/>
          </p:cNvSpPr>
          <p:nvPr/>
        </p:nvSpPr>
        <p:spPr bwMode="auto">
          <a:xfrm>
            <a:off x="2619375" y="5213350"/>
            <a:ext cx="485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other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121"/>
          <p:cNvSpPr>
            <a:spLocks noChangeArrowheads="1"/>
          </p:cNvSpPr>
          <p:nvPr/>
        </p:nvSpPr>
        <p:spPr bwMode="auto">
          <a:xfrm>
            <a:off x="2466975" y="5413375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spending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122"/>
          <p:cNvSpPr>
            <a:spLocks noChangeArrowheads="1"/>
          </p:cNvSpPr>
          <p:nvPr/>
        </p:nvSpPr>
        <p:spPr bwMode="auto">
          <a:xfrm>
            <a:off x="6115050" y="5899150"/>
            <a:ext cx="76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123"/>
          <p:cNvSpPr>
            <a:spLocks noChangeArrowheads="1"/>
          </p:cNvSpPr>
          <p:nvPr/>
        </p:nvSpPr>
        <p:spPr bwMode="auto">
          <a:xfrm>
            <a:off x="6229350" y="6099175"/>
            <a:ext cx="542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124"/>
          <p:cNvSpPr>
            <a:spLocks noChangeArrowheads="1"/>
          </p:cNvSpPr>
          <p:nvPr/>
        </p:nvSpPr>
        <p:spPr bwMode="auto">
          <a:xfrm>
            <a:off x="7324725" y="4022725"/>
            <a:ext cx="1076325" cy="561975"/>
          </a:xfrm>
          <a:prstGeom prst="rect">
            <a:avLst/>
          </a:prstGeom>
          <a:solidFill>
            <a:srgbClr val="92D050"/>
          </a:solidFill>
          <a:ln w="6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53" name="Rectangle 125"/>
          <p:cNvSpPr>
            <a:spLocks noChangeArrowheads="1"/>
          </p:cNvSpPr>
          <p:nvPr/>
        </p:nvSpPr>
        <p:spPr bwMode="auto">
          <a:xfrm>
            <a:off x="7439025" y="4022725"/>
            <a:ext cx="93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126"/>
          <p:cNvSpPr>
            <a:spLocks noChangeArrowheads="1"/>
          </p:cNvSpPr>
          <p:nvPr/>
        </p:nvSpPr>
        <p:spPr bwMode="auto">
          <a:xfrm>
            <a:off x="7524750" y="4203700"/>
            <a:ext cx="76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127"/>
          <p:cNvSpPr>
            <a:spLocks noChangeArrowheads="1"/>
          </p:cNvSpPr>
          <p:nvPr/>
        </p:nvSpPr>
        <p:spPr bwMode="auto">
          <a:xfrm>
            <a:off x="7639050" y="4384675"/>
            <a:ext cx="542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76" name="Picture 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5689600"/>
            <a:ext cx="190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4" name="Line 129"/>
          <p:cNvSpPr>
            <a:spLocks noChangeShapeType="1"/>
          </p:cNvSpPr>
          <p:nvPr/>
        </p:nvSpPr>
        <p:spPr bwMode="auto">
          <a:xfrm flipV="1">
            <a:off x="7648575" y="4794250"/>
            <a:ext cx="0" cy="3714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5" name="Line 130"/>
          <p:cNvSpPr>
            <a:spLocks noChangeShapeType="1"/>
          </p:cNvSpPr>
          <p:nvPr/>
        </p:nvSpPr>
        <p:spPr bwMode="auto">
          <a:xfrm flipV="1">
            <a:off x="7686675" y="4794250"/>
            <a:ext cx="0" cy="3714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6" name="Freeform 131"/>
          <p:cNvSpPr>
            <a:spLocks/>
          </p:cNvSpPr>
          <p:nvPr/>
        </p:nvSpPr>
        <p:spPr bwMode="auto">
          <a:xfrm>
            <a:off x="7610475" y="4594225"/>
            <a:ext cx="114300" cy="200025"/>
          </a:xfrm>
          <a:custGeom>
            <a:avLst/>
            <a:gdLst>
              <a:gd name="T0" fmla="*/ 36 w 72"/>
              <a:gd name="T1" fmla="*/ 0 h 126"/>
              <a:gd name="T2" fmla="*/ 0 w 72"/>
              <a:gd name="T3" fmla="*/ 126 h 126"/>
              <a:gd name="T4" fmla="*/ 72 w 72"/>
              <a:gd name="T5" fmla="*/ 126 h 126"/>
              <a:gd name="T6" fmla="*/ 36 w 72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26">
                <a:moveTo>
                  <a:pt x="36" y="0"/>
                </a:moveTo>
                <a:lnTo>
                  <a:pt x="0" y="126"/>
                </a:lnTo>
                <a:lnTo>
                  <a:pt x="72" y="126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7" name="Line 132"/>
          <p:cNvSpPr>
            <a:spLocks noChangeShapeType="1"/>
          </p:cNvSpPr>
          <p:nvPr/>
        </p:nvSpPr>
        <p:spPr bwMode="auto">
          <a:xfrm>
            <a:off x="7648575" y="5165725"/>
            <a:ext cx="0" cy="5238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8" name="Line 133"/>
          <p:cNvSpPr>
            <a:spLocks noChangeShapeType="1"/>
          </p:cNvSpPr>
          <p:nvPr/>
        </p:nvSpPr>
        <p:spPr bwMode="auto">
          <a:xfrm>
            <a:off x="7686675" y="5165725"/>
            <a:ext cx="0" cy="523875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9" name="Freeform 134"/>
          <p:cNvSpPr>
            <a:spLocks/>
          </p:cNvSpPr>
          <p:nvPr/>
        </p:nvSpPr>
        <p:spPr bwMode="auto">
          <a:xfrm>
            <a:off x="7591425" y="5108575"/>
            <a:ext cx="152400" cy="114300"/>
          </a:xfrm>
          <a:custGeom>
            <a:avLst/>
            <a:gdLst>
              <a:gd name="T0" fmla="*/ 0 w 16"/>
              <a:gd name="T1" fmla="*/ 0 h 12"/>
              <a:gd name="T2" fmla="*/ 16 w 16"/>
              <a:gd name="T3" fmla="*/ 12 h 12"/>
              <a:gd name="T4" fmla="*/ 16 w 16"/>
              <a:gd name="T5" fmla="*/ 0 h 12"/>
              <a:gd name="T6" fmla="*/ 0 w 16"/>
              <a:gd name="T7" fmla="*/ 12 h 12"/>
              <a:gd name="T8" fmla="*/ 0 w 1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16" y="12"/>
                </a:lnTo>
                <a:lnTo>
                  <a:pt x="16" y="0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0" name="Rectangle 135"/>
          <p:cNvSpPr>
            <a:spLocks noChangeArrowheads="1"/>
          </p:cNvSpPr>
          <p:nvPr/>
        </p:nvSpPr>
        <p:spPr bwMode="auto">
          <a:xfrm>
            <a:off x="7820025" y="4965700"/>
            <a:ext cx="1009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perception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6"/>
          <p:cNvSpPr>
            <a:spLocks noChangeArrowheads="1"/>
          </p:cNvSpPr>
          <p:nvPr/>
        </p:nvSpPr>
        <p:spPr bwMode="auto">
          <a:xfrm>
            <a:off x="7800975" y="5165725"/>
            <a:ext cx="1047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adjustment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" name="Arc 137"/>
          <p:cNvSpPr>
            <a:spLocks/>
          </p:cNvSpPr>
          <p:nvPr/>
        </p:nvSpPr>
        <p:spPr bwMode="auto">
          <a:xfrm>
            <a:off x="4452938" y="4713288"/>
            <a:ext cx="1400175" cy="1487488"/>
          </a:xfrm>
          <a:custGeom>
            <a:avLst/>
            <a:gdLst>
              <a:gd name="G0" fmla="+- 20289 0 0"/>
              <a:gd name="G1" fmla="+- 0 0 0"/>
              <a:gd name="G2" fmla="+- 21600 0 0"/>
              <a:gd name="T0" fmla="*/ 18980 w 20289"/>
              <a:gd name="T1" fmla="*/ 21560 h 21560"/>
              <a:gd name="T2" fmla="*/ 0 w 20289"/>
              <a:gd name="T3" fmla="*/ 7409 h 21560"/>
              <a:gd name="T4" fmla="*/ 20289 w 20289"/>
              <a:gd name="T5" fmla="*/ 0 h 2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89" h="21560" fill="none" extrusionOk="0">
                <a:moveTo>
                  <a:pt x="18979" y="21560"/>
                </a:moveTo>
                <a:cubicBezTo>
                  <a:pt x="10401" y="21039"/>
                  <a:pt x="2947" y="15482"/>
                  <a:pt x="-1" y="7409"/>
                </a:cubicBezTo>
              </a:path>
              <a:path w="20289" h="21560" stroke="0" extrusionOk="0">
                <a:moveTo>
                  <a:pt x="18979" y="21560"/>
                </a:moveTo>
                <a:cubicBezTo>
                  <a:pt x="10401" y="21039"/>
                  <a:pt x="2947" y="15482"/>
                  <a:pt x="-1" y="7409"/>
                </a:cubicBezTo>
                <a:lnTo>
                  <a:pt x="20289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3" name="Freeform 138"/>
          <p:cNvSpPr>
            <a:spLocks/>
          </p:cNvSpPr>
          <p:nvPr/>
        </p:nvSpPr>
        <p:spPr bwMode="auto">
          <a:xfrm>
            <a:off x="5753100" y="6165850"/>
            <a:ext cx="142875" cy="76200"/>
          </a:xfrm>
          <a:custGeom>
            <a:avLst/>
            <a:gdLst>
              <a:gd name="T0" fmla="*/ 90 w 90"/>
              <a:gd name="T1" fmla="*/ 24 h 48"/>
              <a:gd name="T2" fmla="*/ 0 w 90"/>
              <a:gd name="T3" fmla="*/ 0 h 48"/>
              <a:gd name="T4" fmla="*/ 6 w 90"/>
              <a:gd name="T5" fmla="*/ 48 h 48"/>
              <a:gd name="T6" fmla="*/ 90 w 90"/>
              <a:gd name="T7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24"/>
                </a:moveTo>
                <a:lnTo>
                  <a:pt x="0" y="0"/>
                </a:lnTo>
                <a:lnTo>
                  <a:pt x="6" y="48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4" name="Rectangle 139"/>
          <p:cNvSpPr>
            <a:spLocks noChangeArrowheads="1"/>
          </p:cNvSpPr>
          <p:nvPr/>
        </p:nvSpPr>
        <p:spPr bwMode="auto">
          <a:xfrm>
            <a:off x="5734050" y="5984875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" name="Arc 140"/>
          <p:cNvSpPr>
            <a:spLocks/>
          </p:cNvSpPr>
          <p:nvPr/>
        </p:nvSpPr>
        <p:spPr bwMode="auto">
          <a:xfrm>
            <a:off x="5572125" y="5232400"/>
            <a:ext cx="852488" cy="577850"/>
          </a:xfrm>
          <a:custGeom>
            <a:avLst/>
            <a:gdLst>
              <a:gd name="G0" fmla="+- 21600 0 0"/>
              <a:gd name="G1" fmla="+- 122 0 0"/>
              <a:gd name="G2" fmla="+- 21600 0 0"/>
              <a:gd name="T0" fmla="*/ 5623 w 21600"/>
              <a:gd name="T1" fmla="*/ 14658 h 14658"/>
              <a:gd name="T2" fmla="*/ 0 w 21600"/>
              <a:gd name="T3" fmla="*/ 0 h 14658"/>
              <a:gd name="T4" fmla="*/ 21600 w 21600"/>
              <a:gd name="T5" fmla="*/ 122 h 14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658" fill="none" extrusionOk="0">
                <a:moveTo>
                  <a:pt x="5622" y="14658"/>
                </a:moveTo>
                <a:cubicBezTo>
                  <a:pt x="2004" y="10681"/>
                  <a:pt x="0" y="5498"/>
                  <a:pt x="0" y="122"/>
                </a:cubicBezTo>
                <a:cubicBezTo>
                  <a:pt x="-1" y="81"/>
                  <a:pt x="0" y="40"/>
                  <a:pt x="0" y="0"/>
                </a:cubicBezTo>
              </a:path>
              <a:path w="21600" h="14658" stroke="0" extrusionOk="0">
                <a:moveTo>
                  <a:pt x="5622" y="14658"/>
                </a:moveTo>
                <a:cubicBezTo>
                  <a:pt x="2004" y="10681"/>
                  <a:pt x="0" y="5498"/>
                  <a:pt x="0" y="122"/>
                </a:cubicBezTo>
                <a:cubicBezTo>
                  <a:pt x="-1" y="81"/>
                  <a:pt x="0" y="40"/>
                  <a:pt x="0" y="0"/>
                </a:cubicBezTo>
                <a:lnTo>
                  <a:pt x="21600" y="122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6" name="Freeform 141"/>
          <p:cNvSpPr>
            <a:spLocks/>
          </p:cNvSpPr>
          <p:nvPr/>
        </p:nvSpPr>
        <p:spPr bwMode="auto">
          <a:xfrm>
            <a:off x="5762625" y="5784850"/>
            <a:ext cx="133350" cy="123825"/>
          </a:xfrm>
          <a:custGeom>
            <a:avLst/>
            <a:gdLst>
              <a:gd name="T0" fmla="*/ 84 w 84"/>
              <a:gd name="T1" fmla="*/ 78 h 78"/>
              <a:gd name="T2" fmla="*/ 36 w 84"/>
              <a:gd name="T3" fmla="*/ 0 h 78"/>
              <a:gd name="T4" fmla="*/ 0 w 84"/>
              <a:gd name="T5" fmla="*/ 36 h 78"/>
              <a:gd name="T6" fmla="*/ 84 w 84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78">
                <a:moveTo>
                  <a:pt x="84" y="78"/>
                </a:moveTo>
                <a:lnTo>
                  <a:pt x="36" y="0"/>
                </a:lnTo>
                <a:lnTo>
                  <a:pt x="0" y="36"/>
                </a:lnTo>
                <a:lnTo>
                  <a:pt x="84" y="7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7" name="Rectangle 142"/>
          <p:cNvSpPr>
            <a:spLocks noChangeArrowheads="1"/>
          </p:cNvSpPr>
          <p:nvPr/>
        </p:nvSpPr>
        <p:spPr bwMode="auto">
          <a:xfrm>
            <a:off x="5829300" y="56229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" name="Arc 143"/>
          <p:cNvSpPr>
            <a:spLocks/>
          </p:cNvSpPr>
          <p:nvPr/>
        </p:nvSpPr>
        <p:spPr bwMode="auto">
          <a:xfrm>
            <a:off x="6396038" y="4779963"/>
            <a:ext cx="1185863" cy="11525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549 w 19549"/>
              <a:gd name="T1" fmla="*/ 9186 h 19013"/>
              <a:gd name="T2" fmla="*/ 10250 w 19549"/>
              <a:gd name="T3" fmla="*/ 19013 h 19013"/>
              <a:gd name="T4" fmla="*/ 0 w 19549"/>
              <a:gd name="T5" fmla="*/ 0 h 19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49" h="19013" fill="none" extrusionOk="0">
                <a:moveTo>
                  <a:pt x="19549" y="9186"/>
                </a:moveTo>
                <a:cubicBezTo>
                  <a:pt x="17581" y="13373"/>
                  <a:pt x="14322" y="16817"/>
                  <a:pt x="10250" y="19013"/>
                </a:cubicBezTo>
              </a:path>
              <a:path w="19549" h="19013" stroke="0" extrusionOk="0">
                <a:moveTo>
                  <a:pt x="19549" y="9186"/>
                </a:moveTo>
                <a:cubicBezTo>
                  <a:pt x="17581" y="13373"/>
                  <a:pt x="14322" y="16817"/>
                  <a:pt x="10250" y="19013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9" name="Freeform 144"/>
          <p:cNvSpPr>
            <a:spLocks/>
          </p:cNvSpPr>
          <p:nvPr/>
        </p:nvSpPr>
        <p:spPr bwMode="auto">
          <a:xfrm>
            <a:off x="7553325" y="5222875"/>
            <a:ext cx="85725" cy="133350"/>
          </a:xfrm>
          <a:custGeom>
            <a:avLst/>
            <a:gdLst>
              <a:gd name="T0" fmla="*/ 54 w 54"/>
              <a:gd name="T1" fmla="*/ 0 h 84"/>
              <a:gd name="T2" fmla="*/ 0 w 54"/>
              <a:gd name="T3" fmla="*/ 66 h 84"/>
              <a:gd name="T4" fmla="*/ 42 w 54"/>
              <a:gd name="T5" fmla="*/ 84 h 84"/>
              <a:gd name="T6" fmla="*/ 54 w 54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4">
                <a:moveTo>
                  <a:pt x="54" y="0"/>
                </a:moveTo>
                <a:lnTo>
                  <a:pt x="0" y="66"/>
                </a:lnTo>
                <a:lnTo>
                  <a:pt x="42" y="84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60" name="Rectangle 145"/>
          <p:cNvSpPr>
            <a:spLocks noChangeArrowheads="1"/>
          </p:cNvSpPr>
          <p:nvPr/>
        </p:nvSpPr>
        <p:spPr bwMode="auto">
          <a:xfrm>
            <a:off x="7419975" y="51943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" name="Rectangle 146"/>
          <p:cNvSpPr>
            <a:spLocks noChangeArrowheads="1"/>
          </p:cNvSpPr>
          <p:nvPr/>
        </p:nvSpPr>
        <p:spPr bwMode="auto">
          <a:xfrm>
            <a:off x="6296025" y="3136900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effect of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Rectangle 147"/>
          <p:cNvSpPr>
            <a:spLocks noChangeArrowheads="1"/>
          </p:cNvSpPr>
          <p:nvPr/>
        </p:nvSpPr>
        <p:spPr bwMode="auto">
          <a:xfrm>
            <a:off x="6219825" y="3298825"/>
            <a:ext cx="923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" name="Rectangle 148"/>
          <p:cNvSpPr>
            <a:spLocks noChangeArrowheads="1"/>
          </p:cNvSpPr>
          <p:nvPr/>
        </p:nvSpPr>
        <p:spPr bwMode="auto">
          <a:xfrm>
            <a:off x="6276975" y="3460750"/>
            <a:ext cx="819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delay 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" name="Rectangle 149"/>
          <p:cNvSpPr>
            <a:spLocks noChangeArrowheads="1"/>
          </p:cNvSpPr>
          <p:nvPr/>
        </p:nvSpPr>
        <p:spPr bwMode="auto">
          <a:xfrm>
            <a:off x="6362700" y="3622675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" name="Arc 150"/>
          <p:cNvSpPr>
            <a:spLocks/>
          </p:cNvSpPr>
          <p:nvPr/>
        </p:nvSpPr>
        <p:spPr bwMode="auto">
          <a:xfrm>
            <a:off x="6910388" y="3549650"/>
            <a:ext cx="885825" cy="839788"/>
          </a:xfrm>
          <a:custGeom>
            <a:avLst/>
            <a:gdLst>
              <a:gd name="G0" fmla="+- 0 0 0"/>
              <a:gd name="G1" fmla="+- 18942 0 0"/>
              <a:gd name="G2" fmla="+- 21600 0 0"/>
              <a:gd name="T0" fmla="*/ 10381 w 19973"/>
              <a:gd name="T1" fmla="*/ 0 h 18942"/>
              <a:gd name="T2" fmla="*/ 19973 w 19973"/>
              <a:gd name="T3" fmla="*/ 10718 h 18942"/>
              <a:gd name="T4" fmla="*/ 0 w 19973"/>
              <a:gd name="T5" fmla="*/ 18942 h 18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73" h="18942" fill="none" extrusionOk="0">
                <a:moveTo>
                  <a:pt x="10380" y="0"/>
                </a:moveTo>
                <a:cubicBezTo>
                  <a:pt x="14708" y="2371"/>
                  <a:pt x="18094" y="6154"/>
                  <a:pt x="19973" y="10717"/>
                </a:cubicBezTo>
              </a:path>
              <a:path w="19973" h="18942" stroke="0" extrusionOk="0">
                <a:moveTo>
                  <a:pt x="10380" y="0"/>
                </a:moveTo>
                <a:cubicBezTo>
                  <a:pt x="14708" y="2371"/>
                  <a:pt x="18094" y="6154"/>
                  <a:pt x="19973" y="10717"/>
                </a:cubicBezTo>
                <a:lnTo>
                  <a:pt x="0" y="18942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67" name="Freeform 151"/>
          <p:cNvSpPr>
            <a:spLocks/>
          </p:cNvSpPr>
          <p:nvPr/>
        </p:nvSpPr>
        <p:spPr bwMode="auto">
          <a:xfrm>
            <a:off x="7258050" y="3498850"/>
            <a:ext cx="133350" cy="85725"/>
          </a:xfrm>
          <a:custGeom>
            <a:avLst/>
            <a:gdLst>
              <a:gd name="T0" fmla="*/ 0 w 84"/>
              <a:gd name="T1" fmla="*/ 0 h 54"/>
              <a:gd name="T2" fmla="*/ 66 w 84"/>
              <a:gd name="T3" fmla="*/ 54 h 54"/>
              <a:gd name="T4" fmla="*/ 84 w 84"/>
              <a:gd name="T5" fmla="*/ 6 h 54"/>
              <a:gd name="T6" fmla="*/ 0 w 84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54">
                <a:moveTo>
                  <a:pt x="0" y="0"/>
                </a:moveTo>
                <a:lnTo>
                  <a:pt x="66" y="54"/>
                </a:lnTo>
                <a:lnTo>
                  <a:pt x="84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68" name="Rectangle 152"/>
          <p:cNvSpPr>
            <a:spLocks noChangeArrowheads="1"/>
          </p:cNvSpPr>
          <p:nvPr/>
        </p:nvSpPr>
        <p:spPr bwMode="auto">
          <a:xfrm>
            <a:off x="7296150" y="3565525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9" name="Arc 153"/>
          <p:cNvSpPr>
            <a:spLocks/>
          </p:cNvSpPr>
          <p:nvPr/>
        </p:nvSpPr>
        <p:spPr bwMode="auto">
          <a:xfrm>
            <a:off x="5699125" y="3463925"/>
            <a:ext cx="601663" cy="773113"/>
          </a:xfrm>
          <a:custGeom>
            <a:avLst/>
            <a:gdLst>
              <a:gd name="G0" fmla="+- 15762 0 0"/>
              <a:gd name="G1" fmla="+- 20281 0 0"/>
              <a:gd name="G2" fmla="+- 21600 0 0"/>
              <a:gd name="T0" fmla="*/ 0 w 15762"/>
              <a:gd name="T1" fmla="*/ 5512 h 20281"/>
              <a:gd name="T2" fmla="*/ 8330 w 15762"/>
              <a:gd name="T3" fmla="*/ 0 h 20281"/>
              <a:gd name="T4" fmla="*/ 15762 w 15762"/>
              <a:gd name="T5" fmla="*/ 20281 h 20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62" h="20281" fill="none" extrusionOk="0">
                <a:moveTo>
                  <a:pt x="0" y="5512"/>
                </a:moveTo>
                <a:cubicBezTo>
                  <a:pt x="2307" y="3049"/>
                  <a:pt x="5160" y="1161"/>
                  <a:pt x="8329" y="-1"/>
                </a:cubicBezTo>
              </a:path>
              <a:path w="15762" h="20281" stroke="0" extrusionOk="0">
                <a:moveTo>
                  <a:pt x="0" y="5512"/>
                </a:moveTo>
                <a:cubicBezTo>
                  <a:pt x="2307" y="3049"/>
                  <a:pt x="5160" y="1161"/>
                  <a:pt x="8329" y="-1"/>
                </a:cubicBezTo>
                <a:lnTo>
                  <a:pt x="15762" y="20281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0" name="Freeform 154"/>
          <p:cNvSpPr>
            <a:spLocks/>
          </p:cNvSpPr>
          <p:nvPr/>
        </p:nvSpPr>
        <p:spPr bwMode="auto">
          <a:xfrm>
            <a:off x="5619750" y="3651250"/>
            <a:ext cx="104775" cy="133350"/>
          </a:xfrm>
          <a:custGeom>
            <a:avLst/>
            <a:gdLst>
              <a:gd name="T0" fmla="*/ 0 w 66"/>
              <a:gd name="T1" fmla="*/ 84 h 84"/>
              <a:gd name="T2" fmla="*/ 66 w 66"/>
              <a:gd name="T3" fmla="*/ 30 h 84"/>
              <a:gd name="T4" fmla="*/ 30 w 66"/>
              <a:gd name="T5" fmla="*/ 0 h 84"/>
              <a:gd name="T6" fmla="*/ 0 w 66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84">
                <a:moveTo>
                  <a:pt x="0" y="84"/>
                </a:moveTo>
                <a:lnTo>
                  <a:pt x="66" y="30"/>
                </a:lnTo>
                <a:lnTo>
                  <a:pt x="30" y="0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1" name="Rectangle 155"/>
          <p:cNvSpPr>
            <a:spLocks noChangeArrowheads="1"/>
          </p:cNvSpPr>
          <p:nvPr/>
        </p:nvSpPr>
        <p:spPr bwMode="auto">
          <a:xfrm>
            <a:off x="5753100" y="36512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2" name="Oval 156"/>
          <p:cNvSpPr>
            <a:spLocks noChangeArrowheads="1"/>
          </p:cNvSpPr>
          <p:nvPr/>
        </p:nvSpPr>
        <p:spPr bwMode="auto">
          <a:xfrm>
            <a:off x="6419850" y="4470400"/>
            <a:ext cx="371475" cy="371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3" name="Arc 157"/>
          <p:cNvSpPr>
            <a:spLocks/>
          </p:cNvSpPr>
          <p:nvPr/>
        </p:nvSpPr>
        <p:spPr bwMode="auto">
          <a:xfrm>
            <a:off x="6419850" y="4470400"/>
            <a:ext cx="371475" cy="371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3194 w 43194"/>
              <a:gd name="T1" fmla="*/ 22127 h 43200"/>
              <a:gd name="T2" fmla="*/ 22154 w 43194"/>
              <a:gd name="T3" fmla="*/ 7 h 43200"/>
              <a:gd name="T4" fmla="*/ 21600 w 431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4" h="43200" fill="none" extrusionOk="0">
                <a:moveTo>
                  <a:pt x="43193" y="22126"/>
                </a:moveTo>
                <a:cubicBezTo>
                  <a:pt x="42907" y="33847"/>
                  <a:pt x="333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84" y="-1"/>
                  <a:pt x="21969" y="2"/>
                  <a:pt x="22153" y="7"/>
                </a:cubicBezTo>
              </a:path>
              <a:path w="43194" h="43200" stroke="0" extrusionOk="0">
                <a:moveTo>
                  <a:pt x="43193" y="22126"/>
                </a:moveTo>
                <a:cubicBezTo>
                  <a:pt x="42907" y="33847"/>
                  <a:pt x="333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84" y="-1"/>
                  <a:pt x="21969" y="2"/>
                  <a:pt x="22153" y="7"/>
                </a:cubicBezTo>
                <a:lnTo>
                  <a:pt x="21600" y="2160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4" name="Freeform 158"/>
          <p:cNvSpPr>
            <a:spLocks/>
          </p:cNvSpPr>
          <p:nvPr/>
        </p:nvSpPr>
        <p:spPr bwMode="auto">
          <a:xfrm>
            <a:off x="6762750" y="4527550"/>
            <a:ext cx="76200" cy="133350"/>
          </a:xfrm>
          <a:custGeom>
            <a:avLst/>
            <a:gdLst>
              <a:gd name="T0" fmla="*/ 24 w 48"/>
              <a:gd name="T1" fmla="*/ 0 h 84"/>
              <a:gd name="T2" fmla="*/ 0 w 48"/>
              <a:gd name="T3" fmla="*/ 84 h 84"/>
              <a:gd name="T4" fmla="*/ 48 w 48"/>
              <a:gd name="T5" fmla="*/ 84 h 84"/>
              <a:gd name="T6" fmla="*/ 24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24" y="0"/>
                </a:moveTo>
                <a:lnTo>
                  <a:pt x="0" y="84"/>
                </a:lnTo>
                <a:lnTo>
                  <a:pt x="48" y="84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5" name="Rectangle 159"/>
          <p:cNvSpPr>
            <a:spLocks noChangeArrowheads="1"/>
          </p:cNvSpPr>
          <p:nvPr/>
        </p:nvSpPr>
        <p:spPr bwMode="auto">
          <a:xfrm>
            <a:off x="6496050" y="4556125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B1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7" name="Rectangle 160"/>
          <p:cNvSpPr>
            <a:spLocks noChangeArrowheads="1"/>
          </p:cNvSpPr>
          <p:nvPr/>
        </p:nvSpPr>
        <p:spPr bwMode="auto">
          <a:xfrm>
            <a:off x="8115300" y="6022975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perception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8" name="Rectangle 161"/>
          <p:cNvSpPr>
            <a:spLocks noChangeArrowheads="1"/>
          </p:cNvSpPr>
          <p:nvPr/>
        </p:nvSpPr>
        <p:spPr bwMode="auto">
          <a:xfrm>
            <a:off x="7915275" y="6223000"/>
            <a:ext cx="1352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adjustment time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9" name="Line 162"/>
          <p:cNvSpPr>
            <a:spLocks noChangeShapeType="1"/>
          </p:cNvSpPr>
          <p:nvPr/>
        </p:nvSpPr>
        <p:spPr bwMode="auto">
          <a:xfrm flipH="1" flipV="1">
            <a:off x="8362950" y="5584825"/>
            <a:ext cx="114300" cy="43815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0" name="Freeform 163"/>
          <p:cNvSpPr>
            <a:spLocks/>
          </p:cNvSpPr>
          <p:nvPr/>
        </p:nvSpPr>
        <p:spPr bwMode="auto">
          <a:xfrm>
            <a:off x="8324850" y="5461000"/>
            <a:ext cx="76200" cy="133350"/>
          </a:xfrm>
          <a:custGeom>
            <a:avLst/>
            <a:gdLst>
              <a:gd name="T0" fmla="*/ 6 w 48"/>
              <a:gd name="T1" fmla="*/ 0 h 84"/>
              <a:gd name="T2" fmla="*/ 0 w 48"/>
              <a:gd name="T3" fmla="*/ 84 h 84"/>
              <a:gd name="T4" fmla="*/ 48 w 48"/>
              <a:gd name="T5" fmla="*/ 72 h 84"/>
              <a:gd name="T6" fmla="*/ 6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6" y="0"/>
                </a:moveTo>
                <a:lnTo>
                  <a:pt x="0" y="84"/>
                </a:lnTo>
                <a:lnTo>
                  <a:pt x="48" y="72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1" name="Rectangle 164"/>
          <p:cNvSpPr>
            <a:spLocks noChangeArrowheads="1"/>
          </p:cNvSpPr>
          <p:nvPr/>
        </p:nvSpPr>
        <p:spPr bwMode="auto">
          <a:xfrm>
            <a:off x="8458200" y="5461000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2" name="Arc 165"/>
          <p:cNvSpPr>
            <a:spLocks/>
          </p:cNvSpPr>
          <p:nvPr/>
        </p:nvSpPr>
        <p:spPr bwMode="auto">
          <a:xfrm>
            <a:off x="5586413" y="4595813"/>
            <a:ext cx="2519363" cy="1289050"/>
          </a:xfrm>
          <a:custGeom>
            <a:avLst/>
            <a:gdLst>
              <a:gd name="G0" fmla="+- 0 0 0"/>
              <a:gd name="G1" fmla="+- 10059 0 0"/>
              <a:gd name="G2" fmla="+- 21600 0 0"/>
              <a:gd name="T0" fmla="*/ 19115 w 19669"/>
              <a:gd name="T1" fmla="*/ 0 h 10059"/>
              <a:gd name="T2" fmla="*/ 19669 w 19669"/>
              <a:gd name="T3" fmla="*/ 1132 h 10059"/>
              <a:gd name="T4" fmla="*/ 0 w 19669"/>
              <a:gd name="T5" fmla="*/ 10059 h 10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69" h="10059" fill="none" extrusionOk="0">
                <a:moveTo>
                  <a:pt x="19114" y="0"/>
                </a:moveTo>
                <a:cubicBezTo>
                  <a:pt x="19310" y="371"/>
                  <a:pt x="19495" y="749"/>
                  <a:pt x="19668" y="1132"/>
                </a:cubicBezTo>
              </a:path>
              <a:path w="19669" h="10059" stroke="0" extrusionOk="0">
                <a:moveTo>
                  <a:pt x="19114" y="0"/>
                </a:moveTo>
                <a:cubicBezTo>
                  <a:pt x="19310" y="371"/>
                  <a:pt x="19495" y="749"/>
                  <a:pt x="19668" y="1132"/>
                </a:cubicBezTo>
                <a:lnTo>
                  <a:pt x="0" y="1005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3" name="Freeform 166"/>
          <p:cNvSpPr>
            <a:spLocks/>
          </p:cNvSpPr>
          <p:nvPr/>
        </p:nvSpPr>
        <p:spPr bwMode="auto">
          <a:xfrm>
            <a:off x="8077200" y="4727575"/>
            <a:ext cx="85725" cy="142875"/>
          </a:xfrm>
          <a:custGeom>
            <a:avLst/>
            <a:gdLst>
              <a:gd name="T0" fmla="*/ 54 w 54"/>
              <a:gd name="T1" fmla="*/ 90 h 90"/>
              <a:gd name="T2" fmla="*/ 42 w 54"/>
              <a:gd name="T3" fmla="*/ 0 h 90"/>
              <a:gd name="T4" fmla="*/ 0 w 54"/>
              <a:gd name="T5" fmla="*/ 18 h 90"/>
              <a:gd name="T6" fmla="*/ 54 w 54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90">
                <a:moveTo>
                  <a:pt x="54" y="90"/>
                </a:moveTo>
                <a:lnTo>
                  <a:pt x="42" y="0"/>
                </a:lnTo>
                <a:lnTo>
                  <a:pt x="0" y="18"/>
                </a:lnTo>
                <a:lnTo>
                  <a:pt x="54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4" name="Rectangle 167"/>
          <p:cNvSpPr>
            <a:spLocks noChangeArrowheads="1"/>
          </p:cNvSpPr>
          <p:nvPr/>
        </p:nvSpPr>
        <p:spPr bwMode="auto">
          <a:xfrm>
            <a:off x="7962900" y="4679950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5" name="Rectangle 168"/>
          <p:cNvSpPr>
            <a:spLocks noChangeArrowheads="1"/>
          </p:cNvSpPr>
          <p:nvPr/>
        </p:nvSpPr>
        <p:spPr bwMode="auto">
          <a:xfrm>
            <a:off x="2981325" y="3527425"/>
            <a:ext cx="1143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Growth engine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6" name="Rectangle 169"/>
          <p:cNvSpPr>
            <a:spLocks noChangeArrowheads="1"/>
          </p:cNvSpPr>
          <p:nvPr/>
        </p:nvSpPr>
        <p:spPr bwMode="auto">
          <a:xfrm>
            <a:off x="6353175" y="4860925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Buyers'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7" name="Rectangle 170"/>
          <p:cNvSpPr>
            <a:spLocks noChangeArrowheads="1"/>
          </p:cNvSpPr>
          <p:nvPr/>
        </p:nvSpPr>
        <p:spPr bwMode="auto">
          <a:xfrm>
            <a:off x="6286500" y="5032375"/>
            <a:ext cx="752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response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Example</a:t>
            </a:r>
            <a:r>
              <a:rPr lang="es-CL" b="1" dirty="0" smtClean="0"/>
              <a:t> CLD</a:t>
            </a:r>
            <a:endParaRPr lang="es-CL" b="1" dirty="0"/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971550" y="2333625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1095375" y="2533650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ments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3581400" y="5219700"/>
            <a:ext cx="495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2" name="Rectangle 97"/>
          <p:cNvSpPr>
            <a:spLocks noChangeArrowheads="1"/>
          </p:cNvSpPr>
          <p:nvPr/>
        </p:nvSpPr>
        <p:spPr bwMode="auto">
          <a:xfrm>
            <a:off x="2038350" y="5772150"/>
            <a:ext cx="1200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 revenue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3" name="Rectangle 98"/>
          <p:cNvSpPr>
            <a:spLocks noChangeArrowheads="1"/>
          </p:cNvSpPr>
          <p:nvPr/>
        </p:nvSpPr>
        <p:spPr bwMode="auto">
          <a:xfrm>
            <a:off x="85725" y="4114800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advertisement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4" name="Rectangle 99"/>
          <p:cNvSpPr>
            <a:spLocks noChangeArrowheads="1"/>
          </p:cNvSpPr>
          <p:nvPr/>
        </p:nvSpPr>
        <p:spPr bwMode="auto">
          <a:xfrm>
            <a:off x="352425" y="4314825"/>
            <a:ext cx="628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budget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5" name="Arc 100"/>
          <p:cNvSpPr>
            <a:spLocks/>
          </p:cNvSpPr>
          <p:nvPr/>
        </p:nvSpPr>
        <p:spPr bwMode="auto">
          <a:xfrm>
            <a:off x="2881313" y="4957763"/>
            <a:ext cx="839788" cy="895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761 w 18761"/>
              <a:gd name="T1" fmla="*/ 10705 h 20004"/>
              <a:gd name="T2" fmla="*/ 8150 w 18761"/>
              <a:gd name="T3" fmla="*/ 20004 h 20004"/>
              <a:gd name="T4" fmla="*/ 0 w 18761"/>
              <a:gd name="T5" fmla="*/ 0 h 20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61" h="20004" fill="none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</a:path>
              <a:path w="18761" h="20004" stroke="0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16" name="Freeform 101"/>
          <p:cNvSpPr>
            <a:spLocks/>
          </p:cNvSpPr>
          <p:nvPr/>
        </p:nvSpPr>
        <p:spPr bwMode="auto">
          <a:xfrm>
            <a:off x="3124200" y="5819775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8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8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17" name="Rectangle 102"/>
          <p:cNvSpPr>
            <a:spLocks noChangeArrowheads="1"/>
          </p:cNvSpPr>
          <p:nvPr/>
        </p:nvSpPr>
        <p:spPr bwMode="auto">
          <a:xfrm>
            <a:off x="3171825" y="56388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8" name="Oval 103"/>
          <p:cNvSpPr>
            <a:spLocks noChangeArrowheads="1"/>
          </p:cNvSpPr>
          <p:nvPr/>
        </p:nvSpPr>
        <p:spPr bwMode="auto">
          <a:xfrm>
            <a:off x="2262187" y="3607810"/>
            <a:ext cx="371475" cy="371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19" name="Arc 104"/>
          <p:cNvSpPr>
            <a:spLocks/>
          </p:cNvSpPr>
          <p:nvPr/>
        </p:nvSpPr>
        <p:spPr bwMode="auto">
          <a:xfrm>
            <a:off x="2262187" y="3607810"/>
            <a:ext cx="371475" cy="371475"/>
          </a:xfrm>
          <a:custGeom>
            <a:avLst/>
            <a:gdLst>
              <a:gd name="G0" fmla="+- 21593 0 0"/>
              <a:gd name="G1" fmla="+- 21593 0 0"/>
              <a:gd name="G2" fmla="+- 21600 0 0"/>
              <a:gd name="T0" fmla="*/ 22147 w 43193"/>
              <a:gd name="T1" fmla="*/ 0 h 43193"/>
              <a:gd name="T2" fmla="*/ 0 w 43193"/>
              <a:gd name="T3" fmla="*/ 22147 h 43193"/>
              <a:gd name="T4" fmla="*/ 21593 w 43193"/>
              <a:gd name="T5" fmla="*/ 21593 h 4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3" h="43193" fill="none" extrusionOk="0">
                <a:moveTo>
                  <a:pt x="22146" y="0"/>
                </a:moveTo>
                <a:cubicBezTo>
                  <a:pt x="33856" y="300"/>
                  <a:pt x="43193" y="9879"/>
                  <a:pt x="43193" y="21593"/>
                </a:cubicBezTo>
                <a:cubicBezTo>
                  <a:pt x="43193" y="33522"/>
                  <a:pt x="33522" y="43193"/>
                  <a:pt x="21593" y="43193"/>
                </a:cubicBezTo>
                <a:cubicBezTo>
                  <a:pt x="9879" y="43193"/>
                  <a:pt x="300" y="33856"/>
                  <a:pt x="0" y="22146"/>
                </a:cubicBezTo>
              </a:path>
              <a:path w="43193" h="43193" stroke="0" extrusionOk="0">
                <a:moveTo>
                  <a:pt x="22146" y="0"/>
                </a:moveTo>
                <a:cubicBezTo>
                  <a:pt x="33856" y="300"/>
                  <a:pt x="43193" y="9879"/>
                  <a:pt x="43193" y="21593"/>
                </a:cubicBezTo>
                <a:cubicBezTo>
                  <a:pt x="43193" y="33522"/>
                  <a:pt x="33522" y="43193"/>
                  <a:pt x="21593" y="43193"/>
                </a:cubicBezTo>
                <a:cubicBezTo>
                  <a:pt x="9879" y="43193"/>
                  <a:pt x="300" y="33856"/>
                  <a:pt x="0" y="22146"/>
                </a:cubicBezTo>
                <a:lnTo>
                  <a:pt x="21593" y="2159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20" name="Freeform 105"/>
          <p:cNvSpPr>
            <a:spLocks/>
          </p:cNvSpPr>
          <p:nvPr/>
        </p:nvSpPr>
        <p:spPr bwMode="auto">
          <a:xfrm>
            <a:off x="2224087" y="3664960"/>
            <a:ext cx="76200" cy="133350"/>
          </a:xfrm>
          <a:custGeom>
            <a:avLst/>
            <a:gdLst>
              <a:gd name="T0" fmla="*/ 24 w 48"/>
              <a:gd name="T1" fmla="*/ 0 h 84"/>
              <a:gd name="T2" fmla="*/ 0 w 48"/>
              <a:gd name="T3" fmla="*/ 84 h 84"/>
              <a:gd name="T4" fmla="*/ 48 w 48"/>
              <a:gd name="T5" fmla="*/ 84 h 84"/>
              <a:gd name="T6" fmla="*/ 24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24" y="0"/>
                </a:moveTo>
                <a:lnTo>
                  <a:pt x="0" y="84"/>
                </a:lnTo>
                <a:lnTo>
                  <a:pt x="48" y="84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21" name="Rectangle 106"/>
          <p:cNvSpPr>
            <a:spLocks noChangeArrowheads="1"/>
          </p:cNvSpPr>
          <p:nvPr/>
        </p:nvSpPr>
        <p:spPr bwMode="auto">
          <a:xfrm>
            <a:off x="2338387" y="3693535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R1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2" name="Rectangle 107"/>
          <p:cNvSpPr>
            <a:spLocks noChangeArrowheads="1"/>
          </p:cNvSpPr>
          <p:nvPr/>
        </p:nvSpPr>
        <p:spPr bwMode="auto">
          <a:xfrm>
            <a:off x="2105025" y="1885950"/>
            <a:ext cx="1085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presence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3" name="Rectangle 108"/>
          <p:cNvSpPr>
            <a:spLocks noChangeArrowheads="1"/>
          </p:cNvSpPr>
          <p:nvPr/>
        </p:nvSpPr>
        <p:spPr bwMode="auto">
          <a:xfrm>
            <a:off x="3514725" y="2343150"/>
            <a:ext cx="866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effct of ad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4" name="Rectangle 109"/>
          <p:cNvSpPr>
            <a:spLocks noChangeArrowheads="1"/>
          </p:cNvSpPr>
          <p:nvPr/>
        </p:nvSpPr>
        <p:spPr bwMode="auto">
          <a:xfrm>
            <a:off x="3419475" y="2543175"/>
            <a:ext cx="1066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presence 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5" name="Rectangle 110"/>
          <p:cNvSpPr>
            <a:spLocks noChangeArrowheads="1"/>
          </p:cNvSpPr>
          <p:nvPr/>
        </p:nvSpPr>
        <p:spPr bwMode="auto">
          <a:xfrm>
            <a:off x="3648075" y="2743200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6" name="Rectangle 111"/>
          <p:cNvSpPr>
            <a:spLocks noChangeArrowheads="1"/>
          </p:cNvSpPr>
          <p:nvPr/>
        </p:nvSpPr>
        <p:spPr bwMode="auto">
          <a:xfrm>
            <a:off x="4533900" y="3457575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7" name="Rectangle 112"/>
          <p:cNvSpPr>
            <a:spLocks noChangeArrowheads="1"/>
          </p:cNvSpPr>
          <p:nvPr/>
        </p:nvSpPr>
        <p:spPr bwMode="auto">
          <a:xfrm>
            <a:off x="4152900" y="4191000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 backlog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8" name="Rectangle 113"/>
          <p:cNvSpPr>
            <a:spLocks noChangeArrowheads="1"/>
          </p:cNvSpPr>
          <p:nvPr/>
        </p:nvSpPr>
        <p:spPr bwMode="auto">
          <a:xfrm>
            <a:off x="828675" y="5162550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9" name="Rectangle 114"/>
          <p:cNvSpPr>
            <a:spLocks noChangeArrowheads="1"/>
          </p:cNvSpPr>
          <p:nvPr/>
        </p:nvSpPr>
        <p:spPr bwMode="auto">
          <a:xfrm>
            <a:off x="914400" y="5362575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" name="Rectangle 115"/>
          <p:cNvSpPr>
            <a:spLocks noChangeArrowheads="1"/>
          </p:cNvSpPr>
          <p:nvPr/>
        </p:nvSpPr>
        <p:spPr bwMode="auto">
          <a:xfrm>
            <a:off x="142875" y="3257550"/>
            <a:ext cx="1057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spending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1" name="Arc 116"/>
          <p:cNvSpPr>
            <a:spLocks/>
          </p:cNvSpPr>
          <p:nvPr/>
        </p:nvSpPr>
        <p:spPr bwMode="auto">
          <a:xfrm>
            <a:off x="1500188" y="2035175"/>
            <a:ext cx="838200" cy="1122363"/>
          </a:xfrm>
          <a:custGeom>
            <a:avLst/>
            <a:gdLst>
              <a:gd name="G0" fmla="+- 15274 0 0"/>
              <a:gd name="G1" fmla="+- 20439 0 0"/>
              <a:gd name="G2" fmla="+- 21600 0 0"/>
              <a:gd name="T0" fmla="*/ 0 w 15274"/>
              <a:gd name="T1" fmla="*/ 5165 h 20439"/>
              <a:gd name="T2" fmla="*/ 8288 w 15274"/>
              <a:gd name="T3" fmla="*/ 0 h 20439"/>
              <a:gd name="T4" fmla="*/ 15274 w 15274"/>
              <a:gd name="T5" fmla="*/ 20439 h 20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74" h="20439" fill="none" extrusionOk="0">
                <a:moveTo>
                  <a:pt x="0" y="5165"/>
                </a:moveTo>
                <a:cubicBezTo>
                  <a:pt x="2332" y="2833"/>
                  <a:pt x="5167" y="1066"/>
                  <a:pt x="8287" y="-1"/>
                </a:cubicBezTo>
              </a:path>
              <a:path w="15274" h="20439" stroke="0" extrusionOk="0">
                <a:moveTo>
                  <a:pt x="0" y="5165"/>
                </a:moveTo>
                <a:cubicBezTo>
                  <a:pt x="2332" y="2833"/>
                  <a:pt x="5167" y="1066"/>
                  <a:pt x="8287" y="-1"/>
                </a:cubicBezTo>
                <a:lnTo>
                  <a:pt x="15274" y="2043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32" name="Freeform 117"/>
          <p:cNvSpPr>
            <a:spLocks/>
          </p:cNvSpPr>
          <p:nvPr/>
        </p:nvSpPr>
        <p:spPr bwMode="auto">
          <a:xfrm>
            <a:off x="1943100" y="1990725"/>
            <a:ext cx="142875" cy="76200"/>
          </a:xfrm>
          <a:custGeom>
            <a:avLst/>
            <a:gdLst>
              <a:gd name="T0" fmla="*/ 90 w 90"/>
              <a:gd name="T1" fmla="*/ 6 h 48"/>
              <a:gd name="T2" fmla="*/ 0 w 90"/>
              <a:gd name="T3" fmla="*/ 0 h 48"/>
              <a:gd name="T4" fmla="*/ 12 w 90"/>
              <a:gd name="T5" fmla="*/ 48 h 48"/>
              <a:gd name="T6" fmla="*/ 90 w 90"/>
              <a:gd name="T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6"/>
                </a:moveTo>
                <a:lnTo>
                  <a:pt x="0" y="0"/>
                </a:lnTo>
                <a:lnTo>
                  <a:pt x="12" y="48"/>
                </a:lnTo>
                <a:lnTo>
                  <a:pt x="90" y="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33" name="Rectangle 118"/>
          <p:cNvSpPr>
            <a:spLocks noChangeArrowheads="1"/>
          </p:cNvSpPr>
          <p:nvPr/>
        </p:nvSpPr>
        <p:spPr bwMode="auto">
          <a:xfrm>
            <a:off x="1933575" y="20574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4" name="Arc 119"/>
          <p:cNvSpPr>
            <a:spLocks/>
          </p:cNvSpPr>
          <p:nvPr/>
        </p:nvSpPr>
        <p:spPr bwMode="auto">
          <a:xfrm>
            <a:off x="2786063" y="2006600"/>
            <a:ext cx="755650" cy="1198563"/>
          </a:xfrm>
          <a:custGeom>
            <a:avLst/>
            <a:gdLst>
              <a:gd name="G0" fmla="+- 0 0 0"/>
              <a:gd name="G1" fmla="+- 20989 0 0"/>
              <a:gd name="G2" fmla="+- 21600 0 0"/>
              <a:gd name="T0" fmla="*/ 5101 w 13238"/>
              <a:gd name="T1" fmla="*/ 0 h 20989"/>
              <a:gd name="T2" fmla="*/ 13238 w 13238"/>
              <a:gd name="T3" fmla="*/ 3921 h 20989"/>
              <a:gd name="T4" fmla="*/ 0 w 13238"/>
              <a:gd name="T5" fmla="*/ 20989 h 20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38" h="20989" fill="none" extrusionOk="0">
                <a:moveTo>
                  <a:pt x="5101" y="-1"/>
                </a:moveTo>
                <a:cubicBezTo>
                  <a:pt x="8059" y="718"/>
                  <a:pt x="10832" y="2055"/>
                  <a:pt x="13237" y="3921"/>
                </a:cubicBezTo>
              </a:path>
              <a:path w="13238" h="20989" stroke="0" extrusionOk="0">
                <a:moveTo>
                  <a:pt x="5101" y="-1"/>
                </a:moveTo>
                <a:cubicBezTo>
                  <a:pt x="8059" y="718"/>
                  <a:pt x="10832" y="2055"/>
                  <a:pt x="13237" y="3921"/>
                </a:cubicBezTo>
                <a:lnTo>
                  <a:pt x="0" y="2098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35" name="Freeform 120"/>
          <p:cNvSpPr>
            <a:spLocks/>
          </p:cNvSpPr>
          <p:nvPr/>
        </p:nvSpPr>
        <p:spPr bwMode="auto">
          <a:xfrm>
            <a:off x="3524250" y="2200275"/>
            <a:ext cx="123825" cy="123825"/>
          </a:xfrm>
          <a:custGeom>
            <a:avLst/>
            <a:gdLst>
              <a:gd name="T0" fmla="*/ 78 w 78"/>
              <a:gd name="T1" fmla="*/ 78 h 78"/>
              <a:gd name="T2" fmla="*/ 30 w 78"/>
              <a:gd name="T3" fmla="*/ 0 h 78"/>
              <a:gd name="T4" fmla="*/ 0 w 78"/>
              <a:gd name="T5" fmla="*/ 36 h 78"/>
              <a:gd name="T6" fmla="*/ 78 w 78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8">
                <a:moveTo>
                  <a:pt x="78" y="78"/>
                </a:moveTo>
                <a:lnTo>
                  <a:pt x="30" y="0"/>
                </a:lnTo>
                <a:lnTo>
                  <a:pt x="0" y="36"/>
                </a:lnTo>
                <a:lnTo>
                  <a:pt x="78" y="7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36" name="Rectangle 121"/>
          <p:cNvSpPr>
            <a:spLocks noChangeArrowheads="1"/>
          </p:cNvSpPr>
          <p:nvPr/>
        </p:nvSpPr>
        <p:spPr bwMode="auto">
          <a:xfrm>
            <a:off x="3409950" y="22288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7" name="Arc 122"/>
          <p:cNvSpPr>
            <a:spLocks/>
          </p:cNvSpPr>
          <p:nvPr/>
        </p:nvSpPr>
        <p:spPr bwMode="auto">
          <a:xfrm>
            <a:off x="3871913" y="2971800"/>
            <a:ext cx="869950" cy="576263"/>
          </a:xfrm>
          <a:custGeom>
            <a:avLst/>
            <a:gdLst>
              <a:gd name="G0" fmla="+- 0 0 0"/>
              <a:gd name="G1" fmla="+- 13839 0 0"/>
              <a:gd name="G2" fmla="+- 21600 0 0"/>
              <a:gd name="T0" fmla="*/ 16584 w 20865"/>
              <a:gd name="T1" fmla="*/ 0 h 13839"/>
              <a:gd name="T2" fmla="*/ 20865 w 20865"/>
              <a:gd name="T3" fmla="*/ 8252 h 13839"/>
              <a:gd name="T4" fmla="*/ 0 w 20865"/>
              <a:gd name="T5" fmla="*/ 13839 h 13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65" h="13839" fill="none" extrusionOk="0">
                <a:moveTo>
                  <a:pt x="16584" y="-1"/>
                </a:moveTo>
                <a:cubicBezTo>
                  <a:pt x="18593" y="2407"/>
                  <a:pt x="20053" y="5223"/>
                  <a:pt x="20864" y="8252"/>
                </a:cubicBezTo>
              </a:path>
              <a:path w="20865" h="13839" stroke="0" extrusionOk="0">
                <a:moveTo>
                  <a:pt x="16584" y="-1"/>
                </a:moveTo>
                <a:cubicBezTo>
                  <a:pt x="18593" y="2407"/>
                  <a:pt x="20053" y="5223"/>
                  <a:pt x="20864" y="8252"/>
                </a:cubicBezTo>
                <a:lnTo>
                  <a:pt x="0" y="1383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39" name="Freeform 123"/>
          <p:cNvSpPr>
            <a:spLocks/>
          </p:cNvSpPr>
          <p:nvPr/>
        </p:nvSpPr>
        <p:spPr bwMode="auto">
          <a:xfrm>
            <a:off x="4705350" y="3305175"/>
            <a:ext cx="76200" cy="142875"/>
          </a:xfrm>
          <a:custGeom>
            <a:avLst/>
            <a:gdLst>
              <a:gd name="T0" fmla="*/ 42 w 48"/>
              <a:gd name="T1" fmla="*/ 90 h 90"/>
              <a:gd name="T2" fmla="*/ 48 w 48"/>
              <a:gd name="T3" fmla="*/ 0 h 90"/>
              <a:gd name="T4" fmla="*/ 0 w 48"/>
              <a:gd name="T5" fmla="*/ 6 h 90"/>
              <a:gd name="T6" fmla="*/ 42 w 4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0">
                <a:moveTo>
                  <a:pt x="42" y="90"/>
                </a:moveTo>
                <a:lnTo>
                  <a:pt x="48" y="0"/>
                </a:lnTo>
                <a:lnTo>
                  <a:pt x="0" y="6"/>
                </a:lnTo>
                <a:lnTo>
                  <a:pt x="42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0" name="Rectangle 124"/>
          <p:cNvSpPr>
            <a:spLocks noChangeArrowheads="1"/>
          </p:cNvSpPr>
          <p:nvPr/>
        </p:nvSpPr>
        <p:spPr bwMode="auto">
          <a:xfrm>
            <a:off x="4572000" y="32385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1" name="Arc 125"/>
          <p:cNvSpPr>
            <a:spLocks/>
          </p:cNvSpPr>
          <p:nvPr/>
        </p:nvSpPr>
        <p:spPr bwMode="auto">
          <a:xfrm>
            <a:off x="3729038" y="3678238"/>
            <a:ext cx="1071563" cy="368300"/>
          </a:xfrm>
          <a:custGeom>
            <a:avLst/>
            <a:gdLst>
              <a:gd name="G0" fmla="+- 0 0 0"/>
              <a:gd name="G1" fmla="+- 2574 0 0"/>
              <a:gd name="G2" fmla="+- 21600 0 0"/>
              <a:gd name="T0" fmla="*/ 21446 w 21600"/>
              <a:gd name="T1" fmla="*/ 0 h 7431"/>
              <a:gd name="T2" fmla="*/ 21047 w 21600"/>
              <a:gd name="T3" fmla="*/ 7431 h 7431"/>
              <a:gd name="T4" fmla="*/ 0 w 21600"/>
              <a:gd name="T5" fmla="*/ 2574 h 7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7431" fill="none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</a:path>
              <a:path w="21600" h="7431" stroke="0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  <a:lnTo>
                  <a:pt x="0" y="257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2" name="Freeform 126"/>
          <p:cNvSpPr>
            <a:spLocks/>
          </p:cNvSpPr>
          <p:nvPr/>
        </p:nvSpPr>
        <p:spPr bwMode="auto">
          <a:xfrm>
            <a:off x="4743450" y="4038600"/>
            <a:ext cx="66675" cy="142875"/>
          </a:xfrm>
          <a:custGeom>
            <a:avLst/>
            <a:gdLst>
              <a:gd name="T0" fmla="*/ 0 w 42"/>
              <a:gd name="T1" fmla="*/ 90 h 90"/>
              <a:gd name="T2" fmla="*/ 42 w 42"/>
              <a:gd name="T3" fmla="*/ 12 h 90"/>
              <a:gd name="T4" fmla="*/ 0 w 42"/>
              <a:gd name="T5" fmla="*/ 0 h 90"/>
              <a:gd name="T6" fmla="*/ 0 w 42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90">
                <a:moveTo>
                  <a:pt x="0" y="90"/>
                </a:moveTo>
                <a:lnTo>
                  <a:pt x="42" y="12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3" name="Rectangle 127"/>
          <p:cNvSpPr>
            <a:spLocks noChangeArrowheads="1"/>
          </p:cNvSpPr>
          <p:nvPr/>
        </p:nvSpPr>
        <p:spPr bwMode="auto">
          <a:xfrm>
            <a:off x="4610100" y="39147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4" name="Arc 128"/>
          <p:cNvSpPr>
            <a:spLocks/>
          </p:cNvSpPr>
          <p:nvPr/>
        </p:nvSpPr>
        <p:spPr bwMode="auto">
          <a:xfrm>
            <a:off x="3757613" y="4386263"/>
            <a:ext cx="928688" cy="8540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3 w 21593"/>
              <a:gd name="T1" fmla="*/ 554 h 19876"/>
              <a:gd name="T2" fmla="*/ 8456 w 21593"/>
              <a:gd name="T3" fmla="*/ 19876 h 19876"/>
              <a:gd name="T4" fmla="*/ 0 w 21593"/>
              <a:gd name="T5" fmla="*/ 0 h 19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9876" fill="none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</a:path>
              <a:path w="21593" h="19876" stroke="0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5" name="Line 129"/>
          <p:cNvSpPr>
            <a:spLocks noChangeShapeType="1"/>
          </p:cNvSpPr>
          <p:nvPr/>
        </p:nvSpPr>
        <p:spPr bwMode="auto">
          <a:xfrm>
            <a:off x="4429125" y="4848225"/>
            <a:ext cx="209550" cy="1524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6" name="Line 130"/>
          <p:cNvSpPr>
            <a:spLocks noChangeShapeType="1"/>
          </p:cNvSpPr>
          <p:nvPr/>
        </p:nvSpPr>
        <p:spPr bwMode="auto">
          <a:xfrm>
            <a:off x="4410075" y="4867275"/>
            <a:ext cx="209550" cy="152400"/>
          </a:xfrm>
          <a:prstGeom prst="line">
            <a:avLst/>
          </a:pr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7" name="Freeform 131"/>
          <p:cNvSpPr>
            <a:spLocks/>
          </p:cNvSpPr>
          <p:nvPr/>
        </p:nvSpPr>
        <p:spPr bwMode="auto">
          <a:xfrm>
            <a:off x="4000500" y="5210175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2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2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48" name="Rectangle 132"/>
          <p:cNvSpPr>
            <a:spLocks noChangeArrowheads="1"/>
          </p:cNvSpPr>
          <p:nvPr/>
        </p:nvSpPr>
        <p:spPr bwMode="auto">
          <a:xfrm>
            <a:off x="4048125" y="50292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Arc 133"/>
          <p:cNvSpPr>
            <a:spLocks/>
          </p:cNvSpPr>
          <p:nvPr/>
        </p:nvSpPr>
        <p:spPr bwMode="auto">
          <a:xfrm>
            <a:off x="1536700" y="3986213"/>
            <a:ext cx="925513" cy="1828800"/>
          </a:xfrm>
          <a:custGeom>
            <a:avLst/>
            <a:gdLst>
              <a:gd name="G0" fmla="+- 10628 0 0"/>
              <a:gd name="G1" fmla="+- 0 0 0"/>
              <a:gd name="G2" fmla="+- 21600 0 0"/>
              <a:gd name="T0" fmla="*/ 5556 w 10628"/>
              <a:gd name="T1" fmla="*/ 20996 h 20996"/>
              <a:gd name="T2" fmla="*/ 0 w 10628"/>
              <a:gd name="T3" fmla="*/ 18804 h 20996"/>
              <a:gd name="T4" fmla="*/ 10628 w 10628"/>
              <a:gd name="T5" fmla="*/ 0 h 20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28" h="20996" fill="none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</a:path>
              <a:path w="10628" h="20996" stroke="0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  <a:lnTo>
                  <a:pt x="10628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0" name="Freeform 134"/>
          <p:cNvSpPr>
            <a:spLocks/>
          </p:cNvSpPr>
          <p:nvPr/>
        </p:nvSpPr>
        <p:spPr bwMode="auto">
          <a:xfrm>
            <a:off x="1428750" y="5562600"/>
            <a:ext cx="123825" cy="95250"/>
          </a:xfrm>
          <a:custGeom>
            <a:avLst/>
            <a:gdLst>
              <a:gd name="T0" fmla="*/ 0 w 78"/>
              <a:gd name="T1" fmla="*/ 0 h 60"/>
              <a:gd name="T2" fmla="*/ 54 w 78"/>
              <a:gd name="T3" fmla="*/ 60 h 60"/>
              <a:gd name="T4" fmla="*/ 78 w 78"/>
              <a:gd name="T5" fmla="*/ 24 h 60"/>
              <a:gd name="T6" fmla="*/ 0 w 78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0">
                <a:moveTo>
                  <a:pt x="0" y="0"/>
                </a:moveTo>
                <a:lnTo>
                  <a:pt x="54" y="60"/>
                </a:lnTo>
                <a:lnTo>
                  <a:pt x="78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1" name="Rectangle 135"/>
          <p:cNvSpPr>
            <a:spLocks noChangeArrowheads="1"/>
          </p:cNvSpPr>
          <p:nvPr/>
        </p:nvSpPr>
        <p:spPr bwMode="auto">
          <a:xfrm>
            <a:off x="1552575" y="54292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" name="Arc 136"/>
          <p:cNvSpPr>
            <a:spLocks/>
          </p:cNvSpPr>
          <p:nvPr/>
        </p:nvSpPr>
        <p:spPr bwMode="auto">
          <a:xfrm>
            <a:off x="646113" y="4395788"/>
            <a:ext cx="1073150" cy="763588"/>
          </a:xfrm>
          <a:custGeom>
            <a:avLst/>
            <a:gdLst>
              <a:gd name="G0" fmla="+- 21075 0 0"/>
              <a:gd name="G1" fmla="+- 0 0 0"/>
              <a:gd name="G2" fmla="+- 21600 0 0"/>
              <a:gd name="T0" fmla="*/ 5525 w 21075"/>
              <a:gd name="T1" fmla="*/ 14992 h 14992"/>
              <a:gd name="T2" fmla="*/ 0 w 21075"/>
              <a:gd name="T3" fmla="*/ 4735 h 14992"/>
              <a:gd name="T4" fmla="*/ 21075 w 21075"/>
              <a:gd name="T5" fmla="*/ 0 h 14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5" h="14992" fill="none" extrusionOk="0">
                <a:moveTo>
                  <a:pt x="5525" y="14991"/>
                </a:moveTo>
                <a:cubicBezTo>
                  <a:pt x="2778" y="12143"/>
                  <a:pt x="867" y="8595"/>
                  <a:pt x="0" y="4734"/>
                </a:cubicBezTo>
              </a:path>
              <a:path w="21075" h="14992" stroke="0" extrusionOk="0">
                <a:moveTo>
                  <a:pt x="5525" y="14991"/>
                </a:moveTo>
                <a:cubicBezTo>
                  <a:pt x="2778" y="12143"/>
                  <a:pt x="867" y="8595"/>
                  <a:pt x="0" y="4734"/>
                </a:cubicBezTo>
                <a:lnTo>
                  <a:pt x="21075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3" name="Freeform 137"/>
          <p:cNvSpPr>
            <a:spLocks/>
          </p:cNvSpPr>
          <p:nvPr/>
        </p:nvSpPr>
        <p:spPr bwMode="auto">
          <a:xfrm>
            <a:off x="600075" y="4514850"/>
            <a:ext cx="76200" cy="133350"/>
          </a:xfrm>
          <a:custGeom>
            <a:avLst/>
            <a:gdLst>
              <a:gd name="T0" fmla="*/ 18 w 48"/>
              <a:gd name="T1" fmla="*/ 0 h 84"/>
              <a:gd name="T2" fmla="*/ 0 w 48"/>
              <a:gd name="T3" fmla="*/ 84 h 84"/>
              <a:gd name="T4" fmla="*/ 48 w 48"/>
              <a:gd name="T5" fmla="*/ 78 h 84"/>
              <a:gd name="T6" fmla="*/ 18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18" y="0"/>
                </a:moveTo>
                <a:lnTo>
                  <a:pt x="0" y="84"/>
                </a:lnTo>
                <a:lnTo>
                  <a:pt x="48" y="7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4" name="Rectangle 138"/>
          <p:cNvSpPr>
            <a:spLocks noChangeArrowheads="1"/>
          </p:cNvSpPr>
          <p:nvPr/>
        </p:nvSpPr>
        <p:spPr bwMode="auto">
          <a:xfrm>
            <a:off x="714375" y="45339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5" name="Arc 139"/>
          <p:cNvSpPr>
            <a:spLocks/>
          </p:cNvSpPr>
          <p:nvPr/>
        </p:nvSpPr>
        <p:spPr bwMode="auto">
          <a:xfrm>
            <a:off x="447675" y="3594100"/>
            <a:ext cx="738188" cy="520700"/>
          </a:xfrm>
          <a:custGeom>
            <a:avLst/>
            <a:gdLst>
              <a:gd name="G0" fmla="+- 21600 0 0"/>
              <a:gd name="G1" fmla="+- 6748 0 0"/>
              <a:gd name="G2" fmla="+- 21600 0 0"/>
              <a:gd name="T0" fmla="*/ 1732 w 21600"/>
              <a:gd name="T1" fmla="*/ 15223 h 15223"/>
              <a:gd name="T2" fmla="*/ 1081 w 21600"/>
              <a:gd name="T3" fmla="*/ 0 h 15223"/>
              <a:gd name="T4" fmla="*/ 21600 w 21600"/>
              <a:gd name="T5" fmla="*/ 6748 h 15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223" fill="none" extrusionOk="0">
                <a:moveTo>
                  <a:pt x="1732" y="15222"/>
                </a:moveTo>
                <a:cubicBezTo>
                  <a:pt x="589" y="12543"/>
                  <a:pt x="0" y="9660"/>
                  <a:pt x="0" y="6748"/>
                </a:cubicBezTo>
                <a:cubicBezTo>
                  <a:pt x="-1" y="4455"/>
                  <a:pt x="364" y="2177"/>
                  <a:pt x="1081" y="0"/>
                </a:cubicBezTo>
              </a:path>
              <a:path w="21600" h="15223" stroke="0" extrusionOk="0">
                <a:moveTo>
                  <a:pt x="1732" y="15222"/>
                </a:moveTo>
                <a:cubicBezTo>
                  <a:pt x="589" y="12543"/>
                  <a:pt x="0" y="9660"/>
                  <a:pt x="0" y="6748"/>
                </a:cubicBezTo>
                <a:cubicBezTo>
                  <a:pt x="-1" y="4455"/>
                  <a:pt x="364" y="2177"/>
                  <a:pt x="1081" y="0"/>
                </a:cubicBezTo>
                <a:lnTo>
                  <a:pt x="21600" y="6748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6" name="Freeform 140"/>
          <p:cNvSpPr>
            <a:spLocks/>
          </p:cNvSpPr>
          <p:nvPr/>
        </p:nvSpPr>
        <p:spPr bwMode="auto">
          <a:xfrm>
            <a:off x="447675" y="3476625"/>
            <a:ext cx="95250" cy="133350"/>
          </a:xfrm>
          <a:custGeom>
            <a:avLst/>
            <a:gdLst>
              <a:gd name="T0" fmla="*/ 60 w 60"/>
              <a:gd name="T1" fmla="*/ 0 h 84"/>
              <a:gd name="T2" fmla="*/ 0 w 60"/>
              <a:gd name="T3" fmla="*/ 60 h 84"/>
              <a:gd name="T4" fmla="*/ 42 w 60"/>
              <a:gd name="T5" fmla="*/ 84 h 84"/>
              <a:gd name="T6" fmla="*/ 60 w 6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84">
                <a:moveTo>
                  <a:pt x="60" y="0"/>
                </a:moveTo>
                <a:lnTo>
                  <a:pt x="0" y="60"/>
                </a:lnTo>
                <a:lnTo>
                  <a:pt x="42" y="84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7" name="Rectangle 141"/>
          <p:cNvSpPr>
            <a:spLocks noChangeArrowheads="1"/>
          </p:cNvSpPr>
          <p:nvPr/>
        </p:nvSpPr>
        <p:spPr bwMode="auto">
          <a:xfrm>
            <a:off x="542925" y="35528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8" name="Arc 142"/>
          <p:cNvSpPr>
            <a:spLocks/>
          </p:cNvSpPr>
          <p:nvPr/>
        </p:nvSpPr>
        <p:spPr bwMode="auto">
          <a:xfrm>
            <a:off x="617538" y="2809875"/>
            <a:ext cx="892175" cy="614363"/>
          </a:xfrm>
          <a:custGeom>
            <a:avLst/>
            <a:gdLst>
              <a:gd name="G0" fmla="+- 21189 0 0"/>
              <a:gd name="G1" fmla="+- 14580 0 0"/>
              <a:gd name="G2" fmla="+- 21600 0 0"/>
              <a:gd name="T0" fmla="*/ 0 w 21189"/>
              <a:gd name="T1" fmla="*/ 10387 h 14580"/>
              <a:gd name="T2" fmla="*/ 5252 w 21189"/>
              <a:gd name="T3" fmla="*/ 0 h 14580"/>
              <a:gd name="T4" fmla="*/ 21189 w 21189"/>
              <a:gd name="T5" fmla="*/ 14580 h 14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89" h="14580" fill="none" extrusionOk="0">
                <a:moveTo>
                  <a:pt x="-1" y="10386"/>
                </a:moveTo>
                <a:cubicBezTo>
                  <a:pt x="767" y="6509"/>
                  <a:pt x="2583" y="2916"/>
                  <a:pt x="5252" y="0"/>
                </a:cubicBezTo>
              </a:path>
              <a:path w="21189" h="14580" stroke="0" extrusionOk="0">
                <a:moveTo>
                  <a:pt x="-1" y="10386"/>
                </a:moveTo>
                <a:cubicBezTo>
                  <a:pt x="767" y="6509"/>
                  <a:pt x="2583" y="2916"/>
                  <a:pt x="5252" y="0"/>
                </a:cubicBezTo>
                <a:lnTo>
                  <a:pt x="21189" y="1458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59" name="Freeform 143"/>
          <p:cNvSpPr>
            <a:spLocks/>
          </p:cNvSpPr>
          <p:nvPr/>
        </p:nvSpPr>
        <p:spPr bwMode="auto">
          <a:xfrm>
            <a:off x="809625" y="2724150"/>
            <a:ext cx="133350" cy="114300"/>
          </a:xfrm>
          <a:custGeom>
            <a:avLst/>
            <a:gdLst>
              <a:gd name="T0" fmla="*/ 84 w 84"/>
              <a:gd name="T1" fmla="*/ 0 h 72"/>
              <a:gd name="T2" fmla="*/ 0 w 84"/>
              <a:gd name="T3" fmla="*/ 30 h 72"/>
              <a:gd name="T4" fmla="*/ 30 w 84"/>
              <a:gd name="T5" fmla="*/ 72 h 72"/>
              <a:gd name="T6" fmla="*/ 84 w 84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72">
                <a:moveTo>
                  <a:pt x="84" y="0"/>
                </a:moveTo>
                <a:lnTo>
                  <a:pt x="0" y="30"/>
                </a:lnTo>
                <a:lnTo>
                  <a:pt x="30" y="72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60" name="Rectangle 144"/>
          <p:cNvSpPr>
            <a:spLocks noChangeArrowheads="1"/>
          </p:cNvSpPr>
          <p:nvPr/>
        </p:nvSpPr>
        <p:spPr bwMode="auto">
          <a:xfrm>
            <a:off x="876300" y="28098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1" name="Rectangle 145"/>
          <p:cNvSpPr>
            <a:spLocks noChangeArrowheads="1"/>
          </p:cNvSpPr>
          <p:nvPr/>
        </p:nvSpPr>
        <p:spPr bwMode="auto">
          <a:xfrm>
            <a:off x="5448300" y="5724525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2" name="Rectangle 146"/>
          <p:cNvSpPr>
            <a:spLocks noChangeArrowheads="1"/>
          </p:cNvSpPr>
          <p:nvPr/>
        </p:nvSpPr>
        <p:spPr bwMode="auto">
          <a:xfrm>
            <a:off x="7791450" y="3171825"/>
            <a:ext cx="876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3" name="Rectangle 147"/>
          <p:cNvSpPr>
            <a:spLocks noChangeArrowheads="1"/>
          </p:cNvSpPr>
          <p:nvPr/>
        </p:nvSpPr>
        <p:spPr bwMode="auto">
          <a:xfrm>
            <a:off x="7648575" y="3371850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4" name="Rectangle 148"/>
          <p:cNvSpPr>
            <a:spLocks noChangeArrowheads="1"/>
          </p:cNvSpPr>
          <p:nvPr/>
        </p:nvSpPr>
        <p:spPr bwMode="auto">
          <a:xfrm>
            <a:off x="7658100" y="4562475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perception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5" name="Rectangle 149"/>
          <p:cNvSpPr>
            <a:spLocks noChangeArrowheads="1"/>
          </p:cNvSpPr>
          <p:nvPr/>
        </p:nvSpPr>
        <p:spPr bwMode="auto">
          <a:xfrm>
            <a:off x="7639050" y="4762500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adjustment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6" name="Rectangle 150"/>
          <p:cNvSpPr>
            <a:spLocks noChangeArrowheads="1"/>
          </p:cNvSpPr>
          <p:nvPr/>
        </p:nvSpPr>
        <p:spPr bwMode="auto">
          <a:xfrm>
            <a:off x="5934075" y="2247900"/>
            <a:ext cx="1552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effect of 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7" name="Rectangle 151"/>
          <p:cNvSpPr>
            <a:spLocks noChangeArrowheads="1"/>
          </p:cNvSpPr>
          <p:nvPr/>
        </p:nvSpPr>
        <p:spPr bwMode="auto">
          <a:xfrm>
            <a:off x="6048375" y="2447925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delay on 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8" name="Arc 152"/>
          <p:cNvSpPr>
            <a:spLocks/>
          </p:cNvSpPr>
          <p:nvPr/>
        </p:nvSpPr>
        <p:spPr bwMode="auto">
          <a:xfrm>
            <a:off x="4706938" y="4214813"/>
            <a:ext cx="1641475" cy="1428750"/>
          </a:xfrm>
          <a:custGeom>
            <a:avLst/>
            <a:gdLst>
              <a:gd name="G0" fmla="+- 21447 0 0"/>
              <a:gd name="G1" fmla="+- 0 0 0"/>
              <a:gd name="G2" fmla="+- 21600 0 0"/>
              <a:gd name="T0" fmla="*/ 10590 w 21447"/>
              <a:gd name="T1" fmla="*/ 18673 h 18673"/>
              <a:gd name="T2" fmla="*/ 0 w 21447"/>
              <a:gd name="T3" fmla="*/ 2564 h 18673"/>
              <a:gd name="T4" fmla="*/ 21447 w 21447"/>
              <a:gd name="T5" fmla="*/ 0 h 18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7" h="18673" fill="none" extrusionOk="0">
                <a:moveTo>
                  <a:pt x="10589" y="18673"/>
                </a:moveTo>
                <a:cubicBezTo>
                  <a:pt x="4726" y="15263"/>
                  <a:pt x="804" y="9298"/>
                  <a:pt x="-1" y="2564"/>
                </a:cubicBezTo>
              </a:path>
              <a:path w="21447" h="18673" stroke="0" extrusionOk="0">
                <a:moveTo>
                  <a:pt x="10589" y="18673"/>
                </a:moveTo>
                <a:cubicBezTo>
                  <a:pt x="4726" y="15263"/>
                  <a:pt x="804" y="9298"/>
                  <a:pt x="-1" y="2564"/>
                </a:cubicBezTo>
                <a:lnTo>
                  <a:pt x="21447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69" name="Freeform 153"/>
          <p:cNvSpPr>
            <a:spLocks/>
          </p:cNvSpPr>
          <p:nvPr/>
        </p:nvSpPr>
        <p:spPr bwMode="auto">
          <a:xfrm>
            <a:off x="5495925" y="5610225"/>
            <a:ext cx="142875" cy="104775"/>
          </a:xfrm>
          <a:custGeom>
            <a:avLst/>
            <a:gdLst>
              <a:gd name="T0" fmla="*/ 90 w 90"/>
              <a:gd name="T1" fmla="*/ 66 h 66"/>
              <a:gd name="T2" fmla="*/ 24 w 90"/>
              <a:gd name="T3" fmla="*/ 0 h 66"/>
              <a:gd name="T4" fmla="*/ 0 w 90"/>
              <a:gd name="T5" fmla="*/ 48 h 66"/>
              <a:gd name="T6" fmla="*/ 90 w 90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66">
                <a:moveTo>
                  <a:pt x="90" y="66"/>
                </a:moveTo>
                <a:lnTo>
                  <a:pt x="24" y="0"/>
                </a:lnTo>
                <a:lnTo>
                  <a:pt x="0" y="48"/>
                </a:lnTo>
                <a:lnTo>
                  <a:pt x="90" y="6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0" name="Rectangle 154"/>
          <p:cNvSpPr>
            <a:spLocks noChangeArrowheads="1"/>
          </p:cNvSpPr>
          <p:nvPr/>
        </p:nvSpPr>
        <p:spPr bwMode="auto">
          <a:xfrm>
            <a:off x="5524500" y="543877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1" name="Arc 155"/>
          <p:cNvSpPr>
            <a:spLocks/>
          </p:cNvSpPr>
          <p:nvPr/>
        </p:nvSpPr>
        <p:spPr bwMode="auto">
          <a:xfrm>
            <a:off x="3954463" y="2986088"/>
            <a:ext cx="1517650" cy="2874963"/>
          </a:xfrm>
          <a:custGeom>
            <a:avLst/>
            <a:gdLst>
              <a:gd name="G0" fmla="+- 11374 0 0"/>
              <a:gd name="G1" fmla="+- 0 0 0"/>
              <a:gd name="G2" fmla="+- 21600 0 0"/>
              <a:gd name="T0" fmla="*/ 9984 w 11374"/>
              <a:gd name="T1" fmla="*/ 21555 h 21555"/>
              <a:gd name="T2" fmla="*/ 0 w 11374"/>
              <a:gd name="T3" fmla="*/ 18363 h 21555"/>
              <a:gd name="T4" fmla="*/ 11374 w 11374"/>
              <a:gd name="T5" fmla="*/ 0 h 2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74" h="21555" fill="none" extrusionOk="0">
                <a:moveTo>
                  <a:pt x="9983" y="21555"/>
                </a:moveTo>
                <a:cubicBezTo>
                  <a:pt x="6444" y="21326"/>
                  <a:pt x="3015" y="20230"/>
                  <a:pt x="0" y="18362"/>
                </a:cubicBezTo>
              </a:path>
              <a:path w="11374" h="21555" stroke="0" extrusionOk="0">
                <a:moveTo>
                  <a:pt x="9983" y="21555"/>
                </a:moveTo>
                <a:cubicBezTo>
                  <a:pt x="6444" y="21326"/>
                  <a:pt x="3015" y="20230"/>
                  <a:pt x="0" y="18362"/>
                </a:cubicBezTo>
                <a:lnTo>
                  <a:pt x="11374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2" name="Freeform 156"/>
          <p:cNvSpPr>
            <a:spLocks/>
          </p:cNvSpPr>
          <p:nvPr/>
        </p:nvSpPr>
        <p:spPr bwMode="auto">
          <a:xfrm>
            <a:off x="5286375" y="5829300"/>
            <a:ext cx="142875" cy="76200"/>
          </a:xfrm>
          <a:custGeom>
            <a:avLst/>
            <a:gdLst>
              <a:gd name="T0" fmla="*/ 90 w 90"/>
              <a:gd name="T1" fmla="*/ 24 h 48"/>
              <a:gd name="T2" fmla="*/ 0 w 90"/>
              <a:gd name="T3" fmla="*/ 0 h 48"/>
              <a:gd name="T4" fmla="*/ 6 w 90"/>
              <a:gd name="T5" fmla="*/ 48 h 48"/>
              <a:gd name="T6" fmla="*/ 90 w 90"/>
              <a:gd name="T7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24"/>
                </a:moveTo>
                <a:lnTo>
                  <a:pt x="0" y="0"/>
                </a:lnTo>
                <a:lnTo>
                  <a:pt x="6" y="48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3" name="Rectangle 157"/>
          <p:cNvSpPr>
            <a:spLocks noChangeArrowheads="1"/>
          </p:cNvSpPr>
          <p:nvPr/>
        </p:nvSpPr>
        <p:spPr bwMode="auto">
          <a:xfrm>
            <a:off x="5257800" y="5895975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4" name="Arc 158"/>
          <p:cNvSpPr>
            <a:spLocks/>
          </p:cNvSpPr>
          <p:nvPr/>
        </p:nvSpPr>
        <p:spPr bwMode="auto">
          <a:xfrm>
            <a:off x="6510338" y="4319588"/>
            <a:ext cx="1404938" cy="1595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014 w 19014"/>
              <a:gd name="T1" fmla="*/ 10248 h 21600"/>
              <a:gd name="T2" fmla="*/ 64 w 19014"/>
              <a:gd name="T3" fmla="*/ 21600 h 21600"/>
              <a:gd name="T4" fmla="*/ 0 w 1901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14" h="21600" fill="none" extrusionOk="0">
                <a:moveTo>
                  <a:pt x="19014" y="10248"/>
                </a:moveTo>
                <a:cubicBezTo>
                  <a:pt x="15256" y="17220"/>
                  <a:pt x="7984" y="21576"/>
                  <a:pt x="63" y="21599"/>
                </a:cubicBezTo>
              </a:path>
              <a:path w="19014" h="21600" stroke="0" extrusionOk="0">
                <a:moveTo>
                  <a:pt x="19014" y="10248"/>
                </a:moveTo>
                <a:cubicBezTo>
                  <a:pt x="15256" y="17220"/>
                  <a:pt x="7984" y="21576"/>
                  <a:pt x="63" y="21599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5" name="Freeform 159"/>
          <p:cNvSpPr>
            <a:spLocks/>
          </p:cNvSpPr>
          <p:nvPr/>
        </p:nvSpPr>
        <p:spPr bwMode="auto">
          <a:xfrm>
            <a:off x="7886700" y="4962525"/>
            <a:ext cx="95250" cy="133350"/>
          </a:xfrm>
          <a:custGeom>
            <a:avLst/>
            <a:gdLst>
              <a:gd name="T0" fmla="*/ 60 w 60"/>
              <a:gd name="T1" fmla="*/ 0 h 84"/>
              <a:gd name="T2" fmla="*/ 0 w 60"/>
              <a:gd name="T3" fmla="*/ 60 h 84"/>
              <a:gd name="T4" fmla="*/ 42 w 60"/>
              <a:gd name="T5" fmla="*/ 84 h 84"/>
              <a:gd name="T6" fmla="*/ 60 w 6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84">
                <a:moveTo>
                  <a:pt x="60" y="0"/>
                </a:moveTo>
                <a:lnTo>
                  <a:pt x="0" y="60"/>
                </a:lnTo>
                <a:lnTo>
                  <a:pt x="42" y="84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6" name="Rectangle 160"/>
          <p:cNvSpPr>
            <a:spLocks noChangeArrowheads="1"/>
          </p:cNvSpPr>
          <p:nvPr/>
        </p:nvSpPr>
        <p:spPr bwMode="auto">
          <a:xfrm>
            <a:off x="7753350" y="4924425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7" name="Arc 161"/>
          <p:cNvSpPr>
            <a:spLocks/>
          </p:cNvSpPr>
          <p:nvPr/>
        </p:nvSpPr>
        <p:spPr bwMode="auto">
          <a:xfrm>
            <a:off x="7358063" y="3687763"/>
            <a:ext cx="1023938" cy="869950"/>
          </a:xfrm>
          <a:custGeom>
            <a:avLst/>
            <a:gdLst>
              <a:gd name="G0" fmla="+- 0 0 0"/>
              <a:gd name="G1" fmla="+- 6710 0 0"/>
              <a:gd name="G2" fmla="+- 21600 0 0"/>
              <a:gd name="T0" fmla="*/ 20531 w 21600"/>
              <a:gd name="T1" fmla="*/ 0 h 18345"/>
              <a:gd name="T2" fmla="*/ 18198 w 21600"/>
              <a:gd name="T3" fmla="*/ 18345 h 18345"/>
              <a:gd name="T4" fmla="*/ 0 w 21600"/>
              <a:gd name="T5" fmla="*/ 6710 h 18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45" fill="none" extrusionOk="0">
                <a:moveTo>
                  <a:pt x="20531" y="-1"/>
                </a:moveTo>
                <a:cubicBezTo>
                  <a:pt x="21239" y="2166"/>
                  <a:pt x="21600" y="4430"/>
                  <a:pt x="21600" y="6710"/>
                </a:cubicBezTo>
                <a:cubicBezTo>
                  <a:pt x="21600" y="10833"/>
                  <a:pt x="20419" y="14871"/>
                  <a:pt x="18198" y="18345"/>
                </a:cubicBezTo>
              </a:path>
              <a:path w="21600" h="18345" stroke="0" extrusionOk="0">
                <a:moveTo>
                  <a:pt x="20531" y="-1"/>
                </a:moveTo>
                <a:cubicBezTo>
                  <a:pt x="21239" y="2166"/>
                  <a:pt x="21600" y="4430"/>
                  <a:pt x="21600" y="6710"/>
                </a:cubicBezTo>
                <a:cubicBezTo>
                  <a:pt x="21600" y="10833"/>
                  <a:pt x="20419" y="14871"/>
                  <a:pt x="18198" y="18345"/>
                </a:cubicBezTo>
                <a:lnTo>
                  <a:pt x="0" y="671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8" name="Freeform 162"/>
          <p:cNvSpPr>
            <a:spLocks/>
          </p:cNvSpPr>
          <p:nvPr/>
        </p:nvSpPr>
        <p:spPr bwMode="auto">
          <a:xfrm>
            <a:off x="8286750" y="3571875"/>
            <a:ext cx="85725" cy="133350"/>
          </a:xfrm>
          <a:custGeom>
            <a:avLst/>
            <a:gdLst>
              <a:gd name="T0" fmla="*/ 0 w 54"/>
              <a:gd name="T1" fmla="*/ 0 h 84"/>
              <a:gd name="T2" fmla="*/ 12 w 54"/>
              <a:gd name="T3" fmla="*/ 84 h 84"/>
              <a:gd name="T4" fmla="*/ 54 w 54"/>
              <a:gd name="T5" fmla="*/ 66 h 84"/>
              <a:gd name="T6" fmla="*/ 0 w 54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4">
                <a:moveTo>
                  <a:pt x="0" y="0"/>
                </a:moveTo>
                <a:lnTo>
                  <a:pt x="12" y="84"/>
                </a:lnTo>
                <a:lnTo>
                  <a:pt x="5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79" name="Rectangle 163"/>
          <p:cNvSpPr>
            <a:spLocks noChangeArrowheads="1"/>
          </p:cNvSpPr>
          <p:nvPr/>
        </p:nvSpPr>
        <p:spPr bwMode="auto">
          <a:xfrm>
            <a:off x="8172450" y="363855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0" name="Arc 164"/>
          <p:cNvSpPr>
            <a:spLocks/>
          </p:cNvSpPr>
          <p:nvPr/>
        </p:nvSpPr>
        <p:spPr bwMode="auto">
          <a:xfrm>
            <a:off x="6986588" y="2508250"/>
            <a:ext cx="1122363" cy="1077913"/>
          </a:xfrm>
          <a:custGeom>
            <a:avLst/>
            <a:gdLst>
              <a:gd name="G0" fmla="+- 0 0 0"/>
              <a:gd name="G1" fmla="+- 19472 0 0"/>
              <a:gd name="G2" fmla="+- 21600 0 0"/>
              <a:gd name="T0" fmla="*/ 9350 w 20277"/>
              <a:gd name="T1" fmla="*/ 0 h 19472"/>
              <a:gd name="T2" fmla="*/ 20277 w 20277"/>
              <a:gd name="T3" fmla="*/ 12029 h 19472"/>
              <a:gd name="T4" fmla="*/ 0 w 20277"/>
              <a:gd name="T5" fmla="*/ 19472 h 19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77" h="19472" fill="none" extrusionOk="0">
                <a:moveTo>
                  <a:pt x="9349" y="0"/>
                </a:moveTo>
                <a:cubicBezTo>
                  <a:pt x="14419" y="2434"/>
                  <a:pt x="18339" y="6749"/>
                  <a:pt x="20277" y="12028"/>
                </a:cubicBezTo>
              </a:path>
              <a:path w="20277" h="19472" stroke="0" extrusionOk="0">
                <a:moveTo>
                  <a:pt x="9349" y="0"/>
                </a:moveTo>
                <a:cubicBezTo>
                  <a:pt x="14419" y="2434"/>
                  <a:pt x="18339" y="6749"/>
                  <a:pt x="20277" y="12028"/>
                </a:cubicBezTo>
                <a:lnTo>
                  <a:pt x="0" y="19472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1" name="Freeform 165"/>
          <p:cNvSpPr>
            <a:spLocks/>
          </p:cNvSpPr>
          <p:nvPr/>
        </p:nvSpPr>
        <p:spPr bwMode="auto">
          <a:xfrm>
            <a:off x="7381875" y="2457450"/>
            <a:ext cx="133350" cy="76200"/>
          </a:xfrm>
          <a:custGeom>
            <a:avLst/>
            <a:gdLst>
              <a:gd name="T0" fmla="*/ 0 w 84"/>
              <a:gd name="T1" fmla="*/ 0 h 48"/>
              <a:gd name="T2" fmla="*/ 66 w 84"/>
              <a:gd name="T3" fmla="*/ 48 h 48"/>
              <a:gd name="T4" fmla="*/ 84 w 84"/>
              <a:gd name="T5" fmla="*/ 6 h 48"/>
              <a:gd name="T6" fmla="*/ 0 w 84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0"/>
                </a:moveTo>
                <a:lnTo>
                  <a:pt x="66" y="48"/>
                </a:lnTo>
                <a:lnTo>
                  <a:pt x="84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2" name="Rectangle 166"/>
          <p:cNvSpPr>
            <a:spLocks noChangeArrowheads="1"/>
          </p:cNvSpPr>
          <p:nvPr/>
        </p:nvSpPr>
        <p:spPr bwMode="auto">
          <a:xfrm>
            <a:off x="7429500" y="2533650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3" name="Arc 167"/>
          <p:cNvSpPr>
            <a:spLocks/>
          </p:cNvSpPr>
          <p:nvPr/>
        </p:nvSpPr>
        <p:spPr bwMode="auto">
          <a:xfrm>
            <a:off x="4868863" y="2471738"/>
            <a:ext cx="1431925" cy="1533525"/>
          </a:xfrm>
          <a:custGeom>
            <a:avLst/>
            <a:gdLst>
              <a:gd name="G0" fmla="+- 19510 0 0"/>
              <a:gd name="G1" fmla="+- 20880 0 0"/>
              <a:gd name="G2" fmla="+- 21600 0 0"/>
              <a:gd name="T0" fmla="*/ 0 w 19510"/>
              <a:gd name="T1" fmla="*/ 11611 h 20880"/>
              <a:gd name="T2" fmla="*/ 13981 w 19510"/>
              <a:gd name="T3" fmla="*/ 0 h 20880"/>
              <a:gd name="T4" fmla="*/ 19510 w 19510"/>
              <a:gd name="T5" fmla="*/ 20880 h 20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10" h="20880" fill="none" extrusionOk="0">
                <a:moveTo>
                  <a:pt x="-1" y="11610"/>
                </a:moveTo>
                <a:cubicBezTo>
                  <a:pt x="2725" y="5872"/>
                  <a:pt x="7839" y="1625"/>
                  <a:pt x="13980" y="-1"/>
                </a:cubicBezTo>
              </a:path>
              <a:path w="19510" h="20880" stroke="0" extrusionOk="0">
                <a:moveTo>
                  <a:pt x="-1" y="11610"/>
                </a:moveTo>
                <a:cubicBezTo>
                  <a:pt x="2725" y="5872"/>
                  <a:pt x="7839" y="1625"/>
                  <a:pt x="13980" y="-1"/>
                </a:cubicBezTo>
                <a:lnTo>
                  <a:pt x="19510" y="2088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4" name="Freeform 168"/>
          <p:cNvSpPr>
            <a:spLocks/>
          </p:cNvSpPr>
          <p:nvPr/>
        </p:nvSpPr>
        <p:spPr bwMode="auto">
          <a:xfrm>
            <a:off x="4819650" y="3305175"/>
            <a:ext cx="76200" cy="142875"/>
          </a:xfrm>
          <a:custGeom>
            <a:avLst/>
            <a:gdLst>
              <a:gd name="T0" fmla="*/ 0 w 48"/>
              <a:gd name="T1" fmla="*/ 90 h 90"/>
              <a:gd name="T2" fmla="*/ 48 w 48"/>
              <a:gd name="T3" fmla="*/ 18 h 90"/>
              <a:gd name="T4" fmla="*/ 6 w 48"/>
              <a:gd name="T5" fmla="*/ 0 h 90"/>
              <a:gd name="T6" fmla="*/ 0 w 4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0">
                <a:moveTo>
                  <a:pt x="0" y="90"/>
                </a:moveTo>
                <a:lnTo>
                  <a:pt x="48" y="18"/>
                </a:lnTo>
                <a:lnTo>
                  <a:pt x="6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5" name="Rectangle 169"/>
          <p:cNvSpPr>
            <a:spLocks noChangeArrowheads="1"/>
          </p:cNvSpPr>
          <p:nvPr/>
        </p:nvSpPr>
        <p:spPr bwMode="auto">
          <a:xfrm>
            <a:off x="4933950" y="3276600"/>
            <a:ext cx="180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6" name="Arc 170"/>
          <p:cNvSpPr>
            <a:spLocks/>
          </p:cNvSpPr>
          <p:nvPr/>
        </p:nvSpPr>
        <p:spPr bwMode="auto">
          <a:xfrm>
            <a:off x="3752850" y="4487863"/>
            <a:ext cx="842963" cy="723900"/>
          </a:xfrm>
          <a:custGeom>
            <a:avLst/>
            <a:gdLst>
              <a:gd name="G0" fmla="+- 21600 0 0"/>
              <a:gd name="G1" fmla="+- 16443 0 0"/>
              <a:gd name="G2" fmla="+- 21600 0 0"/>
              <a:gd name="T0" fmla="*/ 101 w 21600"/>
              <a:gd name="T1" fmla="*/ 18531 h 18531"/>
              <a:gd name="T2" fmla="*/ 7593 w 21600"/>
              <a:gd name="T3" fmla="*/ 0 h 18531"/>
              <a:gd name="T4" fmla="*/ 21600 w 21600"/>
              <a:gd name="T5" fmla="*/ 16443 h 18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531" fill="none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</a:path>
              <a:path w="21600" h="18531" stroke="0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  <a:lnTo>
                  <a:pt x="21600" y="1644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7" name="Freeform 171"/>
          <p:cNvSpPr>
            <a:spLocks/>
          </p:cNvSpPr>
          <p:nvPr/>
        </p:nvSpPr>
        <p:spPr bwMode="auto">
          <a:xfrm>
            <a:off x="4029075" y="4410075"/>
            <a:ext cx="133350" cy="104775"/>
          </a:xfrm>
          <a:custGeom>
            <a:avLst/>
            <a:gdLst>
              <a:gd name="T0" fmla="*/ 84 w 84"/>
              <a:gd name="T1" fmla="*/ 0 h 66"/>
              <a:gd name="T2" fmla="*/ 0 w 84"/>
              <a:gd name="T3" fmla="*/ 24 h 66"/>
              <a:gd name="T4" fmla="*/ 24 w 84"/>
              <a:gd name="T5" fmla="*/ 66 h 66"/>
              <a:gd name="T6" fmla="*/ 84 w 8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66">
                <a:moveTo>
                  <a:pt x="84" y="0"/>
                </a:moveTo>
                <a:lnTo>
                  <a:pt x="0" y="24"/>
                </a:lnTo>
                <a:lnTo>
                  <a:pt x="24" y="66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88" name="Rectangle 172"/>
          <p:cNvSpPr>
            <a:spLocks noChangeArrowheads="1"/>
          </p:cNvSpPr>
          <p:nvPr/>
        </p:nvSpPr>
        <p:spPr bwMode="auto">
          <a:xfrm>
            <a:off x="3943350" y="4286250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9" name="Arc 173"/>
          <p:cNvSpPr>
            <a:spLocks/>
          </p:cNvSpPr>
          <p:nvPr/>
        </p:nvSpPr>
        <p:spPr bwMode="auto">
          <a:xfrm>
            <a:off x="7829550" y="3568700"/>
            <a:ext cx="985838" cy="868363"/>
          </a:xfrm>
          <a:custGeom>
            <a:avLst/>
            <a:gdLst>
              <a:gd name="G0" fmla="+- 21600 0 0"/>
              <a:gd name="G1" fmla="+- 12054 0 0"/>
              <a:gd name="G2" fmla="+- 21600 0 0"/>
              <a:gd name="T0" fmla="*/ 1150 w 21600"/>
              <a:gd name="T1" fmla="*/ 19009 h 19009"/>
              <a:gd name="T2" fmla="*/ 3676 w 21600"/>
              <a:gd name="T3" fmla="*/ 0 h 19009"/>
              <a:gd name="T4" fmla="*/ 21600 w 21600"/>
              <a:gd name="T5" fmla="*/ 12054 h 1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009" fill="none" extrusionOk="0">
                <a:moveTo>
                  <a:pt x="1150" y="19008"/>
                </a:moveTo>
                <a:cubicBezTo>
                  <a:pt x="388" y="16769"/>
                  <a:pt x="0" y="14419"/>
                  <a:pt x="0" y="12054"/>
                </a:cubicBezTo>
                <a:cubicBezTo>
                  <a:pt x="-1" y="7759"/>
                  <a:pt x="1279" y="3563"/>
                  <a:pt x="3676" y="0"/>
                </a:cubicBezTo>
              </a:path>
              <a:path w="21600" h="19009" stroke="0" extrusionOk="0">
                <a:moveTo>
                  <a:pt x="1150" y="19008"/>
                </a:moveTo>
                <a:cubicBezTo>
                  <a:pt x="388" y="16769"/>
                  <a:pt x="0" y="14419"/>
                  <a:pt x="0" y="12054"/>
                </a:cubicBezTo>
                <a:cubicBezTo>
                  <a:pt x="-1" y="7759"/>
                  <a:pt x="1279" y="3563"/>
                  <a:pt x="3676" y="0"/>
                </a:cubicBezTo>
                <a:lnTo>
                  <a:pt x="21600" y="1205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90" name="Freeform 174"/>
          <p:cNvSpPr>
            <a:spLocks/>
          </p:cNvSpPr>
          <p:nvPr/>
        </p:nvSpPr>
        <p:spPr bwMode="auto">
          <a:xfrm>
            <a:off x="7839075" y="4419600"/>
            <a:ext cx="95250" cy="142875"/>
          </a:xfrm>
          <a:custGeom>
            <a:avLst/>
            <a:gdLst>
              <a:gd name="T0" fmla="*/ 60 w 60"/>
              <a:gd name="T1" fmla="*/ 90 h 90"/>
              <a:gd name="T2" fmla="*/ 48 w 60"/>
              <a:gd name="T3" fmla="*/ 0 h 90"/>
              <a:gd name="T4" fmla="*/ 0 w 60"/>
              <a:gd name="T5" fmla="*/ 18 h 90"/>
              <a:gd name="T6" fmla="*/ 60 w 60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90">
                <a:moveTo>
                  <a:pt x="60" y="90"/>
                </a:moveTo>
                <a:lnTo>
                  <a:pt x="48" y="0"/>
                </a:lnTo>
                <a:lnTo>
                  <a:pt x="0" y="18"/>
                </a:lnTo>
                <a:lnTo>
                  <a:pt x="6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91" name="Rectangle 175"/>
          <p:cNvSpPr>
            <a:spLocks noChangeArrowheads="1"/>
          </p:cNvSpPr>
          <p:nvPr/>
        </p:nvSpPr>
        <p:spPr bwMode="auto">
          <a:xfrm>
            <a:off x="7962900" y="4295775"/>
            <a:ext cx="133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2" name="Oval 176"/>
          <p:cNvSpPr>
            <a:spLocks noChangeArrowheads="1"/>
          </p:cNvSpPr>
          <p:nvPr/>
        </p:nvSpPr>
        <p:spPr bwMode="auto">
          <a:xfrm>
            <a:off x="6267450" y="3857625"/>
            <a:ext cx="371475" cy="371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93" name="Arc 177"/>
          <p:cNvSpPr>
            <a:spLocks/>
          </p:cNvSpPr>
          <p:nvPr/>
        </p:nvSpPr>
        <p:spPr bwMode="auto">
          <a:xfrm>
            <a:off x="6267450" y="3857625"/>
            <a:ext cx="371475" cy="371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3194 w 43194"/>
              <a:gd name="T1" fmla="*/ 22127 h 43200"/>
              <a:gd name="T2" fmla="*/ 22154 w 43194"/>
              <a:gd name="T3" fmla="*/ 7 h 43200"/>
              <a:gd name="T4" fmla="*/ 21600 w 431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4" h="43200" fill="none" extrusionOk="0">
                <a:moveTo>
                  <a:pt x="43193" y="22126"/>
                </a:moveTo>
                <a:cubicBezTo>
                  <a:pt x="42907" y="33847"/>
                  <a:pt x="333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84" y="-1"/>
                  <a:pt x="21969" y="2"/>
                  <a:pt x="22153" y="7"/>
                </a:cubicBezTo>
              </a:path>
              <a:path w="43194" h="43200" stroke="0" extrusionOk="0">
                <a:moveTo>
                  <a:pt x="43193" y="22126"/>
                </a:moveTo>
                <a:cubicBezTo>
                  <a:pt x="42907" y="33847"/>
                  <a:pt x="3332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84" y="-1"/>
                  <a:pt x="21969" y="2"/>
                  <a:pt x="22153" y="7"/>
                </a:cubicBezTo>
                <a:lnTo>
                  <a:pt x="21600" y="2160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94" name="Freeform 178"/>
          <p:cNvSpPr>
            <a:spLocks/>
          </p:cNvSpPr>
          <p:nvPr/>
        </p:nvSpPr>
        <p:spPr bwMode="auto">
          <a:xfrm>
            <a:off x="6610350" y="3914775"/>
            <a:ext cx="76200" cy="133350"/>
          </a:xfrm>
          <a:custGeom>
            <a:avLst/>
            <a:gdLst>
              <a:gd name="T0" fmla="*/ 24 w 48"/>
              <a:gd name="T1" fmla="*/ 0 h 84"/>
              <a:gd name="T2" fmla="*/ 0 w 48"/>
              <a:gd name="T3" fmla="*/ 84 h 84"/>
              <a:gd name="T4" fmla="*/ 48 w 48"/>
              <a:gd name="T5" fmla="*/ 84 h 84"/>
              <a:gd name="T6" fmla="*/ 24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24" y="0"/>
                </a:moveTo>
                <a:lnTo>
                  <a:pt x="0" y="84"/>
                </a:lnTo>
                <a:lnTo>
                  <a:pt x="48" y="84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195" name="Rectangle 179"/>
          <p:cNvSpPr>
            <a:spLocks noChangeArrowheads="1"/>
          </p:cNvSpPr>
          <p:nvPr/>
        </p:nvSpPr>
        <p:spPr bwMode="auto">
          <a:xfrm>
            <a:off x="6343650" y="394335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B1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6" name="Rectangle 180"/>
          <p:cNvSpPr>
            <a:spLocks noChangeArrowheads="1"/>
          </p:cNvSpPr>
          <p:nvPr/>
        </p:nvSpPr>
        <p:spPr bwMode="auto">
          <a:xfrm>
            <a:off x="1947862" y="4093585"/>
            <a:ext cx="1143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Growth engine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7" name="Rectangle 181"/>
          <p:cNvSpPr>
            <a:spLocks noChangeArrowheads="1"/>
          </p:cNvSpPr>
          <p:nvPr/>
        </p:nvSpPr>
        <p:spPr bwMode="auto">
          <a:xfrm>
            <a:off x="6172200" y="4324350"/>
            <a:ext cx="619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Buyers'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8" name="Rectangle 182"/>
          <p:cNvSpPr>
            <a:spLocks noChangeArrowheads="1"/>
          </p:cNvSpPr>
          <p:nvPr/>
        </p:nvSpPr>
        <p:spPr bwMode="auto">
          <a:xfrm>
            <a:off x="6105525" y="4495800"/>
            <a:ext cx="752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response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182 Rectángulo"/>
          <p:cNvSpPr/>
          <p:nvPr/>
        </p:nvSpPr>
        <p:spPr>
          <a:xfrm>
            <a:off x="1552575" y="3424237"/>
            <a:ext cx="5805488" cy="1012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>
                <a:solidFill>
                  <a:schemeClr val="tx1"/>
                </a:solidFill>
              </a:rPr>
              <a:t>Focus</a:t>
            </a:r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err="1">
                <a:solidFill>
                  <a:schemeClr val="tx1"/>
                </a:solidFill>
              </a:rPr>
              <a:t>is</a:t>
            </a:r>
            <a:r>
              <a:rPr lang="es-CL" sz="2400" dirty="0">
                <a:solidFill>
                  <a:schemeClr val="tx1"/>
                </a:solidFill>
              </a:rPr>
              <a:t> </a:t>
            </a:r>
            <a:r>
              <a:rPr lang="es-CL" sz="2400" dirty="0" err="1">
                <a:solidFill>
                  <a:schemeClr val="tx1"/>
                </a:solidFill>
              </a:rPr>
              <a:t>on</a:t>
            </a:r>
            <a:r>
              <a:rPr lang="es-CL" sz="2400" dirty="0">
                <a:solidFill>
                  <a:schemeClr val="tx1"/>
                </a:solidFill>
              </a:rPr>
              <a:t> (</a:t>
            </a:r>
            <a:r>
              <a:rPr lang="es-CL" sz="2400" dirty="0" err="1">
                <a:solidFill>
                  <a:schemeClr val="tx1"/>
                </a:solidFill>
              </a:rPr>
              <a:t>chains</a:t>
            </a:r>
            <a:r>
              <a:rPr lang="es-CL" sz="2400" dirty="0">
                <a:solidFill>
                  <a:schemeClr val="tx1"/>
                </a:solidFill>
              </a:rPr>
              <a:t> of) causal </a:t>
            </a:r>
            <a:r>
              <a:rPr lang="es-CL" sz="2400" dirty="0" smtClean="0">
                <a:solidFill>
                  <a:schemeClr val="tx1"/>
                </a:solidFill>
              </a:rPr>
              <a:t>links: no </a:t>
            </a:r>
            <a:r>
              <a:rPr lang="es-CL" sz="2400" dirty="0" err="1" smtClean="0">
                <a:solidFill>
                  <a:schemeClr val="tx1"/>
                </a:solidFill>
              </a:rPr>
              <a:t>loops</a:t>
            </a:r>
            <a:r>
              <a:rPr lang="es-CL" sz="2400" dirty="0" smtClean="0">
                <a:solidFill>
                  <a:schemeClr val="tx1"/>
                </a:solidFill>
              </a:rPr>
              <a:t>!</a:t>
            </a:r>
            <a:endParaRPr lang="es-CL" sz="2400" dirty="0">
              <a:solidFill>
                <a:schemeClr val="tx1"/>
              </a:solidFill>
            </a:endParaRPr>
          </a:p>
          <a:p>
            <a:pPr algn="ctr"/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MMDS1: </a:t>
            </a:r>
            <a:r>
              <a:rPr lang="es-CL" b="1" dirty="0" err="1" smtClean="0"/>
              <a:t>highly</a:t>
            </a:r>
            <a:r>
              <a:rPr lang="es-CL" b="1" dirty="0" smtClean="0"/>
              <a:t> </a:t>
            </a:r>
            <a:r>
              <a:rPr lang="es-CL" b="1" dirty="0" err="1" smtClean="0"/>
              <a:t>disaggregated</a:t>
            </a:r>
            <a:endParaRPr lang="es-CL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85825" y="2517775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09650" y="2717800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ments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495675" y="5403850"/>
            <a:ext cx="495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52625" y="5956300"/>
            <a:ext cx="1200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 revenue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4298950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advertisement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66700" y="4498975"/>
            <a:ext cx="628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budget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rc 13"/>
          <p:cNvSpPr>
            <a:spLocks/>
          </p:cNvSpPr>
          <p:nvPr/>
        </p:nvSpPr>
        <p:spPr bwMode="auto">
          <a:xfrm>
            <a:off x="2795588" y="5141913"/>
            <a:ext cx="839788" cy="8953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761 w 18761"/>
              <a:gd name="T1" fmla="*/ 10705 h 20004"/>
              <a:gd name="T2" fmla="*/ 8150 w 18761"/>
              <a:gd name="T3" fmla="*/ 20004 h 20004"/>
              <a:gd name="T4" fmla="*/ 0 w 18761"/>
              <a:gd name="T5" fmla="*/ 0 h 20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61" h="20004" fill="none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</a:path>
              <a:path w="18761" h="20004" stroke="0" extrusionOk="0">
                <a:moveTo>
                  <a:pt x="18760" y="10704"/>
                </a:moveTo>
                <a:cubicBezTo>
                  <a:pt x="16364" y="14904"/>
                  <a:pt x="12627" y="18179"/>
                  <a:pt x="8149" y="20003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3038475" y="6003925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8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8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114675" y="58229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019300" y="2070100"/>
            <a:ext cx="1085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presence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429000" y="2527300"/>
            <a:ext cx="866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effct of ad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333750" y="2727325"/>
            <a:ext cx="1066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presence 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562350" y="2927350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448175" y="3641725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067175" y="4375150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 backlog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42950" y="5346700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828675" y="5546725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57150" y="3441700"/>
            <a:ext cx="1057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spending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rc 25"/>
          <p:cNvSpPr>
            <a:spLocks/>
          </p:cNvSpPr>
          <p:nvPr/>
        </p:nvSpPr>
        <p:spPr bwMode="auto">
          <a:xfrm>
            <a:off x="1414463" y="2219325"/>
            <a:ext cx="838200" cy="1122363"/>
          </a:xfrm>
          <a:custGeom>
            <a:avLst/>
            <a:gdLst>
              <a:gd name="G0" fmla="+- 15274 0 0"/>
              <a:gd name="G1" fmla="+- 20439 0 0"/>
              <a:gd name="G2" fmla="+- 21600 0 0"/>
              <a:gd name="T0" fmla="*/ 0 w 15274"/>
              <a:gd name="T1" fmla="*/ 5165 h 20439"/>
              <a:gd name="T2" fmla="*/ 8288 w 15274"/>
              <a:gd name="T3" fmla="*/ 0 h 20439"/>
              <a:gd name="T4" fmla="*/ 15274 w 15274"/>
              <a:gd name="T5" fmla="*/ 20439 h 20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74" h="20439" fill="none" extrusionOk="0">
                <a:moveTo>
                  <a:pt x="0" y="5165"/>
                </a:moveTo>
                <a:cubicBezTo>
                  <a:pt x="2332" y="2833"/>
                  <a:pt x="5167" y="1066"/>
                  <a:pt x="8287" y="-1"/>
                </a:cubicBezTo>
              </a:path>
              <a:path w="15274" h="20439" stroke="0" extrusionOk="0">
                <a:moveTo>
                  <a:pt x="0" y="5165"/>
                </a:moveTo>
                <a:cubicBezTo>
                  <a:pt x="2332" y="2833"/>
                  <a:pt x="5167" y="1066"/>
                  <a:pt x="8287" y="-1"/>
                </a:cubicBezTo>
                <a:lnTo>
                  <a:pt x="15274" y="2043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1857375" y="2174875"/>
            <a:ext cx="142875" cy="76200"/>
          </a:xfrm>
          <a:custGeom>
            <a:avLst/>
            <a:gdLst>
              <a:gd name="T0" fmla="*/ 90 w 90"/>
              <a:gd name="T1" fmla="*/ 6 h 48"/>
              <a:gd name="T2" fmla="*/ 0 w 90"/>
              <a:gd name="T3" fmla="*/ 0 h 48"/>
              <a:gd name="T4" fmla="*/ 12 w 90"/>
              <a:gd name="T5" fmla="*/ 48 h 48"/>
              <a:gd name="T6" fmla="*/ 90 w 90"/>
              <a:gd name="T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6"/>
                </a:moveTo>
                <a:lnTo>
                  <a:pt x="0" y="0"/>
                </a:lnTo>
                <a:lnTo>
                  <a:pt x="12" y="48"/>
                </a:lnTo>
                <a:lnTo>
                  <a:pt x="90" y="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1876425" y="22415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rc 28"/>
          <p:cNvSpPr>
            <a:spLocks/>
          </p:cNvSpPr>
          <p:nvPr/>
        </p:nvSpPr>
        <p:spPr bwMode="auto">
          <a:xfrm>
            <a:off x="2700338" y="2190750"/>
            <a:ext cx="755650" cy="1198563"/>
          </a:xfrm>
          <a:custGeom>
            <a:avLst/>
            <a:gdLst>
              <a:gd name="G0" fmla="+- 0 0 0"/>
              <a:gd name="G1" fmla="+- 20989 0 0"/>
              <a:gd name="G2" fmla="+- 21600 0 0"/>
              <a:gd name="T0" fmla="*/ 5101 w 13238"/>
              <a:gd name="T1" fmla="*/ 0 h 20989"/>
              <a:gd name="T2" fmla="*/ 13238 w 13238"/>
              <a:gd name="T3" fmla="*/ 3921 h 20989"/>
              <a:gd name="T4" fmla="*/ 0 w 13238"/>
              <a:gd name="T5" fmla="*/ 20989 h 20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38" h="20989" fill="none" extrusionOk="0">
                <a:moveTo>
                  <a:pt x="5101" y="-1"/>
                </a:moveTo>
                <a:cubicBezTo>
                  <a:pt x="8059" y="718"/>
                  <a:pt x="10832" y="2055"/>
                  <a:pt x="13237" y="3921"/>
                </a:cubicBezTo>
              </a:path>
              <a:path w="13238" h="20989" stroke="0" extrusionOk="0">
                <a:moveTo>
                  <a:pt x="5101" y="-1"/>
                </a:moveTo>
                <a:cubicBezTo>
                  <a:pt x="8059" y="718"/>
                  <a:pt x="10832" y="2055"/>
                  <a:pt x="13237" y="3921"/>
                </a:cubicBezTo>
                <a:lnTo>
                  <a:pt x="0" y="2098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3438525" y="2384425"/>
            <a:ext cx="123825" cy="123825"/>
          </a:xfrm>
          <a:custGeom>
            <a:avLst/>
            <a:gdLst>
              <a:gd name="T0" fmla="*/ 78 w 78"/>
              <a:gd name="T1" fmla="*/ 78 h 78"/>
              <a:gd name="T2" fmla="*/ 30 w 78"/>
              <a:gd name="T3" fmla="*/ 0 h 78"/>
              <a:gd name="T4" fmla="*/ 0 w 78"/>
              <a:gd name="T5" fmla="*/ 36 h 78"/>
              <a:gd name="T6" fmla="*/ 78 w 78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8">
                <a:moveTo>
                  <a:pt x="78" y="78"/>
                </a:moveTo>
                <a:lnTo>
                  <a:pt x="30" y="0"/>
                </a:lnTo>
                <a:lnTo>
                  <a:pt x="0" y="36"/>
                </a:lnTo>
                <a:lnTo>
                  <a:pt x="78" y="7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3352800" y="24130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rc 31"/>
          <p:cNvSpPr>
            <a:spLocks/>
          </p:cNvSpPr>
          <p:nvPr/>
        </p:nvSpPr>
        <p:spPr bwMode="auto">
          <a:xfrm>
            <a:off x="3786188" y="3155950"/>
            <a:ext cx="869950" cy="576263"/>
          </a:xfrm>
          <a:custGeom>
            <a:avLst/>
            <a:gdLst>
              <a:gd name="G0" fmla="+- 0 0 0"/>
              <a:gd name="G1" fmla="+- 13839 0 0"/>
              <a:gd name="G2" fmla="+- 21600 0 0"/>
              <a:gd name="T0" fmla="*/ 16584 w 20865"/>
              <a:gd name="T1" fmla="*/ 0 h 13839"/>
              <a:gd name="T2" fmla="*/ 20865 w 20865"/>
              <a:gd name="T3" fmla="*/ 8252 h 13839"/>
              <a:gd name="T4" fmla="*/ 0 w 20865"/>
              <a:gd name="T5" fmla="*/ 13839 h 13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65" h="13839" fill="none" extrusionOk="0">
                <a:moveTo>
                  <a:pt x="16584" y="-1"/>
                </a:moveTo>
                <a:cubicBezTo>
                  <a:pt x="18593" y="2407"/>
                  <a:pt x="20053" y="5223"/>
                  <a:pt x="20864" y="8252"/>
                </a:cubicBezTo>
              </a:path>
              <a:path w="20865" h="13839" stroke="0" extrusionOk="0">
                <a:moveTo>
                  <a:pt x="16584" y="-1"/>
                </a:moveTo>
                <a:cubicBezTo>
                  <a:pt x="18593" y="2407"/>
                  <a:pt x="20053" y="5223"/>
                  <a:pt x="20864" y="8252"/>
                </a:cubicBezTo>
                <a:lnTo>
                  <a:pt x="0" y="1383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4619625" y="3489325"/>
            <a:ext cx="76200" cy="142875"/>
          </a:xfrm>
          <a:custGeom>
            <a:avLst/>
            <a:gdLst>
              <a:gd name="T0" fmla="*/ 42 w 48"/>
              <a:gd name="T1" fmla="*/ 90 h 90"/>
              <a:gd name="T2" fmla="*/ 48 w 48"/>
              <a:gd name="T3" fmla="*/ 0 h 90"/>
              <a:gd name="T4" fmla="*/ 0 w 48"/>
              <a:gd name="T5" fmla="*/ 6 h 90"/>
              <a:gd name="T6" fmla="*/ 42 w 4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0">
                <a:moveTo>
                  <a:pt x="42" y="90"/>
                </a:moveTo>
                <a:lnTo>
                  <a:pt x="48" y="0"/>
                </a:lnTo>
                <a:lnTo>
                  <a:pt x="0" y="6"/>
                </a:lnTo>
                <a:lnTo>
                  <a:pt x="42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514850" y="34226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" name="Arc 34"/>
          <p:cNvSpPr>
            <a:spLocks/>
          </p:cNvSpPr>
          <p:nvPr/>
        </p:nvSpPr>
        <p:spPr bwMode="auto">
          <a:xfrm>
            <a:off x="3643313" y="3862388"/>
            <a:ext cx="1071563" cy="368300"/>
          </a:xfrm>
          <a:custGeom>
            <a:avLst/>
            <a:gdLst>
              <a:gd name="G0" fmla="+- 0 0 0"/>
              <a:gd name="G1" fmla="+- 2574 0 0"/>
              <a:gd name="G2" fmla="+- 21600 0 0"/>
              <a:gd name="T0" fmla="*/ 21446 w 21600"/>
              <a:gd name="T1" fmla="*/ 0 h 7431"/>
              <a:gd name="T2" fmla="*/ 21047 w 21600"/>
              <a:gd name="T3" fmla="*/ 7431 h 7431"/>
              <a:gd name="T4" fmla="*/ 0 w 21600"/>
              <a:gd name="T5" fmla="*/ 2574 h 7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7431" fill="none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</a:path>
              <a:path w="21600" h="7431" stroke="0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  <a:lnTo>
                  <a:pt x="0" y="257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73" name="Freeform 35"/>
          <p:cNvSpPr>
            <a:spLocks/>
          </p:cNvSpPr>
          <p:nvPr/>
        </p:nvSpPr>
        <p:spPr bwMode="auto">
          <a:xfrm>
            <a:off x="4657725" y="4222750"/>
            <a:ext cx="66675" cy="142875"/>
          </a:xfrm>
          <a:custGeom>
            <a:avLst/>
            <a:gdLst>
              <a:gd name="T0" fmla="*/ 0 w 42"/>
              <a:gd name="T1" fmla="*/ 90 h 90"/>
              <a:gd name="T2" fmla="*/ 42 w 42"/>
              <a:gd name="T3" fmla="*/ 12 h 90"/>
              <a:gd name="T4" fmla="*/ 0 w 42"/>
              <a:gd name="T5" fmla="*/ 0 h 90"/>
              <a:gd name="T6" fmla="*/ 0 w 42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90">
                <a:moveTo>
                  <a:pt x="0" y="90"/>
                </a:moveTo>
                <a:lnTo>
                  <a:pt x="42" y="12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76" name="Rectangle 36"/>
          <p:cNvSpPr>
            <a:spLocks noChangeArrowheads="1"/>
          </p:cNvSpPr>
          <p:nvPr/>
        </p:nvSpPr>
        <p:spPr bwMode="auto">
          <a:xfrm>
            <a:off x="4552950" y="40989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rc 37"/>
          <p:cNvSpPr>
            <a:spLocks/>
          </p:cNvSpPr>
          <p:nvPr/>
        </p:nvSpPr>
        <p:spPr bwMode="auto">
          <a:xfrm>
            <a:off x="3671888" y="4570413"/>
            <a:ext cx="928688" cy="8540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3 w 21593"/>
              <a:gd name="T1" fmla="*/ 554 h 19876"/>
              <a:gd name="T2" fmla="*/ 8456 w 21593"/>
              <a:gd name="T3" fmla="*/ 19876 h 19876"/>
              <a:gd name="T4" fmla="*/ 0 w 21593"/>
              <a:gd name="T5" fmla="*/ 0 h 19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9876" fill="none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</a:path>
              <a:path w="21593" h="19876" stroke="0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78" name="Freeform 38"/>
          <p:cNvSpPr>
            <a:spLocks/>
          </p:cNvSpPr>
          <p:nvPr/>
        </p:nvSpPr>
        <p:spPr bwMode="auto">
          <a:xfrm>
            <a:off x="3914775" y="5394325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2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2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79" name="Rectangle 39"/>
          <p:cNvSpPr>
            <a:spLocks noChangeArrowheads="1"/>
          </p:cNvSpPr>
          <p:nvPr/>
        </p:nvSpPr>
        <p:spPr bwMode="auto">
          <a:xfrm>
            <a:off x="3990975" y="52133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Arc 40"/>
          <p:cNvSpPr>
            <a:spLocks/>
          </p:cNvSpPr>
          <p:nvPr/>
        </p:nvSpPr>
        <p:spPr bwMode="auto">
          <a:xfrm>
            <a:off x="1450975" y="4170363"/>
            <a:ext cx="925513" cy="1828800"/>
          </a:xfrm>
          <a:custGeom>
            <a:avLst/>
            <a:gdLst>
              <a:gd name="G0" fmla="+- 10628 0 0"/>
              <a:gd name="G1" fmla="+- 0 0 0"/>
              <a:gd name="G2" fmla="+- 21600 0 0"/>
              <a:gd name="T0" fmla="*/ 5556 w 10628"/>
              <a:gd name="T1" fmla="*/ 20996 h 20996"/>
              <a:gd name="T2" fmla="*/ 0 w 10628"/>
              <a:gd name="T3" fmla="*/ 18804 h 20996"/>
              <a:gd name="T4" fmla="*/ 10628 w 10628"/>
              <a:gd name="T5" fmla="*/ 0 h 20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28" h="20996" fill="none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</a:path>
              <a:path w="10628" h="20996" stroke="0" extrusionOk="0">
                <a:moveTo>
                  <a:pt x="5555" y="20996"/>
                </a:moveTo>
                <a:cubicBezTo>
                  <a:pt x="3611" y="20526"/>
                  <a:pt x="1741" y="19788"/>
                  <a:pt x="-1" y="18804"/>
                </a:cubicBezTo>
                <a:lnTo>
                  <a:pt x="10628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1" name="Freeform 41"/>
          <p:cNvSpPr>
            <a:spLocks/>
          </p:cNvSpPr>
          <p:nvPr/>
        </p:nvSpPr>
        <p:spPr bwMode="auto">
          <a:xfrm>
            <a:off x="1343025" y="5746750"/>
            <a:ext cx="123825" cy="95250"/>
          </a:xfrm>
          <a:custGeom>
            <a:avLst/>
            <a:gdLst>
              <a:gd name="T0" fmla="*/ 0 w 78"/>
              <a:gd name="T1" fmla="*/ 0 h 60"/>
              <a:gd name="T2" fmla="*/ 54 w 78"/>
              <a:gd name="T3" fmla="*/ 60 h 60"/>
              <a:gd name="T4" fmla="*/ 78 w 78"/>
              <a:gd name="T5" fmla="*/ 24 h 60"/>
              <a:gd name="T6" fmla="*/ 0 w 78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0">
                <a:moveTo>
                  <a:pt x="0" y="0"/>
                </a:moveTo>
                <a:lnTo>
                  <a:pt x="54" y="60"/>
                </a:lnTo>
                <a:lnTo>
                  <a:pt x="78" y="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2" name="Rectangle 42"/>
          <p:cNvSpPr>
            <a:spLocks noChangeArrowheads="1"/>
          </p:cNvSpPr>
          <p:nvPr/>
        </p:nvSpPr>
        <p:spPr bwMode="auto">
          <a:xfrm>
            <a:off x="1495425" y="56134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Arc 43"/>
          <p:cNvSpPr>
            <a:spLocks/>
          </p:cNvSpPr>
          <p:nvPr/>
        </p:nvSpPr>
        <p:spPr bwMode="auto">
          <a:xfrm>
            <a:off x="560388" y="4579938"/>
            <a:ext cx="1073150" cy="763588"/>
          </a:xfrm>
          <a:custGeom>
            <a:avLst/>
            <a:gdLst>
              <a:gd name="G0" fmla="+- 21075 0 0"/>
              <a:gd name="G1" fmla="+- 0 0 0"/>
              <a:gd name="G2" fmla="+- 21600 0 0"/>
              <a:gd name="T0" fmla="*/ 5525 w 21075"/>
              <a:gd name="T1" fmla="*/ 14992 h 14992"/>
              <a:gd name="T2" fmla="*/ 0 w 21075"/>
              <a:gd name="T3" fmla="*/ 4735 h 14992"/>
              <a:gd name="T4" fmla="*/ 21075 w 21075"/>
              <a:gd name="T5" fmla="*/ 0 h 14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75" h="14992" fill="none" extrusionOk="0">
                <a:moveTo>
                  <a:pt x="5525" y="14991"/>
                </a:moveTo>
                <a:cubicBezTo>
                  <a:pt x="2778" y="12143"/>
                  <a:pt x="867" y="8595"/>
                  <a:pt x="0" y="4734"/>
                </a:cubicBezTo>
              </a:path>
              <a:path w="21075" h="14992" stroke="0" extrusionOk="0">
                <a:moveTo>
                  <a:pt x="5525" y="14991"/>
                </a:moveTo>
                <a:cubicBezTo>
                  <a:pt x="2778" y="12143"/>
                  <a:pt x="867" y="8595"/>
                  <a:pt x="0" y="4734"/>
                </a:cubicBezTo>
                <a:lnTo>
                  <a:pt x="21075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4" name="Freeform 44"/>
          <p:cNvSpPr>
            <a:spLocks/>
          </p:cNvSpPr>
          <p:nvPr/>
        </p:nvSpPr>
        <p:spPr bwMode="auto">
          <a:xfrm>
            <a:off x="514350" y="4699000"/>
            <a:ext cx="76200" cy="133350"/>
          </a:xfrm>
          <a:custGeom>
            <a:avLst/>
            <a:gdLst>
              <a:gd name="T0" fmla="*/ 18 w 48"/>
              <a:gd name="T1" fmla="*/ 0 h 84"/>
              <a:gd name="T2" fmla="*/ 0 w 48"/>
              <a:gd name="T3" fmla="*/ 84 h 84"/>
              <a:gd name="T4" fmla="*/ 48 w 48"/>
              <a:gd name="T5" fmla="*/ 78 h 84"/>
              <a:gd name="T6" fmla="*/ 18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18" y="0"/>
                </a:moveTo>
                <a:lnTo>
                  <a:pt x="0" y="84"/>
                </a:lnTo>
                <a:lnTo>
                  <a:pt x="48" y="7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5" name="Rectangle 45"/>
          <p:cNvSpPr>
            <a:spLocks noChangeArrowheads="1"/>
          </p:cNvSpPr>
          <p:nvPr/>
        </p:nvSpPr>
        <p:spPr bwMode="auto">
          <a:xfrm>
            <a:off x="657225" y="47180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Arc 46"/>
          <p:cNvSpPr>
            <a:spLocks/>
          </p:cNvSpPr>
          <p:nvPr/>
        </p:nvSpPr>
        <p:spPr bwMode="auto">
          <a:xfrm>
            <a:off x="361950" y="3778250"/>
            <a:ext cx="738188" cy="520700"/>
          </a:xfrm>
          <a:custGeom>
            <a:avLst/>
            <a:gdLst>
              <a:gd name="G0" fmla="+- 21600 0 0"/>
              <a:gd name="G1" fmla="+- 6748 0 0"/>
              <a:gd name="G2" fmla="+- 21600 0 0"/>
              <a:gd name="T0" fmla="*/ 1732 w 21600"/>
              <a:gd name="T1" fmla="*/ 15223 h 15223"/>
              <a:gd name="T2" fmla="*/ 1081 w 21600"/>
              <a:gd name="T3" fmla="*/ 0 h 15223"/>
              <a:gd name="T4" fmla="*/ 21600 w 21600"/>
              <a:gd name="T5" fmla="*/ 6748 h 15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223" fill="none" extrusionOk="0">
                <a:moveTo>
                  <a:pt x="1732" y="15222"/>
                </a:moveTo>
                <a:cubicBezTo>
                  <a:pt x="589" y="12543"/>
                  <a:pt x="0" y="9660"/>
                  <a:pt x="0" y="6748"/>
                </a:cubicBezTo>
                <a:cubicBezTo>
                  <a:pt x="-1" y="4455"/>
                  <a:pt x="364" y="2177"/>
                  <a:pt x="1081" y="0"/>
                </a:cubicBezTo>
              </a:path>
              <a:path w="21600" h="15223" stroke="0" extrusionOk="0">
                <a:moveTo>
                  <a:pt x="1732" y="15222"/>
                </a:moveTo>
                <a:cubicBezTo>
                  <a:pt x="589" y="12543"/>
                  <a:pt x="0" y="9660"/>
                  <a:pt x="0" y="6748"/>
                </a:cubicBezTo>
                <a:cubicBezTo>
                  <a:pt x="-1" y="4455"/>
                  <a:pt x="364" y="2177"/>
                  <a:pt x="1081" y="0"/>
                </a:cubicBezTo>
                <a:lnTo>
                  <a:pt x="21600" y="6748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7" name="Freeform 47"/>
          <p:cNvSpPr>
            <a:spLocks/>
          </p:cNvSpPr>
          <p:nvPr/>
        </p:nvSpPr>
        <p:spPr bwMode="auto">
          <a:xfrm>
            <a:off x="361950" y="3660775"/>
            <a:ext cx="95250" cy="133350"/>
          </a:xfrm>
          <a:custGeom>
            <a:avLst/>
            <a:gdLst>
              <a:gd name="T0" fmla="*/ 60 w 60"/>
              <a:gd name="T1" fmla="*/ 0 h 84"/>
              <a:gd name="T2" fmla="*/ 0 w 60"/>
              <a:gd name="T3" fmla="*/ 60 h 84"/>
              <a:gd name="T4" fmla="*/ 42 w 60"/>
              <a:gd name="T5" fmla="*/ 84 h 84"/>
              <a:gd name="T6" fmla="*/ 60 w 6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84">
                <a:moveTo>
                  <a:pt x="60" y="0"/>
                </a:moveTo>
                <a:lnTo>
                  <a:pt x="0" y="60"/>
                </a:lnTo>
                <a:lnTo>
                  <a:pt x="42" y="84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88" name="Rectangle 48"/>
          <p:cNvSpPr>
            <a:spLocks noChangeArrowheads="1"/>
          </p:cNvSpPr>
          <p:nvPr/>
        </p:nvSpPr>
        <p:spPr bwMode="auto">
          <a:xfrm>
            <a:off x="485775" y="37369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9" name="Arc 49"/>
          <p:cNvSpPr>
            <a:spLocks/>
          </p:cNvSpPr>
          <p:nvPr/>
        </p:nvSpPr>
        <p:spPr bwMode="auto">
          <a:xfrm>
            <a:off x="531813" y="2994025"/>
            <a:ext cx="892175" cy="614363"/>
          </a:xfrm>
          <a:custGeom>
            <a:avLst/>
            <a:gdLst>
              <a:gd name="G0" fmla="+- 21189 0 0"/>
              <a:gd name="G1" fmla="+- 14580 0 0"/>
              <a:gd name="G2" fmla="+- 21600 0 0"/>
              <a:gd name="T0" fmla="*/ 0 w 21189"/>
              <a:gd name="T1" fmla="*/ 10387 h 14580"/>
              <a:gd name="T2" fmla="*/ 5252 w 21189"/>
              <a:gd name="T3" fmla="*/ 0 h 14580"/>
              <a:gd name="T4" fmla="*/ 21189 w 21189"/>
              <a:gd name="T5" fmla="*/ 14580 h 14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89" h="14580" fill="none" extrusionOk="0">
                <a:moveTo>
                  <a:pt x="-1" y="10386"/>
                </a:moveTo>
                <a:cubicBezTo>
                  <a:pt x="767" y="6509"/>
                  <a:pt x="2583" y="2916"/>
                  <a:pt x="5252" y="0"/>
                </a:cubicBezTo>
              </a:path>
              <a:path w="21189" h="14580" stroke="0" extrusionOk="0">
                <a:moveTo>
                  <a:pt x="-1" y="10386"/>
                </a:moveTo>
                <a:cubicBezTo>
                  <a:pt x="767" y="6509"/>
                  <a:pt x="2583" y="2916"/>
                  <a:pt x="5252" y="0"/>
                </a:cubicBezTo>
                <a:lnTo>
                  <a:pt x="21189" y="1458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0" name="Freeform 50"/>
          <p:cNvSpPr>
            <a:spLocks/>
          </p:cNvSpPr>
          <p:nvPr/>
        </p:nvSpPr>
        <p:spPr bwMode="auto">
          <a:xfrm>
            <a:off x="723900" y="2908300"/>
            <a:ext cx="133350" cy="114300"/>
          </a:xfrm>
          <a:custGeom>
            <a:avLst/>
            <a:gdLst>
              <a:gd name="T0" fmla="*/ 84 w 84"/>
              <a:gd name="T1" fmla="*/ 0 h 72"/>
              <a:gd name="T2" fmla="*/ 0 w 84"/>
              <a:gd name="T3" fmla="*/ 30 h 72"/>
              <a:gd name="T4" fmla="*/ 30 w 84"/>
              <a:gd name="T5" fmla="*/ 72 h 72"/>
              <a:gd name="T6" fmla="*/ 84 w 84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72">
                <a:moveTo>
                  <a:pt x="84" y="0"/>
                </a:moveTo>
                <a:lnTo>
                  <a:pt x="0" y="30"/>
                </a:lnTo>
                <a:lnTo>
                  <a:pt x="30" y="72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91" name="Rectangle 51"/>
          <p:cNvSpPr>
            <a:spLocks noChangeArrowheads="1"/>
          </p:cNvSpPr>
          <p:nvPr/>
        </p:nvSpPr>
        <p:spPr bwMode="auto">
          <a:xfrm>
            <a:off x="819150" y="29940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Rectangle 52"/>
          <p:cNvSpPr>
            <a:spLocks noChangeArrowheads="1"/>
          </p:cNvSpPr>
          <p:nvPr/>
        </p:nvSpPr>
        <p:spPr bwMode="auto">
          <a:xfrm>
            <a:off x="5362575" y="5908675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3" name="Rectangle 53"/>
          <p:cNvSpPr>
            <a:spLocks noChangeArrowheads="1"/>
          </p:cNvSpPr>
          <p:nvPr/>
        </p:nvSpPr>
        <p:spPr bwMode="auto">
          <a:xfrm>
            <a:off x="7705725" y="3355975"/>
            <a:ext cx="876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54"/>
          <p:cNvSpPr>
            <a:spLocks noChangeArrowheads="1"/>
          </p:cNvSpPr>
          <p:nvPr/>
        </p:nvSpPr>
        <p:spPr bwMode="auto">
          <a:xfrm>
            <a:off x="7562850" y="3556000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5" name="Rectangle 55"/>
          <p:cNvSpPr>
            <a:spLocks noChangeArrowheads="1"/>
          </p:cNvSpPr>
          <p:nvPr/>
        </p:nvSpPr>
        <p:spPr bwMode="auto">
          <a:xfrm>
            <a:off x="7572375" y="4746625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perception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56"/>
          <p:cNvSpPr>
            <a:spLocks noChangeArrowheads="1"/>
          </p:cNvSpPr>
          <p:nvPr/>
        </p:nvSpPr>
        <p:spPr bwMode="auto">
          <a:xfrm>
            <a:off x="7553325" y="4946650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adjustment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57"/>
          <p:cNvSpPr>
            <a:spLocks noChangeArrowheads="1"/>
          </p:cNvSpPr>
          <p:nvPr/>
        </p:nvSpPr>
        <p:spPr bwMode="auto">
          <a:xfrm>
            <a:off x="5848350" y="2432050"/>
            <a:ext cx="1552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effect of 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Rectangle 58"/>
          <p:cNvSpPr>
            <a:spLocks noChangeArrowheads="1"/>
          </p:cNvSpPr>
          <p:nvPr/>
        </p:nvSpPr>
        <p:spPr bwMode="auto">
          <a:xfrm>
            <a:off x="5962650" y="2632075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delay on 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Arc 59"/>
          <p:cNvSpPr>
            <a:spLocks/>
          </p:cNvSpPr>
          <p:nvPr/>
        </p:nvSpPr>
        <p:spPr bwMode="auto">
          <a:xfrm>
            <a:off x="4621213" y="4398963"/>
            <a:ext cx="1641475" cy="1428750"/>
          </a:xfrm>
          <a:custGeom>
            <a:avLst/>
            <a:gdLst>
              <a:gd name="G0" fmla="+- 21447 0 0"/>
              <a:gd name="G1" fmla="+- 0 0 0"/>
              <a:gd name="G2" fmla="+- 21600 0 0"/>
              <a:gd name="T0" fmla="*/ 10590 w 21447"/>
              <a:gd name="T1" fmla="*/ 18673 h 18673"/>
              <a:gd name="T2" fmla="*/ 0 w 21447"/>
              <a:gd name="T3" fmla="*/ 2564 h 18673"/>
              <a:gd name="T4" fmla="*/ 21447 w 21447"/>
              <a:gd name="T5" fmla="*/ 0 h 18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7" h="18673" fill="none" extrusionOk="0">
                <a:moveTo>
                  <a:pt x="10589" y="18673"/>
                </a:moveTo>
                <a:cubicBezTo>
                  <a:pt x="4726" y="15263"/>
                  <a:pt x="804" y="9298"/>
                  <a:pt x="-1" y="2564"/>
                </a:cubicBezTo>
              </a:path>
              <a:path w="21447" h="18673" stroke="0" extrusionOk="0">
                <a:moveTo>
                  <a:pt x="10589" y="18673"/>
                </a:moveTo>
                <a:cubicBezTo>
                  <a:pt x="4726" y="15263"/>
                  <a:pt x="804" y="9298"/>
                  <a:pt x="-1" y="2564"/>
                </a:cubicBezTo>
                <a:lnTo>
                  <a:pt x="21447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00" name="Freeform 60"/>
          <p:cNvSpPr>
            <a:spLocks/>
          </p:cNvSpPr>
          <p:nvPr/>
        </p:nvSpPr>
        <p:spPr bwMode="auto">
          <a:xfrm>
            <a:off x="5410200" y="5794375"/>
            <a:ext cx="142875" cy="104775"/>
          </a:xfrm>
          <a:custGeom>
            <a:avLst/>
            <a:gdLst>
              <a:gd name="T0" fmla="*/ 90 w 90"/>
              <a:gd name="T1" fmla="*/ 66 h 66"/>
              <a:gd name="T2" fmla="*/ 24 w 90"/>
              <a:gd name="T3" fmla="*/ 0 h 66"/>
              <a:gd name="T4" fmla="*/ 0 w 90"/>
              <a:gd name="T5" fmla="*/ 48 h 66"/>
              <a:gd name="T6" fmla="*/ 90 w 90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66">
                <a:moveTo>
                  <a:pt x="90" y="66"/>
                </a:moveTo>
                <a:lnTo>
                  <a:pt x="24" y="0"/>
                </a:lnTo>
                <a:lnTo>
                  <a:pt x="0" y="48"/>
                </a:lnTo>
                <a:lnTo>
                  <a:pt x="90" y="6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01" name="Rectangle 61"/>
          <p:cNvSpPr>
            <a:spLocks noChangeArrowheads="1"/>
          </p:cNvSpPr>
          <p:nvPr/>
        </p:nvSpPr>
        <p:spPr bwMode="auto">
          <a:xfrm>
            <a:off x="5467350" y="56229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Arc 62"/>
          <p:cNvSpPr>
            <a:spLocks/>
          </p:cNvSpPr>
          <p:nvPr/>
        </p:nvSpPr>
        <p:spPr bwMode="auto">
          <a:xfrm>
            <a:off x="3868738" y="3170238"/>
            <a:ext cx="1517650" cy="2874963"/>
          </a:xfrm>
          <a:custGeom>
            <a:avLst/>
            <a:gdLst>
              <a:gd name="G0" fmla="+- 11374 0 0"/>
              <a:gd name="G1" fmla="+- 0 0 0"/>
              <a:gd name="G2" fmla="+- 21600 0 0"/>
              <a:gd name="T0" fmla="*/ 9984 w 11374"/>
              <a:gd name="T1" fmla="*/ 21555 h 21555"/>
              <a:gd name="T2" fmla="*/ 0 w 11374"/>
              <a:gd name="T3" fmla="*/ 18363 h 21555"/>
              <a:gd name="T4" fmla="*/ 11374 w 11374"/>
              <a:gd name="T5" fmla="*/ 0 h 21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74" h="21555" fill="none" extrusionOk="0">
                <a:moveTo>
                  <a:pt x="9983" y="21555"/>
                </a:moveTo>
                <a:cubicBezTo>
                  <a:pt x="6444" y="21326"/>
                  <a:pt x="3015" y="20230"/>
                  <a:pt x="0" y="18362"/>
                </a:cubicBezTo>
              </a:path>
              <a:path w="11374" h="21555" stroke="0" extrusionOk="0">
                <a:moveTo>
                  <a:pt x="9983" y="21555"/>
                </a:moveTo>
                <a:cubicBezTo>
                  <a:pt x="6444" y="21326"/>
                  <a:pt x="3015" y="20230"/>
                  <a:pt x="0" y="18362"/>
                </a:cubicBezTo>
                <a:lnTo>
                  <a:pt x="11374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03" name="Freeform 63"/>
          <p:cNvSpPr>
            <a:spLocks/>
          </p:cNvSpPr>
          <p:nvPr/>
        </p:nvSpPr>
        <p:spPr bwMode="auto">
          <a:xfrm>
            <a:off x="5200650" y="6013450"/>
            <a:ext cx="142875" cy="76200"/>
          </a:xfrm>
          <a:custGeom>
            <a:avLst/>
            <a:gdLst>
              <a:gd name="T0" fmla="*/ 90 w 90"/>
              <a:gd name="T1" fmla="*/ 24 h 48"/>
              <a:gd name="T2" fmla="*/ 0 w 90"/>
              <a:gd name="T3" fmla="*/ 0 h 48"/>
              <a:gd name="T4" fmla="*/ 6 w 90"/>
              <a:gd name="T5" fmla="*/ 48 h 48"/>
              <a:gd name="T6" fmla="*/ 90 w 90"/>
              <a:gd name="T7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24"/>
                </a:moveTo>
                <a:lnTo>
                  <a:pt x="0" y="0"/>
                </a:lnTo>
                <a:lnTo>
                  <a:pt x="6" y="48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04" name="Rectangle 64"/>
          <p:cNvSpPr>
            <a:spLocks noChangeArrowheads="1"/>
          </p:cNvSpPr>
          <p:nvPr/>
        </p:nvSpPr>
        <p:spPr bwMode="auto">
          <a:xfrm>
            <a:off x="5181600" y="60801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Arc 65"/>
          <p:cNvSpPr>
            <a:spLocks/>
          </p:cNvSpPr>
          <p:nvPr/>
        </p:nvSpPr>
        <p:spPr bwMode="auto">
          <a:xfrm>
            <a:off x="6424613" y="4503738"/>
            <a:ext cx="1404938" cy="159543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014 w 19014"/>
              <a:gd name="T1" fmla="*/ 10248 h 21600"/>
              <a:gd name="T2" fmla="*/ 64 w 19014"/>
              <a:gd name="T3" fmla="*/ 21600 h 21600"/>
              <a:gd name="T4" fmla="*/ 0 w 1901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14" h="21600" fill="none" extrusionOk="0">
                <a:moveTo>
                  <a:pt x="19014" y="10248"/>
                </a:moveTo>
                <a:cubicBezTo>
                  <a:pt x="15256" y="17220"/>
                  <a:pt x="7984" y="21576"/>
                  <a:pt x="63" y="21599"/>
                </a:cubicBezTo>
              </a:path>
              <a:path w="19014" h="21600" stroke="0" extrusionOk="0">
                <a:moveTo>
                  <a:pt x="19014" y="10248"/>
                </a:moveTo>
                <a:cubicBezTo>
                  <a:pt x="15256" y="17220"/>
                  <a:pt x="7984" y="21576"/>
                  <a:pt x="63" y="21599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06" name="Freeform 66"/>
          <p:cNvSpPr>
            <a:spLocks/>
          </p:cNvSpPr>
          <p:nvPr/>
        </p:nvSpPr>
        <p:spPr bwMode="auto">
          <a:xfrm>
            <a:off x="7800975" y="5146675"/>
            <a:ext cx="95250" cy="133350"/>
          </a:xfrm>
          <a:custGeom>
            <a:avLst/>
            <a:gdLst>
              <a:gd name="T0" fmla="*/ 60 w 60"/>
              <a:gd name="T1" fmla="*/ 0 h 84"/>
              <a:gd name="T2" fmla="*/ 0 w 60"/>
              <a:gd name="T3" fmla="*/ 60 h 84"/>
              <a:gd name="T4" fmla="*/ 42 w 60"/>
              <a:gd name="T5" fmla="*/ 84 h 84"/>
              <a:gd name="T6" fmla="*/ 60 w 60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84">
                <a:moveTo>
                  <a:pt x="60" y="0"/>
                </a:moveTo>
                <a:lnTo>
                  <a:pt x="0" y="60"/>
                </a:lnTo>
                <a:lnTo>
                  <a:pt x="42" y="84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07" name="Rectangle 67"/>
          <p:cNvSpPr>
            <a:spLocks noChangeArrowheads="1"/>
          </p:cNvSpPr>
          <p:nvPr/>
        </p:nvSpPr>
        <p:spPr bwMode="auto">
          <a:xfrm>
            <a:off x="7696200" y="510857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8" name="Arc 68"/>
          <p:cNvSpPr>
            <a:spLocks/>
          </p:cNvSpPr>
          <p:nvPr/>
        </p:nvSpPr>
        <p:spPr bwMode="auto">
          <a:xfrm>
            <a:off x="7272338" y="3871913"/>
            <a:ext cx="1023938" cy="869950"/>
          </a:xfrm>
          <a:custGeom>
            <a:avLst/>
            <a:gdLst>
              <a:gd name="G0" fmla="+- 0 0 0"/>
              <a:gd name="G1" fmla="+- 6710 0 0"/>
              <a:gd name="G2" fmla="+- 21600 0 0"/>
              <a:gd name="T0" fmla="*/ 20531 w 21600"/>
              <a:gd name="T1" fmla="*/ 0 h 18345"/>
              <a:gd name="T2" fmla="*/ 18198 w 21600"/>
              <a:gd name="T3" fmla="*/ 18345 h 18345"/>
              <a:gd name="T4" fmla="*/ 0 w 21600"/>
              <a:gd name="T5" fmla="*/ 6710 h 18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45" fill="none" extrusionOk="0">
                <a:moveTo>
                  <a:pt x="20531" y="-1"/>
                </a:moveTo>
                <a:cubicBezTo>
                  <a:pt x="21239" y="2166"/>
                  <a:pt x="21600" y="4430"/>
                  <a:pt x="21600" y="6710"/>
                </a:cubicBezTo>
                <a:cubicBezTo>
                  <a:pt x="21600" y="10833"/>
                  <a:pt x="20419" y="14871"/>
                  <a:pt x="18198" y="18345"/>
                </a:cubicBezTo>
              </a:path>
              <a:path w="21600" h="18345" stroke="0" extrusionOk="0">
                <a:moveTo>
                  <a:pt x="20531" y="-1"/>
                </a:moveTo>
                <a:cubicBezTo>
                  <a:pt x="21239" y="2166"/>
                  <a:pt x="21600" y="4430"/>
                  <a:pt x="21600" y="6710"/>
                </a:cubicBezTo>
                <a:cubicBezTo>
                  <a:pt x="21600" y="10833"/>
                  <a:pt x="20419" y="14871"/>
                  <a:pt x="18198" y="18345"/>
                </a:cubicBezTo>
                <a:lnTo>
                  <a:pt x="0" y="671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09" name="Freeform 69"/>
          <p:cNvSpPr>
            <a:spLocks/>
          </p:cNvSpPr>
          <p:nvPr/>
        </p:nvSpPr>
        <p:spPr bwMode="auto">
          <a:xfrm>
            <a:off x="8201025" y="3756025"/>
            <a:ext cx="85725" cy="133350"/>
          </a:xfrm>
          <a:custGeom>
            <a:avLst/>
            <a:gdLst>
              <a:gd name="T0" fmla="*/ 0 w 54"/>
              <a:gd name="T1" fmla="*/ 0 h 84"/>
              <a:gd name="T2" fmla="*/ 12 w 54"/>
              <a:gd name="T3" fmla="*/ 84 h 84"/>
              <a:gd name="T4" fmla="*/ 54 w 54"/>
              <a:gd name="T5" fmla="*/ 66 h 84"/>
              <a:gd name="T6" fmla="*/ 0 w 54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4">
                <a:moveTo>
                  <a:pt x="0" y="0"/>
                </a:moveTo>
                <a:lnTo>
                  <a:pt x="12" y="84"/>
                </a:lnTo>
                <a:lnTo>
                  <a:pt x="5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10" name="Rectangle 70"/>
          <p:cNvSpPr>
            <a:spLocks noChangeArrowheads="1"/>
          </p:cNvSpPr>
          <p:nvPr/>
        </p:nvSpPr>
        <p:spPr bwMode="auto">
          <a:xfrm>
            <a:off x="8115300" y="38227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1" name="Arc 71"/>
          <p:cNvSpPr>
            <a:spLocks/>
          </p:cNvSpPr>
          <p:nvPr/>
        </p:nvSpPr>
        <p:spPr bwMode="auto">
          <a:xfrm>
            <a:off x="6900863" y="2692400"/>
            <a:ext cx="1122363" cy="1077913"/>
          </a:xfrm>
          <a:custGeom>
            <a:avLst/>
            <a:gdLst>
              <a:gd name="G0" fmla="+- 0 0 0"/>
              <a:gd name="G1" fmla="+- 19472 0 0"/>
              <a:gd name="G2" fmla="+- 21600 0 0"/>
              <a:gd name="T0" fmla="*/ 9350 w 20277"/>
              <a:gd name="T1" fmla="*/ 0 h 19472"/>
              <a:gd name="T2" fmla="*/ 20277 w 20277"/>
              <a:gd name="T3" fmla="*/ 12029 h 19472"/>
              <a:gd name="T4" fmla="*/ 0 w 20277"/>
              <a:gd name="T5" fmla="*/ 19472 h 19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77" h="19472" fill="none" extrusionOk="0">
                <a:moveTo>
                  <a:pt x="9349" y="0"/>
                </a:moveTo>
                <a:cubicBezTo>
                  <a:pt x="14419" y="2434"/>
                  <a:pt x="18339" y="6749"/>
                  <a:pt x="20277" y="12028"/>
                </a:cubicBezTo>
              </a:path>
              <a:path w="20277" h="19472" stroke="0" extrusionOk="0">
                <a:moveTo>
                  <a:pt x="9349" y="0"/>
                </a:moveTo>
                <a:cubicBezTo>
                  <a:pt x="14419" y="2434"/>
                  <a:pt x="18339" y="6749"/>
                  <a:pt x="20277" y="12028"/>
                </a:cubicBezTo>
                <a:lnTo>
                  <a:pt x="0" y="19472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12" name="Freeform 72"/>
          <p:cNvSpPr>
            <a:spLocks/>
          </p:cNvSpPr>
          <p:nvPr/>
        </p:nvSpPr>
        <p:spPr bwMode="auto">
          <a:xfrm>
            <a:off x="7296150" y="2641600"/>
            <a:ext cx="133350" cy="76200"/>
          </a:xfrm>
          <a:custGeom>
            <a:avLst/>
            <a:gdLst>
              <a:gd name="T0" fmla="*/ 0 w 84"/>
              <a:gd name="T1" fmla="*/ 0 h 48"/>
              <a:gd name="T2" fmla="*/ 66 w 84"/>
              <a:gd name="T3" fmla="*/ 48 h 48"/>
              <a:gd name="T4" fmla="*/ 84 w 84"/>
              <a:gd name="T5" fmla="*/ 6 h 48"/>
              <a:gd name="T6" fmla="*/ 0 w 84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0"/>
                </a:moveTo>
                <a:lnTo>
                  <a:pt x="66" y="48"/>
                </a:lnTo>
                <a:lnTo>
                  <a:pt x="84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13" name="Rectangle 73"/>
          <p:cNvSpPr>
            <a:spLocks noChangeArrowheads="1"/>
          </p:cNvSpPr>
          <p:nvPr/>
        </p:nvSpPr>
        <p:spPr bwMode="auto">
          <a:xfrm>
            <a:off x="7353300" y="27178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4" name="Arc 74"/>
          <p:cNvSpPr>
            <a:spLocks/>
          </p:cNvSpPr>
          <p:nvPr/>
        </p:nvSpPr>
        <p:spPr bwMode="auto">
          <a:xfrm>
            <a:off x="4783138" y="2655888"/>
            <a:ext cx="1431925" cy="1533525"/>
          </a:xfrm>
          <a:custGeom>
            <a:avLst/>
            <a:gdLst>
              <a:gd name="G0" fmla="+- 19510 0 0"/>
              <a:gd name="G1" fmla="+- 20880 0 0"/>
              <a:gd name="G2" fmla="+- 21600 0 0"/>
              <a:gd name="T0" fmla="*/ 0 w 19510"/>
              <a:gd name="T1" fmla="*/ 11611 h 20880"/>
              <a:gd name="T2" fmla="*/ 13981 w 19510"/>
              <a:gd name="T3" fmla="*/ 0 h 20880"/>
              <a:gd name="T4" fmla="*/ 19510 w 19510"/>
              <a:gd name="T5" fmla="*/ 20880 h 20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10" h="20880" fill="none" extrusionOk="0">
                <a:moveTo>
                  <a:pt x="-1" y="11610"/>
                </a:moveTo>
                <a:cubicBezTo>
                  <a:pt x="2725" y="5872"/>
                  <a:pt x="7839" y="1625"/>
                  <a:pt x="13980" y="-1"/>
                </a:cubicBezTo>
              </a:path>
              <a:path w="19510" h="20880" stroke="0" extrusionOk="0">
                <a:moveTo>
                  <a:pt x="-1" y="11610"/>
                </a:moveTo>
                <a:cubicBezTo>
                  <a:pt x="2725" y="5872"/>
                  <a:pt x="7839" y="1625"/>
                  <a:pt x="13980" y="-1"/>
                </a:cubicBezTo>
                <a:lnTo>
                  <a:pt x="19510" y="2088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15" name="Freeform 75"/>
          <p:cNvSpPr>
            <a:spLocks/>
          </p:cNvSpPr>
          <p:nvPr/>
        </p:nvSpPr>
        <p:spPr bwMode="auto">
          <a:xfrm>
            <a:off x="4733925" y="3489325"/>
            <a:ext cx="76200" cy="142875"/>
          </a:xfrm>
          <a:custGeom>
            <a:avLst/>
            <a:gdLst>
              <a:gd name="T0" fmla="*/ 0 w 48"/>
              <a:gd name="T1" fmla="*/ 90 h 90"/>
              <a:gd name="T2" fmla="*/ 48 w 48"/>
              <a:gd name="T3" fmla="*/ 18 h 90"/>
              <a:gd name="T4" fmla="*/ 6 w 48"/>
              <a:gd name="T5" fmla="*/ 0 h 90"/>
              <a:gd name="T6" fmla="*/ 0 w 4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0">
                <a:moveTo>
                  <a:pt x="0" y="90"/>
                </a:moveTo>
                <a:lnTo>
                  <a:pt x="48" y="18"/>
                </a:lnTo>
                <a:lnTo>
                  <a:pt x="6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16" name="Rectangle 76"/>
          <p:cNvSpPr>
            <a:spLocks noChangeArrowheads="1"/>
          </p:cNvSpPr>
          <p:nvPr/>
        </p:nvSpPr>
        <p:spPr bwMode="auto">
          <a:xfrm>
            <a:off x="4876800" y="34607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7" name="Arc 77"/>
          <p:cNvSpPr>
            <a:spLocks/>
          </p:cNvSpPr>
          <p:nvPr/>
        </p:nvSpPr>
        <p:spPr bwMode="auto">
          <a:xfrm>
            <a:off x="3667125" y="4672013"/>
            <a:ext cx="842963" cy="723900"/>
          </a:xfrm>
          <a:custGeom>
            <a:avLst/>
            <a:gdLst>
              <a:gd name="G0" fmla="+- 21600 0 0"/>
              <a:gd name="G1" fmla="+- 16443 0 0"/>
              <a:gd name="G2" fmla="+- 21600 0 0"/>
              <a:gd name="T0" fmla="*/ 101 w 21600"/>
              <a:gd name="T1" fmla="*/ 18531 h 18531"/>
              <a:gd name="T2" fmla="*/ 7593 w 21600"/>
              <a:gd name="T3" fmla="*/ 0 h 18531"/>
              <a:gd name="T4" fmla="*/ 21600 w 21600"/>
              <a:gd name="T5" fmla="*/ 16443 h 18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531" fill="none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</a:path>
              <a:path w="21600" h="18531" stroke="0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  <a:lnTo>
                  <a:pt x="21600" y="1644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18" name="Freeform 78"/>
          <p:cNvSpPr>
            <a:spLocks/>
          </p:cNvSpPr>
          <p:nvPr/>
        </p:nvSpPr>
        <p:spPr bwMode="auto">
          <a:xfrm>
            <a:off x="3943350" y="4594225"/>
            <a:ext cx="133350" cy="104775"/>
          </a:xfrm>
          <a:custGeom>
            <a:avLst/>
            <a:gdLst>
              <a:gd name="T0" fmla="*/ 84 w 84"/>
              <a:gd name="T1" fmla="*/ 0 h 66"/>
              <a:gd name="T2" fmla="*/ 0 w 84"/>
              <a:gd name="T3" fmla="*/ 24 h 66"/>
              <a:gd name="T4" fmla="*/ 24 w 84"/>
              <a:gd name="T5" fmla="*/ 66 h 66"/>
              <a:gd name="T6" fmla="*/ 84 w 8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66">
                <a:moveTo>
                  <a:pt x="84" y="0"/>
                </a:moveTo>
                <a:lnTo>
                  <a:pt x="0" y="24"/>
                </a:lnTo>
                <a:lnTo>
                  <a:pt x="24" y="66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19" name="Rectangle 79"/>
          <p:cNvSpPr>
            <a:spLocks noChangeArrowheads="1"/>
          </p:cNvSpPr>
          <p:nvPr/>
        </p:nvSpPr>
        <p:spPr bwMode="auto">
          <a:xfrm>
            <a:off x="3867150" y="44704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0" name="Arc 80"/>
          <p:cNvSpPr>
            <a:spLocks/>
          </p:cNvSpPr>
          <p:nvPr/>
        </p:nvSpPr>
        <p:spPr bwMode="auto">
          <a:xfrm>
            <a:off x="7743825" y="3752850"/>
            <a:ext cx="985838" cy="868363"/>
          </a:xfrm>
          <a:custGeom>
            <a:avLst/>
            <a:gdLst>
              <a:gd name="G0" fmla="+- 21600 0 0"/>
              <a:gd name="G1" fmla="+- 12054 0 0"/>
              <a:gd name="G2" fmla="+- 21600 0 0"/>
              <a:gd name="T0" fmla="*/ 1150 w 21600"/>
              <a:gd name="T1" fmla="*/ 19009 h 19009"/>
              <a:gd name="T2" fmla="*/ 3676 w 21600"/>
              <a:gd name="T3" fmla="*/ 0 h 19009"/>
              <a:gd name="T4" fmla="*/ 21600 w 21600"/>
              <a:gd name="T5" fmla="*/ 12054 h 19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009" fill="none" extrusionOk="0">
                <a:moveTo>
                  <a:pt x="1150" y="19008"/>
                </a:moveTo>
                <a:cubicBezTo>
                  <a:pt x="388" y="16769"/>
                  <a:pt x="0" y="14419"/>
                  <a:pt x="0" y="12054"/>
                </a:cubicBezTo>
                <a:cubicBezTo>
                  <a:pt x="-1" y="7759"/>
                  <a:pt x="1279" y="3563"/>
                  <a:pt x="3676" y="0"/>
                </a:cubicBezTo>
              </a:path>
              <a:path w="21600" h="19009" stroke="0" extrusionOk="0">
                <a:moveTo>
                  <a:pt x="1150" y="19008"/>
                </a:moveTo>
                <a:cubicBezTo>
                  <a:pt x="388" y="16769"/>
                  <a:pt x="0" y="14419"/>
                  <a:pt x="0" y="12054"/>
                </a:cubicBezTo>
                <a:cubicBezTo>
                  <a:pt x="-1" y="7759"/>
                  <a:pt x="1279" y="3563"/>
                  <a:pt x="3676" y="0"/>
                </a:cubicBezTo>
                <a:lnTo>
                  <a:pt x="21600" y="1205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21" name="Freeform 81"/>
          <p:cNvSpPr>
            <a:spLocks/>
          </p:cNvSpPr>
          <p:nvPr/>
        </p:nvSpPr>
        <p:spPr bwMode="auto">
          <a:xfrm>
            <a:off x="7753350" y="4603750"/>
            <a:ext cx="95250" cy="142875"/>
          </a:xfrm>
          <a:custGeom>
            <a:avLst/>
            <a:gdLst>
              <a:gd name="T0" fmla="*/ 60 w 60"/>
              <a:gd name="T1" fmla="*/ 90 h 90"/>
              <a:gd name="T2" fmla="*/ 48 w 60"/>
              <a:gd name="T3" fmla="*/ 0 h 90"/>
              <a:gd name="T4" fmla="*/ 0 w 60"/>
              <a:gd name="T5" fmla="*/ 18 h 90"/>
              <a:gd name="T6" fmla="*/ 60 w 60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90">
                <a:moveTo>
                  <a:pt x="60" y="90"/>
                </a:moveTo>
                <a:lnTo>
                  <a:pt x="48" y="0"/>
                </a:lnTo>
                <a:lnTo>
                  <a:pt x="0" y="18"/>
                </a:lnTo>
                <a:lnTo>
                  <a:pt x="6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22" name="Rectangle 82"/>
          <p:cNvSpPr>
            <a:spLocks noChangeArrowheads="1"/>
          </p:cNvSpPr>
          <p:nvPr/>
        </p:nvSpPr>
        <p:spPr bwMode="auto">
          <a:xfrm>
            <a:off x="7886700" y="44799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202" y="274638"/>
            <a:ext cx="8879596" cy="1143000"/>
          </a:xfrm>
        </p:spPr>
        <p:txBody>
          <a:bodyPr>
            <a:normAutofit/>
          </a:bodyPr>
          <a:lstStyle/>
          <a:p>
            <a:r>
              <a:rPr lang="es-CL" b="1" dirty="0" smtClean="0"/>
              <a:t>MMDS2 : </a:t>
            </a:r>
            <a:r>
              <a:rPr lang="es-CL" b="1" dirty="0" err="1" smtClean="0"/>
              <a:t>without</a:t>
            </a:r>
            <a:r>
              <a:rPr lang="es-CL" b="1" dirty="0" smtClean="0"/>
              <a:t> </a:t>
            </a:r>
            <a:r>
              <a:rPr lang="es-CL" b="1" dirty="0" err="1" smtClean="0"/>
              <a:t>auxiliary</a:t>
            </a:r>
            <a:r>
              <a:rPr lang="es-CL" b="1" dirty="0" smtClean="0"/>
              <a:t> variables</a:t>
            </a:r>
            <a:endParaRPr lang="es-CL" b="1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62125" y="2862263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advertise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85950" y="3062288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ments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829050" y="4948238"/>
            <a:ext cx="495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71725" y="5376863"/>
            <a:ext cx="1200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 revenue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rc 11"/>
          <p:cNvSpPr>
            <a:spLocks/>
          </p:cNvSpPr>
          <p:nvPr/>
        </p:nvSpPr>
        <p:spPr bwMode="auto">
          <a:xfrm>
            <a:off x="3205163" y="4591051"/>
            <a:ext cx="742950" cy="8604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7109 w 17109"/>
              <a:gd name="T1" fmla="*/ 13186 h 19797"/>
              <a:gd name="T2" fmla="*/ 8640 w 17109"/>
              <a:gd name="T3" fmla="*/ 19797 h 19797"/>
              <a:gd name="T4" fmla="*/ 0 w 17109"/>
              <a:gd name="T5" fmla="*/ 0 h 19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109" h="19797" fill="none" extrusionOk="0">
                <a:moveTo>
                  <a:pt x="17108" y="13185"/>
                </a:moveTo>
                <a:cubicBezTo>
                  <a:pt x="14887" y="16067"/>
                  <a:pt x="11974" y="18341"/>
                  <a:pt x="8639" y="19796"/>
                </a:cubicBezTo>
              </a:path>
              <a:path w="17109" h="19797" stroke="0" extrusionOk="0">
                <a:moveTo>
                  <a:pt x="17108" y="13185"/>
                </a:moveTo>
                <a:cubicBezTo>
                  <a:pt x="14887" y="16067"/>
                  <a:pt x="11974" y="18341"/>
                  <a:pt x="8639" y="19796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3457575" y="5424488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2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2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524250" y="5233988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076575" y="2490788"/>
            <a:ext cx="1085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presence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781550" y="3186113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400550" y="3919538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</a:t>
            </a:r>
            <a:r>
              <a:rPr kumimoji="0" lang="es-C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C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backlog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381125" y="4633913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466850" y="4833938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95375" y="3843338"/>
            <a:ext cx="1057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spending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rc 20"/>
          <p:cNvSpPr>
            <a:spLocks/>
          </p:cNvSpPr>
          <p:nvPr/>
        </p:nvSpPr>
        <p:spPr bwMode="auto">
          <a:xfrm>
            <a:off x="2319338" y="2568576"/>
            <a:ext cx="838200" cy="1298575"/>
          </a:xfrm>
          <a:custGeom>
            <a:avLst/>
            <a:gdLst>
              <a:gd name="G0" fmla="+- 13712 0 0"/>
              <a:gd name="G1" fmla="+- 21260 0 0"/>
              <a:gd name="G2" fmla="+- 21600 0 0"/>
              <a:gd name="T0" fmla="*/ 0 w 13712"/>
              <a:gd name="T1" fmla="*/ 4570 h 21260"/>
              <a:gd name="T2" fmla="*/ 9896 w 13712"/>
              <a:gd name="T3" fmla="*/ 0 h 21260"/>
              <a:gd name="T4" fmla="*/ 13712 w 13712"/>
              <a:gd name="T5" fmla="*/ 21260 h 2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12" h="21260" fill="none" extrusionOk="0">
                <a:moveTo>
                  <a:pt x="0" y="4570"/>
                </a:moveTo>
                <a:cubicBezTo>
                  <a:pt x="2853" y="2225"/>
                  <a:pt x="6260" y="652"/>
                  <a:pt x="9895" y="-1"/>
                </a:cubicBezTo>
              </a:path>
              <a:path w="13712" h="21260" stroke="0" extrusionOk="0">
                <a:moveTo>
                  <a:pt x="0" y="4570"/>
                </a:moveTo>
                <a:cubicBezTo>
                  <a:pt x="2853" y="2225"/>
                  <a:pt x="6260" y="652"/>
                  <a:pt x="9895" y="-1"/>
                </a:cubicBezTo>
                <a:lnTo>
                  <a:pt x="13712" y="2126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2914650" y="2528888"/>
            <a:ext cx="142875" cy="76200"/>
          </a:xfrm>
          <a:custGeom>
            <a:avLst/>
            <a:gdLst>
              <a:gd name="T0" fmla="*/ 90 w 90"/>
              <a:gd name="T1" fmla="*/ 18 h 48"/>
              <a:gd name="T2" fmla="*/ 0 w 90"/>
              <a:gd name="T3" fmla="*/ 0 h 48"/>
              <a:gd name="T4" fmla="*/ 6 w 90"/>
              <a:gd name="T5" fmla="*/ 48 h 48"/>
              <a:gd name="T6" fmla="*/ 90 w 90"/>
              <a:gd name="T7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18"/>
                </a:moveTo>
                <a:lnTo>
                  <a:pt x="0" y="0"/>
                </a:lnTo>
                <a:lnTo>
                  <a:pt x="6" y="48"/>
                </a:lnTo>
                <a:lnTo>
                  <a:pt x="90" y="1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914650" y="2595563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rc 23"/>
          <p:cNvSpPr>
            <a:spLocks/>
          </p:cNvSpPr>
          <p:nvPr/>
        </p:nvSpPr>
        <p:spPr bwMode="auto">
          <a:xfrm>
            <a:off x="3976688" y="3406776"/>
            <a:ext cx="1071563" cy="368300"/>
          </a:xfrm>
          <a:custGeom>
            <a:avLst/>
            <a:gdLst>
              <a:gd name="G0" fmla="+- 0 0 0"/>
              <a:gd name="G1" fmla="+- 2574 0 0"/>
              <a:gd name="G2" fmla="+- 21600 0 0"/>
              <a:gd name="T0" fmla="*/ 21446 w 21600"/>
              <a:gd name="T1" fmla="*/ 0 h 7431"/>
              <a:gd name="T2" fmla="*/ 21047 w 21600"/>
              <a:gd name="T3" fmla="*/ 7431 h 7431"/>
              <a:gd name="T4" fmla="*/ 0 w 21600"/>
              <a:gd name="T5" fmla="*/ 2574 h 7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7431" fill="none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</a:path>
              <a:path w="21600" h="7431" stroke="0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  <a:lnTo>
                  <a:pt x="0" y="257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4991100" y="3767138"/>
            <a:ext cx="66675" cy="142875"/>
          </a:xfrm>
          <a:custGeom>
            <a:avLst/>
            <a:gdLst>
              <a:gd name="T0" fmla="*/ 0 w 42"/>
              <a:gd name="T1" fmla="*/ 90 h 90"/>
              <a:gd name="T2" fmla="*/ 42 w 42"/>
              <a:gd name="T3" fmla="*/ 12 h 90"/>
              <a:gd name="T4" fmla="*/ 0 w 42"/>
              <a:gd name="T5" fmla="*/ 0 h 90"/>
              <a:gd name="T6" fmla="*/ 0 w 42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90">
                <a:moveTo>
                  <a:pt x="0" y="90"/>
                </a:moveTo>
                <a:lnTo>
                  <a:pt x="42" y="12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886325" y="3643313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c 26"/>
          <p:cNvSpPr>
            <a:spLocks/>
          </p:cNvSpPr>
          <p:nvPr/>
        </p:nvSpPr>
        <p:spPr bwMode="auto">
          <a:xfrm>
            <a:off x="4005263" y="4114801"/>
            <a:ext cx="928688" cy="8540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3 w 21593"/>
              <a:gd name="T1" fmla="*/ 554 h 19876"/>
              <a:gd name="T2" fmla="*/ 8456 w 21593"/>
              <a:gd name="T3" fmla="*/ 19876 h 19876"/>
              <a:gd name="T4" fmla="*/ 0 w 21593"/>
              <a:gd name="T5" fmla="*/ 0 h 19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9876" fill="none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</a:path>
              <a:path w="21593" h="19876" stroke="0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4248150" y="4938713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2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2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4324350" y="4757738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Arc 29"/>
          <p:cNvSpPr>
            <a:spLocks/>
          </p:cNvSpPr>
          <p:nvPr/>
        </p:nvSpPr>
        <p:spPr bwMode="auto">
          <a:xfrm>
            <a:off x="2025650" y="3676651"/>
            <a:ext cx="1093788" cy="1684338"/>
          </a:xfrm>
          <a:custGeom>
            <a:avLst/>
            <a:gdLst>
              <a:gd name="G0" fmla="+- 13096 0 0"/>
              <a:gd name="G1" fmla="+- 0 0 0"/>
              <a:gd name="G2" fmla="+- 21600 0 0"/>
              <a:gd name="T0" fmla="*/ 5319 w 13096"/>
              <a:gd name="T1" fmla="*/ 20151 h 20151"/>
              <a:gd name="T2" fmla="*/ 0 w 13096"/>
              <a:gd name="T3" fmla="*/ 17177 h 20151"/>
              <a:gd name="T4" fmla="*/ 13096 w 13096"/>
              <a:gd name="T5" fmla="*/ 0 h 20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96" h="20151" fill="none" extrusionOk="0">
                <a:moveTo>
                  <a:pt x="5318" y="20151"/>
                </a:moveTo>
                <a:cubicBezTo>
                  <a:pt x="3414" y="19416"/>
                  <a:pt x="1623" y="18414"/>
                  <a:pt x="-1" y="17177"/>
                </a:cubicBezTo>
              </a:path>
              <a:path w="13096" h="20151" stroke="0" extrusionOk="0">
                <a:moveTo>
                  <a:pt x="5318" y="20151"/>
                </a:moveTo>
                <a:cubicBezTo>
                  <a:pt x="3414" y="19416"/>
                  <a:pt x="1623" y="18414"/>
                  <a:pt x="-1" y="17177"/>
                </a:cubicBezTo>
                <a:lnTo>
                  <a:pt x="13096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924050" y="5033963"/>
            <a:ext cx="123825" cy="114300"/>
          </a:xfrm>
          <a:custGeom>
            <a:avLst/>
            <a:gdLst>
              <a:gd name="T0" fmla="*/ 0 w 78"/>
              <a:gd name="T1" fmla="*/ 0 h 72"/>
              <a:gd name="T2" fmla="*/ 48 w 78"/>
              <a:gd name="T3" fmla="*/ 72 h 72"/>
              <a:gd name="T4" fmla="*/ 78 w 78"/>
              <a:gd name="T5" fmla="*/ 30 h 72"/>
              <a:gd name="T6" fmla="*/ 0 w 78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2">
                <a:moveTo>
                  <a:pt x="0" y="0"/>
                </a:moveTo>
                <a:lnTo>
                  <a:pt x="48" y="72"/>
                </a:lnTo>
                <a:lnTo>
                  <a:pt x="78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085975" y="4929188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rc 32"/>
          <p:cNvSpPr>
            <a:spLocks/>
          </p:cNvSpPr>
          <p:nvPr/>
        </p:nvSpPr>
        <p:spPr bwMode="auto">
          <a:xfrm>
            <a:off x="1562100" y="3368676"/>
            <a:ext cx="842963" cy="488950"/>
          </a:xfrm>
          <a:custGeom>
            <a:avLst/>
            <a:gdLst>
              <a:gd name="G0" fmla="+- 21591 0 0"/>
              <a:gd name="G1" fmla="+- 12509 0 0"/>
              <a:gd name="G2" fmla="+- 21600 0 0"/>
              <a:gd name="T0" fmla="*/ 0 w 21591"/>
              <a:gd name="T1" fmla="*/ 11892 h 12509"/>
              <a:gd name="T2" fmla="*/ 3982 w 21591"/>
              <a:gd name="T3" fmla="*/ 0 h 12509"/>
              <a:gd name="T4" fmla="*/ 21591 w 21591"/>
              <a:gd name="T5" fmla="*/ 12509 h 12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1" h="12509" fill="none" extrusionOk="0">
                <a:moveTo>
                  <a:pt x="-1" y="11891"/>
                </a:moveTo>
                <a:cubicBezTo>
                  <a:pt x="121" y="7621"/>
                  <a:pt x="1507" y="3482"/>
                  <a:pt x="3981" y="-1"/>
                </a:cubicBezTo>
              </a:path>
              <a:path w="21591" h="12509" stroke="0" extrusionOk="0">
                <a:moveTo>
                  <a:pt x="-1" y="11891"/>
                </a:moveTo>
                <a:cubicBezTo>
                  <a:pt x="121" y="7621"/>
                  <a:pt x="1507" y="3482"/>
                  <a:pt x="3981" y="-1"/>
                </a:cubicBezTo>
                <a:lnTo>
                  <a:pt x="21591" y="1250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1685925" y="3271838"/>
            <a:ext cx="123825" cy="114300"/>
          </a:xfrm>
          <a:custGeom>
            <a:avLst/>
            <a:gdLst>
              <a:gd name="T0" fmla="*/ 78 w 78"/>
              <a:gd name="T1" fmla="*/ 0 h 72"/>
              <a:gd name="T2" fmla="*/ 0 w 78"/>
              <a:gd name="T3" fmla="*/ 42 h 72"/>
              <a:gd name="T4" fmla="*/ 36 w 78"/>
              <a:gd name="T5" fmla="*/ 72 h 72"/>
              <a:gd name="T6" fmla="*/ 78 w 78"/>
              <a:gd name="T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2">
                <a:moveTo>
                  <a:pt x="78" y="0"/>
                </a:moveTo>
                <a:lnTo>
                  <a:pt x="0" y="42"/>
                </a:lnTo>
                <a:lnTo>
                  <a:pt x="36" y="72"/>
                </a:lnTo>
                <a:lnTo>
                  <a:pt x="78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096" name="Rectangle 34"/>
          <p:cNvSpPr>
            <a:spLocks noChangeArrowheads="1"/>
          </p:cNvSpPr>
          <p:nvPr/>
        </p:nvSpPr>
        <p:spPr bwMode="auto">
          <a:xfrm>
            <a:off x="1790700" y="3357563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35"/>
          <p:cNvSpPr>
            <a:spLocks noChangeArrowheads="1"/>
          </p:cNvSpPr>
          <p:nvPr/>
        </p:nvSpPr>
        <p:spPr bwMode="auto">
          <a:xfrm>
            <a:off x="6419850" y="3005138"/>
            <a:ext cx="876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36"/>
          <p:cNvSpPr>
            <a:spLocks noChangeArrowheads="1"/>
          </p:cNvSpPr>
          <p:nvPr/>
        </p:nvSpPr>
        <p:spPr bwMode="auto">
          <a:xfrm>
            <a:off x="6276975" y="3205163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37"/>
          <p:cNvSpPr>
            <a:spLocks noChangeArrowheads="1"/>
          </p:cNvSpPr>
          <p:nvPr/>
        </p:nvSpPr>
        <p:spPr bwMode="auto">
          <a:xfrm>
            <a:off x="5838825" y="4786313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perception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38"/>
          <p:cNvSpPr>
            <a:spLocks noChangeArrowheads="1"/>
          </p:cNvSpPr>
          <p:nvPr/>
        </p:nvSpPr>
        <p:spPr bwMode="auto">
          <a:xfrm>
            <a:off x="5819775" y="4986338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adjustment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Arc 39"/>
          <p:cNvSpPr>
            <a:spLocks/>
          </p:cNvSpPr>
          <p:nvPr/>
        </p:nvSpPr>
        <p:spPr bwMode="auto">
          <a:xfrm>
            <a:off x="5938838" y="3521076"/>
            <a:ext cx="1109663" cy="1258888"/>
          </a:xfrm>
          <a:custGeom>
            <a:avLst/>
            <a:gdLst>
              <a:gd name="G0" fmla="+- 0 0 0"/>
              <a:gd name="G1" fmla="+- 7655 0 0"/>
              <a:gd name="G2" fmla="+- 21600 0 0"/>
              <a:gd name="T0" fmla="*/ 20198 w 21600"/>
              <a:gd name="T1" fmla="*/ 0 h 24495"/>
              <a:gd name="T2" fmla="*/ 13527 w 21600"/>
              <a:gd name="T3" fmla="*/ 24495 h 24495"/>
              <a:gd name="T4" fmla="*/ 0 w 21600"/>
              <a:gd name="T5" fmla="*/ 7655 h 24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95" fill="none" extrusionOk="0">
                <a:moveTo>
                  <a:pt x="20198" y="-1"/>
                </a:moveTo>
                <a:cubicBezTo>
                  <a:pt x="21124" y="2445"/>
                  <a:pt x="21600" y="5039"/>
                  <a:pt x="21600" y="7655"/>
                </a:cubicBezTo>
                <a:cubicBezTo>
                  <a:pt x="21600" y="14201"/>
                  <a:pt x="18630" y="20395"/>
                  <a:pt x="13526" y="24494"/>
                </a:cubicBezTo>
              </a:path>
              <a:path w="21600" h="24495" stroke="0" extrusionOk="0">
                <a:moveTo>
                  <a:pt x="20198" y="-1"/>
                </a:moveTo>
                <a:cubicBezTo>
                  <a:pt x="21124" y="2445"/>
                  <a:pt x="21600" y="5039"/>
                  <a:pt x="21600" y="7655"/>
                </a:cubicBezTo>
                <a:cubicBezTo>
                  <a:pt x="21600" y="14201"/>
                  <a:pt x="18630" y="20395"/>
                  <a:pt x="13526" y="24494"/>
                </a:cubicBezTo>
                <a:lnTo>
                  <a:pt x="0" y="7655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04" name="Freeform 40"/>
          <p:cNvSpPr>
            <a:spLocks/>
          </p:cNvSpPr>
          <p:nvPr/>
        </p:nvSpPr>
        <p:spPr bwMode="auto">
          <a:xfrm>
            <a:off x="6924675" y="3405188"/>
            <a:ext cx="85725" cy="133350"/>
          </a:xfrm>
          <a:custGeom>
            <a:avLst/>
            <a:gdLst>
              <a:gd name="T0" fmla="*/ 0 w 54"/>
              <a:gd name="T1" fmla="*/ 0 h 84"/>
              <a:gd name="T2" fmla="*/ 12 w 54"/>
              <a:gd name="T3" fmla="*/ 84 h 84"/>
              <a:gd name="T4" fmla="*/ 54 w 54"/>
              <a:gd name="T5" fmla="*/ 60 h 84"/>
              <a:gd name="T6" fmla="*/ 0 w 54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4">
                <a:moveTo>
                  <a:pt x="0" y="0"/>
                </a:moveTo>
                <a:lnTo>
                  <a:pt x="12" y="84"/>
                </a:lnTo>
                <a:lnTo>
                  <a:pt x="54" y="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05" name="Rectangle 41"/>
          <p:cNvSpPr>
            <a:spLocks noChangeArrowheads="1"/>
          </p:cNvSpPr>
          <p:nvPr/>
        </p:nvSpPr>
        <p:spPr bwMode="auto">
          <a:xfrm>
            <a:off x="6848475" y="3481388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Arc 42"/>
          <p:cNvSpPr>
            <a:spLocks/>
          </p:cNvSpPr>
          <p:nvPr/>
        </p:nvSpPr>
        <p:spPr bwMode="auto">
          <a:xfrm>
            <a:off x="4000500" y="4216401"/>
            <a:ext cx="842963" cy="723900"/>
          </a:xfrm>
          <a:custGeom>
            <a:avLst/>
            <a:gdLst>
              <a:gd name="G0" fmla="+- 21600 0 0"/>
              <a:gd name="G1" fmla="+- 16443 0 0"/>
              <a:gd name="G2" fmla="+- 21600 0 0"/>
              <a:gd name="T0" fmla="*/ 101 w 21600"/>
              <a:gd name="T1" fmla="*/ 18531 h 18531"/>
              <a:gd name="T2" fmla="*/ 7593 w 21600"/>
              <a:gd name="T3" fmla="*/ 0 h 18531"/>
              <a:gd name="T4" fmla="*/ 21600 w 21600"/>
              <a:gd name="T5" fmla="*/ 16443 h 18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531" fill="none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</a:path>
              <a:path w="21600" h="18531" stroke="0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  <a:lnTo>
                  <a:pt x="21600" y="1644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07" name="Freeform 43"/>
          <p:cNvSpPr>
            <a:spLocks/>
          </p:cNvSpPr>
          <p:nvPr/>
        </p:nvSpPr>
        <p:spPr bwMode="auto">
          <a:xfrm>
            <a:off x="4276725" y="4138613"/>
            <a:ext cx="133350" cy="104775"/>
          </a:xfrm>
          <a:custGeom>
            <a:avLst/>
            <a:gdLst>
              <a:gd name="T0" fmla="*/ 84 w 84"/>
              <a:gd name="T1" fmla="*/ 0 h 66"/>
              <a:gd name="T2" fmla="*/ 0 w 84"/>
              <a:gd name="T3" fmla="*/ 24 h 66"/>
              <a:gd name="T4" fmla="*/ 24 w 84"/>
              <a:gd name="T5" fmla="*/ 66 h 66"/>
              <a:gd name="T6" fmla="*/ 84 w 8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66">
                <a:moveTo>
                  <a:pt x="84" y="0"/>
                </a:moveTo>
                <a:lnTo>
                  <a:pt x="0" y="24"/>
                </a:lnTo>
                <a:lnTo>
                  <a:pt x="24" y="66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08" name="Rectangle 44"/>
          <p:cNvSpPr>
            <a:spLocks noChangeArrowheads="1"/>
          </p:cNvSpPr>
          <p:nvPr/>
        </p:nvSpPr>
        <p:spPr bwMode="auto">
          <a:xfrm>
            <a:off x="4200525" y="4014788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Arc 45"/>
          <p:cNvSpPr>
            <a:spLocks/>
          </p:cNvSpPr>
          <p:nvPr/>
        </p:nvSpPr>
        <p:spPr bwMode="auto">
          <a:xfrm>
            <a:off x="6219825" y="3400426"/>
            <a:ext cx="2176463" cy="1285875"/>
          </a:xfrm>
          <a:custGeom>
            <a:avLst/>
            <a:gdLst>
              <a:gd name="G0" fmla="+- 21597 0 0"/>
              <a:gd name="G1" fmla="+- 12769 0 0"/>
              <a:gd name="G2" fmla="+- 21600 0 0"/>
              <a:gd name="T0" fmla="*/ 0 w 21597"/>
              <a:gd name="T1" fmla="*/ 12438 h 12769"/>
              <a:gd name="T2" fmla="*/ 4176 w 21597"/>
              <a:gd name="T3" fmla="*/ 0 h 12769"/>
              <a:gd name="T4" fmla="*/ 21597 w 21597"/>
              <a:gd name="T5" fmla="*/ 12769 h 12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12769" fill="none" extrusionOk="0">
                <a:moveTo>
                  <a:pt x="-1" y="12437"/>
                </a:moveTo>
                <a:cubicBezTo>
                  <a:pt x="68" y="7959"/>
                  <a:pt x="1527" y="3612"/>
                  <a:pt x="4175" y="-1"/>
                </a:cubicBezTo>
              </a:path>
              <a:path w="21597" h="12769" stroke="0" extrusionOk="0">
                <a:moveTo>
                  <a:pt x="-1" y="12437"/>
                </a:moveTo>
                <a:cubicBezTo>
                  <a:pt x="68" y="7959"/>
                  <a:pt x="1527" y="3612"/>
                  <a:pt x="4175" y="-1"/>
                </a:cubicBezTo>
                <a:lnTo>
                  <a:pt x="21597" y="1276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0" name="Freeform 46"/>
          <p:cNvSpPr>
            <a:spLocks/>
          </p:cNvSpPr>
          <p:nvPr/>
        </p:nvSpPr>
        <p:spPr bwMode="auto">
          <a:xfrm>
            <a:off x="6181725" y="4643438"/>
            <a:ext cx="76200" cy="142875"/>
          </a:xfrm>
          <a:custGeom>
            <a:avLst/>
            <a:gdLst>
              <a:gd name="T0" fmla="*/ 30 w 48"/>
              <a:gd name="T1" fmla="*/ 90 h 90"/>
              <a:gd name="T2" fmla="*/ 48 w 48"/>
              <a:gd name="T3" fmla="*/ 0 h 90"/>
              <a:gd name="T4" fmla="*/ 0 w 48"/>
              <a:gd name="T5" fmla="*/ 6 h 90"/>
              <a:gd name="T6" fmla="*/ 30 w 4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0">
                <a:moveTo>
                  <a:pt x="30" y="90"/>
                </a:moveTo>
                <a:lnTo>
                  <a:pt x="48" y="0"/>
                </a:lnTo>
                <a:lnTo>
                  <a:pt x="0" y="6"/>
                </a:lnTo>
                <a:lnTo>
                  <a:pt x="3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1" name="Rectangle 47"/>
          <p:cNvSpPr>
            <a:spLocks noChangeArrowheads="1"/>
          </p:cNvSpPr>
          <p:nvPr/>
        </p:nvSpPr>
        <p:spPr bwMode="auto">
          <a:xfrm>
            <a:off x="6324600" y="4557713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Arc 48"/>
          <p:cNvSpPr>
            <a:spLocks/>
          </p:cNvSpPr>
          <p:nvPr/>
        </p:nvSpPr>
        <p:spPr bwMode="auto">
          <a:xfrm>
            <a:off x="1504950" y="4186238"/>
            <a:ext cx="871538" cy="449263"/>
          </a:xfrm>
          <a:custGeom>
            <a:avLst/>
            <a:gdLst>
              <a:gd name="G0" fmla="+- 21600 0 0"/>
              <a:gd name="G1" fmla="+- 1531 0 0"/>
              <a:gd name="G2" fmla="+- 21600 0 0"/>
              <a:gd name="T0" fmla="*/ 2257 w 21600"/>
              <a:gd name="T1" fmla="*/ 11143 h 11143"/>
              <a:gd name="T2" fmla="*/ 54 w 21600"/>
              <a:gd name="T3" fmla="*/ 0 h 11143"/>
              <a:gd name="T4" fmla="*/ 21600 w 21600"/>
              <a:gd name="T5" fmla="*/ 1531 h 1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143" fill="none" extrusionOk="0">
                <a:moveTo>
                  <a:pt x="2256" y="11143"/>
                </a:moveTo>
                <a:cubicBezTo>
                  <a:pt x="772" y="8156"/>
                  <a:pt x="0" y="4866"/>
                  <a:pt x="0" y="1531"/>
                </a:cubicBezTo>
                <a:cubicBezTo>
                  <a:pt x="-1" y="1020"/>
                  <a:pt x="18" y="509"/>
                  <a:pt x="54" y="0"/>
                </a:cubicBezTo>
              </a:path>
              <a:path w="21600" h="11143" stroke="0" extrusionOk="0">
                <a:moveTo>
                  <a:pt x="2256" y="11143"/>
                </a:moveTo>
                <a:cubicBezTo>
                  <a:pt x="772" y="8156"/>
                  <a:pt x="0" y="4866"/>
                  <a:pt x="0" y="1531"/>
                </a:cubicBezTo>
                <a:cubicBezTo>
                  <a:pt x="-1" y="1020"/>
                  <a:pt x="18" y="509"/>
                  <a:pt x="54" y="0"/>
                </a:cubicBezTo>
                <a:lnTo>
                  <a:pt x="21600" y="1531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3" name="Freeform 49"/>
          <p:cNvSpPr>
            <a:spLocks/>
          </p:cNvSpPr>
          <p:nvPr/>
        </p:nvSpPr>
        <p:spPr bwMode="auto">
          <a:xfrm>
            <a:off x="1466850" y="4062413"/>
            <a:ext cx="76200" cy="133350"/>
          </a:xfrm>
          <a:custGeom>
            <a:avLst/>
            <a:gdLst>
              <a:gd name="T0" fmla="*/ 42 w 48"/>
              <a:gd name="T1" fmla="*/ 0 h 84"/>
              <a:gd name="T2" fmla="*/ 0 w 48"/>
              <a:gd name="T3" fmla="*/ 72 h 84"/>
              <a:gd name="T4" fmla="*/ 48 w 48"/>
              <a:gd name="T5" fmla="*/ 84 h 84"/>
              <a:gd name="T6" fmla="*/ 42 w 48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84">
                <a:moveTo>
                  <a:pt x="42" y="0"/>
                </a:moveTo>
                <a:lnTo>
                  <a:pt x="0" y="72"/>
                </a:lnTo>
                <a:lnTo>
                  <a:pt x="48" y="84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4" name="Arc 50"/>
          <p:cNvSpPr>
            <a:spLocks/>
          </p:cNvSpPr>
          <p:nvPr/>
        </p:nvSpPr>
        <p:spPr bwMode="auto">
          <a:xfrm>
            <a:off x="4972050" y="3848101"/>
            <a:ext cx="1100138" cy="1065213"/>
          </a:xfrm>
          <a:custGeom>
            <a:avLst/>
            <a:gdLst>
              <a:gd name="G0" fmla="+- 20884 0 0"/>
              <a:gd name="G1" fmla="+- 0 0 0"/>
              <a:gd name="G2" fmla="+- 21600 0 0"/>
              <a:gd name="T0" fmla="*/ 13251 w 20884"/>
              <a:gd name="T1" fmla="*/ 20206 h 20206"/>
              <a:gd name="T2" fmla="*/ 0 w 20884"/>
              <a:gd name="T3" fmla="*/ 5515 h 20206"/>
              <a:gd name="T4" fmla="*/ 20884 w 20884"/>
              <a:gd name="T5" fmla="*/ 0 h 20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4" h="20206" fill="none" extrusionOk="0">
                <a:moveTo>
                  <a:pt x="13250" y="20206"/>
                </a:moveTo>
                <a:cubicBezTo>
                  <a:pt x="6718" y="17738"/>
                  <a:pt x="1782" y="12266"/>
                  <a:pt x="-1" y="5515"/>
                </a:cubicBezTo>
              </a:path>
              <a:path w="20884" h="20206" stroke="0" extrusionOk="0">
                <a:moveTo>
                  <a:pt x="13250" y="20206"/>
                </a:moveTo>
                <a:cubicBezTo>
                  <a:pt x="6718" y="17738"/>
                  <a:pt x="1782" y="12266"/>
                  <a:pt x="-1" y="5515"/>
                </a:cubicBezTo>
                <a:lnTo>
                  <a:pt x="20884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5" name="Freeform 51"/>
          <p:cNvSpPr>
            <a:spLocks/>
          </p:cNvSpPr>
          <p:nvPr/>
        </p:nvSpPr>
        <p:spPr bwMode="auto">
          <a:xfrm>
            <a:off x="5657850" y="4881563"/>
            <a:ext cx="142875" cy="76200"/>
          </a:xfrm>
          <a:custGeom>
            <a:avLst/>
            <a:gdLst>
              <a:gd name="T0" fmla="*/ 90 w 90"/>
              <a:gd name="T1" fmla="*/ 48 h 48"/>
              <a:gd name="T2" fmla="*/ 12 w 90"/>
              <a:gd name="T3" fmla="*/ 0 h 48"/>
              <a:gd name="T4" fmla="*/ 0 w 90"/>
              <a:gd name="T5" fmla="*/ 48 h 48"/>
              <a:gd name="T6" fmla="*/ 90 w 90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48"/>
                </a:moveTo>
                <a:lnTo>
                  <a:pt x="12" y="0"/>
                </a:lnTo>
                <a:lnTo>
                  <a:pt x="0" y="48"/>
                </a:lnTo>
                <a:lnTo>
                  <a:pt x="9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6" name="Arc 52"/>
          <p:cNvSpPr>
            <a:spLocks/>
          </p:cNvSpPr>
          <p:nvPr/>
        </p:nvSpPr>
        <p:spPr bwMode="auto">
          <a:xfrm>
            <a:off x="4249738" y="3171826"/>
            <a:ext cx="1455738" cy="2147888"/>
          </a:xfrm>
          <a:custGeom>
            <a:avLst/>
            <a:gdLst>
              <a:gd name="G0" fmla="+- 8277 0 0"/>
              <a:gd name="G1" fmla="+- 0 0 0"/>
              <a:gd name="G2" fmla="+- 21600 0 0"/>
              <a:gd name="T0" fmla="*/ 14646 w 14646"/>
              <a:gd name="T1" fmla="*/ 20640 h 21600"/>
              <a:gd name="T2" fmla="*/ 0 w 14646"/>
              <a:gd name="T3" fmla="*/ 19951 h 21600"/>
              <a:gd name="T4" fmla="*/ 8277 w 146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46" h="21600" fill="none" extrusionOk="0">
                <a:moveTo>
                  <a:pt x="14645" y="20639"/>
                </a:moveTo>
                <a:cubicBezTo>
                  <a:pt x="12582" y="21276"/>
                  <a:pt x="10436" y="21599"/>
                  <a:pt x="8277" y="21600"/>
                </a:cubicBezTo>
                <a:cubicBezTo>
                  <a:pt x="5436" y="21600"/>
                  <a:pt x="2623" y="21039"/>
                  <a:pt x="-1" y="19951"/>
                </a:cubicBezTo>
              </a:path>
              <a:path w="14646" h="21600" stroke="0" extrusionOk="0">
                <a:moveTo>
                  <a:pt x="14645" y="20639"/>
                </a:moveTo>
                <a:cubicBezTo>
                  <a:pt x="12582" y="21276"/>
                  <a:pt x="10436" y="21599"/>
                  <a:pt x="8277" y="21600"/>
                </a:cubicBezTo>
                <a:cubicBezTo>
                  <a:pt x="5436" y="21600"/>
                  <a:pt x="2623" y="21039"/>
                  <a:pt x="-1" y="19951"/>
                </a:cubicBezTo>
                <a:lnTo>
                  <a:pt x="8277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7" name="Freeform 53"/>
          <p:cNvSpPr>
            <a:spLocks/>
          </p:cNvSpPr>
          <p:nvPr/>
        </p:nvSpPr>
        <p:spPr bwMode="auto">
          <a:xfrm>
            <a:off x="5695950" y="5186363"/>
            <a:ext cx="142875" cy="76200"/>
          </a:xfrm>
          <a:custGeom>
            <a:avLst/>
            <a:gdLst>
              <a:gd name="T0" fmla="*/ 90 w 90"/>
              <a:gd name="T1" fmla="*/ 0 h 48"/>
              <a:gd name="T2" fmla="*/ 0 w 90"/>
              <a:gd name="T3" fmla="*/ 6 h 48"/>
              <a:gd name="T4" fmla="*/ 18 w 90"/>
              <a:gd name="T5" fmla="*/ 48 h 48"/>
              <a:gd name="T6" fmla="*/ 90 w 90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0"/>
                </a:moveTo>
                <a:lnTo>
                  <a:pt x="0" y="6"/>
                </a:lnTo>
                <a:lnTo>
                  <a:pt x="18" y="48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8" name="Arc 54"/>
          <p:cNvSpPr>
            <a:spLocks/>
          </p:cNvSpPr>
          <p:nvPr/>
        </p:nvSpPr>
        <p:spPr bwMode="auto">
          <a:xfrm>
            <a:off x="5240338" y="2843213"/>
            <a:ext cx="1303338" cy="1166813"/>
          </a:xfrm>
          <a:custGeom>
            <a:avLst/>
            <a:gdLst>
              <a:gd name="G0" fmla="+- 13114 0 0"/>
              <a:gd name="G1" fmla="+- 21600 0 0"/>
              <a:gd name="G2" fmla="+- 21600 0 0"/>
              <a:gd name="T0" fmla="*/ 0 w 24123"/>
              <a:gd name="T1" fmla="*/ 4437 h 21600"/>
              <a:gd name="T2" fmla="*/ 24123 w 24123"/>
              <a:gd name="T3" fmla="*/ 3016 h 21600"/>
              <a:gd name="T4" fmla="*/ 13114 w 2412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23" h="21600" fill="none" extrusionOk="0">
                <a:moveTo>
                  <a:pt x="-1" y="4436"/>
                </a:moveTo>
                <a:cubicBezTo>
                  <a:pt x="3766" y="1559"/>
                  <a:pt x="8374" y="-1"/>
                  <a:pt x="13114" y="0"/>
                </a:cubicBezTo>
                <a:cubicBezTo>
                  <a:pt x="16987" y="0"/>
                  <a:pt x="20790" y="1041"/>
                  <a:pt x="24122" y="3016"/>
                </a:cubicBezTo>
              </a:path>
              <a:path w="24123" h="21600" stroke="0" extrusionOk="0">
                <a:moveTo>
                  <a:pt x="-1" y="4436"/>
                </a:moveTo>
                <a:cubicBezTo>
                  <a:pt x="3766" y="1559"/>
                  <a:pt x="8374" y="-1"/>
                  <a:pt x="13114" y="0"/>
                </a:cubicBezTo>
                <a:cubicBezTo>
                  <a:pt x="16987" y="0"/>
                  <a:pt x="20790" y="1041"/>
                  <a:pt x="24122" y="3016"/>
                </a:cubicBezTo>
                <a:lnTo>
                  <a:pt x="13114" y="2160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19" name="Freeform 55"/>
          <p:cNvSpPr>
            <a:spLocks/>
          </p:cNvSpPr>
          <p:nvPr/>
        </p:nvSpPr>
        <p:spPr bwMode="auto">
          <a:xfrm>
            <a:off x="5143500" y="3052763"/>
            <a:ext cx="114300" cy="123825"/>
          </a:xfrm>
          <a:custGeom>
            <a:avLst/>
            <a:gdLst>
              <a:gd name="T0" fmla="*/ 0 w 72"/>
              <a:gd name="T1" fmla="*/ 78 h 78"/>
              <a:gd name="T2" fmla="*/ 72 w 72"/>
              <a:gd name="T3" fmla="*/ 36 h 78"/>
              <a:gd name="T4" fmla="*/ 42 w 72"/>
              <a:gd name="T5" fmla="*/ 0 h 78"/>
              <a:gd name="T6" fmla="*/ 0 w 72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78">
                <a:moveTo>
                  <a:pt x="0" y="78"/>
                </a:moveTo>
                <a:lnTo>
                  <a:pt x="72" y="36"/>
                </a:lnTo>
                <a:lnTo>
                  <a:pt x="42" y="0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20" name="Arc 56"/>
          <p:cNvSpPr>
            <a:spLocks/>
          </p:cNvSpPr>
          <p:nvPr/>
        </p:nvSpPr>
        <p:spPr bwMode="auto">
          <a:xfrm>
            <a:off x="3605213" y="2651126"/>
            <a:ext cx="1219200" cy="1730375"/>
          </a:xfrm>
          <a:custGeom>
            <a:avLst/>
            <a:gdLst>
              <a:gd name="G0" fmla="+- 0 0 0"/>
              <a:gd name="G1" fmla="+- 20924 0 0"/>
              <a:gd name="G2" fmla="+- 21600 0 0"/>
              <a:gd name="T0" fmla="*/ 5361 w 14748"/>
              <a:gd name="T1" fmla="*/ 0 h 20924"/>
              <a:gd name="T2" fmla="*/ 14748 w 14748"/>
              <a:gd name="T3" fmla="*/ 5143 h 20924"/>
              <a:gd name="T4" fmla="*/ 0 w 14748"/>
              <a:gd name="T5" fmla="*/ 20924 h 20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48" h="20924" fill="none" extrusionOk="0">
                <a:moveTo>
                  <a:pt x="5361" y="-1"/>
                </a:moveTo>
                <a:cubicBezTo>
                  <a:pt x="8872" y="899"/>
                  <a:pt x="12100" y="2668"/>
                  <a:pt x="14748" y="5142"/>
                </a:cubicBezTo>
              </a:path>
              <a:path w="14748" h="20924" stroke="0" extrusionOk="0">
                <a:moveTo>
                  <a:pt x="5361" y="-1"/>
                </a:moveTo>
                <a:cubicBezTo>
                  <a:pt x="8872" y="899"/>
                  <a:pt x="12100" y="2668"/>
                  <a:pt x="14748" y="5142"/>
                </a:cubicBezTo>
                <a:lnTo>
                  <a:pt x="0" y="2092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21" name="Freeform 57"/>
          <p:cNvSpPr>
            <a:spLocks/>
          </p:cNvSpPr>
          <p:nvPr/>
        </p:nvSpPr>
        <p:spPr bwMode="auto">
          <a:xfrm>
            <a:off x="4800600" y="3052763"/>
            <a:ext cx="123825" cy="123825"/>
          </a:xfrm>
          <a:custGeom>
            <a:avLst/>
            <a:gdLst>
              <a:gd name="T0" fmla="*/ 78 w 78"/>
              <a:gd name="T1" fmla="*/ 78 h 78"/>
              <a:gd name="T2" fmla="*/ 36 w 78"/>
              <a:gd name="T3" fmla="*/ 0 h 78"/>
              <a:gd name="T4" fmla="*/ 0 w 78"/>
              <a:gd name="T5" fmla="*/ 30 h 78"/>
              <a:gd name="T6" fmla="*/ 78 w 78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78">
                <a:moveTo>
                  <a:pt x="78" y="78"/>
                </a:moveTo>
                <a:lnTo>
                  <a:pt x="36" y="0"/>
                </a:lnTo>
                <a:lnTo>
                  <a:pt x="0" y="30"/>
                </a:lnTo>
                <a:lnTo>
                  <a:pt x="78" y="7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60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/>
              <a:t>MMDS3: </a:t>
            </a:r>
            <a:r>
              <a:rPr lang="es-CL" b="1" dirty="0" err="1" smtClean="0"/>
              <a:t>without</a:t>
            </a:r>
            <a:r>
              <a:rPr lang="es-CL" b="1" dirty="0" smtClean="0"/>
              <a:t> </a:t>
            </a:r>
            <a:r>
              <a:rPr lang="es-CL" b="1" dirty="0" err="1" smtClean="0"/>
              <a:t>co-flows</a:t>
            </a:r>
            <a:endParaRPr lang="es-CL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21075" y="4921250"/>
            <a:ext cx="495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11400" y="2749550"/>
            <a:ext cx="10858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presence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73575" y="3159125"/>
            <a:ext cx="5905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92575" y="3892550"/>
            <a:ext cx="12096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Order backlog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092325" y="4845050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Available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78050" y="5045075"/>
            <a:ext cx="609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54150" y="3863975"/>
            <a:ext cx="1057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 spending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c 13"/>
          <p:cNvSpPr>
            <a:spLocks/>
          </p:cNvSpPr>
          <p:nvPr/>
        </p:nvSpPr>
        <p:spPr bwMode="auto">
          <a:xfrm>
            <a:off x="3668713" y="3379788"/>
            <a:ext cx="1071563" cy="368300"/>
          </a:xfrm>
          <a:custGeom>
            <a:avLst/>
            <a:gdLst>
              <a:gd name="G0" fmla="+- 0 0 0"/>
              <a:gd name="G1" fmla="+- 2574 0 0"/>
              <a:gd name="G2" fmla="+- 21600 0 0"/>
              <a:gd name="T0" fmla="*/ 21446 w 21600"/>
              <a:gd name="T1" fmla="*/ 0 h 7431"/>
              <a:gd name="T2" fmla="*/ 21047 w 21600"/>
              <a:gd name="T3" fmla="*/ 7431 h 7431"/>
              <a:gd name="T4" fmla="*/ 0 w 21600"/>
              <a:gd name="T5" fmla="*/ 2574 h 7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7431" fill="none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</a:path>
              <a:path w="21600" h="7431" stroke="0" extrusionOk="0">
                <a:moveTo>
                  <a:pt x="21446" y="-1"/>
                </a:moveTo>
                <a:cubicBezTo>
                  <a:pt x="21548" y="854"/>
                  <a:pt x="21600" y="1713"/>
                  <a:pt x="21600" y="2574"/>
                </a:cubicBezTo>
                <a:cubicBezTo>
                  <a:pt x="21600" y="4208"/>
                  <a:pt x="21414" y="5838"/>
                  <a:pt x="21046" y="7430"/>
                </a:cubicBezTo>
                <a:lnTo>
                  <a:pt x="0" y="257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4683125" y="3740150"/>
            <a:ext cx="66675" cy="142875"/>
          </a:xfrm>
          <a:custGeom>
            <a:avLst/>
            <a:gdLst>
              <a:gd name="T0" fmla="*/ 0 w 42"/>
              <a:gd name="T1" fmla="*/ 90 h 90"/>
              <a:gd name="T2" fmla="*/ 42 w 42"/>
              <a:gd name="T3" fmla="*/ 12 h 90"/>
              <a:gd name="T4" fmla="*/ 0 w 42"/>
              <a:gd name="T5" fmla="*/ 0 h 90"/>
              <a:gd name="T6" fmla="*/ 0 w 42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90">
                <a:moveTo>
                  <a:pt x="0" y="90"/>
                </a:moveTo>
                <a:lnTo>
                  <a:pt x="42" y="12"/>
                </a:lnTo>
                <a:lnTo>
                  <a:pt x="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578350" y="36163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rc 16"/>
          <p:cNvSpPr>
            <a:spLocks/>
          </p:cNvSpPr>
          <p:nvPr/>
        </p:nvSpPr>
        <p:spPr bwMode="auto">
          <a:xfrm>
            <a:off x="3697288" y="4087813"/>
            <a:ext cx="928688" cy="8540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593 w 21593"/>
              <a:gd name="T1" fmla="*/ 554 h 19876"/>
              <a:gd name="T2" fmla="*/ 8456 w 21593"/>
              <a:gd name="T3" fmla="*/ 19876 h 19876"/>
              <a:gd name="T4" fmla="*/ 0 w 21593"/>
              <a:gd name="T5" fmla="*/ 0 h 19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3" h="19876" fill="none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</a:path>
              <a:path w="21593" h="19876" stroke="0" extrusionOk="0">
                <a:moveTo>
                  <a:pt x="21592" y="553"/>
                </a:moveTo>
                <a:cubicBezTo>
                  <a:pt x="21375" y="9011"/>
                  <a:pt x="16241" y="16563"/>
                  <a:pt x="8456" y="19876"/>
                </a:cubicBezTo>
                <a:lnTo>
                  <a:pt x="0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3940175" y="4911725"/>
            <a:ext cx="133350" cy="76200"/>
          </a:xfrm>
          <a:custGeom>
            <a:avLst/>
            <a:gdLst>
              <a:gd name="T0" fmla="*/ 0 w 84"/>
              <a:gd name="T1" fmla="*/ 48 h 48"/>
              <a:gd name="T2" fmla="*/ 84 w 84"/>
              <a:gd name="T3" fmla="*/ 42 h 48"/>
              <a:gd name="T4" fmla="*/ 72 w 84"/>
              <a:gd name="T5" fmla="*/ 0 h 48"/>
              <a:gd name="T6" fmla="*/ 0 w 84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42"/>
                </a:lnTo>
                <a:lnTo>
                  <a:pt x="72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016375" y="473075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111875" y="2978150"/>
            <a:ext cx="876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Perceived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969000" y="3178175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delivery delay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530850" y="4759325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perception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511800" y="4959350"/>
            <a:ext cx="962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adjustment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rc 23"/>
          <p:cNvSpPr>
            <a:spLocks/>
          </p:cNvSpPr>
          <p:nvPr/>
        </p:nvSpPr>
        <p:spPr bwMode="auto">
          <a:xfrm>
            <a:off x="5630863" y="3494088"/>
            <a:ext cx="1109663" cy="1258888"/>
          </a:xfrm>
          <a:custGeom>
            <a:avLst/>
            <a:gdLst>
              <a:gd name="G0" fmla="+- 0 0 0"/>
              <a:gd name="G1" fmla="+- 7655 0 0"/>
              <a:gd name="G2" fmla="+- 21600 0 0"/>
              <a:gd name="T0" fmla="*/ 20198 w 21600"/>
              <a:gd name="T1" fmla="*/ 0 h 24495"/>
              <a:gd name="T2" fmla="*/ 13527 w 21600"/>
              <a:gd name="T3" fmla="*/ 24495 h 24495"/>
              <a:gd name="T4" fmla="*/ 0 w 21600"/>
              <a:gd name="T5" fmla="*/ 7655 h 24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95" fill="none" extrusionOk="0">
                <a:moveTo>
                  <a:pt x="20198" y="-1"/>
                </a:moveTo>
                <a:cubicBezTo>
                  <a:pt x="21124" y="2445"/>
                  <a:pt x="21600" y="5039"/>
                  <a:pt x="21600" y="7655"/>
                </a:cubicBezTo>
                <a:cubicBezTo>
                  <a:pt x="21600" y="14201"/>
                  <a:pt x="18630" y="20395"/>
                  <a:pt x="13526" y="24494"/>
                </a:cubicBezTo>
              </a:path>
              <a:path w="21600" h="24495" stroke="0" extrusionOk="0">
                <a:moveTo>
                  <a:pt x="20198" y="-1"/>
                </a:moveTo>
                <a:cubicBezTo>
                  <a:pt x="21124" y="2445"/>
                  <a:pt x="21600" y="5039"/>
                  <a:pt x="21600" y="7655"/>
                </a:cubicBezTo>
                <a:cubicBezTo>
                  <a:pt x="21600" y="14201"/>
                  <a:pt x="18630" y="20395"/>
                  <a:pt x="13526" y="24494"/>
                </a:cubicBezTo>
                <a:lnTo>
                  <a:pt x="0" y="7655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6616700" y="3378200"/>
            <a:ext cx="85725" cy="133350"/>
          </a:xfrm>
          <a:custGeom>
            <a:avLst/>
            <a:gdLst>
              <a:gd name="T0" fmla="*/ 0 w 54"/>
              <a:gd name="T1" fmla="*/ 0 h 84"/>
              <a:gd name="T2" fmla="*/ 12 w 54"/>
              <a:gd name="T3" fmla="*/ 84 h 84"/>
              <a:gd name="T4" fmla="*/ 54 w 54"/>
              <a:gd name="T5" fmla="*/ 60 h 84"/>
              <a:gd name="T6" fmla="*/ 0 w 54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84">
                <a:moveTo>
                  <a:pt x="0" y="0"/>
                </a:moveTo>
                <a:lnTo>
                  <a:pt x="12" y="84"/>
                </a:lnTo>
                <a:lnTo>
                  <a:pt x="54" y="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540500" y="34544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rc 26"/>
          <p:cNvSpPr>
            <a:spLocks/>
          </p:cNvSpPr>
          <p:nvPr/>
        </p:nvSpPr>
        <p:spPr bwMode="auto">
          <a:xfrm>
            <a:off x="3692525" y="4189413"/>
            <a:ext cx="842963" cy="723900"/>
          </a:xfrm>
          <a:custGeom>
            <a:avLst/>
            <a:gdLst>
              <a:gd name="G0" fmla="+- 21600 0 0"/>
              <a:gd name="G1" fmla="+- 16443 0 0"/>
              <a:gd name="G2" fmla="+- 21600 0 0"/>
              <a:gd name="T0" fmla="*/ 101 w 21600"/>
              <a:gd name="T1" fmla="*/ 18531 h 18531"/>
              <a:gd name="T2" fmla="*/ 7593 w 21600"/>
              <a:gd name="T3" fmla="*/ 0 h 18531"/>
              <a:gd name="T4" fmla="*/ 21600 w 21600"/>
              <a:gd name="T5" fmla="*/ 16443 h 18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531" fill="none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</a:path>
              <a:path w="21600" h="18531" stroke="0" extrusionOk="0">
                <a:moveTo>
                  <a:pt x="101" y="18530"/>
                </a:moveTo>
                <a:cubicBezTo>
                  <a:pt x="33" y="17837"/>
                  <a:pt x="0" y="17140"/>
                  <a:pt x="0" y="16443"/>
                </a:cubicBezTo>
                <a:cubicBezTo>
                  <a:pt x="-1" y="10114"/>
                  <a:pt x="2775" y="4104"/>
                  <a:pt x="7593" y="0"/>
                </a:cubicBezTo>
                <a:lnTo>
                  <a:pt x="21600" y="16443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3968750" y="4111625"/>
            <a:ext cx="133350" cy="104775"/>
          </a:xfrm>
          <a:custGeom>
            <a:avLst/>
            <a:gdLst>
              <a:gd name="T0" fmla="*/ 84 w 84"/>
              <a:gd name="T1" fmla="*/ 0 h 66"/>
              <a:gd name="T2" fmla="*/ 0 w 84"/>
              <a:gd name="T3" fmla="*/ 24 h 66"/>
              <a:gd name="T4" fmla="*/ 24 w 84"/>
              <a:gd name="T5" fmla="*/ 66 h 66"/>
              <a:gd name="T6" fmla="*/ 84 w 8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66">
                <a:moveTo>
                  <a:pt x="84" y="0"/>
                </a:moveTo>
                <a:lnTo>
                  <a:pt x="0" y="24"/>
                </a:lnTo>
                <a:lnTo>
                  <a:pt x="24" y="66"/>
                </a:lnTo>
                <a:lnTo>
                  <a:pt x="84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892550" y="3987800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rc 29"/>
          <p:cNvSpPr>
            <a:spLocks/>
          </p:cNvSpPr>
          <p:nvPr/>
        </p:nvSpPr>
        <p:spPr bwMode="auto">
          <a:xfrm>
            <a:off x="5911850" y="3373438"/>
            <a:ext cx="2176463" cy="1285875"/>
          </a:xfrm>
          <a:custGeom>
            <a:avLst/>
            <a:gdLst>
              <a:gd name="G0" fmla="+- 21597 0 0"/>
              <a:gd name="G1" fmla="+- 12769 0 0"/>
              <a:gd name="G2" fmla="+- 21600 0 0"/>
              <a:gd name="T0" fmla="*/ 0 w 21597"/>
              <a:gd name="T1" fmla="*/ 12438 h 12769"/>
              <a:gd name="T2" fmla="*/ 4176 w 21597"/>
              <a:gd name="T3" fmla="*/ 0 h 12769"/>
              <a:gd name="T4" fmla="*/ 21597 w 21597"/>
              <a:gd name="T5" fmla="*/ 12769 h 12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12769" fill="none" extrusionOk="0">
                <a:moveTo>
                  <a:pt x="-1" y="12437"/>
                </a:moveTo>
                <a:cubicBezTo>
                  <a:pt x="68" y="7959"/>
                  <a:pt x="1527" y="3612"/>
                  <a:pt x="4175" y="-1"/>
                </a:cubicBezTo>
              </a:path>
              <a:path w="21597" h="12769" stroke="0" extrusionOk="0">
                <a:moveTo>
                  <a:pt x="-1" y="12437"/>
                </a:moveTo>
                <a:cubicBezTo>
                  <a:pt x="68" y="7959"/>
                  <a:pt x="1527" y="3612"/>
                  <a:pt x="4175" y="-1"/>
                </a:cubicBezTo>
                <a:lnTo>
                  <a:pt x="21597" y="12769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5873750" y="4616450"/>
            <a:ext cx="76200" cy="142875"/>
          </a:xfrm>
          <a:custGeom>
            <a:avLst/>
            <a:gdLst>
              <a:gd name="T0" fmla="*/ 30 w 48"/>
              <a:gd name="T1" fmla="*/ 90 h 90"/>
              <a:gd name="T2" fmla="*/ 48 w 48"/>
              <a:gd name="T3" fmla="*/ 0 h 90"/>
              <a:gd name="T4" fmla="*/ 0 w 48"/>
              <a:gd name="T5" fmla="*/ 6 h 90"/>
              <a:gd name="T6" fmla="*/ 30 w 48"/>
              <a:gd name="T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0">
                <a:moveTo>
                  <a:pt x="30" y="90"/>
                </a:moveTo>
                <a:lnTo>
                  <a:pt x="48" y="0"/>
                </a:lnTo>
                <a:lnTo>
                  <a:pt x="0" y="6"/>
                </a:lnTo>
                <a:lnTo>
                  <a:pt x="30" y="9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6016625" y="4530725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rc 32"/>
          <p:cNvSpPr>
            <a:spLocks/>
          </p:cNvSpPr>
          <p:nvPr/>
        </p:nvSpPr>
        <p:spPr bwMode="auto">
          <a:xfrm>
            <a:off x="1882775" y="4206875"/>
            <a:ext cx="871538" cy="635000"/>
          </a:xfrm>
          <a:custGeom>
            <a:avLst/>
            <a:gdLst>
              <a:gd name="G0" fmla="+- 21600 0 0"/>
              <a:gd name="G1" fmla="+- 354 0 0"/>
              <a:gd name="G2" fmla="+- 21600 0 0"/>
              <a:gd name="T0" fmla="*/ 6444 w 21600"/>
              <a:gd name="T1" fmla="*/ 15745 h 15745"/>
              <a:gd name="T2" fmla="*/ 3 w 21600"/>
              <a:gd name="T3" fmla="*/ 0 h 15745"/>
              <a:gd name="T4" fmla="*/ 21600 w 21600"/>
              <a:gd name="T5" fmla="*/ 354 h 15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5745" fill="none" extrusionOk="0">
                <a:moveTo>
                  <a:pt x="6444" y="15744"/>
                </a:moveTo>
                <a:cubicBezTo>
                  <a:pt x="2321" y="11684"/>
                  <a:pt x="0" y="6140"/>
                  <a:pt x="0" y="354"/>
                </a:cubicBezTo>
                <a:cubicBezTo>
                  <a:pt x="-1" y="235"/>
                  <a:pt x="0" y="117"/>
                  <a:pt x="2" y="-1"/>
                </a:cubicBezTo>
              </a:path>
              <a:path w="21600" h="15745" stroke="0" extrusionOk="0">
                <a:moveTo>
                  <a:pt x="6444" y="15744"/>
                </a:moveTo>
                <a:cubicBezTo>
                  <a:pt x="2321" y="11684"/>
                  <a:pt x="0" y="6140"/>
                  <a:pt x="0" y="354"/>
                </a:cubicBezTo>
                <a:cubicBezTo>
                  <a:pt x="-1" y="235"/>
                  <a:pt x="0" y="117"/>
                  <a:pt x="2" y="-1"/>
                </a:cubicBezTo>
                <a:lnTo>
                  <a:pt x="21600" y="354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0" name="Freeform 33"/>
          <p:cNvSpPr>
            <a:spLocks/>
          </p:cNvSpPr>
          <p:nvPr/>
        </p:nvSpPr>
        <p:spPr bwMode="auto">
          <a:xfrm>
            <a:off x="1844675" y="4083050"/>
            <a:ext cx="66675" cy="133350"/>
          </a:xfrm>
          <a:custGeom>
            <a:avLst/>
            <a:gdLst>
              <a:gd name="T0" fmla="*/ 36 w 42"/>
              <a:gd name="T1" fmla="*/ 0 h 84"/>
              <a:gd name="T2" fmla="*/ 0 w 42"/>
              <a:gd name="T3" fmla="*/ 78 h 84"/>
              <a:gd name="T4" fmla="*/ 42 w 42"/>
              <a:gd name="T5" fmla="*/ 84 h 84"/>
              <a:gd name="T6" fmla="*/ 36 w 42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84">
                <a:moveTo>
                  <a:pt x="36" y="0"/>
                </a:moveTo>
                <a:lnTo>
                  <a:pt x="0" y="78"/>
                </a:lnTo>
                <a:lnTo>
                  <a:pt x="42" y="84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1" name="Arc 34"/>
          <p:cNvSpPr>
            <a:spLocks/>
          </p:cNvSpPr>
          <p:nvPr/>
        </p:nvSpPr>
        <p:spPr bwMode="auto">
          <a:xfrm>
            <a:off x="4664075" y="3821113"/>
            <a:ext cx="1100138" cy="1065213"/>
          </a:xfrm>
          <a:custGeom>
            <a:avLst/>
            <a:gdLst>
              <a:gd name="G0" fmla="+- 20884 0 0"/>
              <a:gd name="G1" fmla="+- 0 0 0"/>
              <a:gd name="G2" fmla="+- 21600 0 0"/>
              <a:gd name="T0" fmla="*/ 13251 w 20884"/>
              <a:gd name="T1" fmla="*/ 20206 h 20206"/>
              <a:gd name="T2" fmla="*/ 0 w 20884"/>
              <a:gd name="T3" fmla="*/ 5515 h 20206"/>
              <a:gd name="T4" fmla="*/ 20884 w 20884"/>
              <a:gd name="T5" fmla="*/ 0 h 20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4" h="20206" fill="none" extrusionOk="0">
                <a:moveTo>
                  <a:pt x="13250" y="20206"/>
                </a:moveTo>
                <a:cubicBezTo>
                  <a:pt x="6718" y="17738"/>
                  <a:pt x="1782" y="12266"/>
                  <a:pt x="-1" y="5515"/>
                </a:cubicBezTo>
              </a:path>
              <a:path w="20884" h="20206" stroke="0" extrusionOk="0">
                <a:moveTo>
                  <a:pt x="13250" y="20206"/>
                </a:moveTo>
                <a:cubicBezTo>
                  <a:pt x="6718" y="17738"/>
                  <a:pt x="1782" y="12266"/>
                  <a:pt x="-1" y="5515"/>
                </a:cubicBezTo>
                <a:lnTo>
                  <a:pt x="20884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3" name="Freeform 35"/>
          <p:cNvSpPr>
            <a:spLocks/>
          </p:cNvSpPr>
          <p:nvPr/>
        </p:nvSpPr>
        <p:spPr bwMode="auto">
          <a:xfrm>
            <a:off x="5349875" y="4854575"/>
            <a:ext cx="142875" cy="76200"/>
          </a:xfrm>
          <a:custGeom>
            <a:avLst/>
            <a:gdLst>
              <a:gd name="T0" fmla="*/ 90 w 90"/>
              <a:gd name="T1" fmla="*/ 48 h 48"/>
              <a:gd name="T2" fmla="*/ 12 w 90"/>
              <a:gd name="T3" fmla="*/ 0 h 48"/>
              <a:gd name="T4" fmla="*/ 0 w 90"/>
              <a:gd name="T5" fmla="*/ 48 h 48"/>
              <a:gd name="T6" fmla="*/ 90 w 90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48"/>
                </a:moveTo>
                <a:lnTo>
                  <a:pt x="12" y="0"/>
                </a:lnTo>
                <a:lnTo>
                  <a:pt x="0" y="48"/>
                </a:lnTo>
                <a:lnTo>
                  <a:pt x="90" y="4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4" name="Arc 36"/>
          <p:cNvSpPr>
            <a:spLocks/>
          </p:cNvSpPr>
          <p:nvPr/>
        </p:nvSpPr>
        <p:spPr bwMode="auto">
          <a:xfrm>
            <a:off x="3941763" y="3144838"/>
            <a:ext cx="1455738" cy="2147888"/>
          </a:xfrm>
          <a:custGeom>
            <a:avLst/>
            <a:gdLst>
              <a:gd name="G0" fmla="+- 8277 0 0"/>
              <a:gd name="G1" fmla="+- 0 0 0"/>
              <a:gd name="G2" fmla="+- 21600 0 0"/>
              <a:gd name="T0" fmla="*/ 14646 w 14646"/>
              <a:gd name="T1" fmla="*/ 20640 h 21600"/>
              <a:gd name="T2" fmla="*/ 0 w 14646"/>
              <a:gd name="T3" fmla="*/ 19951 h 21600"/>
              <a:gd name="T4" fmla="*/ 8277 w 146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46" h="21600" fill="none" extrusionOk="0">
                <a:moveTo>
                  <a:pt x="14645" y="20639"/>
                </a:moveTo>
                <a:cubicBezTo>
                  <a:pt x="12582" y="21276"/>
                  <a:pt x="10436" y="21599"/>
                  <a:pt x="8277" y="21600"/>
                </a:cubicBezTo>
                <a:cubicBezTo>
                  <a:pt x="5436" y="21600"/>
                  <a:pt x="2623" y="21039"/>
                  <a:pt x="-1" y="19951"/>
                </a:cubicBezTo>
              </a:path>
              <a:path w="14646" h="21600" stroke="0" extrusionOk="0">
                <a:moveTo>
                  <a:pt x="14645" y="20639"/>
                </a:moveTo>
                <a:cubicBezTo>
                  <a:pt x="12582" y="21276"/>
                  <a:pt x="10436" y="21599"/>
                  <a:pt x="8277" y="21600"/>
                </a:cubicBezTo>
                <a:cubicBezTo>
                  <a:pt x="5436" y="21600"/>
                  <a:pt x="2623" y="21039"/>
                  <a:pt x="-1" y="19951"/>
                </a:cubicBezTo>
                <a:lnTo>
                  <a:pt x="8277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5" name="Freeform 37"/>
          <p:cNvSpPr>
            <a:spLocks/>
          </p:cNvSpPr>
          <p:nvPr/>
        </p:nvSpPr>
        <p:spPr bwMode="auto">
          <a:xfrm>
            <a:off x="5387975" y="5159375"/>
            <a:ext cx="142875" cy="76200"/>
          </a:xfrm>
          <a:custGeom>
            <a:avLst/>
            <a:gdLst>
              <a:gd name="T0" fmla="*/ 90 w 90"/>
              <a:gd name="T1" fmla="*/ 0 h 48"/>
              <a:gd name="T2" fmla="*/ 0 w 90"/>
              <a:gd name="T3" fmla="*/ 6 h 48"/>
              <a:gd name="T4" fmla="*/ 18 w 90"/>
              <a:gd name="T5" fmla="*/ 48 h 48"/>
              <a:gd name="T6" fmla="*/ 90 w 90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8">
                <a:moveTo>
                  <a:pt x="90" y="0"/>
                </a:moveTo>
                <a:lnTo>
                  <a:pt x="0" y="6"/>
                </a:lnTo>
                <a:lnTo>
                  <a:pt x="18" y="48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6" name="Arc 38"/>
          <p:cNvSpPr>
            <a:spLocks/>
          </p:cNvSpPr>
          <p:nvPr/>
        </p:nvSpPr>
        <p:spPr bwMode="auto">
          <a:xfrm>
            <a:off x="4932363" y="2816225"/>
            <a:ext cx="1303338" cy="1166813"/>
          </a:xfrm>
          <a:custGeom>
            <a:avLst/>
            <a:gdLst>
              <a:gd name="G0" fmla="+- 13114 0 0"/>
              <a:gd name="G1" fmla="+- 21600 0 0"/>
              <a:gd name="G2" fmla="+- 21600 0 0"/>
              <a:gd name="T0" fmla="*/ 0 w 24123"/>
              <a:gd name="T1" fmla="*/ 4437 h 21600"/>
              <a:gd name="T2" fmla="*/ 24123 w 24123"/>
              <a:gd name="T3" fmla="*/ 3016 h 21600"/>
              <a:gd name="T4" fmla="*/ 13114 w 2412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123" h="21600" fill="none" extrusionOk="0">
                <a:moveTo>
                  <a:pt x="-1" y="4436"/>
                </a:moveTo>
                <a:cubicBezTo>
                  <a:pt x="3766" y="1559"/>
                  <a:pt x="8374" y="-1"/>
                  <a:pt x="13114" y="0"/>
                </a:cubicBezTo>
                <a:cubicBezTo>
                  <a:pt x="16987" y="0"/>
                  <a:pt x="20790" y="1041"/>
                  <a:pt x="24122" y="3016"/>
                </a:cubicBezTo>
              </a:path>
              <a:path w="24123" h="21600" stroke="0" extrusionOk="0">
                <a:moveTo>
                  <a:pt x="-1" y="4436"/>
                </a:moveTo>
                <a:cubicBezTo>
                  <a:pt x="3766" y="1559"/>
                  <a:pt x="8374" y="-1"/>
                  <a:pt x="13114" y="0"/>
                </a:cubicBezTo>
                <a:cubicBezTo>
                  <a:pt x="16987" y="0"/>
                  <a:pt x="20790" y="1041"/>
                  <a:pt x="24122" y="3016"/>
                </a:cubicBezTo>
                <a:lnTo>
                  <a:pt x="13114" y="2160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7" name="Freeform 39"/>
          <p:cNvSpPr>
            <a:spLocks/>
          </p:cNvSpPr>
          <p:nvPr/>
        </p:nvSpPr>
        <p:spPr bwMode="auto">
          <a:xfrm>
            <a:off x="4835525" y="3025775"/>
            <a:ext cx="114300" cy="123825"/>
          </a:xfrm>
          <a:custGeom>
            <a:avLst/>
            <a:gdLst>
              <a:gd name="T0" fmla="*/ 0 w 72"/>
              <a:gd name="T1" fmla="*/ 78 h 78"/>
              <a:gd name="T2" fmla="*/ 72 w 72"/>
              <a:gd name="T3" fmla="*/ 36 h 78"/>
              <a:gd name="T4" fmla="*/ 42 w 72"/>
              <a:gd name="T5" fmla="*/ 0 h 78"/>
              <a:gd name="T6" fmla="*/ 0 w 72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78">
                <a:moveTo>
                  <a:pt x="0" y="78"/>
                </a:moveTo>
                <a:lnTo>
                  <a:pt x="72" y="36"/>
                </a:lnTo>
                <a:lnTo>
                  <a:pt x="42" y="0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8" name="Arc 40"/>
          <p:cNvSpPr>
            <a:spLocks/>
          </p:cNvSpPr>
          <p:nvPr/>
        </p:nvSpPr>
        <p:spPr bwMode="auto">
          <a:xfrm>
            <a:off x="3282950" y="2749550"/>
            <a:ext cx="1169988" cy="1862138"/>
          </a:xfrm>
          <a:custGeom>
            <a:avLst/>
            <a:gdLst>
              <a:gd name="G0" fmla="+- 1496 0 0"/>
              <a:gd name="G1" fmla="+- 21600 0 0"/>
              <a:gd name="G2" fmla="+- 21600 0 0"/>
              <a:gd name="T0" fmla="*/ 0 w 13566"/>
              <a:gd name="T1" fmla="*/ 52 h 21600"/>
              <a:gd name="T2" fmla="*/ 13566 w 13566"/>
              <a:gd name="T3" fmla="*/ 3687 h 21600"/>
              <a:gd name="T4" fmla="*/ 1496 w 1356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66" h="21600" fill="none" extrusionOk="0">
                <a:moveTo>
                  <a:pt x="-1" y="51"/>
                </a:moveTo>
                <a:cubicBezTo>
                  <a:pt x="497" y="17"/>
                  <a:pt x="996" y="-1"/>
                  <a:pt x="1496" y="0"/>
                </a:cubicBezTo>
                <a:cubicBezTo>
                  <a:pt x="5796" y="0"/>
                  <a:pt x="9999" y="1283"/>
                  <a:pt x="13565" y="3687"/>
                </a:cubicBezTo>
              </a:path>
              <a:path w="13566" h="21600" stroke="0" extrusionOk="0">
                <a:moveTo>
                  <a:pt x="-1" y="51"/>
                </a:moveTo>
                <a:cubicBezTo>
                  <a:pt x="497" y="17"/>
                  <a:pt x="996" y="-1"/>
                  <a:pt x="1496" y="0"/>
                </a:cubicBezTo>
                <a:cubicBezTo>
                  <a:pt x="5796" y="0"/>
                  <a:pt x="9999" y="1283"/>
                  <a:pt x="13565" y="3687"/>
                </a:cubicBezTo>
                <a:lnTo>
                  <a:pt x="1496" y="2160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29" name="Freeform 41"/>
          <p:cNvSpPr>
            <a:spLocks/>
          </p:cNvSpPr>
          <p:nvPr/>
        </p:nvSpPr>
        <p:spPr bwMode="auto">
          <a:xfrm>
            <a:off x="4435475" y="3035300"/>
            <a:ext cx="133350" cy="114300"/>
          </a:xfrm>
          <a:custGeom>
            <a:avLst/>
            <a:gdLst>
              <a:gd name="T0" fmla="*/ 84 w 84"/>
              <a:gd name="T1" fmla="*/ 72 h 72"/>
              <a:gd name="T2" fmla="*/ 30 w 84"/>
              <a:gd name="T3" fmla="*/ 0 h 72"/>
              <a:gd name="T4" fmla="*/ 0 w 84"/>
              <a:gd name="T5" fmla="*/ 36 h 72"/>
              <a:gd name="T6" fmla="*/ 84 w 84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72">
                <a:moveTo>
                  <a:pt x="84" y="72"/>
                </a:moveTo>
                <a:lnTo>
                  <a:pt x="30" y="0"/>
                </a:lnTo>
                <a:lnTo>
                  <a:pt x="0" y="36"/>
                </a:lnTo>
                <a:lnTo>
                  <a:pt x="84" y="72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30" name="Arc 42"/>
          <p:cNvSpPr>
            <a:spLocks/>
          </p:cNvSpPr>
          <p:nvPr/>
        </p:nvSpPr>
        <p:spPr bwMode="auto">
          <a:xfrm>
            <a:off x="1924050" y="3035300"/>
            <a:ext cx="1096963" cy="900113"/>
          </a:xfrm>
          <a:custGeom>
            <a:avLst/>
            <a:gdLst>
              <a:gd name="G0" fmla="+- 21541 0 0"/>
              <a:gd name="G1" fmla="+- 17665 0 0"/>
              <a:gd name="G2" fmla="+- 21600 0 0"/>
              <a:gd name="T0" fmla="*/ 0 w 21541"/>
              <a:gd name="T1" fmla="*/ 16066 h 17665"/>
              <a:gd name="T2" fmla="*/ 9110 w 21541"/>
              <a:gd name="T3" fmla="*/ 0 h 17665"/>
              <a:gd name="T4" fmla="*/ 21541 w 21541"/>
              <a:gd name="T5" fmla="*/ 17665 h 17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41" h="17665" fill="none" extrusionOk="0">
                <a:moveTo>
                  <a:pt x="0" y="16066"/>
                </a:moveTo>
                <a:cubicBezTo>
                  <a:pt x="478" y="9617"/>
                  <a:pt x="3821" y="3721"/>
                  <a:pt x="9110" y="0"/>
                </a:cubicBezTo>
              </a:path>
              <a:path w="21541" h="17665" stroke="0" extrusionOk="0">
                <a:moveTo>
                  <a:pt x="0" y="16066"/>
                </a:moveTo>
                <a:cubicBezTo>
                  <a:pt x="478" y="9617"/>
                  <a:pt x="3821" y="3721"/>
                  <a:pt x="9110" y="0"/>
                </a:cubicBezTo>
                <a:lnTo>
                  <a:pt x="21541" y="17665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31" name="Freeform 43"/>
          <p:cNvSpPr>
            <a:spLocks/>
          </p:cNvSpPr>
          <p:nvPr/>
        </p:nvSpPr>
        <p:spPr bwMode="auto">
          <a:xfrm>
            <a:off x="2359025" y="2968625"/>
            <a:ext cx="142875" cy="95250"/>
          </a:xfrm>
          <a:custGeom>
            <a:avLst/>
            <a:gdLst>
              <a:gd name="T0" fmla="*/ 90 w 90"/>
              <a:gd name="T1" fmla="*/ 0 h 60"/>
              <a:gd name="T2" fmla="*/ 0 w 90"/>
              <a:gd name="T3" fmla="*/ 18 h 60"/>
              <a:gd name="T4" fmla="*/ 30 w 90"/>
              <a:gd name="T5" fmla="*/ 60 h 60"/>
              <a:gd name="T6" fmla="*/ 90 w 90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60">
                <a:moveTo>
                  <a:pt x="90" y="0"/>
                </a:moveTo>
                <a:lnTo>
                  <a:pt x="0" y="18"/>
                </a:lnTo>
                <a:lnTo>
                  <a:pt x="30" y="60"/>
                </a:lnTo>
                <a:lnTo>
                  <a:pt x="90" y="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32" name="Arc 44"/>
          <p:cNvSpPr>
            <a:spLocks/>
          </p:cNvSpPr>
          <p:nvPr/>
        </p:nvSpPr>
        <p:spPr bwMode="auto">
          <a:xfrm>
            <a:off x="2930525" y="3802063"/>
            <a:ext cx="568325" cy="1385888"/>
          </a:xfrm>
          <a:custGeom>
            <a:avLst/>
            <a:gdLst>
              <a:gd name="G0" fmla="+- 1849 0 0"/>
              <a:gd name="G1" fmla="+- 0 0 0"/>
              <a:gd name="G2" fmla="+- 21600 0 0"/>
              <a:gd name="T0" fmla="*/ 8856 w 8856"/>
              <a:gd name="T1" fmla="*/ 20432 h 21600"/>
              <a:gd name="T2" fmla="*/ 0 w 8856"/>
              <a:gd name="T3" fmla="*/ 21521 h 21600"/>
              <a:gd name="T4" fmla="*/ 1849 w 885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56" h="21600" fill="none" extrusionOk="0">
                <a:moveTo>
                  <a:pt x="8855" y="20431"/>
                </a:moveTo>
                <a:cubicBezTo>
                  <a:pt x="6600" y="21205"/>
                  <a:pt x="4233" y="21599"/>
                  <a:pt x="1849" y="21600"/>
                </a:cubicBezTo>
                <a:cubicBezTo>
                  <a:pt x="1231" y="21600"/>
                  <a:pt x="614" y="21573"/>
                  <a:pt x="0" y="21520"/>
                </a:cubicBezTo>
              </a:path>
              <a:path w="8856" h="21600" stroke="0" extrusionOk="0">
                <a:moveTo>
                  <a:pt x="8855" y="20431"/>
                </a:moveTo>
                <a:cubicBezTo>
                  <a:pt x="6600" y="21205"/>
                  <a:pt x="4233" y="21599"/>
                  <a:pt x="1849" y="21600"/>
                </a:cubicBezTo>
                <a:cubicBezTo>
                  <a:pt x="1231" y="21600"/>
                  <a:pt x="614" y="21573"/>
                  <a:pt x="0" y="21520"/>
                </a:cubicBezTo>
                <a:lnTo>
                  <a:pt x="1849" y="0"/>
                </a:lnTo>
                <a:close/>
              </a:path>
            </a:pathLst>
          </a:custGeom>
          <a:noFill/>
          <a:ln w="6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133" name="Freeform 45"/>
          <p:cNvSpPr>
            <a:spLocks/>
          </p:cNvSpPr>
          <p:nvPr/>
        </p:nvSpPr>
        <p:spPr bwMode="auto">
          <a:xfrm>
            <a:off x="2806700" y="5149850"/>
            <a:ext cx="133350" cy="76200"/>
          </a:xfrm>
          <a:custGeom>
            <a:avLst/>
            <a:gdLst>
              <a:gd name="T0" fmla="*/ 0 w 84"/>
              <a:gd name="T1" fmla="*/ 12 h 48"/>
              <a:gd name="T2" fmla="*/ 78 w 84"/>
              <a:gd name="T3" fmla="*/ 48 h 48"/>
              <a:gd name="T4" fmla="*/ 84 w 84"/>
              <a:gd name="T5" fmla="*/ 0 h 48"/>
              <a:gd name="T6" fmla="*/ 0 w 84"/>
              <a:gd name="T7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8">
                <a:moveTo>
                  <a:pt x="0" y="12"/>
                </a:moveTo>
                <a:lnTo>
                  <a:pt x="78" y="48"/>
                </a:lnTo>
                <a:lnTo>
                  <a:pt x="8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6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MMDS4: </a:t>
            </a:r>
            <a:r>
              <a:rPr lang="es-CL" b="1" dirty="0" err="1" smtClean="0"/>
              <a:t>only</a:t>
            </a:r>
            <a:r>
              <a:rPr lang="es-CL" b="1" dirty="0" smtClean="0"/>
              <a:t> stocks</a:t>
            </a:r>
            <a:endParaRPr lang="es-CL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209800"/>
            <a:ext cx="4933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err="1" smtClean="0"/>
              <a:t>Levels</a:t>
            </a:r>
            <a:r>
              <a:rPr lang="es-CL" b="1" dirty="0" smtClean="0"/>
              <a:t> of </a:t>
            </a:r>
            <a:r>
              <a:rPr lang="es-CL" b="1" dirty="0" err="1" smtClean="0"/>
              <a:t>aggregation</a:t>
            </a:r>
            <a:endParaRPr lang="es-CL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555776" y="1415764"/>
            <a:ext cx="64113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CL" sz="2800" dirty="0" err="1" smtClean="0"/>
              <a:t>Detailed</a:t>
            </a:r>
            <a:endParaRPr lang="es-CL" sz="2800" dirty="0" smtClean="0"/>
          </a:p>
          <a:p>
            <a:pPr>
              <a:lnSpc>
                <a:spcPct val="250000"/>
              </a:lnSpc>
            </a:pPr>
            <a:r>
              <a:rPr lang="es-CL" sz="2800" b="1" dirty="0" err="1" smtClean="0"/>
              <a:t>Without</a:t>
            </a:r>
            <a:r>
              <a:rPr lang="es-CL" sz="2800" b="1" dirty="0" smtClean="0"/>
              <a:t> </a:t>
            </a:r>
            <a:r>
              <a:rPr lang="es-CL" sz="2800" b="1" dirty="0" err="1" smtClean="0"/>
              <a:t>auxiliaries</a:t>
            </a:r>
            <a:r>
              <a:rPr lang="es-CL" sz="2800" b="1" dirty="0" smtClean="0"/>
              <a:t> </a:t>
            </a:r>
            <a:r>
              <a:rPr lang="es-CL" sz="2800" dirty="0" smtClean="0"/>
              <a:t>(</a:t>
            </a:r>
            <a:r>
              <a:rPr lang="es-CL" sz="2800" dirty="0" err="1" smtClean="0"/>
              <a:t>only</a:t>
            </a:r>
            <a:r>
              <a:rPr lang="es-CL" sz="2800" dirty="0" smtClean="0"/>
              <a:t> stocks and </a:t>
            </a:r>
            <a:r>
              <a:rPr lang="es-CL" sz="2800" dirty="0" err="1" smtClean="0"/>
              <a:t>flows</a:t>
            </a:r>
            <a:r>
              <a:rPr lang="es-CL" sz="2800" dirty="0" smtClean="0"/>
              <a:t>)</a:t>
            </a:r>
          </a:p>
          <a:p>
            <a:pPr>
              <a:lnSpc>
                <a:spcPct val="250000"/>
              </a:lnSpc>
            </a:pPr>
            <a:r>
              <a:rPr lang="es-CL" sz="2800" dirty="0" err="1" smtClean="0"/>
              <a:t>Without</a:t>
            </a:r>
            <a:r>
              <a:rPr lang="es-CL" sz="2800" dirty="0" smtClean="0"/>
              <a:t> </a:t>
            </a:r>
            <a:r>
              <a:rPr lang="es-CL" sz="2800" dirty="0" err="1" smtClean="0"/>
              <a:t>co-flows</a:t>
            </a:r>
            <a:r>
              <a:rPr lang="es-CL" sz="2800" dirty="0" smtClean="0"/>
              <a:t>, </a:t>
            </a:r>
            <a:r>
              <a:rPr lang="es-CL" sz="2800" dirty="0" err="1" smtClean="0"/>
              <a:t>flow-flow</a:t>
            </a:r>
            <a:r>
              <a:rPr lang="es-CL" sz="2800" dirty="0" smtClean="0"/>
              <a:t> </a:t>
            </a:r>
            <a:r>
              <a:rPr lang="es-CL" sz="2800" dirty="0" err="1" smtClean="0"/>
              <a:t>connections</a:t>
            </a:r>
            <a:endParaRPr lang="es-CL" sz="2800" dirty="0" smtClean="0"/>
          </a:p>
          <a:p>
            <a:pPr>
              <a:lnSpc>
                <a:spcPct val="250000"/>
              </a:lnSpc>
            </a:pPr>
            <a:r>
              <a:rPr lang="es-CL" sz="2800" dirty="0" err="1" smtClean="0"/>
              <a:t>Only</a:t>
            </a:r>
            <a:r>
              <a:rPr lang="es-CL" sz="2800" dirty="0" smtClean="0"/>
              <a:t> stocks, “</a:t>
            </a:r>
            <a:r>
              <a:rPr lang="es-CL" sz="2800" dirty="0" err="1" smtClean="0"/>
              <a:t>overview</a:t>
            </a:r>
            <a:r>
              <a:rPr lang="es-CL" sz="2800" dirty="0" smtClean="0"/>
              <a:t>”</a:t>
            </a:r>
            <a:endParaRPr lang="es-CL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4813" y="1908121"/>
            <a:ext cx="2597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err="1" smtClean="0"/>
              <a:t>Disaggregated</a:t>
            </a:r>
            <a:endParaRPr lang="es-CL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86533" y="5085184"/>
            <a:ext cx="212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err="1" smtClean="0"/>
              <a:t>Aggregated</a:t>
            </a:r>
            <a:endParaRPr lang="es-CL" sz="3200" b="1" dirty="0"/>
          </a:p>
        </p:txBody>
      </p:sp>
      <p:sp>
        <p:nvSpPr>
          <p:cNvPr id="6" name="5 Flecha arriba y abajo"/>
          <p:cNvSpPr/>
          <p:nvPr/>
        </p:nvSpPr>
        <p:spPr>
          <a:xfrm>
            <a:off x="1105084" y="2492895"/>
            <a:ext cx="484632" cy="2884675"/>
          </a:xfrm>
          <a:prstGeom prst="upDownArrow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Triángulo isósceles"/>
          <p:cNvSpPr/>
          <p:nvPr/>
        </p:nvSpPr>
        <p:spPr>
          <a:xfrm rot="5400000">
            <a:off x="1018437" y="3063710"/>
            <a:ext cx="657927" cy="457200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02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871</Words>
  <Application>Microsoft Office PowerPoint</Application>
  <PresentationFormat>Presentación en pantalla (4:3)</PresentationFormat>
  <Paragraphs>529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Objectives</vt:lpstr>
      <vt:lpstr>Example SFD</vt:lpstr>
      <vt:lpstr>Example CLD</vt:lpstr>
      <vt:lpstr>MMDS1: highly disaggregated</vt:lpstr>
      <vt:lpstr>MMDS2 : without auxiliary variables</vt:lpstr>
      <vt:lpstr>MMDS3: without co-flows</vt:lpstr>
      <vt:lpstr>MMDS4: only stocks</vt:lpstr>
      <vt:lpstr>Levels of aggregation</vt:lpstr>
      <vt:lpstr>What happens with the details?</vt:lpstr>
      <vt:lpstr>MMDS 1 includes MMDS 2</vt:lpstr>
      <vt:lpstr>MMDS 2 includes MMDS 3</vt:lpstr>
      <vt:lpstr>Model variables</vt:lpstr>
      <vt:lpstr>Adjacency matrix MMDS2</vt:lpstr>
      <vt:lpstr>Differences with MMDS2 increase!</vt:lpstr>
      <vt:lpstr>Distance matrix MMDS2</vt:lpstr>
      <vt:lpstr>Distant, not absent</vt:lpstr>
      <vt:lpstr>Relative Length Difference</vt:lpstr>
      <vt:lpstr>How different are the causal chains from stock to stock?</vt:lpstr>
      <vt:lpstr>Relative Content Difference</vt:lpstr>
      <vt:lpstr>Length and content comparison</vt:lpstr>
      <vt:lpstr>Insight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Absent or distant?</dc:title>
  <dc:creator>Usuario</dc:creator>
  <cp:lastModifiedBy>Usuario</cp:lastModifiedBy>
  <cp:revision>42</cp:revision>
  <dcterms:created xsi:type="dcterms:W3CDTF">2013-07-09T14:18:31Z</dcterms:created>
  <dcterms:modified xsi:type="dcterms:W3CDTF">2013-07-22T12:03:25Z</dcterms:modified>
</cp:coreProperties>
</file>