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57" r:id="rId3"/>
    <p:sldId id="258" r:id="rId4"/>
    <p:sldId id="259" r:id="rId5"/>
  </p:sldIdLst>
  <p:sldSz cx="9144000" cy="5143500" type="screen16x9"/>
  <p:notesSz cx="64008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A40"/>
    <a:srgbClr val="C4C4C4"/>
    <a:srgbClr val="B2214D"/>
    <a:srgbClr val="EF7DB1"/>
    <a:srgbClr val="FF0066"/>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p:restoredTop sz="87418" autoAdjust="0"/>
  </p:normalViewPr>
  <p:slideViewPr>
    <p:cSldViewPr>
      <p:cViewPr varScale="1">
        <p:scale>
          <a:sx n="114" d="100"/>
          <a:sy n="114" d="100"/>
        </p:scale>
        <p:origin x="562" y="67"/>
      </p:cViewPr>
      <p:guideLst>
        <p:guide orient="horz" pos="162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434340"/>
          </a:xfrm>
          <a:prstGeom prst="rect">
            <a:avLst/>
          </a:prstGeom>
        </p:spPr>
        <p:txBody>
          <a:bodyPr vert="horz" lIns="86202" tIns="43101" rIns="86202" bIns="43101" rtlCol="0"/>
          <a:lstStyle>
            <a:lvl1pPr algn="l">
              <a:defRPr sz="1100"/>
            </a:lvl1pPr>
          </a:lstStyle>
          <a:p>
            <a:endParaRPr lang="en-US"/>
          </a:p>
        </p:txBody>
      </p:sp>
      <p:sp>
        <p:nvSpPr>
          <p:cNvPr id="3" name="Date Placeholder 2"/>
          <p:cNvSpPr>
            <a:spLocks noGrp="1"/>
          </p:cNvSpPr>
          <p:nvPr>
            <p:ph type="dt" idx="1"/>
          </p:nvPr>
        </p:nvSpPr>
        <p:spPr>
          <a:xfrm>
            <a:off x="3625639" y="0"/>
            <a:ext cx="2773680" cy="434340"/>
          </a:xfrm>
          <a:prstGeom prst="rect">
            <a:avLst/>
          </a:prstGeom>
        </p:spPr>
        <p:txBody>
          <a:bodyPr vert="horz" lIns="86202" tIns="43101" rIns="86202" bIns="43101" rtlCol="0"/>
          <a:lstStyle>
            <a:lvl1pPr algn="r">
              <a:defRPr sz="1100"/>
            </a:lvl1pPr>
          </a:lstStyle>
          <a:p>
            <a:fld id="{D132DDBC-36CE-44D7-861B-5491E6C2D3B9}" type="datetimeFigureOut">
              <a:rPr lang="en-US" smtClean="0"/>
              <a:t>6/20/2023</a:t>
            </a:fld>
            <a:endParaRPr lang="en-US"/>
          </a:p>
        </p:txBody>
      </p:sp>
      <p:sp>
        <p:nvSpPr>
          <p:cNvPr id="4" name="Slide Image Placeholder 3"/>
          <p:cNvSpPr>
            <a:spLocks noGrp="1" noRot="1" noChangeAspect="1"/>
          </p:cNvSpPr>
          <p:nvPr>
            <p:ph type="sldImg" idx="2"/>
          </p:nvPr>
        </p:nvSpPr>
        <p:spPr>
          <a:xfrm>
            <a:off x="306388" y="650875"/>
            <a:ext cx="5789612" cy="3257550"/>
          </a:xfrm>
          <a:prstGeom prst="rect">
            <a:avLst/>
          </a:prstGeom>
          <a:noFill/>
          <a:ln w="12700">
            <a:solidFill>
              <a:prstClr val="black"/>
            </a:solidFill>
          </a:ln>
        </p:spPr>
        <p:txBody>
          <a:bodyPr vert="horz" lIns="86202" tIns="43101" rIns="86202" bIns="43101" rtlCol="0" anchor="ctr"/>
          <a:lstStyle/>
          <a:p>
            <a:endParaRPr lang="en-US"/>
          </a:p>
        </p:txBody>
      </p:sp>
      <p:sp>
        <p:nvSpPr>
          <p:cNvPr id="5" name="Notes Placeholder 4"/>
          <p:cNvSpPr>
            <a:spLocks noGrp="1"/>
          </p:cNvSpPr>
          <p:nvPr>
            <p:ph type="body" sz="quarter" idx="3"/>
          </p:nvPr>
        </p:nvSpPr>
        <p:spPr>
          <a:xfrm>
            <a:off x="640080" y="4126230"/>
            <a:ext cx="5120640" cy="3909060"/>
          </a:xfrm>
          <a:prstGeom prst="rect">
            <a:avLst/>
          </a:prstGeom>
        </p:spPr>
        <p:txBody>
          <a:bodyPr vert="horz" lIns="86202" tIns="43101" rIns="86202" bIns="43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0952"/>
            <a:ext cx="2773680" cy="434340"/>
          </a:xfrm>
          <a:prstGeom prst="rect">
            <a:avLst/>
          </a:prstGeom>
        </p:spPr>
        <p:txBody>
          <a:bodyPr vert="horz" lIns="86202" tIns="43101" rIns="86202" bIns="43101" rtlCol="0" anchor="b"/>
          <a:lstStyle>
            <a:lvl1pPr algn="l">
              <a:defRPr sz="1100"/>
            </a:lvl1pPr>
          </a:lstStyle>
          <a:p>
            <a:endParaRPr lang="en-US"/>
          </a:p>
        </p:txBody>
      </p:sp>
      <p:sp>
        <p:nvSpPr>
          <p:cNvPr id="7" name="Slide Number Placeholder 6"/>
          <p:cNvSpPr>
            <a:spLocks noGrp="1"/>
          </p:cNvSpPr>
          <p:nvPr>
            <p:ph type="sldNum" sz="quarter" idx="5"/>
          </p:nvPr>
        </p:nvSpPr>
        <p:spPr>
          <a:xfrm>
            <a:off x="3625639" y="8250952"/>
            <a:ext cx="2773680" cy="434340"/>
          </a:xfrm>
          <a:prstGeom prst="rect">
            <a:avLst/>
          </a:prstGeom>
        </p:spPr>
        <p:txBody>
          <a:bodyPr vert="horz" lIns="86202" tIns="43101" rIns="86202" bIns="43101" rtlCol="0" anchor="b"/>
          <a:lstStyle>
            <a:lvl1pPr algn="r">
              <a:defRPr sz="1100"/>
            </a:lvl1pPr>
          </a:lstStyle>
          <a:p>
            <a:fld id="{BBB14505-F15A-447F-B31D-A7AED6FD8C54}" type="slidenum">
              <a:rPr lang="en-US" smtClean="0"/>
              <a:t>‹#›</a:t>
            </a:fld>
            <a:endParaRPr lang="en-US"/>
          </a:p>
        </p:txBody>
      </p:sp>
    </p:spTree>
    <p:extLst>
      <p:ext uri="{BB962C8B-B14F-4D97-AF65-F5344CB8AC3E}">
        <p14:creationId xmlns:p14="http://schemas.microsoft.com/office/powerpoint/2010/main" val="3102335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Title page: Change title to submission name. Bold</a:t>
            </a:r>
            <a:r>
              <a:rPr lang="en-US" baseline="0" dirty="0"/>
              <a:t> the name of the presenter and display your name as you want it read by the moderator (</a:t>
            </a:r>
            <a:r>
              <a:rPr lang="en-US" baseline="0" dirty="0" err="1"/>
              <a:t>eg</a:t>
            </a:r>
            <a:r>
              <a:rPr lang="en-US" baseline="0" dirty="0"/>
              <a:t> Bob instead of Robert). Note the suggested timing in the bottom right. Slide timing may be adjusted, but not the number of slides. The session chair will change slide following the timing indicated, or earlier if requested.</a:t>
            </a:r>
          </a:p>
        </p:txBody>
      </p:sp>
      <p:sp>
        <p:nvSpPr>
          <p:cNvPr id="4" name="Slide Number Placeholder 3"/>
          <p:cNvSpPr>
            <a:spLocks noGrp="1"/>
          </p:cNvSpPr>
          <p:nvPr>
            <p:ph type="sldNum" sz="quarter" idx="10"/>
          </p:nvPr>
        </p:nvSpPr>
        <p:spPr/>
        <p:txBody>
          <a:bodyPr/>
          <a:lstStyle/>
          <a:p>
            <a:fld id="{BBB14505-F15A-447F-B31D-A7AED6FD8C54}" type="slidenum">
              <a:rPr lang="en-US" smtClean="0"/>
              <a:t>1</a:t>
            </a:fld>
            <a:endParaRPr lang="en-US"/>
          </a:p>
        </p:txBody>
      </p:sp>
    </p:spTree>
    <p:extLst>
      <p:ext uri="{BB962C8B-B14F-4D97-AF65-F5344CB8AC3E}">
        <p14:creationId xmlns:p14="http://schemas.microsoft.com/office/powerpoint/2010/main" val="3984675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Problem Statement:</a:t>
            </a:r>
            <a:r>
              <a:rPr lang="en-US" baseline="0" dirty="0"/>
              <a:t> Do not change the slide title.  Keep fonts big (24 </a:t>
            </a:r>
            <a:r>
              <a:rPr lang="en-US" baseline="0" dirty="0" err="1"/>
              <a:t>pt</a:t>
            </a:r>
            <a:r>
              <a:rPr lang="en-US" baseline="0" dirty="0"/>
              <a:t> or bigger). Indicate why the problem is important.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2</a:t>
            </a:fld>
            <a:endParaRPr lang="en-US"/>
          </a:p>
        </p:txBody>
      </p:sp>
    </p:spTree>
    <p:extLst>
      <p:ext uri="{BB962C8B-B14F-4D97-AF65-F5344CB8AC3E}">
        <p14:creationId xmlns:p14="http://schemas.microsoft.com/office/powerpoint/2010/main" val="237210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aseline="0" dirty="0"/>
              <a:t>Approach or Dynamic Hypothesis: Do not change the slide title.  Keep fonts big (24 </a:t>
            </a:r>
            <a:r>
              <a:rPr lang="en-US" baseline="0" dirty="0" err="1"/>
              <a:t>pt</a:t>
            </a:r>
            <a:r>
              <a:rPr lang="en-US" baseline="0" dirty="0"/>
              <a:t> or bigger).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3</a:t>
            </a:fld>
            <a:endParaRPr lang="en-US"/>
          </a:p>
        </p:txBody>
      </p:sp>
    </p:spTree>
    <p:extLst>
      <p:ext uri="{BB962C8B-B14F-4D97-AF65-F5344CB8AC3E}">
        <p14:creationId xmlns:p14="http://schemas.microsoft.com/office/powerpoint/2010/main" val="1283794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Progress, Insights, and Questions: </a:t>
            </a:r>
            <a:r>
              <a:rPr lang="en-US" baseline="0" dirty="0"/>
              <a:t>Do not change the slide title. </a:t>
            </a:r>
            <a:r>
              <a:rPr lang="en-US" dirty="0"/>
              <a:t>Again, keep the text short and fonts big. Show</a:t>
            </a:r>
            <a:r>
              <a:rPr lang="en-US" baseline="0" dirty="0"/>
              <a:t> structure or behavior – may not be room for both (some flexibility on font for images). No need to conclude, there is always more to be done. Any questions you want to pose to the audience can go here.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4</a:t>
            </a:fld>
            <a:endParaRPr lang="en-US"/>
          </a:p>
        </p:txBody>
      </p:sp>
    </p:spTree>
    <p:extLst>
      <p:ext uri="{BB962C8B-B14F-4D97-AF65-F5344CB8AC3E}">
        <p14:creationId xmlns:p14="http://schemas.microsoft.com/office/powerpoint/2010/main" val="2767366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94FCB0-42F1-4FA7-A53C-3F4DF092E227}"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43035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020634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5351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5783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94FCB0-42F1-4FA7-A53C-3F4DF092E227}" type="datetimeFigureOut">
              <a:rPr lang="en-US" smtClean="0"/>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1771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94FCB0-42F1-4FA7-A53C-3F4DF092E227}" type="datetimeFigureOut">
              <a:rPr lang="en-US" smtClean="0"/>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3544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94FCB0-42F1-4FA7-A53C-3F4DF092E227}" type="datetimeFigureOut">
              <a:rPr lang="en-US" smtClean="0"/>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88677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94FCB0-42F1-4FA7-A53C-3F4DF092E227}" type="datetimeFigureOut">
              <a:rPr lang="en-US" smtClean="0"/>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88334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4FCB0-42F1-4FA7-A53C-3F4DF092E227}" type="datetimeFigureOut">
              <a:rPr lang="en-US" smtClean="0"/>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1115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4473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03530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C94FCB0-42F1-4FA7-A53C-3F4DF092E227}" type="datetimeFigureOut">
              <a:rPr lang="en-US" smtClean="0"/>
              <a:t>6/20/2023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332025C-9CB7-4E2E-977A-9B89188D6C4A}" type="slidenum">
              <a:rPr lang="en-US" smtClean="0"/>
              <a:t>‹#›</a:t>
            </a:fld>
            <a:endParaRPr lang="en-US"/>
          </a:p>
        </p:txBody>
      </p:sp>
    </p:spTree>
    <p:extLst>
      <p:ext uri="{BB962C8B-B14F-4D97-AF65-F5344CB8AC3E}">
        <p14:creationId xmlns:p14="http://schemas.microsoft.com/office/powerpoint/2010/main" val="422850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feb.kuleuven.be/research/decision-sciences-and-information-management/om/access-to-medicines-research-centre/home"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56205"/>
            <a:ext cx="7467600" cy="1102519"/>
          </a:xfrm>
        </p:spPr>
        <p:txBody>
          <a:bodyPr>
            <a:normAutofit/>
          </a:bodyPr>
          <a:lstStyle/>
          <a:p>
            <a:pPr algn="l"/>
            <a:r>
              <a:rPr lang="en-US" sz="2400" dirty="0">
                <a:solidFill>
                  <a:srgbClr val="343A40"/>
                </a:solidFill>
              </a:rPr>
              <a:t>Design and Evaluation of interventions for Preventing HIV Drug Resistance in Dar es Salaam, Tanzania</a:t>
            </a:r>
            <a:endParaRPr lang="en-US" sz="2700" dirty="0">
              <a:solidFill>
                <a:srgbClr val="343A40"/>
              </a:solidFill>
            </a:endParaRPr>
          </a:p>
        </p:txBody>
      </p:sp>
      <p:sp>
        <p:nvSpPr>
          <p:cNvPr id="3" name="Subtitle 2"/>
          <p:cNvSpPr>
            <a:spLocks noGrp="1"/>
          </p:cNvSpPr>
          <p:nvPr>
            <p:ph type="subTitle" idx="1"/>
          </p:nvPr>
        </p:nvSpPr>
        <p:spPr>
          <a:xfrm>
            <a:off x="533400" y="2758724"/>
            <a:ext cx="7315200" cy="1314450"/>
          </a:xfrm>
        </p:spPr>
        <p:txBody>
          <a:bodyPr>
            <a:normAutofit lnSpcReduction="10000"/>
          </a:bodyPr>
          <a:lstStyle/>
          <a:p>
            <a:pPr algn="r"/>
            <a:r>
              <a:rPr lang="en-US" sz="1500" b="1" dirty="0">
                <a:solidFill>
                  <a:schemeClr val="tx1"/>
                </a:solidFill>
              </a:rPr>
              <a:t>Beatrice Aiko, KU Leuven</a:t>
            </a:r>
          </a:p>
          <a:p>
            <a:pPr algn="r"/>
            <a:r>
              <a:rPr lang="en-US" sz="1500" dirty="0">
                <a:solidFill>
                  <a:schemeClr val="tx1"/>
                </a:solidFill>
              </a:rPr>
              <a:t>Nico Vandaele &amp; Catherine Decouttere, Access-To-Medicines Research Centre, KU Leuven</a:t>
            </a:r>
          </a:p>
          <a:p>
            <a:pPr algn="r"/>
            <a:r>
              <a:rPr lang="en-US" sz="1500" dirty="0">
                <a:solidFill>
                  <a:schemeClr val="tx1"/>
                </a:solidFill>
                <a:hlinkClick r:id="rId3"/>
              </a:rPr>
              <a:t>https://feb.kuleuven.be/research/decision-sciences-and-information-management/om/access-to-medicines-research-centre/home</a:t>
            </a:r>
            <a:endParaRPr lang="en-US" sz="1500" dirty="0">
              <a:solidFill>
                <a:schemeClr val="tx1"/>
              </a:solidFill>
            </a:endParaRPr>
          </a:p>
          <a:p>
            <a:pPr algn="r"/>
            <a:r>
              <a:rPr lang="en-US" sz="1500" dirty="0">
                <a:solidFill>
                  <a:schemeClr val="tx1"/>
                </a:solidFill>
              </a:rPr>
              <a:t> </a:t>
            </a:r>
          </a:p>
        </p:txBody>
      </p:sp>
      <p:sp>
        <p:nvSpPr>
          <p:cNvPr id="4" name="TextBox 3"/>
          <p:cNvSpPr txBox="1"/>
          <p:nvPr/>
        </p:nvSpPr>
        <p:spPr>
          <a:xfrm>
            <a:off x="8458200" y="4474518"/>
            <a:ext cx="800100" cy="230832"/>
          </a:xfrm>
          <a:prstGeom prst="rect">
            <a:avLst/>
          </a:prstGeom>
          <a:noFill/>
        </p:spPr>
        <p:txBody>
          <a:bodyPr wrap="square" rtlCol="0">
            <a:spAutoFit/>
          </a:bodyPr>
          <a:lstStyle/>
          <a:p>
            <a:r>
              <a:rPr lang="en-US" sz="900" dirty="0"/>
              <a:t>0:00-0:30</a:t>
            </a:r>
          </a:p>
        </p:txBody>
      </p:sp>
      <p:sp>
        <p:nvSpPr>
          <p:cNvPr id="12" name="CaixaDeTexto 11">
            <a:extLst>
              <a:ext uri="{FF2B5EF4-FFF2-40B4-BE49-F238E27FC236}">
                <a16:creationId xmlns:a16="http://schemas.microsoft.com/office/drawing/2014/main" id="{5F4F0C5A-FCBE-474A-8DB8-148DA7B5FECE}"/>
              </a:ext>
            </a:extLst>
          </p:cNvPr>
          <p:cNvSpPr txBox="1"/>
          <p:nvPr/>
        </p:nvSpPr>
        <p:spPr>
          <a:xfrm>
            <a:off x="4229100" y="372502"/>
            <a:ext cx="3486150" cy="461665"/>
          </a:xfrm>
          <a:prstGeom prst="rect">
            <a:avLst/>
          </a:prstGeom>
          <a:noFill/>
        </p:spPr>
        <p:txBody>
          <a:bodyPr wrap="square" rtlCol="0">
            <a:spAutoFit/>
          </a:bodyPr>
          <a:lstStyle/>
          <a:p>
            <a:pPr algn="r"/>
            <a:r>
              <a:rPr lang="pt-BR" sz="2400" i="1" dirty="0">
                <a:solidFill>
                  <a:srgbClr val="B2214D"/>
                </a:solidFill>
              </a:rPr>
              <a:t>WIP Presentation</a:t>
            </a:r>
            <a:endParaRPr lang="en-US" sz="2400" i="1" dirty="0">
              <a:solidFill>
                <a:srgbClr val="B2214D"/>
              </a:solidFill>
            </a:endParaRPr>
          </a:p>
        </p:txBody>
      </p:sp>
      <p:grpSp>
        <p:nvGrpSpPr>
          <p:cNvPr id="8" name="Group 7">
            <a:extLst>
              <a:ext uri="{FF2B5EF4-FFF2-40B4-BE49-F238E27FC236}">
                <a16:creationId xmlns:a16="http://schemas.microsoft.com/office/drawing/2014/main" id="{32384F91-FFF5-C042-922A-7D0BA9356FA8}"/>
              </a:ext>
            </a:extLst>
          </p:cNvPr>
          <p:cNvGrpSpPr/>
          <p:nvPr/>
        </p:nvGrpSpPr>
        <p:grpSpPr>
          <a:xfrm>
            <a:off x="0" y="4657189"/>
            <a:ext cx="9144000" cy="675443"/>
            <a:chOff x="0" y="4657189"/>
            <a:chExt cx="9144000" cy="675443"/>
          </a:xfrm>
        </p:grpSpPr>
        <p:grpSp>
          <p:nvGrpSpPr>
            <p:cNvPr id="7" name="Group 6">
              <a:extLst>
                <a:ext uri="{FF2B5EF4-FFF2-40B4-BE49-F238E27FC236}">
                  <a16:creationId xmlns:a16="http://schemas.microsoft.com/office/drawing/2014/main" id="{3E98A784-890B-224D-9A9C-08FF997DD015}"/>
                </a:ext>
              </a:extLst>
            </p:cNvPr>
            <p:cNvGrpSpPr/>
            <p:nvPr/>
          </p:nvGrpSpPr>
          <p:grpSpPr>
            <a:xfrm>
              <a:off x="0" y="4657189"/>
              <a:ext cx="9144000" cy="675443"/>
              <a:chOff x="0" y="4657189"/>
              <a:chExt cx="9144000" cy="675443"/>
            </a:xfrm>
          </p:grpSpPr>
          <p:sp>
            <p:nvSpPr>
              <p:cNvPr id="5" name="Rectangle 4"/>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6" name="Group 5">
                <a:extLst>
                  <a:ext uri="{FF2B5EF4-FFF2-40B4-BE49-F238E27FC236}">
                    <a16:creationId xmlns:a16="http://schemas.microsoft.com/office/drawing/2014/main" id="{F1DD47CD-9787-EE4E-BAF0-A8A3535FD4B1}"/>
                  </a:ext>
                </a:extLst>
              </p:cNvPr>
              <p:cNvGrpSpPr/>
              <p:nvPr/>
            </p:nvGrpSpPr>
            <p:grpSpPr>
              <a:xfrm>
                <a:off x="1378548" y="4686300"/>
                <a:ext cx="2107603" cy="646332"/>
                <a:chOff x="1378548" y="4686300"/>
                <a:chExt cx="2107603" cy="646332"/>
              </a:xfrm>
            </p:grpSpPr>
            <p:pic>
              <p:nvPicPr>
                <p:cNvPr id="1026" name="Picture 2">
                  <a:extLst>
                    <a:ext uri="{FF2B5EF4-FFF2-40B4-BE49-F238E27FC236}">
                      <a16:creationId xmlns:a16="http://schemas.microsoft.com/office/drawing/2014/main" id="{64E3EF64-C40A-4EC9-AF60-EDA9078594B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0215F21-59DE-4327-B06B-E026F3BFE8F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10" name="Retângulo 9">
                  <a:extLst>
                    <a:ext uri="{FF2B5EF4-FFF2-40B4-BE49-F238E27FC236}">
                      <a16:creationId xmlns:a16="http://schemas.microsoft.com/office/drawing/2014/main" id="{18F84453-B99F-4A92-BBF0-4CC0F68B57A3}"/>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16" name="Retângulo 15">
              <a:extLst>
                <a:ext uri="{FF2B5EF4-FFF2-40B4-BE49-F238E27FC236}">
                  <a16:creationId xmlns:a16="http://schemas.microsoft.com/office/drawing/2014/main" id="{9D0DE390-2008-46D1-949E-F0489FC6F2C6}"/>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17" name="Google Shape;210;p28">
              <a:extLst>
                <a:ext uri="{FF2B5EF4-FFF2-40B4-BE49-F238E27FC236}">
                  <a16:creationId xmlns:a16="http://schemas.microsoft.com/office/drawing/2014/main" id="{095AE063-763D-4BF7-8966-F0BB1C775F24}"/>
                </a:ext>
              </a:extLst>
            </p:cNvPr>
            <p:cNvPicPr preferRelativeResize="0"/>
            <p:nvPr/>
          </p:nvPicPr>
          <p:blipFill>
            <a:blip r:embed="rId6">
              <a:alphaModFix/>
            </a:blip>
            <a:stretch>
              <a:fillRect/>
            </a:stretch>
          </p:blipFill>
          <p:spPr>
            <a:xfrm>
              <a:off x="1383556" y="4959976"/>
              <a:ext cx="216644" cy="183524"/>
            </a:xfrm>
            <a:prstGeom prst="rect">
              <a:avLst/>
            </a:prstGeom>
            <a:noFill/>
            <a:ln>
              <a:noFill/>
            </a:ln>
          </p:spPr>
        </p:pic>
      </p:grpSp>
      <p:pic>
        <p:nvPicPr>
          <p:cNvPr id="20" name="Imagem 19" descr="Fundo preto com letras vermelhas&#10;&#10;Descrição gerada automaticamente">
            <a:extLst>
              <a:ext uri="{FF2B5EF4-FFF2-40B4-BE49-F238E27FC236}">
                <a16:creationId xmlns:a16="http://schemas.microsoft.com/office/drawing/2014/main" id="{3B08B5E7-234C-4941-B769-DD877C02A687}"/>
              </a:ext>
            </a:extLst>
          </p:cNvPr>
          <p:cNvPicPr>
            <a:picLocks noChangeAspect="1"/>
          </p:cNvPicPr>
          <p:nvPr/>
        </p:nvPicPr>
        <p:blipFill rotWithShape="1">
          <a:blip r:embed="rId7">
            <a:extLst>
              <a:ext uri="{28A0092B-C50C-407E-A947-70E740481C1C}">
                <a14:useLocalDpi xmlns:a14="http://schemas.microsoft.com/office/drawing/2010/main" val="0"/>
              </a:ext>
            </a:extLst>
          </a:blip>
          <a:srcRect l="20000" t="31054" r="70833" b="57225"/>
          <a:stretch/>
        </p:blipFill>
        <p:spPr>
          <a:xfrm>
            <a:off x="7200900" y="750585"/>
            <a:ext cx="409210" cy="392415"/>
          </a:xfrm>
          <a:prstGeom prst="rect">
            <a:avLst/>
          </a:prstGeom>
        </p:spPr>
      </p:pic>
      <p:grpSp>
        <p:nvGrpSpPr>
          <p:cNvPr id="18" name="Group 5">
            <a:extLst>
              <a:ext uri="{FF2B5EF4-FFF2-40B4-BE49-F238E27FC236}">
                <a16:creationId xmlns:a16="http://schemas.microsoft.com/office/drawing/2014/main" id="{D5F7DDED-500E-479F-9CDF-09EC51797E49}"/>
              </a:ext>
            </a:extLst>
          </p:cNvPr>
          <p:cNvGrpSpPr/>
          <p:nvPr/>
        </p:nvGrpSpPr>
        <p:grpSpPr>
          <a:xfrm>
            <a:off x="1533891" y="287181"/>
            <a:ext cx="1371599" cy="912969"/>
            <a:chOff x="395214" y="152400"/>
            <a:chExt cx="1509786" cy="1053148"/>
          </a:xfrm>
        </p:grpSpPr>
        <p:sp>
          <p:nvSpPr>
            <p:cNvPr id="19" name="Oval 6">
              <a:extLst>
                <a:ext uri="{FF2B5EF4-FFF2-40B4-BE49-F238E27FC236}">
                  <a16:creationId xmlns:a16="http://schemas.microsoft.com/office/drawing/2014/main" id="{87AECC70-AA34-43E2-B0DF-D4EBEE9DAD9A}"/>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1" name="Picture 7">
              <a:extLst>
                <a:ext uri="{FF2B5EF4-FFF2-40B4-BE49-F238E27FC236}">
                  <a16:creationId xmlns:a16="http://schemas.microsoft.com/office/drawing/2014/main" id="{69A5B578-F80F-48A9-956C-AE92967FB34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pic>
        <p:nvPicPr>
          <p:cNvPr id="11" name="Picture 10">
            <a:extLst>
              <a:ext uri="{FF2B5EF4-FFF2-40B4-BE49-F238E27FC236}">
                <a16:creationId xmlns:a16="http://schemas.microsoft.com/office/drawing/2014/main" id="{99E61BA8-6EAE-0E80-89EE-52DE51CA013E}"/>
              </a:ext>
            </a:extLst>
          </p:cNvPr>
          <p:cNvPicPr>
            <a:picLocks noChangeAspect="1"/>
          </p:cNvPicPr>
          <p:nvPr/>
        </p:nvPicPr>
        <p:blipFill>
          <a:blip r:embed="rId9"/>
          <a:stretch>
            <a:fillRect/>
          </a:stretch>
        </p:blipFill>
        <p:spPr>
          <a:xfrm>
            <a:off x="7100705" y="3798801"/>
            <a:ext cx="609600" cy="609600"/>
          </a:xfrm>
          <a:prstGeom prst="rect">
            <a:avLst/>
          </a:prstGeom>
        </p:spPr>
      </p:pic>
    </p:spTree>
    <p:extLst>
      <p:ext uri="{BB962C8B-B14F-4D97-AF65-F5344CB8AC3E}">
        <p14:creationId xmlns:p14="http://schemas.microsoft.com/office/powerpoint/2010/main" val="1988903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856545"/>
            <a:ext cx="6172200" cy="3751341"/>
          </a:xfrm>
        </p:spPr>
        <p:txBody>
          <a:bodyPr>
            <a:normAutofit lnSpcReduction="10000"/>
          </a:bodyPr>
          <a:lstStyle/>
          <a:p>
            <a:r>
              <a:rPr lang="en-US" sz="2250" dirty="0"/>
              <a:t>HIV drug resistance(HIVDR) situation worsening</a:t>
            </a:r>
          </a:p>
          <a:p>
            <a:pPr lvl="1"/>
            <a:r>
              <a:rPr lang="en-US" sz="1950" dirty="0"/>
              <a:t>15% in 2008 and 23% in 2017</a:t>
            </a:r>
          </a:p>
          <a:p>
            <a:pPr lvl="1"/>
            <a:r>
              <a:rPr lang="en-US" sz="1950" dirty="0"/>
              <a:t>Threat to success of HIV treatment programs</a:t>
            </a:r>
          </a:p>
          <a:p>
            <a:pPr lvl="1"/>
            <a:r>
              <a:rPr lang="en-US" sz="1950" dirty="0"/>
              <a:t>Possible rebound in HIV incidence and mortality</a:t>
            </a:r>
          </a:p>
          <a:p>
            <a:pPr lvl="1"/>
            <a:r>
              <a:rPr lang="en-US" sz="1950" dirty="0"/>
              <a:t>Spread of resistant strains</a:t>
            </a:r>
          </a:p>
          <a:p>
            <a:r>
              <a:rPr lang="en-US" sz="2250" dirty="0"/>
              <a:t>Interventions not adequately curbing HIVDR</a:t>
            </a:r>
          </a:p>
          <a:p>
            <a:pPr lvl="1"/>
            <a:r>
              <a:rPr lang="en-US" sz="1950" dirty="0"/>
              <a:t>Expenses and time(new medication)</a:t>
            </a:r>
          </a:p>
          <a:p>
            <a:pPr lvl="1"/>
            <a:r>
              <a:rPr lang="en-US" sz="1950" dirty="0"/>
              <a:t>Implementation issues(supply chain)</a:t>
            </a:r>
          </a:p>
          <a:p>
            <a:pPr lvl="1"/>
            <a:r>
              <a:rPr lang="en-US" sz="1950" dirty="0"/>
              <a:t>Uptake issues(ART home delivery)</a:t>
            </a:r>
          </a:p>
          <a:p>
            <a:pPr lvl="1"/>
            <a:r>
              <a:rPr lang="en-US" sz="1950" dirty="0"/>
              <a:t>Ineffective(long term vs short term)</a:t>
            </a:r>
          </a:p>
          <a:p>
            <a:pPr lvl="1"/>
            <a:r>
              <a:rPr lang="en-US" sz="1950" dirty="0"/>
              <a:t>Upscale challenges(economic interventions)</a:t>
            </a:r>
          </a:p>
          <a:p>
            <a:pPr marL="342900" lvl="1" indent="0">
              <a:buNone/>
            </a:pPr>
            <a:endParaRPr lang="en-US" sz="1950" dirty="0"/>
          </a:p>
        </p:txBody>
      </p:sp>
      <p:sp>
        <p:nvSpPr>
          <p:cNvPr id="4" name="TextBox 3"/>
          <p:cNvSpPr txBox="1"/>
          <p:nvPr/>
        </p:nvSpPr>
        <p:spPr>
          <a:xfrm>
            <a:off x="8468740" y="4474518"/>
            <a:ext cx="827660" cy="230832"/>
          </a:xfrm>
          <a:prstGeom prst="rect">
            <a:avLst/>
          </a:prstGeom>
          <a:noFill/>
        </p:spPr>
        <p:txBody>
          <a:bodyPr wrap="square" rtlCol="0">
            <a:spAutoFit/>
          </a:bodyPr>
          <a:lstStyle/>
          <a:p>
            <a:r>
              <a:rPr lang="en-US" sz="900" dirty="0"/>
              <a:t>0:30-2:00</a:t>
            </a:r>
          </a:p>
        </p:txBody>
      </p:sp>
      <p:sp>
        <p:nvSpPr>
          <p:cNvPr id="5" name="Rectangle 4"/>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 name="Group 5"/>
          <p:cNvGrpSpPr/>
          <p:nvPr/>
        </p:nvGrpSpPr>
        <p:grpSpPr>
          <a:xfrm>
            <a:off x="7101202" y="113134"/>
            <a:ext cx="675140" cy="470942"/>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2286000" y="86047"/>
            <a:ext cx="4914900" cy="230832"/>
          </a:xfrm>
          <a:prstGeom prst="rect">
            <a:avLst/>
          </a:prstGeom>
          <a:noFill/>
        </p:spPr>
        <p:txBody>
          <a:bodyPr wrap="square" rtlCol="0">
            <a:spAutoFit/>
          </a:bodyPr>
          <a:lstStyle/>
          <a:p>
            <a:endParaRPr lang="en-US" sz="9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1485900" y="152680"/>
            <a:ext cx="6172200" cy="533120"/>
          </a:xfrm>
        </p:spPr>
        <p:txBody>
          <a:bodyPr>
            <a:normAutofit fontScale="90000"/>
          </a:bodyPr>
          <a:lstStyle/>
          <a:p>
            <a:pPr algn="l"/>
            <a:r>
              <a:rPr lang="en-US" dirty="0"/>
              <a:t>Problem Statement</a:t>
            </a:r>
          </a:p>
        </p:txBody>
      </p:sp>
      <p:sp>
        <p:nvSpPr>
          <p:cNvPr id="13" name="TextBox 8">
            <a:extLst>
              <a:ext uri="{FF2B5EF4-FFF2-40B4-BE49-F238E27FC236}">
                <a16:creationId xmlns:a16="http://schemas.microsoft.com/office/drawing/2014/main" id="{C93894B4-FD31-40CA-995C-F67E626595C7}"/>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7" name="Retângulo 16">
            <a:extLst>
              <a:ext uri="{FF2B5EF4-FFF2-40B4-BE49-F238E27FC236}">
                <a16:creationId xmlns:a16="http://schemas.microsoft.com/office/drawing/2014/main" id="{E99FA53A-D705-494A-8412-36AEB6ABD20F}"/>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8" name="Google Shape;210;p28">
            <a:extLst>
              <a:ext uri="{FF2B5EF4-FFF2-40B4-BE49-F238E27FC236}">
                <a16:creationId xmlns:a16="http://schemas.microsoft.com/office/drawing/2014/main" id="{4CBD87F9-4642-4305-88AF-582437A4E487}"/>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10" name="Group 7">
            <a:extLst>
              <a:ext uri="{FF2B5EF4-FFF2-40B4-BE49-F238E27FC236}">
                <a16:creationId xmlns:a16="http://schemas.microsoft.com/office/drawing/2014/main" id="{72EE39E9-548A-BAD4-9052-C57D3F57BD20}"/>
              </a:ext>
            </a:extLst>
          </p:cNvPr>
          <p:cNvGrpSpPr/>
          <p:nvPr/>
        </p:nvGrpSpPr>
        <p:grpSpPr>
          <a:xfrm>
            <a:off x="0" y="4657189"/>
            <a:ext cx="9144000" cy="675443"/>
            <a:chOff x="0" y="4657189"/>
            <a:chExt cx="9144000" cy="675443"/>
          </a:xfrm>
        </p:grpSpPr>
        <p:grpSp>
          <p:nvGrpSpPr>
            <p:cNvPr id="11" name="Group 6">
              <a:extLst>
                <a:ext uri="{FF2B5EF4-FFF2-40B4-BE49-F238E27FC236}">
                  <a16:creationId xmlns:a16="http://schemas.microsoft.com/office/drawing/2014/main" id="{160C3A8A-FCCA-4926-EFF4-1C6FC5ED9EDB}"/>
                </a:ext>
              </a:extLst>
            </p:cNvPr>
            <p:cNvGrpSpPr/>
            <p:nvPr/>
          </p:nvGrpSpPr>
          <p:grpSpPr>
            <a:xfrm>
              <a:off x="0" y="4657189"/>
              <a:ext cx="9144000" cy="675443"/>
              <a:chOff x="0" y="4657189"/>
              <a:chExt cx="9144000" cy="675443"/>
            </a:xfrm>
          </p:grpSpPr>
          <p:sp>
            <p:nvSpPr>
              <p:cNvPr id="15" name="Rectangle 4">
                <a:extLst>
                  <a:ext uri="{FF2B5EF4-FFF2-40B4-BE49-F238E27FC236}">
                    <a16:creationId xmlns:a16="http://schemas.microsoft.com/office/drawing/2014/main" id="{56E8BAEB-E330-24EF-5D51-21689E401148}"/>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16" name="TextBox 8">
                <a:extLst>
                  <a:ext uri="{FF2B5EF4-FFF2-40B4-BE49-F238E27FC236}">
                    <a16:creationId xmlns:a16="http://schemas.microsoft.com/office/drawing/2014/main" id="{43280830-A7E1-D1DF-E7B0-2A6D8EFB47E3}"/>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9" name="Group 5">
                <a:extLst>
                  <a:ext uri="{FF2B5EF4-FFF2-40B4-BE49-F238E27FC236}">
                    <a16:creationId xmlns:a16="http://schemas.microsoft.com/office/drawing/2014/main" id="{4998675D-23C4-F31B-BE0B-767F5140ADCE}"/>
                  </a:ext>
                </a:extLst>
              </p:cNvPr>
              <p:cNvGrpSpPr/>
              <p:nvPr/>
            </p:nvGrpSpPr>
            <p:grpSpPr>
              <a:xfrm>
                <a:off x="1378548" y="4686300"/>
                <a:ext cx="2107603" cy="646332"/>
                <a:chOff x="1378548" y="4686300"/>
                <a:chExt cx="2107603" cy="646332"/>
              </a:xfrm>
            </p:grpSpPr>
            <p:pic>
              <p:nvPicPr>
                <p:cNvPr id="20" name="Picture 2">
                  <a:extLst>
                    <a:ext uri="{FF2B5EF4-FFF2-40B4-BE49-F238E27FC236}">
                      <a16:creationId xmlns:a16="http://schemas.microsoft.com/office/drawing/2014/main" id="{602FEB1E-29A4-379D-CE8A-EA218B9CAD8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a:extLst>
                    <a:ext uri="{FF2B5EF4-FFF2-40B4-BE49-F238E27FC236}">
                      <a16:creationId xmlns:a16="http://schemas.microsoft.com/office/drawing/2014/main" id="{2042F6EC-4B66-04AC-90E2-164B2EF0BAD3}"/>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2" name="Retângulo 21">
                  <a:extLst>
                    <a:ext uri="{FF2B5EF4-FFF2-40B4-BE49-F238E27FC236}">
                      <a16:creationId xmlns:a16="http://schemas.microsoft.com/office/drawing/2014/main" id="{904DAB15-6922-3EA6-AAC5-08D9519DAE13}"/>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12" name="Retângulo 11">
              <a:extLst>
                <a:ext uri="{FF2B5EF4-FFF2-40B4-BE49-F238E27FC236}">
                  <a16:creationId xmlns:a16="http://schemas.microsoft.com/office/drawing/2014/main" id="{CF0691C4-C3B1-3F76-3561-ED76AA6167D9}"/>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14" name="Google Shape;210;p28">
              <a:extLst>
                <a:ext uri="{FF2B5EF4-FFF2-40B4-BE49-F238E27FC236}">
                  <a16:creationId xmlns:a16="http://schemas.microsoft.com/office/drawing/2014/main" id="{40976FB6-2CA4-AFC9-4991-F34F08B435DC}"/>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spTree>
    <p:extLst>
      <p:ext uri="{BB962C8B-B14F-4D97-AF65-F5344CB8AC3E}">
        <p14:creationId xmlns:p14="http://schemas.microsoft.com/office/powerpoint/2010/main" val="2518086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833579"/>
            <a:ext cx="6172200" cy="3795570"/>
          </a:xfrm>
        </p:spPr>
        <p:txBody>
          <a:bodyPr>
            <a:normAutofit/>
          </a:bodyPr>
          <a:lstStyle/>
          <a:p>
            <a:r>
              <a:rPr lang="en-US" sz="2400" dirty="0"/>
              <a:t>Human-centered and transdisciplinary </a:t>
            </a:r>
          </a:p>
          <a:p>
            <a:pPr marL="557213" marR="0" lvl="1" indent="-214313"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dirty="0">
                <a:solidFill>
                  <a:srgbClr val="343A40"/>
                </a:solidFill>
                <a:latin typeface="Calibri"/>
              </a:rPr>
              <a:t>Systems dynamics</a:t>
            </a:r>
            <a:endParaRPr lang="en-US" sz="2250" dirty="0">
              <a:solidFill>
                <a:srgbClr val="343A40"/>
              </a:solidFill>
            </a:endParaRPr>
          </a:p>
          <a:p>
            <a:r>
              <a:rPr lang="en-US" sz="2250" dirty="0"/>
              <a:t>Study setting</a:t>
            </a:r>
          </a:p>
          <a:p>
            <a:pPr lvl="1"/>
            <a:r>
              <a:rPr lang="es-ES" dirty="0"/>
              <a:t>Dar es </a:t>
            </a:r>
            <a:r>
              <a:rPr lang="es-ES" dirty="0" err="1"/>
              <a:t>Salaam</a:t>
            </a:r>
            <a:r>
              <a:rPr lang="es-ES" dirty="0"/>
              <a:t> Urban </a:t>
            </a:r>
            <a:r>
              <a:rPr lang="es-ES" dirty="0" err="1"/>
              <a:t>Cohort</a:t>
            </a:r>
            <a:r>
              <a:rPr lang="es-ES" dirty="0"/>
              <a:t> </a:t>
            </a:r>
            <a:r>
              <a:rPr lang="es-ES" dirty="0" err="1"/>
              <a:t>Study</a:t>
            </a:r>
            <a:r>
              <a:rPr lang="es-ES" dirty="0"/>
              <a:t> (DUCS) </a:t>
            </a:r>
            <a:r>
              <a:rPr lang="en-US" dirty="0"/>
              <a:t> </a:t>
            </a:r>
          </a:p>
          <a:p>
            <a:pPr lvl="2"/>
            <a:r>
              <a:rPr lang="en-US" dirty="0" err="1"/>
              <a:t>Ukonga</a:t>
            </a:r>
            <a:r>
              <a:rPr lang="en-US" dirty="0"/>
              <a:t> and </a:t>
            </a:r>
            <a:r>
              <a:rPr lang="en-US" dirty="0" err="1"/>
              <a:t>Gongolamboto</a:t>
            </a:r>
            <a:r>
              <a:rPr lang="en-US" dirty="0"/>
              <a:t> wards of Ilala district</a:t>
            </a:r>
          </a:p>
          <a:p>
            <a:pPr lvl="2"/>
            <a:r>
              <a:rPr lang="en-US" dirty="0"/>
              <a:t>Under surveillance for HIVDR since 2011</a:t>
            </a:r>
          </a:p>
          <a:p>
            <a:r>
              <a:rPr lang="en-US" sz="2250" dirty="0"/>
              <a:t>Data collection</a:t>
            </a:r>
          </a:p>
          <a:p>
            <a:pPr lvl="1"/>
            <a:r>
              <a:rPr lang="en-US" dirty="0"/>
              <a:t>Group Model Building (GMB) </a:t>
            </a:r>
          </a:p>
          <a:p>
            <a:pPr lvl="1"/>
            <a:r>
              <a:rPr lang="en-US" dirty="0"/>
              <a:t>Stakeholder interviews</a:t>
            </a:r>
          </a:p>
        </p:txBody>
      </p:sp>
      <p:sp>
        <p:nvSpPr>
          <p:cNvPr id="4" name="TextBox 3"/>
          <p:cNvSpPr txBox="1"/>
          <p:nvPr/>
        </p:nvSpPr>
        <p:spPr>
          <a:xfrm>
            <a:off x="8488589" y="4474518"/>
            <a:ext cx="884011" cy="230832"/>
          </a:xfrm>
          <a:prstGeom prst="rect">
            <a:avLst/>
          </a:prstGeom>
          <a:noFill/>
        </p:spPr>
        <p:txBody>
          <a:bodyPr wrap="square" rtlCol="0">
            <a:spAutoFit/>
          </a:bodyPr>
          <a:lstStyle/>
          <a:p>
            <a:r>
              <a:rPr lang="en-US" sz="900" dirty="0"/>
              <a:t>2:00-3:30</a:t>
            </a:r>
          </a:p>
        </p:txBody>
      </p:sp>
      <p:sp>
        <p:nvSpPr>
          <p:cNvPr id="11" name="Rectangle 4">
            <a:extLst>
              <a:ext uri="{FF2B5EF4-FFF2-40B4-BE49-F238E27FC236}">
                <a16:creationId xmlns:a16="http://schemas.microsoft.com/office/drawing/2014/main" id="{B017810F-BE0B-413F-B3C1-C7D48DC5FA11}"/>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Title 1">
            <a:extLst>
              <a:ext uri="{FF2B5EF4-FFF2-40B4-BE49-F238E27FC236}">
                <a16:creationId xmlns:a16="http://schemas.microsoft.com/office/drawing/2014/main" id="{C51684A8-180B-4CD5-A1DB-B170B1DBD096}"/>
              </a:ext>
            </a:extLst>
          </p:cNvPr>
          <p:cNvSpPr>
            <a:spLocks noGrp="1"/>
          </p:cNvSpPr>
          <p:nvPr>
            <p:ph type="title"/>
          </p:nvPr>
        </p:nvSpPr>
        <p:spPr>
          <a:xfrm>
            <a:off x="1485900" y="152680"/>
            <a:ext cx="6172200" cy="533120"/>
          </a:xfrm>
        </p:spPr>
        <p:txBody>
          <a:bodyPr>
            <a:normAutofit fontScale="90000"/>
          </a:bodyPr>
          <a:lstStyle/>
          <a:p>
            <a:pPr algn="l"/>
            <a:r>
              <a:rPr lang="en-US" dirty="0"/>
              <a:t>Approach or Dynamic Hypothesis</a:t>
            </a:r>
          </a:p>
        </p:txBody>
      </p:sp>
      <p:grpSp>
        <p:nvGrpSpPr>
          <p:cNvPr id="13" name="Group 5">
            <a:extLst>
              <a:ext uri="{FF2B5EF4-FFF2-40B4-BE49-F238E27FC236}">
                <a16:creationId xmlns:a16="http://schemas.microsoft.com/office/drawing/2014/main" id="{DB38B7A8-9DE2-4CCB-B5EB-F4BD463F8DF2}"/>
              </a:ext>
            </a:extLst>
          </p:cNvPr>
          <p:cNvGrpSpPr/>
          <p:nvPr/>
        </p:nvGrpSpPr>
        <p:grpSpPr>
          <a:xfrm>
            <a:off x="7101202" y="113134"/>
            <a:ext cx="675140" cy="470942"/>
            <a:chOff x="395214" y="152400"/>
            <a:chExt cx="1509786" cy="1053148"/>
          </a:xfrm>
        </p:grpSpPr>
        <p:sp>
          <p:nvSpPr>
            <p:cNvPr id="14" name="Oval 6">
              <a:extLst>
                <a:ext uri="{FF2B5EF4-FFF2-40B4-BE49-F238E27FC236}">
                  <a16:creationId xmlns:a16="http://schemas.microsoft.com/office/drawing/2014/main" id="{AD7E73CF-9B39-4D91-AF0C-80870BD380B5}"/>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5" name="Picture 7">
              <a:extLst>
                <a:ext uri="{FF2B5EF4-FFF2-40B4-BE49-F238E27FC236}">
                  <a16:creationId xmlns:a16="http://schemas.microsoft.com/office/drawing/2014/main" id="{92EA19A3-2CEB-4666-98AE-4527E809A7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7" name="TextBox 8">
            <a:extLst>
              <a:ext uri="{FF2B5EF4-FFF2-40B4-BE49-F238E27FC236}">
                <a16:creationId xmlns:a16="http://schemas.microsoft.com/office/drawing/2014/main" id="{EF89D6C9-EE25-4252-AE2E-A5B82F08DAB0}"/>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8" name="Retângulo 17">
            <a:extLst>
              <a:ext uri="{FF2B5EF4-FFF2-40B4-BE49-F238E27FC236}">
                <a16:creationId xmlns:a16="http://schemas.microsoft.com/office/drawing/2014/main" id="{D43276D6-3709-4B63-9753-817108CA070A}"/>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9" name="Google Shape;210;p28">
            <a:extLst>
              <a:ext uri="{FF2B5EF4-FFF2-40B4-BE49-F238E27FC236}">
                <a16:creationId xmlns:a16="http://schemas.microsoft.com/office/drawing/2014/main" id="{BC5C9611-D73A-44B3-A155-C8FAB0856C75}"/>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2" name="Group 7">
            <a:extLst>
              <a:ext uri="{FF2B5EF4-FFF2-40B4-BE49-F238E27FC236}">
                <a16:creationId xmlns:a16="http://schemas.microsoft.com/office/drawing/2014/main" id="{29DB53BC-71C4-1972-1637-7CD473AAF447}"/>
              </a:ext>
            </a:extLst>
          </p:cNvPr>
          <p:cNvGrpSpPr/>
          <p:nvPr/>
        </p:nvGrpSpPr>
        <p:grpSpPr>
          <a:xfrm>
            <a:off x="0" y="4657189"/>
            <a:ext cx="9144000" cy="675443"/>
            <a:chOff x="0" y="4657189"/>
            <a:chExt cx="9144000" cy="675443"/>
          </a:xfrm>
        </p:grpSpPr>
        <p:grpSp>
          <p:nvGrpSpPr>
            <p:cNvPr id="5" name="Group 6">
              <a:extLst>
                <a:ext uri="{FF2B5EF4-FFF2-40B4-BE49-F238E27FC236}">
                  <a16:creationId xmlns:a16="http://schemas.microsoft.com/office/drawing/2014/main" id="{BCF935DE-6E7B-EE4A-8BA9-F721FDE82FD8}"/>
                </a:ext>
              </a:extLst>
            </p:cNvPr>
            <p:cNvGrpSpPr/>
            <p:nvPr/>
          </p:nvGrpSpPr>
          <p:grpSpPr>
            <a:xfrm>
              <a:off x="0" y="4657189"/>
              <a:ext cx="9144000" cy="675443"/>
              <a:chOff x="0" y="4657189"/>
              <a:chExt cx="9144000" cy="675443"/>
            </a:xfrm>
          </p:grpSpPr>
          <p:sp>
            <p:nvSpPr>
              <p:cNvPr id="8" name="Rectangle 4">
                <a:extLst>
                  <a:ext uri="{FF2B5EF4-FFF2-40B4-BE49-F238E27FC236}">
                    <a16:creationId xmlns:a16="http://schemas.microsoft.com/office/drawing/2014/main" id="{2C2EFC7B-5CFA-F66A-5DD6-D1DB9D877033}"/>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a:extLst>
                  <a:ext uri="{FF2B5EF4-FFF2-40B4-BE49-F238E27FC236}">
                    <a16:creationId xmlns:a16="http://schemas.microsoft.com/office/drawing/2014/main" id="{9427CF82-863E-5237-637D-C190F8C3D649}"/>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0" name="Group 5">
                <a:extLst>
                  <a:ext uri="{FF2B5EF4-FFF2-40B4-BE49-F238E27FC236}">
                    <a16:creationId xmlns:a16="http://schemas.microsoft.com/office/drawing/2014/main" id="{AAC168AB-CC4C-E2CC-2212-EFB89E272F87}"/>
                  </a:ext>
                </a:extLst>
              </p:cNvPr>
              <p:cNvGrpSpPr/>
              <p:nvPr/>
            </p:nvGrpSpPr>
            <p:grpSpPr>
              <a:xfrm>
                <a:off x="1378548" y="4686300"/>
                <a:ext cx="2107603" cy="646332"/>
                <a:chOff x="1378548" y="4686300"/>
                <a:chExt cx="2107603" cy="646332"/>
              </a:xfrm>
            </p:grpSpPr>
            <p:pic>
              <p:nvPicPr>
                <p:cNvPr id="16" name="Picture 2">
                  <a:extLst>
                    <a:ext uri="{FF2B5EF4-FFF2-40B4-BE49-F238E27FC236}">
                      <a16:creationId xmlns:a16="http://schemas.microsoft.com/office/drawing/2014/main" id="{D8F1333B-E4E9-F8C0-E58F-C04EF0AFCA8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a:extLst>
                    <a:ext uri="{FF2B5EF4-FFF2-40B4-BE49-F238E27FC236}">
                      <a16:creationId xmlns:a16="http://schemas.microsoft.com/office/drawing/2014/main" id="{366C34F7-4421-4D32-5F94-C9C2CDF9C0D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31" name="Retângulo 30">
                  <a:extLst>
                    <a:ext uri="{FF2B5EF4-FFF2-40B4-BE49-F238E27FC236}">
                      <a16:creationId xmlns:a16="http://schemas.microsoft.com/office/drawing/2014/main" id="{259F84BA-E891-1A1E-1FD1-332DFF8D4361}"/>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6" name="Retângulo 5">
              <a:extLst>
                <a:ext uri="{FF2B5EF4-FFF2-40B4-BE49-F238E27FC236}">
                  <a16:creationId xmlns:a16="http://schemas.microsoft.com/office/drawing/2014/main" id="{4052493B-262D-35E4-FCC5-B7EFEB7EDB3D}"/>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7" name="Google Shape;210;p28">
              <a:extLst>
                <a:ext uri="{FF2B5EF4-FFF2-40B4-BE49-F238E27FC236}">
                  <a16:creationId xmlns:a16="http://schemas.microsoft.com/office/drawing/2014/main" id="{352A1525-495B-AA6A-583E-ACF6918B74B4}"/>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spTree>
    <p:extLst>
      <p:ext uri="{BB962C8B-B14F-4D97-AF65-F5344CB8AC3E}">
        <p14:creationId xmlns:p14="http://schemas.microsoft.com/office/powerpoint/2010/main" val="1572637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58200" y="4474518"/>
            <a:ext cx="675140" cy="230832"/>
          </a:xfrm>
          <a:prstGeom prst="rect">
            <a:avLst/>
          </a:prstGeom>
          <a:noFill/>
        </p:spPr>
        <p:txBody>
          <a:bodyPr wrap="square" rtlCol="0">
            <a:spAutoFit/>
          </a:bodyPr>
          <a:lstStyle/>
          <a:p>
            <a:r>
              <a:rPr lang="en-US" sz="900" dirty="0"/>
              <a:t>3:30-5:00</a:t>
            </a:r>
          </a:p>
        </p:txBody>
      </p:sp>
      <p:sp>
        <p:nvSpPr>
          <p:cNvPr id="13" name="Title 1">
            <a:extLst>
              <a:ext uri="{FF2B5EF4-FFF2-40B4-BE49-F238E27FC236}">
                <a16:creationId xmlns:a16="http://schemas.microsoft.com/office/drawing/2014/main" id="{4892DFE2-681C-4675-A8EC-F2B3C997AC4C}"/>
              </a:ext>
            </a:extLst>
          </p:cNvPr>
          <p:cNvSpPr txBox="1">
            <a:spLocks/>
          </p:cNvSpPr>
          <p:nvPr/>
        </p:nvSpPr>
        <p:spPr>
          <a:xfrm>
            <a:off x="1485900" y="152680"/>
            <a:ext cx="6172200" cy="533120"/>
          </a:xfrm>
          <a:prstGeom prst="rect">
            <a:avLst/>
          </a:prstGeom>
        </p:spPr>
        <p:txBody>
          <a:bodyPr vert="horz" lIns="68580" tIns="34290" rIns="68580" bIns="3429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3000" dirty="0" err="1"/>
              <a:t>Progress</a:t>
            </a:r>
            <a:r>
              <a:rPr lang="pt-BR" sz="3000" dirty="0"/>
              <a:t>,</a:t>
            </a:r>
            <a:r>
              <a:rPr lang="en-US" sz="3000" dirty="0"/>
              <a:t> Insights, and Questions</a:t>
            </a:r>
          </a:p>
        </p:txBody>
      </p:sp>
      <p:grpSp>
        <p:nvGrpSpPr>
          <p:cNvPr id="14" name="Group 5">
            <a:extLst>
              <a:ext uri="{FF2B5EF4-FFF2-40B4-BE49-F238E27FC236}">
                <a16:creationId xmlns:a16="http://schemas.microsoft.com/office/drawing/2014/main" id="{6FA4F188-4DB0-4938-8E95-0BCC38F78645}"/>
              </a:ext>
            </a:extLst>
          </p:cNvPr>
          <p:cNvGrpSpPr/>
          <p:nvPr/>
        </p:nvGrpSpPr>
        <p:grpSpPr>
          <a:xfrm>
            <a:off x="7101202" y="113134"/>
            <a:ext cx="675140" cy="470942"/>
            <a:chOff x="395214" y="152400"/>
            <a:chExt cx="1509786" cy="1053148"/>
          </a:xfrm>
        </p:grpSpPr>
        <p:sp>
          <p:nvSpPr>
            <p:cNvPr id="17" name="Oval 6">
              <a:extLst>
                <a:ext uri="{FF2B5EF4-FFF2-40B4-BE49-F238E27FC236}">
                  <a16:creationId xmlns:a16="http://schemas.microsoft.com/office/drawing/2014/main" id="{3B2406FB-AA27-4BCC-9385-B68681AC71CF}"/>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8" name="Picture 7">
              <a:extLst>
                <a:ext uri="{FF2B5EF4-FFF2-40B4-BE49-F238E27FC236}">
                  <a16:creationId xmlns:a16="http://schemas.microsoft.com/office/drawing/2014/main" id="{5A175774-26E5-4A81-81BC-E2C1187A97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9" name="Rectangle 4">
            <a:extLst>
              <a:ext uri="{FF2B5EF4-FFF2-40B4-BE49-F238E27FC236}">
                <a16:creationId xmlns:a16="http://schemas.microsoft.com/office/drawing/2014/main" id="{6F14AC0A-15D9-4ECB-B22A-1B0C59675BC0}"/>
              </a:ext>
            </a:extLst>
          </p:cNvPr>
          <p:cNvSpPr/>
          <p:nvPr/>
        </p:nvSpPr>
        <p:spPr>
          <a:xfrm>
            <a:off x="1478952" y="650318"/>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TextBox 8">
            <a:extLst>
              <a:ext uri="{FF2B5EF4-FFF2-40B4-BE49-F238E27FC236}">
                <a16:creationId xmlns:a16="http://schemas.microsoft.com/office/drawing/2014/main" id="{AC9D9718-80ED-475B-ACBC-EE094BE79279}"/>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22" name="Retângulo 21">
            <a:extLst>
              <a:ext uri="{FF2B5EF4-FFF2-40B4-BE49-F238E27FC236}">
                <a16:creationId xmlns:a16="http://schemas.microsoft.com/office/drawing/2014/main" id="{9C91EDBB-1239-45C9-A52D-B1C6367035EB}"/>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23" name="Google Shape;210;p28">
            <a:extLst>
              <a:ext uri="{FF2B5EF4-FFF2-40B4-BE49-F238E27FC236}">
                <a16:creationId xmlns:a16="http://schemas.microsoft.com/office/drawing/2014/main" id="{39BBE872-725A-4D41-935F-93F8B8258C33}"/>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sp>
        <p:nvSpPr>
          <p:cNvPr id="27" name="Text Placeholder 26">
            <a:extLst>
              <a:ext uri="{FF2B5EF4-FFF2-40B4-BE49-F238E27FC236}">
                <a16:creationId xmlns:a16="http://schemas.microsoft.com/office/drawing/2014/main" id="{666D4365-E4FF-7C56-A6E9-CD40339B25D3}"/>
              </a:ext>
            </a:extLst>
          </p:cNvPr>
          <p:cNvSpPr>
            <a:spLocks noGrp="1"/>
          </p:cNvSpPr>
          <p:nvPr>
            <p:ph type="body" idx="1"/>
          </p:nvPr>
        </p:nvSpPr>
        <p:spPr>
          <a:xfrm>
            <a:off x="5024171" y="696918"/>
            <a:ext cx="4040188" cy="3901114"/>
          </a:xfrm>
        </p:spPr>
        <p:txBody>
          <a:bodyPr>
            <a:normAutofit fontScale="25000" lnSpcReduction="20000"/>
          </a:bodyPr>
          <a:lstStyle/>
          <a:p>
            <a:pPr marL="257175" marR="0" lvl="0" indent="-257175"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8000" b="0" dirty="0">
                <a:solidFill>
                  <a:prstClr val="black"/>
                </a:solidFill>
                <a:latin typeface="Calibri"/>
              </a:rPr>
              <a:t>On-going p</a:t>
            </a:r>
            <a:r>
              <a:rPr kumimoji="0" lang="en-US" sz="8000" b="0" i="0" u="none" strike="noStrike" kern="1200" cap="none" spc="0" normalizeH="0" baseline="0" noProof="0" dirty="0" err="1">
                <a:ln>
                  <a:noFill/>
                </a:ln>
                <a:solidFill>
                  <a:prstClr val="black"/>
                </a:solidFill>
                <a:effectLst/>
                <a:uLnTx/>
                <a:uFillTx/>
                <a:latin typeface="Calibri"/>
                <a:ea typeface="+mn-ea"/>
                <a:cs typeface="+mn-cs"/>
              </a:rPr>
              <a:t>rogress</a:t>
            </a:r>
            <a:r>
              <a:rPr kumimoji="0" lang="en-US" sz="8000" b="0" i="0" u="none" strike="noStrike" kern="1200" cap="none" spc="0" normalizeH="0" baseline="0" noProof="0" dirty="0">
                <a:ln>
                  <a:noFill/>
                </a:ln>
                <a:solidFill>
                  <a:prstClr val="black"/>
                </a:solidFill>
                <a:effectLst/>
                <a:uLnTx/>
                <a:uFillTx/>
                <a:latin typeface="Calibri"/>
                <a:ea typeface="+mn-ea"/>
                <a:cs typeface="+mn-cs"/>
              </a:rPr>
              <a:t> </a:t>
            </a:r>
          </a:p>
          <a:p>
            <a:pPr marL="557213" marR="0" lvl="1" indent="-214313"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8000" b="0" i="0" u="none" strike="noStrike" kern="1200" cap="none" spc="0" normalizeH="0" baseline="0" noProof="0" dirty="0">
                <a:ln>
                  <a:noFill/>
                </a:ln>
                <a:solidFill>
                  <a:prstClr val="black"/>
                </a:solidFill>
                <a:effectLst/>
                <a:uLnTx/>
                <a:uFillTx/>
                <a:latin typeface="Calibri"/>
                <a:ea typeface="+mn-ea"/>
                <a:cs typeface="+mn-cs"/>
              </a:rPr>
              <a:t>Development of systems map</a:t>
            </a:r>
          </a:p>
          <a:p>
            <a:pPr marL="557213" marR="0" lvl="1" indent="-214313"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8000" b="0" dirty="0">
                <a:solidFill>
                  <a:prstClr val="black"/>
                </a:solidFill>
                <a:latin typeface="Calibri"/>
              </a:rPr>
              <a:t>Identification of l</a:t>
            </a:r>
            <a:r>
              <a:rPr kumimoji="0" lang="en-US" sz="8000" b="0" i="0" u="none" strike="noStrike" kern="1200" cap="none" spc="0" normalizeH="0" baseline="0" noProof="0" dirty="0" err="1">
                <a:ln>
                  <a:noFill/>
                </a:ln>
                <a:solidFill>
                  <a:prstClr val="black"/>
                </a:solidFill>
                <a:effectLst/>
                <a:uLnTx/>
                <a:uFillTx/>
                <a:latin typeface="Calibri"/>
                <a:ea typeface="+mn-ea"/>
                <a:cs typeface="+mn-cs"/>
              </a:rPr>
              <a:t>everage</a:t>
            </a:r>
            <a:r>
              <a:rPr kumimoji="0" lang="en-US" sz="8000" b="0" i="0" u="none" strike="noStrike" kern="1200" cap="none" spc="0" normalizeH="0" baseline="0" noProof="0" dirty="0">
                <a:ln>
                  <a:noFill/>
                </a:ln>
                <a:solidFill>
                  <a:prstClr val="black"/>
                </a:solidFill>
                <a:effectLst/>
                <a:uLnTx/>
                <a:uFillTx/>
                <a:latin typeface="Calibri"/>
                <a:ea typeface="+mn-ea"/>
                <a:cs typeface="+mn-cs"/>
              </a:rPr>
              <a:t> points </a:t>
            </a:r>
          </a:p>
          <a:p>
            <a:pPr marL="257175" marR="0" lvl="0" indent="-257175"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8000" b="0" i="0" u="none" strike="noStrike" kern="1200" cap="none" spc="0" normalizeH="0" baseline="0" noProof="0" dirty="0">
                <a:ln>
                  <a:noFill/>
                </a:ln>
                <a:solidFill>
                  <a:prstClr val="black"/>
                </a:solidFill>
                <a:effectLst/>
                <a:uLnTx/>
                <a:uFillTx/>
                <a:latin typeface="Calibri"/>
                <a:ea typeface="+mn-ea"/>
                <a:cs typeface="+mn-cs"/>
              </a:rPr>
              <a:t>Next steps</a:t>
            </a:r>
          </a:p>
          <a:p>
            <a:pPr marL="557213" marR="0" lvl="1" indent="-214313"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8000" b="0" i="0" u="none" strike="noStrike" kern="1200" cap="none" spc="0" normalizeH="0" baseline="0" noProof="0" dirty="0">
                <a:ln>
                  <a:noFill/>
                </a:ln>
                <a:solidFill>
                  <a:prstClr val="black"/>
                </a:solidFill>
                <a:effectLst/>
                <a:uLnTx/>
                <a:uFillTx/>
                <a:latin typeface="Calibri"/>
                <a:ea typeface="+mn-ea"/>
                <a:cs typeface="+mn-cs"/>
              </a:rPr>
              <a:t>Building quantitative model</a:t>
            </a:r>
          </a:p>
          <a:p>
            <a:pPr marL="557213" marR="0" lvl="1" indent="-214313"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8000" b="0" i="0" u="none" strike="noStrike" kern="1200" cap="none" spc="0" normalizeH="0" baseline="0" noProof="0" dirty="0">
                <a:ln>
                  <a:noFill/>
                </a:ln>
                <a:solidFill>
                  <a:prstClr val="black"/>
                </a:solidFill>
                <a:effectLst/>
                <a:uLnTx/>
                <a:uFillTx/>
                <a:latin typeface="Calibri"/>
                <a:ea typeface="+mn-ea"/>
                <a:cs typeface="+mn-cs"/>
              </a:rPr>
              <a:t>Design and evaluation of interventions</a:t>
            </a:r>
          </a:p>
          <a:p>
            <a:pPr marL="257175" marR="0" lvl="0" indent="-257175"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8000" b="0" i="0" u="none" strike="noStrike" kern="1200" cap="none" spc="0" normalizeH="0" baseline="0" noProof="0" dirty="0">
                <a:ln>
                  <a:noFill/>
                </a:ln>
                <a:solidFill>
                  <a:prstClr val="black"/>
                </a:solidFill>
                <a:effectLst/>
                <a:uLnTx/>
                <a:uFillTx/>
                <a:latin typeface="Calibri"/>
                <a:ea typeface="+mn-ea"/>
                <a:cs typeface="+mn-cs"/>
              </a:rPr>
              <a:t>Questions</a:t>
            </a:r>
          </a:p>
          <a:p>
            <a:pPr marL="557213" marR="0" lvl="1" indent="-214313"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8000" b="0" dirty="0">
                <a:solidFill>
                  <a:prstClr val="black"/>
                </a:solidFill>
                <a:latin typeface="Calibri"/>
              </a:rPr>
              <a:t>SD vs mixed methods?</a:t>
            </a:r>
            <a:endParaRPr kumimoji="0" lang="en-US" sz="8000" b="0" i="0" u="none" strike="noStrike" kern="1200" cap="none" spc="0" normalizeH="0" baseline="0" noProof="0" dirty="0">
              <a:ln>
                <a:noFill/>
              </a:ln>
              <a:solidFill>
                <a:prstClr val="black"/>
              </a:solidFill>
              <a:effectLst/>
              <a:uLnTx/>
              <a:uFillTx/>
              <a:latin typeface="Calibri"/>
              <a:ea typeface="+mn-ea"/>
              <a:cs typeface="+mn-cs"/>
            </a:endParaRPr>
          </a:p>
          <a:p>
            <a:pPr marL="557213" marR="0" lvl="1" indent="-214313"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8000" b="0" dirty="0">
                <a:solidFill>
                  <a:prstClr val="black"/>
                </a:solidFill>
                <a:latin typeface="Calibri"/>
              </a:rPr>
              <a:t>GIS?</a:t>
            </a:r>
            <a:endParaRPr kumimoji="0" lang="en-US" sz="8000" b="0" i="0" u="none" strike="noStrike" kern="1200" cap="none" spc="0" normalizeH="0" baseline="0" noProof="0" dirty="0">
              <a:ln>
                <a:noFill/>
              </a:ln>
              <a:solidFill>
                <a:prstClr val="black"/>
              </a:solidFill>
              <a:effectLst/>
              <a:uLnTx/>
              <a:uFillTx/>
              <a:latin typeface="Calibri"/>
              <a:ea typeface="+mn-ea"/>
              <a:cs typeface="+mn-cs"/>
            </a:endParaRPr>
          </a:p>
          <a:p>
            <a:pPr marL="257175" marR="0" lvl="0" indent="-257175"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8000" b="0" i="0" u="none" strike="noStrike" kern="1200" cap="none" spc="0" normalizeH="0" baseline="0" noProof="0" dirty="0">
              <a:ln>
                <a:noFill/>
              </a:ln>
              <a:solidFill>
                <a:prstClr val="black"/>
              </a:solidFill>
              <a:effectLst/>
              <a:uLnTx/>
              <a:uFillTx/>
              <a:latin typeface="Calibri"/>
              <a:ea typeface="+mn-ea"/>
              <a:cs typeface="+mn-cs"/>
            </a:endParaRPr>
          </a:p>
          <a:p>
            <a:pPr marL="557213" marR="0" lvl="1" indent="-214313"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8000" b="0" i="0" u="none" strike="noStrike" kern="1200" cap="none" spc="0" normalizeH="0" baseline="0" noProof="0" dirty="0">
              <a:ln>
                <a:noFill/>
              </a:ln>
              <a:solidFill>
                <a:prstClr val="black"/>
              </a:solidFill>
              <a:effectLst/>
              <a:uLnTx/>
              <a:uFillTx/>
              <a:latin typeface="Calibri"/>
              <a:ea typeface="+mn-ea"/>
              <a:cs typeface="+mn-cs"/>
            </a:endParaRPr>
          </a:p>
          <a:p>
            <a:endParaRPr lang="nl-BE" dirty="0"/>
          </a:p>
        </p:txBody>
      </p:sp>
      <p:grpSp>
        <p:nvGrpSpPr>
          <p:cNvPr id="2" name="Group 7">
            <a:extLst>
              <a:ext uri="{FF2B5EF4-FFF2-40B4-BE49-F238E27FC236}">
                <a16:creationId xmlns:a16="http://schemas.microsoft.com/office/drawing/2014/main" id="{01D5FB93-13CB-E07C-C7F7-5DD8465D5FA9}"/>
              </a:ext>
            </a:extLst>
          </p:cNvPr>
          <p:cNvGrpSpPr/>
          <p:nvPr/>
        </p:nvGrpSpPr>
        <p:grpSpPr>
          <a:xfrm>
            <a:off x="0" y="4657189"/>
            <a:ext cx="9144000" cy="675443"/>
            <a:chOff x="0" y="4657189"/>
            <a:chExt cx="9144000" cy="675443"/>
          </a:xfrm>
        </p:grpSpPr>
        <p:grpSp>
          <p:nvGrpSpPr>
            <p:cNvPr id="4" name="Group 6">
              <a:extLst>
                <a:ext uri="{FF2B5EF4-FFF2-40B4-BE49-F238E27FC236}">
                  <a16:creationId xmlns:a16="http://schemas.microsoft.com/office/drawing/2014/main" id="{92730F5C-0EA4-B78F-3020-9C00E508680B}"/>
                </a:ext>
              </a:extLst>
            </p:cNvPr>
            <p:cNvGrpSpPr/>
            <p:nvPr/>
          </p:nvGrpSpPr>
          <p:grpSpPr>
            <a:xfrm>
              <a:off x="0" y="4657189"/>
              <a:ext cx="9144000" cy="675443"/>
              <a:chOff x="0" y="4657189"/>
              <a:chExt cx="9144000" cy="675443"/>
            </a:xfrm>
          </p:grpSpPr>
          <p:sp>
            <p:nvSpPr>
              <p:cNvPr id="8" name="Rectangle 4">
                <a:extLst>
                  <a:ext uri="{FF2B5EF4-FFF2-40B4-BE49-F238E27FC236}">
                    <a16:creationId xmlns:a16="http://schemas.microsoft.com/office/drawing/2014/main" id="{AC83A2A6-3529-8E35-5ADC-AE8D062446CF}"/>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a:extLst>
                  <a:ext uri="{FF2B5EF4-FFF2-40B4-BE49-F238E27FC236}">
                    <a16:creationId xmlns:a16="http://schemas.microsoft.com/office/drawing/2014/main" id="{971A71EE-E4F3-AEDF-0BE3-8FE0AF9433E5}"/>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0" name="Group 5">
                <a:extLst>
                  <a:ext uri="{FF2B5EF4-FFF2-40B4-BE49-F238E27FC236}">
                    <a16:creationId xmlns:a16="http://schemas.microsoft.com/office/drawing/2014/main" id="{2EDF6081-E446-72FC-DE3A-8575FD6D2E5D}"/>
                  </a:ext>
                </a:extLst>
              </p:cNvPr>
              <p:cNvGrpSpPr/>
              <p:nvPr/>
            </p:nvGrpSpPr>
            <p:grpSpPr>
              <a:xfrm>
                <a:off x="1378548" y="4686300"/>
                <a:ext cx="2107603" cy="646332"/>
                <a:chOff x="1378548" y="4686300"/>
                <a:chExt cx="2107603" cy="646332"/>
              </a:xfrm>
            </p:grpSpPr>
            <p:pic>
              <p:nvPicPr>
                <p:cNvPr id="11" name="Picture 2">
                  <a:extLst>
                    <a:ext uri="{FF2B5EF4-FFF2-40B4-BE49-F238E27FC236}">
                      <a16:creationId xmlns:a16="http://schemas.microsoft.com/office/drawing/2014/main" id="{66BE45C0-BE24-4CF4-50B1-04EEC9F52ED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69990A5B-F474-0129-41A5-BDBD0684142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0" name="Retângulo 19">
                  <a:extLst>
                    <a:ext uri="{FF2B5EF4-FFF2-40B4-BE49-F238E27FC236}">
                      <a16:creationId xmlns:a16="http://schemas.microsoft.com/office/drawing/2014/main" id="{25A5AEFE-F28A-321D-A9AE-C43C549FFD29}"/>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5" name="Retângulo 4">
              <a:extLst>
                <a:ext uri="{FF2B5EF4-FFF2-40B4-BE49-F238E27FC236}">
                  <a16:creationId xmlns:a16="http://schemas.microsoft.com/office/drawing/2014/main" id="{DD868855-06A6-644C-F365-D97C67C5708A}"/>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7" name="Google Shape;210;p28">
              <a:extLst>
                <a:ext uri="{FF2B5EF4-FFF2-40B4-BE49-F238E27FC236}">
                  <a16:creationId xmlns:a16="http://schemas.microsoft.com/office/drawing/2014/main" id="{466A3C67-B3BC-DF33-0E7D-F44635724F2A}"/>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pic>
        <p:nvPicPr>
          <p:cNvPr id="29" name="Content Placeholder 28" descr="A picture containing text, diagram, circle, line&#10;&#10;Description automatically generated">
            <a:extLst>
              <a:ext uri="{FF2B5EF4-FFF2-40B4-BE49-F238E27FC236}">
                <a16:creationId xmlns:a16="http://schemas.microsoft.com/office/drawing/2014/main" id="{748092DA-FB75-4066-6599-A4C9CDAB99EC}"/>
              </a:ext>
            </a:extLst>
          </p:cNvPr>
          <p:cNvPicPr>
            <a:picLocks noGrp="1" noChangeAspect="1"/>
          </p:cNvPicPr>
          <p:nvPr>
            <p:ph sz="quarter" idx="4"/>
          </p:nvPr>
        </p:nvPicPr>
        <p:blipFill>
          <a:blip r:embed="rId7">
            <a:extLst>
              <a:ext uri="{28A0092B-C50C-407E-A947-70E740481C1C}">
                <a14:useLocalDpi xmlns:a14="http://schemas.microsoft.com/office/drawing/2010/main" val="0"/>
              </a:ext>
            </a:extLst>
          </a:blip>
          <a:stretch>
            <a:fillRect/>
          </a:stretch>
        </p:blipFill>
        <p:spPr>
          <a:xfrm>
            <a:off x="-14515" y="962079"/>
            <a:ext cx="5310865" cy="2836493"/>
          </a:xfrm>
        </p:spPr>
      </p:pic>
    </p:spTree>
    <p:extLst>
      <p:ext uri="{BB962C8B-B14F-4D97-AF65-F5344CB8AC3E}">
        <p14:creationId xmlns:p14="http://schemas.microsoft.com/office/powerpoint/2010/main" val="1093332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527</Words>
  <Application>Microsoft Office PowerPoint</Application>
  <PresentationFormat>On-screen Show (16:9)</PresentationFormat>
  <Paragraphs>80</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Avenir LT Std 55 Roman</vt:lpstr>
      <vt:lpstr>Calibri</vt:lpstr>
      <vt:lpstr>Office Theme</vt:lpstr>
      <vt:lpstr>Design and Evaluation of interventions for Preventing HIV Drug Resistance in Dar es Salaam, Tanzania</vt:lpstr>
      <vt:lpstr>Problem Statement</vt:lpstr>
      <vt:lpstr>Approach or Dynamic Hypothesis</vt:lpstr>
      <vt:lpstr>PowerPoint Presentation</vt:lpstr>
    </vt:vector>
  </TitlesOfParts>
  <Company>isee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work</dc:title>
  <dc:creator>Bob Eberlein</dc:creator>
  <cp:lastModifiedBy>Beatrice Godwin Aiko</cp:lastModifiedBy>
  <cp:revision>86</cp:revision>
  <cp:lastPrinted>2018-05-29T13:54:06Z</cp:lastPrinted>
  <dcterms:created xsi:type="dcterms:W3CDTF">2018-04-25T19:48:46Z</dcterms:created>
  <dcterms:modified xsi:type="dcterms:W3CDTF">2023-06-20T10:13:19Z</dcterms:modified>
</cp:coreProperties>
</file>