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62"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87418" autoAdjust="0"/>
  </p:normalViewPr>
  <p:slideViewPr>
    <p:cSldViewPr>
      <p:cViewPr varScale="1">
        <p:scale>
          <a:sx n="54" d="100"/>
          <a:sy n="54" d="100"/>
        </p:scale>
        <p:origin x="60" y="340"/>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7/18/2023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We define a “capability frontier” characterized by a favorable combination of the three key attributes determining an attractive area for investment in capability development</a:t>
            </a:r>
          </a:p>
          <a:p>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7/18/2023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isdc.systemdynamics.org/" TargetMode="External"/><Relationship Id="rId4" Type="http://schemas.openxmlformats.org/officeDocument/2006/relationships/hyperlink" Target="https://webportal.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7714" y="1657350"/>
            <a:ext cx="6227536" cy="1102519"/>
          </a:xfrm>
        </p:spPr>
        <p:txBody>
          <a:bodyPr>
            <a:normAutofit fontScale="90000"/>
          </a:bodyPr>
          <a:lstStyle/>
          <a:p>
            <a:pPr algn="l"/>
            <a:r>
              <a:rPr lang="en-US" dirty="0">
                <a:solidFill>
                  <a:srgbClr val="343A40"/>
                </a:solidFill>
              </a:rPr>
              <a:t>The Capability Frontier: </a:t>
            </a:r>
            <a:br>
              <a:rPr lang="en-US" dirty="0">
                <a:solidFill>
                  <a:srgbClr val="343A40"/>
                </a:solidFill>
              </a:rPr>
            </a:br>
            <a:r>
              <a:rPr lang="en-US" sz="2400" dirty="0">
                <a:solidFill>
                  <a:srgbClr val="343A40"/>
                </a:solidFill>
              </a:rPr>
              <a:t>Factors Influencing Capability Development Decisions</a:t>
            </a:r>
            <a:endParaRPr lang="en-US" sz="2700" dirty="0">
              <a:solidFill>
                <a:srgbClr val="343A40"/>
              </a:solidFill>
            </a:endParaRPr>
          </a:p>
        </p:txBody>
      </p:sp>
      <p:sp>
        <p:nvSpPr>
          <p:cNvPr id="3" name="Subtitle 2"/>
          <p:cNvSpPr>
            <a:spLocks noGrp="1"/>
          </p:cNvSpPr>
          <p:nvPr>
            <p:ph type="subTitle" idx="1"/>
          </p:nvPr>
        </p:nvSpPr>
        <p:spPr>
          <a:xfrm>
            <a:off x="1657350" y="2865623"/>
            <a:ext cx="6057900" cy="1314450"/>
          </a:xfrm>
        </p:spPr>
        <p:txBody>
          <a:bodyPr>
            <a:normAutofit/>
          </a:bodyPr>
          <a:lstStyle/>
          <a:p>
            <a:pPr algn="r"/>
            <a:r>
              <a:rPr lang="en-US" sz="1500" dirty="0">
                <a:solidFill>
                  <a:schemeClr val="tx1"/>
                </a:solidFill>
              </a:rPr>
              <a:t>Paulo </a:t>
            </a:r>
            <a:r>
              <a:rPr lang="en-US" sz="1500" dirty="0" err="1">
                <a:solidFill>
                  <a:schemeClr val="tx1"/>
                </a:solidFill>
              </a:rPr>
              <a:t>Gonçalves</a:t>
            </a:r>
            <a:r>
              <a:rPr lang="en-US" sz="1500" dirty="0">
                <a:solidFill>
                  <a:schemeClr val="tx1"/>
                </a:solidFill>
              </a:rPr>
              <a:t>, University of </a:t>
            </a:r>
            <a:r>
              <a:rPr lang="en-US" sz="1500" dirty="0" err="1">
                <a:solidFill>
                  <a:schemeClr val="tx1"/>
                </a:solidFill>
              </a:rPr>
              <a:t>Lugano</a:t>
            </a:r>
            <a:endParaRPr lang="en-US" sz="1500" dirty="0">
              <a:solidFill>
                <a:schemeClr val="tx1"/>
              </a:solidFill>
            </a:endParaRPr>
          </a:p>
          <a:p>
            <a:pPr algn="r"/>
            <a:r>
              <a:rPr lang="en-US" sz="1500" b="1" dirty="0" err="1">
                <a:solidFill>
                  <a:schemeClr val="tx1"/>
                </a:solidFill>
              </a:rPr>
              <a:t>Mariya</a:t>
            </a:r>
            <a:r>
              <a:rPr lang="en-US" sz="1500" b="1" dirty="0">
                <a:solidFill>
                  <a:schemeClr val="tx1"/>
                </a:solidFill>
              </a:rPr>
              <a:t> </a:t>
            </a:r>
            <a:r>
              <a:rPr lang="en-US" sz="1500" b="1" dirty="0" err="1">
                <a:solidFill>
                  <a:schemeClr val="tx1"/>
                </a:solidFill>
              </a:rPr>
              <a:t>Andreeva</a:t>
            </a:r>
            <a:r>
              <a:rPr lang="en-US" sz="1500" b="1" dirty="0">
                <a:solidFill>
                  <a:schemeClr val="tx1"/>
                </a:solidFill>
              </a:rPr>
              <a:t>, University of </a:t>
            </a:r>
            <a:r>
              <a:rPr lang="en-US" sz="1500" b="1" dirty="0" err="1">
                <a:solidFill>
                  <a:schemeClr val="tx1"/>
                </a:solidFill>
              </a:rPr>
              <a:t>Lugano</a:t>
            </a:r>
            <a:endParaRPr lang="en-US" sz="1500" b="1" dirty="0">
              <a:solidFill>
                <a:schemeClr val="tx1"/>
              </a:solidFill>
            </a:endParaRP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84200"/>
            <a:ext cx="4495800" cy="3723686"/>
          </a:xfrm>
        </p:spPr>
        <p:txBody>
          <a:bodyPr>
            <a:normAutofit/>
          </a:bodyPr>
          <a:lstStyle/>
          <a:p>
            <a:pPr>
              <a:spcAft>
                <a:spcPts val="600"/>
              </a:spcAft>
            </a:pPr>
            <a:r>
              <a:rPr lang="en-US" sz="1300" dirty="0"/>
              <a:t>Managers make resource allocation decisions between new and existing capabilities to enable effective short- and long-term competitive advantage. </a:t>
            </a:r>
          </a:p>
          <a:p>
            <a:pPr>
              <a:spcAft>
                <a:spcPts val="600"/>
              </a:spcAft>
            </a:pPr>
            <a:r>
              <a:rPr lang="en-US" sz="1300" dirty="0"/>
              <a:t>Yet, many organizations fall into capability traps – “</a:t>
            </a:r>
            <a:r>
              <a:rPr lang="en-US" sz="1300" i="1" dirty="0"/>
              <a:t>better-before-worse</a:t>
            </a:r>
            <a:r>
              <a:rPr lang="en-US" sz="1300" dirty="0"/>
              <a:t>” performance scenarios.</a:t>
            </a:r>
          </a:p>
          <a:p>
            <a:pPr>
              <a:spcAft>
                <a:spcPts val="600"/>
              </a:spcAft>
            </a:pPr>
            <a:r>
              <a:rPr lang="en-US" sz="1300" dirty="0"/>
              <a:t>Factors that impact resource-allocation decisions on capability development: </a:t>
            </a:r>
          </a:p>
          <a:p>
            <a:pPr lvl="1">
              <a:spcAft>
                <a:spcPts val="600"/>
              </a:spcAft>
            </a:pPr>
            <a:r>
              <a:rPr lang="en-US" sz="1300" dirty="0"/>
              <a:t>exogenous to the capability: environmental, organizational, and individual (e.g., Cohen &amp; Levinthal, 1990; March, 1991; </a:t>
            </a:r>
            <a:r>
              <a:rPr lang="en-US" sz="1300" dirty="0" err="1"/>
              <a:t>Lavie</a:t>
            </a:r>
            <a:r>
              <a:rPr lang="en-US" sz="1300" dirty="0"/>
              <a:t> et al., 2010);</a:t>
            </a:r>
          </a:p>
          <a:p>
            <a:pPr lvl="1">
              <a:spcAft>
                <a:spcPts val="600"/>
              </a:spcAft>
            </a:pPr>
            <a:r>
              <a:rPr lang="en-US" sz="1300" dirty="0"/>
              <a:t>endogenous to the capability under consideration </a:t>
            </a:r>
            <a:r>
              <a:rPr lang="en-GB" sz="1300" dirty="0"/>
              <a:t>(</a:t>
            </a:r>
            <a:r>
              <a:rPr lang="en-GB" sz="1300" dirty="0" err="1"/>
              <a:t>Repenning</a:t>
            </a:r>
            <a:r>
              <a:rPr lang="en-GB" sz="1300" dirty="0"/>
              <a:t> &amp; </a:t>
            </a:r>
            <a:r>
              <a:rPr lang="en-GB" sz="1300" dirty="0" err="1"/>
              <a:t>Sterman</a:t>
            </a:r>
            <a:r>
              <a:rPr lang="en-GB" sz="1300" dirty="0"/>
              <a:t>, 2001; 2002):</a:t>
            </a:r>
            <a:endParaRPr lang="en-US" sz="1300" dirty="0"/>
          </a:p>
          <a:p>
            <a:pPr lvl="2"/>
            <a:r>
              <a:rPr lang="en-GB" sz="1300" b="1" dirty="0">
                <a:solidFill>
                  <a:srgbClr val="FF0000"/>
                </a:solidFill>
              </a:rPr>
              <a:t>development time</a:t>
            </a:r>
            <a:r>
              <a:rPr lang="en-GB" sz="1300" dirty="0">
                <a:solidFill>
                  <a:srgbClr val="FF0000"/>
                </a:solidFill>
              </a:rPr>
              <a:t>, </a:t>
            </a:r>
          </a:p>
          <a:p>
            <a:pPr lvl="2"/>
            <a:r>
              <a:rPr lang="en-GB" sz="1300" b="1" dirty="0">
                <a:solidFill>
                  <a:srgbClr val="FF0000"/>
                </a:solidFill>
              </a:rPr>
              <a:t>erosion time</a:t>
            </a:r>
            <a:r>
              <a:rPr lang="en-GB" sz="1300" dirty="0">
                <a:solidFill>
                  <a:srgbClr val="FF0000"/>
                </a:solidFill>
              </a:rPr>
              <a:t>, </a:t>
            </a:r>
          </a:p>
          <a:p>
            <a:pPr lvl="2"/>
            <a:r>
              <a:rPr lang="en-GB" sz="1300" b="1" dirty="0">
                <a:solidFill>
                  <a:srgbClr val="FF0000"/>
                </a:solidFill>
              </a:rPr>
              <a:t>Productivity factor.</a:t>
            </a:r>
            <a:endParaRPr lang="en-US" sz="1300" dirty="0">
              <a:solidFill>
                <a:srgbClr val="FF0000"/>
              </a:solidFill>
            </a:endParaRP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2743200" y="152680"/>
            <a:ext cx="49149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10" name="Group 7">
            <a:extLst>
              <a:ext uri="{FF2B5EF4-FFF2-40B4-BE49-F238E27FC236}">
                <a16:creationId xmlns:a16="http://schemas.microsoft.com/office/drawing/2014/main" id="{72EE39E9-548A-BAD4-9052-C57D3F57BD20}"/>
              </a:ext>
            </a:extLst>
          </p:cNvPr>
          <p:cNvGrpSpPr/>
          <p:nvPr/>
        </p:nvGrpSpPr>
        <p:grpSpPr>
          <a:xfrm>
            <a:off x="0" y="4657189"/>
            <a:ext cx="9144000" cy="675443"/>
            <a:chOff x="0" y="4657189"/>
            <a:chExt cx="9144000" cy="675443"/>
          </a:xfrm>
        </p:grpSpPr>
        <p:grpSp>
          <p:nvGrpSpPr>
            <p:cNvPr id="11" name="Group 6">
              <a:extLst>
                <a:ext uri="{FF2B5EF4-FFF2-40B4-BE49-F238E27FC236}">
                  <a16:creationId xmlns:a16="http://schemas.microsoft.com/office/drawing/2014/main" id="{160C3A8A-FCCA-4926-EFF4-1C6FC5ED9EDB}"/>
                </a:ext>
              </a:extLst>
            </p:cNvPr>
            <p:cNvGrpSpPr/>
            <p:nvPr/>
          </p:nvGrpSpPr>
          <p:grpSpPr>
            <a:xfrm>
              <a:off x="0" y="4657189"/>
              <a:ext cx="9144000" cy="675443"/>
              <a:chOff x="0" y="4657189"/>
              <a:chExt cx="9144000" cy="675443"/>
            </a:xfrm>
          </p:grpSpPr>
          <p:sp>
            <p:nvSpPr>
              <p:cNvPr id="15" name="Rectangle 4">
                <a:extLst>
                  <a:ext uri="{FF2B5EF4-FFF2-40B4-BE49-F238E27FC236}">
                    <a16:creationId xmlns:a16="http://schemas.microsoft.com/office/drawing/2014/main" id="{56E8BAEB-E330-24EF-5D51-21689E401148}"/>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6" name="TextBox 8">
                <a:extLst>
                  <a:ext uri="{FF2B5EF4-FFF2-40B4-BE49-F238E27FC236}">
                    <a16:creationId xmlns:a16="http://schemas.microsoft.com/office/drawing/2014/main" id="{43280830-A7E1-D1DF-E7B0-2A6D8EFB47E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9" name="Group 5">
                <a:extLst>
                  <a:ext uri="{FF2B5EF4-FFF2-40B4-BE49-F238E27FC236}">
                    <a16:creationId xmlns:a16="http://schemas.microsoft.com/office/drawing/2014/main" id="{4998675D-23C4-F31B-BE0B-767F5140ADCE}"/>
                  </a:ext>
                </a:extLst>
              </p:cNvPr>
              <p:cNvGrpSpPr/>
              <p:nvPr/>
            </p:nvGrpSpPr>
            <p:grpSpPr>
              <a:xfrm>
                <a:off x="1378548" y="4686300"/>
                <a:ext cx="2107603" cy="646332"/>
                <a:chOff x="1378548" y="4686300"/>
                <a:chExt cx="2107603" cy="646332"/>
              </a:xfrm>
            </p:grpSpPr>
            <p:pic>
              <p:nvPicPr>
                <p:cNvPr id="20" name="Picture 2">
                  <a:extLst>
                    <a:ext uri="{FF2B5EF4-FFF2-40B4-BE49-F238E27FC236}">
                      <a16:creationId xmlns:a16="http://schemas.microsoft.com/office/drawing/2014/main" id="{602FEB1E-29A4-379D-CE8A-EA218B9CAD8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a:extLst>
                    <a:ext uri="{FF2B5EF4-FFF2-40B4-BE49-F238E27FC236}">
                      <a16:creationId xmlns:a16="http://schemas.microsoft.com/office/drawing/2014/main" id="{2042F6EC-4B66-04AC-90E2-164B2EF0BAD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a:extLst>
                    <a:ext uri="{FF2B5EF4-FFF2-40B4-BE49-F238E27FC236}">
                      <a16:creationId xmlns:a16="http://schemas.microsoft.com/office/drawing/2014/main" id="{904DAB15-6922-3EA6-AAC5-08D9519DAE1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2" name="Retângulo 11">
              <a:extLst>
                <a:ext uri="{FF2B5EF4-FFF2-40B4-BE49-F238E27FC236}">
                  <a16:creationId xmlns:a16="http://schemas.microsoft.com/office/drawing/2014/main" id="{CF0691C4-C3B1-3F76-3561-ED76AA6167D9}"/>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4" name="Google Shape;210;p28">
              <a:extLst>
                <a:ext uri="{FF2B5EF4-FFF2-40B4-BE49-F238E27FC236}">
                  <a16:creationId xmlns:a16="http://schemas.microsoft.com/office/drawing/2014/main" id="{40976FB6-2CA4-AFC9-4991-F34F08B435DC}"/>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23" name="Picture 22">
            <a:extLst>
              <a:ext uri="{FF2B5EF4-FFF2-40B4-BE49-F238E27FC236}">
                <a16:creationId xmlns:a16="http://schemas.microsoft.com/office/drawing/2014/main" id="{982AEEB8-86C4-A32E-4EEA-4EB993F3C628}"/>
              </a:ext>
            </a:extLst>
          </p:cNvPr>
          <p:cNvPicPr>
            <a:picLocks noChangeAspect="1"/>
          </p:cNvPicPr>
          <p:nvPr/>
        </p:nvPicPr>
        <p:blipFill>
          <a:blip r:embed="rId7"/>
          <a:stretch>
            <a:fillRect/>
          </a:stretch>
        </p:blipFill>
        <p:spPr>
          <a:xfrm>
            <a:off x="4648200" y="803449"/>
            <a:ext cx="4408623" cy="3680593"/>
          </a:xfrm>
          <a:prstGeom prst="rect">
            <a:avLst/>
          </a:prstGeom>
        </p:spPr>
      </p:pic>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579"/>
            <a:ext cx="7497988" cy="3795570"/>
          </a:xfrm>
        </p:spPr>
        <p:txBody>
          <a:bodyPr>
            <a:normAutofit fontScale="55000" lnSpcReduction="20000"/>
          </a:bodyPr>
          <a:lstStyle/>
          <a:p>
            <a:pPr>
              <a:spcAft>
                <a:spcPts val="600"/>
              </a:spcAft>
            </a:pPr>
            <a:r>
              <a:rPr lang="en-GB" sz="4800" dirty="0"/>
              <a:t>Focus on the individual and joint influence of these 3 factors on resource allocation decisions through a </a:t>
            </a:r>
            <a:r>
              <a:rPr lang="en-US" sz="4800" dirty="0">
                <a:effectLst/>
              </a:rPr>
              <a:t>formal theoretical model.  </a:t>
            </a:r>
            <a:endParaRPr lang="en-GB" sz="4800" dirty="0"/>
          </a:p>
          <a:p>
            <a:pPr lvl="1">
              <a:spcAft>
                <a:spcPts val="600"/>
              </a:spcAft>
              <a:buFont typeface="Wingdings" panose="05000000000000000000" pitchFamily="2" charset="2"/>
              <a:buChar char="Ø"/>
            </a:pPr>
            <a:r>
              <a:rPr lang="en-US" sz="4200" b="1" dirty="0"/>
              <a:t>RQs:</a:t>
            </a:r>
            <a:r>
              <a:rPr lang="en-US" sz="4200" dirty="0"/>
              <a:t> </a:t>
            </a:r>
          </a:p>
          <a:p>
            <a:pPr lvl="2">
              <a:spcAft>
                <a:spcPts val="600"/>
              </a:spcAft>
            </a:pPr>
            <a:r>
              <a:rPr lang="en-US" sz="3600" i="1" dirty="0">
                <a:effectLst/>
                <a:ea typeface="Times New Roman" panose="02020603050405020304" pitchFamily="18" charset="0"/>
              </a:rPr>
              <a:t>How do </a:t>
            </a:r>
            <a:r>
              <a:rPr lang="en-US" sz="3600" i="1" dirty="0">
                <a:ea typeface="Times New Roman" panose="02020603050405020304" pitchFamily="18" charset="0"/>
              </a:rPr>
              <a:t>the </a:t>
            </a:r>
            <a:r>
              <a:rPr lang="en-US" sz="3600" i="1" dirty="0">
                <a:effectLst/>
                <a:ea typeface="Times New Roman" panose="02020603050405020304" pitchFamily="18" charset="0"/>
              </a:rPr>
              <a:t>critical capability </a:t>
            </a:r>
            <a:r>
              <a:rPr lang="en-US" sz="3600" i="1" dirty="0">
                <a:ea typeface="Times New Roman" panose="02020603050405020304" pitchFamily="18" charset="0"/>
              </a:rPr>
              <a:t>factors</a:t>
            </a:r>
            <a:r>
              <a:rPr lang="en-US" sz="3600" i="1" dirty="0">
                <a:effectLst/>
                <a:ea typeface="Times New Roman" panose="02020603050405020304" pitchFamily="18" charset="0"/>
              </a:rPr>
              <a:t> affect capability development attractiveness individually and in combinations?</a:t>
            </a:r>
          </a:p>
          <a:p>
            <a:pPr lvl="2">
              <a:spcAft>
                <a:spcPts val="600"/>
              </a:spcAft>
            </a:pPr>
            <a:r>
              <a:rPr lang="en-US" sz="3600" i="1" dirty="0">
                <a:effectLst/>
                <a:ea typeface="Times New Roman" panose="02020603050405020304" pitchFamily="18" charset="0"/>
              </a:rPr>
              <a:t>Is there a threshold beyond which investments in capabilities become unattractive? </a:t>
            </a:r>
          </a:p>
          <a:p>
            <a:pPr lvl="2">
              <a:spcAft>
                <a:spcPts val="600"/>
              </a:spcAft>
            </a:pPr>
            <a:r>
              <a:rPr lang="en-US" sz="3600" i="1" dirty="0">
                <a:effectLst/>
                <a:ea typeface="Times New Roman" panose="02020603050405020304" pitchFamily="18" charset="0"/>
              </a:rPr>
              <a:t>Can we formally characterize such a threshold?</a:t>
            </a:r>
            <a:endParaRPr lang="en-US" sz="3600" dirty="0"/>
          </a:p>
          <a:p>
            <a:endParaRPr lang="en-US" sz="4800" dirty="0">
              <a:effectLst/>
            </a:endParaRPr>
          </a:p>
          <a:p>
            <a:endParaRPr lang="en-US" sz="1800" dirty="0"/>
          </a:p>
          <a:p>
            <a:endParaRPr lang="en-US" dirty="0">
              <a:effectLst/>
            </a:endParaRPr>
          </a:p>
          <a:p>
            <a:pPr marL="342900" lvl="1" indent="0">
              <a:buNone/>
            </a:pPr>
            <a:endParaRPr lang="en-US" sz="2000" dirty="0"/>
          </a:p>
          <a:p>
            <a:pPr marL="685800" lvl="2" indent="0">
              <a:buNone/>
            </a:pPr>
            <a:endParaRPr lang="en-US" dirty="0"/>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r>
              <a:rPr lang="en-US" dirty="0"/>
              <a:t>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333" y="833579"/>
            <a:ext cx="8424334" cy="2203147"/>
          </a:xfrm>
        </p:spPr>
        <p:txBody>
          <a:bodyPr>
            <a:normAutofit/>
          </a:bodyPr>
          <a:lstStyle/>
          <a:p>
            <a:endParaRPr lang="en-US" sz="2000" dirty="0"/>
          </a:p>
          <a:p>
            <a:endParaRPr lang="en-US" sz="2000" dirty="0"/>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pt-BR" sz="3600" dirty="0" err="1"/>
              <a:t>Progress</a:t>
            </a:r>
            <a:r>
              <a:rPr lang="pt-BR" sz="3600" dirty="0"/>
              <a:t>,</a:t>
            </a:r>
            <a:r>
              <a:rPr lang="en-US" sz="3600" dirty="0"/>
              <a:t> Insights, and Questions</a:t>
            </a:r>
            <a:endParaRPr lang="en-US" dirty="0"/>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grpSp>
        <p:nvGrpSpPr>
          <p:cNvPr id="49" name="Group 48">
            <a:extLst>
              <a:ext uri="{FF2B5EF4-FFF2-40B4-BE49-F238E27FC236}">
                <a16:creationId xmlns:a16="http://schemas.microsoft.com/office/drawing/2014/main" id="{2861667F-A6EE-1EEF-6CEE-407F49475943}"/>
              </a:ext>
            </a:extLst>
          </p:cNvPr>
          <p:cNvGrpSpPr/>
          <p:nvPr/>
        </p:nvGrpSpPr>
        <p:grpSpPr>
          <a:xfrm>
            <a:off x="78560" y="844522"/>
            <a:ext cx="8839253" cy="3563432"/>
            <a:chOff x="104746" y="1126029"/>
            <a:chExt cx="11785671" cy="4751243"/>
          </a:xfrm>
        </p:grpSpPr>
        <p:grpSp>
          <p:nvGrpSpPr>
            <p:cNvPr id="50" name="Group 49">
              <a:extLst>
                <a:ext uri="{FF2B5EF4-FFF2-40B4-BE49-F238E27FC236}">
                  <a16:creationId xmlns:a16="http://schemas.microsoft.com/office/drawing/2014/main" id="{51BDCAAD-A628-30EB-4DD0-983C401759E6}"/>
                </a:ext>
              </a:extLst>
            </p:cNvPr>
            <p:cNvGrpSpPr/>
            <p:nvPr/>
          </p:nvGrpSpPr>
          <p:grpSpPr>
            <a:xfrm>
              <a:off x="104746" y="3855212"/>
              <a:ext cx="3965676" cy="2022060"/>
              <a:chOff x="104746" y="3855212"/>
              <a:chExt cx="3965676" cy="2022060"/>
            </a:xfrm>
          </p:grpSpPr>
          <p:cxnSp>
            <p:nvCxnSpPr>
              <p:cNvPr id="52" name="Straight Arrow Connector 51">
                <a:extLst>
                  <a:ext uri="{FF2B5EF4-FFF2-40B4-BE49-F238E27FC236}">
                    <a16:creationId xmlns:a16="http://schemas.microsoft.com/office/drawing/2014/main" id="{AF77758C-40B9-2EE4-FDC7-AF8FE1856705}"/>
                  </a:ext>
                </a:extLst>
              </p:cNvPr>
              <p:cNvCxnSpPr/>
              <p:nvPr/>
            </p:nvCxnSpPr>
            <p:spPr bwMode="auto">
              <a:xfrm flipH="1">
                <a:off x="1328882" y="4149080"/>
                <a:ext cx="2736304" cy="1728192"/>
              </a:xfrm>
              <a:prstGeom prst="straightConnector1">
                <a:avLst/>
              </a:prstGeom>
              <a:noFill/>
              <a:ln w="9525" cap="flat" cmpd="sng" algn="ctr">
                <a:solidFill>
                  <a:srgbClr val="0033CC"/>
                </a:solidFill>
                <a:prstDash val="solid"/>
                <a:round/>
                <a:headEnd type="none" w="med" len="med"/>
                <a:tailEnd type="triangle"/>
              </a:ln>
              <a:effectLst/>
            </p:spPr>
          </p:cxnSp>
          <p:sp>
            <p:nvSpPr>
              <p:cNvPr id="53" name="TextBox 52">
                <a:extLst>
                  <a:ext uri="{FF2B5EF4-FFF2-40B4-BE49-F238E27FC236}">
                    <a16:creationId xmlns:a16="http://schemas.microsoft.com/office/drawing/2014/main" id="{4AAF016F-CC86-6D9E-FB10-BC32ED978354}"/>
                  </a:ext>
                </a:extLst>
              </p:cNvPr>
              <p:cNvSpPr txBox="1"/>
              <p:nvPr/>
            </p:nvSpPr>
            <p:spPr>
              <a:xfrm>
                <a:off x="104746" y="5445224"/>
                <a:ext cx="1379009" cy="338555"/>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CCCCFF">
                        <a:lumMod val="25000"/>
                      </a:srgbClr>
                    </a:solidFill>
                    <a:effectLst/>
                    <a:uLnTx/>
                    <a:uFillTx/>
                    <a:latin typeface="Arial" charset="0"/>
                  </a:rPr>
                  <a:t>Time to Build</a:t>
                </a:r>
                <a:endParaRPr kumimoji="0" lang="en-CH" sz="1050" b="1" i="0" u="none" strike="noStrike" kern="0" cap="none" spc="0" normalizeH="0" baseline="0" noProof="0" dirty="0">
                  <a:ln>
                    <a:noFill/>
                  </a:ln>
                  <a:solidFill>
                    <a:srgbClr val="CCCCFF">
                      <a:lumMod val="25000"/>
                    </a:srgbClr>
                  </a:solidFill>
                  <a:effectLst/>
                  <a:uLnTx/>
                  <a:uFillTx/>
                  <a:latin typeface="Arial" charset="0"/>
                </a:endParaRPr>
              </a:p>
            </p:txBody>
          </p:sp>
          <p:sp>
            <p:nvSpPr>
              <p:cNvPr id="54" name="TextBox 53">
                <a:extLst>
                  <a:ext uri="{FF2B5EF4-FFF2-40B4-BE49-F238E27FC236}">
                    <a16:creationId xmlns:a16="http://schemas.microsoft.com/office/drawing/2014/main" id="{67D1222E-8812-0FE6-370C-6FE14D068CBC}"/>
                  </a:ext>
                </a:extLst>
              </p:cNvPr>
              <p:cNvSpPr txBox="1"/>
              <p:nvPr/>
            </p:nvSpPr>
            <p:spPr>
              <a:xfrm>
                <a:off x="3356123" y="3855212"/>
                <a:ext cx="714299" cy="338555"/>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008000"/>
                    </a:solidFill>
                    <a:effectLst/>
                    <a:uLnTx/>
                    <a:uFillTx/>
                    <a:latin typeface="Arial" charset="0"/>
                  </a:rPr>
                  <a:t>Short</a:t>
                </a:r>
                <a:endParaRPr kumimoji="0" lang="en-CH" sz="1050" b="1" i="0" u="none" strike="noStrike" kern="0" cap="none" spc="0" normalizeH="0" baseline="0" noProof="0" dirty="0">
                  <a:ln>
                    <a:noFill/>
                  </a:ln>
                  <a:solidFill>
                    <a:srgbClr val="008000"/>
                  </a:solidFill>
                  <a:effectLst/>
                  <a:uLnTx/>
                  <a:uFillTx/>
                  <a:latin typeface="Arial" charset="0"/>
                </a:endParaRPr>
              </a:p>
            </p:txBody>
          </p:sp>
          <p:sp>
            <p:nvSpPr>
              <p:cNvPr id="55" name="TextBox 54">
                <a:extLst>
                  <a:ext uri="{FF2B5EF4-FFF2-40B4-BE49-F238E27FC236}">
                    <a16:creationId xmlns:a16="http://schemas.microsoft.com/office/drawing/2014/main" id="{EE9D20DD-B6CF-CBD3-97CC-C07887A258E0}"/>
                  </a:ext>
                </a:extLst>
              </p:cNvPr>
              <p:cNvSpPr txBox="1"/>
              <p:nvPr/>
            </p:nvSpPr>
            <p:spPr>
              <a:xfrm>
                <a:off x="1355882" y="4990513"/>
                <a:ext cx="682239" cy="338555"/>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A50021"/>
                    </a:solidFill>
                    <a:effectLst/>
                    <a:uLnTx/>
                    <a:uFillTx/>
                    <a:latin typeface="Arial" charset="0"/>
                  </a:rPr>
                  <a:t>Long</a:t>
                </a:r>
                <a:endParaRPr kumimoji="0" lang="en-CH" sz="1050" b="1" i="0" u="none" strike="noStrike" kern="0" cap="none" spc="0" normalizeH="0" baseline="0" noProof="0" dirty="0">
                  <a:ln>
                    <a:noFill/>
                  </a:ln>
                  <a:solidFill>
                    <a:srgbClr val="A50021"/>
                  </a:solidFill>
                  <a:effectLst/>
                  <a:uLnTx/>
                  <a:uFillTx/>
                  <a:latin typeface="Arial" charset="0"/>
                </a:endParaRPr>
              </a:p>
            </p:txBody>
          </p:sp>
        </p:grpSp>
        <p:sp>
          <p:nvSpPr>
            <p:cNvPr id="51" name="TextBox 50">
              <a:extLst>
                <a:ext uri="{FF2B5EF4-FFF2-40B4-BE49-F238E27FC236}">
                  <a16:creationId xmlns:a16="http://schemas.microsoft.com/office/drawing/2014/main" id="{CAE3D561-6EA4-BC4D-A404-DF115C225A84}"/>
                </a:ext>
              </a:extLst>
            </p:cNvPr>
            <p:cNvSpPr txBox="1"/>
            <p:nvPr/>
          </p:nvSpPr>
          <p:spPr>
            <a:xfrm>
              <a:off x="8323682" y="1126029"/>
              <a:ext cx="3566735" cy="1477328"/>
            </a:xfrm>
            <a:prstGeom prst="rect">
              <a:avLst/>
            </a:prstGeom>
            <a:noFill/>
          </p:spPr>
          <p:txBody>
            <a:bodyPr wrap="squar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a:ln>
                    <a:noFill/>
                  </a:ln>
                  <a:solidFill>
                    <a:srgbClr val="000000"/>
                  </a:solidFill>
                  <a:effectLst/>
                  <a:uLnTx/>
                  <a:uFillTx/>
                  <a:latin typeface="Arial"/>
                </a:rPr>
                <a:t>Time to develop capabilities</a:t>
              </a:r>
            </a:p>
            <a:p>
              <a:pPr marL="266700" marR="0" lvl="0" indent="-214313"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1" u="none" strike="noStrike" kern="0" cap="none" spc="0" normalizeH="0" baseline="0" noProof="0" dirty="0">
                  <a:ln>
                    <a:noFill/>
                  </a:ln>
                  <a:solidFill>
                    <a:srgbClr val="000000"/>
                  </a:solidFill>
                  <a:effectLst/>
                  <a:uLnTx/>
                  <a:uFillTx/>
                  <a:latin typeface="Arial"/>
                </a:rPr>
                <a:t>Short times </a:t>
              </a:r>
              <a:r>
                <a:rPr kumimoji="0" lang="en-GB" sz="1200" b="0" i="0" u="none" strike="noStrike" kern="0" cap="none" spc="0" normalizeH="0" baseline="0" noProof="0" dirty="0">
                  <a:ln>
                    <a:noFill/>
                  </a:ln>
                  <a:solidFill>
                    <a:srgbClr val="000000"/>
                  </a:solidFill>
                  <a:effectLst/>
                  <a:uLnTx/>
                  <a:uFillTx/>
                  <a:latin typeface="Arial"/>
                </a:rPr>
                <a:t>are more attractive: </a:t>
              </a:r>
            </a:p>
            <a:p>
              <a:pPr marL="266700" marR="0" lvl="0" indent="-214313"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srgbClr val="000000"/>
                  </a:solidFill>
                  <a:effectLst/>
                  <a:uLnTx/>
                  <a:uFillTx/>
                  <a:latin typeface="Arial"/>
                </a:rPr>
                <a:t>“Quick Wins” (Landry &amp; Sterman, 2017) </a:t>
              </a:r>
            </a:p>
          </p:txBody>
        </p:sp>
      </p:grpSp>
      <p:grpSp>
        <p:nvGrpSpPr>
          <p:cNvPr id="64" name="Group 63">
            <a:extLst>
              <a:ext uri="{FF2B5EF4-FFF2-40B4-BE49-F238E27FC236}">
                <a16:creationId xmlns:a16="http://schemas.microsoft.com/office/drawing/2014/main" id="{5AED4CC8-53BE-8C02-9762-7BF15A939FCD}"/>
              </a:ext>
            </a:extLst>
          </p:cNvPr>
          <p:cNvGrpSpPr/>
          <p:nvPr/>
        </p:nvGrpSpPr>
        <p:grpSpPr>
          <a:xfrm>
            <a:off x="1806751" y="1383618"/>
            <a:ext cx="7161989" cy="3129862"/>
            <a:chOff x="2409002" y="1844824"/>
            <a:chExt cx="9549318" cy="4173149"/>
          </a:xfrm>
        </p:grpSpPr>
        <p:grpSp>
          <p:nvGrpSpPr>
            <p:cNvPr id="65" name="Group 64">
              <a:extLst>
                <a:ext uri="{FF2B5EF4-FFF2-40B4-BE49-F238E27FC236}">
                  <a16:creationId xmlns:a16="http://schemas.microsoft.com/office/drawing/2014/main" id="{FDA3F761-AD75-9096-FD28-8F5129FF6F76}"/>
                </a:ext>
              </a:extLst>
            </p:cNvPr>
            <p:cNvGrpSpPr/>
            <p:nvPr/>
          </p:nvGrpSpPr>
          <p:grpSpPr>
            <a:xfrm>
              <a:off x="2409002" y="1844824"/>
              <a:ext cx="5556130" cy="3657806"/>
              <a:chOff x="2409002" y="1844824"/>
              <a:chExt cx="5556130" cy="3657806"/>
            </a:xfrm>
          </p:grpSpPr>
          <p:grpSp>
            <p:nvGrpSpPr>
              <p:cNvPr id="67" name="Group 66">
                <a:extLst>
                  <a:ext uri="{FF2B5EF4-FFF2-40B4-BE49-F238E27FC236}">
                    <a16:creationId xmlns:a16="http://schemas.microsoft.com/office/drawing/2014/main" id="{25EF6029-9AAA-2CE8-FCDE-6FF13C6B96EE}"/>
                  </a:ext>
                </a:extLst>
              </p:cNvPr>
              <p:cNvGrpSpPr/>
              <p:nvPr/>
            </p:nvGrpSpPr>
            <p:grpSpPr>
              <a:xfrm>
                <a:off x="2409002" y="1844824"/>
                <a:ext cx="4237447" cy="3657806"/>
                <a:chOff x="3448958" y="1837429"/>
                <a:chExt cx="4237447" cy="3657806"/>
              </a:xfrm>
              <a:solidFill>
                <a:srgbClr val="CC0000">
                  <a:lumMod val="20000"/>
                  <a:lumOff val="80000"/>
                </a:srgbClr>
              </a:solidFill>
            </p:grpSpPr>
            <p:sp>
              <p:nvSpPr>
                <p:cNvPr id="69" name="Freeform: Shape 68">
                  <a:extLst>
                    <a:ext uri="{FF2B5EF4-FFF2-40B4-BE49-F238E27FC236}">
                      <a16:creationId xmlns:a16="http://schemas.microsoft.com/office/drawing/2014/main" id="{151D31FD-E3BE-DE2D-014B-2F49A07AFF0A}"/>
                    </a:ext>
                  </a:extLst>
                </p:cNvPr>
                <p:cNvSpPr/>
                <p:nvPr/>
              </p:nvSpPr>
              <p:spPr bwMode="auto">
                <a:xfrm>
                  <a:off x="3448958" y="1837430"/>
                  <a:ext cx="1649252" cy="3314127"/>
                </a:xfrm>
                <a:custGeom>
                  <a:avLst/>
                  <a:gdLst>
                    <a:gd name="connsiteX0" fmla="*/ 81183 w 1642564"/>
                    <a:gd name="connsiteY0" fmla="*/ 3226279 h 3226279"/>
                    <a:gd name="connsiteX1" fmla="*/ 176074 w 1642564"/>
                    <a:gd name="connsiteY1" fmla="*/ 1354347 h 3226279"/>
                    <a:gd name="connsiteX2" fmla="*/ 1642564 w 1642564"/>
                    <a:gd name="connsiteY2" fmla="*/ 0 h 3226279"/>
                  </a:gdLst>
                  <a:ahLst/>
                  <a:cxnLst>
                    <a:cxn ang="0">
                      <a:pos x="connsiteX0" y="connsiteY0"/>
                    </a:cxn>
                    <a:cxn ang="0">
                      <a:pos x="connsiteX1" y="connsiteY1"/>
                    </a:cxn>
                    <a:cxn ang="0">
                      <a:pos x="connsiteX2" y="connsiteY2"/>
                    </a:cxn>
                  </a:cxnLst>
                  <a:rect l="l" t="t" r="r" b="b"/>
                  <a:pathLst>
                    <a:path w="1642564" h="3226279">
                      <a:moveTo>
                        <a:pt x="81183" y="3226279"/>
                      </a:moveTo>
                      <a:cubicBezTo>
                        <a:pt x="-1487" y="2559169"/>
                        <a:pt x="-84156" y="1892060"/>
                        <a:pt x="176074" y="1354347"/>
                      </a:cubicBezTo>
                      <a:cubicBezTo>
                        <a:pt x="436304" y="816634"/>
                        <a:pt x="1039434" y="408317"/>
                        <a:pt x="1642564" y="0"/>
                      </a:cubicBezTo>
                    </a:path>
                  </a:pathLst>
                </a:custGeom>
                <a:grpFill/>
                <a:ln w="28575" cap="flat" cmpd="sng" algn="ctr">
                  <a:solidFill>
                    <a:srgbClr val="A50021"/>
                  </a:solidFill>
                  <a:prstDash val="solid"/>
                  <a:round/>
                  <a:headEnd type="none" w="med" len="med"/>
                  <a:tailEnd type="none" w="med" len="med"/>
                </a:ln>
                <a:effectLst/>
              </p:spPr>
              <p:txBody>
                <a:bodyPr vert="horz" wrap="square" lIns="67500" tIns="35100" rIns="67500" bIns="35100" numCol="1" rtlCol="0" anchor="t" anchorCtr="0" compatLnSpc="1">
                  <a:prstTxWarp prst="textNoShape">
                    <a:avLst/>
                  </a:prstTxWarp>
                </a:bodyPr>
                <a:lstStyle/>
                <a:p>
                  <a:pPr marL="0" marR="0" lvl="0" indent="0" defTabSz="685800" eaLnBrk="0" fontAlgn="base" latinLnBrk="0" hangingPunct="0">
                    <a:lnSpc>
                      <a:spcPct val="100000"/>
                    </a:lnSpc>
                    <a:spcBef>
                      <a:spcPct val="0"/>
                    </a:spcBef>
                    <a:spcAft>
                      <a:spcPct val="0"/>
                    </a:spcAft>
                    <a:buClrTx/>
                    <a:buSzTx/>
                    <a:buFontTx/>
                    <a:buChar char="•"/>
                    <a:tabLst/>
                    <a:defRPr/>
                  </a:pPr>
                  <a:endParaRPr kumimoji="0" lang="en-CH" sz="900" b="0" i="0" u="none" strike="noStrike" kern="0" cap="none" spc="0" normalizeH="0" baseline="0" noProof="0">
                    <a:ln>
                      <a:noFill/>
                    </a:ln>
                    <a:solidFill>
                      <a:srgbClr val="0033CC"/>
                    </a:solidFill>
                    <a:effectLst/>
                    <a:uLnTx/>
                    <a:uFillTx/>
                    <a:latin typeface="Arial" pitchFamily="34" charset="0"/>
                  </a:endParaRPr>
                </a:p>
              </p:txBody>
            </p:sp>
            <p:sp>
              <p:nvSpPr>
                <p:cNvPr id="70" name="Freeform: Shape 69">
                  <a:extLst>
                    <a:ext uri="{FF2B5EF4-FFF2-40B4-BE49-F238E27FC236}">
                      <a16:creationId xmlns:a16="http://schemas.microsoft.com/office/drawing/2014/main" id="{C7DE7356-E3D8-0684-63D9-8B0B24487024}"/>
                    </a:ext>
                  </a:extLst>
                </p:cNvPr>
                <p:cNvSpPr/>
                <p:nvPr/>
              </p:nvSpPr>
              <p:spPr bwMode="auto">
                <a:xfrm rot="14793600">
                  <a:off x="5035259" y="2844088"/>
                  <a:ext cx="1228206" cy="4074087"/>
                </a:xfrm>
                <a:custGeom>
                  <a:avLst/>
                  <a:gdLst>
                    <a:gd name="connsiteX0" fmla="*/ 81183 w 1642564"/>
                    <a:gd name="connsiteY0" fmla="*/ 3226279 h 3226279"/>
                    <a:gd name="connsiteX1" fmla="*/ 176074 w 1642564"/>
                    <a:gd name="connsiteY1" fmla="*/ 1354347 h 3226279"/>
                    <a:gd name="connsiteX2" fmla="*/ 1642564 w 1642564"/>
                    <a:gd name="connsiteY2" fmla="*/ 0 h 3226279"/>
                    <a:gd name="connsiteX0" fmla="*/ 796235 w 1512374"/>
                    <a:gd name="connsiteY0" fmla="*/ 3648414 h 3648414"/>
                    <a:gd name="connsiteX1" fmla="*/ 45884 w 1512374"/>
                    <a:gd name="connsiteY1" fmla="*/ 1354347 h 3648414"/>
                    <a:gd name="connsiteX2" fmla="*/ 1512374 w 1512374"/>
                    <a:gd name="connsiteY2" fmla="*/ 0 h 3648414"/>
                    <a:gd name="connsiteX0" fmla="*/ 495203 w 1211342"/>
                    <a:gd name="connsiteY0" fmla="*/ 3648414 h 3648414"/>
                    <a:gd name="connsiteX1" fmla="*/ 64284 w 1211342"/>
                    <a:gd name="connsiteY1" fmla="*/ 1798834 h 3648414"/>
                    <a:gd name="connsiteX2" fmla="*/ 1211342 w 1211342"/>
                    <a:gd name="connsiteY2" fmla="*/ 0 h 3648414"/>
                    <a:gd name="connsiteX0" fmla="*/ 538390 w 1254529"/>
                    <a:gd name="connsiteY0" fmla="*/ 3648414 h 3648414"/>
                    <a:gd name="connsiteX1" fmla="*/ 107471 w 1254529"/>
                    <a:gd name="connsiteY1" fmla="*/ 1798834 h 3648414"/>
                    <a:gd name="connsiteX2" fmla="*/ 1254529 w 1254529"/>
                    <a:gd name="connsiteY2" fmla="*/ 0 h 3648414"/>
                    <a:gd name="connsiteX0" fmla="*/ 538390 w 1254529"/>
                    <a:gd name="connsiteY0" fmla="*/ 3648414 h 3648414"/>
                    <a:gd name="connsiteX1" fmla="*/ 107471 w 1254529"/>
                    <a:gd name="connsiteY1" fmla="*/ 1798834 h 3648414"/>
                    <a:gd name="connsiteX2" fmla="*/ 1254529 w 1254529"/>
                    <a:gd name="connsiteY2" fmla="*/ 0 h 3648414"/>
                    <a:gd name="connsiteX0" fmla="*/ 507086 w 1223225"/>
                    <a:gd name="connsiteY0" fmla="*/ 3648414 h 3648414"/>
                    <a:gd name="connsiteX1" fmla="*/ 76167 w 1223225"/>
                    <a:gd name="connsiteY1" fmla="*/ 1798834 h 3648414"/>
                    <a:gd name="connsiteX2" fmla="*/ 1223225 w 1223225"/>
                    <a:gd name="connsiteY2" fmla="*/ 0 h 3648414"/>
                  </a:gdLst>
                  <a:ahLst/>
                  <a:cxnLst>
                    <a:cxn ang="0">
                      <a:pos x="connsiteX0" y="connsiteY0"/>
                    </a:cxn>
                    <a:cxn ang="0">
                      <a:pos x="connsiteX1" y="connsiteY1"/>
                    </a:cxn>
                    <a:cxn ang="0">
                      <a:pos x="connsiteX2" y="connsiteY2"/>
                    </a:cxn>
                  </a:cxnLst>
                  <a:rect l="l" t="t" r="r" b="b"/>
                  <a:pathLst>
                    <a:path w="1223225" h="3648414">
                      <a:moveTo>
                        <a:pt x="507086" y="3648414"/>
                      </a:moveTo>
                      <a:cubicBezTo>
                        <a:pt x="54934" y="3106699"/>
                        <a:pt x="-112073" y="2381451"/>
                        <a:pt x="76167" y="1798834"/>
                      </a:cubicBezTo>
                      <a:cubicBezTo>
                        <a:pt x="213420" y="1263699"/>
                        <a:pt x="620095" y="408317"/>
                        <a:pt x="1223225" y="0"/>
                      </a:cubicBezTo>
                    </a:path>
                  </a:pathLst>
                </a:custGeom>
                <a:grpFill/>
                <a:ln w="28575" cap="flat" cmpd="sng" algn="ctr">
                  <a:solidFill>
                    <a:srgbClr val="A50021"/>
                  </a:solidFill>
                  <a:prstDash val="solid"/>
                  <a:round/>
                  <a:headEnd type="none" w="med" len="med"/>
                  <a:tailEnd type="none" w="med" len="med"/>
                </a:ln>
                <a:effectLst/>
              </p:spPr>
              <p:txBody>
                <a:bodyPr vert="horz" wrap="square" lIns="67500" tIns="35100" rIns="67500" bIns="35100" numCol="1" rtlCol="0" anchor="t" anchorCtr="0" compatLnSpc="1">
                  <a:prstTxWarp prst="textNoShape">
                    <a:avLst/>
                  </a:prstTxWarp>
                </a:bodyPr>
                <a:lstStyle/>
                <a:p>
                  <a:pPr marL="0" marR="0" lvl="0" indent="0" defTabSz="685800" eaLnBrk="0" fontAlgn="base" latinLnBrk="0" hangingPunct="0">
                    <a:lnSpc>
                      <a:spcPct val="100000"/>
                    </a:lnSpc>
                    <a:spcBef>
                      <a:spcPct val="0"/>
                    </a:spcBef>
                    <a:spcAft>
                      <a:spcPct val="0"/>
                    </a:spcAft>
                    <a:buClrTx/>
                    <a:buSzTx/>
                    <a:buFontTx/>
                    <a:buChar char="•"/>
                    <a:tabLst/>
                    <a:defRPr/>
                  </a:pPr>
                  <a:endParaRPr kumimoji="0" lang="en-CH" sz="900" b="0" i="0" u="none" strike="noStrike" kern="0" cap="none" spc="0" normalizeH="0" baseline="0" noProof="0">
                    <a:ln>
                      <a:noFill/>
                    </a:ln>
                    <a:solidFill>
                      <a:srgbClr val="0033CC"/>
                    </a:solidFill>
                    <a:effectLst/>
                    <a:uLnTx/>
                    <a:uFillTx/>
                    <a:latin typeface="Arial" pitchFamily="34" charset="0"/>
                  </a:endParaRPr>
                </a:p>
              </p:txBody>
            </p:sp>
            <p:sp>
              <p:nvSpPr>
                <p:cNvPr id="71" name="Freeform: Shape 70">
                  <a:extLst>
                    <a:ext uri="{FF2B5EF4-FFF2-40B4-BE49-F238E27FC236}">
                      <a16:creationId xmlns:a16="http://schemas.microsoft.com/office/drawing/2014/main" id="{56DE2224-FCAA-4FE0-DB8B-9979A71C9813}"/>
                    </a:ext>
                  </a:extLst>
                </p:cNvPr>
                <p:cNvSpPr/>
                <p:nvPr/>
              </p:nvSpPr>
              <p:spPr bwMode="auto">
                <a:xfrm flipH="1">
                  <a:off x="5111861" y="1837429"/>
                  <a:ext cx="2439005" cy="2313463"/>
                </a:xfrm>
                <a:custGeom>
                  <a:avLst/>
                  <a:gdLst>
                    <a:gd name="connsiteX0" fmla="*/ 81183 w 1642564"/>
                    <a:gd name="connsiteY0" fmla="*/ 3226279 h 3226279"/>
                    <a:gd name="connsiteX1" fmla="*/ 176074 w 1642564"/>
                    <a:gd name="connsiteY1" fmla="*/ 1354347 h 3226279"/>
                    <a:gd name="connsiteX2" fmla="*/ 1642564 w 1642564"/>
                    <a:gd name="connsiteY2" fmla="*/ 0 h 3226279"/>
                    <a:gd name="connsiteX0" fmla="*/ 6066 w 2435181"/>
                    <a:gd name="connsiteY0" fmla="*/ 2252140 h 2252140"/>
                    <a:gd name="connsiteX1" fmla="*/ 968691 w 2435181"/>
                    <a:gd name="connsiteY1" fmla="*/ 1354347 h 2252140"/>
                    <a:gd name="connsiteX2" fmla="*/ 2435181 w 2435181"/>
                    <a:gd name="connsiteY2" fmla="*/ 0 h 2252140"/>
                    <a:gd name="connsiteX0" fmla="*/ 0 w 2429115"/>
                    <a:gd name="connsiteY0" fmla="*/ 2252140 h 2252140"/>
                    <a:gd name="connsiteX1" fmla="*/ 962625 w 2429115"/>
                    <a:gd name="connsiteY1" fmla="*/ 1354347 h 2252140"/>
                    <a:gd name="connsiteX2" fmla="*/ 2429115 w 2429115"/>
                    <a:gd name="connsiteY2" fmla="*/ 0 h 2252140"/>
                    <a:gd name="connsiteX0" fmla="*/ 0 w 2429115"/>
                    <a:gd name="connsiteY0" fmla="*/ 2252140 h 2252140"/>
                    <a:gd name="connsiteX1" fmla="*/ 747839 w 2429115"/>
                    <a:gd name="connsiteY1" fmla="*/ 942857 h 2252140"/>
                    <a:gd name="connsiteX2" fmla="*/ 2429115 w 2429115"/>
                    <a:gd name="connsiteY2" fmla="*/ 0 h 2252140"/>
                    <a:gd name="connsiteX0" fmla="*/ 0 w 2429115"/>
                    <a:gd name="connsiteY0" fmla="*/ 2252140 h 2252140"/>
                    <a:gd name="connsiteX1" fmla="*/ 747839 w 2429115"/>
                    <a:gd name="connsiteY1" fmla="*/ 942857 h 2252140"/>
                    <a:gd name="connsiteX2" fmla="*/ 2429115 w 2429115"/>
                    <a:gd name="connsiteY2" fmla="*/ 0 h 2252140"/>
                    <a:gd name="connsiteX0" fmla="*/ 0 w 2429115"/>
                    <a:gd name="connsiteY0" fmla="*/ 2252140 h 2252140"/>
                    <a:gd name="connsiteX1" fmla="*/ 747839 w 2429115"/>
                    <a:gd name="connsiteY1" fmla="*/ 942857 h 2252140"/>
                    <a:gd name="connsiteX2" fmla="*/ 2429115 w 2429115"/>
                    <a:gd name="connsiteY2" fmla="*/ 0 h 2252140"/>
                    <a:gd name="connsiteX0" fmla="*/ 0 w 2429115"/>
                    <a:gd name="connsiteY0" fmla="*/ 2252140 h 2252140"/>
                    <a:gd name="connsiteX1" fmla="*/ 722065 w 2429115"/>
                    <a:gd name="connsiteY1" fmla="*/ 816891 h 2252140"/>
                    <a:gd name="connsiteX2" fmla="*/ 2429115 w 2429115"/>
                    <a:gd name="connsiteY2" fmla="*/ 0 h 2252140"/>
                    <a:gd name="connsiteX0" fmla="*/ 0 w 2429115"/>
                    <a:gd name="connsiteY0" fmla="*/ 2252140 h 2252140"/>
                    <a:gd name="connsiteX1" fmla="*/ 722065 w 2429115"/>
                    <a:gd name="connsiteY1" fmla="*/ 816891 h 2252140"/>
                    <a:gd name="connsiteX2" fmla="*/ 2429115 w 2429115"/>
                    <a:gd name="connsiteY2" fmla="*/ 0 h 2252140"/>
                    <a:gd name="connsiteX0" fmla="*/ 0 w 2429115"/>
                    <a:gd name="connsiteY0" fmla="*/ 2252140 h 2252140"/>
                    <a:gd name="connsiteX1" fmla="*/ 722065 w 2429115"/>
                    <a:gd name="connsiteY1" fmla="*/ 816891 h 2252140"/>
                    <a:gd name="connsiteX2" fmla="*/ 2429115 w 2429115"/>
                    <a:gd name="connsiteY2" fmla="*/ 0 h 2252140"/>
                  </a:gdLst>
                  <a:ahLst/>
                  <a:cxnLst>
                    <a:cxn ang="0">
                      <a:pos x="connsiteX0" y="connsiteY0"/>
                    </a:cxn>
                    <a:cxn ang="0">
                      <a:pos x="connsiteX1" y="connsiteY1"/>
                    </a:cxn>
                    <a:cxn ang="0">
                      <a:pos x="connsiteX2" y="connsiteY2"/>
                    </a:cxn>
                  </a:cxnLst>
                  <a:rect l="l" t="t" r="r" b="b"/>
                  <a:pathLst>
                    <a:path w="2429115" h="2252140">
                      <a:moveTo>
                        <a:pt x="0" y="2252140"/>
                      </a:moveTo>
                      <a:cubicBezTo>
                        <a:pt x="114933" y="1593428"/>
                        <a:pt x="298597" y="1203445"/>
                        <a:pt x="722065" y="816891"/>
                      </a:cubicBezTo>
                      <a:cubicBezTo>
                        <a:pt x="1171306" y="354758"/>
                        <a:pt x="1808803" y="189975"/>
                        <a:pt x="2429115" y="0"/>
                      </a:cubicBezTo>
                    </a:path>
                  </a:pathLst>
                </a:custGeom>
                <a:grpFill/>
                <a:ln w="28575" cap="flat" cmpd="sng" algn="ctr">
                  <a:solidFill>
                    <a:srgbClr val="A50021"/>
                  </a:solidFill>
                  <a:prstDash val="solid"/>
                  <a:round/>
                  <a:headEnd type="none" w="med" len="med"/>
                  <a:tailEnd type="none" w="med" len="med"/>
                </a:ln>
                <a:effectLst/>
              </p:spPr>
              <p:txBody>
                <a:bodyPr vert="horz" wrap="square" lIns="67500" tIns="35100" rIns="67500" bIns="35100" numCol="1" rtlCol="0" anchor="t" anchorCtr="0" compatLnSpc="1">
                  <a:prstTxWarp prst="textNoShape">
                    <a:avLst/>
                  </a:prstTxWarp>
                </a:bodyPr>
                <a:lstStyle/>
                <a:p>
                  <a:pPr marL="0" marR="0" lvl="0" indent="0" defTabSz="685800" eaLnBrk="0" fontAlgn="base" latinLnBrk="0" hangingPunct="0">
                    <a:lnSpc>
                      <a:spcPct val="100000"/>
                    </a:lnSpc>
                    <a:spcBef>
                      <a:spcPct val="0"/>
                    </a:spcBef>
                    <a:spcAft>
                      <a:spcPct val="0"/>
                    </a:spcAft>
                    <a:buClrTx/>
                    <a:buSzTx/>
                    <a:buFontTx/>
                    <a:buChar char="•"/>
                    <a:tabLst/>
                    <a:defRPr/>
                  </a:pPr>
                  <a:endParaRPr kumimoji="0" lang="en-CH" sz="900" b="0" i="0" u="none" strike="noStrike" kern="0" cap="none" spc="0" normalizeH="0" baseline="0" noProof="0">
                    <a:ln>
                      <a:noFill/>
                    </a:ln>
                    <a:solidFill>
                      <a:srgbClr val="0033CC"/>
                    </a:solidFill>
                    <a:effectLst/>
                    <a:uLnTx/>
                    <a:uFillTx/>
                    <a:latin typeface="Arial" pitchFamily="34" charset="0"/>
                  </a:endParaRPr>
                </a:p>
              </p:txBody>
            </p:sp>
          </p:grpSp>
          <p:sp>
            <p:nvSpPr>
              <p:cNvPr id="68" name="TextBox 67">
                <a:extLst>
                  <a:ext uri="{FF2B5EF4-FFF2-40B4-BE49-F238E27FC236}">
                    <a16:creationId xmlns:a16="http://schemas.microsoft.com/office/drawing/2014/main" id="{B9D9941E-4080-3598-750F-68AE039076F3}"/>
                  </a:ext>
                </a:extLst>
              </p:cNvPr>
              <p:cNvSpPr txBox="1"/>
              <p:nvPr/>
            </p:nvSpPr>
            <p:spPr>
              <a:xfrm>
                <a:off x="5679891" y="2264317"/>
                <a:ext cx="2285241" cy="400109"/>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350" b="1" i="0" u="none" strike="noStrike" kern="0" cap="none" spc="0" normalizeH="0" baseline="0" noProof="0" dirty="0">
                    <a:ln>
                      <a:noFill/>
                    </a:ln>
                    <a:solidFill>
                      <a:srgbClr val="A50021"/>
                    </a:solidFill>
                    <a:effectLst/>
                    <a:uLnTx/>
                    <a:uFillTx/>
                    <a:latin typeface="Arial" charset="0"/>
                  </a:rPr>
                  <a:t>Capability Frontier</a:t>
                </a:r>
                <a:endParaRPr kumimoji="0" lang="en-CH" sz="1350" b="1" i="0" u="none" strike="noStrike" kern="0" cap="none" spc="0" normalizeH="0" baseline="0" noProof="0" dirty="0">
                  <a:ln>
                    <a:noFill/>
                  </a:ln>
                  <a:solidFill>
                    <a:srgbClr val="A50021"/>
                  </a:solidFill>
                  <a:effectLst/>
                  <a:uLnTx/>
                  <a:uFillTx/>
                  <a:latin typeface="Arial" charset="0"/>
                </a:endParaRPr>
              </a:p>
            </p:txBody>
          </p:sp>
        </p:grpSp>
        <p:sp>
          <p:nvSpPr>
            <p:cNvPr id="66" name="TextBox 65">
              <a:extLst>
                <a:ext uri="{FF2B5EF4-FFF2-40B4-BE49-F238E27FC236}">
                  <a16:creationId xmlns:a16="http://schemas.microsoft.com/office/drawing/2014/main" id="{371F7426-70F1-6243-BC7A-1243AF769A80}"/>
                </a:ext>
              </a:extLst>
            </p:cNvPr>
            <p:cNvSpPr txBox="1"/>
            <p:nvPr/>
          </p:nvSpPr>
          <p:spPr>
            <a:xfrm>
              <a:off x="5679891" y="5156199"/>
              <a:ext cx="6278429" cy="861774"/>
            </a:xfrm>
            <a:prstGeom prst="rect">
              <a:avLst/>
            </a:prstGeom>
            <a:noFill/>
          </p:spPr>
          <p:txBody>
            <a:bodyPr wrap="squar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srgbClr val="000000"/>
                  </a:solidFill>
                  <a:effectLst/>
                  <a:uLnTx/>
                  <a:uFillTx/>
                  <a:latin typeface="Arial"/>
                </a:rPr>
                <a:t>Attractive zone for developing capabilities: </a:t>
              </a:r>
              <a:r>
                <a:rPr kumimoji="0" lang="en-GB" sz="1200" b="1" i="1" u="none" strike="noStrike" kern="0" cap="none" spc="0" normalizeH="0" baseline="0" noProof="0" dirty="0">
                  <a:ln>
                    <a:noFill/>
                  </a:ln>
                  <a:solidFill>
                    <a:srgbClr val="C00000"/>
                  </a:solidFill>
                  <a:effectLst/>
                  <a:uLnTx/>
                  <a:uFillTx/>
                  <a:latin typeface="Arial"/>
                </a:rPr>
                <a:t>Short time to build </a:t>
              </a:r>
            </a:p>
            <a:p>
              <a:pPr marL="342900" marR="0" lvl="1" indent="0" defTabSz="685800" eaLnBrk="1" fontAlgn="auto" latinLnBrk="0" hangingPunct="1">
                <a:lnSpc>
                  <a:spcPct val="100000"/>
                </a:lnSpc>
                <a:spcBef>
                  <a:spcPts val="0"/>
                </a:spcBef>
                <a:spcAft>
                  <a:spcPts val="0"/>
                </a:spcAft>
                <a:buClrTx/>
                <a:buSzTx/>
                <a:buFontTx/>
                <a:buNone/>
                <a:tabLst/>
                <a:defRPr/>
              </a:pPr>
              <a:r>
                <a:rPr kumimoji="0" lang="en-GB" sz="1200" b="1" i="1" u="none" strike="noStrike" kern="0" cap="none" spc="0" normalizeH="0" baseline="0" noProof="0" dirty="0">
                  <a:ln>
                    <a:noFill/>
                  </a:ln>
                  <a:solidFill>
                    <a:srgbClr val="C00000"/>
                  </a:solidFill>
                  <a:effectLst/>
                  <a:uLnTx/>
                  <a:uFillTx/>
                  <a:latin typeface="Arial"/>
                </a:rPr>
                <a:t>				         Long time to erode</a:t>
              </a:r>
            </a:p>
            <a:p>
              <a:pPr marL="342900" marR="0" lvl="1" indent="0" defTabSz="685800" eaLnBrk="1" fontAlgn="auto" latinLnBrk="0" hangingPunct="1">
                <a:lnSpc>
                  <a:spcPct val="100000"/>
                </a:lnSpc>
                <a:spcBef>
                  <a:spcPts val="0"/>
                </a:spcBef>
                <a:spcAft>
                  <a:spcPts val="0"/>
                </a:spcAft>
                <a:buClrTx/>
                <a:buSzTx/>
                <a:buFontTx/>
                <a:buNone/>
                <a:tabLst/>
                <a:defRPr/>
              </a:pPr>
              <a:r>
                <a:rPr kumimoji="0" lang="en-GB" sz="1200" b="1" i="1" u="none" strike="noStrike" kern="0" cap="none" spc="0" normalizeH="0" baseline="0" noProof="0" dirty="0">
                  <a:ln>
                    <a:noFill/>
                  </a:ln>
                  <a:solidFill>
                    <a:srgbClr val="C00000"/>
                  </a:solidFill>
                  <a:effectLst/>
                  <a:uLnTx/>
                  <a:uFillTx/>
                  <a:latin typeface="Arial"/>
                </a:rPr>
                <a:t>				         High productivity </a:t>
              </a:r>
            </a:p>
          </p:txBody>
        </p:sp>
      </p:grpSp>
      <p:grpSp>
        <p:nvGrpSpPr>
          <p:cNvPr id="79" name="Group 78">
            <a:extLst>
              <a:ext uri="{FF2B5EF4-FFF2-40B4-BE49-F238E27FC236}">
                <a16:creationId xmlns:a16="http://schemas.microsoft.com/office/drawing/2014/main" id="{EA517794-2DFB-0CFE-FCA9-99B075BED938}"/>
              </a:ext>
            </a:extLst>
          </p:cNvPr>
          <p:cNvGrpSpPr/>
          <p:nvPr/>
        </p:nvGrpSpPr>
        <p:grpSpPr>
          <a:xfrm>
            <a:off x="3048729" y="793705"/>
            <a:ext cx="5869084" cy="2666425"/>
            <a:chOff x="4064972" y="1058274"/>
            <a:chExt cx="7825445" cy="3555232"/>
          </a:xfrm>
        </p:grpSpPr>
        <p:grpSp>
          <p:nvGrpSpPr>
            <p:cNvPr id="80" name="Group 79">
              <a:extLst>
                <a:ext uri="{FF2B5EF4-FFF2-40B4-BE49-F238E27FC236}">
                  <a16:creationId xmlns:a16="http://schemas.microsoft.com/office/drawing/2014/main" id="{1751151B-3FF5-36D9-DF41-FDC18F2EE556}"/>
                </a:ext>
              </a:extLst>
            </p:cNvPr>
            <p:cNvGrpSpPr/>
            <p:nvPr/>
          </p:nvGrpSpPr>
          <p:grpSpPr>
            <a:xfrm>
              <a:off x="4064972" y="1058274"/>
              <a:ext cx="1393164" cy="3104715"/>
              <a:chOff x="4064972" y="1058274"/>
              <a:chExt cx="1393164" cy="3104715"/>
            </a:xfrm>
          </p:grpSpPr>
          <p:cxnSp>
            <p:nvCxnSpPr>
              <p:cNvPr id="82" name="Straight Arrow Connector 81">
                <a:extLst>
                  <a:ext uri="{FF2B5EF4-FFF2-40B4-BE49-F238E27FC236}">
                    <a16:creationId xmlns:a16="http://schemas.microsoft.com/office/drawing/2014/main" id="{AC2084DB-2D45-44A4-6717-AE01985E01CD}"/>
                  </a:ext>
                </a:extLst>
              </p:cNvPr>
              <p:cNvCxnSpPr>
                <a:cxnSpLocks/>
              </p:cNvCxnSpPr>
              <p:nvPr/>
            </p:nvCxnSpPr>
            <p:spPr bwMode="auto">
              <a:xfrm flipV="1">
                <a:off x="4065186" y="1268760"/>
                <a:ext cx="0" cy="2894229"/>
              </a:xfrm>
              <a:prstGeom prst="straightConnector1">
                <a:avLst/>
              </a:prstGeom>
              <a:noFill/>
              <a:ln w="9525" cap="flat" cmpd="sng" algn="ctr">
                <a:solidFill>
                  <a:srgbClr val="0033CC"/>
                </a:solidFill>
                <a:prstDash val="solid"/>
                <a:round/>
                <a:headEnd type="none" w="med" len="med"/>
                <a:tailEnd type="triangle"/>
              </a:ln>
              <a:effectLst/>
            </p:spPr>
          </p:cxnSp>
          <p:sp>
            <p:nvSpPr>
              <p:cNvPr id="83" name="TextBox 82">
                <a:extLst>
                  <a:ext uri="{FF2B5EF4-FFF2-40B4-BE49-F238E27FC236}">
                    <a16:creationId xmlns:a16="http://schemas.microsoft.com/office/drawing/2014/main" id="{A00A07D8-D367-9172-7074-2E04E73AD38F}"/>
                  </a:ext>
                </a:extLst>
              </p:cNvPr>
              <p:cNvSpPr txBox="1"/>
              <p:nvPr/>
            </p:nvSpPr>
            <p:spPr>
              <a:xfrm>
                <a:off x="4175305" y="1058274"/>
                <a:ext cx="1282831" cy="338555"/>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CCCCFF">
                        <a:lumMod val="25000"/>
                      </a:srgbClr>
                    </a:solidFill>
                    <a:effectLst/>
                    <a:uLnTx/>
                    <a:uFillTx/>
                    <a:latin typeface="Arial" charset="0"/>
                  </a:rPr>
                  <a:t>Productivity</a:t>
                </a:r>
                <a:endParaRPr kumimoji="0" lang="en-CH" sz="1050" b="1" i="0" u="none" strike="noStrike" kern="0" cap="none" spc="0" normalizeH="0" baseline="0" noProof="0" dirty="0">
                  <a:ln>
                    <a:noFill/>
                  </a:ln>
                  <a:solidFill>
                    <a:srgbClr val="CCCCFF">
                      <a:lumMod val="25000"/>
                    </a:srgbClr>
                  </a:solidFill>
                  <a:effectLst/>
                  <a:uLnTx/>
                  <a:uFillTx/>
                  <a:latin typeface="Arial" charset="0"/>
                </a:endParaRPr>
              </a:p>
            </p:txBody>
          </p:sp>
          <p:sp>
            <p:nvSpPr>
              <p:cNvPr id="84" name="TextBox 83">
                <a:extLst>
                  <a:ext uri="{FF2B5EF4-FFF2-40B4-BE49-F238E27FC236}">
                    <a16:creationId xmlns:a16="http://schemas.microsoft.com/office/drawing/2014/main" id="{110C437D-31F9-5EE6-F1E6-FC137E1235F0}"/>
                  </a:ext>
                </a:extLst>
              </p:cNvPr>
              <p:cNvSpPr txBox="1"/>
              <p:nvPr/>
            </p:nvSpPr>
            <p:spPr>
              <a:xfrm>
                <a:off x="4064972" y="1570830"/>
                <a:ext cx="603157" cy="338555"/>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A50021"/>
                    </a:solidFill>
                    <a:effectLst/>
                    <a:uLnTx/>
                    <a:uFillTx/>
                    <a:latin typeface="Arial" charset="0"/>
                  </a:rPr>
                  <a:t>Low</a:t>
                </a:r>
                <a:endParaRPr kumimoji="0" lang="en-CH" sz="1050" b="1" i="0" u="none" strike="noStrike" kern="0" cap="none" spc="0" normalizeH="0" baseline="0" noProof="0" dirty="0">
                  <a:ln>
                    <a:noFill/>
                  </a:ln>
                  <a:solidFill>
                    <a:srgbClr val="A50021"/>
                  </a:solidFill>
                  <a:effectLst/>
                  <a:uLnTx/>
                  <a:uFillTx/>
                  <a:latin typeface="Arial" charset="0"/>
                </a:endParaRPr>
              </a:p>
            </p:txBody>
          </p:sp>
          <p:sp>
            <p:nvSpPr>
              <p:cNvPr id="85" name="TextBox 84">
                <a:extLst>
                  <a:ext uri="{FF2B5EF4-FFF2-40B4-BE49-F238E27FC236}">
                    <a16:creationId xmlns:a16="http://schemas.microsoft.com/office/drawing/2014/main" id="{7EF42B30-A07E-3E28-FAD7-073166986379}"/>
                  </a:ext>
                </a:extLst>
              </p:cNvPr>
              <p:cNvSpPr txBox="1"/>
              <p:nvPr/>
            </p:nvSpPr>
            <p:spPr>
              <a:xfrm>
                <a:off x="4123591" y="3690177"/>
                <a:ext cx="643765" cy="338555"/>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008000"/>
                    </a:solidFill>
                    <a:effectLst/>
                    <a:uLnTx/>
                    <a:uFillTx/>
                    <a:latin typeface="Arial" charset="0"/>
                  </a:rPr>
                  <a:t>High</a:t>
                </a:r>
                <a:endParaRPr kumimoji="0" lang="en-CH" sz="1050" b="1" i="0" u="none" strike="noStrike" kern="0" cap="none" spc="0" normalizeH="0" baseline="0" noProof="0" dirty="0">
                  <a:ln>
                    <a:noFill/>
                  </a:ln>
                  <a:solidFill>
                    <a:srgbClr val="008000"/>
                  </a:solidFill>
                  <a:effectLst/>
                  <a:uLnTx/>
                  <a:uFillTx/>
                  <a:latin typeface="Arial" charset="0"/>
                </a:endParaRPr>
              </a:p>
            </p:txBody>
          </p:sp>
        </p:grpSp>
        <p:sp>
          <p:nvSpPr>
            <p:cNvPr id="81" name="TextBox 80">
              <a:extLst>
                <a:ext uri="{FF2B5EF4-FFF2-40B4-BE49-F238E27FC236}">
                  <a16:creationId xmlns:a16="http://schemas.microsoft.com/office/drawing/2014/main" id="{87281506-09E1-568F-97ED-B0FEA07150F0}"/>
                </a:ext>
              </a:extLst>
            </p:cNvPr>
            <p:cNvSpPr txBox="1"/>
            <p:nvPr/>
          </p:nvSpPr>
          <p:spPr>
            <a:xfrm>
              <a:off x="8323682" y="3690177"/>
              <a:ext cx="3566735" cy="923329"/>
            </a:xfrm>
            <a:prstGeom prst="rect">
              <a:avLst/>
            </a:prstGeom>
            <a:noFill/>
          </p:spPr>
          <p:txBody>
            <a:bodyPr wrap="squar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a:ln>
                    <a:noFill/>
                  </a:ln>
                  <a:solidFill>
                    <a:srgbClr val="000000"/>
                  </a:solidFill>
                  <a:effectLst/>
                  <a:uLnTx/>
                  <a:uFillTx/>
                  <a:latin typeface="Arial"/>
                </a:rPr>
                <a:t>Productivity of capabilities: </a:t>
              </a:r>
            </a:p>
            <a:p>
              <a:pPr marL="266700" marR="0" lvl="0" indent="-214313"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1" u="none" strike="noStrike" kern="0" cap="none" spc="0" normalizeH="0" baseline="0" noProof="0" dirty="0">
                  <a:ln>
                    <a:noFill/>
                  </a:ln>
                  <a:solidFill>
                    <a:srgbClr val="000000"/>
                  </a:solidFill>
                  <a:effectLst/>
                  <a:uLnTx/>
                  <a:uFillTx/>
                  <a:latin typeface="Arial"/>
                </a:rPr>
                <a:t>High productivity </a:t>
              </a:r>
              <a:r>
                <a:rPr kumimoji="0" lang="en-GB" sz="1200" b="0" i="0" u="none" strike="noStrike" kern="0" cap="none" spc="0" normalizeH="0" baseline="0" noProof="0" dirty="0">
                  <a:ln>
                    <a:noFill/>
                  </a:ln>
                  <a:solidFill>
                    <a:srgbClr val="000000"/>
                  </a:solidFill>
                  <a:effectLst/>
                  <a:uLnTx/>
                  <a:uFillTx/>
                  <a:latin typeface="Arial"/>
                </a:rPr>
                <a:t>is more attractive</a:t>
              </a:r>
            </a:p>
          </p:txBody>
        </p:sp>
      </p:grpSp>
      <p:grpSp>
        <p:nvGrpSpPr>
          <p:cNvPr id="93" name="Group 92">
            <a:extLst>
              <a:ext uri="{FF2B5EF4-FFF2-40B4-BE49-F238E27FC236}">
                <a16:creationId xmlns:a16="http://schemas.microsoft.com/office/drawing/2014/main" id="{57572EF9-0C41-3BD7-6395-C88BB549CFA7}"/>
              </a:ext>
            </a:extLst>
          </p:cNvPr>
          <p:cNvGrpSpPr/>
          <p:nvPr/>
        </p:nvGrpSpPr>
        <p:grpSpPr>
          <a:xfrm>
            <a:off x="3048890" y="1998341"/>
            <a:ext cx="5868923" cy="1399070"/>
            <a:chOff x="4065186" y="2664452"/>
            <a:chExt cx="7825231" cy="1865425"/>
          </a:xfrm>
        </p:grpSpPr>
        <p:grpSp>
          <p:nvGrpSpPr>
            <p:cNvPr id="94" name="Group 93">
              <a:extLst>
                <a:ext uri="{FF2B5EF4-FFF2-40B4-BE49-F238E27FC236}">
                  <a16:creationId xmlns:a16="http://schemas.microsoft.com/office/drawing/2014/main" id="{0E8904AB-A337-053F-950D-DF45EB000712}"/>
                </a:ext>
              </a:extLst>
            </p:cNvPr>
            <p:cNvGrpSpPr/>
            <p:nvPr/>
          </p:nvGrpSpPr>
          <p:grpSpPr>
            <a:xfrm>
              <a:off x="4065186" y="3739695"/>
              <a:ext cx="4120397" cy="790182"/>
              <a:chOff x="4065186" y="3739286"/>
              <a:chExt cx="4120397" cy="790182"/>
            </a:xfrm>
          </p:grpSpPr>
          <p:cxnSp>
            <p:nvCxnSpPr>
              <p:cNvPr id="96" name="Straight Arrow Connector 95">
                <a:extLst>
                  <a:ext uri="{FF2B5EF4-FFF2-40B4-BE49-F238E27FC236}">
                    <a16:creationId xmlns:a16="http://schemas.microsoft.com/office/drawing/2014/main" id="{4D4C44A3-18AE-90EC-CDC3-DAF5D1F3575E}"/>
                  </a:ext>
                </a:extLst>
              </p:cNvPr>
              <p:cNvCxnSpPr>
                <a:cxnSpLocks/>
              </p:cNvCxnSpPr>
              <p:nvPr/>
            </p:nvCxnSpPr>
            <p:spPr bwMode="auto">
              <a:xfrm>
                <a:off x="4065186" y="4154605"/>
                <a:ext cx="3303984" cy="0"/>
              </a:xfrm>
              <a:prstGeom prst="straightConnector1">
                <a:avLst/>
              </a:prstGeom>
              <a:noFill/>
              <a:ln w="9525" cap="flat" cmpd="sng" algn="ctr">
                <a:solidFill>
                  <a:srgbClr val="0033CC"/>
                </a:solidFill>
                <a:prstDash val="solid"/>
                <a:round/>
                <a:headEnd type="none" w="med" len="med"/>
                <a:tailEnd type="triangle"/>
              </a:ln>
              <a:effectLst/>
            </p:spPr>
          </p:cxnSp>
          <p:sp>
            <p:nvSpPr>
              <p:cNvPr id="97" name="TextBox 96">
                <a:extLst>
                  <a:ext uri="{FF2B5EF4-FFF2-40B4-BE49-F238E27FC236}">
                    <a16:creationId xmlns:a16="http://schemas.microsoft.com/office/drawing/2014/main" id="{DFF4C458-68CE-F05B-B33D-92E4759FFAF9}"/>
                  </a:ext>
                </a:extLst>
              </p:cNvPr>
              <p:cNvSpPr txBox="1"/>
              <p:nvPr/>
            </p:nvSpPr>
            <p:spPr>
              <a:xfrm>
                <a:off x="6744590" y="3739286"/>
                <a:ext cx="1440993" cy="338554"/>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CCCCFF">
                        <a:lumMod val="25000"/>
                      </a:srgbClr>
                    </a:solidFill>
                    <a:effectLst/>
                    <a:uLnTx/>
                    <a:uFillTx/>
                    <a:latin typeface="Arial" charset="0"/>
                  </a:rPr>
                  <a:t>Time to Erode</a:t>
                </a:r>
                <a:endParaRPr kumimoji="0" lang="en-CH" sz="1050" b="1" i="0" u="none" strike="noStrike" kern="0" cap="none" spc="0" normalizeH="0" baseline="0" noProof="0" dirty="0">
                  <a:ln>
                    <a:noFill/>
                  </a:ln>
                  <a:solidFill>
                    <a:srgbClr val="CCCCFF">
                      <a:lumMod val="25000"/>
                    </a:srgbClr>
                  </a:solidFill>
                  <a:effectLst/>
                  <a:uLnTx/>
                  <a:uFillTx/>
                  <a:latin typeface="Arial" charset="0"/>
                </a:endParaRPr>
              </a:p>
            </p:txBody>
          </p:sp>
          <p:sp>
            <p:nvSpPr>
              <p:cNvPr id="98" name="TextBox 97">
                <a:extLst>
                  <a:ext uri="{FF2B5EF4-FFF2-40B4-BE49-F238E27FC236}">
                    <a16:creationId xmlns:a16="http://schemas.microsoft.com/office/drawing/2014/main" id="{0EB34051-9F17-EA9D-95B0-75A82FF8A3D8}"/>
                  </a:ext>
                </a:extLst>
              </p:cNvPr>
              <p:cNvSpPr txBox="1"/>
              <p:nvPr/>
            </p:nvSpPr>
            <p:spPr>
              <a:xfrm>
                <a:off x="6791734" y="4190912"/>
                <a:ext cx="714299" cy="338554"/>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A50021"/>
                    </a:solidFill>
                    <a:effectLst/>
                    <a:uLnTx/>
                    <a:uFillTx/>
                    <a:latin typeface="Arial" charset="0"/>
                  </a:rPr>
                  <a:t>Short</a:t>
                </a:r>
                <a:endParaRPr kumimoji="0" lang="en-CH" sz="1050" b="1" i="0" u="none" strike="noStrike" kern="0" cap="none" spc="0" normalizeH="0" baseline="0" noProof="0" dirty="0">
                  <a:ln>
                    <a:noFill/>
                  </a:ln>
                  <a:solidFill>
                    <a:srgbClr val="A50021"/>
                  </a:solidFill>
                  <a:effectLst/>
                  <a:uLnTx/>
                  <a:uFillTx/>
                  <a:latin typeface="Arial" charset="0"/>
                </a:endParaRPr>
              </a:p>
            </p:txBody>
          </p:sp>
          <p:sp>
            <p:nvSpPr>
              <p:cNvPr id="99" name="TextBox 98">
                <a:extLst>
                  <a:ext uri="{FF2B5EF4-FFF2-40B4-BE49-F238E27FC236}">
                    <a16:creationId xmlns:a16="http://schemas.microsoft.com/office/drawing/2014/main" id="{49F01FEC-9BA0-8351-4A6F-6D29C4882317}"/>
                  </a:ext>
                </a:extLst>
              </p:cNvPr>
              <p:cNvSpPr txBox="1"/>
              <p:nvPr/>
            </p:nvSpPr>
            <p:spPr>
              <a:xfrm>
                <a:off x="4074934" y="4190913"/>
                <a:ext cx="682239" cy="338555"/>
              </a:xfrm>
              <a:prstGeom prst="rect">
                <a:avLst/>
              </a:prstGeom>
              <a:noFill/>
            </p:spPr>
            <p:txBody>
              <a:bodyPr wrap="none" rtlCol="0">
                <a:spAutoFit/>
              </a:body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050" b="1" i="0" u="none" strike="noStrike" kern="0" cap="none" spc="0" normalizeH="0" baseline="0" noProof="0" dirty="0">
                    <a:ln>
                      <a:noFill/>
                    </a:ln>
                    <a:solidFill>
                      <a:srgbClr val="008000"/>
                    </a:solidFill>
                    <a:effectLst/>
                    <a:uLnTx/>
                    <a:uFillTx/>
                    <a:latin typeface="Arial" charset="0"/>
                  </a:rPr>
                  <a:t>Long</a:t>
                </a:r>
                <a:endParaRPr kumimoji="0" lang="en-CH" sz="1050" b="1" i="0" u="none" strike="noStrike" kern="0" cap="none" spc="0" normalizeH="0" baseline="0" noProof="0" dirty="0">
                  <a:ln>
                    <a:noFill/>
                  </a:ln>
                  <a:solidFill>
                    <a:srgbClr val="008000"/>
                  </a:solidFill>
                  <a:effectLst/>
                  <a:uLnTx/>
                  <a:uFillTx/>
                  <a:latin typeface="Arial" charset="0"/>
                </a:endParaRPr>
              </a:p>
            </p:txBody>
          </p:sp>
        </p:grpSp>
        <p:sp>
          <p:nvSpPr>
            <p:cNvPr id="95" name="TextBox 94">
              <a:extLst>
                <a:ext uri="{FF2B5EF4-FFF2-40B4-BE49-F238E27FC236}">
                  <a16:creationId xmlns:a16="http://schemas.microsoft.com/office/drawing/2014/main" id="{F5C10216-9F4B-3623-09A0-E24332FD0A73}"/>
                </a:ext>
              </a:extLst>
            </p:cNvPr>
            <p:cNvSpPr txBox="1"/>
            <p:nvPr/>
          </p:nvSpPr>
          <p:spPr>
            <a:xfrm>
              <a:off x="8323682" y="2664452"/>
              <a:ext cx="3566735" cy="677107"/>
            </a:xfrm>
            <a:prstGeom prst="rect">
              <a:avLst/>
            </a:prstGeom>
            <a:noFill/>
          </p:spPr>
          <p:txBody>
            <a:bodyPr wrap="squar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a:ln>
                    <a:noFill/>
                  </a:ln>
                  <a:solidFill>
                    <a:srgbClr val="000000"/>
                  </a:solidFill>
                  <a:effectLst/>
                  <a:uLnTx/>
                  <a:uFillTx/>
                  <a:latin typeface="Arial"/>
                </a:rPr>
                <a:t>Time to erode capabilities:</a:t>
              </a:r>
            </a:p>
            <a:p>
              <a:pPr marL="266700" marR="0" lvl="0" indent="-214313"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1" u="none" strike="noStrike" kern="0" cap="none" spc="0" normalizeH="0" baseline="0" noProof="0" dirty="0">
                  <a:ln>
                    <a:noFill/>
                  </a:ln>
                  <a:solidFill>
                    <a:srgbClr val="000000"/>
                  </a:solidFill>
                  <a:effectLst/>
                  <a:uLnTx/>
                  <a:uFillTx/>
                  <a:latin typeface="Arial"/>
                </a:rPr>
                <a:t>Long times </a:t>
              </a:r>
              <a:r>
                <a:rPr kumimoji="0" lang="en-GB" sz="1200" b="0" i="0" u="none" strike="noStrike" kern="0" cap="none" spc="0" normalizeH="0" baseline="0" noProof="0" dirty="0">
                  <a:ln>
                    <a:noFill/>
                  </a:ln>
                  <a:solidFill>
                    <a:srgbClr val="000000"/>
                  </a:solidFill>
                  <a:effectLst/>
                  <a:uLnTx/>
                  <a:uFillTx/>
                  <a:latin typeface="Arial"/>
                </a:rPr>
                <a:t>are more attractive</a:t>
              </a:r>
            </a:p>
          </p:txBody>
        </p:sp>
      </p:grpSp>
    </p:spTree>
    <p:extLst>
      <p:ext uri="{BB962C8B-B14F-4D97-AF65-F5344CB8AC3E}">
        <p14:creationId xmlns:p14="http://schemas.microsoft.com/office/powerpoint/2010/main" val="260897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6"/>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THE 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Prepare your Work in Progress (WIP) presentation using a copy of this template. </a:t>
            </a:r>
            <a:endParaRPr lang="en-US" sz="21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sz="2475"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sz="2475"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2) Submit your WIP presentation slides at </a:t>
            </a:r>
            <a:r>
              <a:rPr lang="en-US" sz="2700" dirty="0">
                <a:solidFill>
                  <a:schemeClr val="tx1"/>
                </a:solidFill>
                <a:hlinkClick r:id="rId4"/>
              </a:rPr>
              <a:t>https://webportal.systemdynamics.org</a:t>
            </a:r>
            <a:r>
              <a:rPr lang="en-US" sz="2700" dirty="0">
                <a:solidFill>
                  <a:schemeClr val="tx1"/>
                </a:solidFill>
              </a:rPr>
              <a:t> by June 20</a:t>
            </a:r>
          </a:p>
          <a:p>
            <a:pPr marL="685800" lvl="1" indent="-342900" algn="l">
              <a:buFont typeface="Courier New" panose="02070309020205020404" pitchFamily="49" charset="0"/>
              <a:buChar char="o"/>
            </a:pPr>
            <a:r>
              <a:rPr lang="en-US" sz="2475" dirty="0">
                <a:solidFill>
                  <a:schemeClr val="tx1"/>
                </a:solidFill>
              </a:rPr>
              <a:t>Click on the title of your submission</a:t>
            </a:r>
          </a:p>
          <a:p>
            <a:pPr marL="685800" lvl="1" indent="-342900" algn="l">
              <a:buFont typeface="Courier New" panose="02070309020205020404" pitchFamily="49" charset="0"/>
              <a:buChar char="o"/>
            </a:pPr>
            <a:r>
              <a:rPr lang="en-US" sz="2475" dirty="0">
                <a:solidFill>
                  <a:schemeClr val="tx1"/>
                </a:solidFill>
              </a:rPr>
              <a:t>Select “Upload new or updated paper files”</a:t>
            </a:r>
          </a:p>
          <a:p>
            <a:pPr marL="685800" lvl="1" indent="-342900" algn="l">
              <a:buFont typeface="Courier New" panose="02070309020205020404" pitchFamily="49" charset="0"/>
              <a:buChar char="o"/>
            </a:pPr>
            <a:r>
              <a:rPr lang="en-US" sz="2475" dirty="0">
                <a:solidFill>
                  <a:schemeClr val="tx1"/>
                </a:solidFill>
              </a:rPr>
              <a:t>Upload the </a:t>
            </a:r>
            <a:r>
              <a:rPr lang="en-US" sz="2475" dirty="0" err="1">
                <a:solidFill>
                  <a:schemeClr val="tx1"/>
                </a:solidFill>
              </a:rPr>
              <a:t>Powerpoint</a:t>
            </a:r>
            <a:r>
              <a:rPr lang="en-US" sz="2475" dirty="0">
                <a:solidFill>
                  <a:schemeClr val="tx1"/>
                </a:solidFill>
              </a:rPr>
              <a:t> presentation file for your WIP slides</a:t>
            </a:r>
          </a:p>
          <a:p>
            <a:pPr marL="1028700" lvl="2" indent="-342900" algn="l">
              <a:buFont typeface="Arial" panose="020B0604020202020204" pitchFamily="34" charset="0"/>
              <a:buChar char="•"/>
            </a:pPr>
            <a:endParaRPr lang="en-US" sz="2175" dirty="0">
              <a:solidFill>
                <a:schemeClr val="tx1"/>
              </a:solidFill>
            </a:endParaRPr>
          </a:p>
          <a:p>
            <a:pPr algn="l"/>
            <a:r>
              <a:rPr lang="en-US" sz="2400" dirty="0">
                <a:solidFill>
                  <a:schemeClr val="tx1"/>
                </a:solidFill>
              </a:rPr>
              <a:t>3) </a:t>
            </a:r>
            <a:r>
              <a:rPr lang="en-US" sz="2700" dirty="0">
                <a:solidFill>
                  <a:schemeClr val="tx1"/>
                </a:solidFill>
              </a:rPr>
              <a:t>Follow the format and timing listed below: </a:t>
            </a:r>
          </a:p>
          <a:p>
            <a:pPr marL="685800" lvl="1" indent="-342900" algn="l">
              <a:buFont typeface="Courier New" panose="02070309020205020404" pitchFamily="49" charset="0"/>
              <a:buChar char="o"/>
            </a:pPr>
            <a:r>
              <a:rPr lang="en-US" sz="2475"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sz="2475"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sz="2475"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sz="2475" dirty="0">
              <a:solidFill>
                <a:schemeClr val="tx1"/>
              </a:solidFill>
            </a:endParaRPr>
          </a:p>
          <a:p>
            <a:pPr algn="l"/>
            <a:r>
              <a:rPr lang="en-US" sz="2400" dirty="0">
                <a:solidFill>
                  <a:schemeClr val="tx1"/>
                </a:solidFill>
              </a:rPr>
              <a:t>4) </a:t>
            </a:r>
            <a:r>
              <a:rPr lang="en-US" sz="2700" dirty="0">
                <a:solidFill>
                  <a:schemeClr val="tx1"/>
                </a:solidFill>
              </a:rPr>
              <a:t>You may record your presentation in advance</a:t>
            </a:r>
          </a:p>
          <a:p>
            <a:pPr marL="685800" lvl="1" indent="-342900" algn="l">
              <a:buFont typeface="Courier New" panose="02070309020205020404" pitchFamily="49" charset="0"/>
              <a:buChar char="o"/>
            </a:pPr>
            <a:r>
              <a:rPr lang="en-US" sz="2475"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sz="2475"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sz="2475"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5) If you make updates or change plans after June 20, send the session chair a note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Use the contact information at </a:t>
            </a:r>
            <a:r>
              <a:rPr lang="en-US" sz="2475" dirty="0">
                <a:solidFill>
                  <a:schemeClr val="tx1"/>
                </a:solidFill>
                <a:hlinkClick r:id="rId5"/>
              </a:rPr>
              <a:t>https://isdc.systemdynamics.org</a:t>
            </a:r>
            <a:r>
              <a:rPr lang="en-US" sz="2475" dirty="0">
                <a:solidFill>
                  <a:schemeClr val="tx1"/>
                </a:solidFill>
              </a:rPr>
              <a:t>     </a:t>
            </a:r>
            <a:endParaRPr lang="en-US" sz="21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extLst>
      <p:ext uri="{BB962C8B-B14F-4D97-AF65-F5344CB8AC3E}">
        <p14:creationId xmlns:p14="http://schemas.microsoft.com/office/powerpoint/2010/main" val="29200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TotalTime>
  <Words>863</Words>
  <Application>Microsoft Office PowerPoint</Application>
  <PresentationFormat>On-screen Show (16:9)</PresentationFormat>
  <Paragraphs>112</Paragraphs>
  <Slides>5</Slides>
  <Notes>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Avenir LT Std 55 Roman</vt:lpstr>
      <vt:lpstr>Arial</vt:lpstr>
      <vt:lpstr>Calibri</vt:lpstr>
      <vt:lpstr>Courier New</vt:lpstr>
      <vt:lpstr>Wingdings</vt:lpstr>
      <vt:lpstr>Office Theme</vt:lpstr>
      <vt:lpstr>The Capability Frontier:  Factors Influencing Capability Development Decisions</vt:lpstr>
      <vt:lpstr>Problem Statement</vt:lpstr>
      <vt:lpstr>Dynamic Hypothesis</vt:lpstr>
      <vt:lpstr>Progress, Insights, and Questions</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Andreeva Mariya</cp:lastModifiedBy>
  <cp:revision>68</cp:revision>
  <cp:lastPrinted>2018-05-29T13:54:06Z</cp:lastPrinted>
  <dcterms:created xsi:type="dcterms:W3CDTF">2018-04-25T19:48:46Z</dcterms:created>
  <dcterms:modified xsi:type="dcterms:W3CDTF">2023-07-18T18:08:37Z</dcterms:modified>
</cp:coreProperties>
</file>